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9" r:id="rId54"/>
    <p:sldId id="310" r:id="rId55"/>
    <p:sldId id="44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</p:sldIdLst>
  <p:sldSz cx="9144000" cy="6858000" type="screen4x3"/>
  <p:notesSz cx="6858000" cy="9144000"/>
  <p:custDataLst>
    <p:tags r:id="rId18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Fitzpatrick" initials="" lastIdx="4" clrIdx="0"/>
  <p:cmAuthor id="2" name="Rachel Conroy" initials="RC" lastIdx="1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99CC"/>
    <a:srgbClr val="6DBE4F"/>
    <a:srgbClr val="3DA030"/>
    <a:srgbClr val="4BAE48"/>
    <a:srgbClr val="71C054"/>
    <a:srgbClr val="2A2E61"/>
    <a:srgbClr val="A1A29B"/>
    <a:srgbClr val="93D0E2"/>
    <a:srgbClr val="4E8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6" autoAdjust="0"/>
  </p:normalViewPr>
  <p:slideViewPr>
    <p:cSldViewPr showGuides="1">
      <p:cViewPr varScale="1">
        <p:scale>
          <a:sx n="53" d="100"/>
          <a:sy n="53" d="100"/>
        </p:scale>
        <p:origin x="36" y="2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368"/>
    </p:cViewPr>
  </p:sorterViewPr>
  <p:notesViewPr>
    <p:cSldViewPr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tags" Target="tags/tag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E8AF23-0C12-4E15-B28C-43670D1C3CAF}" type="datetimeFigureOut">
              <a:rPr lang="en-US" altLang="en-US"/>
              <a:pPr/>
              <a:t>10/25/2022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1B54B6-804E-4B08-92E9-EE60618F12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52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54B6-804E-4B08-92E9-EE60618F12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560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00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85EC8A95-4079-45BC-9A98-36AD29F0C977}" type="slidenum">
              <a:rPr lang="en-US" sz="1200">
                <a:latin typeface="Calibri" pitchFamily="34" charset="0"/>
              </a:rPr>
              <a:pPr algn="r" eaLnBrk="1" hangingPunct="1"/>
              <a:t>71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89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01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D2E560D0-A676-46EA-B480-4630CCD3C01E}" type="slidenum">
              <a:rPr lang="en-US" sz="1200">
                <a:latin typeface="Calibri" pitchFamily="34" charset="0"/>
              </a:rPr>
              <a:pPr algn="r" eaLnBrk="1" hangingPunct="1"/>
              <a:t>72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08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02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D0B39E38-5FDA-4089-AFFF-BB44A6A6D502}" type="slidenum">
              <a:rPr lang="en-US" sz="1200">
                <a:latin typeface="Calibri" pitchFamily="34" charset="0"/>
              </a:rPr>
              <a:pPr algn="r" eaLnBrk="1" hangingPunct="1"/>
              <a:t>73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9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037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222ECFC6-E6A4-41B6-A543-F32862A99043}" type="slidenum">
              <a:rPr lang="en-US" sz="1200">
                <a:latin typeface="Calibri" pitchFamily="34" charset="0"/>
              </a:rPr>
              <a:pPr algn="r" eaLnBrk="1" hangingPunct="1"/>
              <a:t>74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75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048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FD126543-EE22-4FF3-BF68-297D28F34CA3}" type="slidenum">
              <a:rPr lang="en-US" sz="1200">
                <a:latin typeface="Calibri" pitchFamily="34" charset="0"/>
              </a:rPr>
              <a:pPr algn="r" eaLnBrk="1" hangingPunct="1"/>
              <a:t>77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3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05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FBFC92E4-A594-4200-A38E-4C0A2B9B2272}" type="slidenum">
              <a:rPr lang="en-US" sz="1200">
                <a:latin typeface="Calibri" pitchFamily="34" charset="0"/>
              </a:rPr>
              <a:pPr algn="r" eaLnBrk="1" hangingPunct="1"/>
              <a:t>78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08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068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D43ED58D-EF36-4C37-B735-6BDCD4C6F0A2}" type="slidenum">
              <a:rPr lang="en-US" sz="1200">
                <a:latin typeface="Calibri" pitchFamily="34" charset="0"/>
              </a:rPr>
              <a:pPr algn="r" eaLnBrk="1" hangingPunct="1"/>
              <a:t>80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94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078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047C6D2F-DED1-46AF-AC72-097E10299983}" type="slidenum">
              <a:rPr lang="en-US" sz="1200">
                <a:latin typeface="Calibri" pitchFamily="34" charset="0"/>
              </a:rPr>
              <a:pPr algn="r" eaLnBrk="1" hangingPunct="1"/>
              <a:t>100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12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089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6EA3FE1C-4DE7-48D0-A7F2-4C80935B1C80}" type="slidenum">
              <a:rPr lang="en-US" sz="1200">
                <a:latin typeface="Calibri" pitchFamily="34" charset="0"/>
              </a:rPr>
              <a:pPr algn="r" eaLnBrk="1" hangingPunct="1"/>
              <a:t>101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90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US" dirty="0">
              <a:latin typeface="Calibri" charset="0"/>
              <a:cs typeface="+mn-cs"/>
            </a:endParaRPr>
          </a:p>
        </p:txBody>
      </p:sp>
      <p:sp>
        <p:nvSpPr>
          <p:cNvPr id="2099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9F4A01F0-F595-4B64-8355-891E20DB14F0}" type="slidenum">
              <a:rPr lang="en-US" sz="1200">
                <a:latin typeface="Calibri" pitchFamily="34" charset="0"/>
              </a:rPr>
              <a:pPr algn="r" eaLnBrk="1" hangingPunct="1"/>
              <a:t>102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18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192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D103F851-1317-4951-9C2A-16901E5CE673}" type="slidenum">
              <a:rPr lang="en-US" sz="1200">
                <a:latin typeface="Calibri" pitchFamily="34" charset="0"/>
              </a:rPr>
              <a:pPr algn="r" eaLnBrk="1" hangingPunct="1"/>
              <a:t>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93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109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FF99B5C7-0649-4269-AA47-9F8E6D3438C9}" type="slidenum">
              <a:rPr lang="en-US" sz="1200">
                <a:latin typeface="Calibri" pitchFamily="34" charset="0"/>
              </a:rPr>
              <a:pPr algn="r" eaLnBrk="1" hangingPunct="1"/>
              <a:t>103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2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119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AD2E4E5-4B5C-40AD-953E-6443A99ADEF3}" type="slidenum">
              <a:rPr lang="en-US" sz="1200">
                <a:latin typeface="Calibri" pitchFamily="34" charset="0"/>
              </a:rPr>
              <a:pPr algn="r" eaLnBrk="1" hangingPunct="1"/>
              <a:t>106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23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12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60E3ED9D-A09D-43F5-A38F-2C44FB3A6536}" type="slidenum">
              <a:rPr lang="en-US" sz="1200">
                <a:latin typeface="Calibri" pitchFamily="34" charset="0"/>
              </a:rPr>
              <a:pPr algn="r" eaLnBrk="1" hangingPunct="1"/>
              <a:t>119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79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14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EEF368BC-B1F1-4936-BE6F-E007512D016B}" type="slidenum">
              <a:rPr lang="en-US" sz="1200">
                <a:latin typeface="Calibri" pitchFamily="34" charset="0"/>
              </a:rPr>
              <a:pPr algn="r" eaLnBrk="1" hangingPunct="1"/>
              <a:t>123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50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54B6-804E-4B08-92E9-EE60618F122E}" type="slidenum">
              <a:rPr lang="en-US" altLang="en-US" smtClean="0"/>
              <a:pPr/>
              <a:t>149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861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15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AE14E397-1055-40E9-AE38-579A84C140AA}" type="slidenum">
              <a:rPr lang="en-US" sz="1200">
                <a:latin typeface="Calibri" pitchFamily="34" charset="0"/>
              </a:rPr>
              <a:pPr algn="r" eaLnBrk="1" hangingPunct="1"/>
              <a:t>166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29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160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9030A4BE-9B5F-47DD-AB5B-B8823F31CF10}" type="slidenum">
              <a:rPr lang="en-US" sz="1200">
                <a:latin typeface="Calibri" pitchFamily="34" charset="0"/>
              </a:rPr>
              <a:pPr algn="r" eaLnBrk="1" hangingPunct="1"/>
              <a:t>167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44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170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7135E155-085E-48AC-8593-C73BCEC222FE}" type="slidenum">
              <a:rPr lang="en-US" sz="1200">
                <a:latin typeface="Calibri" pitchFamily="34" charset="0"/>
              </a:rPr>
              <a:pPr algn="r" eaLnBrk="1" hangingPunct="1"/>
              <a:t>179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30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181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977C89E4-3FE4-4ECB-A7F8-CEE2D2EBBA7D}" type="slidenum">
              <a:rPr lang="en-US" sz="1200">
                <a:latin typeface="Calibri" pitchFamily="34" charset="0"/>
              </a:rPr>
              <a:pPr algn="r" eaLnBrk="1" hangingPunct="1"/>
              <a:t>180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1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219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2C4CC6FB-194C-4701-BF4D-D90C58D32B59}" type="slidenum">
              <a:rPr lang="en-US" sz="1200">
                <a:latin typeface="Calibri" pitchFamily="34" charset="0"/>
              </a:rPr>
              <a:pPr algn="r" eaLnBrk="1" hangingPunct="1"/>
              <a:t>181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6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193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F3D1D94-F5AF-44B8-8600-BA7D841B28DF}" type="slidenum">
              <a:rPr lang="en-US" sz="1200">
                <a:latin typeface="Calibri" pitchFamily="34" charset="0"/>
              </a:rPr>
              <a:pPr algn="r" eaLnBrk="1" hangingPunct="1"/>
              <a:t>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3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194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A0FEA313-1411-44B9-82A7-51B8E7EDAF49}" type="slidenum">
              <a:rPr lang="en-US" sz="1200">
                <a:latin typeface="Calibri" pitchFamily="34" charset="0"/>
              </a:rPr>
              <a:pPr algn="r" eaLnBrk="1" hangingPunct="1"/>
              <a:t>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2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1955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4D470DE0-E6DD-4C77-AE48-E35F288B8D0E}" type="slidenum">
              <a:rPr lang="en-US" sz="1200">
                <a:latin typeface="Calibri" pitchFamily="34" charset="0"/>
              </a:rPr>
              <a:pPr algn="r"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44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1966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C1D7CAE-BF03-4D85-A486-BB637AAE3F18}" type="slidenum">
              <a:rPr lang="en-US" sz="1200">
                <a:latin typeface="Calibri" pitchFamily="34" charset="0"/>
              </a:rPr>
              <a:pPr algn="r" eaLnBrk="1" hangingPunct="1"/>
              <a:t>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94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197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21BC071F-4582-4B3A-A2F1-B67AFF731823}" type="slidenum">
              <a:rPr lang="en-US" sz="1200">
                <a:latin typeface="Calibri" pitchFamily="34" charset="0"/>
              </a:rPr>
              <a:pPr algn="r" eaLnBrk="1" hangingPunct="1"/>
              <a:t>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13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1986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C464C31-E597-406A-BBD4-41C57AD30C5E}" type="slidenum">
              <a:rPr lang="en-US" sz="1200">
                <a:latin typeface="Calibri" pitchFamily="34" charset="0"/>
              </a:rPr>
              <a:pPr algn="r"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CA">
              <a:latin typeface="Calibri" charset="0"/>
              <a:cs typeface="+mn-cs"/>
            </a:endParaRPr>
          </a:p>
        </p:txBody>
      </p:sp>
      <p:sp>
        <p:nvSpPr>
          <p:cNvPr id="199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4F85E26-7017-4D3A-A489-C3E2CAE4F247}" type="slidenum">
              <a:rPr lang="en-US" sz="1200">
                <a:latin typeface="Calibri" pitchFamily="34" charset="0"/>
              </a:rPr>
              <a:pPr algn="r" eaLnBrk="1" hangingPunct="1"/>
              <a:t>62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9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A2E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083174" y="1143000"/>
            <a:ext cx="4060825" cy="4572000"/>
          </a:xfrm>
          <a:prstGeom prst="rect">
            <a:avLst/>
          </a:prstGeom>
          <a:solidFill>
            <a:srgbClr val="71C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6705600" y="59436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600" b="0" dirty="0">
                <a:solidFill>
                  <a:schemeClr val="bg1"/>
                </a:solidFill>
                <a:latin typeface="+mj-lt"/>
              </a:rPr>
              <a:t>Lectures by</a:t>
            </a:r>
          </a:p>
          <a:p>
            <a:pPr algn="r"/>
            <a:r>
              <a:rPr lang="en-US" altLang="en-US" sz="1600" b="0" dirty="0">
                <a:solidFill>
                  <a:schemeClr val="bg1"/>
                </a:solidFill>
                <a:latin typeface="+mj-lt"/>
              </a:rPr>
              <a:t>Kathleen Fitzpatrick</a:t>
            </a:r>
          </a:p>
          <a:p>
            <a:pPr algn="r"/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Simon Fraser University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0" y="2286000"/>
            <a:ext cx="2743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3" y="64770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9" y="465000"/>
            <a:ext cx="4824833" cy="5870575"/>
          </a:xfrm>
          <a:prstGeom prst="rect">
            <a:avLst/>
          </a:prstGeom>
        </p:spPr>
      </p:pic>
      <p:sp>
        <p:nvSpPr>
          <p:cNvPr id="4" name="Picture 2" descr="C:\Documents and Settings\dking\Desktop\71602Hardin8e_cvr_mrktg\JPG _ EPS _ PNG\71602Hardin8e_ecat.jpg"/>
          <p:cNvSpPr>
            <a:spLocks noChangeAspect="1" noChangeArrowheads="1"/>
          </p:cNvSpPr>
          <p:nvPr userDrawn="1"/>
        </p:nvSpPr>
        <p:spPr bwMode="auto">
          <a:xfrm>
            <a:off x="109012" y="468313"/>
            <a:ext cx="4853927" cy="58672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9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Hea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2400"/>
              </a:spcAft>
              <a:buClr>
                <a:srgbClr val="71C054"/>
              </a:buClr>
              <a:defRPr/>
            </a:lvl1pPr>
            <a:lvl2pPr>
              <a:lnSpc>
                <a:spcPct val="100000"/>
              </a:lnSpc>
              <a:spcAft>
                <a:spcPts val="2400"/>
              </a:spcAft>
              <a:defRPr/>
            </a:lvl2pPr>
            <a:lvl3pPr>
              <a:lnSpc>
                <a:spcPct val="100000"/>
              </a:lnSpc>
              <a:spcAft>
                <a:spcPts val="2400"/>
              </a:spcAft>
              <a:defRPr/>
            </a:lvl3pPr>
            <a:lvl4pPr>
              <a:lnSpc>
                <a:spcPct val="100000"/>
              </a:lnSpc>
              <a:spcAft>
                <a:spcPts val="2400"/>
              </a:spcAft>
              <a:defRPr/>
            </a:lvl4pPr>
            <a:lvl5pPr>
              <a:lnSpc>
                <a:spcPct val="100000"/>
              </a:lnSpc>
              <a:spcAft>
                <a:spcPts val="24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9B84F1A-E065-45C2-B9B4-9F696DEDC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49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Hea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rgbClr val="71C054"/>
              </a:buClr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9B84F1A-E065-45C2-B9B4-9F696DEDC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6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4E15521-BD07-4536-BF47-AB6729B22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7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B417C8C-4304-4678-B44E-1CEE31FFA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09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3" y="64770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6200" y="152400"/>
            <a:ext cx="899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1C0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6200" y="6477000"/>
            <a:ext cx="899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1C0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70" r:id="rId3"/>
    <p:sldLayoutId id="2147483763" r:id="rId4"/>
    <p:sldLayoutId id="2147483764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2E6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Phagocytosis.html" TargetMode="External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ClathrinCoatedVesicleForm.html" TargetMode="External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0" y="1676400"/>
            <a:ext cx="3048000" cy="1143000"/>
          </a:xfrm>
        </p:spPr>
        <p:txBody>
          <a:bodyPr/>
          <a:lstStyle/>
          <a:p>
            <a:pPr algn="ctr"/>
            <a:r>
              <a:rPr lang="en-US" altLang="en-US" sz="4000" dirty="0" smtClean="0"/>
              <a:t>Chapter 12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3500" y="2971800"/>
            <a:ext cx="3886200" cy="1905000"/>
          </a:xfrm>
          <a:noFill/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The Endomembrane System</a:t>
            </a:r>
            <a:endParaRPr lang="en-US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6"/>
          <a:stretch/>
        </p:blipFill>
        <p:spPr>
          <a:xfrm>
            <a:off x="298704" y="1679448"/>
            <a:ext cx="8546592" cy="332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Phagocytosis</a:t>
            </a: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ingestion of large particles up to and including whole cells or microorganisms is called </a:t>
            </a:r>
            <a:r>
              <a:rPr lang="en-US" b="1" dirty="0" smtClean="0"/>
              <a:t>phagocytosis</a:t>
            </a:r>
          </a:p>
          <a:p>
            <a:r>
              <a:rPr lang="en-US" dirty="0" smtClean="0"/>
              <a:t>For many </a:t>
            </a:r>
            <a:r>
              <a:rPr lang="en-US" dirty="0" smtClean="0">
                <a:solidFill>
                  <a:srgbClr val="FF0000"/>
                </a:solidFill>
              </a:rPr>
              <a:t>unicellular organisms</a:t>
            </a:r>
            <a:r>
              <a:rPr lang="en-US" dirty="0" smtClean="0"/>
              <a:t>, it is a means of </a:t>
            </a:r>
            <a:r>
              <a:rPr lang="en-US" u="sng" dirty="0" smtClean="0"/>
              <a:t>acquiring food</a:t>
            </a:r>
          </a:p>
          <a:p>
            <a:r>
              <a:rPr lang="en-US" dirty="0" smtClean="0"/>
              <a:t>For more </a:t>
            </a:r>
            <a:r>
              <a:rPr lang="en-US" dirty="0" smtClean="0">
                <a:solidFill>
                  <a:srgbClr val="FF0000"/>
                </a:solidFill>
              </a:rPr>
              <a:t>complex organisms</a:t>
            </a:r>
            <a:r>
              <a:rPr lang="en-US" dirty="0" smtClean="0"/>
              <a:t>, it is usually restricted to </a:t>
            </a:r>
            <a:r>
              <a:rPr lang="en-US" u="sng" dirty="0" smtClean="0"/>
              <a:t>specialized cells </a:t>
            </a:r>
            <a:r>
              <a:rPr lang="en-US" dirty="0" smtClean="0"/>
              <a:t>called </a:t>
            </a:r>
            <a:r>
              <a:rPr lang="en-US" b="1" dirty="0" smtClean="0"/>
              <a:t>phagocytes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Phagocytes in Immune Function</a:t>
            </a:r>
          </a:p>
        </p:txBody>
      </p:sp>
      <p:sp>
        <p:nvSpPr>
          <p:cNvPr id="1054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u="sng" dirty="0" smtClean="0"/>
              <a:t>humans,</a:t>
            </a:r>
            <a:r>
              <a:rPr lang="en-US" dirty="0" smtClean="0"/>
              <a:t> two types of </a:t>
            </a:r>
            <a:r>
              <a:rPr lang="en-US" u="sng" dirty="0" smtClean="0"/>
              <a:t>white blood cells </a:t>
            </a:r>
            <a:r>
              <a:rPr lang="en-US" dirty="0" smtClean="0"/>
              <a:t>use phagocytosis as a means of defense</a:t>
            </a:r>
          </a:p>
          <a:p>
            <a:r>
              <a:rPr lang="en-US" i="1" u="sng" dirty="0" smtClean="0"/>
              <a:t>Neutrophils</a:t>
            </a:r>
            <a:r>
              <a:rPr lang="en-US" u="sng" dirty="0" smtClean="0"/>
              <a:t> and </a:t>
            </a:r>
            <a:r>
              <a:rPr lang="en-US" i="1" u="sng" dirty="0" smtClean="0"/>
              <a:t>macrophages</a:t>
            </a:r>
            <a:r>
              <a:rPr lang="en-US" u="sng" dirty="0" smtClean="0"/>
              <a:t> </a:t>
            </a:r>
            <a:r>
              <a:rPr lang="en-US" dirty="0" smtClean="0"/>
              <a:t>engulf and digest foreign materials or invasive microorganisms found in the bloodstream or injured tissues</a:t>
            </a:r>
          </a:p>
          <a:p>
            <a:r>
              <a:rPr lang="en-US" dirty="0" smtClean="0"/>
              <a:t>Macrophages are also scavengers, ingesting cellular debris and damaged cells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Phagocytes in the Amoeba</a:t>
            </a:r>
          </a:p>
        </p:txBody>
      </p:sp>
      <p:sp>
        <p:nvSpPr>
          <p:cNvPr id="1064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Phagocytosis is most extensively studied in </a:t>
            </a:r>
            <a:r>
              <a:rPr lang="en-US" dirty="0" smtClean="0">
                <a:solidFill>
                  <a:srgbClr val="FF0000"/>
                </a:solidFill>
              </a:rPr>
              <a:t>amoebae</a:t>
            </a:r>
            <a:r>
              <a:rPr lang="en-US" dirty="0" smtClean="0"/>
              <a:t>, which use it for nutrition</a:t>
            </a:r>
          </a:p>
          <a:p>
            <a:r>
              <a:rPr lang="en-US" u="sng" dirty="0" smtClean="0"/>
              <a:t>Contact with food or other particles </a:t>
            </a:r>
            <a:r>
              <a:rPr lang="en-US" dirty="0" smtClean="0"/>
              <a:t>triggers the formation of </a:t>
            </a:r>
            <a:r>
              <a:rPr lang="en-US" i="1" dirty="0" smtClean="0">
                <a:solidFill>
                  <a:srgbClr val="FF0000"/>
                </a:solidFill>
              </a:rPr>
              <a:t>pseudopods</a:t>
            </a:r>
            <a:r>
              <a:rPr lang="en-US" i="1" dirty="0" smtClean="0"/>
              <a:t>,</a:t>
            </a:r>
            <a:r>
              <a:rPr lang="en-US" dirty="0" smtClean="0"/>
              <a:t> folds of membrane</a:t>
            </a:r>
          </a:p>
          <a:p>
            <a:r>
              <a:rPr lang="en-US" dirty="0" smtClean="0"/>
              <a:t>These </a:t>
            </a:r>
            <a:r>
              <a:rPr lang="en-US" dirty="0" smtClean="0">
                <a:solidFill>
                  <a:srgbClr val="FF0000"/>
                </a:solidFill>
              </a:rPr>
              <a:t>surround the object </a:t>
            </a:r>
            <a:r>
              <a:rPr lang="en-US" dirty="0" smtClean="0"/>
              <a:t>and engulf it, forming an intracellular </a:t>
            </a:r>
            <a:r>
              <a:rPr lang="en-US" b="1" dirty="0" smtClean="0"/>
              <a:t>phagocytic vacuole </a:t>
            </a:r>
            <a:r>
              <a:rPr lang="en-US" dirty="0" smtClean="0"/>
              <a:t>(</a:t>
            </a:r>
            <a:r>
              <a:rPr lang="en-US" i="1" dirty="0" err="1" smtClean="0">
                <a:solidFill>
                  <a:srgbClr val="FF0000"/>
                </a:solidFill>
              </a:rPr>
              <a:t>phagosome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Phagocytes in the Amoeba (continued)</a:t>
            </a:r>
          </a:p>
        </p:txBody>
      </p:sp>
      <p:sp>
        <p:nvSpPr>
          <p:cNvPr id="1075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err="1" smtClean="0"/>
              <a:t>phagosome</a:t>
            </a:r>
            <a:r>
              <a:rPr lang="en-US" u="sng" dirty="0" smtClean="0"/>
              <a:t> fuses with a late endosome or matures directly into a lysosome</a:t>
            </a:r>
          </a:p>
          <a:p>
            <a:r>
              <a:rPr lang="en-US" dirty="0" smtClean="0"/>
              <a:t>In the lysosome, the engulfed material is digested</a:t>
            </a:r>
          </a:p>
          <a:p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In the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human immune system,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phagocytes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generate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toxic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amounts of oxidants in the </a:t>
            </a:r>
            <a:r>
              <a:rPr lang="en-US" u="sng" dirty="0" err="1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phagosome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to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kill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microorganisms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533400" y="353929"/>
            <a:ext cx="8153400" cy="59706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450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17" y="308927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2017" y="3198168"/>
            <a:ext cx="4219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b="0" dirty="0"/>
              <a:t>Video: Phagocytosis in Action</a:t>
            </a:r>
            <a:endParaRPr lang="en-US" altLang="en-US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Receptor-Mediated Endocytosis</a:t>
            </a:r>
          </a:p>
        </p:txBody>
      </p:sp>
      <p:sp>
        <p:nvSpPr>
          <p:cNvPr id="1105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acquire some substances by </a:t>
            </a:r>
            <a:r>
              <a:rPr lang="en-US" b="1" dirty="0" smtClean="0"/>
              <a:t>receptor-mediated endocytosis </a:t>
            </a:r>
            <a:r>
              <a:rPr lang="en-US" dirty="0" smtClean="0"/>
              <a:t>(or </a:t>
            </a:r>
            <a:r>
              <a:rPr lang="en-US" i="1" dirty="0" err="1" smtClean="0"/>
              <a:t>clathrin</a:t>
            </a:r>
            <a:r>
              <a:rPr lang="en-US" i="1" dirty="0" smtClean="0"/>
              <a:t>-dependent endocytosis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Cells use receptors on the outer cell surface to internalize many macromolecules</a:t>
            </a:r>
          </a:p>
          <a:p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Mammalian cells can ingest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hormones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,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growth factors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,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serum proteins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,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enzymes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,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cholesterol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,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antibodies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,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iron,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viruses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,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bacterial toxins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Low-Density Lipoproteins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smtClean="0"/>
              <a:t>Low-density lipoproteins </a:t>
            </a:r>
            <a:r>
              <a:rPr lang="en-US" u="sng" dirty="0" smtClean="0"/>
              <a:t>(</a:t>
            </a:r>
            <a:r>
              <a:rPr lang="en-US" i="1" u="sng" dirty="0" smtClean="0"/>
              <a:t>LDLs</a:t>
            </a:r>
            <a:r>
              <a:rPr lang="en-US" u="sng" dirty="0" smtClean="0"/>
              <a:t>) are internalized by receptor-mediated endocytosis</a:t>
            </a:r>
          </a:p>
          <a:p>
            <a:r>
              <a:rPr lang="en-US" dirty="0" smtClean="0"/>
              <a:t>The internalization of LDL carries cholesterol into cells</a:t>
            </a:r>
          </a:p>
          <a:p>
            <a:r>
              <a:rPr lang="en-US" dirty="0" smtClean="0"/>
              <a:t>The study of </a:t>
            </a:r>
            <a:r>
              <a:rPr lang="en-US" u="sng" dirty="0" smtClean="0"/>
              <a:t>hypercholesterolemia</a:t>
            </a:r>
            <a:r>
              <a:rPr lang="en-US" dirty="0" smtClean="0"/>
              <a:t> and connection to heart disease led to the discovery of receptor-mediated endocytosis and a Nobel Prize for </a:t>
            </a:r>
            <a:r>
              <a:rPr lang="en-US" dirty="0"/>
              <a:t>Michael </a:t>
            </a:r>
            <a:r>
              <a:rPr lang="en-US" dirty="0" smtClean="0"/>
              <a:t>Brown and </a:t>
            </a:r>
            <a:r>
              <a:rPr lang="en-US" dirty="0"/>
              <a:t>Joseph </a:t>
            </a:r>
            <a:r>
              <a:rPr lang="en-US" dirty="0" smtClean="0"/>
              <a:t>Goldstein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Process of Receptor-Mediated Endocytosis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molecules (</a:t>
            </a:r>
            <a:r>
              <a:rPr lang="en-US" i="1" dirty="0" smtClean="0"/>
              <a:t>ligands</a:t>
            </a:r>
            <a:r>
              <a:rPr lang="en-US" dirty="0" smtClean="0"/>
              <a:t>) bind to their </a:t>
            </a:r>
            <a:r>
              <a:rPr lang="en-US" i="1" dirty="0" smtClean="0">
                <a:solidFill>
                  <a:srgbClr val="FF0000"/>
                </a:solidFill>
              </a:rPr>
              <a:t>receptors</a:t>
            </a:r>
            <a:r>
              <a:rPr lang="en-US" dirty="0" smtClean="0"/>
              <a:t> on the outer surface of the cell (1)</a:t>
            </a:r>
          </a:p>
          <a:p>
            <a:r>
              <a:rPr lang="en-US" dirty="0" smtClean="0"/>
              <a:t>Receptor-ligand complexes diffuse laterally and encounter specialized regions called </a:t>
            </a:r>
            <a:r>
              <a:rPr lang="en-US" i="1" dirty="0" smtClean="0">
                <a:solidFill>
                  <a:srgbClr val="FF0000"/>
                </a:solidFill>
              </a:rPr>
              <a:t>coated pits,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sites for collection and internalization of these complexes (2)</a:t>
            </a:r>
            <a:endParaRPr lang="en-US" i="1" dirty="0" smtClean="0"/>
          </a:p>
          <a:p>
            <a:r>
              <a:rPr lang="en-US" dirty="0" smtClean="0"/>
              <a:t>In a typical mammalian cell, </a:t>
            </a:r>
            <a:r>
              <a:rPr lang="en-US" u="sng" dirty="0" smtClean="0"/>
              <a:t>coated pits occupy about 20% of the total surface area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904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Process of Receptor-Mediated Endocytosis (continued)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Accumulation of complexes in the pits triggers the accumulation of additional proteins on the cytosolic surface of the membrane </a:t>
            </a:r>
          </a:p>
          <a:p>
            <a:r>
              <a:rPr lang="en-US" dirty="0" smtClean="0"/>
              <a:t>These proteins—</a:t>
            </a:r>
            <a:r>
              <a:rPr lang="en-US" i="1" dirty="0" smtClean="0">
                <a:solidFill>
                  <a:srgbClr val="FF0000"/>
                </a:solidFill>
              </a:rPr>
              <a:t>adaptor protein, </a:t>
            </a:r>
            <a:r>
              <a:rPr lang="en-US" i="1" dirty="0" err="1" smtClean="0">
                <a:solidFill>
                  <a:srgbClr val="FF0000"/>
                </a:solidFill>
              </a:rPr>
              <a:t>clathrin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u="sng" dirty="0" err="1" smtClean="0">
                <a:solidFill>
                  <a:srgbClr val="FF0000"/>
                </a:solidFill>
              </a:rPr>
              <a:t>dynamin</a:t>
            </a:r>
            <a:r>
              <a:rPr lang="en-US" i="1" u="sng" dirty="0" smtClean="0"/>
              <a:t>—</a:t>
            </a:r>
            <a:r>
              <a:rPr lang="en-US" u="sng" dirty="0" smtClean="0"/>
              <a:t>induce curvature </a:t>
            </a:r>
            <a:r>
              <a:rPr lang="en-US" dirty="0" smtClean="0"/>
              <a:t>and </a:t>
            </a:r>
            <a:r>
              <a:rPr lang="en-US" u="sng" dirty="0" smtClean="0"/>
              <a:t>invagination of the pit (3)</a:t>
            </a:r>
          </a:p>
          <a:p>
            <a:r>
              <a:rPr lang="en-US" dirty="0" smtClean="0"/>
              <a:t>Eventually, the pit pinches off (4), forming a </a:t>
            </a:r>
            <a:r>
              <a:rPr lang="en-US" i="1" dirty="0" smtClean="0"/>
              <a:t>coated vesicle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22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Variation in Amounts of Rough and Smooth ER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Both</a:t>
            </a:r>
            <a:r>
              <a:rPr lang="en-US" dirty="0" smtClean="0"/>
              <a:t> types of ER are present in </a:t>
            </a:r>
            <a:r>
              <a:rPr lang="en-US" u="sng" dirty="0" smtClean="0"/>
              <a:t>most</a:t>
            </a:r>
            <a:r>
              <a:rPr lang="en-US" dirty="0" smtClean="0"/>
              <a:t> eukaryotic cells, but there is </a:t>
            </a:r>
            <a:r>
              <a:rPr lang="en-US" dirty="0" smtClean="0">
                <a:solidFill>
                  <a:srgbClr val="FF0000"/>
                </a:solidFill>
              </a:rPr>
              <a:t>variation</a:t>
            </a:r>
            <a:r>
              <a:rPr lang="en-US" dirty="0" smtClean="0"/>
              <a:t> in the relative amounts</a:t>
            </a:r>
          </a:p>
          <a:p>
            <a:r>
              <a:rPr lang="en-US" dirty="0" smtClean="0"/>
              <a:t>Cells involved in synthesis of </a:t>
            </a:r>
            <a:r>
              <a:rPr lang="en-US" dirty="0" smtClean="0">
                <a:solidFill>
                  <a:srgbClr val="FF0000"/>
                </a:solidFill>
              </a:rPr>
              <a:t>secretory</a:t>
            </a:r>
            <a:r>
              <a:rPr lang="en-US" dirty="0" smtClean="0"/>
              <a:t> proteins have prominent </a:t>
            </a:r>
            <a:r>
              <a:rPr lang="en-US" dirty="0" smtClean="0">
                <a:solidFill>
                  <a:srgbClr val="FF0000"/>
                </a:solidFill>
              </a:rPr>
              <a:t>rough</a:t>
            </a:r>
            <a:r>
              <a:rPr lang="en-US" dirty="0" smtClean="0"/>
              <a:t> ER networks</a:t>
            </a:r>
          </a:p>
          <a:p>
            <a:r>
              <a:rPr lang="en-US" dirty="0" smtClean="0"/>
              <a:t>Cells producing </a:t>
            </a:r>
            <a:r>
              <a:rPr lang="en-US" dirty="0" smtClean="0">
                <a:solidFill>
                  <a:srgbClr val="FF0000"/>
                </a:solidFill>
              </a:rPr>
              <a:t>steroid</a:t>
            </a:r>
            <a:r>
              <a:rPr lang="en-US" dirty="0" smtClean="0"/>
              <a:t> hormones tend to have extensive networks of </a:t>
            </a:r>
            <a:r>
              <a:rPr lang="en-US" dirty="0" smtClean="0">
                <a:solidFill>
                  <a:srgbClr val="FF0000"/>
                </a:solidFill>
              </a:rPr>
              <a:t>smooth</a:t>
            </a:r>
            <a:r>
              <a:rPr lang="en-US" dirty="0" smtClean="0"/>
              <a:t> 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Process of Receptor-Mediated Endocytosis (continued)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clathrin</a:t>
            </a:r>
            <a:r>
              <a:rPr lang="en-US" dirty="0" smtClean="0"/>
              <a:t> coat is released, leaving an uncoated vesicle (5)</a:t>
            </a:r>
          </a:p>
          <a:p>
            <a:r>
              <a:rPr lang="en-US" dirty="0" smtClean="0"/>
              <a:t>Coat proteins and </a:t>
            </a:r>
            <a:r>
              <a:rPr lang="en-US" dirty="0" err="1" smtClean="0"/>
              <a:t>dynamin</a:t>
            </a:r>
            <a:r>
              <a:rPr lang="en-US" dirty="0" smtClean="0"/>
              <a:t> are recycled to the plasma membrane, and the </a:t>
            </a:r>
            <a:r>
              <a:rPr lang="en-US" u="sng" dirty="0" smtClean="0"/>
              <a:t>uncoated vesicle fuses with an early endosome </a:t>
            </a:r>
            <a:r>
              <a:rPr lang="en-US" dirty="0" smtClean="0"/>
              <a:t>(6)</a:t>
            </a:r>
          </a:p>
          <a:p>
            <a:r>
              <a:rPr lang="en-US" dirty="0" smtClean="0"/>
              <a:t>The process is very rapid, and coated pits can be very numerous in cells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3167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2"/>
          <a:stretch/>
        </p:blipFill>
        <p:spPr>
          <a:xfrm>
            <a:off x="298704" y="457200"/>
            <a:ext cx="8546592" cy="575687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8425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6"/>
          <a:stretch/>
        </p:blipFill>
        <p:spPr>
          <a:xfrm>
            <a:off x="298704" y="950976"/>
            <a:ext cx="8546592" cy="480011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7053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Variations of Receptor-Mediated Endocytosis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Epidermal growth factor undergoes endocytosis and is a signal that stimulates cell division</a:t>
            </a:r>
          </a:p>
          <a:p>
            <a:r>
              <a:rPr lang="en-US" dirty="0" smtClean="0"/>
              <a:t>As </a:t>
            </a:r>
            <a:r>
              <a:rPr lang="en-US" u="sng" dirty="0" smtClean="0">
                <a:solidFill>
                  <a:srgbClr val="FF0000"/>
                </a:solidFill>
              </a:rPr>
              <a:t>EGF receptors </a:t>
            </a:r>
            <a:r>
              <a:rPr lang="en-US" u="sng" dirty="0" smtClean="0"/>
              <a:t>are internalized</a:t>
            </a:r>
            <a:r>
              <a:rPr lang="en-US" dirty="0" smtClean="0"/>
              <a:t>, the cell becomes </a:t>
            </a:r>
            <a:r>
              <a:rPr lang="en-US" u="sng" dirty="0" smtClean="0"/>
              <a:t>less responsive to EGF</a:t>
            </a:r>
            <a:r>
              <a:rPr lang="en-US" dirty="0" smtClean="0"/>
              <a:t>, </a:t>
            </a:r>
            <a:r>
              <a:rPr lang="en-US" dirty="0"/>
              <a:t>a process known as </a:t>
            </a:r>
            <a:r>
              <a:rPr lang="en-US" i="1" dirty="0" smtClean="0">
                <a:solidFill>
                  <a:srgbClr val="FF0000"/>
                </a:solidFill>
              </a:rPr>
              <a:t>desensitization</a:t>
            </a:r>
          </a:p>
          <a:p>
            <a:r>
              <a:rPr lang="en-US" u="sng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Defective desensitization </a:t>
            </a:r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through failure to </a:t>
            </a:r>
            <a:r>
              <a:rPr lang="en-US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endocytose</a:t>
            </a:r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the receptor can lead to excess cell proliferation and possible </a:t>
            </a:r>
            <a:r>
              <a:rPr lang="en-US" u="sng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tumor formation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2017 Pearson Education,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0553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Variations of Receptor-Mediated Endocytosis </a:t>
            </a:r>
            <a:r>
              <a:rPr lang="en-US" dirty="0"/>
              <a:t>(continued)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Receptors may be concentrated in coated pits independent of ligand binding</a:t>
            </a:r>
          </a:p>
          <a:p>
            <a:r>
              <a:rPr lang="en-US" dirty="0" smtClean="0"/>
              <a:t>In this case, </a:t>
            </a:r>
            <a:r>
              <a:rPr lang="en-US" u="sng" dirty="0" smtClean="0"/>
              <a:t>ligand binding triggers internalization</a:t>
            </a:r>
          </a:p>
          <a:p>
            <a:r>
              <a:rPr lang="en-US" dirty="0" smtClean="0"/>
              <a:t>In another variation (</a:t>
            </a:r>
            <a:r>
              <a:rPr lang="en-US" dirty="0"/>
              <a:t>for example, </a:t>
            </a:r>
            <a:r>
              <a:rPr lang="en-US" dirty="0" smtClean="0">
                <a:solidFill>
                  <a:srgbClr val="FF0000"/>
                </a:solidFill>
              </a:rPr>
              <a:t>LDL receptors</a:t>
            </a:r>
            <a:r>
              <a:rPr lang="en-US" dirty="0" smtClean="0"/>
              <a:t>), </a:t>
            </a:r>
            <a:r>
              <a:rPr lang="en-US" u="sng" dirty="0" smtClean="0"/>
              <a:t>receptors are </a:t>
            </a:r>
            <a:r>
              <a:rPr lang="en-US" u="sng" dirty="0" smtClean="0">
                <a:solidFill>
                  <a:srgbClr val="FF0000"/>
                </a:solidFill>
              </a:rPr>
              <a:t>constitutively</a:t>
            </a:r>
            <a:r>
              <a:rPr lang="en-US" u="sng" dirty="0" smtClean="0"/>
              <a:t> concentrated and constitutively internalized independent of ligand binding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3782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After Internalization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Uncoated vesicles fuse with vesicles budding from the </a:t>
            </a:r>
            <a:r>
              <a:rPr lang="en-US" dirty="0" err="1" smtClean="0"/>
              <a:t>TGN</a:t>
            </a:r>
            <a:r>
              <a:rPr lang="en-US" dirty="0" smtClean="0"/>
              <a:t> to form early endosomes</a:t>
            </a:r>
          </a:p>
          <a:p>
            <a:r>
              <a:rPr lang="en-US" i="1" u="sng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Early</a:t>
            </a:r>
            <a:r>
              <a:rPr lang="en-US" i="1" u="sng" dirty="0" smtClean="0">
                <a:ln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endosomes </a:t>
            </a:r>
            <a:r>
              <a:rPr lang="en-US" u="sng" dirty="0" smtClean="0">
                <a:ln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are </a:t>
            </a:r>
            <a:r>
              <a:rPr lang="en-US" u="sng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sites</a:t>
            </a:r>
            <a:r>
              <a:rPr lang="en-US" u="sng" dirty="0" smtClean="0">
                <a:ln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for </a:t>
            </a:r>
            <a:r>
              <a:rPr lang="en-US" u="sng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sorting</a:t>
            </a:r>
            <a:r>
              <a:rPr lang="en-US" u="sng" dirty="0" smtClean="0">
                <a:ln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and </a:t>
            </a:r>
            <a:r>
              <a:rPr lang="en-US" u="sng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recycling</a:t>
            </a:r>
            <a:r>
              <a:rPr lang="en-US" u="sng" dirty="0" smtClean="0">
                <a:ln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of materials brought into the cell</a:t>
            </a:r>
          </a:p>
          <a:p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Early</a:t>
            </a:r>
            <a:r>
              <a:rPr lang="en-US" dirty="0" smtClean="0">
                <a:ln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u="sng" dirty="0" smtClean="0">
                <a:ln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endosomes</a:t>
            </a:r>
            <a:r>
              <a:rPr lang="en-US" dirty="0" smtClean="0">
                <a:ln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dirty="0" smtClean="0"/>
              <a:t>continue to acquire lysosomal proteins from the </a:t>
            </a:r>
            <a:r>
              <a:rPr lang="en-US" dirty="0" err="1" smtClean="0"/>
              <a:t>TGN</a:t>
            </a:r>
            <a:r>
              <a:rPr lang="en-US" dirty="0" smtClean="0"/>
              <a:t> and </a:t>
            </a:r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mature</a:t>
            </a:r>
            <a:r>
              <a:rPr lang="en-US" dirty="0" smtClean="0">
                <a:ln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to form </a:t>
            </a:r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late</a:t>
            </a:r>
            <a:r>
              <a:rPr lang="en-US" dirty="0" smtClean="0">
                <a:ln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u="sng" dirty="0" smtClean="0">
                <a:ln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endosomes</a:t>
            </a:r>
            <a:r>
              <a:rPr lang="en-US" dirty="0" smtClean="0">
                <a:ln>
                  <a:solidFill>
                    <a:srgbClr val="00B0F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, which then </a:t>
            </a:r>
            <a:r>
              <a:rPr lang="en-US" u="sng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develop</a:t>
            </a:r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into lysosomes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2017 Pearson Education,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8832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Recycling Plasma Membrane Receptors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Receptors from the plasma membrane are recycled </a:t>
            </a:r>
            <a:r>
              <a:rPr lang="en-US" dirty="0"/>
              <a:t>as a result of</a:t>
            </a:r>
            <a:r>
              <a:rPr lang="en-US" dirty="0" smtClean="0"/>
              <a:t> acidification of the early endosome</a:t>
            </a:r>
          </a:p>
          <a:p>
            <a:r>
              <a:rPr lang="en-US" u="sng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The pH gradually </a:t>
            </a:r>
            <a:r>
              <a:rPr lang="en-US" u="sng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declines</a:t>
            </a:r>
            <a:r>
              <a:rPr lang="en-US" u="sng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as the endosome matures, facilitated by an </a:t>
            </a:r>
            <a:r>
              <a:rPr lang="en-US" i="1" u="sng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ATP-dependent </a:t>
            </a:r>
            <a:br>
              <a:rPr lang="en-US" i="1" u="sng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r>
              <a:rPr lang="en-US" i="1" u="sng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proton pump</a:t>
            </a:r>
          </a:p>
          <a:p>
            <a:r>
              <a:rPr lang="en-US" dirty="0" smtClean="0"/>
              <a:t>The lower pH dissociates ligand and receptors, allowing receptors to be returned to the membrane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669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Alternative Fates for Ligand-Receptor Complexes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Some</a:t>
            </a:r>
            <a:r>
              <a:rPr lang="en-US" dirty="0" smtClean="0"/>
              <a:t> complexes are </a:t>
            </a:r>
            <a:r>
              <a:rPr lang="en-US" u="sng" dirty="0" smtClean="0"/>
              <a:t>carried to a lysosome </a:t>
            </a:r>
            <a:r>
              <a:rPr lang="en-US" dirty="0" smtClean="0"/>
              <a:t>for </a:t>
            </a:r>
            <a:r>
              <a:rPr lang="en-US" u="sng" dirty="0" smtClean="0"/>
              <a:t>degradation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complexes are </a:t>
            </a:r>
            <a:r>
              <a:rPr lang="en-US" u="sng" dirty="0" smtClean="0"/>
              <a:t>carried to the TGN, where they enter a variety of pathways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Complexes can also </a:t>
            </a:r>
            <a:r>
              <a:rPr lang="en-US" u="sng" dirty="0" smtClean="0"/>
              <a:t>travel by transport vesicles to a different region of the plasma membrane, where they are secreted (</a:t>
            </a:r>
            <a:r>
              <a:rPr lang="en-US" b="1" u="sng" dirty="0" err="1" smtClean="0"/>
              <a:t>transcytosis</a:t>
            </a:r>
            <a:r>
              <a:rPr lang="en-US" u="sng" dirty="0" smtClean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2225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err="1" smtClean="0"/>
              <a:t>Clathrin</a:t>
            </a:r>
            <a:r>
              <a:rPr lang="en-US" dirty="0" smtClean="0"/>
              <a:t>-Independent Endocytosis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Fluid-phase endocytosis </a:t>
            </a:r>
            <a:r>
              <a:rPr lang="en-US" smtClean="0"/>
              <a:t>is a type of pinocytosis for nonspecific internalization of extracellular fluid</a:t>
            </a:r>
          </a:p>
          <a:p>
            <a:r>
              <a:rPr lang="en-US" smtClean="0"/>
              <a:t>This process does not concentrate the ingested material, and contents are routed to early endosomes</a:t>
            </a:r>
          </a:p>
          <a:p>
            <a:r>
              <a:rPr lang="en-US" smtClean="0"/>
              <a:t>It proceeds at a fairly constant rate and compensates for membrane segments added by exocytosis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4274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12.6 Coated Vesicles in Cellular Transport Processes</a:t>
            </a:r>
          </a:p>
        </p:txBody>
      </p:sp>
      <p:sp>
        <p:nvSpPr>
          <p:cNvPr id="12390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vesicles in protein and lipid transport are called </a:t>
            </a:r>
            <a:r>
              <a:rPr lang="en-US" b="1" smtClean="0"/>
              <a:t>coated vesicles </a:t>
            </a:r>
            <a:r>
              <a:rPr lang="en-US" smtClean="0"/>
              <a:t>because of the layers of proteins covering their cytosolic surfaces</a:t>
            </a:r>
          </a:p>
          <a:p>
            <a:r>
              <a:rPr lang="en-US" smtClean="0"/>
              <a:t>Coated vesicles are involved in vesicular traffic throughout the endomembrane system, as well as in exocytosis and endocytosis</a:t>
            </a:r>
          </a:p>
          <a:p>
            <a:r>
              <a:rPr lang="en-US" smtClean="0"/>
              <a:t>There are several types of coat proteins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Rough ER Is Involved in the Biosynthesis and Processing of Proteins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Ribosomes</a:t>
            </a:r>
            <a:r>
              <a:rPr lang="en-US" dirty="0" smtClean="0"/>
              <a:t> on the cytosolic side of the rough ER membrane </a:t>
            </a:r>
            <a:r>
              <a:rPr lang="en-US" u="sng" dirty="0" smtClean="0"/>
              <a:t>synthesize </a:t>
            </a:r>
            <a:r>
              <a:rPr lang="en-US" u="sng" dirty="0" smtClean="0">
                <a:solidFill>
                  <a:srgbClr val="FF0000"/>
                </a:solidFill>
              </a:rPr>
              <a:t>both</a:t>
            </a:r>
            <a:r>
              <a:rPr lang="en-US" u="sng" dirty="0" smtClean="0"/>
              <a:t> membrane-bound </a:t>
            </a:r>
            <a:r>
              <a:rPr lang="en-US" u="sng" dirty="0" smtClean="0">
                <a:solidFill>
                  <a:srgbClr val="FF0000"/>
                </a:solidFill>
              </a:rPr>
              <a:t>and</a:t>
            </a:r>
            <a:r>
              <a:rPr lang="en-US" u="sng" dirty="0" smtClean="0"/>
              <a:t> soluble proteins for the endomembrane system</a:t>
            </a:r>
          </a:p>
          <a:p>
            <a:r>
              <a:rPr lang="en-US" u="sng" dirty="0" smtClean="0"/>
              <a:t>Newly</a:t>
            </a:r>
            <a:r>
              <a:rPr lang="en-US" dirty="0" smtClean="0"/>
              <a:t> synthesized proteins are </a:t>
            </a:r>
            <a:r>
              <a:rPr lang="en-US" u="sng" dirty="0" smtClean="0"/>
              <a:t>inserted</a:t>
            </a:r>
            <a:r>
              <a:rPr lang="en-US" dirty="0" smtClean="0"/>
              <a:t> into the endomembrane system </a:t>
            </a:r>
            <a:r>
              <a:rPr lang="en-US" u="sng" dirty="0" smtClean="0"/>
              <a:t>through</a:t>
            </a:r>
            <a:r>
              <a:rPr lang="en-US" dirty="0" smtClean="0"/>
              <a:t> a </a:t>
            </a:r>
            <a:r>
              <a:rPr lang="en-US" u="sng" dirty="0" smtClean="0"/>
              <a:t>pore</a:t>
            </a:r>
            <a:r>
              <a:rPr lang="en-US" dirty="0" smtClean="0"/>
              <a:t> </a:t>
            </a:r>
            <a:r>
              <a:rPr lang="en-US" u="sng" dirty="0" smtClean="0"/>
              <a:t>complex</a:t>
            </a:r>
            <a:r>
              <a:rPr lang="en-US" dirty="0" smtClean="0"/>
              <a:t> as they are synthesized (</a:t>
            </a:r>
            <a:r>
              <a:rPr lang="en-US" i="1" dirty="0" err="1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cotranslationally</a:t>
            </a:r>
            <a:r>
              <a:rPr lang="en-US" dirty="0" smtClean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Coat Proteins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 most studied coat proteins are </a:t>
            </a:r>
            <a:r>
              <a:rPr lang="en-US" i="1" u="sng" dirty="0" err="1" smtClean="0">
                <a:solidFill>
                  <a:srgbClr val="FF0000"/>
                </a:solidFill>
              </a:rPr>
              <a:t>clathrin</a:t>
            </a:r>
            <a:r>
              <a:rPr lang="en-US" u="sng" dirty="0" smtClean="0"/>
              <a:t>, </a:t>
            </a:r>
            <a:r>
              <a:rPr lang="en-US" i="1" u="sng" dirty="0" smtClean="0">
                <a:solidFill>
                  <a:srgbClr val="FF0000"/>
                </a:solidFill>
              </a:rPr>
              <a:t>COPI</a:t>
            </a:r>
            <a:r>
              <a:rPr lang="en-US" i="1" u="sng" dirty="0" smtClean="0"/>
              <a:t>,</a:t>
            </a:r>
            <a:r>
              <a:rPr lang="en-US" u="sng" dirty="0" smtClean="0"/>
              <a:t> and </a:t>
            </a:r>
            <a:r>
              <a:rPr lang="en-US" i="1" u="sng" dirty="0" smtClean="0">
                <a:solidFill>
                  <a:srgbClr val="FF0000"/>
                </a:solidFill>
              </a:rPr>
              <a:t>COPII</a:t>
            </a:r>
          </a:p>
          <a:p>
            <a:r>
              <a:rPr lang="en-US" dirty="0" smtClean="0"/>
              <a:t>The type of coat protein on a vesicle helps to </a:t>
            </a:r>
            <a:r>
              <a:rPr lang="en-US" dirty="0" smtClean="0">
                <a:solidFill>
                  <a:srgbClr val="FF0000"/>
                </a:solidFill>
              </a:rPr>
              <a:t>determine the destination </a:t>
            </a:r>
            <a:r>
              <a:rPr lang="en-US" dirty="0" smtClean="0"/>
              <a:t>of the vesicle</a:t>
            </a:r>
          </a:p>
          <a:p>
            <a:r>
              <a:rPr lang="en-US" dirty="0" smtClean="0"/>
              <a:t>They also </a:t>
            </a:r>
            <a:r>
              <a:rPr lang="en-US" u="sng" dirty="0" smtClean="0">
                <a:solidFill>
                  <a:srgbClr val="FF0000"/>
                </a:solidFill>
              </a:rPr>
              <a:t>induce curvature</a:t>
            </a:r>
            <a:r>
              <a:rPr lang="en-US" dirty="0" smtClean="0"/>
              <a:t> needed for the formation of the vesicles and </a:t>
            </a:r>
            <a:r>
              <a:rPr lang="en-US" u="sng" dirty="0" smtClean="0">
                <a:solidFill>
                  <a:srgbClr val="FF0000"/>
                </a:solidFill>
              </a:rPr>
              <a:t>prevent nonspecific fusion of the vesicle with another membrane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6572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906811" y="353929"/>
            <a:ext cx="7330379" cy="59706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6623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err="1" smtClean="0"/>
              <a:t>Caveolae</a:t>
            </a:r>
            <a:endParaRPr lang="en-US" dirty="0" smtClean="0"/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recently discovered </a:t>
            </a:r>
            <a:r>
              <a:rPr lang="en-US" u="sng" dirty="0" smtClean="0"/>
              <a:t>coat protein is </a:t>
            </a:r>
            <a:r>
              <a:rPr lang="en-US" i="1" u="sng" dirty="0" err="1" smtClean="0"/>
              <a:t>caveolin</a:t>
            </a:r>
            <a:endParaRPr lang="en-US" i="1" u="sng" dirty="0" smtClean="0"/>
          </a:p>
          <a:p>
            <a:r>
              <a:rPr lang="en-US" i="1" dirty="0" err="1" smtClean="0"/>
              <a:t>Caveolin</a:t>
            </a:r>
            <a:r>
              <a:rPr lang="en-US" i="1" dirty="0" smtClean="0"/>
              <a:t>-coated vesicles </a:t>
            </a:r>
            <a:r>
              <a:rPr lang="en-US" dirty="0" smtClean="0"/>
              <a:t>are </a:t>
            </a:r>
            <a:r>
              <a:rPr lang="en-US" b="1" dirty="0" err="1" smtClean="0"/>
              <a:t>caveolae</a:t>
            </a:r>
            <a:endParaRPr lang="en-US" b="1" dirty="0" smtClean="0"/>
          </a:p>
          <a:p>
            <a:r>
              <a:rPr lang="en-US" dirty="0" smtClean="0"/>
              <a:t>They are a </a:t>
            </a:r>
            <a:r>
              <a:rPr lang="en-US" u="sng" dirty="0" smtClean="0"/>
              <a:t>type of lipid raft rich in cholesterol and sphingolipids and may be involved in cholesterol uptake by cells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024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47800"/>
          </a:xfrm>
          <a:solidFill>
            <a:srgbClr val="CCCC00"/>
          </a:solidFill>
        </p:spPr>
        <p:txBody>
          <a:bodyPr/>
          <a:lstStyle/>
          <a:p>
            <a:r>
              <a:rPr lang="en-US" dirty="0" err="1" smtClean="0"/>
              <a:t>Clathrin</a:t>
            </a:r>
            <a:r>
              <a:rPr lang="en-US" dirty="0" smtClean="0"/>
              <a:t>-Coated Vesicles Are Surrounded by Lattices Composed of </a:t>
            </a:r>
            <a:r>
              <a:rPr lang="en-US" dirty="0" err="1" smtClean="0"/>
              <a:t>Clathrin</a:t>
            </a:r>
            <a:r>
              <a:rPr lang="en-US" dirty="0" smtClean="0"/>
              <a:t> and Adaptor Protein</a:t>
            </a:r>
          </a:p>
        </p:txBody>
      </p:sp>
      <p:sp>
        <p:nvSpPr>
          <p:cNvPr id="128003" name="Content Placeholder 3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495800"/>
          </a:xfrm>
        </p:spPr>
        <p:txBody>
          <a:bodyPr/>
          <a:lstStyle/>
          <a:p>
            <a:r>
              <a:rPr lang="en-US" dirty="0" err="1" smtClean="0"/>
              <a:t>Clathrin</a:t>
            </a:r>
            <a:r>
              <a:rPr lang="en-US" dirty="0" smtClean="0"/>
              <a:t>-coated vesicles are surrounded by </a:t>
            </a:r>
            <a:r>
              <a:rPr lang="en-US" u="sng" dirty="0" smtClean="0"/>
              <a:t>coats made of two </a:t>
            </a:r>
            <a:r>
              <a:rPr lang="en-US" u="sng" dirty="0" err="1" smtClean="0"/>
              <a:t>multimeric</a:t>
            </a:r>
            <a:r>
              <a:rPr lang="en-US" u="sng" dirty="0" smtClean="0"/>
              <a:t> proteins, </a:t>
            </a:r>
            <a:r>
              <a:rPr lang="en-US" b="1" u="sng" dirty="0" err="1" smtClean="0"/>
              <a:t>clathrin</a:t>
            </a:r>
            <a:r>
              <a:rPr lang="en-US" u="sng" dirty="0" smtClean="0"/>
              <a:t> and </a:t>
            </a:r>
            <a:r>
              <a:rPr lang="en-US" i="1" u="sng" dirty="0" smtClean="0"/>
              <a:t>adaptor protein </a:t>
            </a:r>
            <a:r>
              <a:rPr lang="en-US" u="sng" dirty="0" smtClean="0"/>
              <a:t>(</a:t>
            </a:r>
            <a:r>
              <a:rPr lang="en-US" i="1" u="sng" dirty="0" smtClean="0"/>
              <a:t>AP</a:t>
            </a:r>
            <a:r>
              <a:rPr lang="en-US" u="sng" dirty="0" smtClean="0"/>
              <a:t>)</a:t>
            </a:r>
          </a:p>
          <a:p>
            <a:r>
              <a:rPr lang="en-US" dirty="0" smtClean="0"/>
              <a:t>The shape of </a:t>
            </a:r>
            <a:r>
              <a:rPr lang="en-US" dirty="0" err="1" smtClean="0"/>
              <a:t>clathrin</a:t>
            </a:r>
            <a:r>
              <a:rPr lang="en-US" dirty="0" smtClean="0"/>
              <a:t> proteins and the way they assemble provides the driving force to induce a flat membrane to form a spherical vesicle</a:t>
            </a:r>
          </a:p>
          <a:p>
            <a:r>
              <a:rPr lang="en-US" dirty="0" smtClean="0"/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basic unit of </a:t>
            </a:r>
            <a:r>
              <a:rPr lang="en-US" u="sng" dirty="0" err="1" smtClean="0">
                <a:solidFill>
                  <a:srgbClr val="FF0000"/>
                </a:solidFill>
              </a:rPr>
              <a:t>clathrin</a:t>
            </a:r>
            <a:r>
              <a:rPr lang="en-US" u="sng" dirty="0" smtClean="0">
                <a:solidFill>
                  <a:srgbClr val="FF0000"/>
                </a:solidFill>
              </a:rPr>
              <a:t> lattices </a:t>
            </a:r>
            <a:r>
              <a:rPr lang="en-US" dirty="0" smtClean="0"/>
              <a:t>is a </a:t>
            </a:r>
            <a:r>
              <a:rPr lang="en-US" b="1" dirty="0" err="1" smtClean="0"/>
              <a:t>triskelion</a:t>
            </a: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4"/>
          <a:stretch/>
        </p:blipFill>
        <p:spPr>
          <a:xfrm>
            <a:off x="298704" y="1271016"/>
            <a:ext cx="8546592" cy="41552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Structure of a </a:t>
            </a:r>
            <a:r>
              <a:rPr lang="en-US" dirty="0" err="1" smtClean="0"/>
              <a:t>Triskelion</a:t>
            </a:r>
            <a:endParaRPr lang="en-US" dirty="0" smtClean="0"/>
          </a:p>
        </p:txBody>
      </p:sp>
      <p:sp>
        <p:nvSpPr>
          <p:cNvPr id="1300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is a </a:t>
            </a:r>
            <a:r>
              <a:rPr lang="en-US" dirty="0" err="1" smtClean="0"/>
              <a:t>multimeric</a:t>
            </a:r>
            <a:r>
              <a:rPr lang="en-US" dirty="0" smtClean="0"/>
              <a:t> protein composed of three heavy chains and three light chains</a:t>
            </a:r>
          </a:p>
          <a:p>
            <a:r>
              <a:rPr lang="en-US" dirty="0" smtClean="0"/>
              <a:t>These radiate from a central </a:t>
            </a:r>
            <a:r>
              <a:rPr lang="en-US" dirty="0" smtClean="0">
                <a:solidFill>
                  <a:srgbClr val="FF0000"/>
                </a:solidFill>
              </a:rPr>
              <a:t>vertex</a:t>
            </a:r>
            <a:r>
              <a:rPr lang="en-US" dirty="0" smtClean="0"/>
              <a:t>, with the light chains associated with the inner half of each </a:t>
            </a:r>
            <a:r>
              <a:rPr lang="en-US" altLang="ja-JP" dirty="0" smtClean="0"/>
              <a:t>“leg”</a:t>
            </a:r>
          </a:p>
          <a:p>
            <a:r>
              <a:rPr lang="en-US" dirty="0" err="1" smtClean="0"/>
              <a:t>Triskelions</a:t>
            </a:r>
            <a:r>
              <a:rPr lang="en-US" dirty="0" smtClean="0"/>
              <a:t> assemble into the </a:t>
            </a:r>
            <a:r>
              <a:rPr lang="en-US" dirty="0" smtClean="0">
                <a:solidFill>
                  <a:srgbClr val="FF0000"/>
                </a:solidFill>
              </a:rPr>
              <a:t>hexagons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pentagons</a:t>
            </a:r>
            <a:r>
              <a:rPr lang="en-US" dirty="0" smtClean="0"/>
              <a:t> of the lattice around </a:t>
            </a:r>
            <a:r>
              <a:rPr lang="en-US" dirty="0" err="1" smtClean="0"/>
              <a:t>clathrin</a:t>
            </a:r>
            <a:r>
              <a:rPr lang="en-US" dirty="0" smtClean="0"/>
              <a:t>-coated pits and vesicles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Adaptor Protein Complexes</a:t>
            </a:r>
          </a:p>
        </p:txBody>
      </p:sp>
      <p:sp>
        <p:nvSpPr>
          <p:cNvPr id="13107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components of </a:t>
            </a:r>
            <a:r>
              <a:rPr lang="en-US" b="1" dirty="0" smtClean="0"/>
              <a:t>adaptor protein </a:t>
            </a:r>
            <a:r>
              <a:rPr lang="en-US" dirty="0" smtClean="0"/>
              <a:t>(</a:t>
            </a:r>
            <a:r>
              <a:rPr lang="en-US" b="1" dirty="0" smtClean="0"/>
              <a:t>AP</a:t>
            </a:r>
            <a:r>
              <a:rPr lang="en-US" dirty="0" smtClean="0"/>
              <a:t>)</a:t>
            </a:r>
            <a:r>
              <a:rPr lang="en-US" b="1" dirty="0" smtClean="0"/>
              <a:t> complexes </a:t>
            </a:r>
            <a:r>
              <a:rPr lang="en-US" dirty="0" smtClean="0"/>
              <a:t>were identified by their </a:t>
            </a:r>
            <a:r>
              <a:rPr lang="en-US" u="sng" dirty="0" smtClean="0">
                <a:solidFill>
                  <a:srgbClr val="FF0000"/>
                </a:solidFill>
              </a:rPr>
              <a:t>ability to promote assembly of </a:t>
            </a:r>
            <a:r>
              <a:rPr lang="en-US" u="sng" dirty="0" err="1" smtClean="0">
                <a:solidFill>
                  <a:srgbClr val="FF0000"/>
                </a:solidFill>
              </a:rPr>
              <a:t>clathrin</a:t>
            </a:r>
            <a:r>
              <a:rPr lang="en-US" u="sng" dirty="0" smtClean="0">
                <a:solidFill>
                  <a:srgbClr val="FF0000"/>
                </a:solidFill>
              </a:rPr>
              <a:t> coats around vesicles</a:t>
            </a:r>
            <a:endParaRPr lang="en-US" i="1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There are four types of AP complexes, each composed of four polypeptides: two of </a:t>
            </a:r>
            <a:r>
              <a:rPr lang="en-US" dirty="0" err="1" smtClean="0"/>
              <a:t>adaptin</a:t>
            </a:r>
            <a:r>
              <a:rPr lang="en-US" dirty="0" smtClean="0"/>
              <a:t>, one medium chain, and one small chain</a:t>
            </a:r>
          </a:p>
          <a:p>
            <a:r>
              <a:rPr lang="en-US" dirty="0" smtClean="0"/>
              <a:t>Each polypeptide binds to a different receptor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47800"/>
          </a:xfrm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The Assembly of </a:t>
            </a:r>
            <a:r>
              <a:rPr lang="en-US" dirty="0" err="1" smtClean="0"/>
              <a:t>Clathrin</a:t>
            </a:r>
            <a:r>
              <a:rPr lang="en-US" dirty="0" smtClean="0"/>
              <a:t> Coats Drives the Formation of Vesicles from the Plasma Membrane and TGN</a:t>
            </a:r>
          </a:p>
        </p:txBody>
      </p:sp>
      <p:sp>
        <p:nvSpPr>
          <p:cNvPr id="132099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724400"/>
          </a:xfrm>
        </p:spPr>
        <p:txBody>
          <a:bodyPr/>
          <a:lstStyle/>
          <a:p>
            <a:r>
              <a:rPr lang="en-US" u="sng" dirty="0" smtClean="0"/>
              <a:t>Binding of AP complexes to the plasma membrane and concentration of receptors or receptor-ligand complexes require ATP and GTP</a:t>
            </a:r>
          </a:p>
          <a:p>
            <a:r>
              <a:rPr lang="en-US" dirty="0" smtClean="0"/>
              <a:t>The assembly of the </a:t>
            </a:r>
            <a:r>
              <a:rPr lang="en-US" dirty="0" err="1" smtClean="0"/>
              <a:t>clathrin</a:t>
            </a:r>
            <a:r>
              <a:rPr lang="en-US" dirty="0" smtClean="0"/>
              <a:t> coat appears to provide some of the driving force for vesicle formation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err="1" smtClean="0"/>
              <a:t>Clathrin</a:t>
            </a:r>
            <a:r>
              <a:rPr lang="en-US" dirty="0" smtClean="0"/>
              <a:t> Coat Assembly</a:t>
            </a:r>
          </a:p>
        </p:txBody>
      </p:sp>
      <p:sp>
        <p:nvSpPr>
          <p:cNvPr id="13312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Initially all </a:t>
            </a:r>
            <a:r>
              <a:rPr lang="en-US" u="sng" dirty="0" err="1" smtClean="0"/>
              <a:t>clathrin</a:t>
            </a:r>
            <a:r>
              <a:rPr lang="en-US" u="sng" dirty="0" smtClean="0"/>
              <a:t> units are hexagonal and form a planar structure</a:t>
            </a:r>
          </a:p>
          <a:p>
            <a:r>
              <a:rPr lang="en-US" dirty="0" smtClean="0"/>
              <a:t>As more </a:t>
            </a:r>
            <a:r>
              <a:rPr lang="en-US" dirty="0" err="1" smtClean="0"/>
              <a:t>triskelions</a:t>
            </a:r>
            <a:r>
              <a:rPr lang="en-US" dirty="0" smtClean="0"/>
              <a:t> are incorporated into the growing lattice, some pentagons are formed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mixture of pentagons and hexagons allows the new coat to curve around the budding vesicle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2451690" y="353929"/>
            <a:ext cx="4240621" cy="59706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3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Rough ER—Other Functions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Rough ER is the site for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initial</a:t>
            </a:r>
            <a:r>
              <a:rPr lang="en-US" dirty="0" smtClean="0"/>
              <a:t> steps of addition of carbohydrates to glycoproteins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folding</a:t>
            </a:r>
            <a:r>
              <a:rPr lang="en-US" dirty="0" smtClean="0"/>
              <a:t> of polypeptides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Recognition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removal</a:t>
            </a:r>
            <a:r>
              <a:rPr lang="en-US" dirty="0" smtClean="0"/>
              <a:t> of </a:t>
            </a:r>
            <a:r>
              <a:rPr lang="en-U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misfolded proteins</a:t>
            </a:r>
            <a:endParaRPr lang="en-US" dirty="0" smtClean="0">
              <a:ln>
                <a:solidFill>
                  <a:srgbClr val="CCCC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Assembly</a:t>
            </a:r>
            <a:r>
              <a:rPr lang="en-US" dirty="0" smtClean="0"/>
              <a:t> </a:t>
            </a:r>
            <a:r>
              <a:rPr lang="en-US" b="1" dirty="0" smtClean="0">
                <a:ln w="13462">
                  <a:solidFill>
                    <a:srgbClr val="CCCC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of </a:t>
            </a:r>
            <a:r>
              <a:rPr lang="en-US" b="1" dirty="0" err="1" smtClean="0">
                <a:ln w="13462">
                  <a:solidFill>
                    <a:srgbClr val="CCCC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multimeric</a:t>
            </a:r>
            <a:r>
              <a:rPr lang="en-US" b="1" dirty="0" smtClean="0">
                <a:ln w="13462">
                  <a:solidFill>
                    <a:srgbClr val="CCCC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proteins</a:t>
            </a:r>
            <a:endParaRPr lang="en-US" dirty="0" smtClean="0">
              <a:ln w="13462">
                <a:solidFill>
                  <a:srgbClr val="CCCC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43" y="308927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1043" y="3198168"/>
            <a:ext cx="5830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b="0" dirty="0"/>
              <a:t>Video: </a:t>
            </a:r>
            <a:r>
              <a:rPr lang="en-US" b="0" dirty="0" err="1"/>
              <a:t>Clathrin</a:t>
            </a:r>
            <a:r>
              <a:rPr lang="en-US" b="0" dirty="0"/>
              <a:t>-Coated Vesicle Formation</a:t>
            </a:r>
            <a:endParaRPr lang="en-US" altLang="en-US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Dynamin</a:t>
            </a:r>
          </a:p>
        </p:txBody>
      </p:sp>
      <p:sp>
        <p:nvSpPr>
          <p:cNvPr id="13619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clathrin</a:t>
            </a:r>
            <a:r>
              <a:rPr lang="en-US" dirty="0" smtClean="0"/>
              <a:t> accumulates around the budding vesicle, </a:t>
            </a:r>
            <a:r>
              <a:rPr lang="en-US" b="1" dirty="0" smtClean="0"/>
              <a:t>dynamin</a:t>
            </a:r>
            <a:r>
              <a:rPr lang="en-US" dirty="0" smtClean="0"/>
              <a:t> is </a:t>
            </a:r>
            <a:r>
              <a:rPr lang="en-US" u="sng" dirty="0" smtClean="0"/>
              <a:t>required for constricting and closing the vesicle</a:t>
            </a:r>
          </a:p>
          <a:p>
            <a:r>
              <a:rPr lang="en-US" dirty="0" smtClean="0"/>
              <a:t>Dynamin is a </a:t>
            </a:r>
            <a:r>
              <a:rPr lang="en-US" dirty="0" smtClean="0">
                <a:solidFill>
                  <a:srgbClr val="FF0000"/>
                </a:solidFill>
              </a:rPr>
              <a:t>cytosolic </a:t>
            </a:r>
            <a:r>
              <a:rPr lang="en-US" dirty="0" err="1" smtClean="0">
                <a:solidFill>
                  <a:srgbClr val="FF0000"/>
                </a:solidFill>
              </a:rPr>
              <a:t>GTPase</a:t>
            </a:r>
            <a:r>
              <a:rPr lang="en-US" dirty="0" smtClean="0"/>
              <a:t>; as </a:t>
            </a:r>
            <a:r>
              <a:rPr lang="en-US" u="sng" dirty="0" smtClean="0"/>
              <a:t>GTP is hydrolyzed, dynamin rings tighten and separate the vesicle from the plasma membrane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err="1" smtClean="0"/>
              <a:t>Uncoating</a:t>
            </a:r>
            <a:r>
              <a:rPr lang="en-US" dirty="0" smtClean="0"/>
              <a:t> the Vesicle</a:t>
            </a:r>
          </a:p>
        </p:txBody>
      </p:sp>
      <p:sp>
        <p:nvSpPr>
          <p:cNvPr id="1372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mechanism is required to remove the </a:t>
            </a:r>
            <a:r>
              <a:rPr lang="en-US" dirty="0" err="1" smtClean="0"/>
              <a:t>clathrin</a:t>
            </a:r>
            <a:r>
              <a:rPr lang="en-US" dirty="0" smtClean="0"/>
              <a:t> coat (</a:t>
            </a:r>
            <a:r>
              <a:rPr lang="en-US" i="1" dirty="0" err="1" smtClean="0"/>
              <a:t>uncoat</a:t>
            </a:r>
            <a:r>
              <a:rPr lang="en-US" dirty="0" smtClean="0"/>
              <a:t>) from the newly formed vesicle</a:t>
            </a:r>
          </a:p>
          <a:p>
            <a:r>
              <a:rPr lang="en-US" dirty="0" err="1" smtClean="0"/>
              <a:t>Clathrin</a:t>
            </a:r>
            <a:r>
              <a:rPr lang="en-US" dirty="0" smtClean="0"/>
              <a:t> dissociates rapidly once the vesicle is formed</a:t>
            </a:r>
          </a:p>
          <a:p>
            <a:r>
              <a:rPr lang="en-US" u="sng" dirty="0" err="1" smtClean="0">
                <a:solidFill>
                  <a:srgbClr val="FF0000"/>
                </a:solidFill>
              </a:rPr>
              <a:t>Uncoating</a:t>
            </a:r>
            <a:r>
              <a:rPr lang="en-US" u="sng" dirty="0" smtClean="0">
                <a:solidFill>
                  <a:srgbClr val="FF0000"/>
                </a:solidFill>
              </a:rPr>
              <a:t> requires energy, provided by an </a:t>
            </a:r>
            <a:r>
              <a:rPr lang="en-US" i="1" u="sng" dirty="0" err="1" smtClean="0">
                <a:solidFill>
                  <a:srgbClr val="FF0000"/>
                </a:solidFill>
              </a:rPr>
              <a:t>uncoating</a:t>
            </a:r>
            <a:r>
              <a:rPr lang="en-US" i="1" u="sng" dirty="0" smtClean="0">
                <a:solidFill>
                  <a:srgbClr val="FF0000"/>
                </a:solidFill>
              </a:rPr>
              <a:t> ATPase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err="1" smtClean="0"/>
              <a:t>Clathrin</a:t>
            </a:r>
            <a:r>
              <a:rPr lang="en-US" dirty="0" smtClean="0"/>
              <a:t> Cages</a:t>
            </a:r>
          </a:p>
        </p:txBody>
      </p:sp>
      <p:sp>
        <p:nvSpPr>
          <p:cNvPr id="13824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acidic conditions, with calcium present, clathrin can spontaneously form empty shells called </a:t>
            </a:r>
            <a:r>
              <a:rPr lang="en-US" i="1" smtClean="0"/>
              <a:t>clathrin cages</a:t>
            </a:r>
          </a:p>
          <a:p>
            <a:r>
              <a:rPr lang="en-US" smtClean="0"/>
              <a:t>Assembly and disassembly occur very quickly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COPI- and COPII-Coated Vesicles Travel Between the ER and Golgi Complex Cisternae</a:t>
            </a:r>
          </a:p>
        </p:txBody>
      </p:sp>
      <p:sp>
        <p:nvSpPr>
          <p:cNvPr id="139267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smtClean="0">
                <a:ln>
                  <a:solidFill>
                    <a:srgbClr val="CCCC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COPI-coated vesicles </a:t>
            </a:r>
            <a:r>
              <a:rPr lang="en-US" dirty="0" smtClean="0"/>
              <a:t>are found in </a:t>
            </a:r>
            <a:r>
              <a:rPr lang="en-US" dirty="0" smtClean="0">
                <a:solidFill>
                  <a:srgbClr val="FF0000"/>
                </a:solidFill>
              </a:rPr>
              <a:t>all </a:t>
            </a:r>
            <a:r>
              <a:rPr lang="en-US" dirty="0" smtClean="0"/>
              <a:t>eukaryotic cells examined and are involved in </a:t>
            </a:r>
            <a:r>
              <a:rPr lang="en-US" dirty="0" smtClean="0">
                <a:ln>
                  <a:solidFill>
                    <a:srgbClr val="CCCC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retrograde</a:t>
            </a:r>
            <a:r>
              <a:rPr lang="en-US" dirty="0" smtClean="0">
                <a:ln>
                  <a:solidFill>
                    <a:srgbClr val="CCCC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transport from the Golgi back to the ER</a:t>
            </a:r>
          </a:p>
          <a:p>
            <a:r>
              <a:rPr lang="en-US" dirty="0" smtClean="0"/>
              <a:t>The vesicles are coated with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COPI </a:t>
            </a:r>
            <a:r>
              <a:rPr lang="en-US" dirty="0" smtClean="0"/>
              <a:t>and an </a:t>
            </a:r>
            <a:r>
              <a:rPr lang="en-US" b="1" dirty="0" smtClean="0"/>
              <a:t>ADP </a:t>
            </a:r>
            <a:r>
              <a:rPr lang="en-US" b="1" dirty="0" err="1" smtClean="0"/>
              <a:t>ribosylation</a:t>
            </a:r>
            <a:r>
              <a:rPr lang="en-US" b="1" dirty="0" smtClean="0"/>
              <a:t> factor</a:t>
            </a:r>
            <a:r>
              <a:rPr lang="en-US" dirty="0" smtClean="0"/>
              <a:t> </a:t>
            </a:r>
            <a:r>
              <a:rPr lang="en-US" b="1" dirty="0" smtClean="0">
                <a:ln w="22225">
                  <a:solidFill>
                    <a:srgbClr val="CCCC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(ARF), </a:t>
            </a:r>
            <a:r>
              <a:rPr lang="en-US" dirty="0" smtClean="0">
                <a:ln>
                  <a:solidFill>
                    <a:srgbClr val="CCCC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 small GTP-binding protein</a:t>
            </a:r>
          </a:p>
          <a:p>
            <a:r>
              <a:rPr lang="en-US" dirty="0" smtClean="0"/>
              <a:t>Assembly of the coat is mediated by ARF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Role of ARF</a:t>
            </a:r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 the cytosol, ARF </a:t>
            </a:r>
            <a:r>
              <a:rPr lang="en-US" u="sng" dirty="0" smtClean="0">
                <a:solidFill>
                  <a:srgbClr val="FF0000"/>
                </a:solidFill>
              </a:rPr>
              <a:t>exists</a:t>
            </a:r>
            <a:r>
              <a:rPr lang="en-US" u="sng" dirty="0" smtClean="0"/>
              <a:t> as part of an ARF-GDP complex</a:t>
            </a:r>
          </a:p>
          <a:p>
            <a:r>
              <a:rPr lang="en-US" dirty="0" smtClean="0"/>
              <a:t>Upon meeting a </a:t>
            </a:r>
            <a:r>
              <a:rPr lang="en-US" i="1" u="sng" dirty="0" smtClean="0"/>
              <a:t>guanine nucleotide exchange factor</a:t>
            </a:r>
            <a:r>
              <a:rPr lang="en-US" u="sng" dirty="0" smtClean="0"/>
              <a:t> associated with the membrane</a:t>
            </a:r>
            <a:r>
              <a:rPr lang="en-US" u="sng" dirty="0" smtClean="0">
                <a:ln>
                  <a:solidFill>
                    <a:srgbClr val="CCCC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the GDP is exchanged for GTP</a:t>
            </a:r>
          </a:p>
          <a:p>
            <a:r>
              <a:rPr lang="en-US" dirty="0" smtClean="0"/>
              <a:t>The resulting </a:t>
            </a:r>
            <a:r>
              <a:rPr lang="en-US" u="sng" dirty="0" smtClean="0"/>
              <a:t>conformational change in ARF </a:t>
            </a:r>
            <a:r>
              <a:rPr lang="en-US" u="sng" dirty="0" smtClean="0">
                <a:solidFill>
                  <a:srgbClr val="FF0000"/>
                </a:solidFill>
              </a:rPr>
              <a:t>attaches</a:t>
            </a:r>
            <a:r>
              <a:rPr lang="en-US" u="sng" dirty="0" smtClean="0"/>
              <a:t> it to the lipid bilayer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730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Role of </a:t>
            </a:r>
            <a:r>
              <a:rPr lang="en-US" dirty="0" err="1" smtClean="0"/>
              <a:t>ARF</a:t>
            </a:r>
            <a:r>
              <a:rPr lang="en-US" dirty="0" smtClean="0"/>
              <a:t> (continued)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firmly anchored, </a:t>
            </a:r>
            <a:r>
              <a:rPr lang="en-US" u="sng" dirty="0" smtClean="0"/>
              <a:t>ARF binds COPI </a:t>
            </a:r>
            <a:r>
              <a:rPr lang="en-US" u="sng" dirty="0" err="1" smtClean="0"/>
              <a:t>multimers</a:t>
            </a:r>
            <a:r>
              <a:rPr lang="en-US" u="sng" dirty="0" smtClean="0"/>
              <a:t> </a:t>
            </a:r>
          </a:p>
          <a:p>
            <a:r>
              <a:rPr lang="en-US" dirty="0" smtClean="0"/>
              <a:t>Assembly of the coat drives </a:t>
            </a:r>
            <a:r>
              <a:rPr lang="en-US" u="sng" dirty="0" smtClean="0"/>
              <a:t>vesicle formation</a:t>
            </a:r>
          </a:p>
          <a:p>
            <a:r>
              <a:rPr lang="en-US" dirty="0" smtClean="0"/>
              <a:t>Once the vesicle is formed, a protein in the donor membrane triggers </a:t>
            </a:r>
            <a:r>
              <a:rPr lang="en-US" u="sng" dirty="0" smtClean="0"/>
              <a:t>hydrolysis of GTP to GDP</a:t>
            </a:r>
            <a:r>
              <a:rPr lang="en-US" dirty="0" smtClean="0"/>
              <a:t>, a </a:t>
            </a:r>
            <a:r>
              <a:rPr lang="en-US" u="sng" dirty="0" smtClean="0"/>
              <a:t>conformational change in ARF</a:t>
            </a:r>
            <a:r>
              <a:rPr lang="en-US" dirty="0" smtClean="0"/>
              <a:t>, and </a:t>
            </a:r>
            <a:r>
              <a:rPr lang="en-US" u="sng" dirty="0" smtClean="0"/>
              <a:t>release of </a:t>
            </a:r>
            <a:br>
              <a:rPr lang="en-US" u="sng" dirty="0" smtClean="0"/>
            </a:br>
            <a:r>
              <a:rPr lang="en-US" u="sng" dirty="0" smtClean="0"/>
              <a:t>the coat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0630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COPII-Coated Vesicles</a:t>
            </a: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ln>
                  <a:solidFill>
                    <a:srgbClr val="CCCC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COPII-coated vesicles </a:t>
            </a:r>
            <a:r>
              <a:rPr lang="en-US" dirty="0" smtClean="0">
                <a:ln>
                  <a:solidFill>
                    <a:srgbClr val="CCCC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have a role in transport from the ER to the Golgi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yeast</a:t>
            </a:r>
            <a:r>
              <a:rPr lang="en-US" dirty="0" smtClean="0"/>
              <a:t>, the </a:t>
            </a:r>
            <a:r>
              <a:rPr lang="en-US" b="1" dirty="0" smtClean="0"/>
              <a:t>COPII </a:t>
            </a:r>
            <a:r>
              <a:rPr lang="en-US" dirty="0" smtClean="0"/>
              <a:t>coat is assembled from two protein complexes (</a:t>
            </a:r>
            <a:r>
              <a:rPr lang="en-US" i="1" dirty="0" smtClean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Sec 13/31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i="1" dirty="0" smtClean="0">
                <a:solidFill>
                  <a:srgbClr val="00B05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</a:rPr>
              <a:t>Sec 23/24</a:t>
            </a:r>
            <a:r>
              <a:rPr lang="en-US" dirty="0" smtClean="0"/>
              <a:t>) and a </a:t>
            </a:r>
            <a:r>
              <a:rPr lang="en-US" dirty="0" smtClean="0">
                <a:ln>
                  <a:solidFill>
                    <a:srgbClr val="CCCC00"/>
                  </a:solidFill>
                </a:ln>
                <a:solidFill>
                  <a:srgbClr val="00B05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</a:rPr>
              <a:t>small GTP-binding protein called </a:t>
            </a:r>
            <a:r>
              <a:rPr lang="en-US" i="1" dirty="0" smtClean="0">
                <a:ln>
                  <a:solidFill>
                    <a:srgbClr val="CCCC00"/>
                  </a:solidFill>
                </a:ln>
                <a:solidFill>
                  <a:srgbClr val="00B05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</a:rPr>
              <a:t>Sar1</a:t>
            </a:r>
          </a:p>
          <a:p>
            <a:r>
              <a:rPr lang="en-US" dirty="0" smtClean="0">
                <a:solidFill>
                  <a:srgbClr val="00B050"/>
                </a:solidFill>
                <a:effectLst>
                  <a:glow rad="101600">
                    <a:srgbClr val="FF99CC">
                      <a:alpha val="60000"/>
                    </a:srgbClr>
                  </a:glow>
                </a:effectLst>
              </a:rPr>
              <a:t>Sar1 is similar to ARF, </a:t>
            </a:r>
            <a:r>
              <a:rPr lang="en-US" dirty="0" smtClean="0">
                <a:solidFill>
                  <a:srgbClr val="00B050"/>
                </a:solidFill>
                <a:effectLst>
                  <a:glow rad="101600">
                    <a:srgbClr val="FF99CC">
                      <a:alpha val="60000"/>
                    </a:srgbClr>
                  </a:glow>
                </a:effectLst>
              </a:rPr>
              <a:t>(GTP-Binding proteins),</a:t>
            </a:r>
            <a:r>
              <a:rPr lang="en-US" dirty="0" smtClean="0"/>
              <a:t>and </a:t>
            </a:r>
            <a:r>
              <a:rPr lang="en-US" dirty="0" smtClean="0"/>
              <a:t>the process of coat formation is similar to COPI-coated vesicles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9590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SNARE Proteins Mediate Fusion Between Vesicles and Target Membranes</a:t>
            </a:r>
          </a:p>
        </p:txBody>
      </p:sp>
      <p:sp>
        <p:nvSpPr>
          <p:cNvPr id="1433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vesicles form, additional proteins ensure delivery to the correct destination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SNARE hypothesis </a:t>
            </a:r>
            <a:r>
              <a:rPr lang="en-US" dirty="0" smtClean="0"/>
              <a:t>explains this specificity</a:t>
            </a:r>
          </a:p>
          <a:p>
            <a:r>
              <a:rPr lang="en-US" dirty="0" smtClean="0">
                <a:ln>
                  <a:solidFill>
                    <a:srgbClr val="CCCC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Proteins necessary for secretion include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N</a:t>
            </a:r>
            <a:r>
              <a:rPr lang="en-US" b="1" dirty="0" smtClean="0"/>
              <a:t>-</a:t>
            </a:r>
            <a:r>
              <a:rPr lang="en-US" b="1" dirty="0" err="1" smtClean="0"/>
              <a:t>ethylmaleimide</a:t>
            </a:r>
            <a:r>
              <a:rPr lang="en-US" b="1" dirty="0" smtClean="0"/>
              <a:t>-sensitive factor</a:t>
            </a:r>
            <a:r>
              <a:rPr lang="en-US" dirty="0" smtClean="0"/>
              <a:t> </a:t>
            </a:r>
            <a:r>
              <a:rPr lang="en-US" dirty="0" smtClean="0">
                <a:ln>
                  <a:solidFill>
                    <a:srgbClr val="CCCC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(</a:t>
            </a:r>
            <a:r>
              <a:rPr lang="en-US" b="1" dirty="0" smtClean="0">
                <a:ln>
                  <a:solidFill>
                    <a:srgbClr val="CCCC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NSF</a:t>
            </a:r>
            <a:r>
              <a:rPr lang="en-US" dirty="0" smtClean="0">
                <a:ln>
                  <a:solidFill>
                    <a:srgbClr val="CCCC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)</a:t>
            </a:r>
            <a:r>
              <a:rPr lang="en-US" b="1" dirty="0" smtClean="0">
                <a:ln>
                  <a:solidFill>
                    <a:srgbClr val="CCCC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dirty="0" smtClean="0"/>
              <a:t>and </a:t>
            </a:r>
            <a:r>
              <a:rPr lang="en-US" b="1" dirty="0" smtClean="0"/>
              <a:t>soluble NSF attachment proteins </a:t>
            </a:r>
            <a:r>
              <a:rPr lang="en-US" dirty="0" smtClean="0">
                <a:ln>
                  <a:solidFill>
                    <a:srgbClr val="CCCC00"/>
                  </a:solidFill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(</a:t>
            </a:r>
            <a:r>
              <a:rPr lang="en-US" b="1" dirty="0" smtClean="0">
                <a:ln>
                  <a:solidFill>
                    <a:srgbClr val="CCCC00"/>
                  </a:solidFill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SNAPs</a:t>
            </a:r>
            <a:r>
              <a:rPr lang="en-US" dirty="0" smtClean="0">
                <a:ln>
                  <a:solidFill>
                    <a:srgbClr val="CCCC00"/>
                  </a:solidFill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3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SNARE Proteins</a:t>
            </a:r>
          </a:p>
        </p:txBody>
      </p:sp>
      <p:sp>
        <p:nvSpPr>
          <p:cNvPr id="144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</a:t>
            </a:r>
            <a:r>
              <a:rPr lang="en-US" u="sng" dirty="0" smtClean="0"/>
              <a:t>sorting and targeting of vesicles involves </a:t>
            </a:r>
            <a:r>
              <a:rPr lang="en-US" dirty="0" smtClean="0"/>
              <a:t>two families of </a:t>
            </a:r>
            <a:r>
              <a:rPr lang="en-US" b="1" dirty="0" smtClean="0"/>
              <a:t>SNARE</a:t>
            </a:r>
            <a:r>
              <a:rPr lang="en-US" dirty="0" smtClean="0"/>
              <a:t> (</a:t>
            </a:r>
            <a:r>
              <a:rPr lang="en-US" b="1" u="sng" dirty="0" smtClean="0"/>
              <a:t>SNAP</a:t>
            </a:r>
            <a:r>
              <a:rPr lang="en-US" b="1" dirty="0" smtClean="0"/>
              <a:t> </a:t>
            </a:r>
            <a:r>
              <a:rPr lang="en-US" b="1" u="sng" dirty="0" smtClean="0"/>
              <a:t>re</a:t>
            </a:r>
            <a:r>
              <a:rPr lang="en-US" b="1" dirty="0" smtClean="0"/>
              <a:t>ceptor</a:t>
            </a:r>
            <a:r>
              <a:rPr lang="en-US" dirty="0" smtClean="0"/>
              <a:t>) proteins</a:t>
            </a:r>
          </a:p>
          <a:p>
            <a:pPr lvl="1"/>
            <a:r>
              <a:rPr lang="en-US" b="1" dirty="0" smtClean="0">
                <a:ln>
                  <a:solidFill>
                    <a:srgbClr val="CCCC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v-SNAREs</a:t>
            </a:r>
            <a:r>
              <a:rPr lang="en-US" dirty="0" smtClean="0">
                <a:ln>
                  <a:solidFill>
                    <a:srgbClr val="CCCC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dirty="0" smtClean="0"/>
              <a:t>(</a:t>
            </a:r>
            <a:r>
              <a:rPr lang="en-US" b="1" dirty="0" smtClean="0"/>
              <a:t>vesicle-SNAP receptors</a:t>
            </a:r>
            <a:r>
              <a:rPr lang="en-US" dirty="0" smtClean="0"/>
              <a:t>) are found on vesicles</a:t>
            </a:r>
          </a:p>
          <a:p>
            <a:pPr lvl="1"/>
            <a:r>
              <a:rPr lang="en-US" b="1" dirty="0" smtClean="0">
                <a:ln>
                  <a:solidFill>
                    <a:srgbClr val="CCCC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t-SNAREs</a:t>
            </a:r>
            <a:r>
              <a:rPr lang="en-US" dirty="0" smtClean="0">
                <a:ln>
                  <a:solidFill>
                    <a:srgbClr val="CCCC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dirty="0" smtClean="0"/>
              <a:t>(</a:t>
            </a:r>
            <a:r>
              <a:rPr lang="en-US" b="1" dirty="0" smtClean="0"/>
              <a:t>target-SNAP receptors</a:t>
            </a:r>
            <a:r>
              <a:rPr lang="en-US" dirty="0" smtClean="0"/>
              <a:t>) are found on target membranes</a:t>
            </a:r>
          </a:p>
          <a:p>
            <a:pPr lvl="1"/>
            <a:r>
              <a:rPr lang="en-US" u="sng" dirty="0" smtClean="0"/>
              <a:t>v- and t-SNAREs are complementary molecules </a:t>
            </a:r>
            <a:r>
              <a:rPr lang="en-US" dirty="0" smtClean="0"/>
              <a:t>that allow recognition between vesicles and their targets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0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Rough ER Has a Role in Quality Control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i="1" dirty="0" smtClean="0">
                <a:solidFill>
                  <a:srgbClr val="FF0000"/>
                </a:solidFill>
              </a:rPr>
              <a:t>ER-associated degradation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ERAD</a:t>
            </a:r>
            <a:r>
              <a:rPr lang="en-US" dirty="0" smtClean="0"/>
              <a:t>), proteins that </a:t>
            </a:r>
            <a:r>
              <a:rPr lang="en-US" dirty="0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are </a:t>
            </a:r>
            <a:r>
              <a:rPr lang="en-US" u="sng" dirty="0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incorrectly</a:t>
            </a:r>
            <a:r>
              <a:rPr lang="en-US" dirty="0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folded, modified, or assembled are </a:t>
            </a:r>
            <a:r>
              <a:rPr lang="en-US" u="sng" dirty="0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exported</a:t>
            </a:r>
            <a:r>
              <a:rPr lang="en-US" dirty="0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for </a:t>
            </a:r>
            <a:r>
              <a:rPr lang="en-US" dirty="0" smtClean="0">
                <a:ln>
                  <a:solidFill>
                    <a:srgbClr val="CCCC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degradation</a:t>
            </a:r>
            <a:r>
              <a:rPr lang="en-US" dirty="0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en-US" dirty="0" smtClean="0"/>
              <a:t>Degradation occurs in cytosolic </a:t>
            </a:r>
            <a:r>
              <a:rPr lang="en-US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proteasomes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"/>
          <a:stretch/>
        </p:blipFill>
        <p:spPr>
          <a:xfrm>
            <a:off x="298704" y="685800"/>
            <a:ext cx="8546592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034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3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err="1" smtClean="0"/>
              <a:t>Rab</a:t>
            </a:r>
            <a:r>
              <a:rPr lang="en-US" dirty="0" smtClean="0"/>
              <a:t> </a:t>
            </a:r>
            <a:r>
              <a:rPr lang="en-US" dirty="0" err="1" smtClean="0"/>
              <a:t>GTPases</a:t>
            </a:r>
            <a:endParaRPr lang="en-US" dirty="0" smtClean="0"/>
          </a:p>
        </p:txBody>
      </p:sp>
      <p:sp>
        <p:nvSpPr>
          <p:cNvPr id="1464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vesicle reaches its destination, </a:t>
            </a:r>
            <a:r>
              <a:rPr lang="en-US" b="1" dirty="0" err="1" smtClean="0"/>
              <a:t>Rab</a:t>
            </a:r>
            <a:r>
              <a:rPr lang="en-US" b="1" dirty="0" smtClean="0"/>
              <a:t> </a:t>
            </a:r>
            <a:r>
              <a:rPr lang="en-US" b="1" dirty="0" err="1" smtClean="0"/>
              <a:t>GTPases</a:t>
            </a:r>
            <a:r>
              <a:rPr lang="en-US" b="1" dirty="0" smtClean="0"/>
              <a:t> </a:t>
            </a:r>
            <a:r>
              <a:rPr lang="en-US" dirty="0" smtClean="0"/>
              <a:t>(specific for different destinations) </a:t>
            </a:r>
            <a:r>
              <a:rPr lang="en-US" dirty="0" smtClean="0">
                <a:solidFill>
                  <a:srgbClr val="FF0000"/>
                </a:solidFill>
              </a:rPr>
              <a:t>lock the complementary SNARE proteins together</a:t>
            </a:r>
          </a:p>
          <a:p>
            <a:r>
              <a:rPr lang="en-US" u="sng" dirty="0" smtClean="0"/>
              <a:t>This facilitates membrane fusion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560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3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Release of SNAREs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vesicle fusion, </a:t>
            </a:r>
            <a:r>
              <a:rPr lang="en-US" dirty="0" smtClean="0">
                <a:solidFill>
                  <a:srgbClr val="FF0000"/>
                </a:solidFill>
              </a:rPr>
              <a:t>NSF</a:t>
            </a:r>
            <a:r>
              <a:rPr lang="en-US" dirty="0" smtClean="0"/>
              <a:t> and a group of </a:t>
            </a:r>
            <a:r>
              <a:rPr lang="en-US" dirty="0" smtClean="0">
                <a:solidFill>
                  <a:srgbClr val="FF0000"/>
                </a:solidFill>
              </a:rPr>
              <a:t>SNAPs </a:t>
            </a:r>
            <a:r>
              <a:rPr lang="en-US" dirty="0" smtClean="0"/>
              <a:t>mediate </a:t>
            </a:r>
            <a:r>
              <a:rPr lang="en-US" u="sng" dirty="0" smtClean="0"/>
              <a:t>release</a:t>
            </a:r>
            <a:r>
              <a:rPr lang="en-US" dirty="0" smtClean="0"/>
              <a:t> of the </a:t>
            </a:r>
            <a:r>
              <a:rPr lang="en-US" u="sng" dirty="0" smtClean="0">
                <a:solidFill>
                  <a:srgbClr val="FF0000"/>
                </a:solidFill>
              </a:rPr>
              <a:t>SNAREs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the donor and target membranes</a:t>
            </a:r>
          </a:p>
          <a:p>
            <a:r>
              <a:rPr lang="en-US" u="sng" dirty="0" smtClean="0"/>
              <a:t>ATP hydrolysis </a:t>
            </a:r>
            <a:r>
              <a:rPr lang="en-US" dirty="0" smtClean="0"/>
              <a:t>may be needed, though its role is unclear</a:t>
            </a:r>
          </a:p>
          <a:p>
            <a:r>
              <a:rPr lang="en-US" u="sng" dirty="0" smtClean="0"/>
              <a:t>NSF and SNAPs are nonspecific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6763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3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SNAREs May Not Be the Whole Story</a:t>
            </a:r>
          </a:p>
        </p:txBody>
      </p:sp>
      <p:sp>
        <p:nvSpPr>
          <p:cNvPr id="1484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research suggests that SNAREs are not solely responsible for targeting specificity</a:t>
            </a:r>
          </a:p>
          <a:p>
            <a:r>
              <a:rPr lang="en-US" b="1" dirty="0" smtClean="0"/>
              <a:t>Tethering proteins </a:t>
            </a:r>
            <a:r>
              <a:rPr lang="en-US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act over longer distances and </a:t>
            </a:r>
            <a:r>
              <a:rPr lang="en-US" u="sng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attach vesicles to their targets before the SNAREs interact</a:t>
            </a:r>
          </a:p>
          <a:p>
            <a:r>
              <a:rPr lang="en-US" dirty="0" smtClean="0"/>
              <a:t>Chemical blocking of SNARE complex formation does not abolish vesicle-target interaction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9771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Tethering Proteins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rgbClr val="FF99CC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Two main groups of tethering proteins </a:t>
            </a:r>
            <a:r>
              <a:rPr lang="en-US" dirty="0" smtClean="0"/>
              <a:t>are </a:t>
            </a:r>
            <a:r>
              <a:rPr lang="en-US" i="1" u="sng" dirty="0" smtClean="0"/>
              <a:t>coiled-coil proteins </a:t>
            </a:r>
            <a:r>
              <a:rPr lang="en-US" dirty="0" smtClean="0"/>
              <a:t>and </a:t>
            </a:r>
            <a:r>
              <a:rPr lang="en-US" i="1" u="sng" dirty="0" err="1" smtClean="0"/>
              <a:t>multisubunit</a:t>
            </a:r>
            <a:r>
              <a:rPr lang="en-US" i="1" u="sng" dirty="0" smtClean="0"/>
              <a:t> complexes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Coiled-coil proteins </a:t>
            </a:r>
            <a:r>
              <a:rPr lang="en-US" dirty="0" smtClean="0"/>
              <a:t>such as </a:t>
            </a:r>
            <a:r>
              <a:rPr lang="en-US" b="1" dirty="0" err="1" smtClean="0"/>
              <a:t>golgins</a:t>
            </a:r>
            <a:r>
              <a:rPr lang="en-US" dirty="0" smtClean="0"/>
              <a:t> are important in </a:t>
            </a:r>
            <a:r>
              <a:rPr lang="en-US" u="sng" dirty="0" smtClean="0"/>
              <a:t>recognition and binding of COPI or COPII vesicles to the Golgi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Multisubunit</a:t>
            </a:r>
            <a:r>
              <a:rPr lang="en-US" dirty="0" smtClean="0">
                <a:solidFill>
                  <a:srgbClr val="FF0000"/>
                </a:solidFill>
              </a:rPr>
              <a:t> protein </a:t>
            </a:r>
            <a:r>
              <a:rPr lang="en-US" dirty="0" smtClean="0"/>
              <a:t>complexes such as the </a:t>
            </a:r>
            <a:r>
              <a:rPr lang="en-US" b="1" i="1" dirty="0" err="1" smtClean="0"/>
              <a:t>exocyst</a:t>
            </a:r>
            <a:r>
              <a:rPr lang="en-US" dirty="0" smtClean="0"/>
              <a:t> complex are </a:t>
            </a:r>
            <a:r>
              <a:rPr lang="en-US" u="sng" dirty="0" smtClean="0"/>
              <a:t>important for protein secretion			</a:t>
            </a:r>
            <a:r>
              <a:rPr lang="en-US" dirty="0" smtClean="0"/>
              <a:t>				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9573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12.7 Lysosomes and Cellular Digestion</a:t>
            </a:r>
          </a:p>
        </p:txBody>
      </p:sp>
      <p:sp>
        <p:nvSpPr>
          <p:cNvPr id="1505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lysosome</a:t>
            </a:r>
            <a:r>
              <a:rPr lang="en-US" dirty="0" smtClean="0"/>
              <a:t> is an </a:t>
            </a:r>
            <a:r>
              <a:rPr lang="en-US" u="sng" dirty="0" smtClean="0"/>
              <a:t>organelle of the endomembrane system that contains digestive enzymes</a:t>
            </a:r>
          </a:p>
          <a:p>
            <a:r>
              <a:rPr lang="en-US" dirty="0" smtClean="0"/>
              <a:t>It is </a:t>
            </a:r>
            <a:r>
              <a:rPr lang="en-US" u="sng" dirty="0" smtClean="0"/>
              <a:t>capable of degrading all the major classes of biological macromolecules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Lysosomes Isolate Digestive Enzymes from the Rest of the Cell</a:t>
            </a:r>
          </a:p>
        </p:txBody>
      </p:sp>
      <p:sp>
        <p:nvSpPr>
          <p:cNvPr id="1515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Lysosomes contain </a:t>
            </a:r>
            <a:r>
              <a:rPr lang="en-US" u="sng" dirty="0" smtClean="0"/>
              <a:t>acid phosphatase and several other hydrolytic enzymes</a:t>
            </a:r>
          </a:p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They </a:t>
            </a:r>
            <a:r>
              <a:rPr lang="en-US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vary in size and shape </a:t>
            </a:r>
            <a:r>
              <a:rPr lang="en-US" dirty="0" smtClean="0"/>
              <a:t>but are usually about 0.5 </a:t>
            </a:r>
            <a:r>
              <a:rPr lang="en-US" i="1" dirty="0" smtClean="0"/>
              <a:t>µ</a:t>
            </a:r>
            <a:r>
              <a:rPr lang="en-US" dirty="0" smtClean="0"/>
              <a:t>m in diameter, bounded by a </a:t>
            </a:r>
            <a:r>
              <a:rPr lang="en-US" u="sng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single membrane</a:t>
            </a:r>
          </a:p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</a:t>
            </a:r>
            <a:r>
              <a:rPr lang="en-US" dirty="0" err="1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lumenal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side of the membrane is </a:t>
            </a:r>
            <a:r>
              <a:rPr lang="en-US" u="sng" dirty="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coated with glycoproteins to protect the membrane from degradation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7"/>
          <a:stretch/>
        </p:blipFill>
        <p:spPr>
          <a:xfrm>
            <a:off x="1877568" y="993648"/>
            <a:ext cx="5388864" cy="472135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8167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Lysosomes Are Highly Acidic Inside</a:t>
            </a:r>
          </a:p>
        </p:txBody>
      </p:sp>
      <p:sp>
        <p:nvSpPr>
          <p:cNvPr id="1536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Lysosomes maintain an acidic environment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(pH 4.0–5.0) inside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ATP-dependent proton pumps </a:t>
            </a:r>
            <a:r>
              <a:rPr lang="en-US" dirty="0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in the membrane are responsible for this</a:t>
            </a:r>
          </a:p>
          <a:p>
            <a:r>
              <a:rPr lang="en-US" dirty="0" smtClean="0"/>
              <a:t>There are numerous enzymes inside lysosomes;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all are </a:t>
            </a:r>
            <a:r>
              <a:rPr lang="en-US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acid hydrolases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Lysosomes Develop from Endosomes</a:t>
            </a:r>
          </a:p>
        </p:txBody>
      </p:sp>
      <p:sp>
        <p:nvSpPr>
          <p:cNvPr id="1546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Lysosomal</a:t>
            </a:r>
            <a:r>
              <a:rPr lang="en-US" u="sng" dirty="0" smtClean="0"/>
              <a:t> enzymes are synthesized by ribosomes on rough ER and </a:t>
            </a:r>
            <a:r>
              <a:rPr lang="en-US" u="sng" dirty="0" err="1" smtClean="0"/>
              <a:t>translocated</a:t>
            </a:r>
            <a:r>
              <a:rPr lang="en-US" u="sng" dirty="0" smtClean="0"/>
              <a:t> inside</a:t>
            </a:r>
          </a:p>
          <a:p>
            <a:r>
              <a:rPr lang="en-US" u="sng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Lysosomal</a:t>
            </a:r>
            <a:r>
              <a:rPr lang="en-US" u="sng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enzymes are delivered from the TGN to endosomes in transport vesicles</a:t>
            </a:r>
          </a:p>
          <a:p>
            <a:r>
              <a:rPr lang="en-US" dirty="0" smtClean="0"/>
              <a:t>Over time, </a:t>
            </a:r>
            <a:r>
              <a:rPr lang="en-US" u="sng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endosomes mature into late endosomes, with all the enzymes, but not engaged in digestion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Smooth ER Is Involved in Drug Detoxification, Carbohydrate Metabolism, Calcium Storage, and Steroid Biosynthesis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49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functions</a:t>
            </a:r>
            <a:r>
              <a:rPr lang="en-US" dirty="0" smtClean="0"/>
              <a:t> of smooth ER differ from that of rough ER</a:t>
            </a:r>
          </a:p>
          <a:p>
            <a:r>
              <a:rPr lang="en-US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Smooth</a:t>
            </a:r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ER</a:t>
            </a:r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is primarily involved in </a:t>
            </a:r>
            <a:r>
              <a:rPr lang="en-US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processing</a:t>
            </a:r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or </a:t>
            </a:r>
            <a:r>
              <a:rPr lang="en-US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storing</a:t>
            </a:r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u="sng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nonprotein</a:t>
            </a:r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molecules </a:t>
            </a:r>
            <a:r>
              <a:rPr lang="en-US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within</a:t>
            </a:r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cells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Endosome Development</a:t>
            </a:r>
          </a:p>
        </p:txBody>
      </p:sp>
      <p:sp>
        <p:nvSpPr>
          <p:cNvPr id="1556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The </a:t>
            </a:r>
            <a:r>
              <a:rPr lang="en-US" u="sng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pH</a:t>
            </a:r>
            <a:r>
              <a:rPr lang="en-US" u="sng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of the </a:t>
            </a:r>
            <a:r>
              <a:rPr lang="en-US" u="sng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early</a:t>
            </a:r>
            <a:r>
              <a:rPr lang="en-US" u="sng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endosome lumen </a:t>
            </a:r>
            <a:r>
              <a:rPr lang="en-US" u="sng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drops</a:t>
            </a:r>
            <a:r>
              <a:rPr lang="en-US" u="sng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from about 6.0 to 5.5</a:t>
            </a:r>
          </a:p>
          <a:p>
            <a:r>
              <a:rPr lang="en-US" dirty="0" smtClean="0"/>
              <a:t>The endosome </a:t>
            </a:r>
            <a:r>
              <a:rPr lang="en-US" dirty="0" smtClean="0">
                <a:solidFill>
                  <a:srgbClr val="FF0000"/>
                </a:solidFill>
              </a:rPr>
              <a:t>loses its ability </a:t>
            </a:r>
            <a:r>
              <a:rPr lang="en-US" dirty="0" smtClean="0"/>
              <a:t>to fuse with endocytic vesicles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late endosome </a:t>
            </a:r>
            <a:r>
              <a:rPr lang="en-US" dirty="0" smtClean="0"/>
              <a:t>is packaged with material to be digested and newly synthesized digestive enzymes</a:t>
            </a:r>
          </a:p>
          <a:p>
            <a:r>
              <a:rPr lang="en-US" dirty="0" smtClean="0"/>
              <a:t>This protects the cell from hydrolytic enzymes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2017 Pearson Education,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Final Step of Lysosome Development</a:t>
            </a:r>
          </a:p>
        </p:txBody>
      </p:sp>
      <p:sp>
        <p:nvSpPr>
          <p:cNvPr id="1566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last step in development of a lysosome is activation of the acid hydrolases</a:t>
            </a:r>
          </a:p>
          <a:p>
            <a:r>
              <a:rPr lang="en-US" dirty="0" smtClean="0"/>
              <a:t>This occurs as the internal environment becomes more acidic (</a:t>
            </a:r>
            <a:r>
              <a:rPr lang="en-US" dirty="0" smtClean="0">
                <a:solidFill>
                  <a:srgbClr val="FF0000"/>
                </a:solidFill>
              </a:rPr>
              <a:t>pH 4.0–5.0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occurs through the </a:t>
            </a:r>
            <a:r>
              <a:rPr lang="en-US" dirty="0" smtClean="0">
                <a:solidFill>
                  <a:srgbClr val="FF0000"/>
                </a:solidFill>
              </a:rPr>
              <a:t>pumping of protons </a:t>
            </a:r>
            <a:r>
              <a:rPr lang="en-US" dirty="0" smtClean="0"/>
              <a:t>or through fusion with an existing lysosome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"/>
          <a:stretch/>
        </p:blipFill>
        <p:spPr>
          <a:xfrm>
            <a:off x="1877568" y="993648"/>
            <a:ext cx="5388864" cy="47093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3709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Lysosomal Enzymes Are Important for Several Different Digestive Properties</a:t>
            </a:r>
          </a:p>
        </p:txBody>
      </p:sp>
      <p:sp>
        <p:nvSpPr>
          <p:cNvPr id="1587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Lysosomes containing </a:t>
            </a:r>
            <a:r>
              <a:rPr lang="en-US" u="sng" dirty="0" smtClean="0"/>
              <a:t>substances</a:t>
            </a:r>
            <a:r>
              <a:rPr lang="en-US" dirty="0" smtClean="0"/>
              <a:t> that originated </a:t>
            </a:r>
            <a:r>
              <a:rPr lang="en-US" dirty="0" smtClean="0">
                <a:solidFill>
                  <a:srgbClr val="FF0000"/>
                </a:solidFill>
              </a:rPr>
              <a:t>outside</a:t>
            </a:r>
            <a:r>
              <a:rPr lang="en-US" dirty="0" smtClean="0"/>
              <a:t> the cell are called </a:t>
            </a:r>
            <a:r>
              <a:rPr lang="en-US" b="1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heterophagic</a:t>
            </a:r>
            <a:r>
              <a:rPr lang="en-US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lysosomes</a:t>
            </a:r>
          </a:p>
          <a:p>
            <a:r>
              <a:rPr lang="en-US" dirty="0" smtClean="0"/>
              <a:t>Those with </a:t>
            </a:r>
            <a:r>
              <a:rPr lang="en-US" u="sng" dirty="0" smtClean="0"/>
              <a:t>materials</a:t>
            </a:r>
            <a:r>
              <a:rPr lang="en-US" dirty="0" smtClean="0"/>
              <a:t> that originated </a:t>
            </a:r>
            <a:r>
              <a:rPr lang="en-US" dirty="0" smtClean="0">
                <a:solidFill>
                  <a:srgbClr val="FF0000"/>
                </a:solidFill>
              </a:rPr>
              <a:t>inside</a:t>
            </a:r>
            <a:r>
              <a:rPr lang="en-US" dirty="0" smtClean="0"/>
              <a:t> the cell are called </a:t>
            </a:r>
            <a:r>
              <a:rPr lang="en-US" b="1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autophagic</a:t>
            </a:r>
            <a:r>
              <a:rPr lang="en-US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lysosomes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Phagocytosis and Receptor-Mediated Endocytosis: Lysosomes in Defense and Nutrition</a:t>
            </a:r>
          </a:p>
        </p:txBody>
      </p:sp>
      <p:sp>
        <p:nvSpPr>
          <p:cNvPr id="1597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degradation of external materials brought into the cell occurs by </a:t>
            </a:r>
            <a:r>
              <a:rPr lang="en-US" i="1" u="sng" dirty="0" smtClean="0"/>
              <a:t>phagocytosis</a:t>
            </a:r>
            <a:r>
              <a:rPr lang="en-US" u="sng" dirty="0" smtClean="0"/>
              <a:t> and </a:t>
            </a:r>
            <a:r>
              <a:rPr lang="en-US" i="1" u="sng" dirty="0" smtClean="0"/>
              <a:t>receptor-mediated endocytosis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Phagocytic vacuoles </a:t>
            </a:r>
            <a:r>
              <a:rPr lang="en-US" u="sng" dirty="0" smtClean="0"/>
              <a:t>become lysosomes by </a:t>
            </a:r>
            <a:r>
              <a:rPr lang="en-US" u="sng" dirty="0" smtClean="0">
                <a:solidFill>
                  <a:srgbClr val="FF0000"/>
                </a:solidFill>
              </a:rPr>
              <a:t>fusion</a:t>
            </a:r>
            <a:r>
              <a:rPr lang="en-US" u="sng" dirty="0" smtClean="0"/>
              <a:t> with endosomes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Vesicles </a:t>
            </a:r>
            <a:r>
              <a:rPr lang="en-US" u="sng" dirty="0" smtClean="0"/>
              <a:t>formed by receptor-mediated endocytosis </a:t>
            </a:r>
            <a:r>
              <a:rPr lang="en-US" u="sng" dirty="0" smtClean="0">
                <a:solidFill>
                  <a:srgbClr val="FF0000"/>
                </a:solidFill>
              </a:rPr>
              <a:t>fuse</a:t>
            </a:r>
            <a:r>
              <a:rPr lang="en-US" u="sng" dirty="0" smtClean="0"/>
              <a:t> with vesicles of the TGN containing acid hydrolases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After Digestion Is Complete</a:t>
            </a:r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Eventually, indigestible material is all that remains in a lysosome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lysosome becomes a </a:t>
            </a:r>
            <a:r>
              <a:rPr lang="en-US" b="1" u="sng" dirty="0" smtClean="0"/>
              <a:t>residual body </a:t>
            </a:r>
            <a:r>
              <a:rPr lang="en-US" u="sng" dirty="0" smtClean="0"/>
              <a:t>when digestion ceases</a:t>
            </a:r>
          </a:p>
          <a:p>
            <a:r>
              <a:rPr lang="en-US" dirty="0" smtClean="0"/>
              <a:t>Some cells release the contents by </a:t>
            </a:r>
            <a:r>
              <a:rPr lang="en-US" dirty="0" smtClean="0">
                <a:solidFill>
                  <a:srgbClr val="FF0000"/>
                </a:solidFill>
              </a:rPr>
              <a:t>exocytosis;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others, </a:t>
            </a:r>
            <a:r>
              <a:rPr lang="en-US" u="sng" dirty="0" smtClean="0"/>
              <a:t>accumulation of debris may contribute to cellular aging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6445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Autophagy: A Biological Recycling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Cellular structures that are damaged or unneeded must be broken down via </a:t>
            </a:r>
            <a:r>
              <a:rPr lang="en-US" b="1" dirty="0" smtClean="0"/>
              <a:t>autophagy</a:t>
            </a:r>
          </a:p>
          <a:p>
            <a:r>
              <a:rPr lang="en-US" b="1" dirty="0" err="1" smtClean="0"/>
              <a:t>Macrophagy</a:t>
            </a:r>
            <a:r>
              <a:rPr lang="en-US" dirty="0" smtClean="0"/>
              <a:t>: an </a:t>
            </a:r>
            <a:r>
              <a:rPr lang="en-US" u="sng" dirty="0" smtClean="0"/>
              <a:t>organelle is wrapped in a </a:t>
            </a:r>
            <a:r>
              <a:rPr lang="en-US" u="sng" dirty="0" smtClean="0">
                <a:solidFill>
                  <a:srgbClr val="FF0000"/>
                </a:solidFill>
              </a:rPr>
              <a:t>double</a:t>
            </a:r>
            <a:r>
              <a:rPr lang="en-US" u="sng" dirty="0" smtClean="0"/>
              <a:t> membrane derived from the ER</a:t>
            </a:r>
            <a:r>
              <a:rPr lang="en-US" dirty="0" smtClean="0"/>
              <a:t>, forming an </a:t>
            </a:r>
            <a:r>
              <a:rPr lang="en-US" b="1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autophagic</a:t>
            </a:r>
            <a:r>
              <a:rPr lang="en-US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vacuole </a:t>
            </a:r>
            <a:r>
              <a:rPr lang="en-US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(</a:t>
            </a:r>
            <a:r>
              <a:rPr lang="en-US" b="1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autophagosome</a:t>
            </a:r>
            <a:r>
              <a:rPr lang="en-US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)</a:t>
            </a:r>
          </a:p>
          <a:p>
            <a:r>
              <a:rPr lang="en-US" b="1" dirty="0" err="1" smtClean="0"/>
              <a:t>Microphagy</a:t>
            </a:r>
            <a:r>
              <a:rPr lang="en-US" dirty="0" smtClean="0"/>
              <a:t>: a </a:t>
            </a:r>
            <a:r>
              <a:rPr lang="en-US" u="sng" dirty="0" smtClean="0"/>
              <a:t>much smaller vacuole is formed, surrounded by a </a:t>
            </a:r>
            <a:r>
              <a:rPr lang="en-US" u="sng" dirty="0" smtClean="0">
                <a:solidFill>
                  <a:srgbClr val="FF0000"/>
                </a:solidFill>
              </a:rPr>
              <a:t>single-membrane</a:t>
            </a:r>
            <a:r>
              <a:rPr lang="en-US" u="sng" dirty="0" smtClean="0"/>
              <a:t> bilayer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2678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2973263" y="304800"/>
            <a:ext cx="3197474" cy="5981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6878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Autophagy and Cancer</a:t>
            </a: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works suggests a direct link between autophagy and cancer</a:t>
            </a:r>
          </a:p>
          <a:p>
            <a:r>
              <a:rPr lang="en-US" dirty="0" smtClean="0"/>
              <a:t>In mice, </a:t>
            </a:r>
            <a:r>
              <a:rPr lang="en-US" u="sng" dirty="0" smtClean="0"/>
              <a:t>knockout of a gene required for autophagy in yeast causes decrease in autophagy and an increase in breast and lung tumors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037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Extracellular Digestion</a:t>
            </a:r>
          </a:p>
        </p:txBody>
      </p:sp>
      <p:sp>
        <p:nvSpPr>
          <p:cNvPr id="164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lysosomal digestion occurs </a:t>
            </a:r>
            <a:r>
              <a:rPr lang="en-US" dirty="0" smtClean="0">
                <a:solidFill>
                  <a:srgbClr val="FF0000"/>
                </a:solidFill>
              </a:rPr>
              <a:t>inside</a:t>
            </a:r>
            <a:r>
              <a:rPr lang="en-US" dirty="0" smtClean="0"/>
              <a:t> the cell</a:t>
            </a:r>
          </a:p>
          <a:p>
            <a:r>
              <a:rPr lang="en-US" dirty="0" smtClean="0"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In some cases, lysosomes </a:t>
            </a:r>
            <a:r>
              <a:rPr lang="en-US" u="sng" dirty="0" smtClean="0"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discharge</a:t>
            </a:r>
            <a:r>
              <a:rPr lang="en-US" dirty="0" smtClean="0"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their contents </a:t>
            </a:r>
            <a:r>
              <a:rPr lang="en-US" u="sng" dirty="0" smtClean="0"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outside</a:t>
            </a:r>
            <a:r>
              <a:rPr lang="en-US" dirty="0" smtClean="0"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the cell, resulting in </a:t>
            </a:r>
            <a:r>
              <a:rPr lang="en-US" b="1" dirty="0" smtClean="0"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extracellular digestion</a:t>
            </a:r>
          </a:p>
          <a:p>
            <a:r>
              <a:rPr lang="en-US" dirty="0" smtClean="0"/>
              <a:t>For example, the 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head of a </a:t>
            </a:r>
            <a:r>
              <a:rPr lang="en-US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sperm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releases digestive enzymes to degrade barriers protecting an egg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4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Drug Detoxification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 detoxification often </a:t>
            </a:r>
            <a:r>
              <a:rPr lang="en-US" u="sng" dirty="0" smtClean="0"/>
              <a:t>involves</a:t>
            </a:r>
            <a:r>
              <a:rPr lang="en-US" dirty="0" smtClean="0"/>
              <a:t> </a:t>
            </a:r>
            <a:r>
              <a:rPr lang="en-US" b="1" dirty="0" smtClean="0"/>
              <a:t>hydroxylation</a:t>
            </a:r>
          </a:p>
          <a:p>
            <a:r>
              <a:rPr lang="en-US" dirty="0" smtClean="0"/>
              <a:t>Adding </a:t>
            </a:r>
            <a:r>
              <a:rPr lang="en-US" u="sng" dirty="0" smtClean="0"/>
              <a:t>hydroxyl</a:t>
            </a:r>
            <a:r>
              <a:rPr lang="en-US" dirty="0" smtClean="0"/>
              <a:t> groups to </a:t>
            </a:r>
            <a:r>
              <a:rPr lang="en-US" u="sng" dirty="0" smtClean="0"/>
              <a:t>hydrophobic</a:t>
            </a:r>
            <a:r>
              <a:rPr lang="en-US" dirty="0" smtClean="0"/>
              <a:t> </a:t>
            </a:r>
            <a:r>
              <a:rPr lang="en-US" u="sng" dirty="0" smtClean="0"/>
              <a:t>drugs</a:t>
            </a:r>
            <a:r>
              <a:rPr lang="en-US" dirty="0" smtClean="0"/>
              <a:t> increases their </a:t>
            </a:r>
            <a:r>
              <a:rPr lang="en-US" u="sng" dirty="0" smtClean="0"/>
              <a:t>solubility</a:t>
            </a:r>
            <a:r>
              <a:rPr lang="en-US" dirty="0" smtClean="0"/>
              <a:t>, making them easier to excrete from the body</a:t>
            </a:r>
          </a:p>
          <a:p>
            <a:r>
              <a:rPr lang="en-US" dirty="0" smtClean="0">
                <a:ln>
                  <a:solidFill>
                    <a:srgbClr val="FFC000"/>
                  </a:solidFill>
                </a:ln>
                <a:effectLst/>
              </a:rPr>
              <a:t>Hydroxylation is </a:t>
            </a:r>
            <a:r>
              <a:rPr lang="en-US" u="sng" dirty="0" smtClean="0">
                <a:ln>
                  <a:solidFill>
                    <a:srgbClr val="FFC000"/>
                  </a:solidFill>
                </a:ln>
                <a:effectLst/>
              </a:rPr>
              <a:t>catalyzed</a:t>
            </a:r>
            <a:r>
              <a:rPr lang="en-US" dirty="0" smtClean="0">
                <a:ln>
                  <a:solidFill>
                    <a:srgbClr val="FFC000"/>
                  </a:solidFill>
                </a:ln>
                <a:effectLst/>
              </a:rPr>
              <a:t> </a:t>
            </a:r>
            <a:r>
              <a:rPr lang="en-US" u="sng" dirty="0" smtClean="0">
                <a:ln>
                  <a:solidFill>
                    <a:srgbClr val="FFC000"/>
                  </a:solidFill>
                </a:ln>
                <a:effectLst/>
              </a:rPr>
              <a:t>by</a:t>
            </a:r>
            <a:r>
              <a:rPr lang="en-US" dirty="0" smtClean="0">
                <a:ln>
                  <a:solidFill>
                    <a:srgbClr val="FFC000"/>
                  </a:solidFill>
                </a:ln>
                <a:effectLst/>
              </a:rPr>
              <a:t> a </a:t>
            </a:r>
            <a:r>
              <a:rPr lang="en-US" u="sng" dirty="0" smtClean="0">
                <a:ln>
                  <a:solidFill>
                    <a:srgbClr val="FFC000"/>
                  </a:solidFill>
                </a:ln>
                <a:effectLst/>
              </a:rPr>
              <a:t>member</a:t>
            </a:r>
            <a:r>
              <a:rPr lang="en-US" dirty="0" smtClean="0">
                <a:ln>
                  <a:solidFill>
                    <a:srgbClr val="FFC000"/>
                  </a:solidFill>
                </a:ln>
                <a:effectLst/>
              </a:rPr>
              <a:t> of the </a:t>
            </a:r>
            <a:r>
              <a:rPr lang="en-US" b="1" dirty="0" smtClean="0"/>
              <a:t>cytochrome P-450</a:t>
            </a:r>
            <a:r>
              <a:rPr lang="en-US" dirty="0" smtClean="0"/>
              <a:t> family of proteins, also called </a:t>
            </a:r>
            <a:r>
              <a:rPr lang="en-US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monooxygenases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47800"/>
          </a:xfrm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Lysosomal Storage Diseases Are Usually Characterized by the Accumulation of Indigestible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64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Over 40</a:t>
            </a:r>
            <a:r>
              <a:rPr lang="en-US" b="1" dirty="0" smtClean="0">
                <a:solidFill>
                  <a:srgbClr val="FF00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r>
              <a:rPr lang="en-US" b="1" dirty="0" err="1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lysosomal</a:t>
            </a:r>
            <a:r>
              <a:rPr lang="en-US" b="1" dirty="0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storage diseases </a:t>
            </a:r>
            <a:r>
              <a:rPr lang="en-US" dirty="0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are known, in which </a:t>
            </a:r>
            <a:r>
              <a:rPr lang="en-US" u="sng" dirty="0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certain</a:t>
            </a:r>
            <a:r>
              <a:rPr lang="en-US" dirty="0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lysosomal</a:t>
            </a:r>
            <a:r>
              <a:rPr lang="en-US" dirty="0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proteins are </a:t>
            </a:r>
            <a:r>
              <a:rPr lang="en-US" dirty="0" smtClean="0">
                <a:solidFill>
                  <a:srgbClr val="FF00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absent</a:t>
            </a:r>
          </a:p>
          <a:p>
            <a:r>
              <a:rPr lang="en-US" dirty="0" smtClean="0"/>
              <a:t>The diseases are characterized by the </a:t>
            </a:r>
            <a:r>
              <a:rPr lang="en-US" dirty="0" smtClean="0">
                <a:solidFill>
                  <a:srgbClr val="FF0000"/>
                </a:solidFill>
              </a:rPr>
              <a:t>accumulation</a:t>
            </a:r>
            <a:r>
              <a:rPr lang="en-US" dirty="0" smtClean="0"/>
              <a:t> of substances that </a:t>
            </a:r>
            <a:r>
              <a:rPr lang="en-US" u="sng" dirty="0" smtClean="0"/>
              <a:t>cannot be broken down as needed</a:t>
            </a:r>
          </a:p>
          <a:p>
            <a:r>
              <a:rPr lang="en-US" u="sng" dirty="0" smtClean="0"/>
              <a:t>Most are not treatable yet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457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Lysosomal</a:t>
            </a:r>
            <a:r>
              <a:rPr lang="en-US" dirty="0" smtClean="0"/>
              <a:t> Storage diseases</a:t>
            </a:r>
          </a:p>
        </p:txBody>
      </p:sp>
      <p:sp>
        <p:nvSpPr>
          <p:cNvPr id="166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Type II </a:t>
            </a:r>
            <a:r>
              <a:rPr lang="en-US" i="1" dirty="0" err="1" smtClean="0"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glycogenosis</a:t>
            </a:r>
            <a:r>
              <a:rPr lang="en-US" i="1" dirty="0" smtClean="0">
                <a:solidFill>
                  <a:srgbClr val="FF0000"/>
                </a:solidFill>
              </a:rPr>
              <a:t>—</a:t>
            </a:r>
            <a:r>
              <a:rPr lang="en-US" dirty="0" smtClean="0">
                <a:solidFill>
                  <a:srgbClr val="FF0000"/>
                </a:solidFill>
              </a:rPr>
              <a:t>accumulation </a:t>
            </a:r>
            <a:r>
              <a:rPr lang="en-US" dirty="0" smtClean="0"/>
              <a:t>of excessive </a:t>
            </a:r>
            <a:r>
              <a:rPr lang="en-US" u="sng" dirty="0" smtClean="0"/>
              <a:t>glycogen</a:t>
            </a:r>
          </a:p>
          <a:p>
            <a:r>
              <a:rPr lang="en-US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Hurler syndrome, Hunter syndrome</a:t>
            </a:r>
            <a:r>
              <a:rPr lang="en-US" i="1" dirty="0" smtClean="0">
                <a:solidFill>
                  <a:srgbClr val="FF0000"/>
                </a:solidFill>
              </a:rPr>
              <a:t>—a</a:t>
            </a:r>
            <a:r>
              <a:rPr lang="en-US" dirty="0" smtClean="0">
                <a:solidFill>
                  <a:srgbClr val="FF0000"/>
                </a:solidFill>
              </a:rPr>
              <a:t>ccumulation </a:t>
            </a:r>
            <a:r>
              <a:rPr lang="en-US" dirty="0" smtClean="0"/>
              <a:t>of </a:t>
            </a:r>
            <a:r>
              <a:rPr lang="en-US" u="sng" dirty="0" err="1" smtClean="0"/>
              <a:t>glycosaminoglycans</a:t>
            </a:r>
            <a:endParaRPr lang="en-US" u="sng" dirty="0" smtClean="0"/>
          </a:p>
          <a:p>
            <a:r>
              <a:rPr lang="en-US" i="1" dirty="0" err="1" smtClean="0"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Tay</a:t>
            </a:r>
            <a:r>
              <a:rPr lang="en-US" i="1" dirty="0" smtClean="0"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-Sachs disease</a:t>
            </a:r>
            <a:r>
              <a:rPr lang="en-US" i="1" dirty="0">
                <a:solidFill>
                  <a:srgbClr val="FF0000"/>
                </a:solidFill>
              </a:rPr>
              <a:t>—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ccumulation </a:t>
            </a:r>
            <a:r>
              <a:rPr lang="en-US" dirty="0" smtClean="0"/>
              <a:t>of a </a:t>
            </a:r>
            <a:r>
              <a:rPr lang="en-US" u="sng" dirty="0" err="1" smtClean="0"/>
              <a:t>ganglioside</a:t>
            </a:r>
            <a:r>
              <a:rPr lang="en-US" dirty="0" smtClean="0"/>
              <a:t> in the nervous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7658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Lysosomal</a:t>
            </a:r>
            <a:r>
              <a:rPr lang="en-US" dirty="0" smtClean="0"/>
              <a:t> Storage Diseases</a:t>
            </a:r>
          </a:p>
        </p:txBody>
      </p:sp>
      <p:sp>
        <p:nvSpPr>
          <p:cNvPr id="167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Lysosomal storage diseases can be diagnosed prenatally</a:t>
            </a:r>
          </a:p>
          <a:p>
            <a:r>
              <a:rPr lang="en-US" dirty="0" smtClean="0"/>
              <a:t>It is hoped that treatments that replace the missing enzyme will be developed</a:t>
            </a:r>
          </a:p>
          <a:p>
            <a:r>
              <a:rPr lang="en-US" dirty="0" smtClean="0"/>
              <a:t>This is known as </a:t>
            </a:r>
            <a:r>
              <a:rPr lang="en-US" i="1" u="sng" dirty="0" smtClean="0">
                <a:effectLst>
                  <a:glow rad="101600">
                    <a:srgbClr val="CCCC00">
                      <a:alpha val="60000"/>
                    </a:srgbClr>
                  </a:glow>
                </a:effectLst>
              </a:rPr>
              <a:t>enzyme replacement therapy</a:t>
            </a:r>
          </a:p>
          <a:p>
            <a:r>
              <a:rPr lang="en-US" dirty="0" smtClean="0"/>
              <a:t>Or, altering the DNA of patients (</a:t>
            </a:r>
            <a:r>
              <a:rPr lang="en-US" i="1" u="sng" dirty="0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gene therapy</a:t>
            </a:r>
            <a:r>
              <a:rPr lang="en-US" dirty="0" smtClean="0"/>
              <a:t>) is another possible approach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9350" y="65532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875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12.8 The Plant Vacuole: A Multifunctional Organelle</a:t>
            </a:r>
          </a:p>
        </p:txBody>
      </p:sp>
      <p:sp>
        <p:nvSpPr>
          <p:cNvPr id="168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cells have </a:t>
            </a:r>
            <a:r>
              <a:rPr lang="en-US" u="sng" dirty="0" smtClean="0"/>
              <a:t>acidic </a:t>
            </a:r>
            <a:r>
              <a:rPr lang="en-US" i="1" u="sng" dirty="0" smtClean="0"/>
              <a:t>vacuoles</a:t>
            </a:r>
            <a:r>
              <a:rPr lang="en-US" u="sng" dirty="0" smtClean="0"/>
              <a:t> </a:t>
            </a:r>
            <a:r>
              <a:rPr lang="en-US" dirty="0" smtClean="0"/>
              <a:t>that perform the </a:t>
            </a:r>
            <a:r>
              <a:rPr lang="en-US" u="sng" dirty="0" smtClean="0"/>
              <a:t>function of lysosomes</a:t>
            </a:r>
          </a:p>
          <a:p>
            <a:r>
              <a:rPr lang="en-US" dirty="0" smtClean="0"/>
              <a:t>However, these have additional roles as well</a:t>
            </a:r>
          </a:p>
          <a:p>
            <a:r>
              <a:rPr lang="en-US" dirty="0" smtClean="0"/>
              <a:t>Vacuole development is similar to that of lysosomes, with coated vesicles conveying materials for the vacuole to a </a:t>
            </a:r>
            <a:r>
              <a:rPr lang="en-US" b="1" dirty="0" err="1" smtClean="0"/>
              <a:t>provacuole</a:t>
            </a:r>
            <a:r>
              <a:rPr lang="en-US" b="1" dirty="0" smtClean="0"/>
              <a:t>,</a:t>
            </a:r>
            <a:r>
              <a:rPr lang="en-US" dirty="0" smtClean="0"/>
              <a:t> similar to an endosome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Additional Functions of Vacuoles</a:t>
            </a:r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Vacuoles mature to form a structure that can fill up to 90% of the cell’</a:t>
            </a:r>
            <a:r>
              <a:rPr lang="en-US" altLang="ja-JP" dirty="0" smtClean="0"/>
              <a:t>s total volume</a:t>
            </a:r>
          </a:p>
          <a:p>
            <a:r>
              <a:rPr lang="en-US" dirty="0" smtClean="0"/>
              <a:t>Vacuoles </a:t>
            </a:r>
            <a:r>
              <a:rPr lang="en-US" u="sng" dirty="0" smtClean="0"/>
              <a:t>maintain </a:t>
            </a:r>
            <a:r>
              <a:rPr lang="en-US" i="1" u="sng" dirty="0" smtClean="0"/>
              <a:t>turgor pressure</a:t>
            </a:r>
            <a:r>
              <a:rPr lang="en-US" i="1" dirty="0" smtClean="0"/>
              <a:t>,</a:t>
            </a:r>
            <a:r>
              <a:rPr lang="en-US" dirty="0" smtClean="0"/>
              <a:t> the osmotic pressure preventing plant cells from collapsing</a:t>
            </a:r>
          </a:p>
          <a:p>
            <a:r>
              <a:rPr lang="en-US" u="sng" dirty="0" smtClean="0"/>
              <a:t>They regulate cytosolic pH</a:t>
            </a:r>
            <a:r>
              <a:rPr lang="en-US" dirty="0" smtClean="0"/>
              <a:t>, using ATP-dependent </a:t>
            </a:r>
            <a:r>
              <a:rPr lang="en-US" u="sng" dirty="0" smtClean="0"/>
              <a:t>proton pumps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636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Additional Functions of Vacuoles (continued)</a:t>
            </a:r>
          </a:p>
        </p:txBody>
      </p:sp>
      <p:sp>
        <p:nvSpPr>
          <p:cNvPr id="171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Vacuoles</a:t>
            </a:r>
            <a:r>
              <a:rPr lang="en-US" dirty="0" smtClean="0"/>
              <a:t> serve as a </a:t>
            </a:r>
            <a:r>
              <a:rPr lang="en-US" dirty="0" smtClean="0">
                <a:solidFill>
                  <a:srgbClr val="FF0000"/>
                </a:solidFill>
              </a:rPr>
              <a:t>storage</a:t>
            </a:r>
            <a:r>
              <a:rPr lang="en-US" dirty="0" smtClean="0"/>
              <a:t> compartment for </a:t>
            </a:r>
            <a:r>
              <a:rPr lang="en-US" dirty="0"/>
              <a:t>such substances as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Seed</a:t>
            </a:r>
            <a:r>
              <a:rPr lang="en-US" dirty="0" smtClean="0"/>
              <a:t> storage proteins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Malate</a:t>
            </a:r>
            <a:r>
              <a:rPr lang="en-US" dirty="0" smtClean="0"/>
              <a:t> (in CAM plants)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Anthocyanins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Soluble and insoluble waste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7329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12.9 Peroxisomes</a:t>
            </a:r>
          </a:p>
        </p:txBody>
      </p:sp>
      <p:sp>
        <p:nvSpPr>
          <p:cNvPr id="17203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Peroxisomes</a:t>
            </a:r>
            <a:r>
              <a:rPr lang="en-US" dirty="0" smtClean="0"/>
              <a:t> are </a:t>
            </a:r>
            <a:r>
              <a:rPr lang="en-US" u="sng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bounded</a:t>
            </a:r>
            <a:r>
              <a:rPr lang="en-US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by </a:t>
            </a:r>
            <a:r>
              <a:rPr lang="en-US" u="sng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single</a:t>
            </a:r>
            <a:r>
              <a:rPr lang="en-US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membranes but are </a:t>
            </a:r>
            <a:r>
              <a:rPr lang="en-US" u="sng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not derived from ER</a:t>
            </a:r>
          </a:p>
          <a:p>
            <a:r>
              <a:rPr lang="en-US" dirty="0" smtClean="0"/>
              <a:t>Thus they are </a:t>
            </a:r>
            <a:r>
              <a:rPr lang="en-US" u="sng" dirty="0" smtClean="0"/>
              <a:t>not part of the endomembrane system</a:t>
            </a:r>
          </a:p>
          <a:p>
            <a:r>
              <a:rPr lang="en-US" dirty="0" smtClean="0"/>
              <a:t>The defining characteristic of peroxisomes is the presence of </a:t>
            </a:r>
            <a:r>
              <a:rPr lang="en-US" i="1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catalase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for degrading H</a:t>
            </a:r>
            <a:r>
              <a:rPr lang="en-US" baseline="-25000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2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O</a:t>
            </a:r>
            <a:r>
              <a:rPr lang="en-US" baseline="-25000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9350" y="65532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Peroxisome Structure</a:t>
            </a:r>
          </a:p>
        </p:txBody>
      </p:sp>
      <p:sp>
        <p:nvSpPr>
          <p:cNvPr id="1730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Animal peroxisomes</a:t>
            </a:r>
            <a:r>
              <a:rPr lang="en-US" dirty="0" smtClean="0"/>
              <a:t> contain a crystalline core, consisting of </a:t>
            </a:r>
            <a:r>
              <a:rPr lang="en-US" u="sng" dirty="0" smtClean="0"/>
              <a:t>crystalline </a:t>
            </a:r>
            <a:r>
              <a:rPr lang="en-US" u="sng" dirty="0" err="1" smtClean="0"/>
              <a:t>urate</a:t>
            </a:r>
            <a:r>
              <a:rPr lang="en-US" u="sng" dirty="0" smtClean="0"/>
              <a:t> oxidase</a:t>
            </a:r>
          </a:p>
          <a:p>
            <a:r>
              <a:rPr lang="en-US" u="sng" dirty="0" smtClean="0"/>
              <a:t>Plant peroxisomes </a:t>
            </a:r>
            <a:r>
              <a:rPr lang="en-US" dirty="0" smtClean="0"/>
              <a:t>contain </a:t>
            </a:r>
            <a:r>
              <a:rPr lang="en-US" u="sng" dirty="0" smtClean="0"/>
              <a:t>crystalline catalase</a:t>
            </a:r>
          </a:p>
          <a:p>
            <a:r>
              <a:rPr lang="en-US" dirty="0" smtClean="0"/>
              <a:t>Peroxisomes </a:t>
            </a:r>
            <a:r>
              <a:rPr lang="en-US" u="sng" dirty="0" smtClean="0"/>
              <a:t>without</a:t>
            </a:r>
            <a:r>
              <a:rPr lang="en-US" dirty="0" smtClean="0"/>
              <a:t> the crystalline cores may be </a:t>
            </a:r>
            <a:r>
              <a:rPr lang="en-US" u="sng" dirty="0" smtClean="0"/>
              <a:t>difficult to identify </a:t>
            </a:r>
            <a:r>
              <a:rPr lang="en-US" dirty="0" smtClean="0"/>
              <a:t>microscopically</a:t>
            </a:r>
          </a:p>
        </p:txBody>
      </p:sp>
      <p:sp>
        <p:nvSpPr>
          <p:cNvPr id="173060" name="TextBox 4"/>
          <p:cNvSpPr txBox="1">
            <a:spLocks noChangeArrowheads="1"/>
          </p:cNvSpPr>
          <p:nvPr/>
        </p:nvSpPr>
        <p:spPr bwMode="auto">
          <a:xfrm>
            <a:off x="3041650" y="3275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sz="1800">
              <a:latin typeface="Calibri" pitchFamily="34" charset="0"/>
            </a:endParaRPr>
          </a:p>
          <a:p>
            <a:pPr eaLnBrk="1" hangingPunct="1"/>
            <a:endParaRPr lang="en-US" sz="180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2000982" y="304800"/>
            <a:ext cx="5142037" cy="5981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768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Chemical Identification of Peroxisomes in </a:t>
            </a:r>
            <a:br>
              <a:rPr lang="en-US" dirty="0" smtClean="0"/>
            </a:br>
            <a:r>
              <a:rPr lang="en-US" dirty="0" smtClean="0"/>
              <a:t>Plant Cells</a:t>
            </a:r>
          </a:p>
        </p:txBody>
      </p:sp>
      <p:sp>
        <p:nvSpPr>
          <p:cNvPr id="175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Catalase oxidizes diaminobenzidine (DAB) to a form that causes deposition of osmium ions</a:t>
            </a:r>
          </a:p>
          <a:p>
            <a:r>
              <a:rPr lang="en-US" smtClean="0"/>
              <a:t>These electron-dense deposits can be seen via electron microscopy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4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Hydroxylation Occurs via Electron Transport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Electrons</a:t>
            </a:r>
            <a:r>
              <a:rPr lang="en-US" dirty="0" smtClean="0"/>
              <a:t> from NADPH or NADH are </a:t>
            </a:r>
            <a:r>
              <a:rPr lang="en-US" u="sng" dirty="0" smtClean="0"/>
              <a:t>transferred</a:t>
            </a:r>
            <a:r>
              <a:rPr lang="en-US" dirty="0" smtClean="0"/>
              <a:t> to a </a:t>
            </a:r>
            <a:r>
              <a:rPr lang="en-US" dirty="0" err="1" smtClean="0">
                <a:solidFill>
                  <a:srgbClr val="FF0000"/>
                </a:solidFill>
              </a:rPr>
              <a:t>heme</a:t>
            </a:r>
            <a:r>
              <a:rPr lang="en-US" dirty="0" smtClean="0"/>
              <a:t> group in cytochrome P-450</a:t>
            </a:r>
          </a:p>
          <a:p>
            <a:r>
              <a:rPr lang="en-US" dirty="0" smtClean="0"/>
              <a:t>An </a:t>
            </a:r>
            <a:r>
              <a:rPr lang="en-US" u="sng" dirty="0" smtClean="0"/>
              <a:t>electron is donated to O</a:t>
            </a:r>
            <a:r>
              <a:rPr lang="en-US" u="sng" baseline="-25000" dirty="0" smtClean="0"/>
              <a:t>2</a:t>
            </a:r>
            <a:r>
              <a:rPr lang="en-US" dirty="0" smtClean="0"/>
              <a:t>, where one oxygen atom forms H</a:t>
            </a:r>
            <a:r>
              <a:rPr lang="en-US" baseline="-25000" dirty="0" smtClean="0"/>
              <a:t>2</a:t>
            </a:r>
            <a:r>
              <a:rPr lang="en-US" dirty="0" smtClean="0"/>
              <a:t>O and the other is added to the substrate as a hydroxyl group</a:t>
            </a:r>
          </a:p>
          <a:p>
            <a:r>
              <a:rPr lang="en-US" dirty="0" smtClean="0"/>
              <a:t> </a:t>
            </a:r>
          </a:p>
        </p:txBody>
      </p:sp>
      <p:pic>
        <p:nvPicPr>
          <p:cNvPr id="19460" name="Picture 6" descr="12-1_EQ_pg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4191000"/>
            <a:ext cx="739775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Peroxisomal</a:t>
            </a:r>
            <a:r>
              <a:rPr lang="en-US" dirty="0" smtClean="0"/>
              <a:t> Functions Are Linked to Hydrogen Peroxide Metabolism</a:t>
            </a:r>
          </a:p>
        </p:txBody>
      </p:sp>
      <p:sp>
        <p:nvSpPr>
          <p:cNvPr id="1761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essential roles of peroxisomes include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Hydrogen</a:t>
            </a:r>
            <a:r>
              <a:rPr lang="en-US" dirty="0" smtClean="0"/>
              <a:t> peroxide metabolism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Detoxification</a:t>
            </a:r>
            <a:r>
              <a:rPr lang="en-US" dirty="0" smtClean="0"/>
              <a:t> of harmful compounds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Oxidation</a:t>
            </a:r>
            <a:r>
              <a:rPr lang="en-US" dirty="0" smtClean="0"/>
              <a:t> of fatty acids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Metabolism</a:t>
            </a:r>
            <a:r>
              <a:rPr lang="en-US" dirty="0" smtClean="0"/>
              <a:t> of nitrogen-containing compounds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Catabolism</a:t>
            </a:r>
            <a:r>
              <a:rPr lang="en-US" dirty="0" smtClean="0"/>
              <a:t> of unusual substances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Hydrogen Peroxide Metabolism</a:t>
            </a:r>
          </a:p>
        </p:txBody>
      </p:sp>
      <p:sp>
        <p:nvSpPr>
          <p:cNvPr id="1771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Oxidases</a:t>
            </a:r>
            <a:r>
              <a:rPr lang="en-US" u="sng" dirty="0" smtClean="0"/>
              <a:t> generate H</a:t>
            </a:r>
            <a:r>
              <a:rPr lang="en-US" u="sng" baseline="-25000" dirty="0" smtClean="0"/>
              <a:t>2</a:t>
            </a:r>
            <a:r>
              <a:rPr lang="en-US" u="sng" dirty="0" smtClean="0"/>
              <a:t>O</a:t>
            </a:r>
            <a:r>
              <a:rPr lang="en-US" u="sng" baseline="-25000" dirty="0" smtClean="0"/>
              <a:t>2</a:t>
            </a:r>
            <a:r>
              <a:rPr lang="en-US" u="sng" dirty="0" smtClean="0"/>
              <a:t> in peroxisomes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u="sng" dirty="0" smtClean="0"/>
              <a:t>The hydrogen peroxide is detoxified by </a:t>
            </a:r>
            <a:r>
              <a:rPr lang="en-US" u="sng" dirty="0" smtClean="0">
                <a:solidFill>
                  <a:srgbClr val="FF0000"/>
                </a:solidFill>
              </a:rPr>
              <a:t>catalase</a:t>
            </a:r>
          </a:p>
          <a:p>
            <a:pPr lvl="1"/>
            <a:endParaRPr lang="en-US" dirty="0" smtClean="0"/>
          </a:p>
        </p:txBody>
      </p:sp>
      <p:pic>
        <p:nvPicPr>
          <p:cNvPr id="177156" name="Picture 6" descr="12-3_EQ_pg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362200"/>
            <a:ext cx="4267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Picture 7" descr="12-4_EQ_pg3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01" y="3886200"/>
            <a:ext cx="3762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Hydrogen Peroxide Can Be Detoxified Another Way</a:t>
            </a:r>
          </a:p>
        </p:txBody>
      </p:sp>
      <p:sp>
        <p:nvSpPr>
          <p:cNvPr id="1781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Alternatively, catalase can function as a </a:t>
            </a:r>
            <a:r>
              <a:rPr lang="en-US" i="1" dirty="0" smtClean="0"/>
              <a:t>peroxidase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result is the same in either case—hydrogen peroxide is degraded while still inside the peroxisome</a:t>
            </a:r>
          </a:p>
        </p:txBody>
      </p:sp>
      <p:pic>
        <p:nvPicPr>
          <p:cNvPr id="178180" name="Picture 5" descr="C:\Users\dking\Desktop\12-5_EQ_pg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19" y="2677123"/>
            <a:ext cx="584676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Detoxification of Harmful Compounds</a:t>
            </a:r>
          </a:p>
        </p:txBody>
      </p:sp>
      <p:sp>
        <p:nvSpPr>
          <p:cNvPr id="1792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Peroxisomes </a:t>
            </a:r>
            <a:r>
              <a:rPr lang="en-US" dirty="0" smtClean="0">
                <a:solidFill>
                  <a:srgbClr val="FF0000"/>
                </a:solidFill>
              </a:rPr>
              <a:t>detoxify</a:t>
            </a:r>
            <a:r>
              <a:rPr lang="en-US" dirty="0" smtClean="0"/>
              <a:t> </a:t>
            </a:r>
            <a:r>
              <a:rPr lang="en-US" b="1" dirty="0" smtClean="0"/>
              <a:t>reactive oxygen species</a:t>
            </a:r>
            <a:r>
              <a:rPr lang="en-US" dirty="0" smtClean="0"/>
              <a:t> (H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r>
              <a:rPr lang="en-US" baseline="30000" dirty="0" smtClean="0">
                <a:sym typeface="Symbol" pitchFamily="18" charset="2"/>
              </a:rPr>
              <a:t>–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these </a:t>
            </a:r>
            <a:r>
              <a:rPr lang="en-US" u="sng" dirty="0" smtClean="0"/>
              <a:t>accumulate</a:t>
            </a:r>
            <a:r>
              <a:rPr lang="en-US" dirty="0" smtClean="0"/>
              <a:t>, they can cause </a:t>
            </a:r>
            <a:r>
              <a:rPr lang="en-US" i="1" dirty="0" smtClean="0">
                <a:solidFill>
                  <a:srgbClr val="FF0000"/>
                </a:solidFill>
              </a:rPr>
              <a:t>oxidative stress</a:t>
            </a:r>
          </a:p>
          <a:p>
            <a:r>
              <a:rPr lang="en-US" dirty="0" err="1" smtClean="0"/>
              <a:t>Peroxisomal</a:t>
            </a:r>
            <a:r>
              <a:rPr lang="en-US" dirty="0" smtClean="0"/>
              <a:t> enzymes such as </a:t>
            </a:r>
            <a:r>
              <a:rPr lang="en-US" i="1" u="sng" dirty="0" smtClean="0">
                <a:solidFill>
                  <a:srgbClr val="FF0000"/>
                </a:solidFill>
              </a:rPr>
              <a:t>superoxide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u="sng" dirty="0" smtClean="0">
                <a:solidFill>
                  <a:srgbClr val="FF0000"/>
                </a:solidFill>
              </a:rPr>
              <a:t>dismutase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others detoxify reactive oxygen species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Oxidation of Fatty Acids</a:t>
            </a:r>
          </a:p>
        </p:txBody>
      </p:sp>
      <p:sp>
        <p:nvSpPr>
          <p:cNvPr id="1802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Peroxisomes </a:t>
            </a:r>
            <a:r>
              <a:rPr lang="en-US" u="sng" dirty="0" smtClean="0"/>
              <a:t>contain enzymes for </a:t>
            </a:r>
            <a:r>
              <a:rPr lang="el-GR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u="sng" dirty="0" smtClean="0"/>
              <a:t> oxidation </a:t>
            </a:r>
            <a:r>
              <a:rPr lang="en-US" u="sng" dirty="0" smtClean="0"/>
              <a:t>of fatty acids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animals</a:t>
            </a:r>
            <a:r>
              <a:rPr lang="en-US" dirty="0" smtClean="0"/>
              <a:t>, the </a:t>
            </a:r>
            <a:r>
              <a:rPr lang="en-US" u="sng" dirty="0" smtClean="0"/>
              <a:t>primary product </a:t>
            </a:r>
            <a:r>
              <a:rPr lang="en-US" i="1" u="sng" dirty="0" smtClean="0"/>
              <a:t>of </a:t>
            </a:r>
            <a:r>
              <a:rPr lang="el-G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u="sng" dirty="0" smtClean="0"/>
              <a:t> oxidation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acetyl-CoA</a:t>
            </a:r>
            <a:r>
              <a:rPr lang="en-US" dirty="0" smtClean="0"/>
              <a:t>, is exported to the </a:t>
            </a:r>
            <a:r>
              <a:rPr lang="en-US" u="sng" dirty="0" smtClean="0"/>
              <a:t>cytosol</a:t>
            </a:r>
            <a:r>
              <a:rPr lang="en-US" dirty="0" smtClean="0"/>
              <a:t> and enters </a:t>
            </a:r>
            <a:r>
              <a:rPr lang="en-US" u="sng" dirty="0" smtClean="0"/>
              <a:t>biosynthetic pathways or the citric acid cycle</a:t>
            </a:r>
          </a:p>
          <a:p>
            <a:r>
              <a:rPr lang="en-US" dirty="0" smtClean="0"/>
              <a:t>In 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plants and yeast, </a:t>
            </a:r>
            <a:r>
              <a:rPr lang="en-US" u="sng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fatty acids are completely oxidized in peroxisomes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Metabolism of Nitrogen-Containing Compounds</a:t>
            </a:r>
          </a:p>
        </p:txBody>
      </p:sp>
      <p:sp>
        <p:nvSpPr>
          <p:cNvPr id="1812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Most animals </a:t>
            </a:r>
            <a:r>
              <a:rPr lang="en-US" dirty="0" smtClean="0"/>
              <a:t>(not primates) require </a:t>
            </a:r>
            <a:r>
              <a:rPr lang="en-US" i="1" u="sng" dirty="0" smtClean="0">
                <a:solidFill>
                  <a:srgbClr val="FF0000"/>
                </a:solidFill>
              </a:rPr>
              <a:t>urate</a:t>
            </a:r>
            <a:r>
              <a:rPr lang="en-US" i="1" u="sng" dirty="0" smtClean="0"/>
              <a:t> </a:t>
            </a:r>
            <a:r>
              <a:rPr lang="en-US" i="1" u="sng" dirty="0" smtClean="0">
                <a:solidFill>
                  <a:srgbClr val="FF0000"/>
                </a:solidFill>
              </a:rPr>
              <a:t>oxidase</a:t>
            </a:r>
            <a:r>
              <a:rPr lang="en-US" u="sng" dirty="0" smtClean="0"/>
              <a:t> to oxidize </a:t>
            </a:r>
            <a:r>
              <a:rPr lang="en-US" u="sng" dirty="0" smtClean="0">
                <a:solidFill>
                  <a:srgbClr val="FF0000"/>
                </a:solidFill>
              </a:rPr>
              <a:t>urate</a:t>
            </a:r>
            <a:r>
              <a:rPr lang="en-US" dirty="0" smtClean="0"/>
              <a:t>, formed </a:t>
            </a:r>
            <a:r>
              <a:rPr lang="en-US" u="sng" dirty="0" smtClean="0"/>
              <a:t>during catabolism of nucleic acids and some proteins</a:t>
            </a:r>
          </a:p>
          <a:p>
            <a:r>
              <a:rPr lang="en-US" dirty="0" smtClean="0"/>
              <a:t>.</a:t>
            </a:r>
          </a:p>
        </p:txBody>
      </p:sp>
      <p:pic>
        <p:nvPicPr>
          <p:cNvPr id="181252" name="Picture 5" descr="C:\Users\dking\Desktop\12-6_EQ_pg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4" y="3124200"/>
            <a:ext cx="6400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Aminotransferases</a:t>
            </a:r>
          </a:p>
        </p:txBody>
      </p:sp>
      <p:sp>
        <p:nvSpPr>
          <p:cNvPr id="182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Aminotransferases</a:t>
            </a:r>
            <a:r>
              <a:rPr lang="en-US" dirty="0" smtClean="0"/>
              <a:t> </a:t>
            </a:r>
            <a:r>
              <a:rPr lang="en-US" u="sng" dirty="0" smtClean="0"/>
              <a:t>catalyze the transfer of amino groups from amino acids to </a:t>
            </a:r>
            <a:r>
              <a:rPr lang="el-GR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u="sng" dirty="0" smtClean="0"/>
              <a:t>-</a:t>
            </a:r>
            <a:r>
              <a:rPr lang="en-US" u="sng" dirty="0" err="1" smtClean="0"/>
              <a:t>keto</a:t>
            </a:r>
            <a:r>
              <a:rPr lang="en-US" u="sng" dirty="0" smtClean="0"/>
              <a:t> acids in the degradation and synthesis of amino acids</a:t>
            </a:r>
          </a:p>
          <a:p>
            <a:r>
              <a:rPr lang="en-US" dirty="0" smtClean="0"/>
              <a:t>.</a:t>
            </a:r>
          </a:p>
        </p:txBody>
      </p:sp>
      <p:pic>
        <p:nvPicPr>
          <p:cNvPr id="182276" name="Picture 5" descr="C:\Users\dking\Desktop\12-7_EQ_pg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8" y="3178730"/>
            <a:ext cx="68373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815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Catabolism of Unusual Substances</a:t>
            </a:r>
          </a:p>
        </p:txBody>
      </p:sp>
      <p:sp>
        <p:nvSpPr>
          <p:cNvPr id="183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cap="small" dirty="0" smtClean="0"/>
              <a:t>d</a:t>
            </a:r>
            <a:r>
              <a:rPr lang="en-US" u="sng" dirty="0" smtClean="0"/>
              <a:t>-amino acids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rare substances </a:t>
            </a:r>
            <a:r>
              <a:rPr lang="en-US" dirty="0" smtClean="0"/>
              <a:t>for which the cell has no </a:t>
            </a:r>
            <a:r>
              <a:rPr lang="en-US" u="sng" dirty="0" err="1" smtClean="0"/>
              <a:t>degradative</a:t>
            </a:r>
            <a:r>
              <a:rPr lang="en-US" u="sng" dirty="0" smtClean="0"/>
              <a:t> pathways</a:t>
            </a:r>
            <a:r>
              <a:rPr lang="en-US" dirty="0" smtClean="0"/>
              <a:t>, except in the </a:t>
            </a:r>
            <a:r>
              <a:rPr lang="en-US" dirty="0" smtClean="0">
                <a:solidFill>
                  <a:srgbClr val="FF0000"/>
                </a:solidFill>
              </a:rPr>
              <a:t>peroxisome</a:t>
            </a:r>
          </a:p>
          <a:p>
            <a:r>
              <a:rPr lang="en-US" dirty="0" smtClean="0"/>
              <a:t>In some cells, peroxisomes also contain enzymes </a:t>
            </a:r>
            <a:r>
              <a:rPr lang="en-US" u="sng" dirty="0" smtClean="0"/>
              <a:t>that break down </a:t>
            </a:r>
            <a:r>
              <a:rPr lang="en-US" b="1" dirty="0" err="1" smtClean="0"/>
              <a:t>xenobiotics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u="sng" dirty="0" smtClean="0"/>
              <a:t>compounds foreign to living organisms</a:t>
            </a:r>
          </a:p>
          <a:p>
            <a:r>
              <a:rPr lang="en-US" dirty="0" smtClean="0"/>
              <a:t>This includes </a:t>
            </a:r>
            <a:r>
              <a:rPr lang="en-US" u="sng" dirty="0" smtClean="0"/>
              <a:t>short-chain hydrocarbons </a:t>
            </a:r>
            <a:r>
              <a:rPr lang="en-US" dirty="0" smtClean="0"/>
              <a:t>such as </a:t>
            </a:r>
            <a:r>
              <a:rPr lang="en-US" i="1" dirty="0" smtClean="0">
                <a:solidFill>
                  <a:srgbClr val="FF0000"/>
                </a:solidFill>
              </a:rPr>
              <a:t>alkanes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1175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err="1" smtClean="0"/>
              <a:t>Peroxisomal</a:t>
            </a:r>
            <a:r>
              <a:rPr lang="en-US" dirty="0" smtClean="0"/>
              <a:t> Disorders</a:t>
            </a:r>
          </a:p>
        </p:txBody>
      </p:sp>
      <p:sp>
        <p:nvSpPr>
          <p:cNvPr id="18432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953000"/>
          </a:xfrm>
        </p:spPr>
        <p:txBody>
          <a:bodyPr/>
          <a:lstStyle/>
          <a:p>
            <a:r>
              <a:rPr lang="en-US" dirty="0" smtClean="0"/>
              <a:t>A large number of disorders arise from defects in </a:t>
            </a:r>
            <a:r>
              <a:rPr lang="en-US" dirty="0" err="1" smtClean="0"/>
              <a:t>peroxisomal</a:t>
            </a:r>
            <a:r>
              <a:rPr lang="en-US" dirty="0" smtClean="0"/>
              <a:t> proteins</a:t>
            </a:r>
          </a:p>
          <a:p>
            <a:r>
              <a:rPr lang="en-US" dirty="0" smtClean="0"/>
              <a:t>The most common is </a:t>
            </a:r>
            <a:r>
              <a:rPr lang="en-US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X-linked </a:t>
            </a:r>
            <a:r>
              <a:rPr lang="en-US" i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adrenoleukodystrophy</a:t>
            </a:r>
            <a:endParaRPr lang="en-US" i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r>
              <a:rPr lang="en-US" dirty="0" smtClean="0"/>
              <a:t>The defective protein in this case may be responsible for transporting long-chain fatty acids into the peroxisome for degradation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2697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Plant Cells Contain Types of Peroxisomes Not Found in Animal Cells</a:t>
            </a:r>
          </a:p>
        </p:txBody>
      </p:sp>
      <p:sp>
        <p:nvSpPr>
          <p:cNvPr id="1853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plants and algae, peroxisomes are involved in several aspects of cell energy metabolism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Drug Tolerance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Injection of </a:t>
            </a:r>
            <a:r>
              <a:rPr lang="en-US" u="sng" dirty="0"/>
              <a:t>phenobarbital</a:t>
            </a:r>
            <a:r>
              <a:rPr lang="en-US" dirty="0" smtClean="0"/>
              <a:t> into rats </a:t>
            </a:r>
            <a:r>
              <a:rPr lang="en-US" u="sng" dirty="0" smtClean="0"/>
              <a:t>causes</a:t>
            </a:r>
            <a:r>
              <a:rPr lang="en-US" dirty="0" smtClean="0"/>
              <a:t> </a:t>
            </a:r>
            <a:r>
              <a:rPr lang="en-US" u="sng" dirty="0" smtClean="0"/>
              <a:t>rapid increases in the barbiturate-detoxifying enzymes and a proliferation of smooth ER</a:t>
            </a:r>
          </a:p>
          <a:p>
            <a:r>
              <a:rPr lang="en-US" dirty="0" smtClean="0"/>
              <a:t>This means that </a:t>
            </a:r>
            <a:r>
              <a:rPr lang="en-US" dirty="0" smtClean="0">
                <a:solidFill>
                  <a:srgbClr val="FF0000"/>
                </a:solidFill>
              </a:rPr>
              <a:t>higher</a:t>
            </a:r>
            <a:r>
              <a:rPr lang="en-US" dirty="0" smtClean="0"/>
              <a:t> doses of the drug are needed to achieve the </a:t>
            </a:r>
            <a:r>
              <a:rPr lang="en-US" dirty="0" smtClean="0">
                <a:solidFill>
                  <a:srgbClr val="FF0000"/>
                </a:solidFill>
              </a:rPr>
              <a:t>same</a:t>
            </a:r>
            <a:r>
              <a:rPr lang="en-US" dirty="0" smtClean="0"/>
              <a:t> effect, a phenomenon known as </a:t>
            </a:r>
            <a:r>
              <a:rPr lang="en-US" i="1" dirty="0" smtClean="0">
                <a:solidFill>
                  <a:srgbClr val="FF0000"/>
                </a:solidFill>
              </a:rPr>
              <a:t>tolerance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enzymes</a:t>
            </a:r>
            <a:r>
              <a:rPr lang="en-US" dirty="0" smtClean="0"/>
              <a:t> involved can </a:t>
            </a:r>
            <a:r>
              <a:rPr lang="en-US" u="sng" dirty="0" smtClean="0"/>
              <a:t>decrease</a:t>
            </a:r>
            <a:r>
              <a:rPr lang="en-US" dirty="0" smtClean="0"/>
              <a:t> the </a:t>
            </a:r>
            <a:r>
              <a:rPr lang="en-US" u="sng" dirty="0" smtClean="0"/>
              <a:t>effectiveness</a:t>
            </a:r>
            <a:r>
              <a:rPr lang="en-US" dirty="0" smtClean="0"/>
              <a:t> of </a:t>
            </a:r>
            <a:r>
              <a:rPr lang="en-US" u="sng" dirty="0" smtClean="0"/>
              <a:t>other</a:t>
            </a:r>
            <a:r>
              <a:rPr lang="en-US" dirty="0" smtClean="0"/>
              <a:t> drugs as well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Leaf Peroxisomes</a:t>
            </a:r>
          </a:p>
        </p:txBody>
      </p:sp>
      <p:sp>
        <p:nvSpPr>
          <p:cNvPr id="1863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Cells of photosynthetic tissues contain </a:t>
            </a:r>
            <a:r>
              <a:rPr lang="en-CA" b="1" dirty="0" smtClean="0"/>
              <a:t>leaf peroxisomes</a:t>
            </a:r>
            <a:r>
              <a:rPr lang="en-CA" dirty="0" smtClean="0"/>
              <a:t> in close contact with mitochondria and chloroplasts</a:t>
            </a:r>
          </a:p>
          <a:p>
            <a:r>
              <a:rPr lang="en-CA" dirty="0" smtClean="0"/>
              <a:t>They are involved in the </a:t>
            </a:r>
            <a:r>
              <a:rPr lang="en-CA" i="1" dirty="0" err="1" smtClean="0"/>
              <a:t>glycolate</a:t>
            </a:r>
            <a:r>
              <a:rPr lang="en-CA" i="1" dirty="0" smtClean="0"/>
              <a:t> pathway, </a:t>
            </a:r>
            <a:r>
              <a:rPr lang="en-CA" dirty="0" smtClean="0"/>
              <a:t>also called the </a:t>
            </a:r>
            <a:r>
              <a:rPr lang="en-CA" i="1" dirty="0" err="1" smtClean="0"/>
              <a:t>photorespiratory</a:t>
            </a:r>
            <a:r>
              <a:rPr lang="en-CA" i="1" dirty="0" smtClean="0"/>
              <a:t> pathway</a:t>
            </a:r>
            <a:endParaRPr lang="en-US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err="1" smtClean="0"/>
              <a:t>Glyoxysomes</a:t>
            </a:r>
            <a:endParaRPr lang="en-US" dirty="0" smtClean="0"/>
          </a:p>
        </p:txBody>
      </p:sp>
      <p:sp>
        <p:nvSpPr>
          <p:cNvPr id="1873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err="1" smtClean="0"/>
              <a:t>Glyoxysomes</a:t>
            </a:r>
            <a:r>
              <a:rPr lang="en-CA" dirty="0" smtClean="0"/>
              <a:t> occur transiently in </a:t>
            </a:r>
            <a:r>
              <a:rPr lang="en-CA" dirty="0" smtClean="0">
                <a:solidFill>
                  <a:srgbClr val="FF0000"/>
                </a:solidFill>
              </a:rPr>
              <a:t>seedlings</a:t>
            </a:r>
            <a:r>
              <a:rPr lang="en-CA" dirty="0" smtClean="0"/>
              <a:t> </a:t>
            </a:r>
          </a:p>
          <a:p>
            <a:r>
              <a:rPr lang="en-CA" dirty="0" smtClean="0"/>
              <a:t>They contain enzymes needed to </a:t>
            </a:r>
            <a:r>
              <a:rPr lang="en-CA" u="sng" dirty="0" smtClean="0"/>
              <a:t>convert stored </a:t>
            </a:r>
            <a:r>
              <a:rPr lang="en-CA" u="sng" dirty="0" err="1" smtClean="0"/>
              <a:t>triacylglycerols</a:t>
            </a:r>
            <a:r>
              <a:rPr lang="en-CA" u="sng" dirty="0" smtClean="0"/>
              <a:t> to sucrose</a:t>
            </a:r>
            <a:r>
              <a:rPr lang="en-CA" dirty="0" smtClean="0"/>
              <a:t>, </a:t>
            </a:r>
            <a:r>
              <a:rPr lang="el-G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CA" u="sng" dirty="0" smtClean="0"/>
              <a:t> oxidation of fatty acids</a:t>
            </a:r>
            <a:r>
              <a:rPr lang="en-CA" dirty="0" smtClean="0"/>
              <a:t>, and the </a:t>
            </a:r>
            <a:r>
              <a:rPr lang="en-CA" u="sng" dirty="0" err="1" smtClean="0"/>
              <a:t>glyoxylate</a:t>
            </a:r>
            <a:r>
              <a:rPr lang="en-CA" u="sng" dirty="0" smtClean="0"/>
              <a:t> cycle</a:t>
            </a:r>
          </a:p>
          <a:p>
            <a:r>
              <a:rPr lang="en-CA" dirty="0" smtClean="0"/>
              <a:t>They are found </a:t>
            </a:r>
            <a:r>
              <a:rPr lang="en-CA" dirty="0"/>
              <a:t>only </a:t>
            </a:r>
            <a:r>
              <a:rPr lang="en-CA" dirty="0" smtClean="0"/>
              <a:t>in tissues where fat is stored, and when no longer needed they are converted to peroxisomes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Peroxisome Biogenesis Occurs by Division of Preexisting Peroxisomes or by Vesicle Fusion</a:t>
            </a:r>
          </a:p>
        </p:txBody>
      </p:sp>
      <p:sp>
        <p:nvSpPr>
          <p:cNvPr id="188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Peroxisomes increase in number as cells grow and divide; this proliferation is </a:t>
            </a:r>
            <a:r>
              <a:rPr lang="en-US" i="1" smtClean="0"/>
              <a:t>biogenesis</a:t>
            </a:r>
          </a:p>
          <a:p>
            <a:r>
              <a:rPr lang="en-US" smtClean="0"/>
              <a:t>Proteins required for this process are </a:t>
            </a:r>
            <a:r>
              <a:rPr lang="en-US" i="1" smtClean="0"/>
              <a:t>peroxins</a:t>
            </a:r>
          </a:p>
          <a:p>
            <a:r>
              <a:rPr lang="en-US" smtClean="0"/>
              <a:t>Peroxisomes are also formed by fusion of vesicles budding from the Golgi apparatus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34857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Peroxisome Biogenesis</a:t>
            </a:r>
          </a:p>
        </p:txBody>
      </p:sp>
      <p:sp>
        <p:nvSpPr>
          <p:cNvPr id="189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 components, matrix enzymes, and cofactors from the cytosol are incorporated into peroxisomes (1–3)</a:t>
            </a:r>
          </a:p>
          <a:p>
            <a:r>
              <a:rPr lang="en-US" dirty="0" smtClean="0"/>
              <a:t>Then, new peroxisomes are formed by division of a preexisting one (4)</a:t>
            </a:r>
          </a:p>
          <a:p>
            <a:r>
              <a:rPr lang="en-US" dirty="0" smtClean="0"/>
              <a:t>Some peroxisomes may obtain materials or form de novo from vesicles derived from the ER (5)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021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1697675" y="304800"/>
            <a:ext cx="5748650" cy="5981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76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Drug Synergy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Synergy</a:t>
            </a:r>
            <a:r>
              <a:rPr lang="en-US" dirty="0" smtClean="0"/>
              <a:t> is an </a:t>
            </a:r>
            <a:r>
              <a:rPr lang="en-US" u="sng" dirty="0" smtClean="0"/>
              <a:t>effect in which the combined effect of two substances is stronger than expected from just the sum of their individual effects</a:t>
            </a:r>
          </a:p>
          <a:p>
            <a:r>
              <a:rPr lang="en-US" dirty="0" smtClean="0"/>
              <a:t>Synergistic effects could </a:t>
            </a:r>
            <a:r>
              <a:rPr lang="en-US" u="sng" dirty="0" smtClean="0"/>
              <a:t>lead to potential toxicity or lethality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The Endomembrane System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appreciation of eukaryotic cells depends on understanding the </a:t>
            </a:r>
            <a:r>
              <a:rPr lang="en-US" dirty="0" smtClean="0">
                <a:solidFill>
                  <a:srgbClr val="FF0000"/>
                </a:solidFill>
              </a:rPr>
              <a:t>role</a:t>
            </a:r>
            <a:r>
              <a:rPr lang="en-US" dirty="0" smtClean="0"/>
              <a:t> of intercellular membranes and the </a:t>
            </a:r>
            <a:r>
              <a:rPr lang="en-US" dirty="0" smtClean="0">
                <a:solidFill>
                  <a:srgbClr val="FF0000"/>
                </a:solidFill>
              </a:rPr>
              <a:t>compartmentalization</a:t>
            </a:r>
            <a:r>
              <a:rPr lang="en-US" dirty="0" smtClean="0"/>
              <a:t> of function within </a:t>
            </a:r>
            <a:r>
              <a:rPr lang="en-US" i="1" dirty="0" smtClean="0"/>
              <a:t>organelles</a:t>
            </a:r>
          </a:p>
          <a:p>
            <a:r>
              <a:rPr lang="en-US" u="sng" dirty="0" smtClean="0"/>
              <a:t>Movement</a:t>
            </a:r>
            <a:r>
              <a:rPr lang="en-US" dirty="0" smtClean="0"/>
              <a:t> of lipids and proteins between organelles (called </a:t>
            </a:r>
            <a:r>
              <a:rPr lang="en-US" i="1" dirty="0" smtClean="0">
                <a:solidFill>
                  <a:srgbClr val="FF0000"/>
                </a:solidFill>
              </a:rPr>
              <a:t>trafficking</a:t>
            </a:r>
            <a:r>
              <a:rPr lang="en-US" dirty="0" smtClean="0"/>
              <a:t>) must be tightly regulated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Drug Detoxification in the Smooth ER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Another</a:t>
            </a:r>
            <a:r>
              <a:rPr lang="en-US" dirty="0" smtClean="0"/>
              <a:t> cytochrome P-450 </a:t>
            </a:r>
            <a:r>
              <a:rPr lang="en-US" u="sng" dirty="0" smtClean="0"/>
              <a:t>is part of a complex called </a:t>
            </a:r>
            <a:r>
              <a:rPr lang="en-US" i="1" u="sng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aryl hydrocarbon hydroxylase</a:t>
            </a:r>
            <a:r>
              <a:rPr lang="en-US" i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which</a:t>
            </a:r>
            <a:r>
              <a:rPr lang="en-US" i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u="sng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metabolizes </a:t>
            </a:r>
            <a:r>
              <a:rPr lang="en-US" i="1" u="sng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polycyclic hydrocarbons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products</a:t>
            </a:r>
            <a:r>
              <a:rPr lang="en-US" dirty="0" smtClean="0"/>
              <a:t> can be more </a:t>
            </a:r>
            <a:r>
              <a:rPr lang="en-US" dirty="0" smtClean="0">
                <a:solidFill>
                  <a:srgbClr val="FF0000"/>
                </a:solidFill>
              </a:rPr>
              <a:t>toxic</a:t>
            </a:r>
            <a:r>
              <a:rPr lang="en-US" dirty="0" smtClean="0"/>
              <a:t> than the </a:t>
            </a:r>
            <a:r>
              <a:rPr lang="en-US" dirty="0" smtClean="0">
                <a:solidFill>
                  <a:srgbClr val="FF0000"/>
                </a:solidFill>
              </a:rPr>
              <a:t>original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compounds</a:t>
            </a:r>
            <a:r>
              <a:rPr lang="en-US" dirty="0" smtClean="0"/>
              <a:t>; some are associated with spontaneous cancers in mice</a:t>
            </a:r>
            <a:endParaRPr lang="en-US" i="1" dirty="0" smtClean="0"/>
          </a:p>
          <a:p>
            <a:r>
              <a:rPr lang="en-US" u="sng" dirty="0" smtClean="0"/>
              <a:t>Cigarette</a:t>
            </a:r>
            <a:r>
              <a:rPr lang="en-US" dirty="0" smtClean="0"/>
              <a:t> </a:t>
            </a:r>
            <a:r>
              <a:rPr lang="en-US" u="sng" dirty="0" smtClean="0"/>
              <a:t>smoke</a:t>
            </a:r>
            <a:r>
              <a:rPr lang="en-US" dirty="0" smtClean="0"/>
              <a:t> is a potent inducer of aryl hydrocarbon carboxylase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err="1" smtClean="0"/>
              <a:t>Pharmacogenetics</a:t>
            </a:r>
            <a:endParaRPr lang="en-US" dirty="0" smtClean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Differences</a:t>
            </a:r>
            <a:r>
              <a:rPr lang="en-US" dirty="0" smtClean="0"/>
              <a:t> in </a:t>
            </a:r>
            <a:r>
              <a:rPr lang="en-US" u="sng" dirty="0" smtClean="0"/>
              <a:t>activities and side effects </a:t>
            </a:r>
            <a:r>
              <a:rPr lang="en-US" dirty="0" smtClean="0"/>
              <a:t>of certain medications can result from </a:t>
            </a:r>
            <a:r>
              <a:rPr lang="en-US" u="sng" dirty="0" smtClean="0"/>
              <a:t>differences in presence or activity of particular cytochrome P-450 genes in different patients</a:t>
            </a:r>
          </a:p>
          <a:p>
            <a:r>
              <a:rPr lang="en-US" dirty="0" smtClean="0"/>
              <a:t>A new field of study, called </a:t>
            </a:r>
            <a:r>
              <a:rPr lang="en-US" b="1" dirty="0" err="1" smtClean="0"/>
              <a:t>pharmacogenetics</a:t>
            </a:r>
            <a:r>
              <a:rPr lang="en-US" b="1" dirty="0" smtClean="0"/>
              <a:t>,</a:t>
            </a:r>
            <a:r>
              <a:rPr lang="en-US" dirty="0" smtClean="0"/>
              <a:t> investigates </a:t>
            </a:r>
            <a:r>
              <a:rPr lang="en-US" u="sng" dirty="0" smtClean="0"/>
              <a:t>how inherited differences in genes can lead to differential responses to drugs and medications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Carbohydrate Metabolism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Smooth</a:t>
            </a:r>
            <a:r>
              <a:rPr lang="en-US" dirty="0" smtClean="0"/>
              <a:t> ER in </a:t>
            </a:r>
            <a:r>
              <a:rPr lang="en-US" dirty="0" smtClean="0">
                <a:solidFill>
                  <a:srgbClr val="FF0000"/>
                </a:solidFill>
              </a:rPr>
              <a:t>liver</a:t>
            </a:r>
            <a:r>
              <a:rPr lang="en-US" dirty="0" smtClean="0"/>
              <a:t> cells is </a:t>
            </a:r>
            <a:r>
              <a:rPr lang="en-US" u="sng" dirty="0" smtClean="0"/>
              <a:t>involved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breakdown</a:t>
            </a:r>
            <a:r>
              <a:rPr lang="en-US" dirty="0" smtClean="0"/>
              <a:t> of stored </a:t>
            </a:r>
            <a:r>
              <a:rPr lang="en-US" dirty="0" smtClean="0">
                <a:solidFill>
                  <a:srgbClr val="FF0000"/>
                </a:solidFill>
              </a:rPr>
              <a:t>glycogen</a:t>
            </a:r>
            <a:r>
              <a:rPr lang="en-US" dirty="0" smtClean="0"/>
              <a:t>; it </a:t>
            </a:r>
            <a:r>
              <a:rPr lang="en-US" u="sng" dirty="0" smtClean="0">
                <a:solidFill>
                  <a:srgbClr val="0070C0"/>
                </a:solidFill>
              </a:rPr>
              <a:t>contains </a:t>
            </a:r>
            <a:r>
              <a:rPr lang="en-US" i="1" u="sng" dirty="0" smtClean="0">
                <a:solidFill>
                  <a:srgbClr val="0070C0"/>
                </a:solidFill>
              </a:rPr>
              <a:t>glucose-6-phosphatase,</a:t>
            </a:r>
            <a:r>
              <a:rPr lang="en-US" u="sng" dirty="0" smtClean="0">
                <a:solidFill>
                  <a:srgbClr val="0070C0"/>
                </a:solidFill>
              </a:rPr>
              <a:t> an enzyme unique to smooth ER</a:t>
            </a:r>
          </a:p>
          <a:p>
            <a:r>
              <a:rPr lang="en-US" dirty="0" smtClean="0"/>
              <a:t>Glucose-6-phosphatase </a:t>
            </a:r>
            <a:r>
              <a:rPr lang="en-US" dirty="0" smtClean="0">
                <a:solidFill>
                  <a:srgbClr val="C00000"/>
                </a:solidFill>
              </a:rPr>
              <a:t>hydrolyzes</a:t>
            </a:r>
            <a:r>
              <a:rPr lang="en-US" dirty="0" smtClean="0"/>
              <a:t> the phosphate from glucose-6-phosphate to form free glucose</a:t>
            </a:r>
          </a:p>
          <a:p>
            <a:endParaRPr lang="en-US" dirty="0" smtClean="0"/>
          </a:p>
        </p:txBody>
      </p:sp>
      <p:pic>
        <p:nvPicPr>
          <p:cNvPr id="24580" name="Picture 6" descr="12_2_EQ_pg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315596"/>
            <a:ext cx="74866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Regulation of Glucose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liver stores glucose as </a:t>
            </a:r>
            <a:r>
              <a:rPr lang="en-US" u="sng" dirty="0" smtClean="0"/>
              <a:t>glycogen</a:t>
            </a:r>
            <a:r>
              <a:rPr lang="en-US" dirty="0" smtClean="0"/>
              <a:t> in </a:t>
            </a:r>
            <a:r>
              <a:rPr lang="en-US" u="sng" dirty="0" smtClean="0"/>
              <a:t>granules</a:t>
            </a:r>
            <a:r>
              <a:rPr lang="en-US" dirty="0" smtClean="0"/>
              <a:t> </a:t>
            </a:r>
            <a:r>
              <a:rPr lang="en-US" u="sng" dirty="0" smtClean="0"/>
              <a:t>associated</a:t>
            </a:r>
            <a:r>
              <a:rPr lang="en-US" dirty="0" smtClean="0"/>
              <a:t> with </a:t>
            </a:r>
            <a:r>
              <a:rPr lang="en-US" u="sng" dirty="0" smtClean="0"/>
              <a:t>smooth</a:t>
            </a:r>
            <a:r>
              <a:rPr lang="en-US" dirty="0" smtClean="0"/>
              <a:t> ER</a:t>
            </a:r>
          </a:p>
          <a:p>
            <a:r>
              <a:rPr lang="en-US" dirty="0" smtClean="0"/>
              <a:t>When glucose is needed by the body, glycogen is broken down by </a:t>
            </a:r>
            <a:r>
              <a:rPr lang="en-US" dirty="0" err="1"/>
              <a:t>phosphorolysis</a:t>
            </a:r>
            <a:r>
              <a:rPr lang="en-US" dirty="0" smtClean="0"/>
              <a:t>, producing </a:t>
            </a:r>
            <a:r>
              <a:rPr lang="en-US" u="sng" dirty="0" smtClean="0"/>
              <a:t>glucose-6-phosphate</a:t>
            </a:r>
          </a:p>
          <a:p>
            <a:r>
              <a:rPr lang="en-US" dirty="0" smtClean="0"/>
              <a:t>This must be </a:t>
            </a:r>
            <a:r>
              <a:rPr lang="en-US" u="sng" dirty="0" smtClean="0"/>
              <a:t>converted to free glucose </a:t>
            </a:r>
            <a:r>
              <a:rPr lang="en-US" dirty="0" smtClean="0"/>
              <a:t>in order to leave the cell and enter the bloodstream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7"/>
          <a:stretch/>
        </p:blipFill>
        <p:spPr>
          <a:xfrm>
            <a:off x="298704" y="646176"/>
            <a:ext cx="8546592" cy="54177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9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Calcium Storage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C00000"/>
                </a:solidFill>
              </a:rPr>
              <a:t>sarcoplasmic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reticulum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C00000"/>
                </a:solidFill>
              </a:rPr>
              <a:t>muscle</a:t>
            </a:r>
            <a:r>
              <a:rPr lang="en-US" dirty="0" smtClean="0"/>
              <a:t> cells is an example of smooth ER that specializes in calcium storage</a:t>
            </a:r>
          </a:p>
          <a:p>
            <a:r>
              <a:rPr lang="en-US" dirty="0" smtClean="0"/>
              <a:t>The ER lumen contains high concentrations of calcium-binding proteins</a:t>
            </a:r>
          </a:p>
          <a:p>
            <a:r>
              <a:rPr lang="en-US" u="sng" dirty="0" smtClean="0"/>
              <a:t>Calcium</a:t>
            </a:r>
            <a:r>
              <a:rPr lang="en-US" dirty="0" smtClean="0"/>
              <a:t> ions are </a:t>
            </a:r>
            <a:r>
              <a:rPr lang="en-US" u="sng" dirty="0" smtClean="0"/>
              <a:t>pumped</a:t>
            </a:r>
            <a:r>
              <a:rPr lang="en-US" dirty="0" smtClean="0"/>
              <a:t> into the ER by </a:t>
            </a:r>
            <a:r>
              <a:rPr lang="en-US" i="1" u="sng" dirty="0" smtClean="0"/>
              <a:t>ATP-dependent calcium </a:t>
            </a:r>
            <a:r>
              <a:rPr lang="en-US" i="1" u="sng" dirty="0" err="1" smtClean="0"/>
              <a:t>ATPases</a:t>
            </a:r>
            <a:r>
              <a:rPr lang="en-US" u="sng" dirty="0" smtClean="0"/>
              <a:t> </a:t>
            </a:r>
            <a:r>
              <a:rPr lang="en-US" dirty="0" smtClean="0"/>
              <a:t>and are released when needed for muscle contraction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Steroid Biosynthesis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 ER in some cells is the </a:t>
            </a:r>
            <a:r>
              <a:rPr lang="en-US" dirty="0" smtClean="0">
                <a:solidFill>
                  <a:srgbClr val="C00000"/>
                </a:solidFill>
              </a:rPr>
              <a:t>site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C00000"/>
                </a:solidFill>
              </a:rPr>
              <a:t>cholesterol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steroid</a:t>
            </a:r>
            <a:r>
              <a:rPr lang="en-US" dirty="0" smtClean="0"/>
              <a:t> hormone </a:t>
            </a:r>
            <a:r>
              <a:rPr lang="en-US" dirty="0" smtClean="0">
                <a:solidFill>
                  <a:srgbClr val="C00000"/>
                </a:solidFill>
              </a:rPr>
              <a:t>synthesis</a:t>
            </a:r>
          </a:p>
          <a:p>
            <a:r>
              <a:rPr lang="en-US" dirty="0" smtClean="0"/>
              <a:t>Large amounts of smooth ER are found in cells that synthesize these</a:t>
            </a:r>
          </a:p>
          <a:p>
            <a:r>
              <a:rPr lang="en-US" dirty="0" smtClean="0"/>
              <a:t>Smooth ER has also been found associated with </a:t>
            </a:r>
            <a:r>
              <a:rPr lang="en-US" u="sng" dirty="0" smtClean="0"/>
              <a:t>plastids</a:t>
            </a:r>
            <a:r>
              <a:rPr lang="en-US" dirty="0" smtClean="0"/>
              <a:t> in some plants and may be involved in </a:t>
            </a:r>
            <a:r>
              <a:rPr lang="en-US" u="sng" dirty="0" err="1" smtClean="0"/>
              <a:t>phytohormone</a:t>
            </a:r>
            <a:r>
              <a:rPr lang="en-US" dirty="0" smtClean="0"/>
              <a:t> </a:t>
            </a:r>
            <a:r>
              <a:rPr lang="en-US" u="sng" dirty="0" smtClean="0"/>
              <a:t>synthesis</a:t>
            </a:r>
            <a:r>
              <a:rPr lang="en-US" dirty="0" smtClean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Cholesterol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Cholesterol, cortisol, and steroid hormones share a </a:t>
            </a:r>
            <a:r>
              <a:rPr lang="en-US" dirty="0" smtClean="0">
                <a:solidFill>
                  <a:srgbClr val="C00000"/>
                </a:solidFill>
              </a:rPr>
              <a:t>four-ring structure </a:t>
            </a:r>
            <a:r>
              <a:rPr lang="en-US" dirty="0" smtClean="0"/>
              <a:t>but </a:t>
            </a:r>
            <a:r>
              <a:rPr lang="en-US" b="1" dirty="0" smtClean="0"/>
              <a:t>differ</a:t>
            </a:r>
            <a:r>
              <a:rPr lang="en-US" dirty="0" smtClean="0"/>
              <a:t> in the </a:t>
            </a:r>
            <a:r>
              <a:rPr lang="en-US" u="sng" dirty="0" smtClean="0"/>
              <a:t>number</a:t>
            </a:r>
            <a:r>
              <a:rPr lang="en-US" dirty="0" smtClean="0"/>
              <a:t> and </a:t>
            </a:r>
            <a:r>
              <a:rPr lang="en-US" u="sng" dirty="0" smtClean="0"/>
              <a:t>arrangement</a:t>
            </a:r>
            <a:r>
              <a:rPr lang="en-US" dirty="0" smtClean="0"/>
              <a:t> of </a:t>
            </a:r>
            <a:r>
              <a:rPr lang="en-US" u="sng" dirty="0" smtClean="0"/>
              <a:t>carbon side chains </a:t>
            </a:r>
            <a:r>
              <a:rPr lang="en-US" dirty="0" smtClean="0"/>
              <a:t>and </a:t>
            </a:r>
            <a:r>
              <a:rPr lang="en-US" u="sng" dirty="0" smtClean="0"/>
              <a:t>hydroxyl groups</a:t>
            </a:r>
            <a:endParaRPr lang="en-US" i="1" u="sng" dirty="0" smtClean="0"/>
          </a:p>
          <a:p>
            <a:r>
              <a:rPr lang="en-US" i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Hydroxymethylglutaryl</a:t>
            </a:r>
            <a:r>
              <a:rPr lang="en-US" i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-CoA </a:t>
            </a:r>
            <a:r>
              <a:rPr lang="en-US" i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reductase</a:t>
            </a:r>
            <a:r>
              <a:rPr lang="en-US" i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i="1" dirty="0" smtClean="0"/>
              <a:t>(HMG-CoA </a:t>
            </a:r>
            <a:r>
              <a:rPr lang="en-US" i="1" dirty="0" err="1" smtClean="0"/>
              <a:t>reductase</a:t>
            </a:r>
            <a:r>
              <a:rPr lang="en-US" i="1" dirty="0" smtClean="0"/>
              <a:t>) </a:t>
            </a:r>
            <a:r>
              <a:rPr lang="en-US" dirty="0" smtClean="0"/>
              <a:t>is the committed step in </a:t>
            </a:r>
            <a:r>
              <a:rPr lang="en-US" dirty="0" smtClean="0">
                <a:solidFill>
                  <a:srgbClr val="C00000"/>
                </a:solidFill>
              </a:rPr>
              <a:t>cholesterol biosynthesis </a:t>
            </a:r>
          </a:p>
          <a:p>
            <a:r>
              <a:rPr lang="en-US" dirty="0" smtClean="0"/>
              <a:t>It is </a:t>
            </a:r>
            <a:r>
              <a:rPr lang="en-US" u="sng" dirty="0" smtClean="0"/>
              <a:t>found</a:t>
            </a:r>
            <a:r>
              <a:rPr lang="en-US" dirty="0" smtClean="0"/>
              <a:t> in smooth ER of </a:t>
            </a:r>
            <a:r>
              <a:rPr lang="en-US" u="sng" dirty="0" smtClean="0"/>
              <a:t>liver</a:t>
            </a:r>
            <a:r>
              <a:rPr lang="en-US" dirty="0" smtClean="0"/>
              <a:t> cells and is </a:t>
            </a:r>
            <a:r>
              <a:rPr lang="en-US" u="sng" dirty="0" smtClean="0"/>
              <a:t>targeted by cholesterol-lowering drugs called</a:t>
            </a:r>
            <a:r>
              <a:rPr lang="en-US" i="1" u="sng" dirty="0" smtClean="0"/>
              <a:t> </a:t>
            </a:r>
            <a:r>
              <a:rPr lang="en-US" i="1" u="sng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statins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The ER Plays a Central Role in the Biosynthesis of Membranes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eukaryotic cells, the </a:t>
            </a:r>
            <a:r>
              <a:rPr lang="en-US" u="sng" dirty="0" smtClean="0"/>
              <a:t>ER is the primary source of membrane lipids, </a:t>
            </a:r>
            <a:r>
              <a:rPr lang="en-US" dirty="0" smtClean="0"/>
              <a:t>with a few exceptions</a:t>
            </a:r>
          </a:p>
          <a:p>
            <a:r>
              <a:rPr lang="en-US" u="sng" dirty="0" smtClean="0"/>
              <a:t>Mitochondria</a:t>
            </a:r>
            <a:r>
              <a:rPr lang="en-US" dirty="0" smtClean="0"/>
              <a:t> synthesize </a:t>
            </a:r>
            <a:r>
              <a:rPr lang="en-US" u="sng" dirty="0" err="1" smtClean="0"/>
              <a:t>phosphatidylethanolamine</a:t>
            </a:r>
            <a:endParaRPr lang="en-US" u="sng" dirty="0" smtClean="0"/>
          </a:p>
          <a:p>
            <a:r>
              <a:rPr lang="en-US" u="sng" dirty="0" smtClean="0"/>
              <a:t>Peroxisomes</a:t>
            </a:r>
            <a:r>
              <a:rPr lang="en-US" dirty="0" smtClean="0"/>
              <a:t> synthesize </a:t>
            </a:r>
            <a:r>
              <a:rPr lang="en-US" u="sng" dirty="0" smtClean="0"/>
              <a:t>cholesterol</a:t>
            </a:r>
            <a:r>
              <a:rPr lang="en-US" dirty="0" smtClean="0"/>
              <a:t> </a:t>
            </a:r>
          </a:p>
          <a:p>
            <a:r>
              <a:rPr lang="en-US" u="sng" dirty="0" smtClean="0"/>
              <a:t>Chloroplasts</a:t>
            </a:r>
            <a:r>
              <a:rPr lang="en-US" dirty="0" smtClean="0"/>
              <a:t> contain enzymes for </a:t>
            </a:r>
            <a:r>
              <a:rPr lang="en-US" u="sng" dirty="0" smtClean="0"/>
              <a:t>chloroplast-specific lipids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Membrane Biosynthesis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Fatty</a:t>
            </a:r>
            <a:r>
              <a:rPr lang="en-US" dirty="0" smtClean="0"/>
              <a:t> </a:t>
            </a:r>
            <a:r>
              <a:rPr lang="en-US" u="sng" dirty="0" smtClean="0"/>
              <a:t>acids</a:t>
            </a:r>
            <a:r>
              <a:rPr lang="en-US" dirty="0" smtClean="0"/>
              <a:t> for membrane phospholipids are </a:t>
            </a:r>
            <a:r>
              <a:rPr lang="en-US" u="sng" dirty="0" smtClean="0"/>
              <a:t>synthesized</a:t>
            </a:r>
            <a:r>
              <a:rPr lang="en-US" dirty="0" smtClean="0"/>
              <a:t> in the </a:t>
            </a:r>
            <a:r>
              <a:rPr lang="en-US" u="sng" dirty="0" smtClean="0"/>
              <a:t>cytoplasm</a:t>
            </a:r>
            <a:r>
              <a:rPr lang="en-US" dirty="0" smtClean="0"/>
              <a:t> and </a:t>
            </a:r>
            <a:r>
              <a:rPr lang="en-US" u="sng" dirty="0" smtClean="0"/>
              <a:t>incorporated</a:t>
            </a:r>
            <a:r>
              <a:rPr lang="en-US" dirty="0" smtClean="0"/>
              <a:t> into the ER membrane on the cytosolic side</a:t>
            </a:r>
          </a:p>
          <a:p>
            <a:r>
              <a:rPr lang="en-US" dirty="0" smtClean="0"/>
              <a:t>They are </a:t>
            </a:r>
            <a:r>
              <a:rPr lang="en-US" u="sng" dirty="0" smtClean="0"/>
              <a:t>transferred</a:t>
            </a:r>
            <a:r>
              <a:rPr lang="en-US" dirty="0" smtClean="0"/>
              <a:t> to the </a:t>
            </a:r>
            <a:r>
              <a:rPr lang="en-US" u="sng" dirty="0" err="1" smtClean="0"/>
              <a:t>lumenal</a:t>
            </a:r>
            <a:r>
              <a:rPr lang="en-US" dirty="0" smtClean="0"/>
              <a:t> side of the </a:t>
            </a:r>
            <a:r>
              <a:rPr lang="en-US" i="1" dirty="0" smtClean="0"/>
              <a:t>bilayer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by</a:t>
            </a:r>
            <a:r>
              <a:rPr lang="en-US" dirty="0" smtClean="0"/>
              <a:t> enzymes called </a:t>
            </a:r>
            <a:r>
              <a:rPr lang="en-US" b="1" dirty="0" smtClean="0"/>
              <a:t>phospholipid</a:t>
            </a:r>
            <a:r>
              <a:rPr lang="en-US" dirty="0" smtClean="0"/>
              <a:t> </a:t>
            </a:r>
            <a:r>
              <a:rPr lang="en-US" b="1" dirty="0" err="1" smtClean="0"/>
              <a:t>translocators</a:t>
            </a:r>
            <a:r>
              <a:rPr lang="en-US" dirty="0" smtClean="0"/>
              <a:t> (</a:t>
            </a:r>
            <a:r>
              <a:rPr lang="en-US" b="1" dirty="0" err="1" smtClean="0"/>
              <a:t>flippases</a:t>
            </a:r>
            <a:r>
              <a:rPr lang="en-US" dirty="0" smtClean="0"/>
              <a:t>)</a:t>
            </a:r>
          </a:p>
          <a:p>
            <a:r>
              <a:rPr lang="en-US" u="sng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The type of phospholipid molecules transferred across the membrane depends on the particular </a:t>
            </a:r>
            <a:r>
              <a:rPr lang="en-US" u="sng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translocator</a:t>
            </a:r>
            <a:r>
              <a:rPr lang="en-US" u="sng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 present</a:t>
            </a:r>
            <a:r>
              <a:rPr lang="en-US" dirty="0" smtClean="0"/>
              <a:t>, leading to </a:t>
            </a:r>
            <a:r>
              <a:rPr lang="en-US" i="1" dirty="0" smtClean="0">
                <a:solidFill>
                  <a:srgbClr val="C00000"/>
                </a:solidFill>
              </a:rPr>
              <a:t>membrane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asymmetry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Components of the Endomembrane System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endoplasmic reticulum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the </a:t>
            </a:r>
            <a:r>
              <a:rPr lang="en-US" i="1" dirty="0" smtClean="0">
                <a:solidFill>
                  <a:srgbClr val="FF0000"/>
                </a:solidFill>
              </a:rPr>
              <a:t>Golgi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complex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u="sng" dirty="0" smtClean="0"/>
              <a:t>sites</a:t>
            </a:r>
            <a:r>
              <a:rPr lang="en-US" dirty="0" smtClean="0"/>
              <a:t> for protein </a:t>
            </a:r>
            <a:r>
              <a:rPr lang="en-US" u="sng" dirty="0" smtClean="0"/>
              <a:t>synthesis</a:t>
            </a:r>
            <a:r>
              <a:rPr lang="en-US" dirty="0" smtClean="0"/>
              <a:t>, </a:t>
            </a:r>
            <a:r>
              <a:rPr lang="en-US" u="sng" dirty="0" smtClean="0"/>
              <a:t>processing</a:t>
            </a:r>
            <a:r>
              <a:rPr lang="en-US" dirty="0" smtClean="0"/>
              <a:t>, and </a:t>
            </a:r>
            <a:r>
              <a:rPr lang="en-US" u="sng" dirty="0" smtClean="0"/>
              <a:t>sorting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Endosomes</a:t>
            </a:r>
            <a:r>
              <a:rPr lang="en-US" dirty="0" smtClean="0"/>
              <a:t> </a:t>
            </a:r>
            <a:r>
              <a:rPr lang="en-US" u="sng" dirty="0" smtClean="0"/>
              <a:t>carry and sort </a:t>
            </a:r>
            <a:r>
              <a:rPr lang="en-US" dirty="0" smtClean="0"/>
              <a:t>material brought into </a:t>
            </a:r>
            <a:br>
              <a:rPr lang="en-US" dirty="0" smtClean="0"/>
            </a:br>
            <a:r>
              <a:rPr lang="en-US" dirty="0" smtClean="0"/>
              <a:t>the cell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Lysosomes</a:t>
            </a:r>
            <a:r>
              <a:rPr lang="en-US" dirty="0" smtClean="0"/>
              <a:t> </a:t>
            </a:r>
            <a:r>
              <a:rPr lang="en-US" u="sng" dirty="0" smtClean="0"/>
              <a:t>digest</a:t>
            </a:r>
            <a:r>
              <a:rPr lang="en-US" dirty="0" smtClean="0"/>
              <a:t> ingested material and unneeded cellular components</a:t>
            </a:r>
          </a:p>
          <a:p>
            <a:r>
              <a:rPr lang="en-US" dirty="0" smtClean="0"/>
              <a:t>These form the </a:t>
            </a:r>
            <a:r>
              <a:rPr lang="en-US" b="1" dirty="0" smtClean="0"/>
              <a:t>endomembrane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Membrane Biosynthesis (continued)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distinct composition of cytosolic and </a:t>
            </a:r>
            <a:r>
              <a:rPr lang="en-US" dirty="0" err="1" smtClean="0"/>
              <a:t>lumenal</a:t>
            </a:r>
            <a:r>
              <a:rPr lang="en-US" dirty="0" smtClean="0"/>
              <a:t> monolayers established in the ER is transferred to other cellular membranes</a:t>
            </a:r>
          </a:p>
          <a:p>
            <a:r>
              <a:rPr lang="en-US" u="sng" dirty="0" smtClean="0"/>
              <a:t>Movement of phospholipids from ER to mitochondria, chloroplasts, or peroxisomes is problematic</a:t>
            </a:r>
          </a:p>
          <a:p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Phospholipid exchange 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proteins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en-US" i="1" u="sng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phospholipid transfer proteins</a:t>
            </a:r>
            <a:r>
              <a:rPr lang="en-US" u="sng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) convey specific phospholipids to these organelles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1434054" y="353929"/>
            <a:ext cx="6275893" cy="5970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7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12.2 The Golgi Complex</a:t>
            </a: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Golgi complex</a:t>
            </a:r>
            <a:r>
              <a:rPr lang="en-US" dirty="0" smtClean="0"/>
              <a:t> is functionally and physically </a:t>
            </a:r>
            <a:r>
              <a:rPr lang="en-US" u="sng" dirty="0" smtClean="0"/>
              <a:t>linked to the ER</a:t>
            </a:r>
          </a:p>
          <a:p>
            <a:r>
              <a:rPr lang="en-US" dirty="0" smtClean="0"/>
              <a:t>Here, </a:t>
            </a:r>
            <a:r>
              <a:rPr lang="en-US" dirty="0" smtClean="0">
                <a:solidFill>
                  <a:srgbClr val="C00000"/>
                </a:solidFill>
              </a:rPr>
              <a:t>glycoproteins</a:t>
            </a:r>
            <a:r>
              <a:rPr lang="en-US" dirty="0" smtClean="0"/>
              <a:t> and </a:t>
            </a:r>
            <a:r>
              <a:rPr lang="en-US" u="sng" dirty="0" smtClean="0"/>
              <a:t>membrane </a:t>
            </a:r>
            <a:r>
              <a:rPr lang="en-US" u="sng" dirty="0" smtClean="0">
                <a:solidFill>
                  <a:srgbClr val="C00000"/>
                </a:solidFill>
              </a:rPr>
              <a:t>lipids</a:t>
            </a:r>
            <a:r>
              <a:rPr lang="en-US" u="sng" dirty="0" smtClean="0"/>
              <a:t> </a:t>
            </a:r>
            <a:r>
              <a:rPr lang="en-US" dirty="0" smtClean="0"/>
              <a:t>from the ER </a:t>
            </a:r>
            <a:r>
              <a:rPr lang="en-US" dirty="0" smtClean="0">
                <a:solidFill>
                  <a:srgbClr val="C00000"/>
                </a:solidFill>
              </a:rPr>
              <a:t>undergo further processing </a:t>
            </a:r>
            <a:r>
              <a:rPr lang="en-US" dirty="0" smtClean="0"/>
              <a:t>and are </a:t>
            </a:r>
            <a:r>
              <a:rPr lang="en-US" dirty="0" smtClean="0">
                <a:solidFill>
                  <a:srgbClr val="C00000"/>
                </a:solidFill>
              </a:rPr>
              <a:t>sorted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packaged</a:t>
            </a:r>
            <a:r>
              <a:rPr lang="en-US" dirty="0" smtClean="0"/>
              <a:t> for </a:t>
            </a:r>
            <a:r>
              <a:rPr lang="en-US" u="sng" dirty="0" smtClean="0">
                <a:solidFill>
                  <a:srgbClr val="C00000"/>
                </a:solidFill>
              </a:rPr>
              <a:t>transport</a:t>
            </a:r>
          </a:p>
          <a:p>
            <a:r>
              <a:rPr lang="en-US" dirty="0" smtClean="0"/>
              <a:t>Thus the 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chemeClr val="accent1">
                    <a:lumMod val="2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Golgi complex </a:t>
            </a:r>
            <a:r>
              <a:rPr lang="en-US" dirty="0" smtClean="0"/>
              <a:t>plays a central role in </a:t>
            </a:r>
            <a:r>
              <a:rPr lang="en-US" i="1" u="sng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membrane</a:t>
            </a:r>
            <a:r>
              <a:rPr lang="en-US" u="sng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 and </a:t>
            </a:r>
            <a:r>
              <a:rPr lang="en-US" i="1" u="sng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protein trafficking</a:t>
            </a:r>
            <a:r>
              <a:rPr lang="en-US" u="sng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dirty="0" smtClean="0"/>
              <a:t>in eukaryotic cells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The Golgi Complex Consists of a Series of Membrane-Bounded Cisternae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Golgi complex is a series of </a:t>
            </a:r>
            <a:r>
              <a:rPr lang="en-US" u="sng" dirty="0" smtClean="0"/>
              <a:t>flattened membrane-bounded </a:t>
            </a:r>
            <a:r>
              <a:rPr lang="en-US" i="1" u="sng" dirty="0" smtClean="0"/>
              <a:t>cisternae</a:t>
            </a:r>
          </a:p>
          <a:p>
            <a:r>
              <a:rPr lang="en-US" dirty="0" smtClean="0"/>
              <a:t>A series of cisternae, usually </a:t>
            </a:r>
            <a:r>
              <a:rPr lang="en-US" u="sng" dirty="0" smtClean="0"/>
              <a:t>three to eight</a:t>
            </a:r>
            <a:r>
              <a:rPr lang="en-US" dirty="0" smtClean="0"/>
              <a:t>, is called a </a:t>
            </a:r>
            <a:r>
              <a:rPr lang="en-US" i="1" dirty="0" smtClean="0">
                <a:solidFill>
                  <a:srgbClr val="C00000"/>
                </a:solidFill>
              </a:rPr>
              <a:t>Golgi stack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Some</a:t>
            </a:r>
            <a:r>
              <a:rPr lang="en-US" dirty="0" smtClean="0"/>
              <a:t> cells have </a:t>
            </a:r>
            <a:r>
              <a:rPr lang="en-US" u="sng" dirty="0" smtClean="0"/>
              <a:t>one large stack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C00000"/>
                </a:solidFill>
              </a:rPr>
              <a:t>others</a:t>
            </a:r>
            <a:r>
              <a:rPr lang="en-US" dirty="0" smtClean="0"/>
              <a:t>, </a:t>
            </a:r>
            <a:r>
              <a:rPr lang="en-US" u="sng" dirty="0" smtClean="0"/>
              <a:t>especially secretory cells, have hundreds or thousands of stacks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Transport Vesicles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ER and the Golgi complex are </a:t>
            </a:r>
            <a:r>
              <a:rPr lang="en-US" u="sng" dirty="0" smtClean="0"/>
              <a:t>surrounded</a:t>
            </a:r>
            <a:r>
              <a:rPr lang="en-US" dirty="0" smtClean="0"/>
              <a:t> by numerous </a:t>
            </a:r>
            <a:r>
              <a:rPr lang="en-US" dirty="0" smtClean="0">
                <a:solidFill>
                  <a:srgbClr val="C00000"/>
                </a:solidFill>
              </a:rPr>
              <a:t>vesicles</a:t>
            </a:r>
            <a:r>
              <a:rPr lang="en-US" dirty="0" smtClean="0"/>
              <a:t> that carry lipids and proteins from the ER to the Golgi complex and then to various destinations in the cell</a:t>
            </a:r>
          </a:p>
          <a:p>
            <a:r>
              <a:rPr lang="en-US" dirty="0" smtClean="0"/>
              <a:t>The Golgi complex </a:t>
            </a:r>
            <a:r>
              <a:rPr lang="en-US" dirty="0" smtClean="0">
                <a:solidFill>
                  <a:srgbClr val="C00000"/>
                </a:solidFill>
              </a:rPr>
              <a:t>lumen</a:t>
            </a:r>
            <a:r>
              <a:rPr lang="en-US" dirty="0" smtClean="0"/>
              <a:t> (</a:t>
            </a:r>
            <a:r>
              <a:rPr lang="en-US" i="1" dirty="0" err="1" smtClean="0"/>
              <a:t>intracisternal</a:t>
            </a:r>
            <a:r>
              <a:rPr lang="en-US" i="1" dirty="0" smtClean="0"/>
              <a:t> space</a:t>
            </a:r>
            <a:r>
              <a:rPr lang="en-US" dirty="0" smtClean="0"/>
              <a:t>) is </a:t>
            </a:r>
            <a:r>
              <a:rPr lang="en-US" dirty="0" smtClean="0">
                <a:solidFill>
                  <a:srgbClr val="C00000"/>
                </a:solidFill>
              </a:rPr>
              <a:t>part</a:t>
            </a:r>
            <a:r>
              <a:rPr lang="en-US" dirty="0" smtClean="0"/>
              <a:t> of the endomembrane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The Two Faces of the Golgi Stack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Each</a:t>
            </a:r>
            <a:r>
              <a:rPr lang="en-US" dirty="0" smtClean="0"/>
              <a:t> Golgi stack has </a:t>
            </a:r>
            <a:r>
              <a:rPr lang="en-US" dirty="0" smtClean="0">
                <a:solidFill>
                  <a:srgbClr val="C00000"/>
                </a:solidFill>
              </a:rPr>
              <a:t>two</a:t>
            </a:r>
            <a:r>
              <a:rPr lang="en-US" dirty="0" smtClean="0"/>
              <a:t> distinct sides, or </a:t>
            </a:r>
            <a:r>
              <a:rPr lang="en-US" i="1" dirty="0" smtClean="0"/>
              <a:t>faces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cis</a:t>
            </a:r>
            <a:r>
              <a:rPr lang="en-US" dirty="0" smtClean="0"/>
              <a:t> </a:t>
            </a:r>
            <a:r>
              <a:rPr lang="en-US" i="1" dirty="0" smtClean="0"/>
              <a:t>face</a:t>
            </a:r>
            <a:r>
              <a:rPr lang="en-US" dirty="0" smtClean="0"/>
              <a:t> is oriented </a:t>
            </a:r>
            <a:r>
              <a:rPr lang="en-US" dirty="0" smtClean="0">
                <a:solidFill>
                  <a:srgbClr val="C00000"/>
                </a:solidFill>
              </a:rPr>
              <a:t>toward</a:t>
            </a:r>
            <a:r>
              <a:rPr lang="en-US" dirty="0" smtClean="0"/>
              <a:t> the ER, and the Golgi compartment on this side is called the </a:t>
            </a:r>
            <a:br>
              <a:rPr lang="en-US" dirty="0" smtClean="0"/>
            </a:br>
            <a:r>
              <a:rPr lang="en-US" b="1" i="1" dirty="0" smtClean="0"/>
              <a:t>cis-</a:t>
            </a:r>
            <a:r>
              <a:rPr lang="en-US" b="1" dirty="0" smtClean="0"/>
              <a:t>Golgi</a:t>
            </a:r>
            <a:r>
              <a:rPr lang="en-US" dirty="0" smtClean="0"/>
              <a:t> </a:t>
            </a:r>
            <a:r>
              <a:rPr lang="en-US" b="1" dirty="0" smtClean="0"/>
              <a:t>network</a:t>
            </a:r>
            <a:r>
              <a:rPr lang="en-US" dirty="0" smtClean="0"/>
              <a:t> (</a:t>
            </a:r>
            <a:r>
              <a:rPr lang="en-US" b="1" dirty="0" smtClean="0"/>
              <a:t>CGN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opposite</a:t>
            </a:r>
            <a:r>
              <a:rPr lang="en-US" dirty="0" smtClean="0"/>
              <a:t> side is called the </a:t>
            </a:r>
            <a:r>
              <a:rPr lang="en-US" i="1" dirty="0" smtClean="0"/>
              <a:t>trans face,</a:t>
            </a:r>
            <a:r>
              <a:rPr lang="en-US" dirty="0" smtClean="0"/>
              <a:t> and the compartment on this side is called the </a:t>
            </a:r>
            <a:r>
              <a:rPr lang="en-US" b="1" i="1" dirty="0" smtClean="0"/>
              <a:t>trans</a:t>
            </a:r>
            <a:r>
              <a:rPr lang="en-US" b="1" dirty="0" smtClean="0"/>
              <a:t>-Golgi network</a:t>
            </a:r>
            <a:r>
              <a:rPr lang="en-US" dirty="0" smtClean="0"/>
              <a:t> (</a:t>
            </a:r>
            <a:r>
              <a:rPr lang="en-US" b="1" dirty="0" smtClean="0"/>
              <a:t>TGN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The Golgi Network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and lipids </a:t>
            </a:r>
            <a:r>
              <a:rPr lang="en-US" dirty="0" smtClean="0">
                <a:solidFill>
                  <a:srgbClr val="C00000"/>
                </a:solidFill>
              </a:rPr>
              <a:t>leave</a:t>
            </a:r>
            <a:r>
              <a:rPr lang="en-US" dirty="0" smtClean="0"/>
              <a:t> the Golgi in </a:t>
            </a:r>
            <a:r>
              <a:rPr lang="en-US" b="1" dirty="0" smtClean="0"/>
              <a:t>transport vesicles</a:t>
            </a:r>
            <a:r>
              <a:rPr lang="en-US" dirty="0" smtClean="0"/>
              <a:t> that </a:t>
            </a:r>
            <a:r>
              <a:rPr lang="en-US" u="sng" dirty="0" smtClean="0"/>
              <a:t>continuously</a:t>
            </a:r>
            <a:r>
              <a:rPr lang="en-US" dirty="0" smtClean="0"/>
              <a:t> </a:t>
            </a:r>
            <a:r>
              <a:rPr lang="en-US" u="sng" dirty="0" smtClean="0"/>
              <a:t>bud</a:t>
            </a:r>
            <a:r>
              <a:rPr lang="en-US" dirty="0" smtClean="0"/>
              <a:t> from the tips of </a:t>
            </a:r>
            <a:br>
              <a:rPr lang="en-US" dirty="0" smtClean="0"/>
            </a:br>
            <a:r>
              <a:rPr lang="en-US" dirty="0" smtClean="0"/>
              <a:t>the TGN</a:t>
            </a:r>
          </a:p>
          <a:p>
            <a:r>
              <a:rPr lang="en-US" dirty="0" smtClean="0"/>
              <a:t>Between the TGN and CGN are </a:t>
            </a:r>
            <a:r>
              <a:rPr lang="en-US" b="1" dirty="0" smtClean="0"/>
              <a:t>medial cisternae, </a:t>
            </a:r>
            <a:r>
              <a:rPr lang="en-US" dirty="0" smtClean="0"/>
              <a:t>where </a:t>
            </a:r>
            <a:r>
              <a:rPr lang="en-US" dirty="0" smtClean="0">
                <a:solidFill>
                  <a:srgbClr val="C00000"/>
                </a:solidFill>
              </a:rPr>
              <a:t>much of the processing </a:t>
            </a:r>
            <a:r>
              <a:rPr lang="en-US" dirty="0" smtClean="0"/>
              <a:t>of proteins occurs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Each </a:t>
            </a:r>
            <a:r>
              <a:rPr lang="en-US" dirty="0" smtClean="0"/>
              <a:t>compartment shows biochemical </a:t>
            </a:r>
            <a:r>
              <a:rPr lang="en-US" i="1" dirty="0" smtClean="0"/>
              <a:t>polarity, </a:t>
            </a:r>
            <a:r>
              <a:rPr lang="en-US" dirty="0" smtClean="0"/>
              <a:t>containing </a:t>
            </a:r>
            <a:r>
              <a:rPr lang="en-US" dirty="0" smtClean="0">
                <a:solidFill>
                  <a:srgbClr val="C00000"/>
                </a:solidFill>
              </a:rPr>
              <a:t>specific proteins u</a:t>
            </a:r>
            <a:r>
              <a:rPr lang="en-US" dirty="0" smtClean="0"/>
              <a:t>nique to each portion of the network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"/>
          <a:stretch/>
        </p:blipFill>
        <p:spPr>
          <a:xfrm>
            <a:off x="298704" y="1475232"/>
            <a:ext cx="8546592" cy="3746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28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Two Models Depict the </a:t>
            </a:r>
            <a:r>
              <a:rPr lang="en-US" u="sng" dirty="0" smtClean="0"/>
              <a:t>Flow</a:t>
            </a:r>
            <a:r>
              <a:rPr lang="en-US" dirty="0" smtClean="0"/>
              <a:t> of Lipids and Proteins Through the Golgi Complex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r>
              <a:rPr lang="en-US" dirty="0" smtClean="0"/>
              <a:t>Two models have been proposed to </a:t>
            </a:r>
            <a:r>
              <a:rPr lang="en-US" dirty="0" smtClean="0">
                <a:solidFill>
                  <a:srgbClr val="C00000"/>
                </a:solidFill>
              </a:rPr>
              <a:t>explain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C00000"/>
                </a:solidFill>
              </a:rPr>
              <a:t>movement</a:t>
            </a:r>
            <a:r>
              <a:rPr lang="en-US" dirty="0" smtClean="0"/>
              <a:t> of lipids and proteins </a:t>
            </a:r>
            <a:r>
              <a:rPr lang="en-US" u="sng" dirty="0" smtClean="0"/>
              <a:t>from</a:t>
            </a:r>
            <a:r>
              <a:rPr lang="en-US" dirty="0" smtClean="0"/>
              <a:t> the Golgi</a:t>
            </a:r>
          </a:p>
          <a:p>
            <a:r>
              <a:rPr lang="en-US" dirty="0" smtClean="0"/>
              <a:t>These are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stationary cisternae model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err="1" smtClean="0"/>
              <a:t>cisternal</a:t>
            </a:r>
            <a:r>
              <a:rPr lang="en-US" b="1" dirty="0" smtClean="0"/>
              <a:t> maturation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The Stationary Cisternae Model</a:t>
            </a: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model, </a:t>
            </a:r>
            <a:r>
              <a:rPr lang="en-US" u="sng" dirty="0" smtClean="0"/>
              <a:t>each cisterna in the Golgi stack is a stable structure</a:t>
            </a:r>
          </a:p>
          <a:p>
            <a:r>
              <a:rPr lang="en-US" u="sng" dirty="0" smtClean="0"/>
              <a:t>Transport of materials </a:t>
            </a:r>
            <a:r>
              <a:rPr lang="en-US" dirty="0" smtClean="0"/>
              <a:t>from one cisterna to another is mediated by </a:t>
            </a:r>
            <a:r>
              <a:rPr lang="en-US" i="1" u="sng" dirty="0" smtClean="0"/>
              <a:t>shuttle vesicles</a:t>
            </a:r>
          </a:p>
          <a:p>
            <a:r>
              <a:rPr lang="en-US" dirty="0" smtClean="0"/>
              <a:t>These bud off from one cisterna and fuse with the next cisterna in a </a:t>
            </a:r>
            <a:r>
              <a:rPr lang="en-US" i="1" dirty="0" err="1" smtClean="0"/>
              <a:t>cis</a:t>
            </a:r>
            <a:r>
              <a:rPr lang="en-US" i="1" dirty="0" smtClean="0"/>
              <a:t>-</a:t>
            </a:r>
            <a:r>
              <a:rPr lang="en-US" dirty="0" smtClean="0"/>
              <a:t>to-</a:t>
            </a:r>
            <a:r>
              <a:rPr lang="en-US" i="1" dirty="0" smtClean="0"/>
              <a:t>trans</a:t>
            </a:r>
            <a:r>
              <a:rPr lang="en-US" dirty="0" smtClean="0"/>
              <a:t> sequence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"/>
          <a:stretch/>
        </p:blipFill>
        <p:spPr>
          <a:xfrm>
            <a:off x="657362" y="304800"/>
            <a:ext cx="7829276" cy="599301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Cisternal</a:t>
            </a:r>
            <a:r>
              <a:rPr lang="en-US" dirty="0" smtClean="0"/>
              <a:t> Maturation Model</a:t>
            </a: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model, the Golgi </a:t>
            </a:r>
            <a:r>
              <a:rPr lang="en-US" u="sng" dirty="0" smtClean="0"/>
              <a:t>cisternae are transient compartments</a:t>
            </a:r>
          </a:p>
          <a:p>
            <a:r>
              <a:rPr lang="en-US" dirty="0" smtClean="0"/>
              <a:t>These </a:t>
            </a:r>
            <a:r>
              <a:rPr lang="en-US" u="sng" dirty="0" smtClean="0"/>
              <a:t>gradually change from CGN through medial cisternae to TGN</a:t>
            </a:r>
          </a:p>
          <a:p>
            <a:r>
              <a:rPr lang="en-US" u="sng" dirty="0" smtClean="0"/>
              <a:t>Enzymes not needed in later compartments are returned to earlier compartments in vesicles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03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Models Are Not Mutually Exclusive</a:t>
            </a: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Both models involve the formation of transport vesicles containing sorted cargo targeted for various destinations </a:t>
            </a:r>
          </a:p>
          <a:p>
            <a:r>
              <a:rPr lang="en-US" smtClean="0"/>
              <a:t>Experimental evidence suggests that these models are not mutually exclusive</a:t>
            </a:r>
          </a:p>
          <a:p>
            <a:r>
              <a:rPr lang="en-US" smtClean="0"/>
              <a:t>Experiments involve tracking the movement of substances between the compartments and time-lapse fluorescence microscopy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21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"/>
          <a:stretch/>
        </p:blipFill>
        <p:spPr>
          <a:xfrm>
            <a:off x="838200" y="331581"/>
            <a:ext cx="7772400" cy="5993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8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Anterograde and Retrograde Transport</a:t>
            </a:r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Movement of material toward the plasma membrane is </a:t>
            </a:r>
            <a:r>
              <a:rPr lang="en-US" dirty="0" smtClean="0"/>
              <a:t>called </a:t>
            </a:r>
            <a:r>
              <a:rPr lang="en-US" b="1" dirty="0" smtClean="0"/>
              <a:t>anterograde transport</a:t>
            </a:r>
          </a:p>
          <a:p>
            <a:r>
              <a:rPr lang="en-US" dirty="0" smtClean="0"/>
              <a:t>As a </a:t>
            </a:r>
            <a:r>
              <a:rPr lang="en-US" u="sng" dirty="0" smtClean="0"/>
              <a:t>secretory granule fuses with the plasma membrane and discharges its contents (exocytosis), a bit of membrane from the ER becomes part of the plasma membrane</a:t>
            </a:r>
          </a:p>
          <a:p>
            <a:r>
              <a:rPr lang="en-US" dirty="0" smtClean="0"/>
              <a:t>This flow of lipids toward the plasma membrane must be balanced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8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Retrograde Transport</a:t>
            </a:r>
          </a:p>
        </p:txBody>
      </p:sp>
      <p:sp>
        <p:nvSpPr>
          <p:cNvPr id="471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Retrograde transport</a:t>
            </a:r>
            <a:r>
              <a:rPr lang="en-US" dirty="0" smtClean="0"/>
              <a:t> is the </a:t>
            </a:r>
            <a:r>
              <a:rPr lang="en-US" u="sng" dirty="0" smtClean="0"/>
              <a:t>flow of vesicles from Golgi cisternae back to the ER</a:t>
            </a:r>
          </a:p>
          <a:p>
            <a:r>
              <a:rPr lang="en-US" dirty="0" smtClean="0"/>
              <a:t>This allows the cell to balance the flow of lipids toward the plasma membrane </a:t>
            </a:r>
          </a:p>
          <a:p>
            <a:r>
              <a:rPr lang="en-US" dirty="0" smtClean="0"/>
              <a:t>It also </a:t>
            </a:r>
            <a:r>
              <a:rPr lang="en-US" u="sng" dirty="0" smtClean="0"/>
              <a:t>ensures a supply of materials for forming new vesicles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65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12.3 Roles of the ER and Golgi in Protein Glycosylation</a:t>
            </a:r>
          </a:p>
        </p:txBody>
      </p:sp>
      <p:sp>
        <p:nvSpPr>
          <p:cNvPr id="481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the </a:t>
            </a:r>
            <a:r>
              <a:rPr lang="en-US" dirty="0" smtClean="0">
                <a:solidFill>
                  <a:srgbClr val="C00000"/>
                </a:solidFill>
              </a:rPr>
              <a:t>protein processing </a:t>
            </a:r>
            <a:r>
              <a:rPr lang="en-US" dirty="0" smtClean="0"/>
              <a:t>carried out in the ER and Golgi involves </a:t>
            </a:r>
            <a:r>
              <a:rPr lang="en-US" b="1" dirty="0" smtClean="0"/>
              <a:t>glycosylation, </a:t>
            </a:r>
            <a:r>
              <a:rPr lang="en-US" dirty="0" smtClean="0"/>
              <a:t>the </a:t>
            </a:r>
            <a:r>
              <a:rPr lang="en-US" u="sng" dirty="0" smtClean="0"/>
              <a:t>addition of carbohydrate side chains to proteins</a:t>
            </a:r>
          </a:p>
          <a:p>
            <a:r>
              <a:rPr lang="en-US" dirty="0" smtClean="0"/>
              <a:t>Enzyme-catalyzed reactions involving the resulting </a:t>
            </a:r>
            <a:r>
              <a:rPr lang="en-US" b="1" dirty="0" smtClean="0"/>
              <a:t>glycoproteins</a:t>
            </a:r>
            <a:r>
              <a:rPr lang="en-US" dirty="0" smtClean="0"/>
              <a:t> then </a:t>
            </a:r>
            <a:r>
              <a:rPr lang="en-US" u="sng" dirty="0" smtClean="0"/>
              <a:t>modify</a:t>
            </a:r>
            <a:r>
              <a:rPr lang="en-US" dirty="0" smtClean="0"/>
              <a:t> the oligosaccharide </a:t>
            </a:r>
            <a:br>
              <a:rPr lang="en-US" dirty="0" smtClean="0"/>
            </a:br>
            <a:r>
              <a:rPr lang="en-US" dirty="0" smtClean="0"/>
              <a:t>side chain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Two General Kinds of Glycosylation</a:t>
            </a: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N-linked glycosylation</a:t>
            </a:r>
            <a:r>
              <a:rPr lang="en-US" dirty="0" smtClean="0"/>
              <a:t> (</a:t>
            </a:r>
            <a:r>
              <a:rPr lang="en-US" b="1" dirty="0" smtClean="0"/>
              <a:t>N-glycosylation</a:t>
            </a:r>
            <a:r>
              <a:rPr lang="en-US" dirty="0" smtClean="0"/>
              <a:t>) involves the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addition of an oligosaccharide to the </a:t>
            </a:r>
            <a:r>
              <a:rPr lang="en-US" i="1" u="sng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nitrogen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atom of certain asparagine residues</a:t>
            </a:r>
          </a:p>
          <a:p>
            <a:r>
              <a:rPr lang="en-US" b="1" dirty="0" smtClean="0"/>
              <a:t>O-linked glycosylation</a:t>
            </a:r>
            <a:r>
              <a:rPr lang="en-US" dirty="0" smtClean="0"/>
              <a:t> involves </a:t>
            </a:r>
            <a:r>
              <a:rPr lang="en-US" u="sng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addition of the oligosaccharide to the </a:t>
            </a:r>
            <a:r>
              <a:rPr lang="en-US" i="1" u="sng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oxygen</a:t>
            </a:r>
            <a:r>
              <a:rPr lang="en-US" u="sng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atom on the hydroxyl group of certain serine or threonine residues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Initial Glycosylation Occurs in the ER</a:t>
            </a:r>
          </a:p>
        </p:txBody>
      </p:sp>
      <p:sp>
        <p:nvSpPr>
          <p:cNvPr id="501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initial</a:t>
            </a:r>
            <a:r>
              <a:rPr lang="en-US" dirty="0" smtClean="0"/>
              <a:t> steps of N-glycosylation take place on the </a:t>
            </a:r>
            <a:r>
              <a:rPr lang="en-US" dirty="0" smtClean="0">
                <a:solidFill>
                  <a:srgbClr val="C00000"/>
                </a:solidFill>
              </a:rPr>
              <a:t>cytosolic</a:t>
            </a:r>
            <a:r>
              <a:rPr lang="en-US" dirty="0" smtClean="0"/>
              <a:t> surface of the ER membrane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Later</a:t>
            </a:r>
            <a:r>
              <a:rPr lang="en-US" dirty="0" smtClean="0"/>
              <a:t> steps take place in the ER </a:t>
            </a:r>
            <a:r>
              <a:rPr lang="en-US" dirty="0" smtClean="0">
                <a:solidFill>
                  <a:srgbClr val="C00000"/>
                </a:solidFill>
              </a:rPr>
              <a:t>lumen</a:t>
            </a:r>
          </a:p>
          <a:p>
            <a:r>
              <a:rPr lang="en-US" dirty="0" smtClean="0"/>
              <a:t>All carbohydrate side chains initially have a common </a:t>
            </a:r>
            <a:r>
              <a:rPr lang="en-US" b="1" dirty="0" smtClean="0"/>
              <a:t>core oligosaccharide</a:t>
            </a:r>
            <a:r>
              <a:rPr lang="en-US" dirty="0" smtClean="0"/>
              <a:t> </a:t>
            </a:r>
            <a:r>
              <a:rPr lang="en-US" u="sng" dirty="0" smtClean="0"/>
              <a:t>consisting of </a:t>
            </a:r>
            <a:r>
              <a:rPr lang="en-US" u="sng" dirty="0" smtClean="0">
                <a:solidFill>
                  <a:srgbClr val="C00000"/>
                </a:solidFill>
              </a:rPr>
              <a:t>two</a:t>
            </a:r>
            <a:r>
              <a:rPr lang="en-US" u="sng" dirty="0" smtClean="0"/>
              <a:t> units of N-</a:t>
            </a:r>
            <a:r>
              <a:rPr lang="en-US" u="sng" dirty="0" err="1" smtClean="0"/>
              <a:t>acetylglucosamine</a:t>
            </a:r>
            <a:r>
              <a:rPr lang="en-US" u="sng" dirty="0" smtClean="0"/>
              <a:t>, </a:t>
            </a:r>
            <a:r>
              <a:rPr lang="en-US" u="sng" dirty="0" smtClean="0">
                <a:solidFill>
                  <a:srgbClr val="C00000"/>
                </a:solidFill>
              </a:rPr>
              <a:t>nine</a:t>
            </a:r>
            <a:r>
              <a:rPr lang="en-US" u="sng" dirty="0" smtClean="0"/>
              <a:t> mannose units, and </a:t>
            </a:r>
            <a:r>
              <a:rPr lang="en-US" u="sng" dirty="0" smtClean="0">
                <a:solidFill>
                  <a:srgbClr val="C00000"/>
                </a:solidFill>
              </a:rPr>
              <a:t>three</a:t>
            </a:r>
            <a:r>
              <a:rPr lang="en-US" u="sng" dirty="0" smtClean="0"/>
              <a:t> glucose units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"/>
          <a:stretch/>
        </p:blipFill>
        <p:spPr>
          <a:xfrm>
            <a:off x="1890431" y="331581"/>
            <a:ext cx="5363139" cy="599301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77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Initial Glycosylation Occurs in the ER </a:t>
            </a:r>
            <a:r>
              <a:rPr lang="en-US" dirty="0"/>
              <a:t>(continued)</a:t>
            </a:r>
            <a:endParaRPr lang="en-US" dirty="0" smtClean="0"/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Glycosylation</a:t>
            </a:r>
            <a:r>
              <a:rPr lang="en-US" dirty="0" smtClean="0"/>
              <a:t> begins as </a:t>
            </a:r>
            <a:r>
              <a:rPr lang="en-US" i="1" dirty="0" err="1" smtClean="0">
                <a:solidFill>
                  <a:srgbClr val="C00000"/>
                </a:solidFill>
              </a:rPr>
              <a:t>dolichol</a:t>
            </a:r>
            <a:r>
              <a:rPr lang="en-US" i="1" dirty="0" smtClean="0">
                <a:solidFill>
                  <a:srgbClr val="C00000"/>
                </a:solidFill>
              </a:rPr>
              <a:t> phosphate</a:t>
            </a:r>
            <a:r>
              <a:rPr lang="en-US" i="1" dirty="0" smtClean="0"/>
              <a:t>,</a:t>
            </a:r>
            <a:r>
              <a:rPr lang="en-US" dirty="0" smtClean="0"/>
              <a:t> an </a:t>
            </a:r>
            <a:r>
              <a:rPr lang="en-US" u="sng" dirty="0" smtClean="0"/>
              <a:t>oligosaccharide carrier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rgbClr val="92D050"/>
                </a:solidFill>
              </a:rPr>
              <a:t>is inserted into the ER membrane (1)</a:t>
            </a:r>
          </a:p>
          <a:p>
            <a:r>
              <a:rPr lang="en-US" u="sng" dirty="0" err="1" smtClean="0"/>
              <a:t>GlcNAc</a:t>
            </a:r>
            <a:r>
              <a:rPr lang="en-US" dirty="0" smtClean="0"/>
              <a:t> and mannose groups are then </a:t>
            </a:r>
            <a:r>
              <a:rPr lang="en-US" u="sng" dirty="0" smtClean="0"/>
              <a:t>added</a:t>
            </a:r>
            <a:r>
              <a:rPr lang="en-US" dirty="0" smtClean="0"/>
              <a:t> to the phosphate group (2)</a:t>
            </a:r>
          </a:p>
          <a:p>
            <a:r>
              <a:rPr lang="en-US" dirty="0" smtClean="0"/>
              <a:t>The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growing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core oligosaccharide is </a:t>
            </a:r>
            <a:r>
              <a:rPr lang="en-US" u="sng" dirty="0" err="1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translocated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to the ER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lumen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by a </a:t>
            </a:r>
            <a:r>
              <a:rPr lang="en-US" i="1" dirty="0" err="1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flippase</a:t>
            </a:r>
            <a:r>
              <a:rPr lang="en-US" i="1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dirty="0" smtClean="0"/>
              <a:t>(3)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13" y="65532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Peroxisomes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Peroxisomes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house</a:t>
            </a:r>
            <a:r>
              <a:rPr lang="en-US" dirty="0" smtClean="0"/>
              <a:t> hydrogen peroxide–generating reactions</a:t>
            </a:r>
          </a:p>
          <a:p>
            <a:r>
              <a:rPr lang="en-US" dirty="0" smtClean="0"/>
              <a:t>They also perform </a:t>
            </a:r>
            <a:r>
              <a:rPr lang="en-US" u="sng" dirty="0" smtClean="0"/>
              <a:t>diverse</a:t>
            </a:r>
            <a:r>
              <a:rPr lang="en-US" dirty="0" smtClean="0"/>
              <a:t> metabolic functions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Initial Glycosylation Occurs in the ER (continued)</a:t>
            </a:r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inside the lumen, </a:t>
            </a:r>
            <a:r>
              <a:rPr lang="en-US" u="sng" dirty="0" smtClean="0"/>
              <a:t>more mannose and glucose are added (4)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completed</a:t>
            </a:r>
            <a:r>
              <a:rPr lang="en-US" dirty="0" smtClean="0"/>
              <a:t> core oligosaccharide is </a:t>
            </a:r>
            <a:r>
              <a:rPr lang="en-US" u="sng" dirty="0" smtClean="0"/>
              <a:t>transferred</a:t>
            </a:r>
            <a:r>
              <a:rPr lang="en-US" dirty="0" smtClean="0"/>
              <a:t> from dolichol </a:t>
            </a:r>
            <a:r>
              <a:rPr lang="en-US" u="sng" dirty="0" smtClean="0"/>
              <a:t>to the asparagine residue </a:t>
            </a:r>
            <a:r>
              <a:rPr lang="en-US" dirty="0" smtClean="0"/>
              <a:t>of the recipient protein (5) </a:t>
            </a:r>
            <a:r>
              <a:rPr lang="en-US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by </a:t>
            </a:r>
            <a:r>
              <a:rPr lang="en-US" dirty="0" err="1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oligosaccharyl</a:t>
            </a:r>
            <a:r>
              <a:rPr lang="en-US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transferase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core oligosaccharide </a:t>
            </a:r>
            <a:r>
              <a:rPr lang="en-US" dirty="0" smtClean="0"/>
              <a:t>attached to the protein is </a:t>
            </a:r>
            <a:r>
              <a:rPr lang="en-US" u="sng" dirty="0" smtClean="0"/>
              <a:t>trimmed and modified </a:t>
            </a:r>
            <a:r>
              <a:rPr lang="en-US" dirty="0" smtClean="0"/>
              <a:t>(6)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565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"/>
          <a:stretch/>
        </p:blipFill>
        <p:spPr>
          <a:xfrm>
            <a:off x="304800" y="268951"/>
            <a:ext cx="8305800" cy="5993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77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err="1" smtClean="0"/>
              <a:t>Cotranslational</a:t>
            </a:r>
            <a:r>
              <a:rPr lang="en-US" dirty="0" smtClean="0"/>
              <a:t> Glycosylation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the </a:t>
            </a:r>
            <a:r>
              <a:rPr lang="en-US" u="sng" dirty="0" smtClean="0"/>
              <a:t>oligosaccharide</a:t>
            </a:r>
            <a:r>
              <a:rPr lang="en-US" dirty="0" smtClean="0"/>
              <a:t> is </a:t>
            </a:r>
            <a:r>
              <a:rPr lang="en-US" u="sng" dirty="0" smtClean="0"/>
              <a:t>added</a:t>
            </a:r>
            <a:r>
              <a:rPr lang="en-US" dirty="0" smtClean="0"/>
              <a:t> to the recipient protein as the polypeptide is being synthesized</a:t>
            </a:r>
          </a:p>
          <a:p>
            <a:r>
              <a:rPr lang="en-US" dirty="0" smtClean="0"/>
              <a:t>This is called </a:t>
            </a:r>
            <a:r>
              <a:rPr lang="en-US" i="1" dirty="0" err="1" smtClean="0">
                <a:solidFill>
                  <a:srgbClr val="C00000"/>
                </a:solidFill>
              </a:rPr>
              <a:t>cotranslational</a:t>
            </a:r>
            <a:r>
              <a:rPr lang="en-US" i="1" dirty="0" smtClean="0">
                <a:solidFill>
                  <a:srgbClr val="C00000"/>
                </a:solidFill>
              </a:rPr>
              <a:t> glycosylation</a:t>
            </a:r>
          </a:p>
          <a:p>
            <a:r>
              <a:rPr lang="en-US" dirty="0" smtClean="0"/>
              <a:t>It 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CCCC00">
                      <a:alpha val="60000"/>
                    </a:srgbClr>
                  </a:glow>
                </a:effectLst>
              </a:rPr>
              <a:t>helps to promote proper protein folding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2017 Pearson Education,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Two Proteins Assist with Proper Folding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ER proteins, </a:t>
            </a:r>
            <a:r>
              <a:rPr lang="en-US" b="1" dirty="0" err="1" smtClean="0"/>
              <a:t>calnexin</a:t>
            </a:r>
            <a:r>
              <a:rPr lang="en-US" dirty="0" smtClean="0"/>
              <a:t> (</a:t>
            </a:r>
            <a:r>
              <a:rPr lang="en-US" b="1" dirty="0" smtClean="0"/>
              <a:t>CNX</a:t>
            </a:r>
            <a:r>
              <a:rPr lang="en-US" dirty="0" smtClean="0"/>
              <a:t>) and </a:t>
            </a:r>
            <a:r>
              <a:rPr lang="en-US" b="1" dirty="0" err="1" smtClean="0"/>
              <a:t>calreticulin</a:t>
            </a:r>
            <a:r>
              <a:rPr lang="en-US" dirty="0" smtClean="0"/>
              <a:t> (</a:t>
            </a:r>
            <a:r>
              <a:rPr lang="en-US" b="1" dirty="0" smtClean="0"/>
              <a:t>CRT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C00000"/>
                </a:solidFill>
              </a:rPr>
              <a:t>bind</a:t>
            </a:r>
            <a:r>
              <a:rPr lang="en-US" dirty="0" smtClean="0"/>
              <a:t> to </a:t>
            </a:r>
            <a:r>
              <a:rPr lang="en-US" u="sng" dirty="0" err="1" smtClean="0"/>
              <a:t>monoglucosylated</a:t>
            </a:r>
            <a:r>
              <a:rPr lang="en-US" u="sng" dirty="0" smtClean="0"/>
              <a:t> glycoproteins and promote disulfide bond formation</a:t>
            </a:r>
          </a:p>
          <a:p>
            <a:r>
              <a:rPr lang="en-US" dirty="0" smtClean="0"/>
              <a:t>This occurs </a:t>
            </a:r>
            <a:r>
              <a:rPr lang="en-US" u="sng" dirty="0" smtClean="0"/>
              <a:t>via a complex that includes a </a:t>
            </a:r>
            <a:r>
              <a:rPr lang="en-US" u="sng" dirty="0" err="1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thiol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u="sng" dirty="0" err="1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reductase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known as </a:t>
            </a:r>
            <a:r>
              <a:rPr lang="en-US" i="1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ERp57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complex dissociates and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the final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glucose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is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removed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by</a:t>
            </a:r>
            <a:r>
              <a:rPr lang="en-US" i="1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i="1" u="sng" dirty="0" err="1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glucosidase</a:t>
            </a:r>
            <a:r>
              <a:rPr lang="en-US" i="1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II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Proper Folding in the ER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glucosyl</a:t>
            </a:r>
            <a:r>
              <a:rPr lang="en-US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transferase</a:t>
            </a:r>
            <a:r>
              <a:rPr lang="en-US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, </a:t>
            </a:r>
            <a:r>
              <a:rPr lang="en-US" i="1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UGGT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err="1" smtClean="0"/>
              <a:t>UDP-glucose:glycoprotein</a:t>
            </a:r>
            <a:r>
              <a:rPr lang="en-US" i="1" dirty="0" smtClean="0"/>
              <a:t> </a:t>
            </a:r>
            <a:r>
              <a:rPr lang="en-US" i="1" dirty="0" err="1" smtClean="0"/>
              <a:t>glucotransferase</a:t>
            </a:r>
            <a:r>
              <a:rPr lang="en-US" dirty="0" smtClean="0"/>
              <a:t>),</a:t>
            </a:r>
            <a:r>
              <a:rPr lang="en-US" i="1" dirty="0" smtClean="0"/>
              <a:t> </a:t>
            </a:r>
            <a:r>
              <a:rPr lang="en-US" dirty="0" smtClean="0"/>
              <a:t>binds to improperly folded proteins</a:t>
            </a:r>
          </a:p>
          <a:p>
            <a:r>
              <a:rPr lang="en-US" dirty="0" smtClean="0"/>
              <a:t>It </a:t>
            </a:r>
            <a:r>
              <a:rPr lang="en-US" dirty="0" smtClean="0">
                <a:solidFill>
                  <a:srgbClr val="C00000"/>
                </a:solidFill>
              </a:rPr>
              <a:t>adds back a single glucose unit</a:t>
            </a:r>
            <a:r>
              <a:rPr lang="en-US" dirty="0" smtClean="0"/>
              <a:t>, making the </a:t>
            </a:r>
            <a:r>
              <a:rPr lang="en-US" u="sng" dirty="0" smtClean="0"/>
              <a:t>protein a substrate for CNX/CRT binding </a:t>
            </a:r>
          </a:p>
          <a:p>
            <a:r>
              <a:rPr lang="en-US" u="sng" dirty="0" smtClean="0"/>
              <a:t>Once proper conformation is achieved</a:t>
            </a:r>
            <a:r>
              <a:rPr lang="en-US" dirty="0" smtClean="0"/>
              <a:t>, UGGT no longer binds the new glycoprotein, which moves on to the Golgi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04800"/>
            <a:ext cx="9601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355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Further Glycosylation Occurs in the Golgi Complex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Further</a:t>
            </a:r>
            <a:r>
              <a:rPr lang="en-US" dirty="0" smtClean="0"/>
              <a:t> </a:t>
            </a:r>
            <a:r>
              <a:rPr lang="en-US" u="sng" dirty="0" smtClean="0"/>
              <a:t>processing</a:t>
            </a:r>
            <a:r>
              <a:rPr lang="en-US" dirty="0" smtClean="0"/>
              <a:t> of N-glycosylated proteins occurs in the </a:t>
            </a:r>
            <a:r>
              <a:rPr lang="en-US" u="sng" dirty="0" smtClean="0"/>
              <a:t>Golgi complex </a:t>
            </a:r>
            <a:r>
              <a:rPr lang="en-US" dirty="0" smtClean="0"/>
              <a:t>as the glycoproteins move from the </a:t>
            </a:r>
            <a:r>
              <a:rPr lang="en-US" i="1" dirty="0" smtClean="0"/>
              <a:t>cis</a:t>
            </a:r>
            <a:r>
              <a:rPr lang="en-US" dirty="0" smtClean="0"/>
              <a:t> face through to the </a:t>
            </a:r>
            <a:r>
              <a:rPr lang="en-US" i="1" dirty="0" smtClean="0"/>
              <a:t>trans</a:t>
            </a:r>
            <a:r>
              <a:rPr lang="en-US" dirty="0" smtClean="0"/>
              <a:t> face</a:t>
            </a:r>
          </a:p>
          <a:p>
            <a:r>
              <a:rPr lang="en-US" dirty="0" smtClean="0"/>
              <a:t>These </a:t>
            </a:r>
            <a:r>
              <a:rPr lang="en-US" b="1" dirty="0" smtClean="0"/>
              <a:t>terminal </a:t>
            </a:r>
            <a:r>
              <a:rPr lang="en-US" b="1" dirty="0" err="1" smtClean="0"/>
              <a:t>glycosylations</a:t>
            </a:r>
            <a:r>
              <a:rPr lang="en-US" dirty="0" smtClean="0"/>
              <a:t> are variable and </a:t>
            </a:r>
            <a:r>
              <a:rPr lang="en-US" dirty="0" smtClean="0">
                <a:solidFill>
                  <a:srgbClr val="C00000"/>
                </a:solidFill>
              </a:rPr>
              <a:t>create great diversity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Terminal glycosylation </a:t>
            </a:r>
            <a:r>
              <a:rPr lang="en-US" dirty="0" smtClean="0"/>
              <a:t>involves the </a:t>
            </a:r>
            <a:r>
              <a:rPr lang="en-US" u="sng" dirty="0" smtClean="0"/>
              <a:t>removal of a few units of the core oligosaccharide and sometimes nothing more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Terminal Glycosylation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cases, </a:t>
            </a:r>
            <a:r>
              <a:rPr lang="en-US" u="sng" dirty="0" smtClean="0"/>
              <a:t>more complex oligosaccharides are generated by adding </a:t>
            </a:r>
            <a:r>
              <a:rPr lang="en-US" u="sng" dirty="0" err="1" smtClean="0"/>
              <a:t>GlcNAc</a:t>
            </a:r>
            <a:r>
              <a:rPr lang="en-US" u="sng" dirty="0" smtClean="0"/>
              <a:t> or other </a:t>
            </a:r>
            <a:r>
              <a:rPr lang="en-US" u="sng" dirty="0" err="1" smtClean="0"/>
              <a:t>monosaccharides</a:t>
            </a:r>
            <a:endParaRPr lang="en-US" u="sng" dirty="0" smtClean="0"/>
          </a:p>
          <a:p>
            <a:r>
              <a:rPr lang="en-US" dirty="0" smtClean="0"/>
              <a:t>Sometimes </a:t>
            </a:r>
            <a:r>
              <a:rPr lang="en-US" u="sng" dirty="0" err="1" smtClean="0"/>
              <a:t>galactose</a:t>
            </a:r>
            <a:r>
              <a:rPr lang="en-US" dirty="0" smtClean="0"/>
              <a:t> </a:t>
            </a:r>
            <a:r>
              <a:rPr lang="en-US" u="sng" dirty="0" smtClean="0"/>
              <a:t>units</a:t>
            </a:r>
            <a:r>
              <a:rPr lang="en-US" dirty="0" smtClean="0"/>
              <a:t> are added by </a:t>
            </a:r>
            <a:r>
              <a:rPr lang="en-US" i="1" dirty="0" err="1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galactosyl</a:t>
            </a:r>
            <a:r>
              <a:rPr lang="en-US" i="1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i="1" dirty="0" err="1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transferases</a:t>
            </a:r>
            <a:endParaRPr lang="en-US" i="1" dirty="0" smtClean="0">
              <a:ln>
                <a:solidFill>
                  <a:srgbClr val="6DBE4F"/>
                </a:solidFill>
              </a:ln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 ER and Golgi contain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hundreds of different </a:t>
            </a:r>
            <a:r>
              <a:rPr lang="en-US" u="sng" dirty="0" err="1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glycosyl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u="sng" dirty="0" err="1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transferases</a:t>
            </a:r>
            <a:endParaRPr lang="en-US" u="sng" dirty="0" smtClean="0">
              <a:ln>
                <a:solidFill>
                  <a:srgbClr val="6DBE4F"/>
                </a:solidFill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12.4 Roles of the ER and Golgi Complex in Protein Trafficking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Proteins synthesized in the rough ER </a:t>
            </a:r>
            <a:r>
              <a:rPr lang="en-US" u="sng" dirty="0" smtClean="0">
                <a:solidFill>
                  <a:srgbClr val="FF0000"/>
                </a:solidFill>
              </a:rPr>
              <a:t>must</a:t>
            </a:r>
            <a:r>
              <a:rPr lang="en-US" u="sng" dirty="0" smtClean="0"/>
              <a:t> be directed to a </a:t>
            </a:r>
            <a:r>
              <a:rPr lang="en-US" u="sng" dirty="0" smtClean="0">
                <a:solidFill>
                  <a:srgbClr val="FF0000"/>
                </a:solidFill>
              </a:rPr>
              <a:t>variety</a:t>
            </a:r>
            <a:r>
              <a:rPr lang="en-US" u="sng" dirty="0" smtClean="0"/>
              <a:t> of locations</a:t>
            </a:r>
          </a:p>
          <a:p>
            <a:r>
              <a:rPr lang="en-US" dirty="0" smtClean="0"/>
              <a:t>Once a protein reaches its destination, it must be prevented from leaving</a:t>
            </a:r>
          </a:p>
          <a:p>
            <a:r>
              <a:rPr lang="en-US" u="sng" dirty="0" smtClean="0"/>
              <a:t>Each protein contains a specific “</a:t>
            </a:r>
            <a:r>
              <a:rPr lang="en-US" altLang="ja-JP" u="sng" dirty="0" smtClean="0">
                <a:solidFill>
                  <a:srgbClr val="FF0000"/>
                </a:solidFill>
              </a:rPr>
              <a:t>tag</a:t>
            </a:r>
            <a:r>
              <a:rPr lang="en-US" altLang="ja-JP" u="sng" dirty="0" smtClean="0"/>
              <a:t>” targeting it to a transport </a:t>
            </a:r>
            <a:r>
              <a:rPr lang="en-US" altLang="ja-JP" u="sng" dirty="0" smtClean="0">
                <a:solidFill>
                  <a:srgbClr val="FF0000"/>
                </a:solidFill>
              </a:rPr>
              <a:t>vesicle</a:t>
            </a:r>
            <a:r>
              <a:rPr lang="en-US" altLang="ja-JP" u="sng" dirty="0" smtClean="0"/>
              <a:t> that will take it to the </a:t>
            </a:r>
            <a:r>
              <a:rPr lang="en-US" altLang="ja-JP" u="sng" dirty="0" smtClean="0">
                <a:solidFill>
                  <a:srgbClr val="FF0000"/>
                </a:solidFill>
              </a:rPr>
              <a:t>correct</a:t>
            </a:r>
            <a:r>
              <a:rPr lang="en-US" altLang="ja-JP" u="sng" dirty="0" smtClean="0"/>
              <a:t> location</a:t>
            </a:r>
            <a:endParaRPr lang="en-US" u="sng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Protein Tags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tag</a:t>
            </a:r>
            <a:r>
              <a:rPr lang="en-US" dirty="0" smtClean="0"/>
              <a:t> may be an </a:t>
            </a:r>
            <a:r>
              <a:rPr lang="en-US" u="sng" dirty="0" smtClean="0">
                <a:solidFill>
                  <a:srgbClr val="C00000"/>
                </a:solidFill>
              </a:rPr>
              <a:t>amino acid sequence</a:t>
            </a:r>
            <a:r>
              <a:rPr lang="en-US" dirty="0" smtClean="0"/>
              <a:t>, a </a:t>
            </a:r>
            <a:r>
              <a:rPr lang="en-US" u="sng" dirty="0" smtClean="0">
                <a:solidFill>
                  <a:srgbClr val="C00000"/>
                </a:solidFill>
              </a:rPr>
              <a:t>hydrophobic domain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rgbClr val="C00000"/>
                </a:solidFill>
              </a:rPr>
              <a:t>oligosaccharide side chain</a:t>
            </a:r>
            <a:r>
              <a:rPr lang="en-US" dirty="0" smtClean="0"/>
              <a:t>, or some other feature</a:t>
            </a:r>
          </a:p>
          <a:p>
            <a:r>
              <a:rPr lang="en-US" u="sng" dirty="0" smtClean="0"/>
              <a:t>Tags</a:t>
            </a:r>
            <a:r>
              <a:rPr lang="en-US" dirty="0" smtClean="0"/>
              <a:t> can also </a:t>
            </a:r>
            <a:r>
              <a:rPr lang="en-US" u="sng" dirty="0" smtClean="0"/>
              <a:t>exclude</a:t>
            </a:r>
            <a:r>
              <a:rPr lang="en-US" dirty="0" smtClean="0"/>
              <a:t> material </a:t>
            </a:r>
            <a:r>
              <a:rPr lang="en-US" u="sng" dirty="0" smtClean="0"/>
              <a:t>from</a:t>
            </a:r>
            <a:r>
              <a:rPr lang="en-US" dirty="0" smtClean="0"/>
              <a:t> certain vesicles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12.1 The Endoplasmic Reticulum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endoplasmic reticulum</a:t>
            </a:r>
            <a:r>
              <a:rPr lang="en-US" dirty="0" smtClean="0"/>
              <a:t> (</a:t>
            </a:r>
            <a:r>
              <a:rPr lang="en-US" b="1" dirty="0" smtClean="0"/>
              <a:t>ER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is a </a:t>
            </a:r>
            <a:r>
              <a:rPr lang="en-US" u="sng" dirty="0" smtClean="0"/>
              <a:t>continuous</a:t>
            </a:r>
            <a:r>
              <a:rPr lang="en-US" dirty="0" smtClean="0"/>
              <a:t> network of </a:t>
            </a:r>
            <a:r>
              <a:rPr lang="en-US" dirty="0" smtClean="0">
                <a:solidFill>
                  <a:srgbClr val="FF0000"/>
                </a:solidFill>
              </a:rPr>
              <a:t>flattened</a:t>
            </a:r>
            <a:r>
              <a:rPr lang="en-US" dirty="0" smtClean="0"/>
              <a:t> sacs, </a:t>
            </a:r>
            <a:r>
              <a:rPr lang="en-US" dirty="0" smtClean="0">
                <a:solidFill>
                  <a:srgbClr val="FF0000"/>
                </a:solidFill>
              </a:rPr>
              <a:t>tubules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vesicles</a:t>
            </a:r>
            <a:r>
              <a:rPr lang="en-US" dirty="0" smtClean="0"/>
              <a:t> through the cytoplasm of a eukaryotic cell</a:t>
            </a:r>
          </a:p>
          <a:p>
            <a:r>
              <a:rPr lang="en-US" dirty="0" smtClean="0"/>
              <a:t>The membrane-bound </a:t>
            </a:r>
            <a:r>
              <a:rPr lang="en-US" u="sng" dirty="0" smtClean="0"/>
              <a:t>sacs</a:t>
            </a:r>
            <a:r>
              <a:rPr lang="en-US" dirty="0" smtClean="0"/>
              <a:t> are called </a:t>
            </a:r>
            <a:r>
              <a:rPr lang="en-US" b="1" dirty="0" smtClean="0"/>
              <a:t>ER cisternae,</a:t>
            </a:r>
            <a:r>
              <a:rPr lang="en-US" dirty="0" smtClean="0"/>
              <a:t> and the </a:t>
            </a:r>
            <a:r>
              <a:rPr lang="en-US" u="sng" dirty="0" smtClean="0"/>
              <a:t>space</a:t>
            </a:r>
            <a:r>
              <a:rPr lang="en-US" dirty="0" smtClean="0"/>
              <a:t> </a:t>
            </a:r>
            <a:r>
              <a:rPr lang="en-US" u="sng" dirty="0" smtClean="0"/>
              <a:t>inside</a:t>
            </a:r>
            <a:r>
              <a:rPr lang="en-US" dirty="0" smtClean="0"/>
              <a:t> them is the </a:t>
            </a:r>
            <a:r>
              <a:rPr lang="en-US" b="1" dirty="0" smtClean="0"/>
              <a:t>ER lumen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Lipid Tags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r>
              <a:rPr lang="en-US" dirty="0" smtClean="0"/>
              <a:t>Membrane lipids may also be tagged to help vesicles reach their destinations </a:t>
            </a:r>
          </a:p>
          <a:p>
            <a:r>
              <a:rPr lang="en-US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Lipid tags can be one or more phosphate groups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attached to positions 3, 4, and/or 5 of a membrane </a:t>
            </a:r>
            <a:r>
              <a:rPr lang="en-US" u="sng" dirty="0" err="1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phosphatidyl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inositol 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Overview of Trafficking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 of proteins begins in the ER and early compartments of the Golgi</a:t>
            </a:r>
          </a:p>
          <a:p>
            <a:r>
              <a:rPr lang="en-US" dirty="0" smtClean="0"/>
              <a:t>There are mechanisms to retrieve or retain compartment-specific proteins</a:t>
            </a:r>
          </a:p>
          <a:p>
            <a:r>
              <a:rPr lang="en-US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The final sorting of material that will leave the Golgi complex occurs in the TGN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2017 Pearson Education,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6"/>
          <a:stretch/>
        </p:blipFill>
        <p:spPr>
          <a:xfrm>
            <a:off x="298704" y="704088"/>
            <a:ext cx="8546592" cy="52876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ER-Specific Proteins Contain Retention and Retrieval Tags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Protein composition in the ER is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maintained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by </a:t>
            </a:r>
            <a:r>
              <a:rPr lang="en-US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preventing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some proteins from </a:t>
            </a:r>
            <a:r>
              <a:rPr lang="en-US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escaping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the ER and by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retrieving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others from the Golgi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Some proteins localized to the ER contain the sequence RXR </a:t>
            </a:r>
            <a:r>
              <a:rPr lang="en-US" dirty="0" smtClean="0"/>
              <a:t>(</a:t>
            </a:r>
            <a:r>
              <a:rPr lang="en-US" dirty="0" err="1" smtClean="0"/>
              <a:t>Arg</a:t>
            </a:r>
            <a:r>
              <a:rPr lang="en-US" dirty="0" smtClean="0"/>
              <a:t>-X-</a:t>
            </a:r>
            <a:r>
              <a:rPr lang="en-US" dirty="0" err="1" smtClean="0"/>
              <a:t>Arg</a:t>
            </a:r>
            <a:r>
              <a:rPr lang="en-US" dirty="0" smtClean="0"/>
              <a:t>; X is any amino acid)</a:t>
            </a:r>
          </a:p>
          <a:p>
            <a:r>
              <a:rPr lang="en-US" dirty="0" smtClean="0"/>
              <a:t>This is a </a:t>
            </a:r>
            <a:r>
              <a:rPr lang="en-US" i="1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retention</a:t>
            </a:r>
            <a:r>
              <a:rPr lang="en-US" i="1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tag</a:t>
            </a:r>
            <a:r>
              <a:rPr lang="en-US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dirty="0" smtClean="0"/>
              <a:t>and is also </a:t>
            </a:r>
            <a:r>
              <a:rPr lang="en-US" u="sng" dirty="0" smtClean="0"/>
              <a:t>found in some proteins that are destined for the plasma membrane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The RXR Tag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N</a:t>
            </a:r>
            <a:r>
              <a:rPr lang="en-US" dirty="0" smtClean="0"/>
              <a:t>-methyl-D-aspartate (NMDA) receptor, important in mammalian neurotransmission, has the RXR tag</a:t>
            </a:r>
          </a:p>
          <a:p>
            <a:r>
              <a:rPr lang="en-US" dirty="0" smtClean="0"/>
              <a:t>It is thought that the tripeptide causes subunits of NMDA to be retained in the ER until the complex is completely assembled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RXR tag must be </a:t>
            </a:r>
            <a:r>
              <a:rPr lang="en-US" u="sng" dirty="0" smtClean="0">
                <a:solidFill>
                  <a:srgbClr val="FF0000"/>
                </a:solidFill>
              </a:rPr>
              <a:t>masked</a:t>
            </a:r>
            <a:r>
              <a:rPr lang="en-US" u="sng" dirty="0" smtClean="0"/>
              <a:t> to allow the assembled complex to leave the 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Retrieval Tags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proteins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returned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from the Golgi to the ER contain </a:t>
            </a:r>
            <a:r>
              <a:rPr lang="en-US" i="1" u="sng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retrieval</a:t>
            </a:r>
            <a:r>
              <a:rPr lang="en-US" i="1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tags</a:t>
            </a:r>
          </a:p>
          <a:p>
            <a:r>
              <a:rPr lang="en-US" u="sng" dirty="0" smtClean="0"/>
              <a:t>The tags are short </a:t>
            </a:r>
            <a:r>
              <a:rPr lang="en-US" u="sng" dirty="0" smtClean="0">
                <a:solidFill>
                  <a:srgbClr val="FF0000"/>
                </a:solidFill>
              </a:rPr>
              <a:t>C-terminal</a:t>
            </a:r>
            <a:r>
              <a:rPr lang="en-US" u="sng" dirty="0" smtClean="0"/>
              <a:t> sequences </a:t>
            </a:r>
            <a:r>
              <a:rPr lang="en-US" dirty="0" smtClean="0"/>
              <a:t>such as </a:t>
            </a:r>
            <a:r>
              <a:rPr lang="en-US" dirty="0" smtClean="0">
                <a:solidFill>
                  <a:srgbClr val="C00000"/>
                </a:solidFill>
              </a:rPr>
              <a:t>KDEL</a:t>
            </a:r>
            <a:r>
              <a:rPr lang="en-US" dirty="0" smtClean="0"/>
              <a:t> (Lys-Asp-</a:t>
            </a:r>
            <a:r>
              <a:rPr lang="en-US" dirty="0" err="1" smtClean="0"/>
              <a:t>Glu</a:t>
            </a:r>
            <a:r>
              <a:rPr lang="en-US" dirty="0" smtClean="0"/>
              <a:t>-</a:t>
            </a:r>
            <a:r>
              <a:rPr lang="en-US" dirty="0" err="1" smtClean="0"/>
              <a:t>Leu</a:t>
            </a:r>
            <a:r>
              <a:rPr lang="en-US" dirty="0" smtClean="0"/>
              <a:t>) or </a:t>
            </a:r>
            <a:r>
              <a:rPr lang="en-US" dirty="0" smtClean="0">
                <a:solidFill>
                  <a:srgbClr val="C00000"/>
                </a:solidFill>
              </a:rPr>
              <a:t>KKXX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C00000"/>
                </a:solidFill>
              </a:rPr>
              <a:t>mammals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HDEL</a:t>
            </a:r>
            <a:r>
              <a:rPr lang="en-US" dirty="0" smtClean="0"/>
              <a:t> (His-Asp-</a:t>
            </a:r>
            <a:r>
              <a:rPr lang="en-US" dirty="0" err="1" smtClean="0"/>
              <a:t>Glu</a:t>
            </a:r>
            <a:r>
              <a:rPr lang="en-US" dirty="0" smtClean="0"/>
              <a:t>-</a:t>
            </a:r>
            <a:r>
              <a:rPr lang="en-US" dirty="0" err="1" smtClean="0"/>
              <a:t>Leu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C00000"/>
                </a:solidFill>
              </a:rPr>
              <a:t>in yeast </a:t>
            </a:r>
          </a:p>
          <a:p>
            <a:r>
              <a:rPr lang="en-US" dirty="0" smtClean="0"/>
              <a:t>When a protein with this tag binds a receptor, the receptor-ligand complex is packaged into a transport vesicle for return to the 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Evidence Regarding Retrieval Tags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about the importance of retrieval tags comes from experiments involving </a:t>
            </a:r>
            <a:r>
              <a:rPr lang="en-US" i="1" dirty="0" smtClean="0"/>
              <a:t>chimeric proteins</a:t>
            </a:r>
            <a:r>
              <a:rPr lang="en-US" dirty="0" smtClean="0"/>
              <a:t> (</a:t>
            </a:r>
            <a:r>
              <a:rPr lang="en-US" i="1" dirty="0" smtClean="0"/>
              <a:t>fusion proteins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These are made by joining the DNA sequences for two polypeptide segments to allow production of a hybrid protein</a:t>
            </a:r>
          </a:p>
          <a:p>
            <a:r>
              <a:rPr lang="en-US" u="sng" dirty="0" smtClean="0"/>
              <a:t>Proteins normally secreted from the cell that are altered to contain the retrieval tag end up in the 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Golgi Complex Proteins May Be Sorted According to the Lengths of Their Membrane-Spanning Domains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648200"/>
          </a:xfrm>
        </p:spPr>
        <p:txBody>
          <a:bodyPr/>
          <a:lstStyle/>
          <a:p>
            <a:r>
              <a:rPr lang="en-US" u="sng" dirty="0" smtClean="0"/>
              <a:t>Some proteins resident to the Golgi complex also contain retention or retrieval tags</a:t>
            </a:r>
          </a:p>
          <a:p>
            <a:r>
              <a:rPr lang="en-US" dirty="0" smtClean="0"/>
              <a:t>Large complexes that are excluded from transport vesicles may play a role in maintaining the protein composition of the Golgi complex</a:t>
            </a:r>
          </a:p>
          <a:p>
            <a:r>
              <a:rPr lang="en-US" dirty="0" smtClean="0"/>
              <a:t>A third mechanism involves hydrophobic regions of Golgi proteins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Golgi-Specific Proteins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All Golgi-specific proteins are integral membrane proteins with one or more membrane-spanning domains</a:t>
            </a:r>
          </a:p>
          <a:p>
            <a:r>
              <a:rPr lang="en-US" u="sng" dirty="0" smtClean="0"/>
              <a:t>The length of the hydrophobic domains may determine into which cisternae each protein is incorporated</a:t>
            </a:r>
          </a:p>
          <a:p>
            <a:r>
              <a:rPr lang="en-US" u="sng" dirty="0" smtClean="0"/>
              <a:t>The thickness of cellular membranes increases progressively from the ER (5 nm) to the plasma membrane (8 nm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Length of Hydrophobic Domains Is Correlated with Location in the Golgi Complex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 thickness of membranes in the Golgi increases from the CGN to the TGN</a:t>
            </a:r>
          </a:p>
          <a:p>
            <a:r>
              <a:rPr lang="en-US" dirty="0" smtClean="0"/>
              <a:t>Proteins move from compartment to compartment until the membrane thickness exceeds the length of the transmembrane domains</a:t>
            </a:r>
          </a:p>
          <a:p>
            <a:r>
              <a:rPr lang="en-US" dirty="0" smtClean="0"/>
              <a:t>This blocks further migration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Functions of the ER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enzymes</a:t>
            </a:r>
            <a:r>
              <a:rPr lang="en-US" dirty="0" smtClean="0"/>
              <a:t> </a:t>
            </a:r>
            <a:r>
              <a:rPr lang="en-US" u="sng" dirty="0" smtClean="0"/>
              <a:t>associated</a:t>
            </a:r>
            <a:r>
              <a:rPr lang="en-US" dirty="0" smtClean="0"/>
              <a:t> with the ER are involved in </a:t>
            </a:r>
            <a:r>
              <a:rPr lang="en-US" u="sng" dirty="0" smtClean="0"/>
              <a:t>synthesis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proteins</a:t>
            </a:r>
            <a:r>
              <a:rPr lang="en-US" dirty="0" smtClean="0"/>
              <a:t> for</a:t>
            </a:r>
          </a:p>
          <a:p>
            <a:pPr lvl="1"/>
            <a:r>
              <a:rPr lang="en-US" u="sng" dirty="0" smtClean="0"/>
              <a:t>Incorporation</a:t>
            </a:r>
            <a:r>
              <a:rPr lang="en-US" dirty="0" smtClean="0"/>
              <a:t> into the plasma membrane </a:t>
            </a:r>
          </a:p>
          <a:p>
            <a:pPr lvl="1"/>
            <a:r>
              <a:rPr lang="en-US" u="sng" dirty="0" smtClean="0"/>
              <a:t>Organelles</a:t>
            </a:r>
            <a:r>
              <a:rPr lang="en-US" dirty="0" smtClean="0"/>
              <a:t> of the endomembrane system</a:t>
            </a:r>
          </a:p>
          <a:p>
            <a:pPr lvl="1"/>
            <a:r>
              <a:rPr lang="en-US" u="sng" dirty="0" smtClean="0"/>
              <a:t>Export</a:t>
            </a:r>
            <a:r>
              <a:rPr lang="en-US" dirty="0" smtClean="0"/>
              <a:t> from the cell</a:t>
            </a:r>
          </a:p>
          <a:p>
            <a:r>
              <a:rPr lang="en-US" dirty="0" smtClean="0"/>
              <a:t>The ER is also involved in </a:t>
            </a:r>
            <a:r>
              <a:rPr lang="en-US" dirty="0" smtClean="0">
                <a:solidFill>
                  <a:srgbClr val="FF0000"/>
                </a:solidFill>
              </a:rPr>
              <a:t>lipid</a:t>
            </a:r>
            <a:r>
              <a:rPr lang="en-US" dirty="0" smtClean="0"/>
              <a:t> synthesis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478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Targeting of Soluble Lysosomal Proteins to Endosomes and Lysosomes Is a Model for Protein Sorting in the TGN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57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Soluble </a:t>
            </a:r>
            <a:r>
              <a:rPr lang="en-US" dirty="0" err="1" smtClean="0">
                <a:solidFill>
                  <a:srgbClr val="C00000"/>
                </a:solidFill>
              </a:rPr>
              <a:t>lysosomal</a:t>
            </a:r>
            <a:r>
              <a:rPr lang="en-US" dirty="0" smtClean="0">
                <a:solidFill>
                  <a:srgbClr val="C00000"/>
                </a:solidFill>
              </a:rPr>
              <a:t> enzymes </a:t>
            </a:r>
            <a:r>
              <a:rPr lang="en-US" dirty="0" smtClean="0"/>
              <a:t>in the ER and early Golgi compartments </a:t>
            </a:r>
            <a:r>
              <a:rPr lang="en-US" dirty="0" smtClean="0">
                <a:solidFill>
                  <a:srgbClr val="C00000"/>
                </a:solidFill>
              </a:rPr>
              <a:t>undergo N-glycosylation </a:t>
            </a:r>
            <a:r>
              <a:rPr lang="en-US" u="sng" dirty="0" smtClean="0"/>
              <a:t>followed by removal of glucose and mannose units</a:t>
            </a:r>
          </a:p>
          <a:p>
            <a:r>
              <a:rPr lang="en-US" dirty="0" smtClean="0"/>
              <a:t>The mannose residues on the side chains are phosphorylated within the </a:t>
            </a:r>
            <a:r>
              <a:rPr lang="en-US" u="sng" dirty="0" smtClean="0"/>
              <a:t>Golgi complex</a:t>
            </a:r>
            <a:r>
              <a:rPr lang="en-US" dirty="0" smtClean="0"/>
              <a:t>, forming an oligosaccharide containing </a:t>
            </a:r>
            <a:r>
              <a:rPr lang="en-US" u="sng" dirty="0" smtClean="0">
                <a:solidFill>
                  <a:srgbClr val="FF0000"/>
                </a:solidFill>
              </a:rPr>
              <a:t>mannose-6-phosphate</a:t>
            </a:r>
          </a:p>
          <a:p>
            <a:r>
              <a:rPr lang="en-US" dirty="0" smtClean="0"/>
              <a:t>This </a:t>
            </a:r>
            <a:r>
              <a:rPr lang="en-US" u="sng" dirty="0" smtClean="0">
                <a:solidFill>
                  <a:srgbClr val="FF0000"/>
                </a:solidFill>
              </a:rPr>
              <a:t>tag</a:t>
            </a:r>
            <a:r>
              <a:rPr lang="en-US" u="sng" dirty="0" smtClean="0"/>
              <a:t> ensures </a:t>
            </a:r>
            <a:r>
              <a:rPr lang="en-US" u="sng" dirty="0" smtClean="0">
                <a:solidFill>
                  <a:srgbClr val="FF0000"/>
                </a:solidFill>
              </a:rPr>
              <a:t>delivery</a:t>
            </a:r>
            <a:r>
              <a:rPr lang="en-US" u="sng" dirty="0" smtClean="0"/>
              <a:t> of </a:t>
            </a:r>
            <a:r>
              <a:rPr lang="en-US" u="sng" dirty="0" err="1" smtClean="0"/>
              <a:t>lysosomal</a:t>
            </a:r>
            <a:r>
              <a:rPr lang="en-US" u="sng" dirty="0" smtClean="0"/>
              <a:t> proteins to the lysosomes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The Mannose-6-Phosphate Tag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Phosphorylation of </a:t>
            </a:r>
            <a:r>
              <a:rPr lang="en-US" dirty="0" err="1" smtClean="0"/>
              <a:t>mannnose</a:t>
            </a:r>
            <a:r>
              <a:rPr lang="en-US" dirty="0" smtClean="0"/>
              <a:t> is catalyzed by </a:t>
            </a: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/>
              <a:t> Golgi-specific enzymes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first</a:t>
            </a:r>
            <a:r>
              <a:rPr lang="en-US" dirty="0" smtClean="0"/>
              <a:t> is a </a:t>
            </a:r>
            <a:r>
              <a:rPr lang="en-US" dirty="0" err="1" smtClean="0">
                <a:solidFill>
                  <a:srgbClr val="C00000"/>
                </a:solidFill>
              </a:rPr>
              <a:t>phosphotransferase</a:t>
            </a:r>
            <a:r>
              <a:rPr lang="en-US" dirty="0" smtClean="0"/>
              <a:t> that </a:t>
            </a:r>
            <a:r>
              <a:rPr lang="en-US" u="sng" dirty="0" smtClean="0">
                <a:solidFill>
                  <a:srgbClr val="C00000"/>
                </a:solidFill>
              </a:rPr>
              <a:t>adds</a:t>
            </a:r>
            <a:r>
              <a:rPr lang="en-US" u="sng" dirty="0" smtClean="0"/>
              <a:t> GlcNAc-1-phosphate to carbon 6 of mannose in an early Golgi compartment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second</a:t>
            </a:r>
            <a:r>
              <a:rPr lang="en-US" u="sng" dirty="0" smtClean="0"/>
              <a:t>, in a mid-Golgi compartment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removes</a:t>
            </a:r>
            <a:r>
              <a:rPr lang="en-US" dirty="0" smtClean="0"/>
              <a:t> </a:t>
            </a:r>
            <a:r>
              <a:rPr lang="en-US" u="sng" dirty="0" err="1" smtClean="0"/>
              <a:t>GlcNAc</a:t>
            </a:r>
            <a:r>
              <a:rPr lang="en-US" dirty="0" smtClean="0"/>
              <a:t>, </a:t>
            </a:r>
            <a:r>
              <a:rPr lang="en-US" u="sng" dirty="0" smtClean="0"/>
              <a:t>leaving behind the mannose-6-phosphate </a:t>
            </a:r>
            <a:r>
              <a:rPr lang="en-US" u="sng" dirty="0"/>
              <a:t>residue</a:t>
            </a:r>
            <a:endParaRPr lang="en-US" u="sng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Destination of </a:t>
            </a:r>
            <a:r>
              <a:rPr lang="en-US" dirty="0" err="1" smtClean="0"/>
              <a:t>Lysosomal</a:t>
            </a:r>
            <a:r>
              <a:rPr lang="en-US" dirty="0" smtClean="0"/>
              <a:t> Proteins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Tagged lysosomal proteins bind to mannose-6-phosphate receptors (MPRs)</a:t>
            </a:r>
          </a:p>
          <a:p>
            <a:r>
              <a:rPr lang="en-US" dirty="0" smtClean="0"/>
              <a:t>The receptor-ligand complexes are packaged into transport vesicles and conveyed to an endosome</a:t>
            </a:r>
          </a:p>
          <a:p>
            <a:r>
              <a:rPr lang="en-US" dirty="0" smtClean="0"/>
              <a:t>In animal cells, </a:t>
            </a:r>
            <a:r>
              <a:rPr lang="en-US" u="sng" dirty="0" smtClean="0"/>
              <a:t>lysosomal enzymes are transported from the TGN to organelles known as </a:t>
            </a:r>
            <a:r>
              <a:rPr lang="en-US" b="1" u="sng" dirty="0" smtClean="0"/>
              <a:t>late endosomes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err="1" smtClean="0"/>
              <a:t>Multivesicular</a:t>
            </a:r>
            <a:r>
              <a:rPr lang="en-US" dirty="0" smtClean="0"/>
              <a:t> Endosomes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Degradation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and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recycling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of unneeded or damaged components are carried out by specialized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late endosomes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called </a:t>
            </a:r>
            <a:r>
              <a:rPr lang="en-US" i="1" u="sng" dirty="0" err="1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multivesicular</a:t>
            </a:r>
            <a:r>
              <a:rPr lang="en-US" i="1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endosomes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(</a:t>
            </a:r>
            <a:r>
              <a:rPr lang="en-US" i="1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MVEs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)</a:t>
            </a:r>
          </a:p>
          <a:p>
            <a:r>
              <a:rPr lang="en-US" dirty="0" smtClean="0"/>
              <a:t>They are sometimes called </a:t>
            </a:r>
            <a:r>
              <a:rPr lang="en-US" i="1" dirty="0" err="1" smtClean="0">
                <a:solidFill>
                  <a:srgbClr val="C00000"/>
                </a:solidFill>
              </a:rPr>
              <a:t>multivesicular</a:t>
            </a:r>
            <a:r>
              <a:rPr lang="en-US" i="1" dirty="0" smtClean="0">
                <a:solidFill>
                  <a:srgbClr val="C00000"/>
                </a:solidFill>
              </a:rPr>
              <a:t> bodies </a:t>
            </a:r>
            <a:r>
              <a:rPr lang="en-US" dirty="0" smtClean="0"/>
              <a:t>(</a:t>
            </a:r>
            <a:r>
              <a:rPr lang="en-US" i="1" dirty="0" smtClean="0"/>
              <a:t>MVBs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These serve as an intermediate between early endosomes and lysosomes and sequester materials destined for degradation or recycling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Destination of </a:t>
            </a:r>
            <a:r>
              <a:rPr lang="en-US" dirty="0" err="1" smtClean="0"/>
              <a:t>Lysosomal</a:t>
            </a:r>
            <a:r>
              <a:rPr lang="en-US" dirty="0" smtClean="0"/>
              <a:t> Proteins (continued)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Dissociation of the </a:t>
            </a:r>
            <a:r>
              <a:rPr lang="en-US" dirty="0" err="1" smtClean="0"/>
              <a:t>lysosomal</a:t>
            </a:r>
            <a:r>
              <a:rPr lang="en-US" dirty="0" smtClean="0"/>
              <a:t> enzymes prevents the retrograde movement of the enzymes back to the Golgi with the receptors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late endosome matures to form a new lysosome or delivers its contents to an active lysosome</a:t>
            </a:r>
          </a:p>
          <a:p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In the human genetic disorder </a:t>
            </a:r>
            <a:r>
              <a:rPr lang="en-US" i="1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I-cell disease,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( Inclusion-cell disease; autosomal recessive </a:t>
            </a:r>
            <a:r>
              <a:rPr lang="en-US" u="sng" dirty="0" err="1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disorder;due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to the lack of phosphotransferase)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lysosomal enzymes are misdirected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1689171" y="342725"/>
            <a:ext cx="5765658" cy="5981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72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12.5 Exocytosis and Endocytosis: Transporting Material Across the Plasma Membrane</a:t>
            </a:r>
          </a:p>
        </p:txBody>
      </p:sp>
      <p:sp>
        <p:nvSpPr>
          <p:cNvPr id="79875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6482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Two</a:t>
            </a:r>
            <a:r>
              <a:rPr lang="en-US" dirty="0" smtClean="0"/>
              <a:t> methods (unique to eukaryotes) for transporting materials across the plasma membrane are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Exocytosis</a:t>
            </a:r>
            <a:r>
              <a:rPr lang="en-US" i="1" dirty="0" smtClean="0"/>
              <a:t>,</a:t>
            </a:r>
            <a:r>
              <a:rPr lang="en-US" dirty="0" smtClean="0"/>
              <a:t> the process by which secretory vesicles release their contents outside the cell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Endocytosis</a:t>
            </a:r>
            <a:r>
              <a:rPr lang="en-US" i="1" dirty="0" smtClean="0"/>
              <a:t>,</a:t>
            </a:r>
            <a:r>
              <a:rPr lang="en-US" dirty="0" smtClean="0"/>
              <a:t> the process by which cells internalize external materials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Secretory Pathways Transport Molecules to the Exterior of the Cell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Secretory pathways</a:t>
            </a:r>
            <a:r>
              <a:rPr lang="en-US" dirty="0" smtClean="0"/>
              <a:t> move proteins from the ER through the Golgi complex to </a:t>
            </a:r>
            <a:r>
              <a:rPr lang="en-US" b="1" dirty="0" smtClean="0">
                <a:solidFill>
                  <a:srgbClr val="C00000"/>
                </a:solidFill>
              </a:rPr>
              <a:t>secretory vesicles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secretory granules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secretory granules then discharge their contents to the exterior of the cell</a:t>
            </a:r>
          </a:p>
          <a:p>
            <a:r>
              <a:rPr lang="en-US" dirty="0" smtClean="0"/>
              <a:t>Experiments using electron microscopy and autoradiography show the movement of proteins through secretory pathways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Results of the Experiment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were radioactively labeled briefly</a:t>
            </a:r>
          </a:p>
          <a:p>
            <a:r>
              <a:rPr lang="en-US" dirty="0" smtClean="0"/>
              <a:t>After three minutes, the proteins could be seen primarily in the rough ER</a:t>
            </a:r>
          </a:p>
          <a:p>
            <a:r>
              <a:rPr lang="en-US" dirty="0" smtClean="0"/>
              <a:t>A few minutes later, the proteins began to appear in the Golgi complex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"/>
          <a:stretch/>
        </p:blipFill>
        <p:spPr>
          <a:xfrm>
            <a:off x="1118616" y="316992"/>
            <a:ext cx="3224784" cy="6059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"/>
          <a:stretch/>
        </p:blipFill>
        <p:spPr>
          <a:xfrm>
            <a:off x="4852416" y="316992"/>
            <a:ext cx="3224784" cy="605974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The Two Basic Kinds of Endoplasmic Reticulum Differ in Structure and Function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Rough endoplasmic reticulum </a:t>
            </a:r>
            <a:r>
              <a:rPr lang="en-US" dirty="0" smtClean="0"/>
              <a:t>(</a:t>
            </a:r>
            <a:r>
              <a:rPr lang="en-US" b="1" dirty="0" smtClean="0"/>
              <a:t>rough ER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is characterized by </a:t>
            </a:r>
            <a:r>
              <a:rPr lang="en-US" dirty="0" smtClean="0">
                <a:solidFill>
                  <a:srgbClr val="FF0000"/>
                </a:solidFill>
              </a:rPr>
              <a:t>ribosomes</a:t>
            </a:r>
            <a:r>
              <a:rPr lang="en-US" dirty="0" smtClean="0"/>
              <a:t> on the cytosolic side of the membrane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subdomain</a:t>
            </a:r>
            <a:r>
              <a:rPr lang="en-US" dirty="0" smtClean="0"/>
              <a:t> of rough ER, the</a:t>
            </a:r>
            <a:r>
              <a:rPr lang="en-US" b="1" dirty="0" smtClean="0"/>
              <a:t> </a:t>
            </a:r>
            <a:r>
              <a:rPr lang="en-US" i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transitional elements</a:t>
            </a:r>
            <a:r>
              <a:rPr lang="en-US" b="1" i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>
                  <a:solidFill>
                    <a:srgbClr val="CCCC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en-US" i="1" dirty="0" smtClean="0">
                <a:ln>
                  <a:solidFill>
                    <a:srgbClr val="CCCC00"/>
                  </a:solidFill>
                </a:ln>
                <a:solidFill>
                  <a:srgbClr val="FF0000"/>
                </a:solidFill>
              </a:rPr>
              <a:t>TEs</a:t>
            </a:r>
            <a:r>
              <a:rPr lang="en-US" dirty="0" smtClean="0">
                <a:ln>
                  <a:solidFill>
                    <a:srgbClr val="CCCC00"/>
                  </a:solidFill>
                </a:ln>
                <a:solidFill>
                  <a:srgbClr val="FF0000"/>
                </a:solidFill>
              </a:rPr>
              <a:t>) plays a role in the </a:t>
            </a:r>
            <a:r>
              <a:rPr lang="en-US" u="sng" dirty="0" smtClean="0">
                <a:ln>
                  <a:solidFill>
                    <a:srgbClr val="CCCC00"/>
                  </a:solidFill>
                </a:ln>
                <a:solidFill>
                  <a:srgbClr val="FF0000"/>
                </a:solidFill>
              </a:rPr>
              <a:t>formation</a:t>
            </a:r>
            <a:r>
              <a:rPr lang="en-US" dirty="0" smtClean="0">
                <a:ln>
                  <a:solidFill>
                    <a:srgbClr val="CCCC00"/>
                  </a:solidFill>
                </a:ln>
                <a:solidFill>
                  <a:srgbClr val="FF0000"/>
                </a:solidFill>
              </a:rPr>
              <a:t> of </a:t>
            </a:r>
            <a:r>
              <a:rPr lang="en-US" b="1" dirty="0" smtClean="0">
                <a:ln>
                  <a:solidFill>
                    <a:srgbClr val="CCCC00"/>
                  </a:solidFill>
                </a:ln>
                <a:solidFill>
                  <a:srgbClr val="FF0000"/>
                </a:solidFill>
              </a:rPr>
              <a:t>transition vesicles </a:t>
            </a:r>
            <a:r>
              <a:rPr lang="en-US" dirty="0" smtClean="0">
                <a:ln>
                  <a:solidFill>
                    <a:srgbClr val="CCCC00"/>
                  </a:solidFill>
                </a:ln>
                <a:solidFill>
                  <a:srgbClr val="FF0000"/>
                </a:solidFill>
              </a:rPr>
              <a:t>that </a:t>
            </a:r>
            <a:r>
              <a:rPr lang="en-US" u="sng" dirty="0" smtClean="0">
                <a:ln>
                  <a:solidFill>
                    <a:srgbClr val="CCCC00"/>
                  </a:solidFill>
                </a:ln>
                <a:solidFill>
                  <a:srgbClr val="FF0000"/>
                </a:solidFill>
              </a:rPr>
              <a:t>shuttle</a:t>
            </a:r>
            <a:r>
              <a:rPr lang="en-US" dirty="0" smtClean="0">
                <a:ln>
                  <a:solidFill>
                    <a:srgbClr val="CCCC00"/>
                  </a:solidFill>
                </a:ln>
                <a:solidFill>
                  <a:srgbClr val="FF0000"/>
                </a:solidFill>
              </a:rPr>
              <a:t> lipids and proteins from the ER to the Golgi complex</a:t>
            </a:r>
          </a:p>
          <a:p>
            <a:r>
              <a:rPr lang="en-US" b="1" dirty="0" smtClean="0"/>
              <a:t>Smooth ER </a:t>
            </a:r>
            <a:r>
              <a:rPr lang="en-US" dirty="0" smtClean="0">
                <a:solidFill>
                  <a:srgbClr val="FF0000"/>
                </a:solidFill>
              </a:rPr>
              <a:t>lacks</a:t>
            </a:r>
            <a:r>
              <a:rPr lang="en-US" dirty="0" smtClean="0"/>
              <a:t> ribosomes and has other roles in the cell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Results of the Experiment (continued)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37 minutes, the protein was detected in vesicles budding from the Golgi (named </a:t>
            </a:r>
            <a:r>
              <a:rPr lang="en-US" i="1" dirty="0" smtClean="0"/>
              <a:t>condensing vacuoles</a:t>
            </a:r>
            <a:r>
              <a:rPr lang="en-US" dirty="0" smtClean="0"/>
              <a:t> by the researchers)</a:t>
            </a:r>
          </a:p>
          <a:p>
            <a:r>
              <a:rPr lang="en-US" dirty="0" smtClean="0"/>
              <a:t>After 117 minutes, the protein began to accumulate in 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dense </a:t>
            </a:r>
            <a:r>
              <a:rPr lang="en-US" i="1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zymogen granules,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vesicles that discharge their contents out of the cell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2017 Pearson Education,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"/>
          <a:stretch/>
        </p:blipFill>
        <p:spPr>
          <a:xfrm>
            <a:off x="1219200" y="316992"/>
            <a:ext cx="3224784" cy="6047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"/>
          <a:stretch/>
        </p:blipFill>
        <p:spPr>
          <a:xfrm>
            <a:off x="4928616" y="316992"/>
            <a:ext cx="3224784" cy="604771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332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"/>
          <a:stretch/>
        </p:blipFill>
        <p:spPr>
          <a:xfrm>
            <a:off x="1170432" y="316992"/>
            <a:ext cx="3224784" cy="6059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"/>
          <a:stretch/>
        </p:blipFill>
        <p:spPr>
          <a:xfrm>
            <a:off x="5004816" y="320040"/>
            <a:ext cx="3224784" cy="60566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83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Constitutive Secretion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budding from the TGN, </a:t>
            </a:r>
            <a:r>
              <a:rPr lang="en-US" u="sng" dirty="0" smtClean="0"/>
              <a:t>some vesicles move directly to the cell surface and immediately fuse with the plasma membrane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This unregulated process </a:t>
            </a:r>
            <a:r>
              <a:rPr lang="en-US" dirty="0" smtClean="0"/>
              <a:t>is </a:t>
            </a:r>
            <a:r>
              <a:rPr lang="en-US" u="sng" dirty="0" smtClean="0"/>
              <a:t>continuous</a:t>
            </a:r>
            <a:r>
              <a:rPr lang="en-US" dirty="0" smtClean="0"/>
              <a:t> and </a:t>
            </a:r>
            <a:r>
              <a:rPr lang="en-US" u="sng" dirty="0" smtClean="0"/>
              <a:t>independent of external signals</a:t>
            </a:r>
          </a:p>
          <a:p>
            <a:r>
              <a:rPr lang="en-US" dirty="0" smtClean="0"/>
              <a:t>It is called </a:t>
            </a:r>
            <a:r>
              <a:rPr lang="en-US" b="1" dirty="0" smtClean="0"/>
              <a:t>constitutive secretion</a:t>
            </a:r>
            <a:r>
              <a:rPr lang="en-US" dirty="0" smtClean="0"/>
              <a:t>; one example is </a:t>
            </a:r>
            <a:r>
              <a:rPr lang="en-US" dirty="0" smtClean="0">
                <a:solidFill>
                  <a:srgbClr val="0070C0"/>
                </a:solidFill>
              </a:rPr>
              <a:t>mucus</a:t>
            </a:r>
            <a:r>
              <a:rPr lang="en-US" dirty="0" smtClean="0"/>
              <a:t> secretion by the intestinal lining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Constitutive Secretion by Default?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Constitutive secretion was once thought to be a </a:t>
            </a:r>
            <a:r>
              <a:rPr lang="en-US" i="1" dirty="0" smtClean="0"/>
              <a:t>default pathway </a:t>
            </a:r>
            <a:r>
              <a:rPr lang="en-US" dirty="0" smtClean="0"/>
              <a:t>for proteins synthesized by rough ER</a:t>
            </a:r>
          </a:p>
          <a:p>
            <a:r>
              <a:rPr lang="en-US" dirty="0" smtClean="0"/>
              <a:t>It was thought that proteins destined to stay in the endomembrane system must have a tag to avoid constitutive secretion</a:t>
            </a:r>
          </a:p>
          <a:p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Current evidence suggests that some tags may be required for constitutive secretion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2017 Pearson Education,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Regulated Secretion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Secretory vesicles involved in </a:t>
            </a:r>
            <a:r>
              <a:rPr lang="en-US" b="1" dirty="0" smtClean="0"/>
              <a:t>regulated secretion </a:t>
            </a:r>
            <a:r>
              <a:rPr lang="en-US" dirty="0" smtClean="0"/>
              <a:t>accumulate in the cell and fuse with the plasma membrane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only</a:t>
            </a:r>
            <a:r>
              <a:rPr lang="en-US" dirty="0" smtClean="0">
                <a:solidFill>
                  <a:srgbClr val="FF0000"/>
                </a:solidFill>
              </a:rPr>
              <a:t> in response to specific signals</a:t>
            </a:r>
          </a:p>
          <a:p>
            <a:r>
              <a:rPr lang="en-US" dirty="0" smtClean="0"/>
              <a:t>An important example is </a:t>
            </a:r>
            <a:r>
              <a:rPr lang="en-US" dirty="0" smtClean="0">
                <a:solidFill>
                  <a:srgbClr val="FF0000"/>
                </a:solidFill>
              </a:rPr>
              <a:t>neurotransmitter release</a:t>
            </a:r>
          </a:p>
          <a:p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Regulated secretory vesicles 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form by budding from the TGN as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immature secretory vesicles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Regulated Secretion (continued)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Maturation</a:t>
            </a:r>
            <a:r>
              <a:rPr lang="en-US" dirty="0" smtClean="0"/>
              <a:t> of secretory proteins </a:t>
            </a:r>
            <a:r>
              <a:rPr lang="en-US" u="sng" dirty="0" smtClean="0"/>
              <a:t>involves</a:t>
            </a:r>
            <a:r>
              <a:rPr lang="en-US" dirty="0" smtClean="0"/>
              <a:t> their </a:t>
            </a:r>
            <a:r>
              <a:rPr lang="en-US" u="sng" dirty="0" smtClean="0"/>
              <a:t>concentration</a:t>
            </a:r>
            <a:r>
              <a:rPr lang="en-US" dirty="0" smtClean="0"/>
              <a:t>, called </a:t>
            </a:r>
            <a:r>
              <a:rPr lang="en-US" i="1" dirty="0" smtClean="0">
                <a:solidFill>
                  <a:srgbClr val="FF0000"/>
                </a:solidFill>
              </a:rPr>
              <a:t>condensation</a:t>
            </a:r>
            <a:r>
              <a:rPr lang="en-US" i="1" dirty="0" smtClean="0"/>
              <a:t>,</a:t>
            </a:r>
            <a:r>
              <a:rPr lang="en-US" dirty="0" smtClean="0"/>
              <a:t> and </a:t>
            </a:r>
            <a:r>
              <a:rPr lang="en-US" u="sng" dirty="0" smtClean="0"/>
              <a:t>sometimes </a:t>
            </a:r>
            <a:r>
              <a:rPr lang="en-US" u="sng" dirty="0" smtClean="0">
                <a:solidFill>
                  <a:srgbClr val="FF0000"/>
                </a:solidFill>
              </a:rPr>
              <a:t>proteolytic processing</a:t>
            </a:r>
          </a:p>
          <a:p>
            <a:r>
              <a:rPr lang="en-US" dirty="0" smtClean="0"/>
              <a:t>The mature secretory vesicles move close to the </a:t>
            </a:r>
            <a:r>
              <a:rPr lang="en-US" u="sng" dirty="0" smtClean="0"/>
              <a:t>site of secretion and remain there until receiving a signal</a:t>
            </a:r>
          </a:p>
          <a:p>
            <a:r>
              <a:rPr lang="en-US" dirty="0" smtClean="0"/>
              <a:t>The signal triggers vesicles to </a:t>
            </a:r>
            <a:r>
              <a:rPr lang="en-US" dirty="0" smtClean="0">
                <a:solidFill>
                  <a:srgbClr val="FF0000"/>
                </a:solidFill>
              </a:rPr>
              <a:t>release</a:t>
            </a:r>
            <a:r>
              <a:rPr lang="en-US" dirty="0" smtClean="0"/>
              <a:t> their contents by </a:t>
            </a:r>
            <a:r>
              <a:rPr lang="en-US" dirty="0" smtClean="0">
                <a:solidFill>
                  <a:srgbClr val="FF0000"/>
                </a:solidFill>
              </a:rPr>
              <a:t>fusion with the plasma membrane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Excluding </a:t>
            </a:r>
            <a:r>
              <a:rPr lang="en-US" dirty="0" err="1" smtClean="0"/>
              <a:t>Nonsecretory</a:t>
            </a:r>
            <a:r>
              <a:rPr lang="en-US" dirty="0" smtClean="0"/>
              <a:t> Proteins from Vesicles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suggests that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high concentrations of secretory proteins lead to formation of </a:t>
            </a:r>
            <a:r>
              <a:rPr lang="en-US" i="1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protein </a:t>
            </a:r>
            <a:r>
              <a:rPr lang="en-US" i="1" u="sng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aggregates</a:t>
            </a:r>
          </a:p>
          <a:p>
            <a:r>
              <a:rPr lang="en-US" dirty="0" smtClean="0"/>
              <a:t>These </a:t>
            </a:r>
            <a:r>
              <a:rPr lang="en-US" u="sng" dirty="0" smtClean="0"/>
              <a:t>aggregates, formed in the </a:t>
            </a:r>
            <a:r>
              <a:rPr lang="en-US" u="sng" dirty="0" smtClean="0">
                <a:solidFill>
                  <a:srgbClr val="FF0000"/>
                </a:solidFill>
              </a:rPr>
              <a:t>TGN</a:t>
            </a:r>
            <a:r>
              <a:rPr lang="en-US" u="sng" dirty="0" smtClean="0"/>
              <a:t>, act to </a:t>
            </a:r>
            <a:r>
              <a:rPr lang="en-US" u="sng" dirty="0" smtClean="0">
                <a:solidFill>
                  <a:srgbClr val="FF0000"/>
                </a:solidFill>
              </a:rPr>
              <a:t>exclude </a:t>
            </a:r>
            <a:r>
              <a:rPr lang="en-US" u="sng" dirty="0" err="1" smtClean="0">
                <a:solidFill>
                  <a:srgbClr val="FF0000"/>
                </a:solidFill>
              </a:rPr>
              <a:t>nonsecretory</a:t>
            </a:r>
            <a:r>
              <a:rPr lang="en-US" u="sng" dirty="0" smtClean="0">
                <a:solidFill>
                  <a:srgbClr val="FF0000"/>
                </a:solidFill>
              </a:rPr>
              <a:t> proteins </a:t>
            </a:r>
            <a:r>
              <a:rPr lang="en-US" u="sng" dirty="0" smtClean="0"/>
              <a:t>from the forming secretory vesicles </a:t>
            </a:r>
          </a:p>
          <a:p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Proteins </a:t>
            </a:r>
            <a:r>
              <a:rPr lang="en-US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that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do not </a:t>
            </a:r>
            <a:r>
              <a:rPr lang="en-US" dirty="0" smtClean="0">
                <a:ln>
                  <a:solidFill>
                    <a:srgbClr val="6DBE4F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form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aggregates or enter secretory vesicles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would be transported elsewhere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2017 Pearson Education,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"/>
          <a:stretch/>
        </p:blipFill>
        <p:spPr>
          <a:xfrm>
            <a:off x="1511808" y="387096"/>
            <a:ext cx="6120384" cy="591745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087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Polarized Secretion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cases, </a:t>
            </a:r>
            <a:r>
              <a:rPr lang="en-US" u="sng" dirty="0" smtClean="0"/>
              <a:t>exocytosis of specific proteins is limited to a specific surface of the cell</a:t>
            </a:r>
          </a:p>
          <a:p>
            <a:r>
              <a:rPr lang="en-US" dirty="0" smtClean="0"/>
              <a:t>For example, </a:t>
            </a:r>
            <a:r>
              <a:rPr lang="en-US" u="sng" dirty="0" smtClean="0"/>
              <a:t>intestinal</a:t>
            </a:r>
            <a:r>
              <a:rPr lang="en-US" dirty="0" smtClean="0"/>
              <a:t> cells </a:t>
            </a:r>
            <a:r>
              <a:rPr lang="en-US" u="sng" dirty="0" smtClean="0"/>
              <a:t>secrete</a:t>
            </a:r>
            <a:r>
              <a:rPr lang="en-US" dirty="0" smtClean="0"/>
              <a:t> digestive </a:t>
            </a:r>
            <a:r>
              <a:rPr lang="en-US" u="sng" dirty="0" smtClean="0"/>
              <a:t>enzymes</a:t>
            </a:r>
            <a:r>
              <a:rPr lang="en-US" dirty="0" smtClean="0"/>
              <a:t> only on the side of the cell that faces into the intestine</a:t>
            </a:r>
          </a:p>
          <a:p>
            <a:r>
              <a:rPr lang="en-US" dirty="0" smtClean="0"/>
              <a:t>This is called </a:t>
            </a:r>
            <a:r>
              <a:rPr lang="en-US" b="1" dirty="0" smtClean="0"/>
              <a:t>polarized secretion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0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Rough and Smooth ER Are Easily Distinguished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Rough</a:t>
            </a:r>
            <a:r>
              <a:rPr lang="en-US" dirty="0" smtClean="0"/>
              <a:t> ER membranes form large </a:t>
            </a:r>
            <a:r>
              <a:rPr lang="en-US" u="sng" dirty="0" smtClean="0"/>
              <a:t>flattened</a:t>
            </a:r>
            <a:r>
              <a:rPr lang="en-US" dirty="0" smtClean="0"/>
              <a:t> </a:t>
            </a:r>
            <a:r>
              <a:rPr lang="en-US" u="sng" dirty="0" smtClean="0"/>
              <a:t>sheets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Smooth</a:t>
            </a:r>
            <a:r>
              <a:rPr lang="en-US" dirty="0" smtClean="0"/>
              <a:t> ER membranes form </a:t>
            </a:r>
            <a:r>
              <a:rPr lang="en-US" u="sng" dirty="0" smtClean="0"/>
              <a:t>tubular</a:t>
            </a:r>
            <a:r>
              <a:rPr lang="en-US" dirty="0" smtClean="0"/>
              <a:t> structures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Transitional</a:t>
            </a:r>
            <a:r>
              <a:rPr lang="en-US" dirty="0" smtClean="0"/>
              <a:t> elements of the rough ER are an exception; they </a:t>
            </a:r>
            <a:r>
              <a:rPr lang="en-US" u="sng" dirty="0" smtClean="0"/>
              <a:t>resemble</a:t>
            </a:r>
            <a:r>
              <a:rPr lang="en-US" dirty="0" smtClean="0"/>
              <a:t> the smooth ER</a:t>
            </a:r>
          </a:p>
          <a:p>
            <a:r>
              <a:rPr lang="en-US" dirty="0" smtClean="0"/>
              <a:t>The </a:t>
            </a:r>
            <a:r>
              <a:rPr lang="en-US" u="sng" dirty="0" err="1"/>
              <a:t>lumenal</a:t>
            </a:r>
            <a:r>
              <a:rPr lang="en-US" dirty="0" smtClean="0"/>
              <a:t> spaces of rough and smooth ER are </a:t>
            </a:r>
            <a:r>
              <a:rPr lang="en-US" u="sng" dirty="0" smtClean="0"/>
              <a:t>continuous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Exocytosis Releases Intracellular Molecules Outside the Cell</a:t>
            </a:r>
          </a:p>
        </p:txBody>
      </p:sp>
      <p:sp>
        <p:nvSpPr>
          <p:cNvPr id="942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="1" dirty="0" smtClean="0"/>
              <a:t>exocytosis,</a:t>
            </a:r>
            <a:r>
              <a:rPr lang="en-US" dirty="0" smtClean="0"/>
              <a:t> proteins in a vesicle are released to the exterior of the cell as the vesicle fuses with the plasma membrane</a:t>
            </a:r>
          </a:p>
          <a:p>
            <a:r>
              <a:rPr lang="en-US" dirty="0" smtClean="0"/>
              <a:t>Animal cells secrete hormones, mucus, milk proteins, and digestive enzymes this way</a:t>
            </a:r>
          </a:p>
          <a:p>
            <a:r>
              <a:rPr lang="en-US" dirty="0" smtClean="0"/>
              <a:t>Plant and fungal cells secrete enzyme and structural proteins for the cell wall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Exocytosis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Vesicles containing products for secretion move to the cell surface (1)</a:t>
            </a:r>
          </a:p>
          <a:p>
            <a:r>
              <a:rPr lang="en-US" smtClean="0"/>
              <a:t>The membrane of the vesicle fuses with the plasma membrane (2)</a:t>
            </a:r>
          </a:p>
          <a:p>
            <a:r>
              <a:rPr lang="en-US" smtClean="0"/>
              <a:t>Fusion with the plasma membrane discharges the contents of the vesicle (3)</a:t>
            </a:r>
          </a:p>
          <a:p>
            <a:r>
              <a:rPr lang="en-US" smtClean="0"/>
              <a:t>The membrane of the vesicle becomes part of the cell membrane (4)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45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3083814" y="304800"/>
            <a:ext cx="2976372" cy="5981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823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of Membrane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the vesicle fuses with the plasma membrane</a:t>
            </a:r>
          </a:p>
          <a:p>
            <a:pPr lvl="1"/>
            <a:r>
              <a:rPr lang="en-US" smtClean="0"/>
              <a:t>The lumenal (inner) membrane of the vesicle becomes part of the outer surface of the plasma membrane</a:t>
            </a:r>
          </a:p>
          <a:p>
            <a:pPr lvl="1"/>
            <a:r>
              <a:rPr lang="en-US" smtClean="0"/>
              <a:t>So, glycolipids and glycoproteins that were formed in the ER and Golgi lumens will face the extracellular space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385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Mechanism of Exocytosis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mechanism of the movement of </a:t>
            </a:r>
            <a:r>
              <a:rPr lang="en-US" dirty="0" err="1" smtClean="0"/>
              <a:t>exocytotic</a:t>
            </a:r>
            <a:r>
              <a:rPr lang="en-US" dirty="0" smtClean="0"/>
              <a:t> vesicles to the cell surface is not clear</a:t>
            </a:r>
          </a:p>
          <a:p>
            <a:r>
              <a:rPr lang="en-US" dirty="0" smtClean="0"/>
              <a:t>Evidence points to the involvement of microtubules in vesicle movement</a:t>
            </a:r>
          </a:p>
          <a:p>
            <a:r>
              <a:rPr lang="en-US" dirty="0" smtClean="0"/>
              <a:t>Vesicle movement stops when cells are treated with </a:t>
            </a:r>
            <a:r>
              <a:rPr lang="en-US" i="1" dirty="0" smtClean="0"/>
              <a:t>colchicine, </a:t>
            </a:r>
            <a:r>
              <a:rPr lang="en-US" dirty="0" smtClean="0"/>
              <a:t>a microtubule assembly inhibitor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3556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The Role of Calcium in Triggering Exocytosis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Fusion</a:t>
            </a:r>
            <a:r>
              <a:rPr lang="en-US" dirty="0" smtClean="0"/>
              <a:t> of regulated secretory vesicles with the plasma membrane is generally </a:t>
            </a:r>
            <a:r>
              <a:rPr lang="en-US" u="sng" dirty="0" smtClean="0"/>
              <a:t>triggered</a:t>
            </a:r>
            <a:r>
              <a:rPr lang="en-US" dirty="0" smtClean="0"/>
              <a:t> by an </a:t>
            </a:r>
            <a:r>
              <a:rPr lang="en-US" u="sng" dirty="0" smtClean="0"/>
              <a:t>extracellular</a:t>
            </a:r>
            <a:r>
              <a:rPr lang="en-US" dirty="0" smtClean="0"/>
              <a:t> signal</a:t>
            </a:r>
          </a:p>
          <a:p>
            <a:r>
              <a:rPr lang="en-US" dirty="0" smtClean="0"/>
              <a:t>In most cases, a </a:t>
            </a:r>
            <a:r>
              <a:rPr lang="en-US" dirty="0" smtClean="0">
                <a:solidFill>
                  <a:srgbClr val="FF0000"/>
                </a:solidFill>
              </a:rPr>
              <a:t>hormone or neurotransmitter </a:t>
            </a:r>
            <a:r>
              <a:rPr lang="en-US" dirty="0" smtClean="0"/>
              <a:t>binds receptors on the cell surface and triggers a </a:t>
            </a:r>
            <a:r>
              <a:rPr lang="en-US" i="1" dirty="0" smtClean="0"/>
              <a:t>second messenger </a:t>
            </a:r>
            <a:r>
              <a:rPr lang="en-US" dirty="0" smtClean="0"/>
              <a:t>inside the cell</a:t>
            </a:r>
          </a:p>
          <a:p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transient elevation in Ca</a:t>
            </a:r>
            <a:r>
              <a:rPr lang="en-US" u="sng" baseline="30000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2+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appears 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to be an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essential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step in the </a:t>
            </a:r>
            <a:r>
              <a:rPr lang="en-US" u="sng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signaling</a:t>
            </a:r>
            <a:r>
              <a:rPr lang="en-US" dirty="0" smtClean="0">
                <a:ln>
                  <a:solidFill>
                    <a:srgbClr val="6DBE4F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cascade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827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47800"/>
          </a:xfrm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Endocytosis Imports Extracellular Molecules by Forming Vesicles from the Plasma Membrane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648200"/>
          </a:xfrm>
        </p:spPr>
        <p:txBody>
          <a:bodyPr/>
          <a:lstStyle/>
          <a:p>
            <a:r>
              <a:rPr lang="en-US" dirty="0" smtClean="0"/>
              <a:t>Most eukaryotic cells carry out one or more forms of </a:t>
            </a:r>
            <a:r>
              <a:rPr lang="en-US" b="1" dirty="0" smtClean="0"/>
              <a:t>endocytosis</a:t>
            </a:r>
            <a:r>
              <a:rPr lang="en-US" dirty="0" smtClean="0"/>
              <a:t> for uptake of extracellular material</a:t>
            </a:r>
          </a:p>
          <a:p>
            <a:r>
              <a:rPr lang="en-US" dirty="0" smtClean="0"/>
              <a:t>A small segment of the plasma membrane folds inward (1)</a:t>
            </a:r>
          </a:p>
          <a:p>
            <a:r>
              <a:rPr lang="en-US" dirty="0" smtClean="0"/>
              <a:t>Then it pinches off to form an </a:t>
            </a:r>
            <a:r>
              <a:rPr lang="en-US" b="1" dirty="0" err="1" smtClean="0"/>
              <a:t>endocytic</a:t>
            </a:r>
            <a:r>
              <a:rPr lang="en-US" b="1" dirty="0" smtClean="0"/>
              <a:t> vesicle </a:t>
            </a:r>
            <a:r>
              <a:rPr lang="en-US" dirty="0" smtClean="0"/>
              <a:t>containing ingested substances or particles (2–4)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841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1808226" y="304800"/>
            <a:ext cx="5527548" cy="59706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737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smtClean="0"/>
              <a:t>Membrane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Endocytosis and exocytosis have opposite effects in terms of membrane flow</a:t>
            </a:r>
          </a:p>
          <a:p>
            <a:r>
              <a:rPr lang="en-US" dirty="0" smtClean="0"/>
              <a:t>Exocytosis adds lipids and proteins to the plasma membrane, whereas endocytosis removes them</a:t>
            </a:r>
          </a:p>
          <a:p>
            <a:r>
              <a:rPr lang="en-US" dirty="0" smtClean="0"/>
              <a:t>The steady-state composition of the plasma membrane results from a balance between the two processes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812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en-US" dirty="0" err="1" smtClean="0"/>
              <a:t>Endocytic</a:t>
            </a:r>
            <a:r>
              <a:rPr lang="en-US" dirty="0" smtClean="0"/>
              <a:t> Vesicles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Endocytic</a:t>
            </a:r>
            <a:r>
              <a:rPr lang="en-US" u="sng" dirty="0" smtClean="0"/>
              <a:t> vesicles </a:t>
            </a:r>
            <a:r>
              <a:rPr lang="en-US" dirty="0" smtClean="0"/>
              <a:t>develop into </a:t>
            </a:r>
            <a:r>
              <a:rPr lang="en-US" u="sng" dirty="0" smtClean="0"/>
              <a:t>early endosomes</a:t>
            </a:r>
            <a:r>
              <a:rPr lang="en-US" dirty="0" smtClean="0"/>
              <a:t>, which </a:t>
            </a:r>
            <a:r>
              <a:rPr lang="en-US" dirty="0" smtClean="0">
                <a:solidFill>
                  <a:srgbClr val="FF0000"/>
                </a:solidFill>
              </a:rPr>
              <a:t>fuse</a:t>
            </a:r>
            <a:r>
              <a:rPr lang="en-US" dirty="0" smtClean="0"/>
              <a:t> </a:t>
            </a:r>
            <a:r>
              <a:rPr lang="en-US" u="sng" dirty="0" smtClean="0"/>
              <a:t>with vesicles from the TGN</a:t>
            </a:r>
          </a:p>
          <a:p>
            <a:r>
              <a:rPr lang="en-US" dirty="0" smtClean="0"/>
              <a:t>They acquire digestive enzymes and form new lysosomes</a:t>
            </a:r>
          </a:p>
          <a:p>
            <a:r>
              <a:rPr lang="en-US" dirty="0" smtClean="0"/>
              <a:t>In </a:t>
            </a:r>
            <a:r>
              <a:rPr lang="en-US" i="1" dirty="0" smtClean="0">
                <a:solidFill>
                  <a:srgbClr val="FF0000"/>
                </a:solidFill>
              </a:rPr>
              <a:t>phagocytosis,</a:t>
            </a:r>
            <a:r>
              <a:rPr lang="en-US" dirty="0" smtClean="0"/>
              <a:t> solid particles are ingested</a:t>
            </a:r>
          </a:p>
          <a:p>
            <a:r>
              <a:rPr lang="en-US" dirty="0" smtClean="0"/>
              <a:t>In </a:t>
            </a:r>
            <a:r>
              <a:rPr lang="en-US" i="1" dirty="0" smtClean="0">
                <a:solidFill>
                  <a:srgbClr val="FF0000"/>
                </a:solidFill>
              </a:rPr>
              <a:t>pinocytosis</a:t>
            </a:r>
            <a:r>
              <a:rPr lang="en-US" i="1" dirty="0" smtClean="0"/>
              <a:t>,</a:t>
            </a:r>
            <a:r>
              <a:rPr lang="en-US" dirty="0" smtClean="0"/>
              <a:t> liquids are taken up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022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5117</TotalTime>
  <Words>8172</Words>
  <Application>Microsoft Office PowerPoint</Application>
  <PresentationFormat>On-screen Show (4:3)</PresentationFormat>
  <Paragraphs>816</Paragraphs>
  <Slides>184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184</vt:i4>
      </vt:variant>
    </vt:vector>
  </HeadingPairs>
  <TitlesOfParts>
    <vt:vector size="192" baseType="lpstr">
      <vt:lpstr>ＭＳ Ｐゴシック</vt:lpstr>
      <vt:lpstr>ＭＳ Ｐゴシック</vt:lpstr>
      <vt:lpstr>Arial</vt:lpstr>
      <vt:lpstr>Calibri</vt:lpstr>
      <vt:lpstr>Symbol</vt:lpstr>
      <vt:lpstr>Times New Roman</vt:lpstr>
      <vt:lpstr>Wingdings</vt:lpstr>
      <vt:lpstr>Blank Presentation</vt:lpstr>
      <vt:lpstr>Chapter 12</vt:lpstr>
      <vt:lpstr>The Endomembrane System</vt:lpstr>
      <vt:lpstr>Components of the Endomembrane System</vt:lpstr>
      <vt:lpstr>PowerPoint Presentation</vt:lpstr>
      <vt:lpstr>Peroxisomes</vt:lpstr>
      <vt:lpstr>12.1 The Endoplasmic Reticulum</vt:lpstr>
      <vt:lpstr>Functions of the ER</vt:lpstr>
      <vt:lpstr>The Two Basic Kinds of Endoplasmic Reticulum Differ in Structure and Function</vt:lpstr>
      <vt:lpstr>Rough and Smooth ER Are Easily Distinguished</vt:lpstr>
      <vt:lpstr>PowerPoint Presentation</vt:lpstr>
      <vt:lpstr>Variation in Amounts of Rough and Smooth ER</vt:lpstr>
      <vt:lpstr>Rough ER Is Involved in the Biosynthesis and Processing of Proteins</vt:lpstr>
      <vt:lpstr>Rough ER—Other Functions</vt:lpstr>
      <vt:lpstr>Rough ER Has a Role in Quality Control</vt:lpstr>
      <vt:lpstr>Smooth ER Is Involved in Drug Detoxification, Carbohydrate Metabolism, Calcium Storage, and Steroid Biosynthesis</vt:lpstr>
      <vt:lpstr>Drug Detoxification</vt:lpstr>
      <vt:lpstr>Hydroxylation Occurs via Electron Transport</vt:lpstr>
      <vt:lpstr>Drug Tolerance</vt:lpstr>
      <vt:lpstr>Drug Synergy</vt:lpstr>
      <vt:lpstr>Drug Detoxification in the Smooth ER</vt:lpstr>
      <vt:lpstr>Pharmacogenetics</vt:lpstr>
      <vt:lpstr>Carbohydrate Metabolism</vt:lpstr>
      <vt:lpstr>Regulation of Glucose</vt:lpstr>
      <vt:lpstr>PowerPoint Presentation</vt:lpstr>
      <vt:lpstr>Calcium Storage</vt:lpstr>
      <vt:lpstr>Steroid Biosynthesis</vt:lpstr>
      <vt:lpstr>Cholesterol</vt:lpstr>
      <vt:lpstr>The ER Plays a Central Role in the Biosynthesis of Membranes</vt:lpstr>
      <vt:lpstr>Membrane Biosynthesis</vt:lpstr>
      <vt:lpstr>Membrane Biosynthesis (continued)</vt:lpstr>
      <vt:lpstr>PowerPoint Presentation</vt:lpstr>
      <vt:lpstr>12.2 The Golgi Complex</vt:lpstr>
      <vt:lpstr>The Golgi Complex Consists of a Series of Membrane-Bounded Cisternae</vt:lpstr>
      <vt:lpstr>Transport Vesicles</vt:lpstr>
      <vt:lpstr>The Two Faces of the Golgi Stack</vt:lpstr>
      <vt:lpstr>The Golgi Network</vt:lpstr>
      <vt:lpstr>PowerPoint Presentation</vt:lpstr>
      <vt:lpstr>Two Models Depict the Flow of Lipids and Proteins Through the Golgi Complex</vt:lpstr>
      <vt:lpstr>The Stationary Cisternae Model</vt:lpstr>
      <vt:lpstr>The Cisternal Maturation Model</vt:lpstr>
      <vt:lpstr>The Models Are Not Mutually Exclusive</vt:lpstr>
      <vt:lpstr>PowerPoint Presentation</vt:lpstr>
      <vt:lpstr>Anterograde and Retrograde Transport</vt:lpstr>
      <vt:lpstr>Retrograde Transport</vt:lpstr>
      <vt:lpstr>12.3 Roles of the ER and Golgi in Protein Glycosylation</vt:lpstr>
      <vt:lpstr>Two General Kinds of Glycosylation</vt:lpstr>
      <vt:lpstr>Initial Glycosylation Occurs in the ER</vt:lpstr>
      <vt:lpstr>PowerPoint Presentation</vt:lpstr>
      <vt:lpstr>Initial Glycosylation Occurs in the ER (continued)</vt:lpstr>
      <vt:lpstr>Initial Glycosylation Occurs in the ER (continued)</vt:lpstr>
      <vt:lpstr>PowerPoint Presentation</vt:lpstr>
      <vt:lpstr>Cotranslational Glycosylation</vt:lpstr>
      <vt:lpstr>Two Proteins Assist with Proper Folding</vt:lpstr>
      <vt:lpstr>Proper Folding in the ER</vt:lpstr>
      <vt:lpstr>PowerPoint Presentation</vt:lpstr>
      <vt:lpstr>Further Glycosylation Occurs in the Golgi Complex</vt:lpstr>
      <vt:lpstr>Terminal Glycosylation</vt:lpstr>
      <vt:lpstr>12.4 Roles of the ER and Golgi Complex in Protein Trafficking</vt:lpstr>
      <vt:lpstr>Protein Tags</vt:lpstr>
      <vt:lpstr>Lipid Tags</vt:lpstr>
      <vt:lpstr>Overview of Trafficking</vt:lpstr>
      <vt:lpstr>PowerPoint Presentation</vt:lpstr>
      <vt:lpstr>ER-Specific Proteins Contain Retention and Retrieval Tags</vt:lpstr>
      <vt:lpstr>The RXR Tag</vt:lpstr>
      <vt:lpstr>Retrieval Tags</vt:lpstr>
      <vt:lpstr>Evidence Regarding Retrieval Tags</vt:lpstr>
      <vt:lpstr>Golgi Complex Proteins May Be Sorted According to the Lengths of Their Membrane-Spanning Domains</vt:lpstr>
      <vt:lpstr>Golgi-Specific Proteins</vt:lpstr>
      <vt:lpstr>Length of Hydrophobic Domains Is Correlated with Location in the Golgi Complex</vt:lpstr>
      <vt:lpstr>Targeting of Soluble Lysosomal Proteins to Endosomes and Lysosomes Is a Model for Protein Sorting in the TGN</vt:lpstr>
      <vt:lpstr>The Mannose-6-Phosphate Tag</vt:lpstr>
      <vt:lpstr>Destination of Lysosomal Proteins</vt:lpstr>
      <vt:lpstr>Multivesicular Endosomes</vt:lpstr>
      <vt:lpstr>Destination of Lysosomal Proteins (continued)</vt:lpstr>
      <vt:lpstr>PowerPoint Presentation</vt:lpstr>
      <vt:lpstr>12.5 Exocytosis and Endocytosis: Transporting Material Across the Plasma Membrane</vt:lpstr>
      <vt:lpstr>Secretory Pathways Transport Molecules to the Exterior of the Cell</vt:lpstr>
      <vt:lpstr>Results of the Experiment</vt:lpstr>
      <vt:lpstr>PowerPoint Presentation</vt:lpstr>
      <vt:lpstr>Results of the Experiment (continued)</vt:lpstr>
      <vt:lpstr>PowerPoint Presentation</vt:lpstr>
      <vt:lpstr>PowerPoint Presentation</vt:lpstr>
      <vt:lpstr>Constitutive Secretion</vt:lpstr>
      <vt:lpstr>Constitutive Secretion by Default?</vt:lpstr>
      <vt:lpstr>Regulated Secretion</vt:lpstr>
      <vt:lpstr>Regulated Secretion (continued)</vt:lpstr>
      <vt:lpstr>Excluding Nonsecretory Proteins from Vesicles</vt:lpstr>
      <vt:lpstr>PowerPoint Presentation</vt:lpstr>
      <vt:lpstr>Polarized Secretion</vt:lpstr>
      <vt:lpstr>Exocytosis Releases Intracellular Molecules Outside the Cell</vt:lpstr>
      <vt:lpstr>The Process of Exocytosis</vt:lpstr>
      <vt:lpstr>PowerPoint Presentation</vt:lpstr>
      <vt:lpstr>Orientation of Membrane</vt:lpstr>
      <vt:lpstr>Mechanism of Exocytosis</vt:lpstr>
      <vt:lpstr>The Role of Calcium in Triggering Exocytosis</vt:lpstr>
      <vt:lpstr>Endocytosis Imports Extracellular Molecules by Forming Vesicles from the Plasma Membrane</vt:lpstr>
      <vt:lpstr>PowerPoint Presentation</vt:lpstr>
      <vt:lpstr>Membrane Flow</vt:lpstr>
      <vt:lpstr>Endocytic Vesicles</vt:lpstr>
      <vt:lpstr>Phagocytosis</vt:lpstr>
      <vt:lpstr>Phagocytes in Immune Function</vt:lpstr>
      <vt:lpstr>Phagocytes in the Amoeba</vt:lpstr>
      <vt:lpstr>Phagocytes in the Amoeba (continued)</vt:lpstr>
      <vt:lpstr>PowerPoint Presentation</vt:lpstr>
      <vt:lpstr>PowerPoint Presentation</vt:lpstr>
      <vt:lpstr>Receptor-Mediated Endocytosis</vt:lpstr>
      <vt:lpstr>Low-Density Lipoproteins</vt:lpstr>
      <vt:lpstr>Process of Receptor-Mediated Endocytosis</vt:lpstr>
      <vt:lpstr>Process of Receptor-Mediated Endocytosis (continued)</vt:lpstr>
      <vt:lpstr>Process of Receptor-Mediated Endocytosis (continued)</vt:lpstr>
      <vt:lpstr>PowerPoint Presentation</vt:lpstr>
      <vt:lpstr>PowerPoint Presentation</vt:lpstr>
      <vt:lpstr>Variations of Receptor-Mediated Endocytosis</vt:lpstr>
      <vt:lpstr>Variations of Receptor-Mediated Endocytosis (continued)</vt:lpstr>
      <vt:lpstr>After Internalization</vt:lpstr>
      <vt:lpstr>Recycling Plasma Membrane Receptors</vt:lpstr>
      <vt:lpstr>Alternative Fates for Ligand-Receptor Complexes</vt:lpstr>
      <vt:lpstr>Clathrin-Independent Endocytosis</vt:lpstr>
      <vt:lpstr>12.6 Coated Vesicles in Cellular Transport Processes</vt:lpstr>
      <vt:lpstr>Coat Proteins</vt:lpstr>
      <vt:lpstr>PowerPoint Presentation</vt:lpstr>
      <vt:lpstr>Caveolae</vt:lpstr>
      <vt:lpstr>Clathrin-Coated Vesicles Are Surrounded by Lattices Composed of Clathrin and Adaptor Protein</vt:lpstr>
      <vt:lpstr>PowerPoint Presentation</vt:lpstr>
      <vt:lpstr>Structure of a Triskelion</vt:lpstr>
      <vt:lpstr>Adaptor Protein Complexes</vt:lpstr>
      <vt:lpstr>The Assembly of Clathrin Coats Drives the Formation of Vesicles from the Plasma Membrane and TGN</vt:lpstr>
      <vt:lpstr>Clathrin Coat Assembly</vt:lpstr>
      <vt:lpstr>PowerPoint Presentation</vt:lpstr>
      <vt:lpstr>PowerPoint Presentation</vt:lpstr>
      <vt:lpstr>Dynamin</vt:lpstr>
      <vt:lpstr>Uncoating the Vesicle</vt:lpstr>
      <vt:lpstr>Clathrin Cages</vt:lpstr>
      <vt:lpstr>COPI- and COPII-Coated Vesicles Travel Between the ER and Golgi Complex Cisternae</vt:lpstr>
      <vt:lpstr>Role of ARF</vt:lpstr>
      <vt:lpstr>Role of ARF (continued)</vt:lpstr>
      <vt:lpstr>COPII-Coated Vesicles</vt:lpstr>
      <vt:lpstr>SNARE Proteins Mediate Fusion Between Vesicles and Target Membranes</vt:lpstr>
      <vt:lpstr>SNARE Proteins</vt:lpstr>
      <vt:lpstr>PowerPoint Presentation</vt:lpstr>
      <vt:lpstr>Rab GTPases</vt:lpstr>
      <vt:lpstr>Release of SNAREs</vt:lpstr>
      <vt:lpstr>SNAREs May Not Be the Whole Story</vt:lpstr>
      <vt:lpstr>Tethering Proteins</vt:lpstr>
      <vt:lpstr>12.7 Lysosomes and Cellular Digestion</vt:lpstr>
      <vt:lpstr>Lysosomes Isolate Digestive Enzymes from the Rest of the Cell</vt:lpstr>
      <vt:lpstr>PowerPoint Presentation</vt:lpstr>
      <vt:lpstr>Lysosomes Are Highly Acidic Inside</vt:lpstr>
      <vt:lpstr>Lysosomes Develop from Endosomes</vt:lpstr>
      <vt:lpstr>Endosome Development</vt:lpstr>
      <vt:lpstr>Final Step of Lysosome Development</vt:lpstr>
      <vt:lpstr>PowerPoint Presentation</vt:lpstr>
      <vt:lpstr>Lysosomal Enzymes Are Important for Several Different Digestive Properties</vt:lpstr>
      <vt:lpstr>Phagocytosis and Receptor-Mediated Endocytosis: Lysosomes in Defense and Nutrition</vt:lpstr>
      <vt:lpstr>After Digestion Is Complete</vt:lpstr>
      <vt:lpstr>Autophagy: A Biological Recycling System</vt:lpstr>
      <vt:lpstr>PowerPoint Presentation</vt:lpstr>
      <vt:lpstr>Autophagy and Cancer</vt:lpstr>
      <vt:lpstr>Extracellular Digestion</vt:lpstr>
      <vt:lpstr>Lysosomal Storage Diseases Are Usually Characterized by the Accumulation of Indigestible Material</vt:lpstr>
      <vt:lpstr>Examples of Lysosomal Storage diseases</vt:lpstr>
      <vt:lpstr>Treatment of Lysosomal Storage Diseases</vt:lpstr>
      <vt:lpstr>12.8 The Plant Vacuole: A Multifunctional Organelle</vt:lpstr>
      <vt:lpstr>Additional Functions of Vacuoles</vt:lpstr>
      <vt:lpstr>Additional Functions of Vacuoles (continued)</vt:lpstr>
      <vt:lpstr>12.9 Peroxisomes</vt:lpstr>
      <vt:lpstr>Peroxisome Structure</vt:lpstr>
      <vt:lpstr>PowerPoint Presentation</vt:lpstr>
      <vt:lpstr>Chemical Identification of Peroxisomes in  Plant Cells</vt:lpstr>
      <vt:lpstr>Most Peroxisomal Functions Are Linked to Hydrogen Peroxide Metabolism</vt:lpstr>
      <vt:lpstr>Hydrogen Peroxide Metabolism</vt:lpstr>
      <vt:lpstr>Hydrogen Peroxide Can Be Detoxified Another Way</vt:lpstr>
      <vt:lpstr>Detoxification of Harmful Compounds</vt:lpstr>
      <vt:lpstr>Oxidation of Fatty Acids</vt:lpstr>
      <vt:lpstr>Metabolism of Nitrogen-Containing Compounds</vt:lpstr>
      <vt:lpstr>Aminotransferases</vt:lpstr>
      <vt:lpstr>Catabolism of Unusual Substances</vt:lpstr>
      <vt:lpstr>Peroxisomal Disorders</vt:lpstr>
      <vt:lpstr>Plant Cells Contain Types of Peroxisomes Not Found in Animal Cells</vt:lpstr>
      <vt:lpstr>Leaf Peroxisomes</vt:lpstr>
      <vt:lpstr>Glyoxysomes</vt:lpstr>
      <vt:lpstr>Peroxisome Biogenesis Occurs by Division of Preexisting Peroxisomes or by Vesicle Fusion</vt:lpstr>
      <vt:lpstr>Peroxisome Biogenesis</vt:lpstr>
      <vt:lpstr>PowerPoint Presentation</vt:lpstr>
    </vt:vector>
  </TitlesOfParts>
  <Company>Progressive Information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System 103</dc:creator>
  <cp:lastModifiedBy>HP</cp:lastModifiedBy>
  <cp:revision>516</cp:revision>
  <dcterms:created xsi:type="dcterms:W3CDTF">2010-11-04T10:55:36Z</dcterms:created>
  <dcterms:modified xsi:type="dcterms:W3CDTF">2022-10-25T18:39:24Z</dcterms:modified>
</cp:coreProperties>
</file>