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55"/>
  </p:notesMasterIdLst>
  <p:handoutMasterIdLst>
    <p:handoutMasterId r:id="rId56"/>
  </p:handoutMasterIdLst>
  <p:sldIdLst>
    <p:sldId id="256" r:id="rId2"/>
    <p:sldId id="316" r:id="rId3"/>
    <p:sldId id="318" r:id="rId4"/>
    <p:sldId id="319" r:id="rId5"/>
    <p:sldId id="321" r:id="rId6"/>
    <p:sldId id="323" r:id="rId7"/>
    <p:sldId id="324" r:id="rId8"/>
    <p:sldId id="325" r:id="rId9"/>
    <p:sldId id="327" r:id="rId10"/>
    <p:sldId id="328" r:id="rId11"/>
    <p:sldId id="329" r:id="rId12"/>
    <p:sldId id="331" r:id="rId13"/>
    <p:sldId id="332" r:id="rId14"/>
    <p:sldId id="334" r:id="rId15"/>
    <p:sldId id="336" r:id="rId16"/>
    <p:sldId id="338"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6" r:id="rId32"/>
    <p:sldId id="357" r:id="rId33"/>
    <p:sldId id="358" r:id="rId34"/>
    <p:sldId id="359" r:id="rId35"/>
    <p:sldId id="360" r:id="rId36"/>
    <p:sldId id="362" r:id="rId37"/>
    <p:sldId id="365" r:id="rId38"/>
    <p:sldId id="367" r:id="rId39"/>
    <p:sldId id="371" r:id="rId40"/>
    <p:sldId id="372" r:id="rId41"/>
    <p:sldId id="373" r:id="rId42"/>
    <p:sldId id="374" r:id="rId43"/>
    <p:sldId id="376" r:id="rId44"/>
    <p:sldId id="377" r:id="rId45"/>
    <p:sldId id="378" r:id="rId46"/>
    <p:sldId id="379" r:id="rId47"/>
    <p:sldId id="381" r:id="rId48"/>
    <p:sldId id="382" r:id="rId49"/>
    <p:sldId id="388" r:id="rId50"/>
    <p:sldId id="390" r:id="rId51"/>
    <p:sldId id="387" r:id="rId52"/>
    <p:sldId id="391" r:id="rId53"/>
    <p:sldId id="39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M" initials="W.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p:cViewPr varScale="1">
        <p:scale>
          <a:sx n="105" d="100"/>
          <a:sy n="105" d="100"/>
        </p:scale>
        <p:origin x="16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7BABE-9CF1-4A4E-8CA0-0A8F2B99C25B}" type="doc">
      <dgm:prSet loTypeId="urn:microsoft.com/office/officeart/2008/layout/VerticalAccentList" loCatId="list" qsTypeId="urn:microsoft.com/office/officeart/2005/8/quickstyle/simple3" qsCatId="simple" csTypeId="urn:microsoft.com/office/officeart/2005/8/colors/colorful2" csCatId="colorful" phldr="1"/>
      <dgm:spPr/>
      <dgm:t>
        <a:bodyPr/>
        <a:lstStyle/>
        <a:p>
          <a:endParaRPr lang="en-US"/>
        </a:p>
      </dgm:t>
    </dgm:pt>
    <dgm:pt modelId="{2BA3C001-08D1-47AB-965D-58DB21B55311}">
      <dgm:prSet custT="1"/>
      <dgm:spPr/>
      <dgm:t>
        <a:bodyPr/>
        <a:lstStyle/>
        <a:p>
          <a:pPr algn="ctr" rtl="0"/>
          <a:r>
            <a:rPr lang="en-US" sz="3200" b="1" dirty="0">
              <a:solidFill>
                <a:schemeClr val="accent2">
                  <a:lumMod val="75000"/>
                </a:schemeClr>
              </a:solidFill>
              <a:latin typeface="Algerian" pitchFamily="82" charset="0"/>
            </a:rPr>
            <a:t>Healthcare Service Management</a:t>
          </a:r>
        </a:p>
      </dgm:t>
    </dgm:pt>
    <dgm:pt modelId="{F3BF4E4A-F6C2-4769-BA5B-1F07A5C16EC0}" type="parTrans" cxnId="{41054D4B-FCB6-431E-B7CA-C75909A5C2C4}">
      <dgm:prSet/>
      <dgm:spPr/>
      <dgm:t>
        <a:bodyPr/>
        <a:lstStyle/>
        <a:p>
          <a:endParaRPr lang="en-US"/>
        </a:p>
      </dgm:t>
    </dgm:pt>
    <dgm:pt modelId="{A8C78DDC-4FB0-4317-8187-6D69849F8479}" type="sibTrans" cxnId="{41054D4B-FCB6-431E-B7CA-C75909A5C2C4}">
      <dgm:prSet/>
      <dgm:spPr/>
      <dgm:t>
        <a:bodyPr/>
        <a:lstStyle/>
        <a:p>
          <a:endParaRPr lang="en-US"/>
        </a:p>
      </dgm:t>
    </dgm:pt>
    <dgm:pt modelId="{F0F7EF23-BE89-49CA-AEB4-58E2619071C1}" type="pres">
      <dgm:prSet presAssocID="{BD97BABE-9CF1-4A4E-8CA0-0A8F2B99C25B}" presName="Name0" presStyleCnt="0">
        <dgm:presLayoutVars>
          <dgm:chMax/>
          <dgm:chPref/>
          <dgm:dir/>
        </dgm:presLayoutVars>
      </dgm:prSet>
      <dgm:spPr/>
    </dgm:pt>
    <dgm:pt modelId="{CE5C048E-E3B0-4BF3-9E0B-FC2D0B7960AB}" type="pres">
      <dgm:prSet presAssocID="{2BA3C001-08D1-47AB-965D-58DB21B55311}" presName="parenttextcomposite" presStyleCnt="0"/>
      <dgm:spPr/>
    </dgm:pt>
    <dgm:pt modelId="{BA3D77C7-C752-4C87-8874-7A070DE5E425}" type="pres">
      <dgm:prSet presAssocID="{2BA3C001-08D1-47AB-965D-58DB21B55311}" presName="parenttext" presStyleLbl="revTx" presStyleIdx="0" presStyleCnt="1" custScaleX="174413">
        <dgm:presLayoutVars>
          <dgm:chMax/>
          <dgm:chPref val="2"/>
          <dgm:bulletEnabled val="1"/>
        </dgm:presLayoutVars>
      </dgm:prSet>
      <dgm:spPr/>
    </dgm:pt>
    <dgm:pt modelId="{F6CEDA04-0065-486B-A2F0-4CA7586FD407}" type="pres">
      <dgm:prSet presAssocID="{2BA3C001-08D1-47AB-965D-58DB21B55311}" presName="parallelogramComposite" presStyleCnt="0"/>
      <dgm:spPr/>
    </dgm:pt>
    <dgm:pt modelId="{C201932C-2FE3-48D2-A587-A877F7914365}" type="pres">
      <dgm:prSet presAssocID="{2BA3C001-08D1-47AB-965D-58DB21B55311}" presName="parallelogram1" presStyleLbl="alignNode1" presStyleIdx="0" presStyleCnt="7"/>
      <dgm:spPr/>
    </dgm:pt>
    <dgm:pt modelId="{4A9D78D1-3AC0-4513-9C6D-9113DA49903F}" type="pres">
      <dgm:prSet presAssocID="{2BA3C001-08D1-47AB-965D-58DB21B55311}" presName="parallelogram2" presStyleLbl="alignNode1" presStyleIdx="1" presStyleCnt="7"/>
      <dgm:spPr/>
    </dgm:pt>
    <dgm:pt modelId="{A83A6850-D5AF-4988-ABE5-74A2B9556DA1}" type="pres">
      <dgm:prSet presAssocID="{2BA3C001-08D1-47AB-965D-58DB21B55311}" presName="parallelogram3" presStyleLbl="alignNode1" presStyleIdx="2" presStyleCnt="7"/>
      <dgm:spPr/>
    </dgm:pt>
    <dgm:pt modelId="{A0796FED-14FE-4806-9F7C-208BB17A10B2}" type="pres">
      <dgm:prSet presAssocID="{2BA3C001-08D1-47AB-965D-58DB21B55311}" presName="parallelogram4" presStyleLbl="alignNode1" presStyleIdx="3" presStyleCnt="7"/>
      <dgm:spPr/>
    </dgm:pt>
    <dgm:pt modelId="{8F4A646B-8CA1-4000-9D84-DEAAF3752C9F}" type="pres">
      <dgm:prSet presAssocID="{2BA3C001-08D1-47AB-965D-58DB21B55311}" presName="parallelogram5" presStyleLbl="alignNode1" presStyleIdx="4" presStyleCnt="7"/>
      <dgm:spPr/>
    </dgm:pt>
    <dgm:pt modelId="{3EA5E7BB-59EB-4DA8-AD7E-9DF75411E701}" type="pres">
      <dgm:prSet presAssocID="{2BA3C001-08D1-47AB-965D-58DB21B55311}" presName="parallelogram6" presStyleLbl="alignNode1" presStyleIdx="5" presStyleCnt="7"/>
      <dgm:spPr/>
    </dgm:pt>
    <dgm:pt modelId="{57F788E5-745F-47C5-BB10-361266249570}" type="pres">
      <dgm:prSet presAssocID="{2BA3C001-08D1-47AB-965D-58DB21B55311}" presName="parallelogram7" presStyleLbl="alignNode1" presStyleIdx="6" presStyleCnt="7"/>
      <dgm:spPr/>
    </dgm:pt>
  </dgm:ptLst>
  <dgm:cxnLst>
    <dgm:cxn modelId="{149CFC48-ED9D-46E5-BAC4-565B0F5AD949}" type="presOf" srcId="{BD97BABE-9CF1-4A4E-8CA0-0A8F2B99C25B}" destId="{F0F7EF23-BE89-49CA-AEB4-58E2619071C1}" srcOrd="0" destOrd="0" presId="urn:microsoft.com/office/officeart/2008/layout/VerticalAccentList"/>
    <dgm:cxn modelId="{41054D4B-FCB6-431E-B7CA-C75909A5C2C4}" srcId="{BD97BABE-9CF1-4A4E-8CA0-0A8F2B99C25B}" destId="{2BA3C001-08D1-47AB-965D-58DB21B55311}" srcOrd="0" destOrd="0" parTransId="{F3BF4E4A-F6C2-4769-BA5B-1F07A5C16EC0}" sibTransId="{A8C78DDC-4FB0-4317-8187-6D69849F8479}"/>
    <dgm:cxn modelId="{1BE369C4-9138-45FD-B190-364537FCA704}" type="presOf" srcId="{2BA3C001-08D1-47AB-965D-58DB21B55311}" destId="{BA3D77C7-C752-4C87-8874-7A070DE5E425}" srcOrd="0" destOrd="0" presId="urn:microsoft.com/office/officeart/2008/layout/VerticalAccentList"/>
    <dgm:cxn modelId="{E43B2346-D2C3-493F-B3E1-D766F04F929E}" type="presParOf" srcId="{F0F7EF23-BE89-49CA-AEB4-58E2619071C1}" destId="{CE5C048E-E3B0-4BF3-9E0B-FC2D0B7960AB}" srcOrd="0" destOrd="0" presId="urn:microsoft.com/office/officeart/2008/layout/VerticalAccentList"/>
    <dgm:cxn modelId="{E81CAAF1-25F0-45A1-9ECD-0CAC662A80DD}" type="presParOf" srcId="{CE5C048E-E3B0-4BF3-9E0B-FC2D0B7960AB}" destId="{BA3D77C7-C752-4C87-8874-7A070DE5E425}" srcOrd="0" destOrd="0" presId="urn:microsoft.com/office/officeart/2008/layout/VerticalAccentList"/>
    <dgm:cxn modelId="{265DFCF0-27D8-40DF-8EBD-048040D3F193}" type="presParOf" srcId="{F0F7EF23-BE89-49CA-AEB4-58E2619071C1}" destId="{F6CEDA04-0065-486B-A2F0-4CA7586FD407}" srcOrd="1" destOrd="0" presId="urn:microsoft.com/office/officeart/2008/layout/VerticalAccentList"/>
    <dgm:cxn modelId="{E1F31F6F-38CA-462E-8B0D-1AD1C89C23A5}" type="presParOf" srcId="{F6CEDA04-0065-486B-A2F0-4CA7586FD407}" destId="{C201932C-2FE3-48D2-A587-A877F7914365}" srcOrd="0" destOrd="0" presId="urn:microsoft.com/office/officeart/2008/layout/VerticalAccentList"/>
    <dgm:cxn modelId="{7FF085EE-6B0E-4862-A32B-1DD0105C9186}" type="presParOf" srcId="{F6CEDA04-0065-486B-A2F0-4CA7586FD407}" destId="{4A9D78D1-3AC0-4513-9C6D-9113DA49903F}" srcOrd="1" destOrd="0" presId="urn:microsoft.com/office/officeart/2008/layout/VerticalAccentList"/>
    <dgm:cxn modelId="{F5945535-F156-4D96-AC37-064E1409F836}" type="presParOf" srcId="{F6CEDA04-0065-486B-A2F0-4CA7586FD407}" destId="{A83A6850-D5AF-4988-ABE5-74A2B9556DA1}" srcOrd="2" destOrd="0" presId="urn:microsoft.com/office/officeart/2008/layout/VerticalAccentList"/>
    <dgm:cxn modelId="{B2E28E44-B595-427E-8CF5-1C176BF6C992}" type="presParOf" srcId="{F6CEDA04-0065-486B-A2F0-4CA7586FD407}" destId="{A0796FED-14FE-4806-9F7C-208BB17A10B2}" srcOrd="3" destOrd="0" presId="urn:microsoft.com/office/officeart/2008/layout/VerticalAccentList"/>
    <dgm:cxn modelId="{719613EF-2609-45DD-9555-265D3EB73056}" type="presParOf" srcId="{F6CEDA04-0065-486B-A2F0-4CA7586FD407}" destId="{8F4A646B-8CA1-4000-9D84-DEAAF3752C9F}" srcOrd="4" destOrd="0" presId="urn:microsoft.com/office/officeart/2008/layout/VerticalAccentList"/>
    <dgm:cxn modelId="{35271645-056A-453D-83E7-42195CC9A2CE}" type="presParOf" srcId="{F6CEDA04-0065-486B-A2F0-4CA7586FD407}" destId="{3EA5E7BB-59EB-4DA8-AD7E-9DF75411E701}" srcOrd="5" destOrd="0" presId="urn:microsoft.com/office/officeart/2008/layout/VerticalAccentList"/>
    <dgm:cxn modelId="{2B9A2842-2CB2-4C02-B516-7E75D844E111}" type="presParOf" srcId="{F6CEDA04-0065-486B-A2F0-4CA7586FD407}" destId="{57F788E5-745F-47C5-BB10-361266249570}"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1A572-10A3-4220-B89C-B8A30F4E69E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5FC8D72-CC1A-4EE7-AA59-4E981F3BD434}">
      <dgm:prSet custT="1"/>
      <dgm:spPr/>
      <dgm:t>
        <a:bodyPr/>
        <a:lstStyle/>
        <a:p>
          <a:pPr rtl="0"/>
          <a:r>
            <a:rPr lang="en-US" sz="1400"/>
            <a:t>Wafaa Menawi </a:t>
          </a:r>
        </a:p>
      </dgm:t>
    </dgm:pt>
    <dgm:pt modelId="{A357D287-4E08-45AA-B29E-1E59674F825A}" type="parTrans" cxnId="{6921544B-3863-4703-B443-1DAA0A15E6BE}">
      <dgm:prSet/>
      <dgm:spPr/>
      <dgm:t>
        <a:bodyPr/>
        <a:lstStyle/>
        <a:p>
          <a:endParaRPr lang="en-US" sz="4000"/>
        </a:p>
      </dgm:t>
    </dgm:pt>
    <dgm:pt modelId="{7F301E39-6095-4BD2-A345-C184257DCFDC}" type="sibTrans" cxnId="{6921544B-3863-4703-B443-1DAA0A15E6BE}">
      <dgm:prSet/>
      <dgm:spPr/>
      <dgm:t>
        <a:bodyPr/>
        <a:lstStyle/>
        <a:p>
          <a:endParaRPr lang="en-US" sz="4000"/>
        </a:p>
      </dgm:t>
    </dgm:pt>
    <dgm:pt modelId="{4EA38C27-7DB7-4565-B56D-12CBB45FB2C5}">
      <dgm:prSet custT="1"/>
      <dgm:spPr/>
      <dgm:t>
        <a:bodyPr/>
        <a:lstStyle/>
        <a:p>
          <a:pPr rtl="0"/>
          <a:r>
            <a:rPr lang="en-US" sz="1400"/>
            <a:t>Ph.D. Health Care Management</a:t>
          </a:r>
        </a:p>
      </dgm:t>
    </dgm:pt>
    <dgm:pt modelId="{13FF59A1-E458-4A7E-B2E9-CCD66BFC2961}" type="parTrans" cxnId="{D8799960-DFAB-4642-9270-8102CAF7D908}">
      <dgm:prSet/>
      <dgm:spPr/>
      <dgm:t>
        <a:bodyPr/>
        <a:lstStyle/>
        <a:p>
          <a:endParaRPr lang="en-US" sz="4000"/>
        </a:p>
      </dgm:t>
    </dgm:pt>
    <dgm:pt modelId="{3A1D57A8-4AAC-4A24-BCA9-9564F7AE98B8}" type="sibTrans" cxnId="{D8799960-DFAB-4642-9270-8102CAF7D908}">
      <dgm:prSet/>
      <dgm:spPr/>
      <dgm:t>
        <a:bodyPr/>
        <a:lstStyle/>
        <a:p>
          <a:endParaRPr lang="en-US" sz="4000"/>
        </a:p>
      </dgm:t>
    </dgm:pt>
    <dgm:pt modelId="{8FB9F61C-6D5C-489A-830C-01BA554D7B10}">
      <dgm:prSet custT="1"/>
      <dgm:spPr/>
      <dgm:t>
        <a:bodyPr/>
        <a:lstStyle/>
        <a:p>
          <a:pPr rtl="0"/>
          <a:r>
            <a:rPr lang="en-US" sz="1400" dirty="0"/>
            <a:t>Head of Quality Assurance Unit </a:t>
          </a:r>
        </a:p>
      </dgm:t>
    </dgm:pt>
    <dgm:pt modelId="{5C0220E1-974B-4D95-8D45-6692792B3CBF}" type="parTrans" cxnId="{A3D3AA6F-8FC5-48A1-BC5D-2FDDEFC3A20B}">
      <dgm:prSet/>
      <dgm:spPr/>
      <dgm:t>
        <a:bodyPr/>
        <a:lstStyle/>
        <a:p>
          <a:endParaRPr lang="en-US" sz="4000"/>
        </a:p>
      </dgm:t>
    </dgm:pt>
    <dgm:pt modelId="{121566B7-D0EB-445A-805E-C78BD3672150}" type="sibTrans" cxnId="{A3D3AA6F-8FC5-48A1-BC5D-2FDDEFC3A20B}">
      <dgm:prSet/>
      <dgm:spPr/>
      <dgm:t>
        <a:bodyPr/>
        <a:lstStyle/>
        <a:p>
          <a:endParaRPr lang="en-US" sz="4000"/>
        </a:p>
      </dgm:t>
    </dgm:pt>
    <dgm:pt modelId="{2880DE91-1B2D-4DC9-9BCA-B0197CEBA15A}">
      <dgm:prSet custT="1"/>
      <dgm:spPr/>
      <dgm:t>
        <a:bodyPr/>
        <a:lstStyle/>
        <a:p>
          <a:pPr rtl="0"/>
          <a:r>
            <a:rPr lang="en-US" sz="1400"/>
            <a:t>An-Najah BioSciences Unit (NBU) </a:t>
          </a:r>
        </a:p>
      </dgm:t>
    </dgm:pt>
    <dgm:pt modelId="{F55BBA5E-FCDB-466A-B4E6-5AA192F803B3}" type="parTrans" cxnId="{DA83C207-408B-4CF5-8D6F-7C97B260C4BF}">
      <dgm:prSet/>
      <dgm:spPr/>
      <dgm:t>
        <a:bodyPr/>
        <a:lstStyle/>
        <a:p>
          <a:endParaRPr lang="en-US" sz="4000"/>
        </a:p>
      </dgm:t>
    </dgm:pt>
    <dgm:pt modelId="{0C5FC74C-343C-4000-8C1D-4D4D2EFC194E}" type="sibTrans" cxnId="{DA83C207-408B-4CF5-8D6F-7C97B260C4BF}">
      <dgm:prSet/>
      <dgm:spPr/>
      <dgm:t>
        <a:bodyPr/>
        <a:lstStyle/>
        <a:p>
          <a:endParaRPr lang="en-US" sz="4000"/>
        </a:p>
      </dgm:t>
    </dgm:pt>
    <dgm:pt modelId="{10B146F6-A4D8-487A-9323-7C10C7CA0E4D}">
      <dgm:prSet custT="1"/>
      <dgm:spPr/>
      <dgm:t>
        <a:bodyPr/>
        <a:lstStyle/>
        <a:p>
          <a:pPr rtl="0"/>
          <a:r>
            <a:rPr lang="en-US" sz="1400"/>
            <a:t>Mobile: +972 568279063 </a:t>
          </a:r>
        </a:p>
      </dgm:t>
    </dgm:pt>
    <dgm:pt modelId="{CF739AC3-A988-4876-8776-8BA65D154E33}" type="parTrans" cxnId="{8D74E65E-BBB9-47A0-A52F-84CBAF08DAAD}">
      <dgm:prSet/>
      <dgm:spPr/>
      <dgm:t>
        <a:bodyPr/>
        <a:lstStyle/>
        <a:p>
          <a:endParaRPr lang="en-US" sz="4000"/>
        </a:p>
      </dgm:t>
    </dgm:pt>
    <dgm:pt modelId="{F6EBE7AE-7ED8-46FC-97B6-17607143069F}" type="sibTrans" cxnId="{8D74E65E-BBB9-47A0-A52F-84CBAF08DAAD}">
      <dgm:prSet/>
      <dgm:spPr/>
      <dgm:t>
        <a:bodyPr/>
        <a:lstStyle/>
        <a:p>
          <a:endParaRPr lang="en-US" sz="4000"/>
        </a:p>
      </dgm:t>
    </dgm:pt>
    <dgm:pt modelId="{E05382F1-5A63-4ED0-A927-633B2FB08288}">
      <dgm:prSet custT="1"/>
      <dgm:spPr/>
      <dgm:t>
        <a:bodyPr/>
        <a:lstStyle/>
        <a:p>
          <a:pPr rtl="0"/>
          <a:r>
            <a:rPr lang="en-US" sz="1400"/>
            <a:t>E. mail: w.menawi@najah.edu </a:t>
          </a:r>
        </a:p>
      </dgm:t>
    </dgm:pt>
    <dgm:pt modelId="{611640D1-2B4D-48AD-8BF5-D26BABFC1D88}" type="parTrans" cxnId="{9BD1DEB2-79AD-4631-8B9F-187CB0228FB4}">
      <dgm:prSet/>
      <dgm:spPr/>
      <dgm:t>
        <a:bodyPr/>
        <a:lstStyle/>
        <a:p>
          <a:endParaRPr lang="en-US" sz="4000"/>
        </a:p>
      </dgm:t>
    </dgm:pt>
    <dgm:pt modelId="{022BED99-AC25-4356-849C-1927A29C0F91}" type="sibTrans" cxnId="{9BD1DEB2-79AD-4631-8B9F-187CB0228FB4}">
      <dgm:prSet/>
      <dgm:spPr/>
      <dgm:t>
        <a:bodyPr/>
        <a:lstStyle/>
        <a:p>
          <a:endParaRPr lang="en-US" sz="4000"/>
        </a:p>
      </dgm:t>
    </dgm:pt>
    <dgm:pt modelId="{CCCD0997-16C1-406F-87F9-C0A35F8F5A15}" type="pres">
      <dgm:prSet presAssocID="{8851A572-10A3-4220-B89C-B8A30F4E69EA}" presName="linear" presStyleCnt="0">
        <dgm:presLayoutVars>
          <dgm:animLvl val="lvl"/>
          <dgm:resizeHandles val="exact"/>
        </dgm:presLayoutVars>
      </dgm:prSet>
      <dgm:spPr/>
    </dgm:pt>
    <dgm:pt modelId="{426527C5-5B68-4FB5-8168-DCF18AE86F68}" type="pres">
      <dgm:prSet presAssocID="{25FC8D72-CC1A-4EE7-AA59-4E981F3BD434}" presName="parentText" presStyleLbl="node1" presStyleIdx="0" presStyleCnt="6">
        <dgm:presLayoutVars>
          <dgm:chMax val="0"/>
          <dgm:bulletEnabled val="1"/>
        </dgm:presLayoutVars>
      </dgm:prSet>
      <dgm:spPr/>
    </dgm:pt>
    <dgm:pt modelId="{5760FA8F-1E66-489A-92A4-9DDE6ECA8ADA}" type="pres">
      <dgm:prSet presAssocID="{7F301E39-6095-4BD2-A345-C184257DCFDC}" presName="spacer" presStyleCnt="0"/>
      <dgm:spPr/>
    </dgm:pt>
    <dgm:pt modelId="{A1D1E4DE-2D3B-4AFB-88BC-72E76FDE38D5}" type="pres">
      <dgm:prSet presAssocID="{4EA38C27-7DB7-4565-B56D-12CBB45FB2C5}" presName="parentText" presStyleLbl="node1" presStyleIdx="1" presStyleCnt="6">
        <dgm:presLayoutVars>
          <dgm:chMax val="0"/>
          <dgm:bulletEnabled val="1"/>
        </dgm:presLayoutVars>
      </dgm:prSet>
      <dgm:spPr/>
    </dgm:pt>
    <dgm:pt modelId="{8EA79A4E-D648-471C-9170-9FDBE2491C3E}" type="pres">
      <dgm:prSet presAssocID="{3A1D57A8-4AAC-4A24-BCA9-9564F7AE98B8}" presName="spacer" presStyleCnt="0"/>
      <dgm:spPr/>
    </dgm:pt>
    <dgm:pt modelId="{B7A8C16C-5DBB-40FF-A23A-A889266DD7CC}" type="pres">
      <dgm:prSet presAssocID="{8FB9F61C-6D5C-489A-830C-01BA554D7B10}" presName="parentText" presStyleLbl="node1" presStyleIdx="2" presStyleCnt="6">
        <dgm:presLayoutVars>
          <dgm:chMax val="0"/>
          <dgm:bulletEnabled val="1"/>
        </dgm:presLayoutVars>
      </dgm:prSet>
      <dgm:spPr/>
    </dgm:pt>
    <dgm:pt modelId="{1CC9FFFA-0224-4E02-BA03-6552DA2BEE43}" type="pres">
      <dgm:prSet presAssocID="{121566B7-D0EB-445A-805E-C78BD3672150}" presName="spacer" presStyleCnt="0"/>
      <dgm:spPr/>
    </dgm:pt>
    <dgm:pt modelId="{B5FBE0E1-6C87-4B3D-8218-7447C7B7BC56}" type="pres">
      <dgm:prSet presAssocID="{2880DE91-1B2D-4DC9-9BCA-B0197CEBA15A}" presName="parentText" presStyleLbl="node1" presStyleIdx="3" presStyleCnt="6">
        <dgm:presLayoutVars>
          <dgm:chMax val="0"/>
          <dgm:bulletEnabled val="1"/>
        </dgm:presLayoutVars>
      </dgm:prSet>
      <dgm:spPr/>
    </dgm:pt>
    <dgm:pt modelId="{9E450E86-ABE1-4D87-A580-5F555EF39BB1}" type="pres">
      <dgm:prSet presAssocID="{0C5FC74C-343C-4000-8C1D-4D4D2EFC194E}" presName="spacer" presStyleCnt="0"/>
      <dgm:spPr/>
    </dgm:pt>
    <dgm:pt modelId="{D51E889A-9972-4DA1-949E-861592BF20DB}" type="pres">
      <dgm:prSet presAssocID="{10B146F6-A4D8-487A-9323-7C10C7CA0E4D}" presName="parentText" presStyleLbl="node1" presStyleIdx="4" presStyleCnt="6">
        <dgm:presLayoutVars>
          <dgm:chMax val="0"/>
          <dgm:bulletEnabled val="1"/>
        </dgm:presLayoutVars>
      </dgm:prSet>
      <dgm:spPr/>
    </dgm:pt>
    <dgm:pt modelId="{35597801-4EC3-41CB-99E1-5F118BE8497A}" type="pres">
      <dgm:prSet presAssocID="{F6EBE7AE-7ED8-46FC-97B6-17607143069F}" presName="spacer" presStyleCnt="0"/>
      <dgm:spPr/>
    </dgm:pt>
    <dgm:pt modelId="{9B79893C-F79B-43DA-8999-DA516CE9FAE1}" type="pres">
      <dgm:prSet presAssocID="{E05382F1-5A63-4ED0-A927-633B2FB08288}" presName="parentText" presStyleLbl="node1" presStyleIdx="5" presStyleCnt="6">
        <dgm:presLayoutVars>
          <dgm:chMax val="0"/>
          <dgm:bulletEnabled val="1"/>
        </dgm:presLayoutVars>
      </dgm:prSet>
      <dgm:spPr/>
    </dgm:pt>
  </dgm:ptLst>
  <dgm:cxnLst>
    <dgm:cxn modelId="{DA83C207-408B-4CF5-8D6F-7C97B260C4BF}" srcId="{8851A572-10A3-4220-B89C-B8A30F4E69EA}" destId="{2880DE91-1B2D-4DC9-9BCA-B0197CEBA15A}" srcOrd="3" destOrd="0" parTransId="{F55BBA5E-FCDB-466A-B4E6-5AA192F803B3}" sibTransId="{0C5FC74C-343C-4000-8C1D-4D4D2EFC194E}"/>
    <dgm:cxn modelId="{147DE737-F812-4808-A861-3AB3993E2CF1}" type="presOf" srcId="{8851A572-10A3-4220-B89C-B8A30F4E69EA}" destId="{CCCD0997-16C1-406F-87F9-C0A35F8F5A15}" srcOrd="0" destOrd="0" presId="urn:microsoft.com/office/officeart/2005/8/layout/vList2"/>
    <dgm:cxn modelId="{8D74E65E-BBB9-47A0-A52F-84CBAF08DAAD}" srcId="{8851A572-10A3-4220-B89C-B8A30F4E69EA}" destId="{10B146F6-A4D8-487A-9323-7C10C7CA0E4D}" srcOrd="4" destOrd="0" parTransId="{CF739AC3-A988-4876-8776-8BA65D154E33}" sibTransId="{F6EBE7AE-7ED8-46FC-97B6-17607143069F}"/>
    <dgm:cxn modelId="{D8799960-DFAB-4642-9270-8102CAF7D908}" srcId="{8851A572-10A3-4220-B89C-B8A30F4E69EA}" destId="{4EA38C27-7DB7-4565-B56D-12CBB45FB2C5}" srcOrd="1" destOrd="0" parTransId="{13FF59A1-E458-4A7E-B2E9-CCD66BFC2961}" sibTransId="{3A1D57A8-4AAC-4A24-BCA9-9564F7AE98B8}"/>
    <dgm:cxn modelId="{6E87314A-9DA1-4E46-B484-BAF80C110BE5}" type="presOf" srcId="{E05382F1-5A63-4ED0-A927-633B2FB08288}" destId="{9B79893C-F79B-43DA-8999-DA516CE9FAE1}" srcOrd="0" destOrd="0" presId="urn:microsoft.com/office/officeart/2005/8/layout/vList2"/>
    <dgm:cxn modelId="{6921544B-3863-4703-B443-1DAA0A15E6BE}" srcId="{8851A572-10A3-4220-B89C-B8A30F4E69EA}" destId="{25FC8D72-CC1A-4EE7-AA59-4E981F3BD434}" srcOrd="0" destOrd="0" parTransId="{A357D287-4E08-45AA-B29E-1E59674F825A}" sibTransId="{7F301E39-6095-4BD2-A345-C184257DCFDC}"/>
    <dgm:cxn modelId="{A3D3AA6F-8FC5-48A1-BC5D-2FDDEFC3A20B}" srcId="{8851A572-10A3-4220-B89C-B8A30F4E69EA}" destId="{8FB9F61C-6D5C-489A-830C-01BA554D7B10}" srcOrd="2" destOrd="0" parTransId="{5C0220E1-974B-4D95-8D45-6692792B3CBF}" sibTransId="{121566B7-D0EB-445A-805E-C78BD3672150}"/>
    <dgm:cxn modelId="{FFEB6573-0CDC-4DF5-A8DE-FEABA28DCE9A}" type="presOf" srcId="{25FC8D72-CC1A-4EE7-AA59-4E981F3BD434}" destId="{426527C5-5B68-4FB5-8168-DCF18AE86F68}" srcOrd="0" destOrd="0" presId="urn:microsoft.com/office/officeart/2005/8/layout/vList2"/>
    <dgm:cxn modelId="{F1AA797A-FCED-4707-B2BA-12ED69D6B728}" type="presOf" srcId="{2880DE91-1B2D-4DC9-9BCA-B0197CEBA15A}" destId="{B5FBE0E1-6C87-4B3D-8218-7447C7B7BC56}" srcOrd="0" destOrd="0" presId="urn:microsoft.com/office/officeart/2005/8/layout/vList2"/>
    <dgm:cxn modelId="{5C240784-E0B6-4363-AF48-180636A63B04}" type="presOf" srcId="{4EA38C27-7DB7-4565-B56D-12CBB45FB2C5}" destId="{A1D1E4DE-2D3B-4AFB-88BC-72E76FDE38D5}" srcOrd="0" destOrd="0" presId="urn:microsoft.com/office/officeart/2005/8/layout/vList2"/>
    <dgm:cxn modelId="{9BD1DEB2-79AD-4631-8B9F-187CB0228FB4}" srcId="{8851A572-10A3-4220-B89C-B8A30F4E69EA}" destId="{E05382F1-5A63-4ED0-A927-633B2FB08288}" srcOrd="5" destOrd="0" parTransId="{611640D1-2B4D-48AD-8BF5-D26BABFC1D88}" sibTransId="{022BED99-AC25-4356-849C-1927A29C0F91}"/>
    <dgm:cxn modelId="{F0270FD4-E1C1-4E69-AEDB-47573350908D}" type="presOf" srcId="{10B146F6-A4D8-487A-9323-7C10C7CA0E4D}" destId="{D51E889A-9972-4DA1-949E-861592BF20DB}" srcOrd="0" destOrd="0" presId="urn:microsoft.com/office/officeart/2005/8/layout/vList2"/>
    <dgm:cxn modelId="{DE8DD4F7-74EC-4D87-9053-19549B4ADC85}" type="presOf" srcId="{8FB9F61C-6D5C-489A-830C-01BA554D7B10}" destId="{B7A8C16C-5DBB-40FF-A23A-A889266DD7CC}" srcOrd="0" destOrd="0" presId="urn:microsoft.com/office/officeart/2005/8/layout/vList2"/>
    <dgm:cxn modelId="{147ED335-ED97-45D5-ACB6-3D5294F2E9DD}" type="presParOf" srcId="{CCCD0997-16C1-406F-87F9-C0A35F8F5A15}" destId="{426527C5-5B68-4FB5-8168-DCF18AE86F68}" srcOrd="0" destOrd="0" presId="urn:microsoft.com/office/officeart/2005/8/layout/vList2"/>
    <dgm:cxn modelId="{5C4589C8-D0FA-4C56-91E9-95147034B3EE}" type="presParOf" srcId="{CCCD0997-16C1-406F-87F9-C0A35F8F5A15}" destId="{5760FA8F-1E66-489A-92A4-9DDE6ECA8ADA}" srcOrd="1" destOrd="0" presId="urn:microsoft.com/office/officeart/2005/8/layout/vList2"/>
    <dgm:cxn modelId="{28D3DB27-05E2-45F5-A23A-D3FC9D051B89}" type="presParOf" srcId="{CCCD0997-16C1-406F-87F9-C0A35F8F5A15}" destId="{A1D1E4DE-2D3B-4AFB-88BC-72E76FDE38D5}" srcOrd="2" destOrd="0" presId="urn:microsoft.com/office/officeart/2005/8/layout/vList2"/>
    <dgm:cxn modelId="{5A52FB26-468C-4461-9CC2-5C8E216C8304}" type="presParOf" srcId="{CCCD0997-16C1-406F-87F9-C0A35F8F5A15}" destId="{8EA79A4E-D648-471C-9170-9FDBE2491C3E}" srcOrd="3" destOrd="0" presId="urn:microsoft.com/office/officeart/2005/8/layout/vList2"/>
    <dgm:cxn modelId="{BEE65F60-23F8-4A5F-8C4E-CE64D78B4CB0}" type="presParOf" srcId="{CCCD0997-16C1-406F-87F9-C0A35F8F5A15}" destId="{B7A8C16C-5DBB-40FF-A23A-A889266DD7CC}" srcOrd="4" destOrd="0" presId="urn:microsoft.com/office/officeart/2005/8/layout/vList2"/>
    <dgm:cxn modelId="{DCD2B995-3CCA-451A-B574-42D6F23161CC}" type="presParOf" srcId="{CCCD0997-16C1-406F-87F9-C0A35F8F5A15}" destId="{1CC9FFFA-0224-4E02-BA03-6552DA2BEE43}" srcOrd="5" destOrd="0" presId="urn:microsoft.com/office/officeart/2005/8/layout/vList2"/>
    <dgm:cxn modelId="{B7A28044-3CEF-4A5A-AF4A-CA1A9C0357A3}" type="presParOf" srcId="{CCCD0997-16C1-406F-87F9-C0A35F8F5A15}" destId="{B5FBE0E1-6C87-4B3D-8218-7447C7B7BC56}" srcOrd="6" destOrd="0" presId="urn:microsoft.com/office/officeart/2005/8/layout/vList2"/>
    <dgm:cxn modelId="{E4D26513-4FB9-4989-8E09-2704E70DE4BA}" type="presParOf" srcId="{CCCD0997-16C1-406F-87F9-C0A35F8F5A15}" destId="{9E450E86-ABE1-4D87-A580-5F555EF39BB1}" srcOrd="7" destOrd="0" presId="urn:microsoft.com/office/officeart/2005/8/layout/vList2"/>
    <dgm:cxn modelId="{1D02B9DD-DFFD-4791-90C2-B6667343E2D7}" type="presParOf" srcId="{CCCD0997-16C1-406F-87F9-C0A35F8F5A15}" destId="{D51E889A-9972-4DA1-949E-861592BF20DB}" srcOrd="8" destOrd="0" presId="urn:microsoft.com/office/officeart/2005/8/layout/vList2"/>
    <dgm:cxn modelId="{D81BAFA6-3762-4D40-AC25-8EA86214D3F9}" type="presParOf" srcId="{CCCD0997-16C1-406F-87F9-C0A35F8F5A15}" destId="{35597801-4EC3-41CB-99E1-5F118BE8497A}" srcOrd="9" destOrd="0" presId="urn:microsoft.com/office/officeart/2005/8/layout/vList2"/>
    <dgm:cxn modelId="{1DCF7A91-BF77-4BD6-AECA-AA19CA50A443}" type="presParOf" srcId="{CCCD0997-16C1-406F-87F9-C0A35F8F5A15}" destId="{9B79893C-F79B-43DA-8999-DA516CE9FAE1}"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D77C7-C752-4C87-8874-7A070DE5E425}">
      <dsp:nvSpPr>
        <dsp:cNvPr id="0" name=""/>
        <dsp:cNvSpPr/>
      </dsp:nvSpPr>
      <dsp:spPr>
        <a:xfrm>
          <a:off x="-6" y="65078"/>
          <a:ext cx="8763012" cy="45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rtl="0">
            <a:lnSpc>
              <a:spcPct val="90000"/>
            </a:lnSpc>
            <a:spcBef>
              <a:spcPct val="0"/>
            </a:spcBef>
            <a:spcAft>
              <a:spcPct val="35000"/>
            </a:spcAft>
            <a:buNone/>
          </a:pPr>
          <a:r>
            <a:rPr lang="en-US" sz="3200" b="1" kern="1200" dirty="0">
              <a:solidFill>
                <a:schemeClr val="accent2">
                  <a:lumMod val="75000"/>
                </a:schemeClr>
              </a:solidFill>
              <a:latin typeface="Algerian" pitchFamily="82" charset="0"/>
            </a:rPr>
            <a:t>Healthcare Service Management</a:t>
          </a:r>
        </a:p>
      </dsp:txBody>
      <dsp:txXfrm>
        <a:off x="-6" y="65078"/>
        <a:ext cx="8763012" cy="456753"/>
      </dsp:txXfrm>
    </dsp:sp>
    <dsp:sp modelId="{C201932C-2FE3-48D2-A587-A877F7914365}">
      <dsp:nvSpPr>
        <dsp:cNvPr id="0" name=""/>
        <dsp:cNvSpPr/>
      </dsp:nvSpPr>
      <dsp:spPr>
        <a:xfrm>
          <a:off x="-6" y="521832"/>
          <a:ext cx="1050532" cy="175088"/>
        </a:xfrm>
        <a:prstGeom prst="parallelogram">
          <a:avLst>
            <a:gd name="adj" fmla="val 14084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A9D78D1-3AC0-4513-9C6D-9113DA49903F}">
      <dsp:nvSpPr>
        <dsp:cNvPr id="0" name=""/>
        <dsp:cNvSpPr/>
      </dsp:nvSpPr>
      <dsp:spPr>
        <a:xfrm>
          <a:off x="1111807" y="521832"/>
          <a:ext cx="1050532" cy="175088"/>
        </a:xfrm>
        <a:prstGeom prst="parallelogram">
          <a:avLst>
            <a:gd name="adj" fmla="val 140840"/>
          </a:avLst>
        </a:prstGeom>
        <a:gradFill rotWithShape="0">
          <a:gsLst>
            <a:gs pos="0">
              <a:schemeClr val="accent2">
                <a:hueOff val="780253"/>
                <a:satOff val="-973"/>
                <a:lumOff val="229"/>
                <a:alphaOff val="0"/>
                <a:tint val="50000"/>
                <a:satMod val="300000"/>
              </a:schemeClr>
            </a:gs>
            <a:gs pos="35000">
              <a:schemeClr val="accent2">
                <a:hueOff val="780253"/>
                <a:satOff val="-973"/>
                <a:lumOff val="229"/>
                <a:alphaOff val="0"/>
                <a:tint val="37000"/>
                <a:satMod val="300000"/>
              </a:schemeClr>
            </a:gs>
            <a:gs pos="100000">
              <a:schemeClr val="accent2">
                <a:hueOff val="780253"/>
                <a:satOff val="-973"/>
                <a:lumOff val="229"/>
                <a:alphaOff val="0"/>
                <a:tint val="15000"/>
                <a:satMod val="350000"/>
              </a:schemeClr>
            </a:gs>
          </a:gsLst>
          <a:lin ang="16200000" scaled="1"/>
        </a:gradFill>
        <a:ln w="9525" cap="flat" cmpd="sng" algn="ctr">
          <a:solidFill>
            <a:schemeClr val="accent2">
              <a:hueOff val="780253"/>
              <a:satOff val="-973"/>
              <a:lumOff val="22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83A6850-D5AF-4988-ABE5-74A2B9556DA1}">
      <dsp:nvSpPr>
        <dsp:cNvPr id="0" name=""/>
        <dsp:cNvSpPr/>
      </dsp:nvSpPr>
      <dsp:spPr>
        <a:xfrm>
          <a:off x="2223621" y="521832"/>
          <a:ext cx="1050532" cy="175088"/>
        </a:xfrm>
        <a:prstGeom prst="parallelogram">
          <a:avLst>
            <a:gd name="adj" fmla="val 140840"/>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w="9525" cap="flat" cmpd="sng" algn="ctr">
          <a:solidFill>
            <a:schemeClr val="accent2">
              <a:hueOff val="1560506"/>
              <a:satOff val="-1946"/>
              <a:lumOff val="45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0796FED-14FE-4806-9F7C-208BB17A10B2}">
      <dsp:nvSpPr>
        <dsp:cNvPr id="0" name=""/>
        <dsp:cNvSpPr/>
      </dsp:nvSpPr>
      <dsp:spPr>
        <a:xfrm>
          <a:off x="3335435" y="521832"/>
          <a:ext cx="1050532" cy="175088"/>
        </a:xfrm>
        <a:prstGeom prst="parallelogram">
          <a:avLst>
            <a:gd name="adj" fmla="val 140840"/>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F4A646B-8CA1-4000-9D84-DEAAF3752C9F}">
      <dsp:nvSpPr>
        <dsp:cNvPr id="0" name=""/>
        <dsp:cNvSpPr/>
      </dsp:nvSpPr>
      <dsp:spPr>
        <a:xfrm>
          <a:off x="4447249" y="521832"/>
          <a:ext cx="1050532" cy="175088"/>
        </a:xfrm>
        <a:prstGeom prst="parallelogram">
          <a:avLst>
            <a:gd name="adj" fmla="val 140840"/>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w="9525" cap="flat" cmpd="sng" algn="ctr">
          <a:solidFill>
            <a:schemeClr val="accent2">
              <a:hueOff val="3121013"/>
              <a:satOff val="-3893"/>
              <a:lumOff val="9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EA5E7BB-59EB-4DA8-AD7E-9DF75411E701}">
      <dsp:nvSpPr>
        <dsp:cNvPr id="0" name=""/>
        <dsp:cNvSpPr/>
      </dsp:nvSpPr>
      <dsp:spPr>
        <a:xfrm>
          <a:off x="5559063" y="521832"/>
          <a:ext cx="1050532" cy="175088"/>
        </a:xfrm>
        <a:prstGeom prst="parallelogram">
          <a:avLst>
            <a:gd name="adj" fmla="val 140840"/>
          </a:avLst>
        </a:prstGeom>
        <a:gradFill rotWithShape="0">
          <a:gsLst>
            <a:gs pos="0">
              <a:schemeClr val="accent2">
                <a:hueOff val="3901266"/>
                <a:satOff val="-4866"/>
                <a:lumOff val="1144"/>
                <a:alphaOff val="0"/>
                <a:tint val="50000"/>
                <a:satMod val="300000"/>
              </a:schemeClr>
            </a:gs>
            <a:gs pos="35000">
              <a:schemeClr val="accent2">
                <a:hueOff val="3901266"/>
                <a:satOff val="-4866"/>
                <a:lumOff val="1144"/>
                <a:alphaOff val="0"/>
                <a:tint val="37000"/>
                <a:satMod val="300000"/>
              </a:schemeClr>
            </a:gs>
            <a:gs pos="100000">
              <a:schemeClr val="accent2">
                <a:hueOff val="3901266"/>
                <a:satOff val="-4866"/>
                <a:lumOff val="1144"/>
                <a:alphaOff val="0"/>
                <a:tint val="15000"/>
                <a:satMod val="350000"/>
              </a:schemeClr>
            </a:gs>
          </a:gsLst>
          <a:lin ang="16200000" scaled="1"/>
        </a:gradFill>
        <a:ln w="9525" cap="flat" cmpd="sng" algn="ctr">
          <a:solidFill>
            <a:schemeClr val="accent2">
              <a:hueOff val="3901266"/>
              <a:satOff val="-4866"/>
              <a:lumOff val="114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F788E5-745F-47C5-BB10-361266249570}">
      <dsp:nvSpPr>
        <dsp:cNvPr id="0" name=""/>
        <dsp:cNvSpPr/>
      </dsp:nvSpPr>
      <dsp:spPr>
        <a:xfrm>
          <a:off x="6670877" y="521832"/>
          <a:ext cx="1050532" cy="175088"/>
        </a:xfrm>
        <a:prstGeom prst="parallelogram">
          <a:avLst>
            <a:gd name="adj" fmla="val 14084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27C5-5B68-4FB5-8168-DCF18AE86F68}">
      <dsp:nvSpPr>
        <dsp:cNvPr id="0" name=""/>
        <dsp:cNvSpPr/>
      </dsp:nvSpPr>
      <dsp:spPr>
        <a:xfrm>
          <a:off x="0" y="14665"/>
          <a:ext cx="2628396" cy="505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Wafaa Menawi </a:t>
          </a:r>
        </a:p>
      </dsp:txBody>
      <dsp:txXfrm>
        <a:off x="24674" y="39339"/>
        <a:ext cx="2579048" cy="456092"/>
      </dsp:txXfrm>
    </dsp:sp>
    <dsp:sp modelId="{A1D1E4DE-2D3B-4AFB-88BC-72E76FDE38D5}">
      <dsp:nvSpPr>
        <dsp:cNvPr id="0" name=""/>
        <dsp:cNvSpPr/>
      </dsp:nvSpPr>
      <dsp:spPr>
        <a:xfrm>
          <a:off x="0" y="597865"/>
          <a:ext cx="2628396" cy="505440"/>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Ph.D. Health Care Management</a:t>
          </a:r>
        </a:p>
      </dsp:txBody>
      <dsp:txXfrm>
        <a:off x="24674" y="622539"/>
        <a:ext cx="2579048" cy="456092"/>
      </dsp:txXfrm>
    </dsp:sp>
    <dsp:sp modelId="{B7A8C16C-5DBB-40FF-A23A-A889266DD7CC}">
      <dsp:nvSpPr>
        <dsp:cNvPr id="0" name=""/>
        <dsp:cNvSpPr/>
      </dsp:nvSpPr>
      <dsp:spPr>
        <a:xfrm>
          <a:off x="0" y="1181065"/>
          <a:ext cx="2628396" cy="505440"/>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Head of Quality Assurance Unit </a:t>
          </a:r>
        </a:p>
      </dsp:txBody>
      <dsp:txXfrm>
        <a:off x="24674" y="1205739"/>
        <a:ext cx="2579048" cy="456092"/>
      </dsp:txXfrm>
    </dsp:sp>
    <dsp:sp modelId="{B5FBE0E1-6C87-4B3D-8218-7447C7B7BC56}">
      <dsp:nvSpPr>
        <dsp:cNvPr id="0" name=""/>
        <dsp:cNvSpPr/>
      </dsp:nvSpPr>
      <dsp:spPr>
        <a:xfrm>
          <a:off x="0" y="1764265"/>
          <a:ext cx="2628396" cy="505440"/>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An-Najah BioSciences Unit (NBU) </a:t>
          </a:r>
        </a:p>
      </dsp:txBody>
      <dsp:txXfrm>
        <a:off x="24674" y="1788939"/>
        <a:ext cx="2579048" cy="456092"/>
      </dsp:txXfrm>
    </dsp:sp>
    <dsp:sp modelId="{D51E889A-9972-4DA1-949E-861592BF20DB}">
      <dsp:nvSpPr>
        <dsp:cNvPr id="0" name=""/>
        <dsp:cNvSpPr/>
      </dsp:nvSpPr>
      <dsp:spPr>
        <a:xfrm>
          <a:off x="0" y="2347465"/>
          <a:ext cx="2628396" cy="505440"/>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Mobile: +972 568279063 </a:t>
          </a:r>
        </a:p>
      </dsp:txBody>
      <dsp:txXfrm>
        <a:off x="24674" y="2372139"/>
        <a:ext cx="2579048" cy="456092"/>
      </dsp:txXfrm>
    </dsp:sp>
    <dsp:sp modelId="{9B79893C-F79B-43DA-8999-DA516CE9FAE1}">
      <dsp:nvSpPr>
        <dsp:cNvPr id="0" name=""/>
        <dsp:cNvSpPr/>
      </dsp:nvSpPr>
      <dsp:spPr>
        <a:xfrm>
          <a:off x="0" y="2930665"/>
          <a:ext cx="2628396" cy="5054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E. mail: w.menawi@najah.edu </a:t>
          </a:r>
        </a:p>
      </dsp:txBody>
      <dsp:txXfrm>
        <a:off x="24674" y="2955339"/>
        <a:ext cx="2579048" cy="45609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7DEE1-9D27-4A35-AFDC-FD6B57E00C6F}" type="datetimeFigureOut">
              <a:rPr lang="en-US" smtClean="0"/>
              <a:t>5/23/2018</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AD7B9-E4E1-4C54-A26E-F1E9A3CA57E8}" type="slidenum">
              <a:rPr lang="en-US" smtClean="0"/>
              <a:t>‹#›</a:t>
            </a:fld>
            <a:endParaRPr lang="en-US"/>
          </a:p>
        </p:txBody>
      </p:sp>
    </p:spTree>
    <p:extLst>
      <p:ext uri="{BB962C8B-B14F-4D97-AF65-F5344CB8AC3E}">
        <p14:creationId xmlns:p14="http://schemas.microsoft.com/office/powerpoint/2010/main" val="27686458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81A80-162E-4B3F-B92A-56476647CBB1}" type="datetimeFigureOut">
              <a:rPr lang="en-US" smtClean="0"/>
              <a:t>5/23/2018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49FED-00C2-4480-A677-C734B0DA65AE}" type="slidenum">
              <a:rPr lang="en-US" smtClean="0"/>
              <a:t>‹#›</a:t>
            </a:fld>
            <a:endParaRPr lang="en-US"/>
          </a:p>
        </p:txBody>
      </p:sp>
    </p:spTree>
    <p:extLst>
      <p:ext uri="{BB962C8B-B14F-4D97-AF65-F5344CB8AC3E}">
        <p14:creationId xmlns:p14="http://schemas.microsoft.com/office/powerpoint/2010/main" val="62211508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E54486BB-08F9-4D00-AE92-3B7C4FC21972}"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1</a:t>
            </a:fld>
            <a:endParaRPr lang="en-US"/>
          </a:p>
        </p:txBody>
      </p:sp>
    </p:spTree>
    <p:extLst>
      <p:ext uri="{BB962C8B-B14F-4D97-AF65-F5344CB8AC3E}">
        <p14:creationId xmlns:p14="http://schemas.microsoft.com/office/powerpoint/2010/main" val="820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6A3A172-D70C-467E-BF83-61E3FA156CD6}"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890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7A703A7-DF2D-49F5-8CAD-B1C91F1CB9E5}"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0880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9AE1990-DB21-4BA5-A9B0-2745A0B3C45A}"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28954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0C2D6346-978E-46DA-BFC3-FB7DF540E471}"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84094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D596A7D-5777-4936-A712-2C459E28FCCE}"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1423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18A3AC71-B6D2-4019-86D1-3107D839226B}"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42042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EBCA447-9D19-4CDB-AD19-37DAA379E362}" type="datetime1">
              <a:rPr lang="en-US" smtClean="0"/>
              <a:t>5/23/2018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3204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EA49E94-B60D-481E-BE9D-1AD95D083234}" type="datetime1">
              <a:rPr lang="en-US" smtClean="0"/>
              <a:t>5/23/2018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1021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0C37336-AEC7-4601-B026-883FA8D775EB}"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799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007A6D6-5811-42D1-AA10-E2B15B0EA9C8}"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3056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A5DD2EC-4A61-404D-8B1E-13E98FAE9D62}"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42625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D9D77-2AD8-4260-9CCC-E31FD5D7CAE8}" type="datetime1">
              <a:rPr lang="en-US" smtClean="0"/>
              <a:t>5/23/2018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747EB-5D84-4934-B0DB-F12DFCF6C9C9}" type="slidenum">
              <a:rPr lang="en-US" smtClean="0"/>
              <a:t>‹#›</a:t>
            </a:fld>
            <a:endParaRPr lang="en-US"/>
          </a:p>
        </p:txBody>
      </p:sp>
    </p:spTree>
    <p:extLst>
      <p:ext uri="{BB962C8B-B14F-4D97-AF65-F5344CB8AC3E}">
        <p14:creationId xmlns:p14="http://schemas.microsoft.com/office/powerpoint/2010/main" val="223440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731080518"/>
              </p:ext>
            </p:extLst>
          </p:nvPr>
        </p:nvGraphicFramePr>
        <p:xfrm>
          <a:off x="348344" y="838200"/>
          <a:ext cx="8762999"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رسم تخطيطي 7"/>
          <p:cNvGraphicFramePr/>
          <p:nvPr>
            <p:extLst>
              <p:ext uri="{D42A27DB-BD31-4B8C-83A1-F6EECF244321}">
                <p14:modId xmlns:p14="http://schemas.microsoft.com/office/powerpoint/2010/main" val="1997789125"/>
              </p:ext>
            </p:extLst>
          </p:nvPr>
        </p:nvGraphicFramePr>
        <p:xfrm>
          <a:off x="76200" y="2899002"/>
          <a:ext cx="2628396" cy="34507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مستطيل 1"/>
          <p:cNvSpPr/>
          <p:nvPr/>
        </p:nvSpPr>
        <p:spPr>
          <a:xfrm>
            <a:off x="3200400" y="3048000"/>
            <a:ext cx="5638800" cy="286232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endParaRPr lang="en-US" b="1" dirty="0">
              <a:latin typeface="Arial Black" pitchFamily="34" charset="0"/>
            </a:endParaRPr>
          </a:p>
          <a:p>
            <a:pPr algn="ctr"/>
            <a:r>
              <a:rPr lang="en-US" b="1" dirty="0">
                <a:latin typeface="Arial Black" pitchFamily="34" charset="0"/>
              </a:rPr>
              <a:t>STRATEGIC MANAGEMENT OF HEALTH CARE ORGANIZATIONS</a:t>
            </a:r>
          </a:p>
          <a:p>
            <a:pPr algn="ctr"/>
            <a:endParaRPr lang="en-US" b="1" dirty="0">
              <a:latin typeface="Arial Black" pitchFamily="34" charset="0"/>
            </a:endParaRPr>
          </a:p>
          <a:p>
            <a:pPr algn="ctr"/>
            <a:r>
              <a:rPr lang="en-US" b="1" dirty="0">
                <a:latin typeface="Arial Black" pitchFamily="34" charset="0"/>
              </a:rPr>
              <a:t>Peter M. </a:t>
            </a:r>
            <a:r>
              <a:rPr lang="en-US" b="1" dirty="0" err="1">
                <a:latin typeface="Arial Black" pitchFamily="34" charset="0"/>
              </a:rPr>
              <a:t>Ginter</a:t>
            </a:r>
            <a:r>
              <a:rPr lang="en-US" b="1" dirty="0">
                <a:latin typeface="Arial Black" pitchFamily="34" charset="0"/>
              </a:rPr>
              <a:t>, W. Jack Duncan,  Linda E. Swayne. — 7th ed.</a:t>
            </a:r>
          </a:p>
          <a:p>
            <a:pPr algn="ctr"/>
            <a:endParaRPr lang="en-US" b="1" dirty="0">
              <a:latin typeface="Arial Black" pitchFamily="34" charset="0"/>
            </a:endParaRPr>
          </a:p>
          <a:p>
            <a:pPr algn="ctr"/>
            <a:endParaRPr lang="en-US" b="1" dirty="0">
              <a:latin typeface="Arial Black" pitchFamily="34" charset="0"/>
            </a:endParaRPr>
          </a:p>
          <a:p>
            <a:pPr algn="ctr"/>
            <a:r>
              <a:rPr lang="en-US" b="1" dirty="0">
                <a:latin typeface="Arial Black" pitchFamily="34" charset="0"/>
              </a:rPr>
              <a:t>CHAPTER 6:  Developing Strategic Alternatives </a:t>
            </a:r>
          </a:p>
        </p:txBody>
      </p:sp>
    </p:spTree>
    <p:extLst>
      <p:ext uri="{BB962C8B-B14F-4D97-AF65-F5344CB8AC3E}">
        <p14:creationId xmlns:p14="http://schemas.microsoft.com/office/powerpoint/2010/main" val="3183191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fld id="{04B747EB-5D84-4934-B0DB-F12DFCF6C9C9}" type="slidenum">
              <a:rPr lang="en-US" smtClean="0"/>
              <a:t>10</a:t>
            </a:fld>
            <a:endParaRPr lang="en-US"/>
          </a:p>
        </p:txBody>
      </p:sp>
      <p:grpSp>
        <p:nvGrpSpPr>
          <p:cNvPr id="5" name="مجموعة 4"/>
          <p:cNvGrpSpPr/>
          <p:nvPr/>
        </p:nvGrpSpPr>
        <p:grpSpPr>
          <a:xfrm>
            <a:off x="228600" y="304800"/>
            <a:ext cx="8610600" cy="6019800"/>
            <a:chOff x="228600" y="304800"/>
            <a:chExt cx="8610600" cy="601980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381000" y="533400"/>
              <a:ext cx="16002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423162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
            <a:ext cx="6553200" cy="369332"/>
          </a:xfrm>
          <a:prstGeom prst="rect">
            <a:avLst/>
          </a:prstGeom>
        </p:spPr>
        <p:txBody>
          <a:bodyPr wrap="square">
            <a:spAutoFit/>
          </a:bodyPr>
          <a:lstStyle/>
          <a:p>
            <a:pPr algn="ctr"/>
            <a:r>
              <a:rPr lang="en-US" b="1" dirty="0"/>
              <a:t>Directional Strategies: Mission, Vision, Values, and Goals </a:t>
            </a:r>
          </a:p>
        </p:txBody>
      </p:sp>
      <p:sp>
        <p:nvSpPr>
          <p:cNvPr id="3" name="Rectangle 2"/>
          <p:cNvSpPr/>
          <p:nvPr/>
        </p:nvSpPr>
        <p:spPr>
          <a:xfrm>
            <a:off x="304800" y="685800"/>
            <a:ext cx="8610600" cy="369331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285750" indent="-285750" algn="just">
              <a:buFont typeface="Arial" pitchFamily="34" charset="0"/>
              <a:buChar char="•"/>
            </a:pPr>
            <a:r>
              <a:rPr lang="en-US" dirty="0"/>
              <a:t>it provides the context for the organization to operate and includes its leaders’ ethical and moral framework.</a:t>
            </a:r>
          </a:p>
          <a:p>
            <a:pPr marL="285750" indent="-285750" algn="just">
              <a:buFont typeface="Arial" pitchFamily="34" charset="0"/>
              <a:buChar char="•"/>
            </a:pPr>
            <a:endParaRPr lang="en-US" dirty="0"/>
          </a:p>
          <a:p>
            <a:pPr marL="285750" indent="-285750" algn="just">
              <a:buFont typeface="Arial" pitchFamily="34" charset="0"/>
              <a:buChar char="•"/>
            </a:pPr>
            <a:r>
              <a:rPr lang="en-US" dirty="0"/>
              <a:t>directional strategies are a part of strategy formulation because they set the boundaries and indicate the broadest direction for the organization.</a:t>
            </a:r>
          </a:p>
          <a:p>
            <a:pPr marL="285750" indent="-285750" algn="just">
              <a:buFont typeface="Arial" pitchFamily="34" charset="0"/>
              <a:buChar char="•"/>
            </a:pPr>
            <a:endParaRPr lang="en-US" dirty="0"/>
          </a:p>
          <a:p>
            <a:pPr marL="285750" indent="-285750" algn="just">
              <a:buFont typeface="Arial" pitchFamily="34" charset="0"/>
              <a:buChar char="•"/>
            </a:pPr>
            <a:r>
              <a:rPr lang="en-US" dirty="0"/>
              <a:t>The directional strategies should provide a sensible and realistic planning framework for the organization.</a:t>
            </a:r>
          </a:p>
          <a:p>
            <a:pPr marL="285750" indent="-285750" algn="just">
              <a:buFont typeface="Arial" pitchFamily="34" charset="0"/>
              <a:buChar char="•"/>
            </a:pPr>
            <a:r>
              <a:rPr lang="en-US" dirty="0"/>
              <a:t>Then the adaptive strategies provide further progression by specifying the type and scope of product/market expansion, reduction, or maintenance. </a:t>
            </a:r>
          </a:p>
          <a:p>
            <a:pPr marL="285750" indent="-285750" algn="just">
              <a:buFont typeface="Arial" pitchFamily="34" charset="0"/>
              <a:buChar char="•"/>
            </a:pPr>
            <a:r>
              <a:rPr lang="en-US" dirty="0"/>
              <a:t>After the adaptive strategies have been selected, the directional strategies should be re-evaluated. Seeing the directional strategies (ends) and the adaptive strategies (means) together may suggest refinements to either or both.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11</a:t>
            </a:fld>
            <a:endParaRPr lang="en-US"/>
          </a:p>
        </p:txBody>
      </p:sp>
      <p:pic>
        <p:nvPicPr>
          <p:cNvPr id="1026" name="Picture 2" descr="ÙØªÙØ¬Ø© Ø¨Ø­Ø« Ø§ÙØµÙØ± Ø¹Ù âªDirectional Strategie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2" y="4588669"/>
            <a:ext cx="3933825" cy="224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75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7751" y="228600"/>
            <a:ext cx="2308517" cy="400110"/>
          </a:xfrm>
          <a:prstGeom prst="rect">
            <a:avLst/>
          </a:prstGeom>
        </p:spPr>
        <p:txBody>
          <a:bodyPr wrap="none">
            <a:spAutoFit/>
          </a:bodyPr>
          <a:lstStyle/>
          <a:p>
            <a:r>
              <a:rPr lang="en-US" sz="2000" b="1" dirty="0"/>
              <a:t>Adaptive Strategies </a:t>
            </a:r>
          </a:p>
        </p:txBody>
      </p:sp>
      <p:sp>
        <p:nvSpPr>
          <p:cNvPr id="3" name="Rectangle 2"/>
          <p:cNvSpPr/>
          <p:nvPr/>
        </p:nvSpPr>
        <p:spPr>
          <a:xfrm>
            <a:off x="381000" y="838200"/>
            <a:ext cx="8305800" cy="424731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lgn="just">
              <a:buFont typeface="Arial" pitchFamily="34" charset="0"/>
              <a:buChar char="•"/>
            </a:pPr>
            <a:r>
              <a:rPr lang="en-US" dirty="0"/>
              <a:t>From a practical standpoint, whether the organization should expand, reduce, or maintain scope is the first decision that must be made once the direction of the organization has been set (or reaffirmed).</a:t>
            </a:r>
          </a:p>
          <a:p>
            <a:pPr marL="285750" indent="-285750" algn="just">
              <a:buFont typeface="Arial" pitchFamily="34" charset="0"/>
              <a:buChar char="•"/>
            </a:pPr>
            <a:endParaRPr lang="en-US" dirty="0"/>
          </a:p>
          <a:p>
            <a:pPr marL="285750" indent="-285750" algn="just">
              <a:buFont typeface="Arial" pitchFamily="34" charset="0"/>
              <a:buChar char="•"/>
            </a:pPr>
            <a:endParaRPr lang="en-US" dirty="0"/>
          </a:p>
          <a:p>
            <a:pPr marL="285750" indent="-285750" algn="just">
              <a:buFont typeface="Arial" pitchFamily="34" charset="0"/>
              <a:buChar char="•"/>
            </a:pPr>
            <a:r>
              <a:rPr lang="en-US" dirty="0"/>
              <a:t>Expansion of Scope Strategies If expansion is selected as the best way to perform the mission and realize the vision of the organization, several alternatives are available. The expansion of scope strategies include: </a:t>
            </a:r>
          </a:p>
          <a:p>
            <a:pPr marL="285750" indent="-285750" algn="just">
              <a:buFont typeface="Arial" pitchFamily="34" charset="0"/>
              <a:buChar char="•"/>
            </a:pPr>
            <a:endParaRPr lang="en-US" dirty="0"/>
          </a:p>
          <a:p>
            <a:pPr marL="285750" algn="just"/>
            <a:r>
              <a:rPr lang="en-US" dirty="0"/>
              <a:t>● diversification, </a:t>
            </a:r>
          </a:p>
          <a:p>
            <a:pPr marL="285750" algn="just"/>
            <a:r>
              <a:rPr lang="en-US" dirty="0"/>
              <a:t>● vertical integration, </a:t>
            </a:r>
          </a:p>
          <a:p>
            <a:pPr marL="285750" algn="just"/>
            <a:r>
              <a:rPr lang="en-US" dirty="0"/>
              <a:t>● market development, </a:t>
            </a:r>
          </a:p>
          <a:p>
            <a:pPr marL="285750" algn="just"/>
            <a:r>
              <a:rPr lang="en-US" dirty="0"/>
              <a:t>● product development, and </a:t>
            </a:r>
          </a:p>
          <a:p>
            <a:pPr marL="285750" algn="just"/>
            <a:r>
              <a:rPr lang="en-US" dirty="0"/>
              <a:t>● penetration.</a:t>
            </a:r>
          </a:p>
          <a:p>
            <a:pPr algn="just"/>
            <a:endParaRPr lang="en-US" dirty="0"/>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12</a:t>
            </a:fld>
            <a:endParaRPr lang="en-US"/>
          </a:p>
        </p:txBody>
      </p:sp>
      <p:pic>
        <p:nvPicPr>
          <p:cNvPr id="2050" name="Picture 2" descr="ÙØªÙØ¬Ø© Ø¨Ø­Ø« Ø§ÙØµÙØ± Ø¹Ù âªAdaptive Strategies 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648201"/>
            <a:ext cx="5448300" cy="2171700"/>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0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304800"/>
            <a:ext cx="1770293" cy="400110"/>
          </a:xfrm>
          <a:prstGeom prst="rect">
            <a:avLst/>
          </a:prstGeom>
        </p:spPr>
        <p:txBody>
          <a:bodyPr wrap="none">
            <a:spAutoFit/>
          </a:bodyPr>
          <a:lstStyle/>
          <a:p>
            <a:r>
              <a:rPr lang="en-US" sz="2000" b="1" dirty="0"/>
              <a:t>Diversification </a:t>
            </a:r>
          </a:p>
        </p:txBody>
      </p:sp>
      <p:sp>
        <p:nvSpPr>
          <p:cNvPr id="3" name="Rectangle 2"/>
          <p:cNvSpPr/>
          <p:nvPr/>
        </p:nvSpPr>
        <p:spPr>
          <a:xfrm>
            <a:off x="381000" y="762000"/>
            <a:ext cx="8534400"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lnSpc>
                <a:spcPct val="150000"/>
              </a:lnSpc>
              <a:buFont typeface="Arial" pitchFamily="34" charset="0"/>
              <a:buChar char="•"/>
            </a:pPr>
            <a:r>
              <a:rPr lang="en-US" sz="1600" dirty="0"/>
              <a:t>There are two types of diversification: related (concentric) and unrelated (conglomerate) diversification. </a:t>
            </a:r>
          </a:p>
          <a:p>
            <a:pPr marL="285750" indent="-285750" algn="just">
              <a:lnSpc>
                <a:spcPct val="150000"/>
              </a:lnSpc>
              <a:buFont typeface="Arial" pitchFamily="34" charset="0"/>
              <a:buChar char="•"/>
            </a:pPr>
            <a:r>
              <a:rPr lang="en-US" sz="1600" dirty="0"/>
              <a:t>In related diversification, an organization chooses to enter a market that is similar or related to its present operations. This form of diversification is sometimes called concentric diversification because the organization develops a “circle” of related businesses (products/services).</a:t>
            </a:r>
          </a:p>
          <a:p>
            <a:pPr marL="285750" indent="-285750" algn="just">
              <a:lnSpc>
                <a:spcPct val="150000"/>
              </a:lnSpc>
              <a:buFont typeface="Arial" pitchFamily="34" charset="0"/>
              <a:buChar char="•"/>
            </a:pPr>
            <a:r>
              <a:rPr lang="en-US" sz="1600" dirty="0"/>
              <a:t>The general assumption underlying related diversification is that the organization will be able to obtain some level of synergy (a complementary relationship where the total effect is greater than the sum of its parts) between the production/delivery, marketing, or technology of the core business and the new related product or service.</a:t>
            </a:r>
          </a:p>
          <a:p>
            <a:pPr marL="285750" indent="-285750" algn="just">
              <a:lnSpc>
                <a:spcPct val="150000"/>
              </a:lnSpc>
              <a:buFont typeface="Arial" pitchFamily="34" charset="0"/>
              <a:buChar char="•"/>
            </a:pPr>
            <a:r>
              <a:rPr lang="en-US" sz="1600" dirty="0"/>
              <a:t>unrelated diversification, an organization enters a market that is unlike its present operations. This action creates a “portfolio” of separate products/services. </a:t>
            </a:r>
          </a:p>
          <a:p>
            <a:pPr marL="285750" indent="-285750" algn="just">
              <a:lnSpc>
                <a:spcPct val="150000"/>
              </a:lnSpc>
              <a:buFont typeface="Arial" pitchFamily="34" charset="0"/>
              <a:buChar char="•"/>
            </a:pPr>
            <a:r>
              <a:rPr lang="en-US" sz="1600" dirty="0"/>
              <a:t>Research on diversification indicates that financial performance increases as organizations shift from single-business strategies to related diversification, but performance decreases as organizations change from related diversification to unrelated diversification.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13</a:t>
            </a:fld>
            <a:endParaRPr lang="en-US"/>
          </a:p>
        </p:txBody>
      </p:sp>
    </p:spTree>
    <p:extLst>
      <p:ext uri="{BB962C8B-B14F-4D97-AF65-F5344CB8AC3E}">
        <p14:creationId xmlns:p14="http://schemas.microsoft.com/office/powerpoint/2010/main" val="353294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04B747EB-5D84-4934-B0DB-F12DFCF6C9C9}" type="slidenum">
              <a:rPr lang="en-US" smtClean="0"/>
              <a:t>14</a:t>
            </a:fld>
            <a:endParaRPr lang="en-US"/>
          </a:p>
        </p:txBody>
      </p:sp>
      <p:grpSp>
        <p:nvGrpSpPr>
          <p:cNvPr id="4" name="مجموعة 3"/>
          <p:cNvGrpSpPr/>
          <p:nvPr/>
        </p:nvGrpSpPr>
        <p:grpSpPr>
          <a:xfrm>
            <a:off x="304800" y="357188"/>
            <a:ext cx="8305799" cy="6143625"/>
            <a:chOff x="0" y="357188"/>
            <a:chExt cx="8915399" cy="6143625"/>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88"/>
              <a:ext cx="8915399"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066800" y="457200"/>
              <a:ext cx="16764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404334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257145"/>
            <a:ext cx="2283702" cy="400110"/>
          </a:xfrm>
          <a:prstGeom prst="rect">
            <a:avLst/>
          </a:prstGeom>
        </p:spPr>
        <p:txBody>
          <a:bodyPr wrap="none">
            <a:spAutoFit/>
          </a:bodyPr>
          <a:lstStyle/>
          <a:p>
            <a:r>
              <a:rPr lang="en-US" sz="2000" b="1" dirty="0"/>
              <a:t>Vertical Integration </a:t>
            </a:r>
          </a:p>
        </p:txBody>
      </p:sp>
      <p:sp>
        <p:nvSpPr>
          <p:cNvPr id="3" name="Rectangle 2"/>
          <p:cNvSpPr/>
          <p:nvPr/>
        </p:nvSpPr>
        <p:spPr>
          <a:xfrm>
            <a:off x="328644" y="685800"/>
            <a:ext cx="851055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just">
              <a:lnSpc>
                <a:spcPct val="150000"/>
              </a:lnSpc>
              <a:buFont typeface="Arial" pitchFamily="34" charset="0"/>
              <a:buChar char="•"/>
            </a:pPr>
            <a:r>
              <a:rPr lang="en-US" sz="1600" dirty="0"/>
              <a:t>A vertical integration strategy is a decision to grow along the channel of distribution of the core operations. grow toward suppliers or toward patients.</a:t>
            </a:r>
          </a:p>
          <a:p>
            <a:pPr marL="285750" indent="-285750" algn="just">
              <a:lnSpc>
                <a:spcPct val="150000"/>
              </a:lnSpc>
              <a:buFont typeface="Arial" pitchFamily="34" charset="0"/>
              <a:buChar char="•"/>
            </a:pPr>
            <a:r>
              <a:rPr lang="en-US" sz="1600" dirty="0"/>
              <a:t>When an organization grows along the channel of distribution toward its suppliers (upstream), it is called backward vertical integration. When an organization grows toward the consumer or patient (downstream), it is called forward vertical integration. </a:t>
            </a:r>
          </a:p>
          <a:p>
            <a:pPr marL="285750" indent="-285750" algn="just">
              <a:lnSpc>
                <a:spcPct val="150000"/>
              </a:lnSpc>
              <a:buFont typeface="Arial" pitchFamily="34" charset="0"/>
              <a:buChar char="•"/>
            </a:pPr>
            <a:r>
              <a:rPr lang="en-US" sz="1600" dirty="0"/>
              <a:t> A vertically integrated health care system offers a range of patient care and support services operated in a functionally unified manner. </a:t>
            </a:r>
          </a:p>
          <a:p>
            <a:pPr marL="285750" indent="-285750" algn="just">
              <a:lnSpc>
                <a:spcPct val="150000"/>
              </a:lnSpc>
              <a:buFont typeface="Arial" pitchFamily="34" charset="0"/>
              <a:buChar char="•"/>
            </a:pPr>
            <a:r>
              <a:rPr lang="en-US" sz="1600" dirty="0"/>
              <a:t>The purpose of vertical integration is to increase the comprehensiveness and continuity of care, while simultaneously controlling the channel of demand for health care services.</a:t>
            </a:r>
          </a:p>
          <a:p>
            <a:pPr marL="285750" indent="-285750" algn="just">
              <a:lnSpc>
                <a:spcPct val="150000"/>
              </a:lnSpc>
              <a:buFont typeface="Arial" pitchFamily="34" charset="0"/>
              <a:buChar char="•"/>
            </a:pPr>
            <a:r>
              <a:rPr lang="en-US" sz="1600" dirty="0"/>
              <a:t>Vertical integration can reduce costs and thus enhance an organization ’s competitive position. Cost reductions may occur through lower supply costs and better integration of the “elements of production.” With vertical integration, management can better ensure that supplies are of the appropriate quality and delivered at the right time.</a:t>
            </a:r>
          </a:p>
          <a:p>
            <a:pPr marL="285750" indent="-285750" algn="just">
              <a:lnSpc>
                <a:spcPct val="150000"/>
              </a:lnSpc>
              <a:buFont typeface="Arial" pitchFamily="34" charset="0"/>
              <a:buChar char="•"/>
            </a:pPr>
            <a:r>
              <a:rPr lang="en-US" sz="1600" dirty="0"/>
              <a:t>Vertical integration is the fundamental adaptive strategy for developing integrated systems of care and is central to many health care organizations’ strategies.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15</a:t>
            </a:fld>
            <a:endParaRPr lang="en-US"/>
          </a:p>
        </p:txBody>
      </p:sp>
    </p:spTree>
    <p:extLst>
      <p:ext uri="{BB962C8B-B14F-4D97-AF65-F5344CB8AC3E}">
        <p14:creationId xmlns:p14="http://schemas.microsoft.com/office/powerpoint/2010/main" val="299371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228600"/>
            <a:ext cx="2457404" cy="400110"/>
          </a:xfrm>
          <a:prstGeom prst="rect">
            <a:avLst/>
          </a:prstGeom>
        </p:spPr>
        <p:txBody>
          <a:bodyPr wrap="none">
            <a:spAutoFit/>
          </a:bodyPr>
          <a:lstStyle/>
          <a:p>
            <a:r>
              <a:rPr lang="en-US" sz="2000" b="1" dirty="0"/>
              <a:t>Market Development</a:t>
            </a:r>
          </a:p>
        </p:txBody>
      </p:sp>
      <p:sp>
        <p:nvSpPr>
          <p:cNvPr id="3" name="Rectangle 2"/>
          <p:cNvSpPr/>
          <p:nvPr/>
        </p:nvSpPr>
        <p:spPr>
          <a:xfrm>
            <a:off x="214031" y="762000"/>
            <a:ext cx="8610600" cy="526297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endParaRPr lang="en-US" sz="1600" dirty="0"/>
          </a:p>
          <a:p>
            <a:pPr marL="285750" indent="-285750" algn="just">
              <a:buFont typeface="Arial" pitchFamily="34" charset="0"/>
              <a:buChar char="•"/>
            </a:pPr>
            <a:r>
              <a:rPr lang="en-US" sz="1600" i="1" dirty="0"/>
              <a:t>Market development is a divisional strategy </a:t>
            </a:r>
            <a:r>
              <a:rPr lang="en-US" sz="1600" dirty="0"/>
              <a:t>used to enter new markets with present products or services.</a:t>
            </a:r>
          </a:p>
          <a:p>
            <a:pPr marL="285750" indent="-285750" algn="just">
              <a:buFont typeface="Arial" pitchFamily="34" charset="0"/>
              <a:buChar char="•"/>
            </a:pPr>
            <a:r>
              <a:rPr lang="en-US" sz="1600" i="1" dirty="0"/>
              <a:t>Market development is a strategy </a:t>
            </a:r>
            <a:r>
              <a:rPr lang="en-US" sz="1600" dirty="0"/>
              <a:t>designed to achieve greater volume, through geographic (service area) expansion or by targeting new market segments within the present geographic area (market niche strategies).</a:t>
            </a:r>
          </a:p>
          <a:p>
            <a:pPr marL="285750" indent="-285750" algn="just">
              <a:buFont typeface="Arial" pitchFamily="34" charset="0"/>
              <a:buChar char="•"/>
            </a:pPr>
            <a:r>
              <a:rPr lang="en-US" sz="1600" i="1" dirty="0"/>
              <a:t>Typically, market development </a:t>
            </a:r>
            <a:r>
              <a:rPr lang="en-US" sz="1600" dirty="0"/>
              <a:t>is selected when the organization is fairly strong in the market (often with a differentiated product), the market is growing, and the prospects are good for long-term growth.</a:t>
            </a:r>
          </a:p>
          <a:p>
            <a:pPr marL="285750" indent="-285750" algn="just">
              <a:buFont typeface="Arial" pitchFamily="34" charset="0"/>
              <a:buChar char="•"/>
            </a:pPr>
            <a:r>
              <a:rPr lang="en-US" sz="1600" i="1" dirty="0"/>
              <a:t>A market development strategy </a:t>
            </a:r>
            <a:r>
              <a:rPr lang="en-US" sz="1600" dirty="0"/>
              <a:t>is strongly supported by the marketing, financial, information systems, organizational, and human resources functions. </a:t>
            </a:r>
          </a:p>
          <a:p>
            <a:pPr marL="285750" indent="-285750" algn="just">
              <a:buFont typeface="Arial" pitchFamily="34" charset="0"/>
              <a:buChar char="•"/>
            </a:pPr>
            <a:r>
              <a:rPr lang="en-US" sz="1600" i="1" dirty="0"/>
              <a:t>An example of a market development </a:t>
            </a:r>
            <a:r>
              <a:rPr lang="en-US" sz="1600" dirty="0"/>
              <a:t>strategy would be a chain of outpatient clinics opening a new clinic in a new geographic area (present products and services in a new market). </a:t>
            </a:r>
          </a:p>
          <a:p>
            <a:pPr marL="285750" indent="-285750" algn="just">
              <a:buFont typeface="Arial" pitchFamily="34" charset="0"/>
              <a:buChar char="•"/>
            </a:pPr>
            <a:r>
              <a:rPr lang="en-US" sz="1600" i="1" dirty="0"/>
              <a:t>One type of market development </a:t>
            </a:r>
            <a:r>
              <a:rPr lang="en-US" sz="1600" dirty="0"/>
              <a:t>is called horizontal integration. Horizontal integration is a method of obtaining growth across markets by acquiring or affiliating with direct competitors rather than using internal operational/functional strategies to take market share from them. </a:t>
            </a:r>
          </a:p>
          <a:p>
            <a:pPr marL="285750" indent="-285750" algn="just">
              <a:buFont typeface="Arial" pitchFamily="34" charset="0"/>
              <a:buChar char="•"/>
            </a:pPr>
            <a:r>
              <a:rPr lang="en-US" sz="1600" i="1" dirty="0"/>
              <a:t>Multihospital systems </a:t>
            </a:r>
            <a:r>
              <a:rPr lang="en-US" sz="1600" dirty="0"/>
              <a:t>were expected to offer several advantages such as increased access to capital, reduction in duplication of services, economies of scale, improved productivity and operating efficiencies, access to management expertise, increased personnel benefits, improved patient access, improvement in quality, and increased political power.</a:t>
            </a:r>
          </a:p>
          <a:p>
            <a:pPr algn="just"/>
            <a:endParaRPr lang="en-US" sz="1600" dirty="0"/>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16</a:t>
            </a:fld>
            <a:endParaRPr lang="en-US"/>
          </a:p>
        </p:txBody>
      </p:sp>
    </p:spTree>
    <p:extLst>
      <p:ext uri="{BB962C8B-B14F-4D97-AF65-F5344CB8AC3E}">
        <p14:creationId xmlns:p14="http://schemas.microsoft.com/office/powerpoint/2010/main" val="3828315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0525" y="197882"/>
            <a:ext cx="2515882" cy="400110"/>
          </a:xfrm>
          <a:prstGeom prst="rect">
            <a:avLst/>
          </a:prstGeom>
        </p:spPr>
        <p:txBody>
          <a:bodyPr wrap="none">
            <a:spAutoFit/>
          </a:bodyPr>
          <a:lstStyle/>
          <a:p>
            <a:r>
              <a:rPr lang="en-US" sz="2000" b="1" dirty="0"/>
              <a:t>Product Development</a:t>
            </a:r>
          </a:p>
        </p:txBody>
      </p:sp>
      <p:sp>
        <p:nvSpPr>
          <p:cNvPr id="3" name="Rectangle 2"/>
          <p:cNvSpPr/>
          <p:nvPr/>
        </p:nvSpPr>
        <p:spPr>
          <a:xfrm>
            <a:off x="733425" y="990600"/>
            <a:ext cx="7772400"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Arial" pitchFamily="34" charset="0"/>
              <a:buChar char="•"/>
            </a:pPr>
            <a:r>
              <a:rPr lang="en-US" dirty="0"/>
              <a:t>Product development is the introduction of new products/services to present markets (geographic and segments). </a:t>
            </a:r>
          </a:p>
          <a:p>
            <a:pPr marL="285750" indent="-285750" algn="just">
              <a:buFont typeface="Arial" pitchFamily="34" charset="0"/>
              <a:buChar char="•"/>
            </a:pPr>
            <a:endParaRPr lang="en-US" dirty="0"/>
          </a:p>
          <a:p>
            <a:pPr marL="285750" indent="-285750" algn="just">
              <a:buFont typeface="Arial" pitchFamily="34" charset="0"/>
              <a:buChar char="•"/>
            </a:pPr>
            <a:r>
              <a:rPr lang="en-US" dirty="0"/>
              <a:t>Typically, product development takes the form of product enhancements and product line extension. </a:t>
            </a:r>
          </a:p>
          <a:p>
            <a:pPr marL="285750" indent="-285750" algn="just">
              <a:buFont typeface="Arial" pitchFamily="34" charset="0"/>
              <a:buChar char="•"/>
            </a:pPr>
            <a:endParaRPr lang="en-US" dirty="0"/>
          </a:p>
          <a:p>
            <a:pPr marL="285750" indent="-285750" algn="just">
              <a:buFont typeface="Arial" pitchFamily="34" charset="0"/>
              <a:buChar char="•"/>
            </a:pPr>
            <a:r>
              <a:rPr lang="en-US" dirty="0"/>
              <a:t>such as cancer treatment and open heart surgery. </a:t>
            </a:r>
          </a:p>
          <a:p>
            <a:pPr marL="285750" indent="-285750" algn="just">
              <a:buFont typeface="Arial" pitchFamily="34" charset="0"/>
              <a:buChar char="•"/>
            </a:pPr>
            <a:endParaRPr lang="en-US" dirty="0"/>
          </a:p>
          <a:p>
            <a:pPr marL="285750" indent="-285750" algn="just">
              <a:buFont typeface="Arial" pitchFamily="34" charset="0"/>
              <a:buChar char="•"/>
            </a:pPr>
            <a:r>
              <a:rPr lang="en-US" dirty="0"/>
              <a:t>Another good example of product development is in the area of women ’s health. Many hospitals have opened clinics designed to serve the special needs of women in the present market area.</a:t>
            </a:r>
          </a:p>
          <a:p>
            <a:pPr marL="285750" indent="-285750" algn="just">
              <a:buFont typeface="Arial" pitchFamily="34" charset="0"/>
              <a:buChar char="•"/>
            </a:pPr>
            <a:endParaRPr lang="en-US" dirty="0"/>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17</a:t>
            </a:fld>
            <a:endParaRPr lang="en-US"/>
          </a:p>
        </p:txBody>
      </p:sp>
      <p:pic>
        <p:nvPicPr>
          <p:cNvPr id="3074" name="Picture 2" descr="ÙØªÙØ¬Ø© Ø¨Ø­Ø« Ø§ÙØµÙØ± Ø¹Ù âªProduct Development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4495800"/>
            <a:ext cx="7772400" cy="179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63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424731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Arial" pitchFamily="34" charset="0"/>
              <a:buChar char="•"/>
            </a:pPr>
            <a:endParaRPr lang="en-US" dirty="0"/>
          </a:p>
          <a:p>
            <a:pPr marL="285750" indent="-285750" algn="just">
              <a:buFont typeface="Arial" pitchFamily="34" charset="0"/>
              <a:buChar char="•"/>
            </a:pPr>
            <a:r>
              <a:rPr lang="en-US" dirty="0"/>
              <a:t>Penetration an attempt to better serve current markets with current products or services is referred to as a market penetration strategy. </a:t>
            </a:r>
          </a:p>
          <a:p>
            <a:pPr marL="285750" indent="-285750" algn="just">
              <a:buFont typeface="Arial" pitchFamily="34" charset="0"/>
              <a:buChar char="•"/>
            </a:pPr>
            <a:endParaRPr lang="en-US" dirty="0"/>
          </a:p>
          <a:p>
            <a:pPr marL="285750" indent="-285750" algn="just">
              <a:buFont typeface="Arial" pitchFamily="34" charset="0"/>
              <a:buChar char="•"/>
            </a:pPr>
            <a:r>
              <a:rPr lang="en-US" dirty="0"/>
              <a:t>Penetration strategies are used to increase volume and market share. </a:t>
            </a:r>
          </a:p>
          <a:p>
            <a:pPr marL="285750" indent="-285750" algn="just">
              <a:buFont typeface="Arial" pitchFamily="34" charset="0"/>
              <a:buChar char="•"/>
            </a:pPr>
            <a:endParaRPr lang="en-US" dirty="0"/>
          </a:p>
          <a:p>
            <a:pPr marL="285750" indent="-285750" algn="just">
              <a:buFont typeface="Arial" pitchFamily="34" charset="0"/>
              <a:buChar char="•"/>
            </a:pPr>
            <a:r>
              <a:rPr lang="en-US" dirty="0"/>
              <a:t>A market penetration strategy is typically implemented by marketing strategies such as promotional, distribution, and pricing strategies, and often includes increasing advertising, offering sales promotions, increasing publicity efforts, or increasing the number of salespersons.</a:t>
            </a:r>
          </a:p>
          <a:p>
            <a:pPr marL="285750" indent="-285750" algn="just">
              <a:buFont typeface="Arial" pitchFamily="34" charset="0"/>
              <a:buChar char="•"/>
            </a:pPr>
            <a:endParaRPr lang="en-US" dirty="0"/>
          </a:p>
          <a:p>
            <a:pPr marL="285750" indent="-285750" algn="just">
              <a:buFont typeface="Arial" pitchFamily="34" charset="0"/>
              <a:buChar char="•"/>
            </a:pPr>
            <a:r>
              <a:rPr lang="en-US" dirty="0"/>
              <a:t>Pharmaceutical companies have recently moved toward e-detailing (electronic physician education concerning drugs) as a key component of their penetration strategies.</a:t>
            </a:r>
          </a:p>
          <a:p>
            <a:pPr algn="just"/>
            <a:endParaRPr lang="en-US" dirty="0"/>
          </a:p>
        </p:txBody>
      </p:sp>
      <p:sp>
        <p:nvSpPr>
          <p:cNvPr id="3" name="Rectangle 2"/>
          <p:cNvSpPr/>
          <p:nvPr/>
        </p:nvSpPr>
        <p:spPr>
          <a:xfrm>
            <a:off x="3733800" y="383232"/>
            <a:ext cx="1742144" cy="461665"/>
          </a:xfrm>
          <a:prstGeom prst="rect">
            <a:avLst/>
          </a:prstGeom>
        </p:spPr>
        <p:txBody>
          <a:bodyPr wrap="none">
            <a:spAutoFit/>
          </a:bodyPr>
          <a:lstStyle/>
          <a:p>
            <a:r>
              <a:rPr lang="en-US" sz="2400" b="1" dirty="0"/>
              <a:t>Penetration</a:t>
            </a:r>
            <a:r>
              <a:rPr lang="en-US" dirty="0"/>
              <a:t>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18</a:t>
            </a:fld>
            <a:endParaRPr lang="en-US"/>
          </a:p>
        </p:txBody>
      </p:sp>
      <p:pic>
        <p:nvPicPr>
          <p:cNvPr id="4098" name="Picture 2" descr="https://tse2.explicit.bing.net/th?id=OIP.7I_I5hALI7573iVsYaaSMQHaEa&amp;pid=15.1&amp;P=0&amp;w=260&amp;h=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181600"/>
            <a:ext cx="55626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6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610600" cy="175432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dirty="0"/>
              <a:t>Reduction of scope strategies decrease the size and scope of operations. Reduction strategies include: </a:t>
            </a:r>
          </a:p>
          <a:p>
            <a:pPr algn="just"/>
            <a:r>
              <a:rPr lang="en-US" dirty="0"/>
              <a:t>● divestiture, </a:t>
            </a:r>
          </a:p>
          <a:p>
            <a:pPr algn="just"/>
            <a:r>
              <a:rPr lang="en-US" dirty="0"/>
              <a:t>● liquidation, </a:t>
            </a:r>
          </a:p>
          <a:p>
            <a:pPr algn="just"/>
            <a:r>
              <a:rPr lang="en-US" dirty="0"/>
              <a:t>● harvesting, and </a:t>
            </a:r>
          </a:p>
          <a:p>
            <a:pPr algn="just"/>
            <a:r>
              <a:rPr lang="en-US" dirty="0"/>
              <a:t>● retrenchment. </a:t>
            </a:r>
          </a:p>
        </p:txBody>
      </p:sp>
      <p:sp>
        <p:nvSpPr>
          <p:cNvPr id="3" name="Rectangle 2"/>
          <p:cNvSpPr/>
          <p:nvPr/>
        </p:nvSpPr>
        <p:spPr>
          <a:xfrm>
            <a:off x="2667000" y="381000"/>
            <a:ext cx="3400098" cy="400110"/>
          </a:xfrm>
          <a:prstGeom prst="rect">
            <a:avLst/>
          </a:prstGeom>
        </p:spPr>
        <p:txBody>
          <a:bodyPr wrap="none">
            <a:spAutoFit/>
          </a:bodyPr>
          <a:lstStyle/>
          <a:p>
            <a:r>
              <a:rPr lang="en-US" sz="2000" b="1" dirty="0"/>
              <a:t>Reduction of Scope Strategies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19</a:t>
            </a:fld>
            <a:endParaRPr lang="en-US"/>
          </a:p>
        </p:txBody>
      </p:sp>
      <p:pic>
        <p:nvPicPr>
          <p:cNvPr id="5122"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1"/>
            <a:ext cx="8610600" cy="28194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0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sz="quarter" idx="12"/>
          </p:nvPr>
        </p:nvSpPr>
        <p:spPr/>
        <p:txBody>
          <a:bodyPr/>
          <a:lstStyle/>
          <a:p>
            <a:fld id="{04B747EB-5D84-4934-B0DB-F12DFCF6C9C9}" type="slidenum">
              <a:rPr lang="en-US" smtClean="0"/>
              <a:t>2</a:t>
            </a:fld>
            <a:endParaRPr lang="en-US"/>
          </a:p>
        </p:txBody>
      </p:sp>
      <p:sp>
        <p:nvSpPr>
          <p:cNvPr id="4" name="مستطيل 3"/>
          <p:cNvSpPr/>
          <p:nvPr/>
        </p:nvSpPr>
        <p:spPr>
          <a:xfrm>
            <a:off x="228600" y="347552"/>
            <a:ext cx="8686800" cy="6281848"/>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lnSpc>
                <a:spcPct val="150000"/>
              </a:lnSpc>
              <a:buFont typeface="Arial" pitchFamily="34" charset="0"/>
              <a:buChar char="•"/>
            </a:pPr>
            <a:r>
              <a:rPr lang="en-US" b="1" dirty="0"/>
              <a:t>After completing the chapter you will be able to:  </a:t>
            </a:r>
            <a:endParaRPr lang="en-US" dirty="0"/>
          </a:p>
          <a:p>
            <a:pPr marL="342900" indent="-342900" algn="just">
              <a:lnSpc>
                <a:spcPct val="150000"/>
              </a:lnSpc>
              <a:buFont typeface="+mj-lt"/>
              <a:buAutoNum type="arabicPeriod"/>
            </a:pPr>
            <a:r>
              <a:rPr lang="en-US" dirty="0"/>
              <a:t> Understand and discuss the steps involved in the decision logic of strategy development.       </a:t>
            </a:r>
          </a:p>
          <a:p>
            <a:pPr marL="342900" indent="-342900" algn="just">
              <a:lnSpc>
                <a:spcPct val="150000"/>
              </a:lnSpc>
              <a:buFont typeface="+mj-lt"/>
              <a:buAutoNum type="arabicPeriod"/>
            </a:pPr>
            <a:r>
              <a:rPr lang="en-US" dirty="0"/>
              <a:t>Synthesize and integrate strategic thinking accomplished in situational analysis into a strategic plan for an organization.       </a:t>
            </a:r>
          </a:p>
          <a:p>
            <a:pPr marL="342900" indent="-342900" algn="just">
              <a:lnSpc>
                <a:spcPct val="150000"/>
              </a:lnSpc>
              <a:buFont typeface="+mj-lt"/>
              <a:buAutoNum type="arabicPeriod"/>
            </a:pPr>
            <a:r>
              <a:rPr lang="en-US" dirty="0"/>
              <a:t>Identify the hierarchy of strategies and strategic decisions required in strategic planning.       </a:t>
            </a:r>
          </a:p>
          <a:p>
            <a:pPr marL="342900" indent="-342900" algn="just">
              <a:lnSpc>
                <a:spcPct val="150000"/>
              </a:lnSpc>
              <a:buFont typeface="+mj-lt"/>
              <a:buAutoNum type="arabicPeriod"/>
            </a:pPr>
            <a:r>
              <a:rPr lang="en-US" dirty="0"/>
              <a:t> Understand the nature of directional strategies, adaptive strategies, market entry strategies, and competitive strategies.       </a:t>
            </a:r>
          </a:p>
          <a:p>
            <a:pPr marL="342900" indent="-342900" algn="just">
              <a:lnSpc>
                <a:spcPct val="150000"/>
              </a:lnSpc>
              <a:buFont typeface="+mj-lt"/>
              <a:buAutoNum type="arabicPeriod"/>
            </a:pPr>
            <a:r>
              <a:rPr lang="en-US" dirty="0"/>
              <a:t> Identify strategic alternatives available to health care organizations. </a:t>
            </a:r>
          </a:p>
          <a:p>
            <a:pPr marL="342900" indent="-342900" algn="just">
              <a:lnSpc>
                <a:spcPct val="150000"/>
              </a:lnSpc>
              <a:buFont typeface="+mj-lt"/>
              <a:buAutoNum type="arabicPeriod"/>
            </a:pPr>
            <a:r>
              <a:rPr lang="en-US" dirty="0">
                <a:latin typeface="+mj-lt"/>
              </a:rPr>
              <a:t>Provide the rationale as well as advantages and disadvantages for each of the strategic alternatives.       </a:t>
            </a:r>
          </a:p>
          <a:p>
            <a:pPr marL="342900" indent="-342900" algn="just">
              <a:lnSpc>
                <a:spcPct val="150000"/>
              </a:lnSpc>
              <a:buFont typeface="+mj-lt"/>
              <a:buAutoNum type="arabicPeriod"/>
            </a:pPr>
            <a:r>
              <a:rPr lang="en-US" dirty="0">
                <a:latin typeface="+mj-lt"/>
              </a:rPr>
              <a:t> Understand that strategies may have to be used in combination to accomplish the organization's goals.       </a:t>
            </a:r>
          </a:p>
          <a:p>
            <a:pPr marL="342900" indent="-342900" algn="just">
              <a:lnSpc>
                <a:spcPct val="150000"/>
              </a:lnSpc>
              <a:buFont typeface="+mj-lt"/>
              <a:buAutoNum type="arabicPeriod"/>
            </a:pPr>
            <a:r>
              <a:rPr lang="en-US" dirty="0">
                <a:latin typeface="+mj-lt"/>
              </a:rPr>
              <a:t>Map strategic decisions showing how they are linked as an ends–means chain.       </a:t>
            </a:r>
          </a:p>
        </p:txBody>
      </p:sp>
    </p:spTree>
    <p:extLst>
      <p:ext uri="{BB962C8B-B14F-4D97-AF65-F5344CB8AC3E}">
        <p14:creationId xmlns:p14="http://schemas.microsoft.com/office/powerpoint/2010/main" val="15159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34400" cy="480131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Arial" pitchFamily="34" charset="0"/>
              <a:buChar char="•"/>
            </a:pPr>
            <a:r>
              <a:rPr lang="en-US" sz="1600" dirty="0"/>
              <a:t>Divestiture is a contraction strategy in which an operating strategic service unit is sold off as a result of a decision to permanently and completely leave the market despite its current viability.</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Generally, the business to be divested has value and will continue to be operated by the purchasing organization. Within the past decade, the strategy of “unbundling” (divesting by a hospital of one or more of its services) has become common. Thus, hospitals are carving out non-core services previously performed internally and divesting them.</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Typical services and products produced in a hospital that are not necessarily part of the core bundle of activities include laboratory, pharmacy, X-ray, physical therapy, occupational therapy, and dietary services. “hotel” services (laundry, housekeeping, and so on.</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Divestiture decisions are made for a number of reasons. An organization may need cash to fund more important operations for long-term growth or the division may not be achieving management ’s goals. In some cases health care organizations are divesting services that are too far from their core business or area of management expertise. For example, many multihospital systems have divested their HMO (purchased only a few years earlier) to concentrate on care delivery.</a:t>
            </a:r>
          </a:p>
          <a:p>
            <a:pPr marL="285750" indent="-285750" algn="just">
              <a:buFont typeface="Arial" pitchFamily="34" charset="0"/>
              <a:buChar char="•"/>
            </a:pPr>
            <a:endParaRPr lang="en-US" sz="1600" dirty="0"/>
          </a:p>
        </p:txBody>
      </p:sp>
      <p:sp>
        <p:nvSpPr>
          <p:cNvPr id="3" name="Rectangle 2"/>
          <p:cNvSpPr/>
          <p:nvPr/>
        </p:nvSpPr>
        <p:spPr>
          <a:xfrm>
            <a:off x="3971636" y="353544"/>
            <a:ext cx="1353127" cy="400110"/>
          </a:xfrm>
          <a:prstGeom prst="rect">
            <a:avLst/>
          </a:prstGeom>
        </p:spPr>
        <p:txBody>
          <a:bodyPr wrap="none">
            <a:spAutoFit/>
          </a:bodyPr>
          <a:lstStyle/>
          <a:p>
            <a:r>
              <a:rPr lang="en-US" sz="2000" b="1" dirty="0"/>
              <a:t>Divestiture</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20</a:t>
            </a:fld>
            <a:endParaRPr lang="en-US"/>
          </a:p>
        </p:txBody>
      </p:sp>
    </p:spTree>
    <p:extLst>
      <p:ext uri="{BB962C8B-B14F-4D97-AF65-F5344CB8AC3E}">
        <p14:creationId xmlns:p14="http://schemas.microsoft.com/office/powerpoint/2010/main" val="344350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52400"/>
            <a:ext cx="1440651" cy="400110"/>
          </a:xfrm>
          <a:prstGeom prst="rect">
            <a:avLst/>
          </a:prstGeom>
        </p:spPr>
        <p:txBody>
          <a:bodyPr wrap="none">
            <a:spAutoFit/>
          </a:bodyPr>
          <a:lstStyle/>
          <a:p>
            <a:r>
              <a:rPr lang="en-US" sz="2000" b="1" dirty="0"/>
              <a:t>Liquidation </a:t>
            </a:r>
          </a:p>
        </p:txBody>
      </p:sp>
      <p:sp>
        <p:nvSpPr>
          <p:cNvPr id="3" name="Rectangle 2"/>
          <p:cNvSpPr/>
          <p:nvPr/>
        </p:nvSpPr>
        <p:spPr>
          <a:xfrm>
            <a:off x="457200" y="609600"/>
            <a:ext cx="8382000" cy="427809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n-US" sz="1600" dirty="0"/>
              <a:t>Liquidation involves selling the assets of an organization.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a liquidation strategy is that the unit cannot be sold as a viable and ongoing operation.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However, the assets of the organization (facilities, equipment, and so on) still have value and may be sold for other uses.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Common reasons for pursuing a liquidation strategy include bankruptcy, the desire to dispose of non-productive assets, and the emergence of a new technology that results in a rapid decline in the use of the old technology.</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Recently many hospitals have been liquidating their emergency helicopter operations, which had historically been allowed to operate as loss leaders because they brought prestige and positive public relations to the hospital.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However, because of increasing costs and limited reimbursements, many hospitals have shut down and liquidated such operations.</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21</a:t>
            </a:fld>
            <a:endParaRPr lang="en-US"/>
          </a:p>
        </p:txBody>
      </p:sp>
      <p:pic>
        <p:nvPicPr>
          <p:cNvPr id="1026" name="Picture 2" descr="ÙØªÙØ¬Ø© Ø¨Ø­Ø« Ø§ÙØµÙØ± Ø¹Ù âªLiquidationâ¬â">
            <a:extLst>
              <a:ext uri="{FF2B5EF4-FFF2-40B4-BE49-F238E27FC236}">
                <a16:creationId xmlns:a16="http://schemas.microsoft.com/office/drawing/2014/main" id="{5BE42D9F-2AF1-433F-A269-46BA697E84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457200" y="4887694"/>
            <a:ext cx="4419600" cy="197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3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22506"/>
            <a:ext cx="8458200" cy="4278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A harvesting strategy is selected when the market has entered long-term decline.</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The reason underlying such a strategy is that the organization has a relatively strong market position but industry-wide revenues are expected to decline over the next several years.</a:t>
            </a:r>
          </a:p>
          <a:p>
            <a:pPr marL="285750" indent="-285750" algn="just">
              <a:buFont typeface="Arial" pitchFamily="34" charset="0"/>
              <a:buChar char="•"/>
            </a:pPr>
            <a:r>
              <a:rPr lang="en-US" sz="1600" dirty="0"/>
              <a:t> Therefore, the organization will “ride the decline,” allowing the business to generate as much cash as possible.</a:t>
            </a:r>
          </a:p>
          <a:p>
            <a:pPr marL="285750" indent="-285750" algn="just">
              <a:buFont typeface="Arial" pitchFamily="34" charset="0"/>
              <a:buChar char="•"/>
            </a:pPr>
            <a:r>
              <a:rPr lang="en-US" sz="1600" dirty="0"/>
              <a:t>The 20-bed hospitals frequently found in rural networks tend to struggle financially because of a lack of support from specialists and primary care physicians, an aging population, and flight of the young to urban areas. Twenty-bed rural hospitals are probably in a long-term decline with little hope for survival.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On the other hand, 50-bed hospitals have managed to maintain or improve their financial position because of effective physician recruitment, good community image, and the continued viability of the communities themselves. Therefore, regional hospitals with rural networks may have to employ a harvesting strategy for the 20-bed hospitals while using development or maintenance of scope strategies for the 50-bed and larger hospitals.</a:t>
            </a:r>
          </a:p>
        </p:txBody>
      </p:sp>
      <p:sp>
        <p:nvSpPr>
          <p:cNvPr id="3" name="Rectangle 2"/>
          <p:cNvSpPr/>
          <p:nvPr/>
        </p:nvSpPr>
        <p:spPr>
          <a:xfrm>
            <a:off x="3733800" y="152400"/>
            <a:ext cx="1383905" cy="400110"/>
          </a:xfrm>
          <a:prstGeom prst="rect">
            <a:avLst/>
          </a:prstGeom>
        </p:spPr>
        <p:txBody>
          <a:bodyPr wrap="none">
            <a:spAutoFit/>
          </a:bodyPr>
          <a:lstStyle/>
          <a:p>
            <a:r>
              <a:rPr lang="en-US" sz="2000" b="1" dirty="0"/>
              <a:t>Harvesting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22</a:t>
            </a:fld>
            <a:endParaRPr lang="en-US"/>
          </a:p>
        </p:txBody>
      </p:sp>
      <p:pic>
        <p:nvPicPr>
          <p:cNvPr id="2050" name="Picture 2" descr="ÙØªÙØ¬Ø© Ø¨Ø­Ø« Ø§ÙØµÙØ± Ø¹Ù âªHarvesting strategyâ¬â">
            <a:extLst>
              <a:ext uri="{FF2B5EF4-FFF2-40B4-BE49-F238E27FC236}">
                <a16:creationId xmlns:a16="http://schemas.microsoft.com/office/drawing/2014/main" id="{84E16FF7-21D1-4301-AED8-94B0DD428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452" y="4862945"/>
            <a:ext cx="4038599"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59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1534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Arial" pitchFamily="34" charset="0"/>
              <a:buChar char="•"/>
            </a:pPr>
            <a:r>
              <a:rPr lang="en-US" sz="1600" dirty="0"/>
              <a:t>A retrenchment strategy is a response to declining profitability, usually brought about by increasing costs.</a:t>
            </a:r>
          </a:p>
          <a:p>
            <a:pPr marL="285750" indent="-285750" algn="just">
              <a:buFont typeface="Arial" pitchFamily="34" charset="0"/>
              <a:buChar char="•"/>
            </a:pPr>
            <a:r>
              <a:rPr lang="en-US" sz="1600" dirty="0"/>
              <a:t>costs are rising as a percentage of revenue, placing pressure on profitability.</a:t>
            </a:r>
          </a:p>
          <a:p>
            <a:pPr marL="285750" indent="-285750" algn="just">
              <a:buFont typeface="Arial" pitchFamily="34" charset="0"/>
              <a:buChar char="•"/>
            </a:pPr>
            <a:r>
              <a:rPr lang="en-US" sz="1600" dirty="0"/>
              <a:t>Retrenchment typically involves a redefinition of the target market and selective cost elimination or asset reduction.</a:t>
            </a:r>
          </a:p>
          <a:p>
            <a:pPr marL="285750" indent="-285750" algn="just">
              <a:buFont typeface="Arial" pitchFamily="34" charset="0"/>
              <a:buChar char="•"/>
            </a:pPr>
            <a:r>
              <a:rPr lang="en-US" sz="1600" dirty="0"/>
              <a:t>Retrenchment is directed toward reduction in personnel, the range of products/services, or the geographic market served and represents an effort to reduce the scope of operations.</a:t>
            </a:r>
          </a:p>
          <a:p>
            <a:pPr marL="285750" indent="-285750" algn="just">
              <a:buFont typeface="Arial" pitchFamily="34" charset="0"/>
              <a:buChar char="•"/>
            </a:pPr>
            <a:r>
              <a:rPr lang="en-US" sz="1600" dirty="0"/>
              <a:t>In many cases, a retrenchment strategy is implemented after periods of aggressive market development or acquisition of competitors.</a:t>
            </a:r>
          </a:p>
        </p:txBody>
      </p:sp>
      <p:sp>
        <p:nvSpPr>
          <p:cNvPr id="3" name="Rectangle 2"/>
          <p:cNvSpPr/>
          <p:nvPr/>
        </p:nvSpPr>
        <p:spPr>
          <a:xfrm>
            <a:off x="3808393" y="228600"/>
            <a:ext cx="1704762" cy="400110"/>
          </a:xfrm>
          <a:prstGeom prst="rect">
            <a:avLst/>
          </a:prstGeom>
        </p:spPr>
        <p:txBody>
          <a:bodyPr wrap="none">
            <a:spAutoFit/>
          </a:bodyPr>
          <a:lstStyle/>
          <a:p>
            <a:r>
              <a:rPr lang="en-US" sz="2000" b="1" dirty="0"/>
              <a:t>Retrenchment</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23</a:t>
            </a:fld>
            <a:endParaRPr lang="en-US"/>
          </a:p>
        </p:txBody>
      </p:sp>
      <p:pic>
        <p:nvPicPr>
          <p:cNvPr id="3074" name="Picture 2" descr="http://www.financialgazette.co.zw/wp-content/uploads/fire1.jpg">
            <a:extLst>
              <a:ext uri="{FF2B5EF4-FFF2-40B4-BE49-F238E27FC236}">
                <a16:creationId xmlns:a16="http://schemas.microsoft.com/office/drawing/2014/main" id="{47365D1F-7939-40AA-8EA9-58A128232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501159"/>
            <a:ext cx="59626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1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525" y="659011"/>
            <a:ext cx="8372475" cy="110799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285750" indent="-285750" algn="just">
              <a:buFont typeface="Arial" pitchFamily="34" charset="0"/>
              <a:buChar char="•"/>
            </a:pPr>
            <a:r>
              <a:rPr lang="en-US" sz="1600" dirty="0"/>
              <a:t>Maintenance of Scope Strategies Often organizations pursue maintenance of scope strategies when management believes the past strategy has been appropriate and few changes are required in the target markets or the organization ’s products/services. </a:t>
            </a:r>
          </a:p>
          <a:p>
            <a:pPr marL="285750" indent="-285750" algn="just">
              <a:buFont typeface="Arial" pitchFamily="34" charset="0"/>
              <a:buChar char="•"/>
            </a:pPr>
            <a:r>
              <a:rPr lang="en-US" sz="1600" dirty="0"/>
              <a:t> There are two maintenance of scope strategies: enhancement and status quo.</a:t>
            </a:r>
          </a:p>
        </p:txBody>
      </p:sp>
      <p:sp>
        <p:nvSpPr>
          <p:cNvPr id="3" name="Rectangle 2"/>
          <p:cNvSpPr/>
          <p:nvPr/>
        </p:nvSpPr>
        <p:spPr>
          <a:xfrm>
            <a:off x="2897625" y="76200"/>
            <a:ext cx="3723776" cy="400110"/>
          </a:xfrm>
          <a:prstGeom prst="rect">
            <a:avLst/>
          </a:prstGeom>
        </p:spPr>
        <p:txBody>
          <a:bodyPr wrap="none">
            <a:spAutoFit/>
          </a:bodyPr>
          <a:lstStyle/>
          <a:p>
            <a:r>
              <a:rPr lang="en-US" sz="2000" b="1" dirty="0"/>
              <a:t>Maintenance of Scope Strategies </a:t>
            </a:r>
          </a:p>
        </p:txBody>
      </p:sp>
      <p:sp>
        <p:nvSpPr>
          <p:cNvPr id="4" name="Rectangle 3"/>
          <p:cNvSpPr/>
          <p:nvPr/>
        </p:nvSpPr>
        <p:spPr>
          <a:xfrm>
            <a:off x="390525" y="1878330"/>
            <a:ext cx="8372475" cy="45243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lgn="just">
              <a:buFont typeface="Arial" panose="020B0604020202020204" pitchFamily="34" charset="0"/>
              <a:buChar char="•"/>
            </a:pPr>
            <a:r>
              <a:rPr lang="en-US" dirty="0"/>
              <a:t>Enhancement when management believes that the organization is progressing toward its vision and goals but needs to “do things better,” an enhancement strategy may be used; neither expansion nor reduction of operations is appropriate but “something needs to be done.” </a:t>
            </a:r>
          </a:p>
          <a:p>
            <a:pPr marL="285750" indent="-285750" algn="just">
              <a:buFont typeface="Arial" panose="020B0604020202020204" pitchFamily="34" charset="0"/>
              <a:buChar char="•"/>
            </a:pPr>
            <a:r>
              <a:rPr lang="en-US" dirty="0"/>
              <a:t>Typically, enhancement strategies take the form of quality programs (CQI, TQM) directed toward improving organizational processes or cost-reduction programs designed to render the organization more efficient.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Enhancement strategies may be directed toward innovative management processes, speeding up the delivery of the products/services to the customer, and adding flexibility to the design of the products or services (market-wide customization).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Typically after an acquisition, organizations initiate enhancement strategies directed toward upgrading facilities, reducing purchasing costs, installing new computer systems, enhancing information systems, improving the ability to evaluate clinical results, reducing overhead costs, or improving quality. </a:t>
            </a:r>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24</a:t>
            </a:fld>
            <a:endParaRPr lang="en-US"/>
          </a:p>
        </p:txBody>
      </p:sp>
    </p:spTree>
    <p:extLst>
      <p:ext uri="{BB962C8B-B14F-4D97-AF65-F5344CB8AC3E}">
        <p14:creationId xmlns:p14="http://schemas.microsoft.com/office/powerpoint/2010/main" val="359157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763000" cy="526297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en-US" sz="1400" dirty="0"/>
              <a:t>A status quo strategy is often based on the assumption that the market has matured and periods of high growth are over.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the organization has secured an acceptable market share and managers believe the position can be defended against competitors.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a status quo strategy may be appropriate when an organization is in a period of “active waiting.”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Active waiting is a temporary strategy for organizations operating in dramatically changing or volatile markets.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During periods of active waiting, leaders must remain alert to market anomalies that signal potential threats and opportunities, build financial reserves, and be ready to make strategic changes.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In a status quo strategy, the goal is to maintain market share and keep services at their current level.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Environmental influences affecting the products or services should be carefully analyzed to determine when significant change is imminent.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Typically, organizations attempt a status quo strategy in some areas while engaging in market development, product development, or penetration in others to better utilize limited resources.</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 For instance, a hospital may attempt to hold its market share (status quo) in slow-growth markets such as cardiac and pediatric services and attempt market development in higher-growth services such as intense, short-term rehabilitation care, renal dialysis, ophthalmology, or intravenous therapy. </a:t>
            </a:r>
          </a:p>
        </p:txBody>
      </p:sp>
      <p:sp>
        <p:nvSpPr>
          <p:cNvPr id="3" name="Rectangle 2"/>
          <p:cNvSpPr/>
          <p:nvPr/>
        </p:nvSpPr>
        <p:spPr>
          <a:xfrm>
            <a:off x="3900617" y="228600"/>
            <a:ext cx="1412503" cy="400110"/>
          </a:xfrm>
          <a:prstGeom prst="rect">
            <a:avLst/>
          </a:prstGeom>
        </p:spPr>
        <p:txBody>
          <a:bodyPr wrap="none">
            <a:spAutoFit/>
          </a:bodyPr>
          <a:lstStyle/>
          <a:p>
            <a:r>
              <a:rPr lang="en-US" sz="2000" b="1" dirty="0"/>
              <a:t>Status Quo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25</a:t>
            </a:fld>
            <a:endParaRPr lang="en-US"/>
          </a:p>
        </p:txBody>
      </p:sp>
    </p:spTree>
    <p:extLst>
      <p:ext uri="{BB962C8B-B14F-4D97-AF65-F5344CB8AC3E}">
        <p14:creationId xmlns:p14="http://schemas.microsoft.com/office/powerpoint/2010/main" val="3384006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04B747EB-5D84-4934-B0DB-F12DFCF6C9C9}" type="slidenum">
              <a:rPr lang="en-US" smtClean="0"/>
              <a:t>26</a:t>
            </a:fld>
            <a:endParaRPr lang="en-US"/>
          </a:p>
        </p:txBody>
      </p:sp>
      <p:grpSp>
        <p:nvGrpSpPr>
          <p:cNvPr id="4" name="Group 3">
            <a:extLst>
              <a:ext uri="{FF2B5EF4-FFF2-40B4-BE49-F238E27FC236}">
                <a16:creationId xmlns:a16="http://schemas.microsoft.com/office/drawing/2014/main" id="{699B4390-D9AB-4B1A-A35A-6CFDDBD91807}"/>
              </a:ext>
            </a:extLst>
          </p:cNvPr>
          <p:cNvGrpSpPr/>
          <p:nvPr/>
        </p:nvGrpSpPr>
        <p:grpSpPr>
          <a:xfrm>
            <a:off x="983456" y="375855"/>
            <a:ext cx="7177088" cy="5964331"/>
            <a:chOff x="983456" y="375855"/>
            <a:chExt cx="7177088" cy="5964331"/>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56" y="375855"/>
              <a:ext cx="7177088" cy="596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FBC521B5-D78C-4B3B-B2D7-ACE06F65CFE9}"/>
                </a:ext>
              </a:extLst>
            </p:cNvPr>
            <p:cNvSpPr txBox="1"/>
            <p:nvPr/>
          </p:nvSpPr>
          <p:spPr>
            <a:xfrm>
              <a:off x="1143000" y="533400"/>
              <a:ext cx="12192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732752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410450" cy="3419475"/>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pic>
      <p:sp>
        <p:nvSpPr>
          <p:cNvPr id="2" name="عنصر نائب لرقم الشريحة 1"/>
          <p:cNvSpPr>
            <a:spLocks noGrp="1"/>
          </p:cNvSpPr>
          <p:nvPr>
            <p:ph type="sldNum" sz="quarter" idx="12"/>
          </p:nvPr>
        </p:nvSpPr>
        <p:spPr/>
        <p:txBody>
          <a:bodyPr/>
          <a:lstStyle/>
          <a:p>
            <a:fld id="{04B747EB-5D84-4934-B0DB-F12DFCF6C9C9}" type="slidenum">
              <a:rPr lang="en-US" smtClean="0"/>
              <a:t>27</a:t>
            </a:fld>
            <a:endParaRPr lang="en-US"/>
          </a:p>
        </p:txBody>
      </p:sp>
    </p:spTree>
    <p:extLst>
      <p:ext uri="{BB962C8B-B14F-4D97-AF65-F5344CB8AC3E}">
        <p14:creationId xmlns:p14="http://schemas.microsoft.com/office/powerpoint/2010/main" val="1862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04B747EB-5D84-4934-B0DB-F12DFCF6C9C9}" type="slidenum">
              <a:rPr lang="en-US" smtClean="0"/>
              <a:t>28</a:t>
            </a:fld>
            <a:endParaRPr lang="en-US"/>
          </a:p>
        </p:txBody>
      </p:sp>
      <p:grpSp>
        <p:nvGrpSpPr>
          <p:cNvPr id="4" name="Group 3">
            <a:extLst>
              <a:ext uri="{FF2B5EF4-FFF2-40B4-BE49-F238E27FC236}">
                <a16:creationId xmlns:a16="http://schemas.microsoft.com/office/drawing/2014/main" id="{772D79A8-D71B-45DE-A256-EC84B24EBFF5}"/>
              </a:ext>
            </a:extLst>
          </p:cNvPr>
          <p:cNvGrpSpPr/>
          <p:nvPr/>
        </p:nvGrpSpPr>
        <p:grpSpPr>
          <a:xfrm>
            <a:off x="381000" y="271463"/>
            <a:ext cx="8458199" cy="6315075"/>
            <a:chOff x="381000" y="271463"/>
            <a:chExt cx="8458199" cy="6315075"/>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1463"/>
              <a:ext cx="8458199"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07802BD-7242-469D-9E70-174630089341}"/>
                </a:ext>
              </a:extLst>
            </p:cNvPr>
            <p:cNvSpPr txBox="1"/>
            <p:nvPr/>
          </p:nvSpPr>
          <p:spPr>
            <a:xfrm>
              <a:off x="762000" y="381000"/>
              <a:ext cx="14478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94412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772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4B747EB-5D84-4934-B0DB-F12DFCF6C9C9}" type="slidenum">
              <a:rPr lang="en-US" smtClean="0"/>
              <a:t>29</a:t>
            </a:fld>
            <a:endParaRPr lang="en-US"/>
          </a:p>
        </p:txBody>
      </p:sp>
    </p:spTree>
    <p:extLst>
      <p:ext uri="{BB962C8B-B14F-4D97-AF65-F5344CB8AC3E}">
        <p14:creationId xmlns:p14="http://schemas.microsoft.com/office/powerpoint/2010/main" val="348469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3</a:t>
            </a:fld>
            <a:endParaRPr lang="en-US"/>
          </a:p>
        </p:txBody>
      </p:sp>
      <p:sp>
        <p:nvSpPr>
          <p:cNvPr id="5" name="مستطيل 4"/>
          <p:cNvSpPr/>
          <p:nvPr/>
        </p:nvSpPr>
        <p:spPr>
          <a:xfrm>
            <a:off x="457200" y="762000"/>
            <a:ext cx="8305800" cy="55092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Frequent and systemic errors in hospitals were placing a significant number of employees at risk. </a:t>
            </a:r>
            <a:endParaRPr lang="tr-TR" sz="1600" dirty="0"/>
          </a:p>
          <a:p>
            <a:pPr marL="285750" indent="-285750" algn="just">
              <a:buFont typeface="Arial" pitchFamily="34" charset="0"/>
              <a:buChar char="•"/>
            </a:pPr>
            <a:endParaRPr lang="tr-TR" sz="1600" dirty="0"/>
          </a:p>
          <a:p>
            <a:pPr marL="285750" indent="-285750" algn="just">
              <a:buFont typeface="Arial" pitchFamily="34" charset="0"/>
              <a:buChar char="•"/>
            </a:pPr>
            <a:r>
              <a:rPr lang="en-US" sz="1600" dirty="0"/>
              <a:t>Low-quality and high-practice variance were contributing to continued inflation in health insurance premiums. </a:t>
            </a:r>
            <a:endParaRPr lang="tr-TR" sz="1600" dirty="0"/>
          </a:p>
          <a:p>
            <a:pPr marL="285750" indent="-285750" algn="just">
              <a:buFont typeface="Arial" pitchFamily="34" charset="0"/>
              <a:buChar char="•"/>
            </a:pPr>
            <a:endParaRPr lang="tr-TR" sz="1600" dirty="0"/>
          </a:p>
          <a:p>
            <a:pPr marL="285750" indent="-285750" algn="just">
              <a:buFont typeface="Arial" pitchFamily="34" charset="0"/>
              <a:buChar char="•"/>
            </a:pPr>
            <a:r>
              <a:rPr lang="en-US" sz="1600" dirty="0"/>
              <a:t>As a result, in 1998 , 500 companies – came together to discuss how they could work together to use the way they purchased health care to have an influence on its quality and affordability.</a:t>
            </a:r>
            <a:endParaRPr lang="tr-TR" sz="1600" dirty="0"/>
          </a:p>
          <a:p>
            <a:pPr algn="just"/>
            <a:r>
              <a:rPr lang="en-US" sz="1600" dirty="0"/>
              <a:t> </a:t>
            </a:r>
            <a:endParaRPr lang="tr-TR" sz="1600" dirty="0"/>
          </a:p>
          <a:p>
            <a:pPr marL="285750" indent="-285750" algn="just">
              <a:buFont typeface="Arial" pitchFamily="34" charset="0"/>
              <a:buChar char="•"/>
            </a:pPr>
            <a:r>
              <a:rPr lang="en-US" sz="1600" dirty="0"/>
              <a:t> 1999 institute of medicine report, “to err is human: building a safer health system,” gave leapfrog its initial focus – reducing preventable medical mistakes.</a:t>
            </a:r>
            <a:endParaRPr lang="tr-TR" sz="1600" dirty="0"/>
          </a:p>
          <a:p>
            <a:pPr algn="just"/>
            <a:endParaRPr lang="tr-TR" sz="1600" dirty="0"/>
          </a:p>
          <a:p>
            <a:pPr marL="285750" indent="-285750" algn="just">
              <a:buFont typeface="Arial" pitchFamily="34" charset="0"/>
              <a:buChar char="•"/>
            </a:pPr>
            <a:r>
              <a:rPr lang="en-US" sz="1600" dirty="0"/>
              <a:t>The business roundtable founders realized that they could take “leaps” forward with their employees, retirees, and covered families by rewarding hospitals that implemented significant improvements in quality and safety. </a:t>
            </a:r>
            <a:endParaRPr lang="tr-TR" sz="1600" dirty="0"/>
          </a:p>
          <a:p>
            <a:pPr marL="285750" indent="-285750" algn="just">
              <a:buFont typeface="Arial" pitchFamily="34" charset="0"/>
              <a:buChar char="•"/>
            </a:pPr>
            <a:endParaRPr lang="tr-TR" sz="1600" dirty="0"/>
          </a:p>
          <a:p>
            <a:pPr marL="285750" indent="-285750" algn="just">
              <a:buFont typeface="Arial" pitchFamily="34" charset="0"/>
              <a:buChar char="•"/>
            </a:pPr>
            <a:r>
              <a:rPr lang="en-US" sz="1600" dirty="0"/>
              <a:t>The leapfrog group was officially launched in November 2000. </a:t>
            </a:r>
          </a:p>
          <a:p>
            <a:pPr algn="just"/>
            <a:endParaRPr lang="tr-TR" sz="1600" dirty="0"/>
          </a:p>
          <a:p>
            <a:pPr marL="285750" indent="-285750" algn="just">
              <a:buFont typeface="Arial" pitchFamily="34" charset="0"/>
              <a:buChar char="•"/>
            </a:pPr>
            <a:r>
              <a:rPr lang="en-US" sz="1600" dirty="0"/>
              <a:t>The leapfrog hospital survey  compares hospitals’ performance on national standards of safety, quality, and efficiency that are most relevant to consumers and purchasers of care. </a:t>
            </a:r>
          </a:p>
          <a:p>
            <a:pPr algn="just"/>
            <a:endParaRPr lang="en-US" sz="1600" dirty="0"/>
          </a:p>
        </p:txBody>
      </p:sp>
      <p:sp>
        <p:nvSpPr>
          <p:cNvPr id="6" name="مستطيل 5"/>
          <p:cNvSpPr/>
          <p:nvPr/>
        </p:nvSpPr>
        <p:spPr>
          <a:xfrm>
            <a:off x="2324100" y="304800"/>
            <a:ext cx="4572000" cy="369332"/>
          </a:xfrm>
          <a:prstGeom prst="rect">
            <a:avLst/>
          </a:prstGeom>
        </p:spPr>
        <p:txBody>
          <a:bodyPr>
            <a:spAutoFit/>
          </a:bodyPr>
          <a:lstStyle/>
          <a:p>
            <a:pPr algn="ctr"/>
            <a:r>
              <a:rPr lang="en-US" b="1" dirty="0"/>
              <a:t>The Leapfrog Group </a:t>
            </a:r>
          </a:p>
        </p:txBody>
      </p:sp>
    </p:spTree>
    <p:extLst>
      <p:ext uri="{BB962C8B-B14F-4D97-AF65-F5344CB8AC3E}">
        <p14:creationId xmlns:p14="http://schemas.microsoft.com/office/powerpoint/2010/main" val="1030058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04B747EB-5D84-4934-B0DB-F12DFCF6C9C9}" type="slidenum">
              <a:rPr lang="en-US" smtClean="0"/>
              <a:t>30</a:t>
            </a:fld>
            <a:endParaRPr lang="en-US"/>
          </a:p>
        </p:txBody>
      </p:sp>
      <p:grpSp>
        <p:nvGrpSpPr>
          <p:cNvPr id="4" name="Group 3">
            <a:extLst>
              <a:ext uri="{FF2B5EF4-FFF2-40B4-BE49-F238E27FC236}">
                <a16:creationId xmlns:a16="http://schemas.microsoft.com/office/drawing/2014/main" id="{F6C78994-CDA1-440C-BC67-5B9DA61733F9}"/>
              </a:ext>
            </a:extLst>
          </p:cNvPr>
          <p:cNvGrpSpPr/>
          <p:nvPr/>
        </p:nvGrpSpPr>
        <p:grpSpPr>
          <a:xfrm>
            <a:off x="228601" y="300037"/>
            <a:ext cx="7920038" cy="6257926"/>
            <a:chOff x="228601" y="300037"/>
            <a:chExt cx="7920038" cy="6257926"/>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00038"/>
              <a:ext cx="7920038"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20D8F9AB-BC3B-4F68-A8DC-057B31D7348C}"/>
                </a:ext>
              </a:extLst>
            </p:cNvPr>
            <p:cNvSpPr txBox="1"/>
            <p:nvPr/>
          </p:nvSpPr>
          <p:spPr>
            <a:xfrm>
              <a:off x="995361" y="300037"/>
              <a:ext cx="1443039"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368442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31</a:t>
            </a:fld>
            <a:endParaRPr lang="en-US"/>
          </a:p>
        </p:txBody>
      </p:sp>
      <p:sp>
        <p:nvSpPr>
          <p:cNvPr id="5" name="مستطيل 4"/>
          <p:cNvSpPr/>
          <p:nvPr/>
        </p:nvSpPr>
        <p:spPr>
          <a:xfrm>
            <a:off x="381000" y="381000"/>
            <a:ext cx="2384242"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a:t>Market Entry Strategies</a:t>
            </a:r>
          </a:p>
        </p:txBody>
      </p:sp>
      <p:sp>
        <p:nvSpPr>
          <p:cNvPr id="6" name="مستطيل 5"/>
          <p:cNvSpPr/>
          <p:nvPr/>
        </p:nvSpPr>
        <p:spPr>
          <a:xfrm>
            <a:off x="685800" y="914400"/>
            <a:ext cx="8001000" cy="2369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 There are three major methods to enter a market. </a:t>
            </a:r>
          </a:p>
          <a:p>
            <a:pPr marL="285750" indent="-285750" algn="just">
              <a:buFont typeface="Arial" panose="020B0604020202020204" pitchFamily="34" charset="0"/>
              <a:buChar char="•"/>
            </a:pPr>
            <a:r>
              <a:rPr lang="en-US" sz="1600" dirty="0"/>
              <a:t>An organization can use its ﬁnancial resources to purchase a stake in the new market, </a:t>
            </a:r>
          </a:p>
          <a:p>
            <a:pPr marL="285750" indent="-285750" algn="just">
              <a:buFont typeface="Arial" panose="020B0604020202020204" pitchFamily="34" charset="0"/>
              <a:buChar char="•"/>
            </a:pPr>
            <a:r>
              <a:rPr lang="en-US" sz="1600" dirty="0"/>
              <a:t>Team with other organizations and use cooperation to enter a market, </a:t>
            </a:r>
          </a:p>
          <a:p>
            <a:pPr marL="285750" indent="-285750" algn="just">
              <a:buFont typeface="Arial" panose="020B0604020202020204" pitchFamily="34" charset="0"/>
              <a:buChar char="•"/>
            </a:pPr>
            <a:r>
              <a:rPr lang="en-US" sz="1600" dirty="0"/>
              <a:t> use its own resources to develop its own products and services. </a:t>
            </a:r>
          </a:p>
          <a:p>
            <a:pPr marL="285750" indent="-285750" algn="just">
              <a:buFont typeface="Arial" panose="020B0604020202020204" pitchFamily="34" charset="0"/>
              <a:buChar char="•"/>
            </a:pPr>
            <a:r>
              <a:rPr lang="en-US" sz="1600" dirty="0"/>
              <a:t>It is important to understand that market entry strategies are not ends in themselves but serve a broader aim – supporting the adaptive strategies.</a:t>
            </a:r>
          </a:p>
          <a:p>
            <a:pPr marL="285750" indent="-285750" algn="just">
              <a:buFont typeface="Arial" panose="020B0604020202020204" pitchFamily="34" charset="0"/>
              <a:buChar char="•"/>
            </a:pPr>
            <a:r>
              <a:rPr lang="en-US" sz="1600" dirty="0"/>
              <a:t> Any of the adaptive strategies may be carried out using any of the market entry strategies but each one places different demands on the organization. </a:t>
            </a:r>
          </a:p>
        </p:txBody>
      </p:sp>
      <p:pic>
        <p:nvPicPr>
          <p:cNvPr id="4098" name="Picture 2" descr="ÙØªÙØ¬Ø© Ø¨Ø­Ø« Ø§ÙØµÙØ± Ø¹Ù âªMarket Entry Strategiesâ¬â">
            <a:extLst>
              <a:ext uri="{FF2B5EF4-FFF2-40B4-BE49-F238E27FC236}">
                <a16:creationId xmlns:a16="http://schemas.microsoft.com/office/drawing/2014/main" id="{A5C0E174-C576-4F7D-8A03-23DC949320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448349"/>
            <a:ext cx="7162800" cy="340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54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32</a:t>
            </a:fld>
            <a:endParaRPr lang="en-US"/>
          </a:p>
        </p:txBody>
      </p:sp>
      <p:sp>
        <p:nvSpPr>
          <p:cNvPr id="5" name="مستطيل 4"/>
          <p:cNvSpPr/>
          <p:nvPr/>
        </p:nvSpPr>
        <p:spPr>
          <a:xfrm>
            <a:off x="3384206" y="184408"/>
            <a:ext cx="2375587" cy="400110"/>
          </a:xfrm>
          <a:prstGeom prst="rect">
            <a:avLst/>
          </a:prstGeom>
        </p:spPr>
        <p:txBody>
          <a:bodyPr wrap="none">
            <a:spAutoFit/>
          </a:bodyPr>
          <a:lstStyle/>
          <a:p>
            <a:pPr algn="ctr"/>
            <a:r>
              <a:rPr lang="en-US" sz="2000" b="1" dirty="0"/>
              <a:t> Purchase Strategies </a:t>
            </a:r>
          </a:p>
        </p:txBody>
      </p:sp>
      <p:sp>
        <p:nvSpPr>
          <p:cNvPr id="6" name="مستطيل 5"/>
          <p:cNvSpPr/>
          <p:nvPr/>
        </p:nvSpPr>
        <p:spPr>
          <a:xfrm>
            <a:off x="304800" y="751106"/>
            <a:ext cx="861060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lgn="just">
              <a:buFont typeface="Arial" pitchFamily="34" charset="0"/>
              <a:buChar char="•"/>
            </a:pPr>
            <a:r>
              <a:rPr lang="en-US" sz="1600" dirty="0"/>
              <a:t> Purchase strategies  allow an organization to use its ﬁnancial resources to enter a market quickly, thereby initiating the adaptive strategy. </a:t>
            </a:r>
          </a:p>
          <a:p>
            <a:pPr marL="285750" indent="-285750" algn="just">
              <a:buFont typeface="Arial" pitchFamily="34" charset="0"/>
              <a:buChar char="•"/>
            </a:pPr>
            <a:r>
              <a:rPr lang="en-US" sz="1600" dirty="0"/>
              <a:t>There are three purchase market entry strategies: Acquisition, Licensing, And Venture Capital Investment. </a:t>
            </a:r>
          </a:p>
        </p:txBody>
      </p:sp>
      <p:sp>
        <p:nvSpPr>
          <p:cNvPr id="2" name="Rectangle 1">
            <a:extLst>
              <a:ext uri="{FF2B5EF4-FFF2-40B4-BE49-F238E27FC236}">
                <a16:creationId xmlns:a16="http://schemas.microsoft.com/office/drawing/2014/main" id="{E3127BD2-F3A3-4A36-A59E-031BDC651148}"/>
              </a:ext>
            </a:extLst>
          </p:cNvPr>
          <p:cNvSpPr/>
          <p:nvPr/>
        </p:nvSpPr>
        <p:spPr>
          <a:xfrm>
            <a:off x="266699" y="2286000"/>
            <a:ext cx="8610600" cy="3693319"/>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lgn="just">
              <a:buFont typeface="Arial" pitchFamily="34" charset="0"/>
              <a:buChar char="•"/>
            </a:pPr>
            <a:r>
              <a:rPr lang="en-US" b="1" dirty="0"/>
              <a:t>Acquisitions</a:t>
            </a:r>
            <a:r>
              <a:rPr lang="en-US" dirty="0"/>
              <a:t>  are entry strategies for expansion through the purchase of an existing organization, a unit of an organization, or a product/ service. Thus, acquisition strategies may be used to carry out both corporate and divisional strategies such as diversiﬁcation, vertical integration, market development, or product development. </a:t>
            </a:r>
          </a:p>
          <a:p>
            <a:pPr marL="285750" indent="-285750" algn="just">
              <a:buFont typeface="Arial" pitchFamily="34" charset="0"/>
              <a:buChar char="•"/>
            </a:pPr>
            <a:r>
              <a:rPr lang="en-US" dirty="0"/>
              <a:t>There are many reasons to purchase another organization, such as to obtain real estate or other facilities, to acquire trademarks, or technology, and even to access employees. However, the most common reason is to acquire customers.</a:t>
            </a:r>
          </a:p>
          <a:p>
            <a:pPr marL="285750" indent="-285750" algn="just">
              <a:buFont typeface="Arial" pitchFamily="34" charset="0"/>
              <a:buChar char="•"/>
            </a:pPr>
            <a:r>
              <a:rPr lang="en-US" dirty="0"/>
              <a:t>Acquisitions offer a method for quickly entering a market, obtaining a technology, or gaining a needed channel member to improve or secure distribution.</a:t>
            </a:r>
          </a:p>
          <a:p>
            <a:pPr marL="285750" indent="-285750" algn="just">
              <a:buFont typeface="Arial" pitchFamily="34" charset="0"/>
              <a:buChar char="•"/>
            </a:pPr>
            <a:r>
              <a:rPr lang="en-US" dirty="0"/>
              <a:t>Hospitals in health systems that have uniﬁed ownership generally have better ﬁnancial performance than hospitals in contractually based health networks  For example, in California the seven largest hospital systems control more than one-third of the hospitals in the state.</a:t>
            </a:r>
          </a:p>
        </p:txBody>
      </p:sp>
    </p:spTree>
    <p:extLst>
      <p:ext uri="{BB962C8B-B14F-4D97-AF65-F5344CB8AC3E}">
        <p14:creationId xmlns:p14="http://schemas.microsoft.com/office/powerpoint/2010/main" val="578048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33</a:t>
            </a:fld>
            <a:endParaRPr lang="en-US"/>
          </a:p>
        </p:txBody>
      </p:sp>
      <p:sp>
        <p:nvSpPr>
          <p:cNvPr id="5" name="مستطيل 4"/>
          <p:cNvSpPr/>
          <p:nvPr/>
        </p:nvSpPr>
        <p:spPr>
          <a:xfrm>
            <a:off x="457200" y="685800"/>
            <a:ext cx="8305800" cy="40318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endParaRPr lang="ar-SA" sz="1600" dirty="0"/>
          </a:p>
          <a:p>
            <a:pPr marL="285750" indent="-285750" algn="just">
              <a:buFont typeface="Arial" pitchFamily="34" charset="0"/>
              <a:buChar char="•"/>
            </a:pPr>
            <a:r>
              <a:rPr lang="en-US" sz="1600" dirty="0"/>
              <a:t> License agreements obviate the need for costly and time-consuming product development and provide rapid access to proven technologies, generally with reduced ﬁnancial and marketing risk to the organization.</a:t>
            </a:r>
            <a:endParaRPr lang="ar-SA" sz="1600" dirty="0"/>
          </a:p>
          <a:p>
            <a:pPr algn="just"/>
            <a:endParaRPr lang="en-US" sz="1600" dirty="0"/>
          </a:p>
          <a:p>
            <a:pPr marL="285750" indent="-285750" algn="just">
              <a:buFont typeface="Arial" pitchFamily="34" charset="0"/>
              <a:buChar char="•"/>
            </a:pPr>
            <a:r>
              <a:rPr lang="en-US" sz="1600" dirty="0"/>
              <a:t>Form of licensing is a franchise – the granting of an exclusive territorial license assuring the licensee all rights that the licensor has with respect to a deﬁned activity. </a:t>
            </a:r>
            <a:endParaRPr lang="ar-SA" sz="1600" dirty="0"/>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  This practice is most commonly found in the ﬁeld of trademark licensing.</a:t>
            </a:r>
            <a:endParaRPr lang="ar-SA" sz="1600" dirty="0"/>
          </a:p>
          <a:p>
            <a:pPr marL="285750" indent="-285750" algn="just">
              <a:buFont typeface="Arial" pitchFamily="34" charset="0"/>
              <a:buChar char="•"/>
            </a:pPr>
            <a:r>
              <a:rPr lang="en-US" sz="1600" dirty="0"/>
              <a:t>Franchisees beneﬁt from exploitation of the goodwill, uniform format, and uniform quality standards symbolized by the franchisor ’s trademark.</a:t>
            </a:r>
          </a:p>
          <a:p>
            <a:pPr algn="just"/>
            <a:endParaRPr lang="ar-SA" sz="1600" dirty="0"/>
          </a:p>
          <a:p>
            <a:pPr marL="285750" indent="-285750" algn="just">
              <a:buFont typeface="Arial" pitchFamily="34" charset="0"/>
              <a:buChar char="•"/>
            </a:pPr>
            <a:r>
              <a:rPr lang="en-US" sz="1600" dirty="0"/>
              <a:t>Blue Shield Plans are granted the right to use the Blue Cross and Blue Shield names and trademarks in its trade and corporate name and the right to use the licensed marks in the sale, marketing, and administration of health care plans and related services within a geographic area.</a:t>
            </a:r>
          </a:p>
        </p:txBody>
      </p:sp>
      <p:sp>
        <p:nvSpPr>
          <p:cNvPr id="6" name="مستطيل 5"/>
          <p:cNvSpPr/>
          <p:nvPr/>
        </p:nvSpPr>
        <p:spPr>
          <a:xfrm>
            <a:off x="3997163" y="228600"/>
            <a:ext cx="1271502" cy="400110"/>
          </a:xfrm>
          <a:prstGeom prst="rect">
            <a:avLst/>
          </a:prstGeom>
        </p:spPr>
        <p:txBody>
          <a:bodyPr wrap="none">
            <a:spAutoFit/>
          </a:bodyPr>
          <a:lstStyle/>
          <a:p>
            <a:r>
              <a:rPr lang="en-US" sz="2000" b="1" dirty="0"/>
              <a:t> Licensing </a:t>
            </a:r>
          </a:p>
        </p:txBody>
      </p:sp>
      <p:pic>
        <p:nvPicPr>
          <p:cNvPr id="5124" name="Picture 4" descr="ÙØªÙØ¬Ø© Ø¨Ø­Ø« Ø§ÙØµÙØ± Ø¹Ù âªBlue Shield Plansâ¬â">
            <a:extLst>
              <a:ext uri="{FF2B5EF4-FFF2-40B4-BE49-F238E27FC236}">
                <a16:creationId xmlns:a16="http://schemas.microsoft.com/office/drawing/2014/main" id="{C4AF5A29-505A-4002-BB69-0D7858BA4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74763"/>
            <a:ext cx="4876800" cy="201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56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34</a:t>
            </a:fld>
            <a:endParaRPr lang="en-US"/>
          </a:p>
        </p:txBody>
      </p:sp>
      <p:sp>
        <p:nvSpPr>
          <p:cNvPr id="5" name="مستطيل 4"/>
          <p:cNvSpPr/>
          <p:nvPr/>
        </p:nvSpPr>
        <p:spPr>
          <a:xfrm>
            <a:off x="3276600" y="228600"/>
            <a:ext cx="3146887" cy="400110"/>
          </a:xfrm>
          <a:prstGeom prst="rect">
            <a:avLst/>
          </a:prstGeom>
        </p:spPr>
        <p:txBody>
          <a:bodyPr wrap="none">
            <a:spAutoFit/>
          </a:bodyPr>
          <a:lstStyle/>
          <a:p>
            <a:r>
              <a:rPr lang="en-US" sz="2000" b="1" dirty="0"/>
              <a:t>Venture Capital Investment </a:t>
            </a:r>
          </a:p>
        </p:txBody>
      </p:sp>
      <p:sp>
        <p:nvSpPr>
          <p:cNvPr id="6" name="مستطيل 5"/>
          <p:cNvSpPr/>
          <p:nvPr/>
        </p:nvSpPr>
        <p:spPr>
          <a:xfrm>
            <a:off x="152400" y="914400"/>
            <a:ext cx="8839200" cy="52247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lnSpc>
                <a:spcPct val="150000"/>
              </a:lnSpc>
              <a:buFont typeface="Arial" pitchFamily="34" charset="0"/>
              <a:buChar char="•"/>
            </a:pPr>
            <a:r>
              <a:rPr lang="en-US" sz="1600" dirty="0"/>
              <a:t>Venture capital investments  offer an opportunity to enter or “try out” a market while keeping risks low. </a:t>
            </a:r>
            <a:endParaRPr lang="ar-SA" sz="1600" dirty="0"/>
          </a:p>
          <a:p>
            <a:pPr marL="285750" indent="-285750" algn="just">
              <a:lnSpc>
                <a:spcPct val="150000"/>
              </a:lnSpc>
              <a:buFont typeface="Arial" pitchFamily="34" charset="0"/>
              <a:buChar char="•"/>
            </a:pPr>
            <a:r>
              <a:rPr lang="en-US" sz="1600" dirty="0"/>
              <a:t>Typically, venture capital investments are used to become involved in the growth and development of a small organization that has the potential to develop a new or innovative technology.</a:t>
            </a:r>
            <a:endParaRPr lang="ar-SA" sz="1600" dirty="0"/>
          </a:p>
          <a:p>
            <a:pPr marL="285750" indent="-285750" algn="just">
              <a:lnSpc>
                <a:spcPct val="150000"/>
              </a:lnSpc>
              <a:buFont typeface="Arial" pitchFamily="34" charset="0"/>
              <a:buChar char="•"/>
            </a:pPr>
            <a:r>
              <a:rPr lang="en-US" sz="1600" dirty="0"/>
              <a:t> venture capital investments are a way for new health care organizations to grow. </a:t>
            </a:r>
            <a:endParaRPr lang="ar-SA" sz="1600" dirty="0"/>
          </a:p>
          <a:p>
            <a:pPr marL="285750" indent="-285750" algn="just">
              <a:lnSpc>
                <a:spcPct val="150000"/>
              </a:lnSpc>
              <a:buFont typeface="Arial" pitchFamily="34" charset="0"/>
              <a:buChar char="•"/>
            </a:pPr>
            <a:r>
              <a:rPr lang="en-US" sz="1600" dirty="0"/>
              <a:t>(including biotechnology, pharmaceuticals, medical devices, and health care</a:t>
            </a:r>
          </a:p>
          <a:p>
            <a:pPr marL="285750" indent="-285750" algn="just">
              <a:lnSpc>
                <a:spcPct val="150000"/>
              </a:lnSpc>
              <a:buFont typeface="Arial" pitchFamily="34" charset="0"/>
              <a:buChar char="•"/>
            </a:pPr>
            <a:r>
              <a:rPr lang="en-US" sz="1600" dirty="0"/>
              <a:t>Venture capital investment in health care technology ﬁrms was strong throughout the decade of the 1990s but e-health (Internet-related) companies began receiving a large share of health care venture capital beginning in 2000. During 2012 most of the venture capital investments were made in ﬁrms located in California and Massachusetts. </a:t>
            </a:r>
          </a:p>
          <a:p>
            <a:pPr marL="285750" indent="-285750" algn="just">
              <a:lnSpc>
                <a:spcPct val="150000"/>
              </a:lnSpc>
              <a:buFont typeface="Arial" pitchFamily="34" charset="0"/>
              <a:buChar char="•"/>
            </a:pPr>
            <a:r>
              <a:rPr lang="en-US" sz="1600" dirty="0"/>
              <a:t> By far most investments were in mature companies rather than seed money for start-ups.  Unlike the 1990s, 2010s venture capital investments involved ﬁrms in genomic research (Warp Drive Bio), noninvasive prenatal testing (</a:t>
            </a:r>
            <a:r>
              <a:rPr lang="en-US" sz="1600" dirty="0" err="1"/>
              <a:t>Ariosa</a:t>
            </a:r>
            <a:r>
              <a:rPr lang="en-US" sz="1600" dirty="0"/>
              <a:t> Diagnostics), radiation therapy (</a:t>
            </a:r>
            <a:r>
              <a:rPr lang="en-US" sz="1600" dirty="0" err="1"/>
              <a:t>Mevion</a:t>
            </a:r>
            <a:r>
              <a:rPr lang="en-US" sz="1600" dirty="0"/>
              <a:t> Medical Systems), and endoscopic surgery (Apollo </a:t>
            </a:r>
            <a:r>
              <a:rPr lang="en-US" sz="1600" dirty="0" err="1"/>
              <a:t>Endosurgery</a:t>
            </a:r>
            <a:r>
              <a:rPr lang="en-US" sz="1600" dirty="0"/>
              <a:t>). </a:t>
            </a:r>
          </a:p>
        </p:txBody>
      </p:sp>
    </p:spTree>
    <p:extLst>
      <p:ext uri="{BB962C8B-B14F-4D97-AF65-F5344CB8AC3E}">
        <p14:creationId xmlns:p14="http://schemas.microsoft.com/office/powerpoint/2010/main" val="3688867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ÙØªÙØ¬Ø© Ø¨Ø­Ø« Ø§ÙØµÙØ± Ø¹Ù âªMergeâ¬â">
            <a:extLst>
              <a:ext uri="{FF2B5EF4-FFF2-40B4-BE49-F238E27FC236}">
                <a16:creationId xmlns:a16="http://schemas.microsoft.com/office/drawing/2014/main" id="{9241A44F-1065-46A6-AC92-B4834C781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410200"/>
            <a:ext cx="52959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رقم الشريحة 3"/>
          <p:cNvSpPr>
            <a:spLocks noGrp="1"/>
          </p:cNvSpPr>
          <p:nvPr>
            <p:ph type="sldNum" sz="quarter" idx="12"/>
          </p:nvPr>
        </p:nvSpPr>
        <p:spPr/>
        <p:txBody>
          <a:bodyPr/>
          <a:lstStyle/>
          <a:p>
            <a:fld id="{04B747EB-5D84-4934-B0DB-F12DFCF6C9C9}" type="slidenum">
              <a:rPr lang="en-US" smtClean="0"/>
              <a:t>35</a:t>
            </a:fld>
            <a:endParaRPr lang="en-US"/>
          </a:p>
        </p:txBody>
      </p:sp>
      <p:sp>
        <p:nvSpPr>
          <p:cNvPr id="5" name="مستطيل 4"/>
          <p:cNvSpPr/>
          <p:nvPr/>
        </p:nvSpPr>
        <p:spPr>
          <a:xfrm>
            <a:off x="3124200" y="189875"/>
            <a:ext cx="2725490" cy="400110"/>
          </a:xfrm>
          <a:prstGeom prst="rect">
            <a:avLst/>
          </a:prstGeom>
        </p:spPr>
        <p:txBody>
          <a:bodyPr wrap="none">
            <a:spAutoFit/>
          </a:bodyPr>
          <a:lstStyle/>
          <a:p>
            <a:pPr algn="ctr"/>
            <a:r>
              <a:rPr lang="en-US" sz="2000" b="1" dirty="0"/>
              <a:t> Cooperation Strategies </a:t>
            </a:r>
          </a:p>
        </p:txBody>
      </p:sp>
      <p:sp>
        <p:nvSpPr>
          <p:cNvPr id="6" name="مستطيل 5"/>
          <p:cNvSpPr/>
          <p:nvPr/>
        </p:nvSpPr>
        <p:spPr>
          <a:xfrm>
            <a:off x="381000" y="685800"/>
            <a:ext cx="83058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t>Many organizations have carried out adaptive strategies – particularly diversiﬁcation, vertical integration, product development, and market development strategies – through cooperation strategies. They include: Mergers, Alliances, And Joint Ventures. </a:t>
            </a:r>
          </a:p>
        </p:txBody>
      </p:sp>
      <p:sp>
        <p:nvSpPr>
          <p:cNvPr id="7" name="مستطيل 6"/>
          <p:cNvSpPr/>
          <p:nvPr/>
        </p:nvSpPr>
        <p:spPr>
          <a:xfrm>
            <a:off x="381000" y="1905000"/>
            <a:ext cx="8305800" cy="34163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lgn="just">
              <a:buFont typeface="Arial" panose="020B0604020202020204" pitchFamily="34" charset="0"/>
              <a:buChar char="•"/>
            </a:pPr>
            <a:r>
              <a:rPr lang="en-US" dirty="0"/>
              <a:t>Mergers  are similar to acquisitions. In mergers, however, the two organizations combine through mutual agreement to form a single new organization, often with a new name.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Mergers have been used most often in the health care segment to combine two similar organizations (horizontal integration) in an effort to gain greater efﬁciency in the delivery of health care services, reduction in duplication of services, improved geographic dispersion, increased service scope, restraint in pricing increases, and improved ﬁnancial performance.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other primary use of merger strategies (as well as acquisitions and alliances) in health care has been to create integrated delivery systems (vertical integration). </a:t>
            </a:r>
          </a:p>
        </p:txBody>
      </p:sp>
    </p:spTree>
    <p:extLst>
      <p:ext uri="{BB962C8B-B14F-4D97-AF65-F5344CB8AC3E}">
        <p14:creationId xmlns:p14="http://schemas.microsoft.com/office/powerpoint/2010/main" val="1848604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36</a:t>
            </a:fld>
            <a:endParaRPr lang="en-US"/>
          </a:p>
        </p:txBody>
      </p:sp>
      <p:sp>
        <p:nvSpPr>
          <p:cNvPr id="5" name="مستطيل 4"/>
          <p:cNvSpPr/>
          <p:nvPr/>
        </p:nvSpPr>
        <p:spPr>
          <a:xfrm>
            <a:off x="381000" y="457200"/>
            <a:ext cx="8305800"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just">
              <a:buFont typeface="Arial" pitchFamily="34" charset="0"/>
              <a:buChar char="•"/>
            </a:pPr>
            <a:r>
              <a:rPr lang="en-US" sz="1600" dirty="0"/>
              <a:t>Alliances  are loosely coupled arrangements among existing organizations that are designed to achieve some long-term strategic purpose not possible by any single organization.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 Strategic alliances are cooperative contractual agreements that go beyond normal company-to-company dealings but fall short of merger or full partnership.</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Alliances have been used to create health networks – loosely coupled or organized delivery systems.</a:t>
            </a:r>
          </a:p>
          <a:p>
            <a:pPr algn="just"/>
            <a:endParaRPr lang="en-US" sz="1600" dirty="0"/>
          </a:p>
          <a:p>
            <a:pPr marL="285750" indent="-285750" algn="just">
              <a:buFont typeface="Arial" panose="020B0604020202020204" pitchFamily="34" charset="0"/>
              <a:buChar char="•"/>
            </a:pPr>
            <a:r>
              <a:rPr lang="en-US" sz="1600" dirty="0"/>
              <a:t>They are an attempt to strengthen competitive position while maintaining the independence of the organizations involved. </a:t>
            </a:r>
          </a:p>
          <a:p>
            <a:pPr algn="just"/>
            <a:endParaRPr lang="en-US" sz="1600" dirty="0"/>
          </a:p>
          <a:p>
            <a:pPr marL="285750" indent="-285750" algn="just">
              <a:buFont typeface="Arial" panose="020B0604020202020204" pitchFamily="34" charset="0"/>
              <a:buChar char="•"/>
            </a:pPr>
            <a:r>
              <a:rPr lang="en-US" sz="1600" dirty="0"/>
              <a:t> Some research suggests that organizations that develop these cooperative relationships are likely to have similar status in the marketplace and have complementary resources, competencies, and capabilities.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Biotechnology start-up organizations could enhance their initial performance and strategic position by establishing upstream and downstream alliances.</a:t>
            </a:r>
          </a:p>
          <a:p>
            <a:pPr algn="just"/>
            <a:endParaRPr lang="en-US" sz="1600" dirty="0"/>
          </a:p>
          <a:p>
            <a:pPr marL="285750" indent="-285750" algn="just">
              <a:buFont typeface="Arial" panose="020B0604020202020204" pitchFamily="34" charset="0"/>
              <a:buChar char="•"/>
            </a:pPr>
            <a:r>
              <a:rPr lang="en-US" sz="1600" dirty="0"/>
              <a:t>Premier, Voluntary Hospitals Of America (</a:t>
            </a:r>
            <a:r>
              <a:rPr lang="en-US" sz="1600" dirty="0" err="1"/>
              <a:t>Vha</a:t>
            </a:r>
            <a:r>
              <a:rPr lang="en-US" sz="1600" dirty="0"/>
              <a:t>), And University Health-system Consortium.</a:t>
            </a:r>
          </a:p>
          <a:p>
            <a:pPr marL="285750" indent="-285750" algn="just">
              <a:buFont typeface="Arial" panose="020B0604020202020204" pitchFamily="34" charset="0"/>
              <a:buChar char="•"/>
            </a:pPr>
            <a:r>
              <a:rPr lang="en-US" sz="1600" dirty="0"/>
              <a:t>Strategic alliances offer several opportunities, including shared learning, access to expertise, strengthened market position, and direction of competitive efforts toward others instead of each other. Increased access to resources to obtain new technology or reduce the need to purchase duplicate equipment.</a:t>
            </a:r>
          </a:p>
        </p:txBody>
      </p:sp>
      <p:sp>
        <p:nvSpPr>
          <p:cNvPr id="6" name="مستطيل 5"/>
          <p:cNvSpPr/>
          <p:nvPr/>
        </p:nvSpPr>
        <p:spPr>
          <a:xfrm>
            <a:off x="3733800" y="146913"/>
            <a:ext cx="1247457" cy="400110"/>
          </a:xfrm>
          <a:prstGeom prst="rect">
            <a:avLst/>
          </a:prstGeom>
        </p:spPr>
        <p:txBody>
          <a:bodyPr wrap="none">
            <a:spAutoFit/>
          </a:bodyPr>
          <a:lstStyle/>
          <a:p>
            <a:r>
              <a:rPr lang="en-US" sz="2000" b="1" dirty="0"/>
              <a:t> Alliances </a:t>
            </a:r>
          </a:p>
        </p:txBody>
      </p:sp>
    </p:spTree>
    <p:extLst>
      <p:ext uri="{BB962C8B-B14F-4D97-AF65-F5344CB8AC3E}">
        <p14:creationId xmlns:p14="http://schemas.microsoft.com/office/powerpoint/2010/main" val="485237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ÙØªÙØ¬Ø© Ø¨Ø­Ø« Ø§ÙØµÙØ± Ø¹Ù âªJoint Venture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57" y="5029438"/>
            <a:ext cx="6082343" cy="1828562"/>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رقم الشريحة 3"/>
          <p:cNvSpPr>
            <a:spLocks noGrp="1"/>
          </p:cNvSpPr>
          <p:nvPr>
            <p:ph type="sldNum" sz="quarter" idx="12"/>
          </p:nvPr>
        </p:nvSpPr>
        <p:spPr/>
        <p:txBody>
          <a:bodyPr/>
          <a:lstStyle/>
          <a:p>
            <a:fld id="{04B747EB-5D84-4934-B0DB-F12DFCF6C9C9}" type="slidenum">
              <a:rPr lang="en-US" smtClean="0"/>
              <a:t>37</a:t>
            </a:fld>
            <a:endParaRPr lang="en-US"/>
          </a:p>
        </p:txBody>
      </p:sp>
      <p:sp>
        <p:nvSpPr>
          <p:cNvPr id="5" name="مستطيل 4"/>
          <p:cNvSpPr/>
          <p:nvPr/>
        </p:nvSpPr>
        <p:spPr>
          <a:xfrm>
            <a:off x="3759662" y="207288"/>
            <a:ext cx="1651991" cy="369332"/>
          </a:xfrm>
          <a:prstGeom prst="rect">
            <a:avLst/>
          </a:prstGeom>
        </p:spPr>
        <p:txBody>
          <a:bodyPr wrap="none">
            <a:spAutoFit/>
          </a:bodyPr>
          <a:lstStyle/>
          <a:p>
            <a:r>
              <a:rPr lang="en-US" b="1" dirty="0"/>
              <a:t> Joint Ventures </a:t>
            </a:r>
          </a:p>
        </p:txBody>
      </p:sp>
      <p:sp>
        <p:nvSpPr>
          <p:cNvPr id="6" name="مستطيل 5"/>
          <p:cNvSpPr/>
          <p:nvPr/>
        </p:nvSpPr>
        <p:spPr>
          <a:xfrm>
            <a:off x="432757" y="751344"/>
            <a:ext cx="8305800" cy="427809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Arial" panose="020B0604020202020204" pitchFamily="34" charset="0"/>
              <a:buChar char="•"/>
            </a:pPr>
            <a:r>
              <a:rPr lang="en-US" sz="1600" dirty="0"/>
              <a:t>When projects get too large, technology too expensive, internal resources, competencies or capabilities too scarce, or the costs of failure too high for a single organization, joint ventures are often used.</a:t>
            </a:r>
          </a:p>
          <a:p>
            <a:pPr algn="just"/>
            <a:endParaRPr lang="en-US" sz="1600" dirty="0"/>
          </a:p>
          <a:p>
            <a:pPr marL="285750" indent="-285750" algn="just">
              <a:buFont typeface="Arial" panose="020B0604020202020204" pitchFamily="34" charset="0"/>
              <a:buChar char="•"/>
            </a:pPr>
            <a:r>
              <a:rPr lang="en-US" sz="1600" dirty="0"/>
              <a:t>A  joint venture  (JV) is the combination of the resources of two or more separate </a:t>
            </a:r>
          </a:p>
          <a:p>
            <a:pPr algn="just"/>
            <a:r>
              <a:rPr lang="en-US" sz="1600" dirty="0"/>
              <a:t>      organizations to accomplish a designated task. </a:t>
            </a:r>
          </a:p>
          <a:p>
            <a:pPr algn="just"/>
            <a:endParaRPr lang="en-US" sz="1600" dirty="0"/>
          </a:p>
          <a:p>
            <a:pPr marL="285750" indent="-285750" algn="just">
              <a:buFont typeface="Arial" panose="020B0604020202020204" pitchFamily="34" charset="0"/>
              <a:buChar char="•"/>
            </a:pPr>
            <a:r>
              <a:rPr lang="en-US" sz="1600" dirty="0"/>
              <a:t>A joint venture may involve a pooling of assets or a combination of the specialized talents or skills of each organization.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Often joint ventures with hospitals increase physicians’ proﬁtability. Physicians enter joint ventures with hospitals to protect their incomes and autonomy, whereas hospitals are motivated to form joint ventures as a means of controlling medical care costs and gaining inﬂuence over physician utilization of hospital services.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Joint ventures can be an innovative way to generate revenues, supplement operations, and remain competitive. </a:t>
            </a:r>
          </a:p>
        </p:txBody>
      </p:sp>
    </p:spTree>
    <p:extLst>
      <p:ext uri="{BB962C8B-B14F-4D97-AF65-F5344CB8AC3E}">
        <p14:creationId xmlns:p14="http://schemas.microsoft.com/office/powerpoint/2010/main" val="4227662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38</a:t>
            </a:fld>
            <a:endParaRPr lang="en-US"/>
          </a:p>
        </p:txBody>
      </p:sp>
      <p:sp>
        <p:nvSpPr>
          <p:cNvPr id="5" name="مستطيل 4"/>
          <p:cNvSpPr/>
          <p:nvPr/>
        </p:nvSpPr>
        <p:spPr>
          <a:xfrm>
            <a:off x="3200400" y="409545"/>
            <a:ext cx="2791598" cy="400110"/>
          </a:xfrm>
          <a:prstGeom prst="rect">
            <a:avLst/>
          </a:prstGeom>
        </p:spPr>
        <p:txBody>
          <a:bodyPr wrap="none">
            <a:spAutoFit/>
          </a:bodyPr>
          <a:lstStyle/>
          <a:p>
            <a:r>
              <a:rPr lang="en-US" sz="2000" b="1" dirty="0"/>
              <a:t>Development Strategies </a:t>
            </a:r>
          </a:p>
        </p:txBody>
      </p:sp>
      <p:sp>
        <p:nvSpPr>
          <p:cNvPr id="6" name="مستطيل 5"/>
          <p:cNvSpPr/>
          <p:nvPr/>
        </p:nvSpPr>
        <p:spPr>
          <a:xfrm>
            <a:off x="381000" y="914400"/>
            <a:ext cx="8382000"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endParaRPr lang="en-US" sz="1600" dirty="0"/>
          </a:p>
          <a:p>
            <a:pPr marL="285750" indent="-285750" algn="just">
              <a:buFont typeface="Arial" pitchFamily="34" charset="0"/>
              <a:buChar char="•"/>
            </a:pPr>
            <a:r>
              <a:rPr lang="en-US" sz="1600" dirty="0"/>
              <a:t> Organizations may enter new markets by using internal resources in what are called  development strategies . This entry strategy takes the form of internal development, internal ventures, or reconﬁguring the value chain.</a:t>
            </a:r>
          </a:p>
          <a:p>
            <a:pPr algn="just"/>
            <a:endParaRPr lang="en-US" sz="1600" dirty="0"/>
          </a:p>
          <a:p>
            <a:pPr marL="285750" indent="-285750" algn="just">
              <a:buFont typeface="Arial" pitchFamily="34" charset="0"/>
              <a:buChar char="•"/>
            </a:pPr>
            <a:r>
              <a:rPr lang="en-US" sz="1600" dirty="0"/>
              <a:t>Internal development  uses the existing organizational structure, personnel, and capital to generate new products/services.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 Internal development is common for growing organizations, particularly when they can exploit existing resources, competencies, and capabilities (leveraging existing resources and other assets).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Internal ventures  typically set up separate, relatively independent entities (businesses) within the organization. </a:t>
            </a:r>
          </a:p>
          <a:p>
            <a:pPr algn="just"/>
            <a:endParaRPr lang="en-US" sz="1600" dirty="0"/>
          </a:p>
          <a:p>
            <a:pPr marL="285750" indent="-285750" algn="just">
              <a:buFont typeface="Arial" pitchFamily="34" charset="0"/>
              <a:buChar char="•"/>
            </a:pPr>
            <a:r>
              <a:rPr lang="en-US" sz="1600" dirty="0"/>
              <a:t>Initial efforts by a hospital to develop home health care may be accomplished through an internal venture. </a:t>
            </a:r>
          </a:p>
          <a:p>
            <a:pPr algn="just"/>
            <a:endParaRPr lang="en-US" sz="1600" dirty="0"/>
          </a:p>
        </p:txBody>
      </p:sp>
    </p:spTree>
    <p:extLst>
      <p:ext uri="{BB962C8B-B14F-4D97-AF65-F5344CB8AC3E}">
        <p14:creationId xmlns:p14="http://schemas.microsoft.com/office/powerpoint/2010/main" val="3456513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39</a:t>
            </a:fld>
            <a:endParaRPr lang="en-US"/>
          </a:p>
        </p:txBody>
      </p:sp>
      <p:grpSp>
        <p:nvGrpSpPr>
          <p:cNvPr id="3" name="مجموعة 2"/>
          <p:cNvGrpSpPr/>
          <p:nvPr/>
        </p:nvGrpSpPr>
        <p:grpSpPr>
          <a:xfrm>
            <a:off x="381000" y="31432"/>
            <a:ext cx="8229600" cy="6827837"/>
            <a:chOff x="381000" y="31432"/>
            <a:chExt cx="8229600" cy="6827837"/>
          </a:xfrm>
          <a:solidFill>
            <a:schemeClr val="bg1"/>
          </a:solidFill>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432"/>
              <a:ext cx="8229600" cy="682783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09600" y="31432"/>
              <a:ext cx="1371600" cy="369332"/>
            </a:xfrm>
            <a:prstGeom prst="rect">
              <a:avLst/>
            </a:prstGeom>
            <a:grpFill/>
          </p:spPr>
          <p:txBody>
            <a:bodyPr wrap="square" rtlCol="0">
              <a:spAutoFit/>
            </a:bodyPr>
            <a:lstStyle/>
            <a:p>
              <a:endParaRPr lang="en-US" dirty="0"/>
            </a:p>
          </p:txBody>
        </p:sp>
      </p:grpSp>
    </p:spTree>
    <p:extLst>
      <p:ext uri="{BB962C8B-B14F-4D97-AF65-F5344CB8AC3E}">
        <p14:creationId xmlns:p14="http://schemas.microsoft.com/office/powerpoint/2010/main" val="689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a:t>
            </a:fld>
            <a:endParaRPr lang="en-US"/>
          </a:p>
        </p:txBody>
      </p:sp>
      <p:sp>
        <p:nvSpPr>
          <p:cNvPr id="5" name="مستطيل 4"/>
          <p:cNvSpPr/>
          <p:nvPr/>
        </p:nvSpPr>
        <p:spPr>
          <a:xfrm>
            <a:off x="609600" y="457200"/>
            <a:ext cx="8229600" cy="31393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 </a:t>
            </a:r>
            <a:r>
              <a:rPr lang="en-US" b="1" dirty="0"/>
              <a:t>Endorsed by the National Quality Forum (NQF), the practices (or “leaps”) are:</a:t>
            </a:r>
            <a:endParaRPr lang="tr-TR" b="1" dirty="0"/>
          </a:p>
          <a:p>
            <a:endParaRPr lang="tr-TR" b="1" dirty="0"/>
          </a:p>
          <a:p>
            <a:pPr marL="342900" indent="-342900" algn="justLow">
              <a:buFont typeface="+mj-lt"/>
              <a:buAutoNum type="arabicPeriod"/>
            </a:pPr>
            <a:r>
              <a:rPr lang="en-US" dirty="0"/>
              <a:t>Computerized Physician Order Entry (CPOE) to prevent wrong medicine for the patient&lt; 50 percent.   </a:t>
            </a:r>
          </a:p>
          <a:p>
            <a:pPr marL="342900" indent="-342900" algn="justLow">
              <a:buFont typeface="+mj-lt"/>
              <a:buAutoNum type="arabicPeriod"/>
            </a:pPr>
            <a:r>
              <a:rPr lang="en-US" dirty="0"/>
              <a:t>Evidence-Based Hospital Referral (EHR).  </a:t>
            </a:r>
          </a:p>
          <a:p>
            <a:pPr marL="342900" indent="-342900" algn="justLow">
              <a:buFont typeface="+mj-lt"/>
              <a:buAutoNum type="arabicPeriod"/>
            </a:pPr>
            <a:r>
              <a:rPr lang="en-US" dirty="0"/>
              <a:t>Intensive Care Unit (ICU) Physician Staffing to reduce the risk of patients dying in the ICU by 40 percent.   </a:t>
            </a:r>
          </a:p>
          <a:p>
            <a:pPr marL="342900" indent="-342900" algn="justLow">
              <a:buFont typeface="+mj-lt"/>
              <a:buAutoNum type="arabicPeriod"/>
            </a:pPr>
            <a:r>
              <a:rPr lang="en-US" dirty="0"/>
              <a:t>Leapfrog Safe Practices Score.  The National Quality Forum is a not-for-profit organization created to develop and implement a national strategy for health care quality measurement and reporting. </a:t>
            </a:r>
          </a:p>
          <a:p>
            <a:pPr algn="justLow"/>
            <a:endParaRPr lang="en-US" dirty="0"/>
          </a:p>
        </p:txBody>
      </p:sp>
      <p:sp>
        <p:nvSpPr>
          <p:cNvPr id="6" name="مستطيل 5"/>
          <p:cNvSpPr/>
          <p:nvPr/>
        </p:nvSpPr>
        <p:spPr>
          <a:xfrm>
            <a:off x="609600" y="3886200"/>
            <a:ext cx="822960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285750" indent="-285750" algn="just">
              <a:buFont typeface="Arial" pitchFamily="34" charset="0"/>
              <a:buChar char="•"/>
            </a:pPr>
            <a:r>
              <a:rPr lang="en-US" sz="1600" b="1" dirty="0"/>
              <a:t>Continuing to make hospital results available on the level of implementation of the safe practices will provide important information to consumers, enabling them to make more informed hospital choices. </a:t>
            </a:r>
          </a:p>
          <a:p>
            <a:pPr algn="just"/>
            <a:endParaRPr lang="en-US" sz="1600" b="1" dirty="0"/>
          </a:p>
          <a:p>
            <a:pPr marL="285750" indent="-285750" algn="just">
              <a:buFont typeface="Arial" pitchFamily="34" charset="0"/>
              <a:buChar char="•"/>
            </a:pPr>
            <a:r>
              <a:rPr lang="en-US" sz="1600" b="1" dirty="0"/>
              <a:t>Purchasers and health plans can promote the safe practices score by educating employees and consumers and calling attention to the importance of choosing the right hospital. Purchasers, through their community involvement in health care settings (as board members, volunteers, donors), can also be persuasive with health care providers about the need to extend their efforts in safety and quality. </a:t>
            </a:r>
          </a:p>
        </p:txBody>
      </p:sp>
    </p:spTree>
    <p:extLst>
      <p:ext uri="{BB962C8B-B14F-4D97-AF65-F5344CB8AC3E}">
        <p14:creationId xmlns:p14="http://schemas.microsoft.com/office/powerpoint/2010/main" val="4273073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40</a:t>
            </a:fld>
            <a:endParaRPr lang="en-US"/>
          </a:p>
        </p:txBody>
      </p:sp>
      <p:grpSp>
        <p:nvGrpSpPr>
          <p:cNvPr id="5" name="مجموعة 4"/>
          <p:cNvGrpSpPr/>
          <p:nvPr/>
        </p:nvGrpSpPr>
        <p:grpSpPr>
          <a:xfrm>
            <a:off x="381000" y="457201"/>
            <a:ext cx="8458200" cy="5732046"/>
            <a:chOff x="381000" y="457201"/>
            <a:chExt cx="8458200" cy="573204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1"/>
              <a:ext cx="8458200" cy="573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533400" y="533400"/>
              <a:ext cx="14478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959155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41</a:t>
            </a:fld>
            <a:endParaRPr lang="en-US"/>
          </a:p>
        </p:txBody>
      </p:sp>
      <p:sp>
        <p:nvSpPr>
          <p:cNvPr id="5" name="مستطيل 4"/>
          <p:cNvSpPr/>
          <p:nvPr/>
        </p:nvSpPr>
        <p:spPr>
          <a:xfrm>
            <a:off x="609600" y="409665"/>
            <a:ext cx="2650854"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2000" b="1" dirty="0"/>
              <a:t>Competitive Strategies </a:t>
            </a:r>
          </a:p>
        </p:txBody>
      </p:sp>
      <p:sp>
        <p:nvSpPr>
          <p:cNvPr id="6" name="مستطيل 5"/>
          <p:cNvSpPr/>
          <p:nvPr/>
        </p:nvSpPr>
        <p:spPr>
          <a:xfrm>
            <a:off x="457200" y="889844"/>
            <a:ext cx="8305800" cy="280076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endParaRPr lang="en-US" sz="1600" dirty="0"/>
          </a:p>
          <a:p>
            <a:pPr marL="285750" indent="-285750" algn="just">
              <a:buFont typeface="Arial" pitchFamily="34" charset="0"/>
              <a:buChar char="•"/>
            </a:pPr>
            <a:r>
              <a:rPr lang="en-US" sz="1600" dirty="0"/>
              <a:t> Having selected the adaptive strategies and market entry strategies, managers must decide the strategic posture of the organization and how the products and services will be positioned  vis-à-vis  those of competitors.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Strategic posture concerns the organization ’s fundamental behavior within the market – defending market position, prospecting for new products and markets, or balancing market defense with careful entry into selected new product areas and markets.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In addition, an organization must consciously position its products and services within a market through one of the market-wide or market segment positioning strategies (generic strategies).</a:t>
            </a:r>
          </a:p>
        </p:txBody>
      </p:sp>
      <p:pic>
        <p:nvPicPr>
          <p:cNvPr id="3074" name="Picture 2" descr="ÙØªÙØ¬Ø© Ø¨Ø­Ø« Ø§ÙØµÙØ± Ø¹Ù âªCompetitive Strategie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967611"/>
            <a:ext cx="6096000" cy="28903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7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42</a:t>
            </a:fld>
            <a:endParaRPr lang="en-US"/>
          </a:p>
        </p:txBody>
      </p:sp>
      <p:sp>
        <p:nvSpPr>
          <p:cNvPr id="5" name="مستطيل 4"/>
          <p:cNvSpPr/>
          <p:nvPr/>
        </p:nvSpPr>
        <p:spPr>
          <a:xfrm>
            <a:off x="533400" y="1219200"/>
            <a:ext cx="8001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 typeface="Arial" pitchFamily="34" charset="0"/>
              <a:buChar char="•"/>
            </a:pPr>
            <a:r>
              <a:rPr lang="en-US" sz="1600" dirty="0"/>
              <a:t>Organizations may be classiﬁed by how they behave within their market segments or industry – their  strategic posture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 Research by Miles, Snow, Meyer, and Coleman has shown that there are at least four typical strategic postures for organizations – Defenders, Prospectors, Analyzers, And Reactors. </a:t>
            </a:r>
          </a:p>
        </p:txBody>
      </p:sp>
      <p:sp>
        <p:nvSpPr>
          <p:cNvPr id="6" name="مستطيل 5"/>
          <p:cNvSpPr/>
          <p:nvPr/>
        </p:nvSpPr>
        <p:spPr>
          <a:xfrm>
            <a:off x="3352800" y="685800"/>
            <a:ext cx="2040751" cy="400110"/>
          </a:xfrm>
          <a:prstGeom prst="rect">
            <a:avLst/>
          </a:prstGeom>
        </p:spPr>
        <p:txBody>
          <a:bodyPr wrap="none">
            <a:spAutoFit/>
          </a:bodyPr>
          <a:lstStyle/>
          <a:p>
            <a:r>
              <a:rPr lang="en-US" sz="2000" b="1" dirty="0"/>
              <a:t>Strategic Posture </a:t>
            </a:r>
          </a:p>
        </p:txBody>
      </p:sp>
      <p:sp>
        <p:nvSpPr>
          <p:cNvPr id="7" name="مستطيل 6"/>
          <p:cNvSpPr/>
          <p:nvPr/>
        </p:nvSpPr>
        <p:spPr>
          <a:xfrm>
            <a:off x="533400" y="2971800"/>
            <a:ext cx="8001000" cy="329320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1600" b="1" dirty="0">
                <a:solidFill>
                  <a:srgbClr val="C00000"/>
                </a:solidFill>
              </a:rPr>
              <a:t>Defender Strategic Posture:     </a:t>
            </a:r>
          </a:p>
          <a:p>
            <a:pPr marL="285750" indent="-285750" algn="just">
              <a:buFont typeface="Arial" pitchFamily="34" charset="0"/>
              <a:buChar char="•"/>
            </a:pPr>
            <a:endParaRPr lang="en-US" sz="1600" b="1" dirty="0">
              <a:solidFill>
                <a:srgbClr val="C00000"/>
              </a:solidFill>
            </a:endParaRPr>
          </a:p>
          <a:p>
            <a:pPr marL="285750" indent="-285750" algn="just">
              <a:buFont typeface="Arial" pitchFamily="34" charset="0"/>
              <a:buChar char="•"/>
            </a:pPr>
            <a:r>
              <a:rPr lang="en-US" sz="1600" dirty="0"/>
              <a:t>Stability is the chief objective of a defender strategic posture. </a:t>
            </a:r>
          </a:p>
          <a:p>
            <a:pPr marL="285750" indent="-285750" algn="just">
              <a:buFont typeface="Arial" pitchFamily="34" charset="0"/>
              <a:buChar char="•"/>
            </a:pPr>
            <a:r>
              <a:rPr lang="en-US" sz="1600" dirty="0"/>
              <a:t>A  defender posture  focuses on a narrow market with a limited number of products or services and aggressively attempts to defend this market segment through pricing or differentiation strategies. </a:t>
            </a:r>
          </a:p>
          <a:p>
            <a:pPr marL="285750" indent="-285750" algn="just">
              <a:buFont typeface="Arial" pitchFamily="34" charset="0"/>
              <a:buChar char="•"/>
            </a:pPr>
            <a:r>
              <a:rPr lang="en-US" sz="1600" dirty="0"/>
              <a:t> Defenders are organizations that engage in little search for additional opportunities for growth and seldom make adjustments in existing technologies, structures, or strategies. </a:t>
            </a:r>
          </a:p>
          <a:p>
            <a:pPr marL="285750" indent="-285750" algn="just">
              <a:buFont typeface="Arial" pitchFamily="34" charset="0"/>
              <a:buChar char="•"/>
            </a:pPr>
            <a:r>
              <a:rPr lang="en-US" sz="1600" dirty="0"/>
              <a:t>They devote primary attention to improving the efﬁciencies of existing operations. Thus, cost efﬁciency is central to the defender’s success. In addition, defenders often engage in vertical integration to protect their market, control patient ﬂow, and create stability. </a:t>
            </a:r>
          </a:p>
          <a:p>
            <a:pPr marL="285750" indent="-285750" algn="just">
              <a:buFont typeface="Arial" pitchFamily="34" charset="0"/>
              <a:buChar char="•"/>
            </a:pPr>
            <a:r>
              <a:rPr lang="en-US" sz="1600" dirty="0"/>
              <a:t>Defenders grow through penetration strategies and limited product development strategies.</a:t>
            </a:r>
          </a:p>
        </p:txBody>
      </p:sp>
    </p:spTree>
    <p:extLst>
      <p:ext uri="{BB962C8B-B14F-4D97-AF65-F5344CB8AC3E}">
        <p14:creationId xmlns:p14="http://schemas.microsoft.com/office/powerpoint/2010/main" val="2927783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43</a:t>
            </a:fld>
            <a:endParaRPr lang="en-US"/>
          </a:p>
        </p:txBody>
      </p:sp>
      <p:sp>
        <p:nvSpPr>
          <p:cNvPr id="5" name="مستطيل 4"/>
          <p:cNvSpPr/>
          <p:nvPr/>
        </p:nvSpPr>
        <p:spPr>
          <a:xfrm>
            <a:off x="381000" y="1219200"/>
            <a:ext cx="8458200"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itchFamily="34" charset="0"/>
              <a:buChar char="•"/>
            </a:pPr>
            <a:r>
              <a:rPr lang="en-US" dirty="0"/>
              <a:t>Prospectors  are organizations that frequently search for new market opportunities and regularly engage in experimentation and innovation. </a:t>
            </a:r>
          </a:p>
          <a:p>
            <a:pPr marL="285750" indent="-285750" algn="just">
              <a:buFont typeface="Arial" pitchFamily="34" charset="0"/>
              <a:buChar char="•"/>
            </a:pPr>
            <a:r>
              <a:rPr lang="en-US" dirty="0"/>
              <a:t>A prospector’s major capability is that of ﬁnding and exploiting new products and market opportunities. </a:t>
            </a:r>
          </a:p>
          <a:p>
            <a:pPr marL="285750" indent="-285750" algn="just">
              <a:buFont typeface="Arial" pitchFamily="34" charset="0"/>
              <a:buChar char="•"/>
            </a:pPr>
            <a:r>
              <a:rPr lang="en-US" dirty="0"/>
              <a:t>As a result, the prospector’s domain is usually broad and in a continuous state of development. </a:t>
            </a:r>
          </a:p>
          <a:p>
            <a:pPr marL="285750" indent="-285750" algn="just">
              <a:buFont typeface="Arial" pitchFamily="34" charset="0"/>
              <a:buChar char="•"/>
            </a:pPr>
            <a:r>
              <a:rPr lang="en-US" dirty="0"/>
              <a:t>Prospectors are typically in rapidly changing environments or service categories such as health care technology and frequently engage not only in diversiﬁcation and product and market development expansion strategies but also divestment and retrenchment strategies. </a:t>
            </a:r>
          </a:p>
          <a:p>
            <a:pPr marL="285750" indent="-285750" algn="just">
              <a:buFont typeface="Arial" pitchFamily="34" charset="0"/>
              <a:buChar char="•"/>
            </a:pPr>
            <a:r>
              <a:rPr lang="en-US" dirty="0"/>
              <a:t>One of the principal competitive advantages of a prospector strategic posture is that of creating change within the service category/ service area. </a:t>
            </a:r>
          </a:p>
          <a:p>
            <a:r>
              <a:rPr lang="en-US" dirty="0"/>
              <a:t> </a:t>
            </a:r>
          </a:p>
        </p:txBody>
      </p:sp>
      <p:sp>
        <p:nvSpPr>
          <p:cNvPr id="2" name="مستطيل 1"/>
          <p:cNvSpPr/>
          <p:nvPr/>
        </p:nvSpPr>
        <p:spPr>
          <a:xfrm>
            <a:off x="3352800" y="762000"/>
            <a:ext cx="2940357" cy="369332"/>
          </a:xfrm>
          <a:prstGeom prst="rect">
            <a:avLst/>
          </a:prstGeom>
        </p:spPr>
        <p:txBody>
          <a:bodyPr wrap="none">
            <a:spAutoFit/>
          </a:bodyPr>
          <a:lstStyle/>
          <a:p>
            <a:r>
              <a:rPr lang="en-US" b="1" dirty="0">
                <a:solidFill>
                  <a:srgbClr val="C00000"/>
                </a:solidFill>
              </a:rPr>
              <a:t>Prospector Strategic Posture </a:t>
            </a:r>
            <a:endParaRPr lang="en-US" dirty="0"/>
          </a:p>
        </p:txBody>
      </p:sp>
      <p:pic>
        <p:nvPicPr>
          <p:cNvPr id="8194"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4724400"/>
            <a:ext cx="2330754" cy="188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6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44</a:t>
            </a:fld>
            <a:endParaRPr lang="en-US"/>
          </a:p>
        </p:txBody>
      </p:sp>
      <p:sp>
        <p:nvSpPr>
          <p:cNvPr id="5" name="مستطيل 4"/>
          <p:cNvSpPr/>
          <p:nvPr/>
        </p:nvSpPr>
        <p:spPr>
          <a:xfrm>
            <a:off x="770467" y="1397000"/>
            <a:ext cx="7772400" cy="31393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Arial" pitchFamily="34" charset="0"/>
              <a:buChar char="•"/>
            </a:pPr>
            <a:r>
              <a:rPr lang="en-US" dirty="0"/>
              <a:t>The  analyzer posture  is a combination of the prospector and defender strategic postures. </a:t>
            </a:r>
          </a:p>
          <a:p>
            <a:pPr marL="285750" indent="-285750" algn="just">
              <a:buFont typeface="Arial" pitchFamily="34" charset="0"/>
              <a:buChar char="•"/>
            </a:pPr>
            <a:r>
              <a:rPr lang="en-US" dirty="0"/>
              <a:t>The analyzer tries to balance stability and change. Analyzers are organizations that maintain stable operations in some areas, usually their core products or businesses, but also search for new opportunities and engage in market innovations. </a:t>
            </a:r>
          </a:p>
          <a:p>
            <a:pPr marL="285750" indent="-285750" algn="just">
              <a:buFont typeface="Arial" pitchFamily="34" charset="0"/>
              <a:buChar char="•"/>
            </a:pPr>
            <a:r>
              <a:rPr lang="en-US" dirty="0"/>
              <a:t>Characteristically they watch competitors and rapidly adopt those strategic ideas that appear to have the greatest potential. </a:t>
            </a:r>
          </a:p>
          <a:p>
            <a:pPr marL="285750" indent="-285750" algn="just">
              <a:buFont typeface="Arial" pitchFamily="34" charset="0"/>
              <a:buChar char="•"/>
            </a:pPr>
            <a:r>
              <a:rPr lang="en-US" dirty="0"/>
              <a:t>Analyzers tend to use penetration strategies in their stable core products and markets whereas related diversiﬁcation, product development, and market development are used to enter new promising areas. </a:t>
            </a:r>
          </a:p>
        </p:txBody>
      </p:sp>
      <p:sp>
        <p:nvSpPr>
          <p:cNvPr id="2" name="مستطيل 1"/>
          <p:cNvSpPr/>
          <p:nvPr/>
        </p:nvSpPr>
        <p:spPr>
          <a:xfrm>
            <a:off x="3124200" y="839801"/>
            <a:ext cx="3020379" cy="400110"/>
          </a:xfrm>
          <a:prstGeom prst="rect">
            <a:avLst/>
          </a:prstGeom>
        </p:spPr>
        <p:txBody>
          <a:bodyPr wrap="none">
            <a:spAutoFit/>
          </a:bodyPr>
          <a:lstStyle/>
          <a:p>
            <a:r>
              <a:rPr lang="en-US" sz="2000" b="1" dirty="0">
                <a:solidFill>
                  <a:srgbClr val="C00000"/>
                </a:solidFill>
              </a:rPr>
              <a:t>Analyzer Strategic Posture </a:t>
            </a:r>
          </a:p>
        </p:txBody>
      </p:sp>
      <p:pic>
        <p:nvPicPr>
          <p:cNvPr id="4098" name="Picture 2" descr="ÙØªÙØ¬Ø© Ø¨Ø­Ø« Ø§ÙØµÙØ± Ø¹Ù âªAnalyzer Strategic Posture 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826000"/>
            <a:ext cx="6553200" cy="1879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211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45</a:t>
            </a:fld>
            <a:endParaRPr lang="en-US"/>
          </a:p>
        </p:txBody>
      </p:sp>
      <p:sp>
        <p:nvSpPr>
          <p:cNvPr id="5" name="مستطيل 4"/>
          <p:cNvSpPr/>
          <p:nvPr/>
        </p:nvSpPr>
        <p:spPr>
          <a:xfrm>
            <a:off x="381000" y="990600"/>
            <a:ext cx="838200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Arial" pitchFamily="34" charset="0"/>
              <a:buChar char="•"/>
            </a:pPr>
            <a:r>
              <a:rPr lang="en-US" sz="1600" dirty="0"/>
              <a:t>The defender, prospector, and analyzer postures are all proactive strategies. </a:t>
            </a:r>
          </a:p>
          <a:p>
            <a:pPr marL="285750" indent="-285750" algn="just">
              <a:buFont typeface="Arial" pitchFamily="34" charset="0"/>
              <a:buChar char="•"/>
            </a:pPr>
            <a:r>
              <a:rPr lang="en-US" sz="1600" dirty="0"/>
              <a:t> Reactors are organizations that perceive opportunities and turbulence but are not able to adapt effectively. </a:t>
            </a:r>
          </a:p>
          <a:p>
            <a:pPr marL="285750" indent="-285750" algn="just">
              <a:buFont typeface="Arial" pitchFamily="34" charset="0"/>
              <a:buChar char="•"/>
            </a:pPr>
            <a:r>
              <a:rPr lang="en-US" sz="1600" dirty="0"/>
              <a:t>They lack consistent approaches to strategy and structure and make changes primarily in response to environmental pressures. </a:t>
            </a:r>
          </a:p>
          <a:p>
            <a:pPr marL="285750" indent="-285750" algn="just">
              <a:buFont typeface="Arial" pitchFamily="34" charset="0"/>
              <a:buChar char="•"/>
            </a:pPr>
            <a:r>
              <a:rPr lang="en-US" sz="1600" b="1" dirty="0"/>
              <a:t>Miles, Snow, Meyer, and Coleman identiﬁed three major reasons that organizations become reactors:</a:t>
            </a:r>
          </a:p>
          <a:p>
            <a:pPr marL="342900" indent="-342900" algn="just">
              <a:buFont typeface="+mj-lt"/>
              <a:buAutoNum type="arabicPeriod"/>
            </a:pPr>
            <a:r>
              <a:rPr lang="en-US" sz="1600" dirty="0"/>
              <a:t>Top management may not have clearly articulated the organization ’s strategy.    </a:t>
            </a:r>
          </a:p>
          <a:p>
            <a:pPr marL="342900" indent="-342900" algn="just">
              <a:buFont typeface="+mj-lt"/>
              <a:buAutoNum type="arabicPeriod"/>
            </a:pPr>
            <a:r>
              <a:rPr lang="en-US" sz="1600" dirty="0"/>
              <a:t>Management does not fully shape the organization’s structure and processes to ﬁt a chosen strategy. </a:t>
            </a:r>
          </a:p>
          <a:p>
            <a:pPr marL="342900" indent="-342900" algn="just">
              <a:buFont typeface="+mj-lt"/>
              <a:buAutoNum type="arabicPeriod"/>
            </a:pPr>
            <a:r>
              <a:rPr lang="en-US" sz="1600" dirty="0"/>
              <a:t>Management tends to maintain the organization ’s current strategy–structure relationship despite overwhelming changes in environmental conditions. </a:t>
            </a:r>
          </a:p>
          <a:p>
            <a:pPr algn="just"/>
            <a:r>
              <a:rPr lang="en-US" sz="1600" dirty="0"/>
              <a:t> </a:t>
            </a:r>
          </a:p>
          <a:p>
            <a:pPr marL="285750" indent="-285750" algn="just">
              <a:buFont typeface="Arial" pitchFamily="34" charset="0"/>
              <a:buChar char="•"/>
            </a:pPr>
            <a:r>
              <a:rPr lang="en-US" sz="1600" dirty="0"/>
              <a:t>If the internal analysis reveals that the organization has been reactive without a clear strategy or that there is a mismatch between the strategy and implementation, changes will have to be made to move the organization toward a more effective strategic posture. There is some evidence that reactors may be able to hone their competencies and transform themselves into more viable strategic postures over time. </a:t>
            </a:r>
          </a:p>
        </p:txBody>
      </p:sp>
      <p:sp>
        <p:nvSpPr>
          <p:cNvPr id="2" name="مستطيل 1"/>
          <p:cNvSpPr/>
          <p:nvPr/>
        </p:nvSpPr>
        <p:spPr>
          <a:xfrm>
            <a:off x="3352800" y="621268"/>
            <a:ext cx="2640018" cy="369332"/>
          </a:xfrm>
          <a:prstGeom prst="rect">
            <a:avLst/>
          </a:prstGeom>
        </p:spPr>
        <p:txBody>
          <a:bodyPr wrap="none">
            <a:spAutoFit/>
          </a:bodyPr>
          <a:lstStyle/>
          <a:p>
            <a:r>
              <a:rPr lang="en-US" b="1" dirty="0">
                <a:solidFill>
                  <a:srgbClr val="C00000"/>
                </a:solidFill>
              </a:rPr>
              <a:t>Reactor Strategic Posture </a:t>
            </a:r>
          </a:p>
        </p:txBody>
      </p:sp>
    </p:spTree>
    <p:extLst>
      <p:ext uri="{BB962C8B-B14F-4D97-AF65-F5344CB8AC3E}">
        <p14:creationId xmlns:p14="http://schemas.microsoft.com/office/powerpoint/2010/main" val="2030450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46</a:t>
            </a:fld>
            <a:endParaRPr lang="en-US"/>
          </a:p>
        </p:txBody>
      </p:sp>
      <p:sp>
        <p:nvSpPr>
          <p:cNvPr id="5" name="مستطيل 4"/>
          <p:cNvSpPr/>
          <p:nvPr/>
        </p:nvSpPr>
        <p:spPr>
          <a:xfrm>
            <a:off x="304800" y="685800"/>
            <a:ext cx="8458200" cy="55707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Arial" pitchFamily="34" charset="0"/>
              <a:buChar char="•"/>
            </a:pPr>
            <a:r>
              <a:rPr lang="en-US" sz="1600" dirty="0"/>
              <a:t> Michael Porter, a well-known strategic management writer, proposes that an organization may serve the entire market using market-wide strategies or serve a particular segment of the market using focus strategies. </a:t>
            </a:r>
          </a:p>
          <a:p>
            <a:pPr marL="285750" indent="-285750" algn="just">
              <a:buFont typeface="Arial" pitchFamily="34" charset="0"/>
              <a:buChar char="•"/>
            </a:pPr>
            <a:r>
              <a:rPr lang="en-US" sz="1600" dirty="0"/>
              <a:t>Porter called these generic strategies  because they were general strategies that any organization could use to position itself in the marketplace. </a:t>
            </a:r>
          </a:p>
          <a:p>
            <a:pPr marL="285750" indent="-285750" algn="just">
              <a:buFont typeface="Arial" pitchFamily="34" charset="0"/>
              <a:buChar char="•"/>
            </a:pPr>
            <a:r>
              <a:rPr lang="en-US" sz="1600" dirty="0"/>
              <a:t>  For both market-wide and market segment focus there are two fundamental  positioning strategies  – cost leadership and differentiation. </a:t>
            </a:r>
          </a:p>
          <a:p>
            <a:pPr marL="285750" indent="-285750" algn="just">
              <a:buFont typeface="Arial" pitchFamily="34" charset="0"/>
              <a:buChar char="•"/>
            </a:pPr>
            <a:r>
              <a:rPr lang="en-US" sz="1600" dirty="0"/>
              <a:t>Market-wide strategies  determine a product or service’s place in the market vis-à-vis competitors and position the products/services of the organization to appeal to a broad audience (the entire market). </a:t>
            </a:r>
          </a:p>
          <a:p>
            <a:pPr marL="285750" indent="-285750" algn="just">
              <a:buFont typeface="Arial" pitchFamily="34" charset="0"/>
              <a:buChar char="•"/>
            </a:pPr>
            <a:r>
              <a:rPr lang="en-US" sz="1600" dirty="0"/>
              <a:t>For example, a community hospital may be positioned to serve all area residents – serve a broad market with a broad range of services. These products and services, therefore, are not tailored exclusively to the needs of any special segment of the population such as children or the aged. </a:t>
            </a:r>
          </a:p>
          <a:p>
            <a:pPr marL="285750" indent="-285750" algn="just">
              <a:buFont typeface="Arial" pitchFamily="34" charset="0"/>
              <a:buChar char="•"/>
            </a:pPr>
            <a:r>
              <a:rPr lang="en-US" sz="1600" dirty="0"/>
              <a:t>Cost leadership  is a positioning strategy designed to gain an advantage over competitors by producing a product or providing a service at a lower cost than competitors’ offerings.</a:t>
            </a:r>
          </a:p>
          <a:p>
            <a:pPr marL="285750" indent="-285750" algn="just">
              <a:buFont typeface="Arial" pitchFamily="34" charset="0"/>
              <a:buChar char="•"/>
            </a:pPr>
            <a:r>
              <a:rPr lang="en-US" sz="1600" dirty="0"/>
              <a:t>Cost leadership allows for more ﬂexibility in pricing and relatively greater proﬁt margins. </a:t>
            </a:r>
          </a:p>
          <a:p>
            <a:pPr marL="285750" indent="-285750" algn="just">
              <a:buFont typeface="Arial" pitchFamily="34" charset="0"/>
              <a:buChar char="•"/>
            </a:pPr>
            <a:r>
              <a:rPr lang="en-US" sz="1600" b="1" dirty="0"/>
              <a:t>Market-wide , </a:t>
            </a:r>
            <a:r>
              <a:rPr lang="en-US" sz="1600" dirty="0"/>
              <a:t>Cost leadership is based on economies of scale in operations, marketing, administration, and the use of the latest technology.</a:t>
            </a:r>
          </a:p>
          <a:p>
            <a:pPr marL="285750" indent="-285750" algn="just">
              <a:buFont typeface="Arial" pitchFamily="34" charset="0"/>
              <a:buChar char="•"/>
            </a:pPr>
            <a:r>
              <a:rPr lang="en-US" sz="1600" dirty="0"/>
              <a:t>Such a strategy must be used cautiously within health care because consumers often perceive low price as meaning low quality.</a:t>
            </a:r>
          </a:p>
          <a:p>
            <a:pPr marL="285750" indent="-285750" algn="just">
              <a:buFont typeface="Arial" pitchFamily="34" charset="0"/>
              <a:buChar char="•"/>
            </a:pPr>
            <a:r>
              <a:rPr lang="en-US" sz="1600" dirty="0"/>
              <a:t>Differentiation  is a strategy to make the product or service different (or appear so in the mind of the buyer) from competitors’ products or services. (quality and image).</a:t>
            </a:r>
          </a:p>
        </p:txBody>
      </p:sp>
      <p:sp>
        <p:nvSpPr>
          <p:cNvPr id="2" name="مستطيل 1"/>
          <p:cNvSpPr/>
          <p:nvPr/>
        </p:nvSpPr>
        <p:spPr>
          <a:xfrm>
            <a:off x="1828799" y="117565"/>
            <a:ext cx="5097999" cy="400110"/>
          </a:xfrm>
          <a:prstGeom prst="rect">
            <a:avLst/>
          </a:prstGeom>
        </p:spPr>
        <p:txBody>
          <a:bodyPr wrap="none">
            <a:spAutoFit/>
          </a:bodyPr>
          <a:lstStyle/>
          <a:p>
            <a:r>
              <a:rPr lang="en-US" sz="2000" b="1" dirty="0"/>
              <a:t>Positioning Strategies – Market-wide or Focus </a:t>
            </a:r>
          </a:p>
        </p:txBody>
      </p:sp>
    </p:spTree>
    <p:extLst>
      <p:ext uri="{BB962C8B-B14F-4D97-AF65-F5344CB8AC3E}">
        <p14:creationId xmlns:p14="http://schemas.microsoft.com/office/powerpoint/2010/main" val="158003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47</a:t>
            </a:fld>
            <a:endParaRPr lang="en-US"/>
          </a:p>
        </p:txBody>
      </p:sp>
      <p:grpSp>
        <p:nvGrpSpPr>
          <p:cNvPr id="3" name="مجموعة 2"/>
          <p:cNvGrpSpPr/>
          <p:nvPr/>
        </p:nvGrpSpPr>
        <p:grpSpPr>
          <a:xfrm>
            <a:off x="76200" y="838200"/>
            <a:ext cx="8810625" cy="4467225"/>
            <a:chOff x="76200" y="838200"/>
            <a:chExt cx="8810625" cy="446722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8106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228600" y="1066800"/>
              <a:ext cx="15240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575083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48</a:t>
            </a:fld>
            <a:endParaRPr lang="en-US"/>
          </a:p>
        </p:txBody>
      </p:sp>
      <p:grpSp>
        <p:nvGrpSpPr>
          <p:cNvPr id="3" name="مجموعة 2"/>
          <p:cNvGrpSpPr/>
          <p:nvPr/>
        </p:nvGrpSpPr>
        <p:grpSpPr>
          <a:xfrm>
            <a:off x="609600" y="152400"/>
            <a:ext cx="8305800" cy="6598919"/>
            <a:chOff x="609600" y="152400"/>
            <a:chExt cx="8305800" cy="6598919"/>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305800" cy="659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85800" y="304800"/>
              <a:ext cx="15240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828512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49</a:t>
            </a:fld>
            <a:endParaRPr lang="en-US"/>
          </a:p>
        </p:txBody>
      </p:sp>
      <p:sp>
        <p:nvSpPr>
          <p:cNvPr id="5" name="مستطيل 4"/>
          <p:cNvSpPr/>
          <p:nvPr/>
        </p:nvSpPr>
        <p:spPr>
          <a:xfrm>
            <a:off x="3398999" y="304800"/>
            <a:ext cx="2463238" cy="369332"/>
          </a:xfrm>
          <a:prstGeom prst="rect">
            <a:avLst/>
          </a:prstGeom>
        </p:spPr>
        <p:txBody>
          <a:bodyPr wrap="none">
            <a:spAutoFit/>
          </a:bodyPr>
          <a:lstStyle/>
          <a:p>
            <a:r>
              <a:rPr lang="en-US" b="1" dirty="0"/>
              <a:t>Combination Strategies </a:t>
            </a:r>
          </a:p>
        </p:txBody>
      </p:sp>
      <p:sp>
        <p:nvSpPr>
          <p:cNvPr id="6" name="مستطيل 5"/>
          <p:cNvSpPr/>
          <p:nvPr/>
        </p:nvSpPr>
        <p:spPr>
          <a:xfrm>
            <a:off x="228600" y="914400"/>
            <a:ext cx="8458200"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itchFamily="34" charset="0"/>
              <a:buChar char="•"/>
            </a:pPr>
            <a:r>
              <a:rPr lang="en-US" sz="1600" dirty="0"/>
              <a:t> </a:t>
            </a:r>
            <a:r>
              <a:rPr lang="en-US" sz="1600" b="1" dirty="0"/>
              <a:t>Combination strategies  </a:t>
            </a:r>
            <a:r>
              <a:rPr lang="en-US" sz="1600" dirty="0"/>
              <a:t>are often used, especially in larger complex organizations, because no single strategy alone may be sufﬁcient. </a:t>
            </a:r>
            <a:r>
              <a:rPr lang="en-US" sz="1600" dirty="0" err="1"/>
              <a:t>Zook</a:t>
            </a:r>
            <a:r>
              <a:rPr lang="en-US" sz="1600" dirty="0"/>
              <a:t> and Allen have observed that “…proﬁtable growth comes when a company pushes out the boundaries of its core business into adjacent space.” </a:t>
            </a:r>
          </a:p>
          <a:p>
            <a:pPr marL="285750" indent="-285750" algn="just">
              <a:buFont typeface="Arial" pitchFamily="34" charset="0"/>
              <a:buChar char="•"/>
            </a:pPr>
            <a:r>
              <a:rPr lang="en-US" sz="1600" dirty="0"/>
              <a:t>They identiﬁed several ways to grow into an adjacent space – expand along the external value chain (penetration), grow new products and services (product development), enter new geographies (market development), and address new customer segments (market development). </a:t>
            </a:r>
          </a:p>
          <a:p>
            <a:pPr marL="285750" indent="-285750" algn="just">
              <a:buFont typeface="Arial" pitchFamily="34" charset="0"/>
              <a:buChar char="•"/>
            </a:pPr>
            <a:r>
              <a:rPr lang="en-US" sz="1600" dirty="0"/>
              <a:t>Therefore, successful strategies often mix and match approaches, deploying strategies simultaneously or sequentially. </a:t>
            </a:r>
          </a:p>
          <a:p>
            <a:pPr marL="285750" indent="-285750" algn="just">
              <a:buFont typeface="Arial" pitchFamily="34" charset="0"/>
              <a:buChar char="•"/>
            </a:pPr>
            <a:r>
              <a:rPr lang="en-US" sz="1600" dirty="0"/>
              <a:t>For example, an organization may concurrently divest itself of one of its divisions and engage in market development in another. Perhaps the most frequent combination strategy for hospital-based systems has been vertical integration through acquisition and alliances combined with market development through acquisition (horizontal integration). The intent of these strategies has been to create regional, fully integrated systems with wide market coverage and a full range of services (often referred to as providing the continuum of care). </a:t>
            </a:r>
          </a:p>
          <a:p>
            <a:pPr marL="285750" indent="-285750" algn="just">
              <a:buFont typeface="Arial" pitchFamily="34" charset="0"/>
              <a:buChar char="•"/>
            </a:pPr>
            <a:r>
              <a:rPr lang="en-US" sz="1600" dirty="0"/>
              <a:t>Carolinas Healthcare System, previously known as Charlotte/Mecklenburg Hospital Authority, demonstrates the successful use of combination strategies. Beginning with a single county hospital as the base, Carolinas Healthcare System used practically every type of adaptive and market entry strategy to achieve its vision of a fully integrated regional health system with Carolinas Medical Center as its foundation. </a:t>
            </a:r>
          </a:p>
        </p:txBody>
      </p:sp>
    </p:spTree>
    <p:extLst>
      <p:ext uri="{BB962C8B-B14F-4D97-AF65-F5344CB8AC3E}">
        <p14:creationId xmlns:p14="http://schemas.microsoft.com/office/powerpoint/2010/main" val="372610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8531" y="304800"/>
            <a:ext cx="2563138" cy="400110"/>
          </a:xfrm>
          <a:prstGeom prst="rect">
            <a:avLst/>
          </a:prstGeom>
        </p:spPr>
        <p:txBody>
          <a:bodyPr wrap="none">
            <a:spAutoFit/>
          </a:bodyPr>
          <a:lstStyle/>
          <a:p>
            <a:r>
              <a:rPr lang="en-US" sz="2000" b="1" dirty="0"/>
              <a:t>Developing a Strategy </a:t>
            </a:r>
          </a:p>
        </p:txBody>
      </p:sp>
      <p:sp>
        <p:nvSpPr>
          <p:cNvPr id="5" name="Rectangle 4"/>
          <p:cNvSpPr/>
          <p:nvPr/>
        </p:nvSpPr>
        <p:spPr>
          <a:xfrm>
            <a:off x="457200" y="740688"/>
            <a:ext cx="8305800"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Arial" pitchFamily="34" charset="0"/>
              <a:buChar char="•"/>
            </a:pPr>
            <a:endParaRPr lang="en-US" dirty="0"/>
          </a:p>
          <a:p>
            <a:pPr marL="285750" indent="-285750" algn="just">
              <a:buFont typeface="Arial" pitchFamily="34" charset="0"/>
              <a:buChar char="•"/>
            </a:pPr>
            <a:r>
              <a:rPr lang="en-US" b="1" dirty="0">
                <a:solidFill>
                  <a:srgbClr val="002060"/>
                </a:solidFill>
              </a:rPr>
              <a:t>Strategic thinking </a:t>
            </a:r>
            <a:r>
              <a:rPr lang="en-US" dirty="0">
                <a:solidFill>
                  <a:srgbClr val="002060"/>
                </a:solidFill>
              </a:rPr>
              <a:t>involves an awareness of the environment; intellectual curiosity that is always gathering, organizing, and analyzing information; and a willingness to be open to creative ideas and solutions. </a:t>
            </a:r>
          </a:p>
          <a:p>
            <a:pPr algn="just"/>
            <a:endParaRPr lang="en-US" dirty="0"/>
          </a:p>
          <a:p>
            <a:pPr marL="285750" indent="-285750" algn="just">
              <a:buFont typeface="Arial" pitchFamily="34" charset="0"/>
              <a:buChar char="•"/>
            </a:pPr>
            <a:r>
              <a:rPr lang="en-US" b="1" dirty="0">
                <a:solidFill>
                  <a:srgbClr val="C00000"/>
                </a:solidFill>
              </a:rPr>
              <a:t>Strategic planning </a:t>
            </a:r>
            <a:r>
              <a:rPr lang="en-US" dirty="0">
                <a:solidFill>
                  <a:srgbClr val="C00000"/>
                </a:solidFill>
              </a:rPr>
              <a:t>concerns reaching conclusions about the information, setting a course of action, and documenting the plan. Therefore, strategic planning is essentially decision making – determining which strategy from among the many available alternatives the organization will pursue. </a:t>
            </a:r>
          </a:p>
          <a:p>
            <a:pPr marL="285750" indent="-285750" algn="just">
              <a:buFont typeface="Arial" pitchFamily="34" charset="0"/>
              <a:buChar char="•"/>
            </a:pPr>
            <a:endParaRPr lang="en-US" dirty="0"/>
          </a:p>
          <a:p>
            <a:pPr marL="285750" indent="-285750" algn="just">
              <a:buFont typeface="Arial" pitchFamily="34" charset="0"/>
              <a:buChar char="•"/>
            </a:pPr>
            <a:r>
              <a:rPr lang="en-US" b="1" dirty="0"/>
              <a:t>Strategy formulation </a:t>
            </a:r>
            <a:r>
              <a:rPr lang="en-US" dirty="0"/>
              <a:t>includes development of strategic alternatives, evaluation of alternatives, and strategic choice.</a:t>
            </a:r>
          </a:p>
          <a:p>
            <a:pPr marL="285750" indent="-285750" algn="just">
              <a:buFont typeface="Arial" pitchFamily="34" charset="0"/>
              <a:buChar char="•"/>
            </a:pPr>
            <a:endParaRPr lang="en-US" dirty="0"/>
          </a:p>
          <a:p>
            <a:pPr marL="285750" indent="-285750" algn="just">
              <a:buFont typeface="Arial" pitchFamily="34" charset="0"/>
              <a:buChar char="•"/>
            </a:pPr>
            <a:r>
              <a:rPr lang="en-US" dirty="0"/>
              <a:t>Tele-health is specifically defined as phone monitoring of the implementation of scheduled and prescribed encounters.</a:t>
            </a:r>
          </a:p>
          <a:p>
            <a:pPr algn="just"/>
            <a:endParaRPr lang="en-US" dirty="0"/>
          </a:p>
          <a:p>
            <a:pPr marL="285750" indent="-285750" algn="just">
              <a:buFont typeface="Arial" pitchFamily="34" charset="0"/>
              <a:buChar char="•"/>
            </a:pPr>
            <a:r>
              <a:rPr lang="en-US" dirty="0"/>
              <a:t>Tele-monitoring relates to the collection and transmission of vital signs and clinical data through electronic information-processing technologies. (congestive heart failure patients).</a:t>
            </a:r>
          </a:p>
        </p:txBody>
      </p:sp>
    </p:spTree>
    <p:extLst>
      <p:ext uri="{BB962C8B-B14F-4D97-AF65-F5344CB8AC3E}">
        <p14:creationId xmlns:p14="http://schemas.microsoft.com/office/powerpoint/2010/main" val="799502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50</a:t>
            </a:fld>
            <a:endParaRPr lang="en-US"/>
          </a:p>
        </p:txBody>
      </p:sp>
      <p:grpSp>
        <p:nvGrpSpPr>
          <p:cNvPr id="3" name="مجموعة 2"/>
          <p:cNvGrpSpPr/>
          <p:nvPr/>
        </p:nvGrpSpPr>
        <p:grpSpPr>
          <a:xfrm>
            <a:off x="135465" y="152400"/>
            <a:ext cx="8929687" cy="6497637"/>
            <a:chOff x="135465" y="152400"/>
            <a:chExt cx="8929687" cy="6497637"/>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5" y="152400"/>
              <a:ext cx="8929687" cy="64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533399" y="260866"/>
              <a:ext cx="1480131"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134038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51</a:t>
            </a:fld>
            <a:endParaRPr lang="en-US"/>
          </a:p>
        </p:txBody>
      </p:sp>
      <p:grpSp>
        <p:nvGrpSpPr>
          <p:cNvPr id="3" name="مجموعة 2"/>
          <p:cNvGrpSpPr/>
          <p:nvPr/>
        </p:nvGrpSpPr>
        <p:grpSpPr>
          <a:xfrm>
            <a:off x="85725" y="228600"/>
            <a:ext cx="8972550" cy="5962650"/>
            <a:chOff x="85725" y="666750"/>
            <a:chExt cx="8972550" cy="552450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66750"/>
              <a:ext cx="89725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381000" y="702728"/>
              <a:ext cx="15240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815655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52</a:t>
            </a:fld>
            <a:endParaRPr lang="en-US"/>
          </a:p>
        </p:txBody>
      </p:sp>
      <p:sp>
        <p:nvSpPr>
          <p:cNvPr id="5" name="مستطيل 4"/>
          <p:cNvSpPr/>
          <p:nvPr/>
        </p:nvSpPr>
        <p:spPr>
          <a:xfrm>
            <a:off x="381000" y="228600"/>
            <a:ext cx="800100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sz="1600" dirty="0"/>
          </a:p>
          <a:p>
            <a:pPr algn="ctr"/>
            <a:r>
              <a:rPr lang="en-US" sz="1600" b="1" dirty="0"/>
              <a:t> Integration at Carolinas Healthcare System </a:t>
            </a:r>
          </a:p>
          <a:p>
            <a:pPr algn="just"/>
            <a:r>
              <a:rPr lang="en-US" sz="1600" dirty="0"/>
              <a:t> </a:t>
            </a:r>
          </a:p>
          <a:p>
            <a:pPr algn="just"/>
            <a:r>
              <a:rPr lang="en-US" sz="1600" dirty="0"/>
              <a:t>Carolinas Healthcare System (CHS), the largest system in the Carolinas and the second largest system in the nation, is overseen by the Charlotte/ Mecklenburg Hospital Authority. An outgrowth of a lone community hospital originally founded in 1940, CHS provides a full spectrum of health care and wellness programs throughout North and South Carolina (and one hospital in Georgia). </a:t>
            </a:r>
          </a:p>
          <a:p>
            <a:pPr algn="just"/>
            <a:r>
              <a:rPr lang="en-US" sz="1600" dirty="0"/>
              <a:t>It is a diverse network including academic medical centers, hospitals, health care pavilions, physician practices, destination centers (such as cancer, outpatient surgery, imaging, endoscopy, and so on), surgical and rehabilitation centers, home health agencies, nursing homes, and hospice and palliative care. </a:t>
            </a:r>
          </a:p>
          <a:p>
            <a:pPr algn="just"/>
            <a:r>
              <a:rPr lang="en-US" sz="1600" dirty="0"/>
              <a:t>In 2011, CHS had 29 disease-specific certifications awarded by the Joint Commission.  CHS ’s flagship facility is the 874-bed Carolinas Medical Center (CMC), which includes a Level 1 trauma center, a research institute, the Levine Children’ s Hospital, a rehabilitation facility, and a large number of special treatment units including heart, cancer, and organ transplant. </a:t>
            </a:r>
          </a:p>
          <a:p>
            <a:pPr algn="just"/>
            <a:r>
              <a:rPr lang="en-US" sz="1600" dirty="0"/>
              <a:t>CMC serves as one of North Carolina’ s five Academic Medical Center Teaching Hospitals providing residency training and fellowships for 377 physicians in 15 specialties. </a:t>
            </a:r>
          </a:p>
        </p:txBody>
      </p:sp>
      <p:pic>
        <p:nvPicPr>
          <p:cNvPr id="7170" name="Picture 2" descr="ÙØªÙØ¬Ø© Ø¨Ø­Ø« Ø§ÙØµÙØ± Ø¹Ù âªCarolinas Healthcare System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800600"/>
            <a:ext cx="4076700" cy="152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08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04B747EB-5D84-4934-B0DB-F12DFCF6C9C9}" type="slidenum">
              <a:rPr lang="en-US" smtClean="0"/>
              <a:t>53</a:t>
            </a:fld>
            <a:endParaRPr lang="en-US"/>
          </a:p>
        </p:txBody>
      </p:sp>
      <p:sp>
        <p:nvSpPr>
          <p:cNvPr id="5" name="مستطيل 4"/>
          <p:cNvSpPr/>
          <p:nvPr/>
        </p:nvSpPr>
        <p:spPr>
          <a:xfrm>
            <a:off x="550333" y="381000"/>
            <a:ext cx="8153400" cy="6001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dirty="0"/>
              <a:t> Carolinas Healthcare System ’s total revenue grew 500 percent between 2000 and 2012. In 2011, CHS built six new free-standing emergency departments, a new replacement hospital in Wadesboro, NC, and spent $12.3 million on the first phase of a virtual critical care program. CHS has 457 intensive care unit (ICU) beds and 52 board-certified critical care physicians (28 of them located at the main CMC hospital in Charlotte). With this new system, critical care specialists will be able to monitor ICU patients at any of the CHS facilities.</a:t>
            </a:r>
          </a:p>
          <a:p>
            <a:pPr algn="just"/>
            <a:endParaRPr lang="en-US" sz="1600" dirty="0"/>
          </a:p>
          <a:p>
            <a:pPr algn="just"/>
            <a:r>
              <a:rPr lang="en-US" sz="1600" dirty="0"/>
              <a:t>CMC is the first hospital in North Carolina to be recognized by  J. D. Power and Associates  for excellence in maternity care, and has been recognized for emergency services and women ’s services as well. CMC has been named the “Consumer Choice Preferred Hospital” in the Charlotte market by the National Research Corporation 14 times, and  US News &amp; World Report  named CMC in its ranking of “America ’s Best Hospitals” for urology and orthopedics in 2008. In 2011,  US News &amp; World Report  listed Levine Children ’s Hospital among America ’s Best Children ’s Hospitals for kidney care. In 2008, CMC won the Joint Commission’ s Ernest Amory Codman Award (hospital category) because of its achievement in the use of process and outcomes measures to improve organization performance and, ultimately, the quality and safety of care. In 2009, CMC received the Joint Commission’ s Franklin Award of Distinction for Clinical Care Management. As of July 1, 2012 (when a management agreement with Cone Health became effective), CHS owned or managed nearly 40 hospitals, garnered about $8 billion in annual revenue, employed or managed more than 57,400 employees, and owned or managed 7,200 licensed beds. Further, CHS employed or managed more than 2,000 physicians and served patients from more than 700 care locations.  Over the past 70-plus years, CHS has incorporated every type of growth strategy and most of the maintenance of scope strategies; however, they have rarely used any of the reduction of scope strategies.   </a:t>
            </a:r>
          </a:p>
        </p:txBody>
      </p:sp>
    </p:spTree>
    <p:extLst>
      <p:ext uri="{BB962C8B-B14F-4D97-AF65-F5344CB8AC3E}">
        <p14:creationId xmlns:p14="http://schemas.microsoft.com/office/powerpoint/2010/main" val="69666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381000" y="3200400"/>
            <a:ext cx="8382000" cy="3245304"/>
            <a:chOff x="381000" y="3429000"/>
            <a:chExt cx="8382000" cy="324530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382000" cy="324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533400" y="3505200"/>
              <a:ext cx="1447800" cy="381000"/>
            </a:xfrm>
            <a:prstGeom prst="rect">
              <a:avLst/>
            </a:prstGeom>
            <a:solidFill>
              <a:schemeClr val="bg1"/>
            </a:solidFill>
          </p:spPr>
          <p:txBody>
            <a:bodyPr wrap="square" rtlCol="0">
              <a:spAutoFit/>
            </a:bodyPr>
            <a:lstStyle/>
            <a:p>
              <a:endParaRPr lang="en-US" dirty="0"/>
            </a:p>
          </p:txBody>
        </p:sp>
      </p:grpSp>
      <p:sp>
        <p:nvSpPr>
          <p:cNvPr id="2" name="Rectangle 1"/>
          <p:cNvSpPr/>
          <p:nvPr/>
        </p:nvSpPr>
        <p:spPr>
          <a:xfrm>
            <a:off x="2583364" y="304800"/>
            <a:ext cx="4548938" cy="400110"/>
          </a:xfrm>
          <a:prstGeom prst="rect">
            <a:avLst/>
          </a:prstGeom>
        </p:spPr>
        <p:txBody>
          <a:bodyPr wrap="none">
            <a:spAutoFit/>
          </a:bodyPr>
          <a:lstStyle/>
          <a:p>
            <a:r>
              <a:rPr lang="en-US" sz="2000" b="1" dirty="0">
                <a:solidFill>
                  <a:srgbClr val="C00000"/>
                </a:solidFill>
              </a:rPr>
              <a:t>Linking Strategy with Situational Analysis</a:t>
            </a:r>
          </a:p>
        </p:txBody>
      </p:sp>
      <p:sp>
        <p:nvSpPr>
          <p:cNvPr id="3" name="Rectangle 2"/>
          <p:cNvSpPr/>
          <p:nvPr/>
        </p:nvSpPr>
        <p:spPr>
          <a:xfrm>
            <a:off x="381000" y="914400"/>
            <a:ext cx="8382000"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85750" indent="-285750" algn="just">
              <a:buFont typeface="Arial" pitchFamily="34" charset="0"/>
              <a:buChar char="•"/>
            </a:pPr>
            <a:r>
              <a:rPr lang="en-US" dirty="0"/>
              <a:t>the strategies selected by an organization should address external issues, draw on competitive advantages or fix competitive disadvantages, keep the organization within the parameters of the mission and values, move the organization toward the vision, and make progress toward achieving one or more of the organization ’s strategic goals. </a:t>
            </a:r>
          </a:p>
          <a:p>
            <a:pPr marL="285750" indent="-285750" algn="just">
              <a:buFont typeface="Arial" pitchFamily="34" charset="0"/>
              <a:buChar char="•"/>
            </a:pPr>
            <a:r>
              <a:rPr lang="en-US" dirty="0"/>
              <a:t>Each selected strategy should be tested against these questions. Strategies that do not have a “yes” in each column should be subject to additional scrutiny and justification.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6</a:t>
            </a:fld>
            <a:endParaRPr lang="en-US"/>
          </a:p>
        </p:txBody>
      </p:sp>
    </p:spTree>
    <p:extLst>
      <p:ext uri="{BB962C8B-B14F-4D97-AF65-F5344CB8AC3E}">
        <p14:creationId xmlns:p14="http://schemas.microsoft.com/office/powerpoint/2010/main" val="355097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
            <a:ext cx="4846648" cy="400110"/>
          </a:xfrm>
          <a:prstGeom prst="rect">
            <a:avLst/>
          </a:prstGeom>
        </p:spPr>
        <p:txBody>
          <a:bodyPr wrap="none">
            <a:spAutoFit/>
          </a:bodyPr>
          <a:lstStyle/>
          <a:p>
            <a:r>
              <a:rPr lang="en-US" sz="2000" b="1" dirty="0">
                <a:solidFill>
                  <a:srgbClr val="C00000"/>
                </a:solidFill>
              </a:rPr>
              <a:t>The Decision Logic of Strategy Development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4" y="990600"/>
            <a:ext cx="8164286" cy="2619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886200"/>
            <a:ext cx="8458200" cy="254236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pPr>
            <a:r>
              <a:rPr lang="en-US" dirty="0"/>
              <a:t>strategies form an ends–means chain. Thus, the organization must first establish or reaffirm and reach consensus on its mission, vision, values, and strategic goals (directional strategies) – the ends. Next, the adaptive strategies must be identified and are the means to accomplishing the directional strategies. Adaptive strategies are concerned with the type and scope of operations and specify how the organization will expand, reduce, or maintain operations. </a:t>
            </a:r>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7</a:t>
            </a:fld>
            <a:endParaRPr lang="en-US"/>
          </a:p>
        </p:txBody>
      </p:sp>
    </p:spTree>
    <p:extLst>
      <p:ext uri="{BB962C8B-B14F-4D97-AF65-F5344CB8AC3E}">
        <p14:creationId xmlns:p14="http://schemas.microsoft.com/office/powerpoint/2010/main" val="91273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8001000" cy="337335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pPr>
            <a:r>
              <a:rPr lang="en-US" dirty="0"/>
              <a:t>Third, market entry strategies must be selected and are the means to accomplish the adaptive strategies. Market entry strategies indicate the method for carrying out the adaptive strategies. Fourth, competitive strategies must be determined and are the means to carrying out the market entry strategies. Competitive strategies determine the organization ’s strategic posture and identify the basis for competing in the market. Finally, implementation strategies (value-adding service delivery strategies, value adding support strategies, and action plans) must be developed to carry out the adaptive, market entry, and competitive strategies. </a:t>
            </a:r>
          </a:p>
        </p:txBody>
      </p:sp>
      <p:sp>
        <p:nvSpPr>
          <p:cNvPr id="3" name="Rectangle 2"/>
          <p:cNvSpPr/>
          <p:nvPr/>
        </p:nvSpPr>
        <p:spPr>
          <a:xfrm>
            <a:off x="685800" y="3886200"/>
            <a:ext cx="8001000" cy="25423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150000"/>
              </a:lnSpc>
            </a:pPr>
            <a:r>
              <a:rPr lang="en-US" dirty="0"/>
              <a:t>Strategy includes a plurality of inputs, a multiplicity of options, and an ability to accommodate more than one possible outcome. Where mission and vision are ignored, or where there is no ends–means linkage between vision and strategy, strategy has no end object. In these situations, strategy suffers from being a means without an end, an end in itself, or a means of achieving an operational end, rather than being a design or plan for achieving the organization ’s mission and vision. </a:t>
            </a:r>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8</a:t>
            </a:fld>
            <a:endParaRPr lang="en-US"/>
          </a:p>
        </p:txBody>
      </p:sp>
    </p:spTree>
    <p:extLst>
      <p:ext uri="{BB962C8B-B14F-4D97-AF65-F5344CB8AC3E}">
        <p14:creationId xmlns:p14="http://schemas.microsoft.com/office/powerpoint/2010/main" val="72500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04B747EB-5D84-4934-B0DB-F12DFCF6C9C9}" type="slidenum">
              <a:rPr lang="en-US" smtClean="0"/>
              <a:t>9</a:t>
            </a:fld>
            <a:endParaRPr lang="en-US"/>
          </a:p>
        </p:txBody>
      </p:sp>
      <p:grpSp>
        <p:nvGrpSpPr>
          <p:cNvPr id="4" name="مجموعة 3"/>
          <p:cNvGrpSpPr/>
          <p:nvPr/>
        </p:nvGrpSpPr>
        <p:grpSpPr>
          <a:xfrm>
            <a:off x="533400" y="152400"/>
            <a:ext cx="8153400" cy="6705600"/>
            <a:chOff x="1066800" y="152400"/>
            <a:chExt cx="7620000" cy="670560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620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1676400" y="152400"/>
              <a:ext cx="14478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52250698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58028</TotalTime>
  <Words>6353</Words>
  <Application>Microsoft Office PowerPoint</Application>
  <PresentationFormat>On-screen Show (4:3)</PresentationFormat>
  <Paragraphs>388</Paragraphs>
  <Slides>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Algerian</vt:lpstr>
      <vt:lpstr>Arial</vt:lpstr>
      <vt:lpstr>Arial Black</vt:lpstr>
      <vt:lpstr>Calibri</vt:lpstr>
      <vt:lpstr>Times New Roman</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Management and Quality Control</dc:title>
  <dc:creator>Windows User</dc:creator>
  <cp:lastModifiedBy>Wafaa Menawi</cp:lastModifiedBy>
  <cp:revision>1707</cp:revision>
  <dcterms:created xsi:type="dcterms:W3CDTF">2018-01-13T08:44:23Z</dcterms:created>
  <dcterms:modified xsi:type="dcterms:W3CDTF">2018-05-23T09:26:31Z</dcterms:modified>
</cp:coreProperties>
</file>