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58" r:id="rId4"/>
    <p:sldId id="261" r:id="rId5"/>
    <p:sldId id="259" r:id="rId6"/>
    <p:sldId id="260" r:id="rId7"/>
    <p:sldId id="263" r:id="rId8"/>
    <p:sldId id="257" r:id="rId9"/>
    <p:sldId id="267" r:id="rId10"/>
    <p:sldId id="274" r:id="rId11"/>
    <p:sldId id="273" r:id="rId12"/>
    <p:sldId id="275" r:id="rId13"/>
    <p:sldId id="264" r:id="rId14"/>
    <p:sldId id="309" r:id="rId15"/>
    <p:sldId id="310" r:id="rId16"/>
    <p:sldId id="265" r:id="rId17"/>
    <p:sldId id="266" r:id="rId18"/>
    <p:sldId id="303" r:id="rId19"/>
    <p:sldId id="304" r:id="rId20"/>
    <p:sldId id="305" r:id="rId21"/>
    <p:sldId id="306" r:id="rId22"/>
    <p:sldId id="301" r:id="rId23"/>
    <p:sldId id="302" r:id="rId24"/>
    <p:sldId id="307" r:id="rId25"/>
    <p:sldId id="308" r:id="rId26"/>
    <p:sldId id="269" r:id="rId27"/>
    <p:sldId id="268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4T09:40:14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3545 58,'-85'1,"29"1,-1-2,0-3,1-2,-48-11,-12-20,-335 71,332-21,-1016 114,994-98,141-30,1 0,-1 1,0-1,1 1,-1-1,0 0,1 1,-1-1,0 1,1-1,-1 1,0-1,0 1,0-1,0 1,1-1,-1 1,0 0,0-1,0 1,0-1,0 1,0-1,0 1,-1-1,1 1,0-1,0 1,0-1,0 1,-1-1,1 1,0-1,-1 1,1-1,0 1,-1-1,1 0,0 1,-1-1,1 1,-1-1,1 0,-1 0,1 1,-1-1,1 0,-1 0,1 1,-1-1,0 0,197 9,-149-11,1052-85,-569 36,-72 12,-435 37,-47 4,-266 26,-1952 223,2072-225,2 7,-2 8,149-36,11-3,-1 1,1 0,0 0,0 1,0 0,1 0,-1 1,1 1,0 0,-5 4,18 12,126 4,-106-24,278 6,180-22,-384 10,2061-128,-1209 66,-403 18,-460 32,-56 4,-34-1,-54-6,-111-6,-1 8,-133 5,234 10,-722-11,0 34,1 35,-137 55,728-81,3 9,-102 38,284-73,-3-1,0 2,0 0,0 1,1 0,0 1,0 1,0 0,1 1,1 1,-9 8,21-16,0 0,1 0,-1 0,1 0,0 0,-1 0,1 0,0 0,0 1,0-1,1 0,-1 0,0 0,1 0,-1 0,1 0,0 0,0 0,0 0,0 0,0 0,0 0,0-1,1 1,-1 0,1-1,-1 1,1-1,-1 0,1 1,0-1,0 0,0 0,0 0,0 0,0 0,0-1,0 1,0-1,0 1,0-1,0 0,0 1,1-1,-1 0,0-1,0 1,0 0,2-1,65 14,1-3,0-3,39-2,-94-4,261 7,68-7,2325-114,-1455 9,-971 63,-217 17,-62 4,-221-18,-215 15,-312 30,-284 43,-858 161,1902-208,-234 37,-164 51,329-59,93-32,-1 0,0 0,1 0,-1 0,1 0,-1 0,1 0,-1 0,0 0,1 0,-1 0,1 0,-1 1,1-1,-1 0,1 0,-1 1,1-1,-1 0,1 1,-1-1,1 0,-1 1,1-1,0 1,-1-1,1 1,0-1,-1 1,1-1,0 1,0-1,0 1,-1-1,1 1,0-1,0 1,0 0,0-1,0 1,0-1,0 1,0-1,0 1,0 0,0-1,0 1,1-1,-1 1,0-1,0 1,1-1,-1 1,0-1,0 1,1-1,-1 1,1-1,-1 1,74 10,87-13,82-10,74-12,1274-121,846-66,-2135 187,-258 18,-68 1,-216 4,-154 23,270-13,-1028 93,-41 58,810-98,3 17,-32 27,379-96,9-4,0 1,0 0,0 2,1 1,1 1,0 1,-17 13,38-25,0 1,0-1,0 0,0 1,0-1,0 1,1 0,-1-1,0 1,0 0,1 0,-1-1,0 1,1 0,-1 0,1 0,-1 0,1 0,-1 0,1-1,0 1,-1 0,1 0,0 1,0-1,0 0,0 0,0 0,0 0,0 0,0 0,0 0,0 0,0 0,1 0,-1 0,0 0,1 0,-1 0,1-1,-1 1,1 0,0 0,-1 0,1 0,0-1,-1 1,1 0,0-1,0 1,0-1,0 1,62 20,88-3,82-9,78-9,1583-95,-1117 44,-544 37,1071-34,-1177 53,-81 4,-86 3,-974 86,-585 79,-103 90,1323-189,67-5,-93 49,313-78,91-44,0 0,0 0,0 1,0-1,1 0,-1 0,0 1,0-1,0 0,0 1,1-1,-1 1,0-1,0 1,1 0,-1-1,0 1,1 0,-1-1,1 1,-1 0,1 0,-1-1,1 1,-1 0,1 0,0 0,0 0,-1 0,1 0,0 0,0-1,0 1,0 0,0 0,0 0,0 0,0 0,0 0,1 0,-1 0,0 0,0-1,1 1,-1 0,1 0,-1 0,1-1,-1 1,1 0,-1 0,1-1,0 1,0 0,56 14,294-10,-69-21,1366-130,-307 23,210 53,-1444 70,-72 1,-75 2,-954 51,3 44,-868 205,1524-221,68-3,75-8,79-7,111-63,0 0,0 0,0 0,1 0,-1 1,0-1,0 0,1 1,-1-1,1 1,-1-1,1 1,0 0,0 0,0-1,0 1,0 0,0 0,0 0,0 0,1 0,-1 0,1 1,0-1,-1 0,1 0,0 0,0 0,1 0,-1 0,0 1,1-1,-1 0,1 0,-1 0,1 0,0 0,0 0,0 0,0-1,0 1,1 0,-1 0,1-1,-1 1,1-1,-1 1,1-1,0 0,0 0,-1 0,1 0,0 0,0 0,0 0,0 0,0-1,0 1,0-1,1 0,-1 1,0-1,0 0,0 0,0-1,138 31,85-13,78-14,1938-102,-353 6,-1456 92,-312 12,-76 4,-77 8,-277 33,35-18,-70 9,-894 137,-620 196,1529-290,64-4,203-64,1 2,1 3,2 3,-16 11,73-41,-1 1,1-1,-1 1,1 0,0 0,-1-1,1 2,0-1,-1 0,1 0,0 1,0-1,0 1,0 0,0-1,0 1,1 0,-1 0,1 0,-1 0,1 1,0-1,0 0,0 1,0-1,0 0,0 1,1-1,-1 1,1-1,-1 1,1-1,0 1,0 0,1-1,-1 1,0-1,1 1,-1-1,1 1,0-1,0 0,0 1,0-1,0 0,1 1,1 1,80 24,2-19,0-3,1-5,35-4,-120 3,1442-104,-996 63,-224 22,1434-88,-1249 115,-299 7,-68 3,-72 9,-266 41,33-21,-69 7,76-14,-2464 450,2434-421,-78 38,286-69,79-38,-1 1,0-1,1 0,-1 0,0 0,0 0,1 1,-1-1,1 0,-1 0,0 1,1-1,-1 1,1-1,-1 0,0 1,1-1,0 1,-1 0,1-1,-1 1,1-1,-1 1,1-1,0 1,0 0,-1-1,1 1,0 0,0 0,0-1,0 1,0 0,-1-1,1 1,1 0,-1-1,0 1,0 0,0 0,0-1,0 1,1 0,-1-1,0 1,1 0,-1-1,0 1,1-1,-1 1,1-1,-1 1,1-1,-1 1,1-1,-1 1,1-1,-1 1,1-1,48 10,51-6,0-4,1-4,35-10,-46 6,811-78,1324-80,-2206 166,115-5,1 7,0 5,39 12,-89 3,-84-22,0 0,0 0,0 0,0 0,0 1,0-1,0 0,0 1,0-1,0 1,-1-1,1 1,0-1,0 1,0 0,-1-1,1 1,0 0,-1 0,1-1,-1 1,1 0,-1 0,1 0,-1 0,1 0,-1 0,0-1,0 1,1 0,-1 0,0 0,0 0,0 0,0 0,0 0,0 0,0 0,-1 0,1 0,0 0,0 0,-1 0,1 0,-1 0,1 0,-1 0,-44 31,-21-4,0-3,-2-3,-43 7,105-27,-264 64,-2275 414,2008-388,6 11,492-92,70-12,797-131,226-17,396 19,-824 124,-523 15,-61 2,-42-11,1 1,-1-1,0 0,1 1,-1-1,1 0,-1 1,0-1,1 0,-1 1,0-1,1 1,-1-1,0 1,0-1,1 1,-1-1,0 1,0-1,0 1,0-1,0 1,0-1,0 1,0-1,0 1,0-1,0 1,0 0,0-1,0 1,0-1,0 1,-1-1,1 1,0-1,0 0,-1 1,1-1,0 1,-1-1,1 1,0-1,-1 0,1 1,-1-1,1 0,-1 1,1-1,0 0,-1 0,1 1,-1-1,1 0,-1 0,0 0,1 0,-1 0,1 0,-1 0,1 0,-1 0,1 0,-1 0,1 0,-1 0,1 0,-1 0,-202 47,-824 76,-772 133,1503-189,225-38,72-30,1 1,-1 0,0 0,0 0,0 0,0 0,0 0,0 0,0 1,0-1,0 0,0 0,0 1,0-1,0 1,0-1,0 1,0-1,0 1,-1 0,1-1,0 1,0 0,-1 0,1-1,0 1,-1 0,1 0,-1 0,1 0,-1 0,1 0,-1 0,0 0,1 0,-1 0,0 0,0 0,0 0,0 0,0 0,0 0,0 0,0 1,0-1,-1 0,1 0,0 0,-1 0,1 0,0 0,-1-1,0 1,1 0,-1 0,1 0,-1 0,0 0,0-1,1 1,-1 0,0-1,0 1,0-1,0 1,0-1,0 1,0-1,0 1,0-1,202 24,232-26,20-21,-211 10,-115 6,327-16,423 33,-661 24,-217-34,1 1,-1-1,0 1,1 0,-1-1,0 1,1 0,-1-1,1 1,-1 0,1-1,-1 1,1 0,-1 0,1 0,0 0,0-1,-1 1,1 0,0 0,0 0,0 0,0 0,0 0,0 0,0-1,0 1,0 0,1 0,-1 0,0 0,0 0,1-1,-1 1,1 0,-1 0,0 0,1-1,0 1,-1 0,1-1,-1 1,1 0,0-1,0 1,-1-1,1 1,0-1,0 0,-1 1,1-1,0 0,0 1,0-1,0 0,0 0,0 0,-200 44,-586 48,-233-24,933-63,19 1,-1-4,1-2,-1-3,-7-4,36-6,56-14,202-44,101 4,3 14,1 15,2 13,166 15,-265 22,-191-3,-38-9,1 0,-1 0,1 0,0 0,-1 0,1 0,-1 0,1 0,0 0,-1 1,1-1,0 0,-1 0,1 0,0 1,-1-1,1 0,0 1,-1-1,1 0,0 1,0-1,0 0,-1 1,1-1,0 0,0 1,0-1,0 0,0 1,-1-1,1 1,0-1,0 0,0 1,0-1,0 1,0-1,0 0,0 1,1-1,-1 1,0-1,0 0,0 1,0-1,1 1,-1-1,0 0,0 1,0-1,1 0,-1 0,0 1,1-1,-1 0,0 1,1-1,-1 0,0 0,1 0,-1 1,0-1,1 0,-1 0,1 0,-1 0,0 0,1 0,-158 34,-1294 133,934-97,501-62,43-6,448-42,-350 30,128-13,159-37,-235 7,-127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4T09:40:16.0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0,'0'4,"4"2,2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4153C-9190-408F-B093-E8FF130BF82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91B9F-BEB6-4959-8B22-947F82795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6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F7DB-D6D0-4CF3-919E-2133E4832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8C69A-02EB-4986-87FE-BA763B137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B284-786F-4C37-ACD7-86FEE2CC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74D-DFD9-44DF-BCA6-227F21031CE7}" type="datetime1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46635-F581-4D11-A4DE-1DCF5D5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2093D-7261-4AB4-8D85-D730033E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1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B1CA-C7BB-4D85-8DA1-8E68F6FE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F9851-8EE3-4AC7-B506-97F70BD3D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76DD2-60E1-430D-9F28-43DB0EB3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B175-62C6-4908-AF0D-E2096F975693}" type="datetime1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DB549-5062-4006-A548-A0FC0F02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BD259-0744-4D8B-8DCE-458D9679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0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0E3FA8-774D-4155-A44F-4923DBD0D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D4AF7-5806-4CAF-8DBA-7F3E5027F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A1463-3E8E-4E7A-AEBF-15C0CD2F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9B8-0717-4859-A285-2F7637F29FC0}" type="datetime1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6367-EF10-4AB6-A9EF-5BDDF648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56370-98E6-4C0E-AA04-6AEAB42C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7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DBEA-88D3-43E4-9429-D799494C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36A6-D4B6-4C58-95BF-0E8B2CEDD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18687-FD09-4BA7-8E02-3764951A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FAA-995E-4F6C-8EF3-B00EDB529D22}" type="datetime1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9FF8-8F52-41AB-BDCE-3DD65B03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CE571-5719-41C2-B6D6-9D2F73E0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1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BAEF-F3C4-458B-BD7E-0F29242F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ADEEC-7605-4282-A165-600EEF57C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77355-D1F1-4DDF-B144-16C043F3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7A3-2A4F-4FE4-B383-4070A6891160}" type="datetime1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7CABF-1A36-4B1A-A508-1EBAB6E0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11375-3BC8-44E1-9FDD-56ABC2EB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5E76-6046-4D9F-9158-8A7DA7FD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4FB25-0CB4-4ED1-BD64-06DFFCAB9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3FC03-9012-424A-A20C-CECDEF9A7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0E511-015D-4D63-B879-9D676A9D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A088-A426-40D2-A45E-51F0EFF7FC30}" type="datetime1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73DB9-65BE-4CAD-B16B-0F1C6230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EB5A7-A579-4177-9D76-FA282F4C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8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4389-D629-4EE2-A465-9805BB0D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9D81D-3740-4294-A3F5-C6CE29699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AE7F-9B30-4D5D-9EB0-33DD01343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504D6-8B73-4289-84E9-7BC64EA45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A39C5-4DAE-4BA8-B7F0-49EF05F3E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1CAB0-36C8-42A7-B884-F3D2B1A1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DB4-43FD-4E83-A485-2421434E2BCF}" type="datetime1">
              <a:rPr lang="en-GB" smtClean="0"/>
              <a:t>14/12/2023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B2FCA4-9FBF-405A-9269-4494E5B6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DBCAC-85A7-4188-916E-0AACE38C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3637-EE8E-4A47-83BA-C579D12A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107A19-77ED-4CFF-B65C-E1DFBD66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5AFF-E261-45F0-A10D-F1796941CD8E}" type="datetime1">
              <a:rPr lang="en-GB" smtClean="0"/>
              <a:t>14/12/2023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F7071-A841-4471-89F6-DBE1F954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3D795-ECBF-442D-936C-E401D1B2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0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27858-B820-446F-8D85-82A01D39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9E0-25E9-4A14-8801-79B7CBEF0D4B}" type="datetime1">
              <a:rPr lang="en-GB" smtClean="0"/>
              <a:t>14/12/2023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D790A-14AF-4DF2-A932-6BDA8A4B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C769-CF67-47AA-AFD2-E0C71153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67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A8A9-C942-42F5-AD13-7B652BEF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EF2E-CAE8-413A-8A5E-6363BCC1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3FD6E-F08E-4555-98C2-7BCE78195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4476F-FEBA-49BB-B87D-1B0A6865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50F2-C6BF-4C96-A527-8FFB0E751824}" type="datetime1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E7A3E-DE19-47D3-A0D6-7B834AA4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B064-D050-4933-8768-D7E8623F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4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3531-C5D0-467C-B170-7A54C6AA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436F9-6648-46A3-B896-10BC9FB51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315A3-7513-4544-A5FC-E4F019F5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88D16-630B-42A2-A0CC-B4A96966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880C-911B-4564-8DC6-8245D32F99C0}" type="datetime1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2E2DC-055A-4BBB-AFE1-0D12C3AC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93D0A-17CB-498C-B107-38B08411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8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2CABB-F6EA-4475-929F-919E793C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EC561-6B8C-488F-84F6-BC978469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1BEB-E33E-451D-9549-A877252BB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D89BF-DDAE-4322-8D66-761A4BC6881C}" type="datetime1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4C93C-EA99-44A1-BD1E-BC9B6CD97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AC985-AA46-4E6D-8280-D129C2152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C00B-D5D9-4F14-AD35-9B3BACD12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C1EB-76B2-463C-98C4-8369049FD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Inheritance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DEC08-BA12-48BE-9B4D-9B6BFACA1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 C++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69C16-ADC8-4B27-954E-905A524C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3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0ED503-E3B9-4CAE-BE8B-D10C946B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365125"/>
            <a:ext cx="10959353" cy="46859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Access Control and Inheritance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CDC28E-157D-4F90-990B-355377817D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9" y="1290918"/>
            <a:ext cx="2545301" cy="39803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71EE0-AA5F-4E7D-8BB1-819320BC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10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7F806A-1698-4AC5-A8A8-50C4F03A6D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33869" y="3917950"/>
            <a:ext cx="8238931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D1889-F1F2-42B3-9069-33245450E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869" y="1013105"/>
            <a:ext cx="9107649" cy="27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0ED503-E3B9-4CAE-BE8B-D10C946B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365125"/>
            <a:ext cx="10959353" cy="46859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Access Control and Inheritance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CDC28E-157D-4F90-990B-355377817D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9" y="1290918"/>
            <a:ext cx="2545301" cy="39803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71EE0-AA5F-4E7D-8BB1-819320BC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11</a:t>
            </a:fld>
            <a:endParaRPr lang="en-GB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F480506-6154-45D2-BFA2-D350EF0E2F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7045" y="1054100"/>
            <a:ext cx="23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589907-8CF3-4BEB-BAF6-E503DDEA2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4" y="3428997"/>
            <a:ext cx="12" cy="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A5A169-8380-4791-A1DC-4DFA57976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250" y="4217437"/>
            <a:ext cx="6315075" cy="21621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DD88B7-E87A-476C-85D8-0A78310A1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914" y="939665"/>
            <a:ext cx="9012302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3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0ED503-E3B9-4CAE-BE8B-D10C946B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365125"/>
            <a:ext cx="10959353" cy="46859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Access Control and Inheritance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CDC28E-157D-4F90-990B-355377817D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9" y="1290918"/>
            <a:ext cx="2692459" cy="39803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71EE0-AA5F-4E7D-8BB1-819320BC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12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563BD-5458-4E67-B7EC-9EDA2F359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4177552"/>
            <a:ext cx="6496050" cy="238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BB00C-66B6-4A04-B60E-723C494F6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093" y="1290918"/>
            <a:ext cx="87058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6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E72E-B9CB-4AA1-9F81-B66C9857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 of constructor call in C++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F853-9847-4E73-9B04-ADB23265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141"/>
            <a:ext cx="10515600" cy="4688822"/>
          </a:xfrm>
        </p:spPr>
        <p:txBody>
          <a:bodyPr/>
          <a:lstStyle/>
          <a:p>
            <a:r>
              <a:rPr lang="en-GB" dirty="0"/>
              <a:t>Whether derived class default constructor is called or parameterized constructor is called, base class default constructor is always called inside them first.</a:t>
            </a:r>
          </a:p>
          <a:p>
            <a:r>
              <a:rPr lang="en-GB" dirty="0"/>
              <a:t>To call base class parametrized constructor inside derived class parameterized constructor, we must mention it explicitly when we declare parameterized constructor of derived class.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4C259-F981-4F16-8E23-FDA8B606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60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2B79-87D9-4B7F-B393-F3A5576A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365126"/>
            <a:ext cx="11036559" cy="409316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F2AF3C-B452-4C68-92F3-AD5D631C55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879" y="926000"/>
            <a:ext cx="5897121" cy="373930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09CB18-AFBD-40A9-B87E-D9278AEDBD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2783" y="3595325"/>
            <a:ext cx="3529045" cy="15611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472A8-B362-4092-AACC-E5A54A48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665EEE-EE4F-4F64-826A-5C4777683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52309"/>
            <a:ext cx="5593702" cy="282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E04A70-B21D-408D-864C-9CB41DAD5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29" y="5010538"/>
            <a:ext cx="4970508" cy="148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4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4308-E1A5-476B-8288-C281C383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365125"/>
            <a:ext cx="11010123" cy="511953"/>
          </a:xfrm>
        </p:spPr>
        <p:txBody>
          <a:bodyPr>
            <a:normAutofit fontScale="90000"/>
          </a:bodyPr>
          <a:lstStyle/>
          <a:p>
            <a:pPr rtl="1"/>
            <a:r>
              <a:rPr lang="en-GB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61769D-528B-4B76-BBF0-629E6E8A32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8991" y="1180216"/>
            <a:ext cx="5181600" cy="26190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07295-5365-4764-9C8F-0DEB235E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F3677C-1A76-4D27-8A04-18C78D8DA2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7069" y="1180216"/>
            <a:ext cx="5309857" cy="2842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7BFB4-FD73-4AFF-B79A-B30ADE389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590" y="4325860"/>
            <a:ext cx="3191459" cy="1351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C0A007-1209-49A3-8565-B271864C8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77" y="4102391"/>
            <a:ext cx="4664781" cy="16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367-0AA3-41C6-9A73-99FDCAB2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Inheritance Function Overriding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6C89-CFEC-44CD-AEA8-D29D0A8FF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/>
          <a:lstStyle/>
          <a:p>
            <a:r>
              <a:rPr lang="en-GB" dirty="0"/>
              <a:t>It is the redefinition of a base class function in the derived class with same signature.</a:t>
            </a:r>
          </a:p>
          <a:p>
            <a:r>
              <a:rPr lang="en-GB" dirty="0"/>
              <a:t>Function signature includes: function name, types of parameters, number of parameters and order of parameters.</a:t>
            </a:r>
          </a:p>
          <a:p>
            <a:pPr marL="0" indent="0">
              <a:buNone/>
            </a:pPr>
            <a:r>
              <a:rPr lang="en-GB" b="1" u="sng" dirty="0">
                <a:solidFill>
                  <a:srgbClr val="FF0000"/>
                </a:solidFill>
              </a:rPr>
              <a:t>Note: </a:t>
            </a:r>
          </a:p>
          <a:p>
            <a:r>
              <a:rPr lang="en-GB" dirty="0"/>
              <a:t>Function overriding cannot be done within same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B3636-84F8-421D-94FC-C88944B8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14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CB4B-A27A-4DA9-B27E-5C3133E7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365125"/>
            <a:ext cx="10952584" cy="1325563"/>
          </a:xfrm>
        </p:spPr>
        <p:txBody>
          <a:bodyPr>
            <a:normAutofit/>
          </a:bodyPr>
          <a:lstStyle/>
          <a:p>
            <a:r>
              <a:rPr lang="en-GB" dirty="0"/>
              <a:t>Function overriding (example)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830A1E-D160-4F9E-8E42-FEFDEC0854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1216" y="1539551"/>
            <a:ext cx="4889241" cy="4713979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2C2DD77-D8B0-4FF4-A29E-AC93EBD608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0457" y="1539551"/>
            <a:ext cx="5160825" cy="46072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D850E-7BA9-4379-A82C-622F5C19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3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9231-1505-4B9C-91DC-FEE02367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Overloading and Overriding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93D3-06EA-4508-BEE9-E74EBCA39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Function overloading happens within same class only</a:t>
            </a:r>
          </a:p>
          <a:p>
            <a:r>
              <a:rPr lang="en-GB" dirty="0"/>
              <a:t>Function overloading does not happen in inheritance.</a:t>
            </a:r>
          </a:p>
          <a:p>
            <a:r>
              <a:rPr lang="en-GB" dirty="0"/>
              <a:t>Function overriding happens in inheritance.</a:t>
            </a:r>
          </a:p>
        </p:txBody>
      </p:sp>
    </p:spTree>
    <p:extLst>
      <p:ext uri="{BB962C8B-B14F-4D97-AF65-F5344CB8AC3E}">
        <p14:creationId xmlns:p14="http://schemas.microsoft.com/office/powerpoint/2010/main" val="90433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B598-9A55-4D5E-B08C-46FFB160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35" y="274639"/>
            <a:ext cx="9072465" cy="457199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</a:rPr>
              <a:t>Example (function overriding in Inheritance)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44E90-98E6-42BF-BFAF-FE3401CD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11" y="731838"/>
            <a:ext cx="37719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F8B4-F0D3-44CB-8121-1571514A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Types of relationships in C++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B05B90-E420-4962-8971-4B5C3E03D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694" y="1425388"/>
            <a:ext cx="9950823" cy="50674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050C2-AAF2-467D-A959-295321C6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23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2FF2-1684-46D8-83EF-B275A8BB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</a:rPr>
              <a:t>Example (function overloading)</a:t>
            </a:r>
            <a:endParaRPr lang="en-GB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55A455-7315-41D6-BA4A-503288E5F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1" y="609600"/>
            <a:ext cx="534186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5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0321-B0D0-4B05-8376-9081FA1A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</a:rPr>
              <a:t>There is no function overloading </a:t>
            </a:r>
            <a:r>
              <a:rPr lang="en-GB" sz="2400">
                <a:solidFill>
                  <a:srgbClr val="FF0000"/>
                </a:solidFill>
              </a:rPr>
              <a:t>between base </a:t>
            </a:r>
            <a:r>
              <a:rPr lang="en-GB" sz="2400" dirty="0">
                <a:solidFill>
                  <a:srgbClr val="FF0000"/>
                </a:solidFill>
              </a:rPr>
              <a:t>class and derived class.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ACFD2-1E17-4529-98E1-74425BED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066800"/>
            <a:ext cx="678179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78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88CE-FF49-48AE-B8DB-D767282A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Polymorphism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5B009-F34A-48E8-8D55-714C3F53A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/>
          <a:lstStyle/>
          <a:p>
            <a:pPr marL="457200" indent="-457200"/>
            <a:r>
              <a:rPr lang="en-US" dirty="0"/>
              <a:t>A Greek word that means many forms</a:t>
            </a:r>
          </a:p>
          <a:p>
            <a:pPr marL="457200" indent="-457200"/>
            <a:r>
              <a:rPr lang="en-US" dirty="0"/>
              <a:t>Polymorphism is the ability of an object to take on many forms. </a:t>
            </a:r>
          </a:p>
          <a:p>
            <a:pPr marL="457200" indent="-457200"/>
            <a:r>
              <a:rPr lang="en-US" dirty="0"/>
              <a:t>The most common use of polymorphism in OOP occurs when a parent class reference is used to refer to a child class object.</a:t>
            </a:r>
          </a:p>
          <a:p>
            <a:pPr marL="457200" indent="-457200"/>
            <a:r>
              <a:rPr lang="en-US" dirty="0"/>
              <a:t>Any C++ object that can pass more than one IS-A test is considered to be polymorphic.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982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C617-09C6-45CF-9618-50717AEF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Binding types</a:t>
            </a:r>
          </a:p>
        </p:txBody>
      </p:sp>
      <p:pic>
        <p:nvPicPr>
          <p:cNvPr id="4" name="Picture 2" descr="Early binding and Late binding in C++ - GeeksforGeeks">
            <a:extLst>
              <a:ext uri="{FF2B5EF4-FFF2-40B4-BE49-F238E27FC236}">
                <a16:creationId xmlns:a16="http://schemas.microsoft.com/office/drawing/2014/main" id="{BDF6AEFD-6D02-4F37-B8DB-48F9F426C8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1"/>
            <a:ext cx="7034212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A3B2C4-C334-471E-BB08-667DBF628FA2}"/>
              </a:ext>
            </a:extLst>
          </p:cNvPr>
          <p:cNvSpPr txBox="1"/>
          <p:nvPr/>
        </p:nvSpPr>
        <p:spPr>
          <a:xfrm>
            <a:off x="1961322" y="1365319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FF0000"/>
                </a:solidFill>
              </a:rPr>
              <a:t>Types of Polymorphism: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Compile time polymorphism (static binding polymorphism):</a:t>
            </a:r>
          </a:p>
          <a:p>
            <a:r>
              <a:rPr lang="en-GB" sz="2400" dirty="0"/>
              <a:t>Function overloading, operator overloading</a:t>
            </a:r>
          </a:p>
          <a:p>
            <a:r>
              <a:rPr lang="en-GB" sz="2400" dirty="0">
                <a:solidFill>
                  <a:srgbClr val="FF0000"/>
                </a:solidFill>
              </a:rPr>
              <a:t>2. Run-time polymorphism (late binding polymorphism):</a:t>
            </a:r>
          </a:p>
          <a:p>
            <a:r>
              <a:rPr lang="en-GB" sz="2400" dirty="0"/>
              <a:t>Virtual functions</a:t>
            </a:r>
          </a:p>
        </p:txBody>
      </p:sp>
    </p:spTree>
    <p:extLst>
      <p:ext uri="{BB962C8B-B14F-4D97-AF65-F5344CB8AC3E}">
        <p14:creationId xmlns:p14="http://schemas.microsoft.com/office/powerpoint/2010/main" val="2427198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F476-BFDE-4181-910A-C0D35270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9A90-D796-427D-A568-DDDFCD52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pointer or reference of the </a:t>
            </a:r>
            <a:r>
              <a:rPr lang="en-GB" dirty="0">
                <a:solidFill>
                  <a:srgbClr val="FF0000"/>
                </a:solidFill>
              </a:rPr>
              <a:t>base</a:t>
            </a:r>
            <a:r>
              <a:rPr lang="en-GB" dirty="0"/>
              <a:t> class can point to an object of the </a:t>
            </a:r>
            <a:r>
              <a:rPr lang="en-GB" dirty="0">
                <a:solidFill>
                  <a:srgbClr val="FF0000"/>
                </a:solidFill>
              </a:rPr>
              <a:t>derived</a:t>
            </a:r>
            <a:r>
              <a:rPr lang="en-GB" dirty="0"/>
              <a:t> class (whether the object is statically or dynamically allocated).</a:t>
            </a:r>
          </a:p>
          <a:p>
            <a:r>
              <a:rPr lang="en-GB" dirty="0"/>
              <a:t>A pointer or reference of the </a:t>
            </a:r>
            <a:r>
              <a:rPr lang="en-GB" dirty="0">
                <a:solidFill>
                  <a:srgbClr val="FF0000"/>
                </a:solidFill>
              </a:rPr>
              <a:t>derived</a:t>
            </a:r>
            <a:r>
              <a:rPr lang="en-GB" dirty="0"/>
              <a:t> class </a:t>
            </a:r>
            <a:r>
              <a:rPr lang="en-GB" dirty="0">
                <a:solidFill>
                  <a:srgbClr val="FF0000"/>
                </a:solidFill>
              </a:rPr>
              <a:t>cannot point </a:t>
            </a:r>
            <a:r>
              <a:rPr lang="en-GB" dirty="0"/>
              <a:t>to an object of the </a:t>
            </a:r>
            <a:r>
              <a:rPr lang="en-GB" dirty="0">
                <a:solidFill>
                  <a:srgbClr val="FF0000"/>
                </a:solidFill>
              </a:rPr>
              <a:t>base</a:t>
            </a:r>
            <a:r>
              <a:rPr lang="en-GB" dirty="0"/>
              <a:t> class (whether the object is statically or dynamically allocated).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920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BE0C-4094-43A1-AD44-A4B22CD8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E8FA-D54F-414A-AF05-55869303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Virtual function in polymorphism simply means: delay the decision of which function to call until run-time.</a:t>
            </a:r>
          </a:p>
        </p:txBody>
      </p:sp>
    </p:spTree>
    <p:extLst>
      <p:ext uri="{BB962C8B-B14F-4D97-AF65-F5344CB8AC3E}">
        <p14:creationId xmlns:p14="http://schemas.microsoft.com/office/powerpoint/2010/main" val="3832721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7333-CF79-4A25-AC90-647DC82F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65125"/>
            <a:ext cx="10923494" cy="65685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Multilevel Inheritance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15D62A-81A0-4E0A-8C58-7A4BEEBAB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10" y="1709497"/>
            <a:ext cx="4610743" cy="34390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3E4AF-44B8-4DB3-AB42-8BC21FD9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136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162C-74FD-42AA-A571-A31F257C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Multiple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80DA6-CD18-4D0B-86C7-C53210CA3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1976"/>
            <a:ext cx="10515600" cy="5154987"/>
          </a:xfrm>
        </p:spPr>
        <p:txBody>
          <a:bodyPr/>
          <a:lstStyle/>
          <a:p>
            <a:r>
              <a:rPr lang="en-GB" dirty="0"/>
              <a:t>A class can inherit from more than one base class. This is called multiple inheritance.</a:t>
            </a:r>
          </a:p>
          <a:p>
            <a:r>
              <a:rPr lang="en-GB" dirty="0"/>
              <a:t>C++ allows multiple inheritance.</a:t>
            </a:r>
          </a:p>
          <a:p>
            <a:r>
              <a:rPr lang="en-GB" dirty="0"/>
              <a:t>Java </a:t>
            </a:r>
            <a:r>
              <a:rPr lang="en-GB" dirty="0">
                <a:solidFill>
                  <a:srgbClr val="00B0F0"/>
                </a:solidFill>
              </a:rPr>
              <a:t>does not </a:t>
            </a:r>
            <a:r>
              <a:rPr lang="en-GB" dirty="0"/>
              <a:t>allow multiple inheritance.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B5E70-B725-42E2-8785-E88BECC0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23DDB-A9AB-45DB-ACB1-7AE6AF2E4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83" y="3039034"/>
            <a:ext cx="6800000" cy="36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7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6458-3666-4941-BF7C-9E202441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Multiple Inheritance Syntax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B14C69-EAEB-4FCD-8917-568A264F3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" y="1945342"/>
            <a:ext cx="5747488" cy="36672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92028-A7C4-4935-8207-16F474EE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73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CB93-2696-4583-8D65-A288AD3A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Recall: The (?) operator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7488F8-4D2C-41DB-8F78-2F76CF9CD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Using if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CC8BA9-876E-44BD-B956-F646A26A2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9" y="2868706"/>
            <a:ext cx="4313294" cy="2940424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3B4518-6B49-45A1-9AA0-C5EDD5612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73623"/>
            <a:ext cx="5183188" cy="726141"/>
          </a:xfrm>
        </p:spPr>
        <p:txBody>
          <a:bodyPr/>
          <a:lstStyle/>
          <a:p>
            <a:r>
              <a:rPr lang="en-GB" u="sng" dirty="0"/>
              <a:t>Using ? operator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E37382-E8B9-457F-8243-325B6FBEA6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868705"/>
            <a:ext cx="4661647" cy="26467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3418E-5BEA-4F2C-9F2A-12920CE5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8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8EA1-2679-4AA6-8494-9F1A40CD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Inheritance is considered (Is a relationship)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8BAE8B-F5D3-4C30-9FB7-F920A2DDB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99" y="2053159"/>
            <a:ext cx="8973802" cy="389626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E73E5-BF87-4EE2-881E-5B141D67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66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C182-CA96-4DE7-B4A2-0D285389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A00DED-D8FC-4C42-B1AB-7843D0B63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20" y="1825625"/>
            <a:ext cx="3996360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EC465-FAFC-40C9-A6AE-6F0A0B19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7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8F21-635D-48DF-971F-FE5E6A52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619497-53F6-4441-99A7-6B50ECFDD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88" y="2008095"/>
            <a:ext cx="8130987" cy="434788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C2123-D4D9-4738-8233-DD2AA8F9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5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90EC-F880-4D12-9C40-8FC2924C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BFBD7F-6C84-4C48-B90E-D574D56A2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5" y="2271713"/>
            <a:ext cx="7360024" cy="4267199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C33487-2BDC-4118-8D9C-04B77528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4DE9A59-A835-48EF-AA38-A741534DE3C0}"/>
                  </a:ext>
                </a:extLst>
              </p14:cNvPr>
              <p14:cNvContentPartPr/>
              <p14:nvPr/>
            </p14:nvContentPartPr>
            <p14:xfrm>
              <a:off x="7401042" y="4084700"/>
              <a:ext cx="2236680" cy="19062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4DE9A59-A835-48EF-AA38-A741534DE3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7402" y="3977060"/>
                <a:ext cx="2344320" cy="21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B130086-3257-4583-9F12-2C000E98EA08}"/>
                  </a:ext>
                </a:extLst>
              </p14:cNvPr>
              <p14:cNvContentPartPr/>
              <p14:nvPr/>
            </p14:nvContentPartPr>
            <p14:xfrm>
              <a:off x="7791282" y="4338860"/>
              <a:ext cx="3960" cy="6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B130086-3257-4583-9F12-2C000E98EA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282" y="4230860"/>
                <a:ext cx="111600" cy="2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79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2D8F-B1FD-4BB8-907B-45BFA2A6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How to implement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BEE68-DB3A-478F-B8C1-49454CFE5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 Unicode MS"/>
              </a:rPr>
              <a:t>class derived-class: access-specifier base-class</a:t>
            </a:r>
          </a:p>
          <a:p>
            <a:pPr marL="0" indent="0">
              <a:buNone/>
            </a:pPr>
            <a:r>
              <a:rPr lang="en-US" altLang="en-US" dirty="0">
                <a:latin typeface="Arial Unicode MS"/>
              </a:rPr>
              <a:t>{</a:t>
            </a:r>
          </a:p>
          <a:p>
            <a:pPr marL="0" indent="0">
              <a:buNone/>
            </a:pPr>
            <a:r>
              <a:rPr lang="en-US" altLang="en-US" dirty="0">
                <a:latin typeface="Arial Unicode MS"/>
              </a:rPr>
              <a:t>Members of the derived class</a:t>
            </a:r>
          </a:p>
          <a:p>
            <a:pPr marL="0" indent="0">
              <a:buNone/>
            </a:pPr>
            <a:r>
              <a:rPr lang="en-US" altLang="en-US" dirty="0">
                <a:latin typeface="Arial Unicode MS"/>
              </a:rPr>
              <a:t>};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GB" dirty="0"/>
              <a:t>Where access-specifier is one of </a:t>
            </a:r>
            <a:r>
              <a:rPr lang="en-GB" b="1" dirty="0"/>
              <a:t>public, protected,</a:t>
            </a:r>
            <a:r>
              <a:rPr lang="en-GB" dirty="0"/>
              <a:t> or </a:t>
            </a:r>
            <a:r>
              <a:rPr lang="en-GB" b="1" dirty="0"/>
              <a:t>private</a:t>
            </a:r>
            <a:r>
              <a:rPr lang="en-GB" dirty="0"/>
              <a:t>, and base-class is the name of a previously defined class. If the access-specifier is not used, then it is private by default.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BF049-9492-4C90-83EE-0904FBD7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1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C04B-DE82-44B2-B918-90E4D634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Access Control and Inheritance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F49D89-CFBB-4248-906D-F7A766EBA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715374"/>
              </p:ext>
            </p:extLst>
          </p:nvPr>
        </p:nvGraphicFramePr>
        <p:xfrm>
          <a:off x="838200" y="1825624"/>
          <a:ext cx="6450108" cy="2322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2527">
                  <a:extLst>
                    <a:ext uri="{9D8B030D-6E8A-4147-A177-3AD203B41FA5}">
                      <a16:colId xmlns:a16="http://schemas.microsoft.com/office/drawing/2014/main" val="3692813925"/>
                    </a:ext>
                  </a:extLst>
                </a:gridCol>
                <a:gridCol w="1612527">
                  <a:extLst>
                    <a:ext uri="{9D8B030D-6E8A-4147-A177-3AD203B41FA5}">
                      <a16:colId xmlns:a16="http://schemas.microsoft.com/office/drawing/2014/main" val="3261332643"/>
                    </a:ext>
                  </a:extLst>
                </a:gridCol>
                <a:gridCol w="1612527">
                  <a:extLst>
                    <a:ext uri="{9D8B030D-6E8A-4147-A177-3AD203B41FA5}">
                      <a16:colId xmlns:a16="http://schemas.microsoft.com/office/drawing/2014/main" val="3992543440"/>
                    </a:ext>
                  </a:extLst>
                </a:gridCol>
                <a:gridCol w="1612527">
                  <a:extLst>
                    <a:ext uri="{9D8B030D-6E8A-4147-A177-3AD203B41FA5}">
                      <a16:colId xmlns:a16="http://schemas.microsoft.com/office/drawing/2014/main" val="3491368606"/>
                    </a:ext>
                  </a:extLst>
                </a:gridCol>
              </a:tblGrid>
              <a:tr h="375465">
                <a:tc>
                  <a:txBody>
                    <a:bodyPr/>
                    <a:lstStyle/>
                    <a:p>
                      <a:r>
                        <a:rPr lang="en-GB" dirty="0"/>
                        <a:t>Access Level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Public 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Protected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Private</a:t>
                      </a:r>
                    </a:p>
                  </a:txBody>
                  <a:tcPr marL="132018" marR="132018"/>
                </a:tc>
                <a:extLst>
                  <a:ext uri="{0D108BD9-81ED-4DB2-BD59-A6C34878D82A}">
                    <a16:rowId xmlns:a16="http://schemas.microsoft.com/office/drawing/2014/main" val="2101131442"/>
                  </a:ext>
                </a:extLst>
              </a:tr>
              <a:tr h="657064">
                <a:tc>
                  <a:txBody>
                    <a:bodyPr/>
                    <a:lstStyle/>
                    <a:p>
                      <a:r>
                        <a:rPr lang="en-GB" dirty="0"/>
                        <a:t>Members of the same class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132018" marR="132018"/>
                </a:tc>
                <a:extLst>
                  <a:ext uri="{0D108BD9-81ED-4DB2-BD59-A6C34878D82A}">
                    <a16:rowId xmlns:a16="http://schemas.microsoft.com/office/drawing/2014/main" val="660604945"/>
                  </a:ext>
                </a:extLst>
              </a:tr>
              <a:tr h="657064">
                <a:tc>
                  <a:txBody>
                    <a:bodyPr/>
                    <a:lstStyle/>
                    <a:p>
                      <a:r>
                        <a:rPr lang="en-GB" dirty="0"/>
                        <a:t>Members of derived classes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 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132018" marR="132018"/>
                </a:tc>
                <a:extLst>
                  <a:ext uri="{0D108BD9-81ED-4DB2-BD59-A6C34878D82A}">
                    <a16:rowId xmlns:a16="http://schemas.microsoft.com/office/drawing/2014/main" val="2060879212"/>
                  </a:ext>
                </a:extLst>
              </a:tr>
              <a:tr h="375465">
                <a:tc>
                  <a:txBody>
                    <a:bodyPr/>
                    <a:lstStyle/>
                    <a:p>
                      <a:r>
                        <a:rPr lang="en-GB" dirty="0"/>
                        <a:t>Non-members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132018" marR="13201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132018" marR="132018"/>
                </a:tc>
                <a:extLst>
                  <a:ext uri="{0D108BD9-81ED-4DB2-BD59-A6C34878D82A}">
                    <a16:rowId xmlns:a16="http://schemas.microsoft.com/office/drawing/2014/main" val="115893182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C1934-E705-4565-8348-957F9323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80EB5-35DB-42AC-AEF8-5C4E3A18248D}"/>
              </a:ext>
            </a:extLst>
          </p:cNvPr>
          <p:cNvSpPr txBox="1"/>
          <p:nvPr/>
        </p:nvSpPr>
        <p:spPr>
          <a:xfrm>
            <a:off x="838200" y="4697506"/>
            <a:ext cx="816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derived class can access all the non-private members of its base class. Thus base-class members that should not be accessible to the member functions of derived classes should be declared private in the base class.</a:t>
            </a:r>
          </a:p>
        </p:txBody>
      </p:sp>
    </p:spTree>
    <p:extLst>
      <p:ext uri="{BB962C8B-B14F-4D97-AF65-F5344CB8AC3E}">
        <p14:creationId xmlns:p14="http://schemas.microsoft.com/office/powerpoint/2010/main" val="272464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0ED503-E3B9-4CAE-BE8B-D10C946B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365125"/>
            <a:ext cx="10959353" cy="46859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Access Control and Inheritance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CDC28E-157D-4F90-990B-355377817D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9" y="1290918"/>
            <a:ext cx="2545301" cy="398032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C399D7B-C404-4014-A385-1F07FB0BA7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5" y="1228166"/>
            <a:ext cx="8497566" cy="28866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71EE0-AA5F-4E7D-8BB1-819320BC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C00B-D5D9-4F14-AD35-9B3BACD12A9B}" type="slidenum">
              <a:rPr lang="en-GB" smtClean="0"/>
              <a:t>9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387B6-7E79-4805-A433-54525CB92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50" y="4320989"/>
            <a:ext cx="6244256" cy="240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87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557</Words>
  <Application>Microsoft Office PowerPoint</Application>
  <PresentationFormat>Widescreen</PresentationFormat>
  <Paragraphs>94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Unicode MS</vt:lpstr>
      <vt:lpstr>Calibri</vt:lpstr>
      <vt:lpstr>Calibri Light</vt:lpstr>
      <vt:lpstr>Office Theme</vt:lpstr>
      <vt:lpstr>Inheritance</vt:lpstr>
      <vt:lpstr>Types of relationships in C++</vt:lpstr>
      <vt:lpstr>Inheritance is considered (Is a relationship)</vt:lpstr>
      <vt:lpstr>PowerPoint Presentation</vt:lpstr>
      <vt:lpstr>PowerPoint Presentation</vt:lpstr>
      <vt:lpstr>PowerPoint Presentation</vt:lpstr>
      <vt:lpstr>How to implement inheritance</vt:lpstr>
      <vt:lpstr>Access Control and Inheritance </vt:lpstr>
      <vt:lpstr> Access Control and Inheritance </vt:lpstr>
      <vt:lpstr> Access Control and Inheritance </vt:lpstr>
      <vt:lpstr> Access Control and Inheritance </vt:lpstr>
      <vt:lpstr> Access Control and Inheritance </vt:lpstr>
      <vt:lpstr>Order of constructor call in C++ Inheritance</vt:lpstr>
      <vt:lpstr>Example</vt:lpstr>
      <vt:lpstr>Example</vt:lpstr>
      <vt:lpstr>Inheritance Function Overriding</vt:lpstr>
      <vt:lpstr>Function overriding (example)</vt:lpstr>
      <vt:lpstr>Overloading and Overriding</vt:lpstr>
      <vt:lpstr>Example (function overriding in Inheritance)</vt:lpstr>
      <vt:lpstr>Example (function overloading)</vt:lpstr>
      <vt:lpstr>There is no function overloading between base class and derived class.</vt:lpstr>
      <vt:lpstr>Polymorphism</vt:lpstr>
      <vt:lpstr>Binding types</vt:lpstr>
      <vt:lpstr>PowerPoint Presentation</vt:lpstr>
      <vt:lpstr>PowerPoint Presentation</vt:lpstr>
      <vt:lpstr>Multilevel Inheritance</vt:lpstr>
      <vt:lpstr>Multiple Inheritance</vt:lpstr>
      <vt:lpstr>Multiple Inheritance Syntax</vt:lpstr>
      <vt:lpstr>Recall: The (?) operator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mimo</dc:creator>
  <cp:lastModifiedBy>mai mimo</cp:lastModifiedBy>
  <cp:revision>71</cp:revision>
  <dcterms:created xsi:type="dcterms:W3CDTF">2022-12-17T17:48:38Z</dcterms:created>
  <dcterms:modified xsi:type="dcterms:W3CDTF">2023-12-14T09:50:25Z</dcterms:modified>
</cp:coreProperties>
</file>