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4"/>
    <p:sldMasterId id="2147483936" r:id="rId5"/>
    <p:sldMasterId id="2147483943" r:id="rId6"/>
    <p:sldMasterId id="2147483965" r:id="rId7"/>
    <p:sldMasterId id="2147483968" r:id="rId8"/>
    <p:sldMasterId id="2147483971" r:id="rId9"/>
    <p:sldMasterId id="2147483976" r:id="rId10"/>
  </p:sldMasterIdLst>
  <p:notesMasterIdLst>
    <p:notesMasterId r:id="rId84"/>
  </p:notesMasterIdLst>
  <p:sldIdLst>
    <p:sldId id="489" r:id="rId11"/>
    <p:sldId id="267" r:id="rId12"/>
    <p:sldId id="462" r:id="rId13"/>
    <p:sldId id="463" r:id="rId14"/>
    <p:sldId id="269" r:id="rId15"/>
    <p:sldId id="354" r:id="rId16"/>
    <p:sldId id="421" r:id="rId17"/>
    <p:sldId id="427" r:id="rId18"/>
    <p:sldId id="507" r:id="rId19"/>
    <p:sldId id="509" r:id="rId20"/>
    <p:sldId id="437" r:id="rId21"/>
    <p:sldId id="465" r:id="rId22"/>
    <p:sldId id="466" r:id="rId23"/>
    <p:sldId id="467" r:id="rId24"/>
    <p:sldId id="360" r:id="rId25"/>
    <p:sldId id="627" r:id="rId26"/>
    <p:sldId id="367" r:id="rId27"/>
    <p:sldId id="368" r:id="rId28"/>
    <p:sldId id="369" r:id="rId29"/>
    <p:sldId id="370" r:id="rId30"/>
    <p:sldId id="499" r:id="rId31"/>
    <p:sldId id="429" r:id="rId32"/>
    <p:sldId id="491" r:id="rId33"/>
    <p:sldId id="492" r:id="rId34"/>
    <p:sldId id="493" r:id="rId35"/>
    <p:sldId id="494" r:id="rId36"/>
    <p:sldId id="495" r:id="rId37"/>
    <p:sldId id="496" r:id="rId38"/>
    <p:sldId id="497" r:id="rId39"/>
    <p:sldId id="498" r:id="rId40"/>
    <p:sldId id="821" r:id="rId41"/>
    <p:sldId id="822" r:id="rId42"/>
    <p:sldId id="823" r:id="rId43"/>
    <p:sldId id="824" r:id="rId44"/>
    <p:sldId id="825" r:id="rId45"/>
    <p:sldId id="374" r:id="rId46"/>
    <p:sldId id="500" r:id="rId47"/>
    <p:sldId id="376" r:id="rId48"/>
    <p:sldId id="479" r:id="rId49"/>
    <p:sldId id="628" r:id="rId50"/>
    <p:sldId id="631" r:id="rId51"/>
    <p:sldId id="629" r:id="rId52"/>
    <p:sldId id="630" r:id="rId53"/>
    <p:sldId id="501" r:id="rId54"/>
    <p:sldId id="380" r:id="rId55"/>
    <p:sldId id="480" r:id="rId56"/>
    <p:sldId id="382" r:id="rId57"/>
    <p:sldId id="383" r:id="rId58"/>
    <p:sldId id="385" r:id="rId59"/>
    <p:sldId id="826" r:id="rId60"/>
    <p:sldId id="827" r:id="rId61"/>
    <p:sldId id="481" r:id="rId62"/>
    <p:sldId id="386" r:id="rId63"/>
    <p:sldId id="387" r:id="rId64"/>
    <p:sldId id="388" r:id="rId65"/>
    <p:sldId id="389" r:id="rId66"/>
    <p:sldId id="390" r:id="rId67"/>
    <p:sldId id="391" r:id="rId68"/>
    <p:sldId id="393" r:id="rId69"/>
    <p:sldId id="394" r:id="rId70"/>
    <p:sldId id="395" r:id="rId71"/>
    <p:sldId id="396" r:id="rId72"/>
    <p:sldId id="397" r:id="rId73"/>
    <p:sldId id="482" r:id="rId74"/>
    <p:sldId id="483" r:id="rId75"/>
    <p:sldId id="502" r:id="rId76"/>
    <p:sldId id="503" r:id="rId77"/>
    <p:sldId id="504" r:id="rId78"/>
    <p:sldId id="828" r:id="rId79"/>
    <p:sldId id="505" r:id="rId80"/>
    <p:sldId id="506" r:id="rId81"/>
    <p:sldId id="484" r:id="rId82"/>
    <p:sldId id="829" r:id="rId83"/>
  </p:sldIdLst>
  <p:sldSz cx="9144000" cy="6858000" type="screen4x3"/>
  <p:notesSz cx="7315200" cy="9601200"/>
  <p:custDataLst>
    <p:tags r:id="rId8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104" userDrawn="1">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vin, Megan - Hoboken" initials="MG" lastIdx="38" clrIdx="0"/>
  <p:cmAuthor id="1" name="Michael, Leah - Indianapolis" initials="LM" lastIdx="9" clrIdx="1"/>
  <p:cmAuthor id="2" name="Heaney, Barbara - Hoboken" initials="BH" lastIdx="3" clrIdx="2"/>
  <p:cmAuthor id="3" name="Perry, Nancy - Hoboken" initials="NP"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00"/>
    <a:srgbClr val="196E78"/>
    <a:srgbClr val="00007F"/>
    <a:srgbClr val="FFFF7F"/>
    <a:srgbClr val="FFFFD9"/>
    <a:srgbClr val="00FF7F"/>
    <a:srgbClr val="EAEAE9"/>
    <a:srgbClr val="E4E5E3"/>
    <a:srgbClr val="F2F2F1"/>
    <a:srgbClr val="EB97E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45" autoAdjust="0"/>
    <p:restoredTop sz="94949" autoAdjust="0"/>
  </p:normalViewPr>
  <p:slideViewPr>
    <p:cSldViewPr>
      <p:cViewPr varScale="1">
        <p:scale>
          <a:sx n="69" d="100"/>
          <a:sy n="69" d="100"/>
        </p:scale>
        <p:origin x="-1392" y="-108"/>
      </p:cViewPr>
      <p:guideLst>
        <p:guide orient="horz" pos="2160"/>
        <p:guide orient="horz" pos="1104"/>
        <p:guide pos="2880"/>
      </p:guideLst>
    </p:cSldViewPr>
  </p:slideViewPr>
  <p:outlineViewPr>
    <p:cViewPr>
      <p:scale>
        <a:sx n="33" d="100"/>
        <a:sy n="33" d="100"/>
      </p:scale>
      <p:origin x="0" y="-54936"/>
    </p:cViewPr>
  </p:outlineViewPr>
  <p:notesTextViewPr>
    <p:cViewPr>
      <p:scale>
        <a:sx n="66" d="100"/>
        <a:sy n="66" d="100"/>
      </p:scale>
      <p:origin x="0" y="0"/>
    </p:cViewPr>
  </p:notesTextViewPr>
  <p:sorterViewPr>
    <p:cViewPr>
      <p:scale>
        <a:sx n="70" d="100"/>
        <a:sy n="70" d="100"/>
      </p:scale>
      <p:origin x="0" y="-9331"/>
    </p:cViewPr>
  </p:sorterViewPr>
  <p:notesViewPr>
    <p:cSldViewPr>
      <p:cViewPr varScale="1">
        <p:scale>
          <a:sx n="91" d="100"/>
          <a:sy n="91" d="100"/>
        </p:scale>
        <p:origin x="2472" y="1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tableStyles" Target="tableStyles.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94C1A8-DC4B-4329-AF88-FD913597DE85}" type="datetimeFigureOut">
              <a:rPr lang="en-US" smtClean="0"/>
              <a:pPr/>
              <a:t>9/4/2020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8073E54-D085-4E2E-B9A5-A53D7E51940E}" type="slidenum">
              <a:rPr lang="en-US" smtClean="0"/>
              <a:pPr/>
              <a:t>‹#›</a:t>
            </a:fld>
            <a:endParaRPr lang="en-US" dirty="0"/>
          </a:p>
        </p:txBody>
      </p:sp>
    </p:spTree>
    <p:extLst>
      <p:ext uri="{BB962C8B-B14F-4D97-AF65-F5344CB8AC3E}">
        <p14:creationId xmlns:p14="http://schemas.microsoft.com/office/powerpoint/2010/main" xmlns="" val="26307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073E54-D085-4E2E-B9A5-A53D7E51940E}" type="slidenum">
              <a:rPr lang="en-US" smtClean="0"/>
              <a:pPr/>
              <a:t>5</a:t>
            </a:fld>
            <a:endParaRPr lang="en-US" dirty="0"/>
          </a:p>
        </p:txBody>
      </p:sp>
    </p:spTree>
    <p:extLst>
      <p:ext uri="{BB962C8B-B14F-4D97-AF65-F5344CB8AC3E}">
        <p14:creationId xmlns:p14="http://schemas.microsoft.com/office/powerpoint/2010/main" xmlns="" val="2024772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28</a:t>
            </a:fld>
            <a:endParaRPr lang="en-US" dirty="0"/>
          </a:p>
        </p:txBody>
      </p:sp>
    </p:spTree>
    <p:extLst>
      <p:ext uri="{BB962C8B-B14F-4D97-AF65-F5344CB8AC3E}">
        <p14:creationId xmlns:p14="http://schemas.microsoft.com/office/powerpoint/2010/main" xmlns="" val="168294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29</a:t>
            </a:fld>
            <a:endParaRPr lang="en-US" dirty="0"/>
          </a:p>
        </p:txBody>
      </p:sp>
    </p:spTree>
    <p:extLst>
      <p:ext uri="{BB962C8B-B14F-4D97-AF65-F5344CB8AC3E}">
        <p14:creationId xmlns:p14="http://schemas.microsoft.com/office/powerpoint/2010/main" xmlns="" val="222482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30</a:t>
            </a:fld>
            <a:endParaRPr lang="en-US" dirty="0"/>
          </a:p>
        </p:txBody>
      </p:sp>
    </p:spTree>
    <p:extLst>
      <p:ext uri="{BB962C8B-B14F-4D97-AF65-F5344CB8AC3E}">
        <p14:creationId xmlns:p14="http://schemas.microsoft.com/office/powerpoint/2010/main" xmlns="" val="2489162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Rot="1" noChangeAspect="1" noChangeArrowheads="1" noTextEdit="1"/>
          </p:cNvSpPr>
          <p:nvPr>
            <p:ph type="sldImg"/>
          </p:nvPr>
        </p:nvSpPr>
        <p:spPr>
          <a:ln/>
        </p:spPr>
      </p:sp>
      <p:sp>
        <p:nvSpPr>
          <p:cNvPr id="9738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Rot="1" noChangeAspect="1" noChangeArrowheads="1" noTextEdit="1"/>
          </p:cNvSpPr>
          <p:nvPr>
            <p:ph type="sldImg"/>
          </p:nvPr>
        </p:nvSpPr>
        <p:spPr>
          <a:ln cap="flat"/>
        </p:spPr>
      </p:sp>
      <p:sp>
        <p:nvSpPr>
          <p:cNvPr id="961539" name="Rectangle 3"/>
          <p:cNvSpPr>
            <a:spLocks noGrp="1" noChangeArrowheads="1"/>
          </p:cNvSpPr>
          <p:nvPr>
            <p:ph type="body" idx="1"/>
          </p:nvPr>
        </p:nvSpPr>
        <p:spPr>
          <a:xfrm>
            <a:off x="933450" y="4413250"/>
            <a:ext cx="5137150" cy="4179888"/>
          </a:xfrm>
          <a:ln/>
        </p:spPr>
        <p:txBody>
          <a:bodyPr lIns="91872" rIns="91872"/>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Rot="1" noChangeAspect="1" noChangeArrowheads="1" noTextEdit="1"/>
          </p:cNvSpPr>
          <p:nvPr>
            <p:ph type="sldImg"/>
          </p:nvPr>
        </p:nvSpPr>
        <p:spPr>
          <a:ln cap="flat"/>
        </p:spPr>
      </p:sp>
      <p:sp>
        <p:nvSpPr>
          <p:cNvPr id="963587" name="Rectangle 3"/>
          <p:cNvSpPr>
            <a:spLocks noGrp="1" noChangeArrowheads="1"/>
          </p:cNvSpPr>
          <p:nvPr>
            <p:ph type="body" idx="1"/>
          </p:nvPr>
        </p:nvSpPr>
        <p:spPr>
          <a:xfrm>
            <a:off x="933450" y="4413250"/>
            <a:ext cx="5137150" cy="4179888"/>
          </a:xfrm>
          <a:ln/>
        </p:spPr>
        <p:txBody>
          <a:bodyPr lIns="91872" rIns="91872"/>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Rot="1" noChangeAspect="1" noChangeArrowheads="1" noTextEdit="1"/>
          </p:cNvSpPr>
          <p:nvPr>
            <p:ph type="sldImg"/>
          </p:nvPr>
        </p:nvSpPr>
        <p:spPr>
          <a:ln/>
        </p:spPr>
      </p:sp>
      <p:sp>
        <p:nvSpPr>
          <p:cNvPr id="9758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36</a:t>
            </a:fld>
            <a:endParaRPr lang="en-US" dirty="0"/>
          </a:p>
        </p:txBody>
      </p:sp>
    </p:spTree>
    <p:extLst>
      <p:ext uri="{BB962C8B-B14F-4D97-AF65-F5344CB8AC3E}">
        <p14:creationId xmlns:p14="http://schemas.microsoft.com/office/powerpoint/2010/main" xmlns="" val="1861607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37</a:t>
            </a:fld>
            <a:endParaRPr lang="en-US" dirty="0"/>
          </a:p>
        </p:txBody>
      </p:sp>
    </p:spTree>
    <p:extLst>
      <p:ext uri="{BB962C8B-B14F-4D97-AF65-F5344CB8AC3E}">
        <p14:creationId xmlns:p14="http://schemas.microsoft.com/office/powerpoint/2010/main" xmlns="" val="4134674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073E54-D085-4E2E-B9A5-A53D7E51940E}" type="slidenum">
              <a:rPr lang="en-US" smtClean="0"/>
              <a:pPr/>
              <a:t>40</a:t>
            </a:fld>
            <a:endParaRPr lang="en-US" dirty="0"/>
          </a:p>
        </p:txBody>
      </p:sp>
    </p:spTree>
    <p:extLst>
      <p:ext uri="{BB962C8B-B14F-4D97-AF65-F5344CB8AC3E}">
        <p14:creationId xmlns:p14="http://schemas.microsoft.com/office/powerpoint/2010/main" xmlns="" val="2557772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44</a:t>
            </a:fld>
            <a:endParaRPr lang="en-US" dirty="0"/>
          </a:p>
        </p:txBody>
      </p:sp>
    </p:spTree>
    <p:extLst>
      <p:ext uri="{BB962C8B-B14F-4D97-AF65-F5344CB8AC3E}">
        <p14:creationId xmlns:p14="http://schemas.microsoft.com/office/powerpoint/2010/main" xmlns="" val="1593947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66</a:t>
            </a:fld>
            <a:endParaRPr lang="en-US" dirty="0"/>
          </a:p>
        </p:txBody>
      </p:sp>
    </p:spTree>
    <p:extLst>
      <p:ext uri="{BB962C8B-B14F-4D97-AF65-F5344CB8AC3E}">
        <p14:creationId xmlns:p14="http://schemas.microsoft.com/office/powerpoint/2010/main" xmlns="" val="2953298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67</a:t>
            </a:fld>
            <a:endParaRPr lang="en-US" dirty="0"/>
          </a:p>
        </p:txBody>
      </p:sp>
    </p:spTree>
    <p:extLst>
      <p:ext uri="{BB962C8B-B14F-4D97-AF65-F5344CB8AC3E}">
        <p14:creationId xmlns:p14="http://schemas.microsoft.com/office/powerpoint/2010/main" xmlns="" val="3388520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68</a:t>
            </a:fld>
            <a:endParaRPr lang="en-US" dirty="0"/>
          </a:p>
        </p:txBody>
      </p:sp>
    </p:spTree>
    <p:extLst>
      <p:ext uri="{BB962C8B-B14F-4D97-AF65-F5344CB8AC3E}">
        <p14:creationId xmlns:p14="http://schemas.microsoft.com/office/powerpoint/2010/main" xmlns="" val="4234723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70</a:t>
            </a:fld>
            <a:endParaRPr lang="en-US" dirty="0"/>
          </a:p>
        </p:txBody>
      </p:sp>
    </p:spTree>
    <p:extLst>
      <p:ext uri="{BB962C8B-B14F-4D97-AF65-F5344CB8AC3E}">
        <p14:creationId xmlns:p14="http://schemas.microsoft.com/office/powerpoint/2010/main" xmlns="" val="3873481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71</a:t>
            </a:fld>
            <a:endParaRPr lang="en-US" dirty="0"/>
          </a:p>
        </p:txBody>
      </p:sp>
    </p:spTree>
    <p:extLst>
      <p:ext uri="{BB962C8B-B14F-4D97-AF65-F5344CB8AC3E}">
        <p14:creationId xmlns:p14="http://schemas.microsoft.com/office/powerpoint/2010/main" xmlns="" val="326110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18</a:t>
            </a:fld>
            <a:endParaRPr lang="en-US" dirty="0"/>
          </a:p>
        </p:txBody>
      </p:sp>
    </p:spTree>
    <p:extLst>
      <p:ext uri="{BB962C8B-B14F-4D97-AF65-F5344CB8AC3E}">
        <p14:creationId xmlns:p14="http://schemas.microsoft.com/office/powerpoint/2010/main" xmlns="" val="39461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21</a:t>
            </a:fld>
            <a:endParaRPr lang="en-US" dirty="0"/>
          </a:p>
        </p:txBody>
      </p:sp>
    </p:spTree>
    <p:extLst>
      <p:ext uri="{BB962C8B-B14F-4D97-AF65-F5344CB8AC3E}">
        <p14:creationId xmlns:p14="http://schemas.microsoft.com/office/powerpoint/2010/main" xmlns="" val="386036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23</a:t>
            </a:fld>
            <a:endParaRPr lang="en-US" dirty="0"/>
          </a:p>
        </p:txBody>
      </p:sp>
    </p:spTree>
    <p:extLst>
      <p:ext uri="{BB962C8B-B14F-4D97-AF65-F5344CB8AC3E}">
        <p14:creationId xmlns:p14="http://schemas.microsoft.com/office/powerpoint/2010/main" xmlns="" val="235820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24</a:t>
            </a:fld>
            <a:endParaRPr lang="en-US" dirty="0"/>
          </a:p>
        </p:txBody>
      </p:sp>
    </p:spTree>
    <p:extLst>
      <p:ext uri="{BB962C8B-B14F-4D97-AF65-F5344CB8AC3E}">
        <p14:creationId xmlns:p14="http://schemas.microsoft.com/office/powerpoint/2010/main" xmlns="" val="330975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25</a:t>
            </a:fld>
            <a:endParaRPr lang="en-US" dirty="0"/>
          </a:p>
        </p:txBody>
      </p:sp>
    </p:spTree>
    <p:extLst>
      <p:ext uri="{BB962C8B-B14F-4D97-AF65-F5344CB8AC3E}">
        <p14:creationId xmlns:p14="http://schemas.microsoft.com/office/powerpoint/2010/main" xmlns="" val="289733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26</a:t>
            </a:fld>
            <a:endParaRPr lang="en-US" dirty="0"/>
          </a:p>
        </p:txBody>
      </p:sp>
    </p:spTree>
    <p:extLst>
      <p:ext uri="{BB962C8B-B14F-4D97-AF65-F5344CB8AC3E}">
        <p14:creationId xmlns:p14="http://schemas.microsoft.com/office/powerpoint/2010/main" xmlns="" val="1064162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27</a:t>
            </a:fld>
            <a:endParaRPr lang="en-US" dirty="0"/>
          </a:p>
        </p:txBody>
      </p:sp>
    </p:spTree>
    <p:extLst>
      <p:ext uri="{BB962C8B-B14F-4D97-AF65-F5344CB8AC3E}">
        <p14:creationId xmlns:p14="http://schemas.microsoft.com/office/powerpoint/2010/main" xmlns="" val="296724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Book Title</a:t>
            </a:r>
          </a:p>
        </p:txBody>
      </p:sp>
      <p:sp>
        <p:nvSpPr>
          <p:cNvPr id="3" name="Edition"/>
          <p:cNvSpPr>
            <a:spLocks noGrp="1"/>
          </p:cNvSpPr>
          <p:nvPr>
            <p:ph sz="quarter" idx="21" hasCustomPrompt="1"/>
          </p:nvPr>
        </p:nvSpPr>
        <p:spPr>
          <a:xfrm>
            <a:off x="152400" y="1828800"/>
            <a:ext cx="8839200" cy="457200"/>
          </a:xfrm>
          <a:prstGeom prst="rect">
            <a:avLst/>
          </a:prstGeom>
        </p:spPr>
        <p:txBody>
          <a:bodyPr/>
          <a:lstStyle>
            <a:lvl1pPr marL="0" indent="0" algn="ctr">
              <a:buNone/>
              <a:defRPr sz="2900" b="1" i="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Chapter 1</a:t>
            </a:r>
          </a:p>
        </p:txBody>
      </p:sp>
      <p:sp>
        <p:nvSpPr>
          <p:cNvPr id="31" name="CT"/>
          <p:cNvSpPr>
            <a:spLocks noGrp="1"/>
          </p:cNvSpPr>
          <p:nvPr>
            <p:ph sz="quarter" idx="20" hasCustomPrompt="1"/>
          </p:nvPr>
        </p:nvSpPr>
        <p:spPr>
          <a:xfrm>
            <a:off x="152400" y="4419600"/>
            <a:ext cx="8839200" cy="2286000"/>
          </a:xfrm>
          <a:prstGeom prst="rect">
            <a:avLst/>
          </a:prstGeom>
        </p:spPr>
        <p:txBody>
          <a:bodyPr anchor="ctr"/>
          <a:lstStyle>
            <a:lvl1pPr marL="0" indent="0" algn="ctr">
              <a:buNone/>
              <a:defRPr sz="3800" b="0" i="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Tree>
    <p:extLst>
      <p:ext uri="{BB962C8B-B14F-4D97-AF65-F5344CB8AC3E}">
        <p14:creationId xmlns:p14="http://schemas.microsoft.com/office/powerpoint/2010/main" xmlns="" val="82637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1143000" indent="-292608">
              <a:buClr>
                <a:schemeClr val="accent2"/>
              </a:buClr>
              <a:defRPr sz="2400" b="0" i="0" baseline="0">
                <a:latin typeface="Calibri" panose="020F0502020204030204" pitchFamily="34" charset="0"/>
                <a:ea typeface="Calibri" panose="020F0502020204030204" pitchFamily="34" charset="0"/>
                <a:cs typeface="Calibri" panose="020F0502020204030204" pitchFamily="34"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
        <p:nvSpPr>
          <p:cNvPr id="8" name="Title Placeholder 1"/>
          <p:cNvSpPr>
            <a:spLocks noGrp="1"/>
          </p:cNvSpPr>
          <p:nvPr>
            <p:ph type="title"/>
          </p:nvPr>
        </p:nvSpPr>
        <p:spPr>
          <a:xfrm>
            <a:off x="304800" y="762000"/>
            <a:ext cx="8534400" cy="701731"/>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xmlns="" val="10426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803275" indent="-282575">
              <a:buClr>
                <a:schemeClr val="accent2"/>
              </a:buClr>
              <a:tabLst/>
              <a:defRPr sz="2400" b="0" i="0" baseline="0">
                <a:latin typeface="Calibri" panose="020F0502020204030204" pitchFamily="34" charset="0"/>
                <a:ea typeface="Calibri" panose="020F0502020204030204" pitchFamily="34" charset="0"/>
                <a:cs typeface="Calibri" panose="020F0502020204030204" pitchFamily="34"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
        <p:nvSpPr>
          <p:cNvPr id="8" name="Title Placeholder 1"/>
          <p:cNvSpPr>
            <a:spLocks noGrp="1"/>
          </p:cNvSpPr>
          <p:nvPr>
            <p:ph type="title"/>
          </p:nvPr>
        </p:nvSpPr>
        <p:spPr>
          <a:xfrm>
            <a:off x="304800" y="762000"/>
            <a:ext cx="8534400" cy="701731"/>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xmlns="" val="340378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
        <p:nvSpPr>
          <p:cNvPr id="8" name="Title Placeholder 1"/>
          <p:cNvSpPr>
            <a:spLocks noGrp="1"/>
          </p:cNvSpPr>
          <p:nvPr>
            <p:ph type="title"/>
          </p:nvPr>
        </p:nvSpPr>
        <p:spPr>
          <a:xfrm>
            <a:off x="304800" y="762000"/>
            <a:ext cx="8534400" cy="701731"/>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xmlns="" val="205187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
        <p:nvSpPr>
          <p:cNvPr id="9" name="Title Placeholder 1"/>
          <p:cNvSpPr>
            <a:spLocks noGrp="1"/>
          </p:cNvSpPr>
          <p:nvPr>
            <p:ph type="title"/>
          </p:nvPr>
        </p:nvSpPr>
        <p:spPr>
          <a:xfrm>
            <a:off x="304800" y="762000"/>
            <a:ext cx="8534400" cy="701731"/>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xmlns="" val="1410060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7"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520700" indent="-508000">
              <a:spcBef>
                <a:spcPts val="2000"/>
              </a:spcBef>
              <a:buNone/>
              <a:tabLst/>
              <a:defRPr sz="2800" b="0" i="0" baseline="0">
                <a:solidFill>
                  <a:schemeClr val="accent2"/>
                </a:solidFill>
                <a:latin typeface="Calibri" panose="020F0502020204030204" pitchFamily="34" charset="0"/>
                <a:ea typeface="Calibri" panose="020F0502020204030204" pitchFamily="34" charset="0"/>
                <a:cs typeface="Calibri" panose="020F0502020204030204" pitchFamily="34" charset="0"/>
              </a:defRPr>
            </a:lvl2pPr>
            <a:lvl3pPr marL="635000" marR="0" indent="-395288" algn="l" defTabSz="914400" rtl="0" eaLnBrk="1" fontAlgn="auto" latinLnBrk="0" hangingPunct="1">
              <a:lnSpc>
                <a:spcPct val="90000"/>
              </a:lnSpc>
              <a:spcBef>
                <a:spcPts val="1000"/>
              </a:spcBef>
              <a:spcAft>
                <a:spcPts val="0"/>
              </a:spcAft>
              <a:buClr>
                <a:schemeClr val="accent2"/>
              </a:buClr>
              <a:buSzTx/>
              <a:buFont typeface="+mj-lt"/>
              <a:buAutoNum type="arabicPeriod"/>
              <a:tabLst/>
              <a:defRPr sz="2800" b="0" i="0">
                <a:solidFill>
                  <a:schemeClr val="tx1"/>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
        <p:nvSpPr>
          <p:cNvPr id="8" name="Title Placeholder 1"/>
          <p:cNvSpPr>
            <a:spLocks noGrp="1"/>
          </p:cNvSpPr>
          <p:nvPr>
            <p:ph type="title"/>
          </p:nvPr>
        </p:nvSpPr>
        <p:spPr>
          <a:xfrm>
            <a:off x="304800" y="762000"/>
            <a:ext cx="8534400" cy="701731"/>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xmlns="" val="195633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574675" indent="-350838">
              <a:buClr>
                <a:schemeClr val="accent2"/>
              </a:buClr>
              <a:buFont typeface="Arial" charset="0"/>
              <a:buChar char="•"/>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62742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p>
            <a:fld id="{957104EA-F2AF-1046-9253-EE8D978719B5}" type="slidenum">
              <a:rPr lang="en-US" smtClean="0"/>
              <a:pPr/>
              <a:t>‹#›</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r>
              <a:rPr lang="en-US" dirty="0"/>
              <a:t>Copyright ©2019 John Wiley &amp; Sons, Inc. </a:t>
            </a:r>
          </a:p>
        </p:txBody>
      </p:sp>
    </p:spTree>
    <p:extLst>
      <p:ext uri="{BB962C8B-B14F-4D97-AF65-F5344CB8AC3E}">
        <p14:creationId xmlns:p14="http://schemas.microsoft.com/office/powerpoint/2010/main" xmlns="" val="1882321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817718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03779960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Periodicity Assumption</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p:cNvSpPr>
            <a:spLocks noGrp="1"/>
          </p:cNvSpPr>
          <p:nvPr>
            <p:ph sz="quarter" idx="16" hasCustomPrompt="1"/>
          </p:nvPr>
        </p:nvSpPr>
        <p:spPr>
          <a:xfrm>
            <a:off x="304800" y="1752600"/>
            <a:ext cx="8534400" cy="4419600"/>
          </a:xfrm>
          <a:prstGeom prst="rect">
            <a:avLst/>
          </a:prstGeom>
        </p:spPr>
        <p:txBody>
          <a:bodyPr/>
          <a:lstStyle>
            <a:lvl1pPr marL="0" indent="0">
              <a:spcBef>
                <a:spcPts val="1000"/>
              </a:spcBef>
              <a:buNone/>
              <a:defRPr sz="2800" baseline="0">
                <a:latin typeface="Calibri" panose="020F0502020204030204" pitchFamily="34" charset="0"/>
                <a:ea typeface="Calibri" panose="020F0502020204030204" pitchFamily="34" charset="0"/>
                <a:cs typeface="Calibri" panose="020F0502020204030204" pitchFamily="34" charset="0"/>
              </a:defRPr>
            </a:lvl1pPr>
            <a:lvl2pPr marL="804672" indent="-448056">
              <a:spcBef>
                <a:spcPts val="1000"/>
              </a:spcBef>
              <a:buClr>
                <a:schemeClr val="accent2"/>
              </a:buClr>
              <a:buFont typeface="+mj-lt"/>
              <a:buAutoNum type="alphaLcPeriod"/>
              <a:defRPr sz="2800" baseline="0">
                <a:latin typeface="Calibri" panose="020F0502020204030204" pitchFamily="34" charset="0"/>
                <a:ea typeface="Calibri" panose="020F0502020204030204" pitchFamily="34" charset="0"/>
                <a:cs typeface="Calibri" panose="020F0502020204030204" pitchFamily="34" charset="0"/>
              </a:defRPr>
            </a:lvl2pPr>
            <a:lvl3pPr marL="914400" indent="0">
              <a:buNone/>
              <a:defRPr sz="3000">
                <a:latin typeface="STIX" charset="0"/>
                <a:ea typeface="STIX" charset="0"/>
                <a:cs typeface="STIX" charset="0"/>
              </a:defRPr>
            </a:lvl3pPr>
            <a:lvl4pPr marL="1371600" indent="0">
              <a:buNone/>
              <a:defRPr sz="3000">
                <a:latin typeface="STIX" charset="0"/>
                <a:ea typeface="STIX" charset="0"/>
                <a:cs typeface="STIX" charset="0"/>
              </a:defRPr>
            </a:lvl4pPr>
            <a:lvl5pPr marL="1828800" indent="0">
              <a:buNone/>
              <a:defRPr sz="3000">
                <a:latin typeface="STIX" charset="0"/>
                <a:ea typeface="STIX" charset="0"/>
                <a:cs typeface="STIX" charset="0"/>
              </a:defRPr>
            </a:lvl5pPr>
          </a:lstStyle>
          <a:p>
            <a:pPr lvl="0"/>
            <a:r>
              <a:rPr lang="en-US" dirty="0"/>
              <a:t>Which one of these statements about the accrual basis of accounting is false?</a:t>
            </a:r>
          </a:p>
          <a:p>
            <a:pPr lvl="1"/>
            <a:r>
              <a:rPr lang="en-US" dirty="0"/>
              <a:t>Companies record events that change their financial statements in the period in which event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Tree>
    <p:extLst>
      <p:ext uri="{BB962C8B-B14F-4D97-AF65-F5344CB8AC3E}">
        <p14:creationId xmlns:p14="http://schemas.microsoft.com/office/powerpoint/2010/main" xmlns="" val="81243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Chapter 1</a:t>
            </a:r>
          </a:p>
        </p:txBody>
      </p:sp>
      <p:sp>
        <p:nvSpPr>
          <p:cNvPr id="14" name="CT"/>
          <p:cNvSpPr>
            <a:spLocks noGrp="1"/>
          </p:cNvSpPr>
          <p:nvPr>
            <p:ph sz="quarter" idx="20" hasCustomPrompt="1"/>
          </p:nvPr>
        </p:nvSpPr>
        <p:spPr>
          <a:xfrm>
            <a:off x="152400" y="838200"/>
            <a:ext cx="8839200" cy="2209800"/>
          </a:xfrm>
          <a:prstGeom prst="rect">
            <a:avLst/>
          </a:prstGeom>
        </p:spPr>
        <p:txBody>
          <a:bodyPr anchor="ctr"/>
          <a:lstStyle>
            <a:lvl1pPr marL="0" indent="0" algn="ctr">
              <a:buNone/>
              <a:defRPr sz="3800" b="0" i="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447800"/>
          </a:xfrm>
          <a:prstGeom prst="rect">
            <a:avLst/>
          </a:prstGeom>
        </p:spPr>
        <p:txBody>
          <a:bodyPr anchor="b"/>
          <a:lstStyle>
            <a:lvl1pPr>
              <a:defRPr sz="6200" b="0" i="0" baseline="0">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Third Edition</a:t>
            </a:r>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STIX" charset="0"/>
                <a:ea typeface="STIX" charset="0"/>
                <a:cs typeface="STIX" charset="0"/>
              </a:defRPr>
            </a:lvl1pPr>
          </a:lstStyle>
          <a:p>
            <a:pPr lvl="0"/>
            <a:r>
              <a:rPr lang="en-US" dirty="0"/>
              <a:t>David Klein</a:t>
            </a:r>
          </a:p>
        </p:txBody>
      </p:sp>
    </p:spTree>
    <p:extLst>
      <p:ext uri="{BB962C8B-B14F-4D97-AF65-F5344CB8AC3E}">
        <p14:creationId xmlns:p14="http://schemas.microsoft.com/office/powerpoint/2010/main" xmlns="" val="1064232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1.1 Periodicity Assumption</a:t>
            </a:r>
          </a:p>
        </p:txBody>
      </p:sp>
      <p:sp>
        <p:nvSpPr>
          <p:cNvPr id="12" name="Question"/>
          <p:cNvSpPr>
            <a:spLocks noGrp="1"/>
          </p:cNvSpPr>
          <p:nvPr>
            <p:ph sz="quarter" idx="15" hasCustomPrompt="1"/>
          </p:nvPr>
        </p:nvSpPr>
        <p:spPr>
          <a:xfrm>
            <a:off x="304800" y="1752600"/>
            <a:ext cx="8534400" cy="2438400"/>
          </a:xfrm>
          <a:prstGeom prst="rect">
            <a:avLst/>
          </a:prstGeom>
        </p:spPr>
        <p:txBody>
          <a:bodyPr/>
          <a:lstStyle>
            <a:lvl1pPr marL="0" indent="0">
              <a:spcBef>
                <a:spcPts val="1000"/>
              </a:spcBef>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349250" indent="-336550">
              <a:buClr>
                <a:schemeClr val="accent1"/>
              </a:buClr>
              <a:buFont typeface="Wingdings" charset="2"/>
              <a:buChar char="ü"/>
              <a:tabLst>
                <a:tab pos="796925" algn="l"/>
              </a:tabLst>
              <a:defRPr sz="2800" b="0" i="0">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6" name="Question"/>
          <p:cNvSpPr>
            <a:spLocks noGrp="1"/>
          </p:cNvSpPr>
          <p:nvPr>
            <p:ph sz="quarter" idx="16"/>
          </p:nvPr>
        </p:nvSpPr>
        <p:spPr>
          <a:xfrm>
            <a:off x="307073" y="3542738"/>
            <a:ext cx="8534400" cy="2438400"/>
          </a:xfrm>
          <a:prstGeom prst="rect">
            <a:avLst/>
          </a:prstGeom>
        </p:spPr>
        <p:txBody>
          <a:bodyPr/>
          <a:lstStyle>
            <a:lvl1pPr marL="0" indent="0">
              <a:spcBef>
                <a:spcPts val="1000"/>
              </a:spcBef>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None/>
              <a:tabLst/>
              <a:defRPr sz="2800" b="0" i="0" baseline="0">
                <a:solidFill>
                  <a:schemeClr val="tx1"/>
                </a:solidFill>
                <a:latin typeface="Times New Roman" charset="0"/>
                <a:ea typeface="Times New Roman" charset="0"/>
                <a:cs typeface="Times New Roman" charset="0"/>
              </a:defRPr>
            </a:lvl2pPr>
            <a:lvl3pPr marL="349250" indent="-336550">
              <a:buClr>
                <a:schemeClr val="accent1"/>
              </a:buClr>
              <a:buFont typeface="Wingdings" charset="2"/>
              <a:buChar char="ü"/>
              <a:tabLst>
                <a:tab pos="796925" algn="l"/>
              </a:tabLst>
              <a:defRPr sz="2800" b="0" i="0">
                <a:latin typeface="Times New Roman" charset="0"/>
                <a:ea typeface="Times New Roman" charset="0"/>
                <a:cs typeface="Times New Roman" charset="0"/>
              </a:defRPr>
            </a:lvl3pPr>
          </a:lstStyle>
          <a:p>
            <a:pPr lvl="0"/>
            <a:endParaRPr lang="en-US" dirty="0"/>
          </a:p>
        </p:txBody>
      </p:sp>
    </p:spTree>
    <p:extLst>
      <p:ext uri="{BB962C8B-B14F-4D97-AF65-F5344CB8AC3E}">
        <p14:creationId xmlns:p14="http://schemas.microsoft.com/office/powerpoint/2010/main" xmlns="" val="852393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9050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a:extLst>
              <a:ext uri="{FF2B5EF4-FFF2-40B4-BE49-F238E27FC236}">
                <a16:creationId xmlns:a16="http://schemas.microsoft.com/office/drawing/2014/main" xmlns="" id="{3A107DC3-1D90-419E-B11C-A853993F33FB}"/>
              </a:ext>
            </a:extLst>
          </p:cNvPr>
          <p:cNvSpPr>
            <a:spLocks noGrp="1"/>
          </p:cNvSpPr>
          <p:nvPr>
            <p:ph sz="quarter" idx="17"/>
          </p:nvPr>
        </p:nvSpPr>
        <p:spPr>
          <a:xfrm>
            <a:off x="304800" y="3810000"/>
            <a:ext cx="8534400" cy="22860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1332506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Calibri" panose="020F0502020204030204" pitchFamily="34" charset="0"/>
                <a:ea typeface="Calibri" panose="020F0502020204030204" pitchFamily="34" charset="0"/>
                <a:cs typeface="Calibri" panose="020F0502020204030204" pitchFamily="34"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700609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662271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977103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4196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53979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1"/>
            <a:ext cx="8534400" cy="4572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a:extLst>
              <a:ext uri="{FF2B5EF4-FFF2-40B4-BE49-F238E27FC236}">
                <a16:creationId xmlns:a16="http://schemas.microsoft.com/office/drawing/2014/main" xmlns="" id="{9C45D28D-E050-4820-AFD5-BCEEE93DFAD9}"/>
              </a:ext>
            </a:extLst>
          </p:cNvPr>
          <p:cNvSpPr>
            <a:spLocks noGrp="1"/>
          </p:cNvSpPr>
          <p:nvPr>
            <p:ph sz="quarter" idx="17"/>
          </p:nvPr>
        </p:nvSpPr>
        <p:spPr>
          <a:xfrm>
            <a:off x="304800" y="2284419"/>
            <a:ext cx="3048000" cy="237545"/>
          </a:xfrm>
          <a:prstGeom prst="rect">
            <a:avLst/>
          </a:prstGeom>
        </p:spPr>
        <p:txBody>
          <a:bodyPr/>
          <a:lstStyle>
            <a:lvl1pPr marL="0" indent="0">
              <a:buNone/>
              <a:defRPr cap="none" baseline="0">
                <a:latin typeface="Calibri" panose="020F0502020204030204" pitchFamily="34" charset="0"/>
              </a:defRPr>
            </a:lvl1pPr>
          </a:lstStyle>
          <a:p>
            <a:pPr lvl="0"/>
            <a:endParaRPr lang="en-US" dirty="0"/>
          </a:p>
        </p:txBody>
      </p:sp>
      <p:sp>
        <p:nvSpPr>
          <p:cNvPr id="9" name="Content Placeholder 8">
            <a:extLst>
              <a:ext uri="{FF2B5EF4-FFF2-40B4-BE49-F238E27FC236}">
                <a16:creationId xmlns:a16="http://schemas.microsoft.com/office/drawing/2014/main" xmlns="" id="{F641CCC3-3BAF-49BA-81A2-3696342DF5C5}"/>
              </a:ext>
            </a:extLst>
          </p:cNvPr>
          <p:cNvSpPr>
            <a:spLocks noGrp="1"/>
          </p:cNvSpPr>
          <p:nvPr>
            <p:ph sz="quarter" idx="18"/>
          </p:nvPr>
        </p:nvSpPr>
        <p:spPr>
          <a:xfrm>
            <a:off x="3886200" y="2245437"/>
            <a:ext cx="4953000" cy="273817"/>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8" name="Content Placeholder 7">
            <a:extLst>
              <a:ext uri="{FF2B5EF4-FFF2-40B4-BE49-F238E27FC236}">
                <a16:creationId xmlns:a16="http://schemas.microsoft.com/office/drawing/2014/main" xmlns="" id="{F0A155F3-33F1-4781-97F1-80E757E0C84B}"/>
              </a:ext>
            </a:extLst>
          </p:cNvPr>
          <p:cNvSpPr>
            <a:spLocks noGrp="1"/>
          </p:cNvSpPr>
          <p:nvPr>
            <p:ph sz="quarter" idx="19"/>
          </p:nvPr>
        </p:nvSpPr>
        <p:spPr>
          <a:xfrm>
            <a:off x="304800" y="2641122"/>
            <a:ext cx="3048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1" name="Content Placeholder 10">
            <a:extLst>
              <a:ext uri="{FF2B5EF4-FFF2-40B4-BE49-F238E27FC236}">
                <a16:creationId xmlns:a16="http://schemas.microsoft.com/office/drawing/2014/main" xmlns="" id="{ADF00982-AA85-4C31-81AE-628FABFB9D10}"/>
              </a:ext>
            </a:extLst>
          </p:cNvPr>
          <p:cNvSpPr>
            <a:spLocks noGrp="1"/>
          </p:cNvSpPr>
          <p:nvPr>
            <p:ph sz="quarter" idx="20"/>
          </p:nvPr>
        </p:nvSpPr>
        <p:spPr>
          <a:xfrm>
            <a:off x="3886200" y="2641122"/>
            <a:ext cx="4953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3" name="Content Placeholder 12">
            <a:extLst>
              <a:ext uri="{FF2B5EF4-FFF2-40B4-BE49-F238E27FC236}">
                <a16:creationId xmlns:a16="http://schemas.microsoft.com/office/drawing/2014/main" xmlns="" id="{CAB466B0-98C7-49FB-9AF4-EC4B1792DD91}"/>
              </a:ext>
            </a:extLst>
          </p:cNvPr>
          <p:cNvSpPr>
            <a:spLocks noGrp="1"/>
          </p:cNvSpPr>
          <p:nvPr>
            <p:ph sz="quarter" idx="21"/>
          </p:nvPr>
        </p:nvSpPr>
        <p:spPr>
          <a:xfrm>
            <a:off x="304800" y="3111354"/>
            <a:ext cx="3048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5" name="Content Placeholder 14">
            <a:extLst>
              <a:ext uri="{FF2B5EF4-FFF2-40B4-BE49-F238E27FC236}">
                <a16:creationId xmlns:a16="http://schemas.microsoft.com/office/drawing/2014/main" xmlns="" id="{FBA6C95E-6792-4992-86D3-306F25319E39}"/>
              </a:ext>
            </a:extLst>
          </p:cNvPr>
          <p:cNvSpPr>
            <a:spLocks noGrp="1"/>
          </p:cNvSpPr>
          <p:nvPr>
            <p:ph sz="quarter" idx="22"/>
          </p:nvPr>
        </p:nvSpPr>
        <p:spPr>
          <a:xfrm>
            <a:off x="3886200" y="3111354"/>
            <a:ext cx="4953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7" name="Content Placeholder 16">
            <a:extLst>
              <a:ext uri="{FF2B5EF4-FFF2-40B4-BE49-F238E27FC236}">
                <a16:creationId xmlns:a16="http://schemas.microsoft.com/office/drawing/2014/main" xmlns="" id="{8AE8A21D-17DD-4D0C-8D4E-1A8929A63ADA}"/>
              </a:ext>
            </a:extLst>
          </p:cNvPr>
          <p:cNvSpPr>
            <a:spLocks noGrp="1"/>
          </p:cNvSpPr>
          <p:nvPr>
            <p:ph sz="quarter" idx="23"/>
          </p:nvPr>
        </p:nvSpPr>
        <p:spPr>
          <a:xfrm>
            <a:off x="304800" y="3520042"/>
            <a:ext cx="3048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9" name="Content Placeholder 18">
            <a:extLst>
              <a:ext uri="{FF2B5EF4-FFF2-40B4-BE49-F238E27FC236}">
                <a16:creationId xmlns:a16="http://schemas.microsoft.com/office/drawing/2014/main" xmlns="" id="{F71E3EEE-FE6F-4335-945A-F672C63C576C}"/>
              </a:ext>
            </a:extLst>
          </p:cNvPr>
          <p:cNvSpPr>
            <a:spLocks noGrp="1"/>
          </p:cNvSpPr>
          <p:nvPr>
            <p:ph sz="quarter" idx="24"/>
          </p:nvPr>
        </p:nvSpPr>
        <p:spPr>
          <a:xfrm>
            <a:off x="3886200" y="3505200"/>
            <a:ext cx="4953000" cy="33145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0" name="Content Placeholder 9">
            <a:extLst>
              <a:ext uri="{FF2B5EF4-FFF2-40B4-BE49-F238E27FC236}">
                <a16:creationId xmlns:a16="http://schemas.microsoft.com/office/drawing/2014/main" xmlns="" id="{DA121FE3-95BA-4F61-AD67-9ADD76ECDB09}"/>
              </a:ext>
            </a:extLst>
          </p:cNvPr>
          <p:cNvSpPr>
            <a:spLocks noGrp="1"/>
          </p:cNvSpPr>
          <p:nvPr>
            <p:ph sz="quarter" idx="25"/>
          </p:nvPr>
        </p:nvSpPr>
        <p:spPr>
          <a:xfrm>
            <a:off x="304800" y="3989119"/>
            <a:ext cx="3048000" cy="292786"/>
          </a:xfrm>
          <a:prstGeom prst="rect">
            <a:avLst/>
          </a:prstGeom>
        </p:spPr>
        <p:txBody>
          <a:bodyPr/>
          <a:lstStyle>
            <a:lvl1pPr marL="0" indent="0">
              <a:buNone/>
              <a:defRPr/>
            </a:lvl1pPr>
          </a:lstStyle>
          <a:p>
            <a:pPr lvl="0"/>
            <a:endParaRPr lang="en-US" dirty="0"/>
          </a:p>
        </p:txBody>
      </p:sp>
      <p:sp>
        <p:nvSpPr>
          <p:cNvPr id="14" name="Content Placeholder 13">
            <a:extLst>
              <a:ext uri="{FF2B5EF4-FFF2-40B4-BE49-F238E27FC236}">
                <a16:creationId xmlns:a16="http://schemas.microsoft.com/office/drawing/2014/main" xmlns="" id="{81BF426A-6B4F-4B99-836C-DF7318CE6E3E}"/>
              </a:ext>
            </a:extLst>
          </p:cNvPr>
          <p:cNvSpPr>
            <a:spLocks noGrp="1"/>
          </p:cNvSpPr>
          <p:nvPr>
            <p:ph sz="quarter" idx="26"/>
          </p:nvPr>
        </p:nvSpPr>
        <p:spPr>
          <a:xfrm>
            <a:off x="3886200" y="3962400"/>
            <a:ext cx="4953000" cy="317646"/>
          </a:xfrm>
          <a:prstGeom prst="rect">
            <a:avLst/>
          </a:prstGeom>
        </p:spPr>
        <p:txBody>
          <a:bodyPr/>
          <a:lstStyle>
            <a:lvl1pPr marL="0" indent="0">
              <a:buNone/>
              <a:defRPr/>
            </a:lvl1pPr>
          </a:lstStyle>
          <a:p>
            <a:pPr lvl="0"/>
            <a:endParaRPr lang="en-US" dirty="0"/>
          </a:p>
        </p:txBody>
      </p:sp>
      <p:sp>
        <p:nvSpPr>
          <p:cNvPr id="18" name="Content Placeholder 17">
            <a:extLst>
              <a:ext uri="{FF2B5EF4-FFF2-40B4-BE49-F238E27FC236}">
                <a16:creationId xmlns:a16="http://schemas.microsoft.com/office/drawing/2014/main" xmlns="" id="{DFE71C36-3316-437F-BE13-7BBA20D7BA47}"/>
              </a:ext>
            </a:extLst>
          </p:cNvPr>
          <p:cNvSpPr>
            <a:spLocks noGrp="1"/>
          </p:cNvSpPr>
          <p:nvPr>
            <p:ph sz="quarter" idx="27"/>
          </p:nvPr>
        </p:nvSpPr>
        <p:spPr>
          <a:xfrm>
            <a:off x="304800" y="4419600"/>
            <a:ext cx="3048000" cy="317646"/>
          </a:xfrm>
          <a:prstGeom prst="rect">
            <a:avLst/>
          </a:prstGeom>
        </p:spPr>
        <p:txBody>
          <a:bodyPr/>
          <a:lstStyle>
            <a:lvl1pPr marL="0" indent="0">
              <a:buNone/>
              <a:defRPr/>
            </a:lvl1pPr>
          </a:lstStyle>
          <a:p>
            <a:pPr lvl="0"/>
            <a:endParaRPr lang="en-US" dirty="0"/>
          </a:p>
        </p:txBody>
      </p:sp>
      <p:sp>
        <p:nvSpPr>
          <p:cNvPr id="21" name="Content Placeholder 20">
            <a:extLst>
              <a:ext uri="{FF2B5EF4-FFF2-40B4-BE49-F238E27FC236}">
                <a16:creationId xmlns:a16="http://schemas.microsoft.com/office/drawing/2014/main" xmlns="" id="{6502F08F-EF99-4C26-B90B-52A294BF2ADF}"/>
              </a:ext>
            </a:extLst>
          </p:cNvPr>
          <p:cNvSpPr>
            <a:spLocks noGrp="1"/>
          </p:cNvSpPr>
          <p:nvPr>
            <p:ph sz="quarter" idx="28"/>
          </p:nvPr>
        </p:nvSpPr>
        <p:spPr>
          <a:xfrm>
            <a:off x="3886200" y="4419600"/>
            <a:ext cx="4953000" cy="317646"/>
          </a:xfrm>
          <a:prstGeom prst="rect">
            <a:avLst/>
          </a:prstGeom>
        </p:spPr>
        <p:txBody>
          <a:bodyPr/>
          <a:lstStyle>
            <a:lvl1pPr marL="0" indent="0">
              <a:buNone/>
              <a:defRPr/>
            </a:lvl1pPr>
          </a:lstStyle>
          <a:p>
            <a:pPr lvl="0"/>
            <a:endParaRPr lang="en-US" dirty="0"/>
          </a:p>
        </p:txBody>
      </p:sp>
      <p:sp>
        <p:nvSpPr>
          <p:cNvPr id="23" name="Content Placeholder 22">
            <a:extLst>
              <a:ext uri="{FF2B5EF4-FFF2-40B4-BE49-F238E27FC236}">
                <a16:creationId xmlns:a16="http://schemas.microsoft.com/office/drawing/2014/main" xmlns="" id="{EF341BE4-FEC7-48D6-AB00-E3E394D3A372}"/>
              </a:ext>
            </a:extLst>
          </p:cNvPr>
          <p:cNvSpPr>
            <a:spLocks noGrp="1"/>
          </p:cNvSpPr>
          <p:nvPr>
            <p:ph sz="quarter" idx="29"/>
          </p:nvPr>
        </p:nvSpPr>
        <p:spPr>
          <a:xfrm>
            <a:off x="304800" y="4876800"/>
            <a:ext cx="3048000" cy="238125"/>
          </a:xfrm>
          <a:prstGeom prst="rect">
            <a:avLst/>
          </a:prstGeom>
        </p:spPr>
        <p:txBody>
          <a:bodyPr/>
          <a:lstStyle>
            <a:lvl1pPr marL="0" indent="0">
              <a:buNone/>
              <a:defRPr/>
            </a:lvl1pPr>
          </a:lstStyle>
          <a:p>
            <a:pPr lvl="0"/>
            <a:endParaRPr lang="en-US" dirty="0"/>
          </a:p>
        </p:txBody>
      </p:sp>
      <p:sp>
        <p:nvSpPr>
          <p:cNvPr id="25" name="Content Placeholder 24">
            <a:extLst>
              <a:ext uri="{FF2B5EF4-FFF2-40B4-BE49-F238E27FC236}">
                <a16:creationId xmlns:a16="http://schemas.microsoft.com/office/drawing/2014/main" xmlns="" id="{64C78274-348D-4E2A-BAFB-00090142181C}"/>
              </a:ext>
            </a:extLst>
          </p:cNvPr>
          <p:cNvSpPr>
            <a:spLocks noGrp="1"/>
          </p:cNvSpPr>
          <p:nvPr>
            <p:ph sz="quarter" idx="30"/>
          </p:nvPr>
        </p:nvSpPr>
        <p:spPr>
          <a:xfrm>
            <a:off x="3886200" y="4876800"/>
            <a:ext cx="4953000" cy="260350"/>
          </a:xfrm>
          <a:prstGeom prst="rect">
            <a:avLst/>
          </a:prstGeom>
        </p:spPr>
        <p:txBody>
          <a:bodyPr/>
          <a:lstStyle>
            <a:lvl1pPr marL="0" indent="0">
              <a:buNone/>
              <a:defRPr/>
            </a:lvl1pPr>
          </a:lstStyle>
          <a:p>
            <a:pPr lvl="0"/>
            <a:endParaRPr lang="en-US" dirty="0"/>
          </a:p>
        </p:txBody>
      </p:sp>
      <p:sp>
        <p:nvSpPr>
          <p:cNvPr id="27" name="Content Placeholder 26">
            <a:extLst>
              <a:ext uri="{FF2B5EF4-FFF2-40B4-BE49-F238E27FC236}">
                <a16:creationId xmlns:a16="http://schemas.microsoft.com/office/drawing/2014/main" xmlns="" id="{548969A8-62EA-4D5F-9B2F-5FB467197D85}"/>
              </a:ext>
            </a:extLst>
          </p:cNvPr>
          <p:cNvSpPr>
            <a:spLocks noGrp="1"/>
          </p:cNvSpPr>
          <p:nvPr>
            <p:ph sz="quarter" idx="31"/>
          </p:nvPr>
        </p:nvSpPr>
        <p:spPr>
          <a:xfrm>
            <a:off x="304800" y="5257801"/>
            <a:ext cx="3048000" cy="265530"/>
          </a:xfrm>
          <a:prstGeom prst="rect">
            <a:avLst/>
          </a:prstGeom>
        </p:spPr>
        <p:txBody>
          <a:bodyPr/>
          <a:lstStyle>
            <a:lvl1pPr marL="0" indent="0">
              <a:buNone/>
              <a:defRPr/>
            </a:lvl1pPr>
          </a:lstStyle>
          <a:p>
            <a:pPr lvl="0"/>
            <a:endParaRPr lang="en-US" dirty="0"/>
          </a:p>
        </p:txBody>
      </p:sp>
      <p:sp>
        <p:nvSpPr>
          <p:cNvPr id="29" name="Content Placeholder 28">
            <a:extLst>
              <a:ext uri="{FF2B5EF4-FFF2-40B4-BE49-F238E27FC236}">
                <a16:creationId xmlns:a16="http://schemas.microsoft.com/office/drawing/2014/main" xmlns="" id="{683421B2-1469-466F-B756-76F9D4826E2B}"/>
              </a:ext>
            </a:extLst>
          </p:cNvPr>
          <p:cNvSpPr>
            <a:spLocks noGrp="1"/>
          </p:cNvSpPr>
          <p:nvPr>
            <p:ph sz="quarter" idx="32"/>
          </p:nvPr>
        </p:nvSpPr>
        <p:spPr>
          <a:xfrm>
            <a:off x="3886200" y="5257800"/>
            <a:ext cx="4953000" cy="312465"/>
          </a:xfrm>
          <a:prstGeom prst="rect">
            <a:avLst/>
          </a:prstGeom>
        </p:spPr>
        <p:txBody>
          <a:bodyPr/>
          <a:lstStyle>
            <a:lvl1pPr marL="0" indent="0">
              <a:buNone/>
              <a:defRPr/>
            </a:lvl1pPr>
          </a:lstStyle>
          <a:p>
            <a:pPr lvl="0"/>
            <a:endParaRPr lang="en-US" dirty="0"/>
          </a:p>
        </p:txBody>
      </p:sp>
      <p:sp>
        <p:nvSpPr>
          <p:cNvPr id="31" name="Content Placeholder 30">
            <a:extLst>
              <a:ext uri="{FF2B5EF4-FFF2-40B4-BE49-F238E27FC236}">
                <a16:creationId xmlns:a16="http://schemas.microsoft.com/office/drawing/2014/main" xmlns="" id="{72BEFF3C-1B77-4AE9-B29A-933BFEEBA22B}"/>
              </a:ext>
            </a:extLst>
          </p:cNvPr>
          <p:cNvSpPr>
            <a:spLocks noGrp="1"/>
          </p:cNvSpPr>
          <p:nvPr>
            <p:ph sz="quarter" idx="33"/>
          </p:nvPr>
        </p:nvSpPr>
        <p:spPr>
          <a:xfrm>
            <a:off x="304800" y="5570538"/>
            <a:ext cx="3048000" cy="407987"/>
          </a:xfrm>
          <a:prstGeom prst="rect">
            <a:avLst/>
          </a:prstGeom>
        </p:spPr>
        <p:txBody>
          <a:bodyPr/>
          <a:lstStyle>
            <a:lvl1pPr marL="0" indent="0">
              <a:buNone/>
              <a:defRPr/>
            </a:lvl1pPr>
          </a:lstStyle>
          <a:p>
            <a:pPr lvl="0"/>
            <a:endParaRPr lang="en-US" dirty="0"/>
          </a:p>
        </p:txBody>
      </p:sp>
      <p:sp>
        <p:nvSpPr>
          <p:cNvPr id="33" name="Content Placeholder 32">
            <a:extLst>
              <a:ext uri="{FF2B5EF4-FFF2-40B4-BE49-F238E27FC236}">
                <a16:creationId xmlns:a16="http://schemas.microsoft.com/office/drawing/2014/main" xmlns="" id="{57AAF697-A6FF-4943-9C88-CC368EDBB522}"/>
              </a:ext>
            </a:extLst>
          </p:cNvPr>
          <p:cNvSpPr>
            <a:spLocks noGrp="1"/>
          </p:cNvSpPr>
          <p:nvPr>
            <p:ph sz="quarter" idx="34"/>
          </p:nvPr>
        </p:nvSpPr>
        <p:spPr>
          <a:xfrm>
            <a:off x="3886200" y="5654675"/>
            <a:ext cx="4953000" cy="36512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4255093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1"/>
            <a:ext cx="8534400" cy="4572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a:extLst>
              <a:ext uri="{FF2B5EF4-FFF2-40B4-BE49-F238E27FC236}">
                <a16:creationId xmlns:a16="http://schemas.microsoft.com/office/drawing/2014/main" xmlns="" id="{9C45D28D-E050-4820-AFD5-BCEEE93DFAD9}"/>
              </a:ext>
            </a:extLst>
          </p:cNvPr>
          <p:cNvSpPr>
            <a:spLocks noGrp="1"/>
          </p:cNvSpPr>
          <p:nvPr>
            <p:ph sz="quarter" idx="17"/>
          </p:nvPr>
        </p:nvSpPr>
        <p:spPr>
          <a:xfrm>
            <a:off x="304800" y="2284419"/>
            <a:ext cx="3048000" cy="237545"/>
          </a:xfrm>
          <a:prstGeom prst="rect">
            <a:avLst/>
          </a:prstGeom>
        </p:spPr>
        <p:txBody>
          <a:bodyPr/>
          <a:lstStyle>
            <a:lvl1pPr marL="0" indent="0">
              <a:buNone/>
              <a:defRPr cap="none" baseline="0">
                <a:latin typeface="Calibri" panose="020F0502020204030204" pitchFamily="34" charset="0"/>
              </a:defRPr>
            </a:lvl1pPr>
          </a:lstStyle>
          <a:p>
            <a:pPr lvl="0"/>
            <a:endParaRPr lang="en-US" dirty="0"/>
          </a:p>
        </p:txBody>
      </p:sp>
      <p:sp>
        <p:nvSpPr>
          <p:cNvPr id="9" name="Content Placeholder 8">
            <a:extLst>
              <a:ext uri="{FF2B5EF4-FFF2-40B4-BE49-F238E27FC236}">
                <a16:creationId xmlns:a16="http://schemas.microsoft.com/office/drawing/2014/main" xmlns="" id="{F641CCC3-3BAF-49BA-81A2-3696342DF5C5}"/>
              </a:ext>
            </a:extLst>
          </p:cNvPr>
          <p:cNvSpPr>
            <a:spLocks noGrp="1"/>
          </p:cNvSpPr>
          <p:nvPr>
            <p:ph sz="quarter" idx="18"/>
          </p:nvPr>
        </p:nvSpPr>
        <p:spPr>
          <a:xfrm>
            <a:off x="3886200" y="2245437"/>
            <a:ext cx="4953000" cy="273817"/>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8" name="Content Placeholder 7">
            <a:extLst>
              <a:ext uri="{FF2B5EF4-FFF2-40B4-BE49-F238E27FC236}">
                <a16:creationId xmlns:a16="http://schemas.microsoft.com/office/drawing/2014/main" xmlns="" id="{F0A155F3-33F1-4781-97F1-80E757E0C84B}"/>
              </a:ext>
            </a:extLst>
          </p:cNvPr>
          <p:cNvSpPr>
            <a:spLocks noGrp="1"/>
          </p:cNvSpPr>
          <p:nvPr>
            <p:ph sz="quarter" idx="19"/>
          </p:nvPr>
        </p:nvSpPr>
        <p:spPr>
          <a:xfrm>
            <a:off x="304800" y="2641122"/>
            <a:ext cx="3048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1" name="Content Placeholder 10">
            <a:extLst>
              <a:ext uri="{FF2B5EF4-FFF2-40B4-BE49-F238E27FC236}">
                <a16:creationId xmlns:a16="http://schemas.microsoft.com/office/drawing/2014/main" xmlns="" id="{ADF00982-AA85-4C31-81AE-628FABFB9D10}"/>
              </a:ext>
            </a:extLst>
          </p:cNvPr>
          <p:cNvSpPr>
            <a:spLocks noGrp="1"/>
          </p:cNvSpPr>
          <p:nvPr>
            <p:ph sz="quarter" idx="20"/>
          </p:nvPr>
        </p:nvSpPr>
        <p:spPr>
          <a:xfrm>
            <a:off x="3886200" y="2641122"/>
            <a:ext cx="4953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3" name="Content Placeholder 12">
            <a:extLst>
              <a:ext uri="{FF2B5EF4-FFF2-40B4-BE49-F238E27FC236}">
                <a16:creationId xmlns:a16="http://schemas.microsoft.com/office/drawing/2014/main" xmlns="" id="{CAB466B0-98C7-49FB-9AF4-EC4B1792DD91}"/>
              </a:ext>
            </a:extLst>
          </p:cNvPr>
          <p:cNvSpPr>
            <a:spLocks noGrp="1"/>
          </p:cNvSpPr>
          <p:nvPr>
            <p:ph sz="quarter" idx="21"/>
          </p:nvPr>
        </p:nvSpPr>
        <p:spPr>
          <a:xfrm>
            <a:off x="304800" y="3111354"/>
            <a:ext cx="3048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5" name="Content Placeholder 14">
            <a:extLst>
              <a:ext uri="{FF2B5EF4-FFF2-40B4-BE49-F238E27FC236}">
                <a16:creationId xmlns:a16="http://schemas.microsoft.com/office/drawing/2014/main" xmlns="" id="{FBA6C95E-6792-4992-86D3-306F25319E39}"/>
              </a:ext>
            </a:extLst>
          </p:cNvPr>
          <p:cNvSpPr>
            <a:spLocks noGrp="1"/>
          </p:cNvSpPr>
          <p:nvPr>
            <p:ph sz="quarter" idx="22"/>
          </p:nvPr>
        </p:nvSpPr>
        <p:spPr>
          <a:xfrm>
            <a:off x="3886200" y="3111354"/>
            <a:ext cx="4953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7" name="Content Placeholder 16">
            <a:extLst>
              <a:ext uri="{FF2B5EF4-FFF2-40B4-BE49-F238E27FC236}">
                <a16:creationId xmlns:a16="http://schemas.microsoft.com/office/drawing/2014/main" xmlns="" id="{8AE8A21D-17DD-4D0C-8D4E-1A8929A63ADA}"/>
              </a:ext>
            </a:extLst>
          </p:cNvPr>
          <p:cNvSpPr>
            <a:spLocks noGrp="1"/>
          </p:cNvSpPr>
          <p:nvPr>
            <p:ph sz="quarter" idx="23"/>
          </p:nvPr>
        </p:nvSpPr>
        <p:spPr>
          <a:xfrm>
            <a:off x="304800" y="3520042"/>
            <a:ext cx="3048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9" name="Content Placeholder 18">
            <a:extLst>
              <a:ext uri="{FF2B5EF4-FFF2-40B4-BE49-F238E27FC236}">
                <a16:creationId xmlns:a16="http://schemas.microsoft.com/office/drawing/2014/main" xmlns="" id="{F71E3EEE-FE6F-4335-945A-F672C63C576C}"/>
              </a:ext>
            </a:extLst>
          </p:cNvPr>
          <p:cNvSpPr>
            <a:spLocks noGrp="1"/>
          </p:cNvSpPr>
          <p:nvPr>
            <p:ph sz="quarter" idx="24"/>
          </p:nvPr>
        </p:nvSpPr>
        <p:spPr>
          <a:xfrm>
            <a:off x="3886200" y="3505200"/>
            <a:ext cx="4953000" cy="33145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0" name="Content Placeholder 9">
            <a:extLst>
              <a:ext uri="{FF2B5EF4-FFF2-40B4-BE49-F238E27FC236}">
                <a16:creationId xmlns:a16="http://schemas.microsoft.com/office/drawing/2014/main" xmlns="" id="{DA121FE3-95BA-4F61-AD67-9ADD76ECDB09}"/>
              </a:ext>
            </a:extLst>
          </p:cNvPr>
          <p:cNvSpPr>
            <a:spLocks noGrp="1"/>
          </p:cNvSpPr>
          <p:nvPr>
            <p:ph sz="quarter" idx="25"/>
          </p:nvPr>
        </p:nvSpPr>
        <p:spPr>
          <a:xfrm>
            <a:off x="304800" y="3989119"/>
            <a:ext cx="3048000" cy="292786"/>
          </a:xfrm>
          <a:prstGeom prst="rect">
            <a:avLst/>
          </a:prstGeom>
        </p:spPr>
        <p:txBody>
          <a:bodyPr/>
          <a:lstStyle>
            <a:lvl1pPr marL="0" indent="0">
              <a:buNone/>
              <a:defRPr/>
            </a:lvl1pPr>
          </a:lstStyle>
          <a:p>
            <a:pPr lvl="0"/>
            <a:endParaRPr lang="en-US" dirty="0"/>
          </a:p>
        </p:txBody>
      </p:sp>
      <p:sp>
        <p:nvSpPr>
          <p:cNvPr id="14" name="Content Placeholder 13">
            <a:extLst>
              <a:ext uri="{FF2B5EF4-FFF2-40B4-BE49-F238E27FC236}">
                <a16:creationId xmlns:a16="http://schemas.microsoft.com/office/drawing/2014/main" xmlns="" id="{81BF426A-6B4F-4B99-836C-DF7318CE6E3E}"/>
              </a:ext>
            </a:extLst>
          </p:cNvPr>
          <p:cNvSpPr>
            <a:spLocks noGrp="1"/>
          </p:cNvSpPr>
          <p:nvPr>
            <p:ph sz="quarter" idx="26"/>
          </p:nvPr>
        </p:nvSpPr>
        <p:spPr>
          <a:xfrm>
            <a:off x="3886200" y="3962400"/>
            <a:ext cx="4953000" cy="317646"/>
          </a:xfrm>
          <a:prstGeom prst="rect">
            <a:avLst/>
          </a:prstGeom>
        </p:spPr>
        <p:txBody>
          <a:bodyPr/>
          <a:lstStyle>
            <a:lvl1pPr marL="0" indent="0">
              <a:buNone/>
              <a:defRPr/>
            </a:lvl1pPr>
          </a:lstStyle>
          <a:p>
            <a:pPr lvl="0"/>
            <a:endParaRPr lang="en-US" dirty="0"/>
          </a:p>
        </p:txBody>
      </p:sp>
      <p:sp>
        <p:nvSpPr>
          <p:cNvPr id="18" name="Content Placeholder 17">
            <a:extLst>
              <a:ext uri="{FF2B5EF4-FFF2-40B4-BE49-F238E27FC236}">
                <a16:creationId xmlns:a16="http://schemas.microsoft.com/office/drawing/2014/main" xmlns="" id="{DFE71C36-3316-437F-BE13-7BBA20D7BA47}"/>
              </a:ext>
            </a:extLst>
          </p:cNvPr>
          <p:cNvSpPr>
            <a:spLocks noGrp="1"/>
          </p:cNvSpPr>
          <p:nvPr>
            <p:ph sz="quarter" idx="27"/>
          </p:nvPr>
        </p:nvSpPr>
        <p:spPr>
          <a:xfrm>
            <a:off x="304800" y="4419600"/>
            <a:ext cx="3048000" cy="317646"/>
          </a:xfrm>
          <a:prstGeom prst="rect">
            <a:avLst/>
          </a:prstGeom>
        </p:spPr>
        <p:txBody>
          <a:bodyPr/>
          <a:lstStyle>
            <a:lvl1pPr marL="0" indent="0">
              <a:buNone/>
              <a:defRPr/>
            </a:lvl1pPr>
          </a:lstStyle>
          <a:p>
            <a:pPr lvl="0"/>
            <a:endParaRPr lang="en-US" dirty="0"/>
          </a:p>
        </p:txBody>
      </p:sp>
      <p:sp>
        <p:nvSpPr>
          <p:cNvPr id="21" name="Content Placeholder 20">
            <a:extLst>
              <a:ext uri="{FF2B5EF4-FFF2-40B4-BE49-F238E27FC236}">
                <a16:creationId xmlns:a16="http://schemas.microsoft.com/office/drawing/2014/main" xmlns="" id="{6502F08F-EF99-4C26-B90B-52A294BF2ADF}"/>
              </a:ext>
            </a:extLst>
          </p:cNvPr>
          <p:cNvSpPr>
            <a:spLocks noGrp="1"/>
          </p:cNvSpPr>
          <p:nvPr>
            <p:ph sz="quarter" idx="28"/>
          </p:nvPr>
        </p:nvSpPr>
        <p:spPr>
          <a:xfrm>
            <a:off x="3886200" y="4419600"/>
            <a:ext cx="4953000" cy="317646"/>
          </a:xfrm>
          <a:prstGeom prst="rect">
            <a:avLst/>
          </a:prstGeom>
        </p:spPr>
        <p:txBody>
          <a:bodyPr/>
          <a:lstStyle>
            <a:lvl1pPr marL="0" indent="0">
              <a:buNone/>
              <a:defRPr/>
            </a:lvl1pPr>
          </a:lstStyle>
          <a:p>
            <a:pPr lvl="0"/>
            <a:endParaRPr lang="en-US" dirty="0"/>
          </a:p>
        </p:txBody>
      </p:sp>
      <p:sp>
        <p:nvSpPr>
          <p:cNvPr id="23" name="Content Placeholder 22">
            <a:extLst>
              <a:ext uri="{FF2B5EF4-FFF2-40B4-BE49-F238E27FC236}">
                <a16:creationId xmlns:a16="http://schemas.microsoft.com/office/drawing/2014/main" xmlns="" id="{EF341BE4-FEC7-48D6-AB00-E3E394D3A372}"/>
              </a:ext>
            </a:extLst>
          </p:cNvPr>
          <p:cNvSpPr>
            <a:spLocks noGrp="1"/>
          </p:cNvSpPr>
          <p:nvPr>
            <p:ph sz="quarter" idx="29"/>
          </p:nvPr>
        </p:nvSpPr>
        <p:spPr>
          <a:xfrm>
            <a:off x="304800" y="4876800"/>
            <a:ext cx="3048000" cy="238125"/>
          </a:xfrm>
          <a:prstGeom prst="rect">
            <a:avLst/>
          </a:prstGeom>
        </p:spPr>
        <p:txBody>
          <a:bodyPr/>
          <a:lstStyle>
            <a:lvl1pPr marL="0" indent="0">
              <a:buNone/>
              <a:defRPr/>
            </a:lvl1pPr>
          </a:lstStyle>
          <a:p>
            <a:pPr lvl="0"/>
            <a:endParaRPr lang="en-US" dirty="0"/>
          </a:p>
        </p:txBody>
      </p:sp>
      <p:sp>
        <p:nvSpPr>
          <p:cNvPr id="25" name="Content Placeholder 24">
            <a:extLst>
              <a:ext uri="{FF2B5EF4-FFF2-40B4-BE49-F238E27FC236}">
                <a16:creationId xmlns:a16="http://schemas.microsoft.com/office/drawing/2014/main" xmlns="" id="{64C78274-348D-4E2A-BAFB-00090142181C}"/>
              </a:ext>
            </a:extLst>
          </p:cNvPr>
          <p:cNvSpPr>
            <a:spLocks noGrp="1"/>
          </p:cNvSpPr>
          <p:nvPr>
            <p:ph sz="quarter" idx="30"/>
          </p:nvPr>
        </p:nvSpPr>
        <p:spPr>
          <a:xfrm>
            <a:off x="3886200" y="4876800"/>
            <a:ext cx="4953000" cy="260350"/>
          </a:xfrm>
          <a:prstGeom prst="rect">
            <a:avLst/>
          </a:prstGeom>
        </p:spPr>
        <p:txBody>
          <a:bodyPr/>
          <a:lstStyle>
            <a:lvl1pPr marL="0" indent="0">
              <a:buNone/>
              <a:defRPr/>
            </a:lvl1pPr>
          </a:lstStyle>
          <a:p>
            <a:pPr lvl="0"/>
            <a:endParaRPr lang="en-US" dirty="0"/>
          </a:p>
        </p:txBody>
      </p:sp>
      <p:sp>
        <p:nvSpPr>
          <p:cNvPr id="27" name="Content Placeholder 26">
            <a:extLst>
              <a:ext uri="{FF2B5EF4-FFF2-40B4-BE49-F238E27FC236}">
                <a16:creationId xmlns:a16="http://schemas.microsoft.com/office/drawing/2014/main" xmlns="" id="{548969A8-62EA-4D5F-9B2F-5FB467197D85}"/>
              </a:ext>
            </a:extLst>
          </p:cNvPr>
          <p:cNvSpPr>
            <a:spLocks noGrp="1"/>
          </p:cNvSpPr>
          <p:nvPr>
            <p:ph sz="quarter" idx="31"/>
          </p:nvPr>
        </p:nvSpPr>
        <p:spPr>
          <a:xfrm>
            <a:off x="304800" y="5257801"/>
            <a:ext cx="3048000" cy="265530"/>
          </a:xfrm>
          <a:prstGeom prst="rect">
            <a:avLst/>
          </a:prstGeom>
        </p:spPr>
        <p:txBody>
          <a:bodyPr/>
          <a:lstStyle>
            <a:lvl1pPr marL="0" indent="0">
              <a:buNone/>
              <a:defRPr/>
            </a:lvl1pPr>
          </a:lstStyle>
          <a:p>
            <a:pPr lvl="0"/>
            <a:endParaRPr lang="en-US" dirty="0"/>
          </a:p>
        </p:txBody>
      </p:sp>
      <p:sp>
        <p:nvSpPr>
          <p:cNvPr id="29" name="Content Placeholder 28">
            <a:extLst>
              <a:ext uri="{FF2B5EF4-FFF2-40B4-BE49-F238E27FC236}">
                <a16:creationId xmlns:a16="http://schemas.microsoft.com/office/drawing/2014/main" xmlns="" id="{683421B2-1469-466F-B756-76F9D4826E2B}"/>
              </a:ext>
            </a:extLst>
          </p:cNvPr>
          <p:cNvSpPr>
            <a:spLocks noGrp="1"/>
          </p:cNvSpPr>
          <p:nvPr>
            <p:ph sz="quarter" idx="32"/>
          </p:nvPr>
        </p:nvSpPr>
        <p:spPr>
          <a:xfrm>
            <a:off x="3886200" y="5257800"/>
            <a:ext cx="4953000" cy="312465"/>
          </a:xfrm>
          <a:prstGeom prst="rect">
            <a:avLst/>
          </a:prstGeom>
        </p:spPr>
        <p:txBody>
          <a:bodyPr/>
          <a:lstStyle>
            <a:lvl1pPr marL="0" indent="0">
              <a:buNone/>
              <a:defRPr/>
            </a:lvl1pPr>
          </a:lstStyle>
          <a:p>
            <a:pPr lvl="0"/>
            <a:endParaRPr lang="en-US" dirty="0"/>
          </a:p>
        </p:txBody>
      </p:sp>
      <p:sp>
        <p:nvSpPr>
          <p:cNvPr id="31" name="Content Placeholder 30">
            <a:extLst>
              <a:ext uri="{FF2B5EF4-FFF2-40B4-BE49-F238E27FC236}">
                <a16:creationId xmlns:a16="http://schemas.microsoft.com/office/drawing/2014/main" xmlns="" id="{72BEFF3C-1B77-4AE9-B29A-933BFEEBA22B}"/>
              </a:ext>
            </a:extLst>
          </p:cNvPr>
          <p:cNvSpPr>
            <a:spLocks noGrp="1"/>
          </p:cNvSpPr>
          <p:nvPr>
            <p:ph sz="quarter" idx="33"/>
          </p:nvPr>
        </p:nvSpPr>
        <p:spPr>
          <a:xfrm>
            <a:off x="304800" y="5570538"/>
            <a:ext cx="3048000" cy="407987"/>
          </a:xfrm>
          <a:prstGeom prst="rect">
            <a:avLst/>
          </a:prstGeom>
        </p:spPr>
        <p:txBody>
          <a:bodyPr/>
          <a:lstStyle>
            <a:lvl1pPr marL="0" indent="0">
              <a:buNone/>
              <a:defRPr/>
            </a:lvl1pPr>
          </a:lstStyle>
          <a:p>
            <a:pPr lvl="0"/>
            <a:endParaRPr lang="en-US" dirty="0"/>
          </a:p>
        </p:txBody>
      </p:sp>
      <p:sp>
        <p:nvSpPr>
          <p:cNvPr id="33" name="Content Placeholder 32">
            <a:extLst>
              <a:ext uri="{FF2B5EF4-FFF2-40B4-BE49-F238E27FC236}">
                <a16:creationId xmlns:a16="http://schemas.microsoft.com/office/drawing/2014/main" xmlns="" id="{57AAF697-A6FF-4943-9C88-CC368EDBB522}"/>
              </a:ext>
            </a:extLst>
          </p:cNvPr>
          <p:cNvSpPr>
            <a:spLocks noGrp="1"/>
          </p:cNvSpPr>
          <p:nvPr>
            <p:ph sz="quarter" idx="34"/>
          </p:nvPr>
        </p:nvSpPr>
        <p:spPr>
          <a:xfrm>
            <a:off x="3886200" y="5654675"/>
            <a:ext cx="4953000" cy="36512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1594525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5240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a:extLst>
              <a:ext uri="{FF2B5EF4-FFF2-40B4-BE49-F238E27FC236}">
                <a16:creationId xmlns:a16="http://schemas.microsoft.com/office/drawing/2014/main" xmlns="" id="{9C45D28D-E050-4820-AFD5-BCEEE93DFAD9}"/>
              </a:ext>
            </a:extLst>
          </p:cNvPr>
          <p:cNvSpPr>
            <a:spLocks noGrp="1"/>
          </p:cNvSpPr>
          <p:nvPr>
            <p:ph sz="quarter" idx="17"/>
          </p:nvPr>
        </p:nvSpPr>
        <p:spPr>
          <a:xfrm>
            <a:off x="304800" y="3429000"/>
            <a:ext cx="8534400" cy="1524000"/>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xmlns="" id="{F641CCC3-3BAF-49BA-81A2-3696342DF5C5}"/>
              </a:ext>
            </a:extLst>
          </p:cNvPr>
          <p:cNvSpPr>
            <a:spLocks noGrp="1"/>
          </p:cNvSpPr>
          <p:nvPr>
            <p:ph sz="quarter" idx="18"/>
          </p:nvPr>
        </p:nvSpPr>
        <p:spPr>
          <a:xfrm>
            <a:off x="304800" y="5029200"/>
            <a:ext cx="8534400" cy="9906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892353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1"/>
            <a:ext cx="8534400" cy="4572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a:extLst>
              <a:ext uri="{FF2B5EF4-FFF2-40B4-BE49-F238E27FC236}">
                <a16:creationId xmlns:a16="http://schemas.microsoft.com/office/drawing/2014/main" xmlns="" id="{9C45D28D-E050-4820-AFD5-BCEEE93DFAD9}"/>
              </a:ext>
            </a:extLst>
          </p:cNvPr>
          <p:cNvSpPr>
            <a:spLocks noGrp="1"/>
          </p:cNvSpPr>
          <p:nvPr>
            <p:ph sz="quarter" idx="17"/>
          </p:nvPr>
        </p:nvSpPr>
        <p:spPr>
          <a:xfrm>
            <a:off x="304800" y="2362199"/>
            <a:ext cx="8534400" cy="457201"/>
          </a:xfrm>
          <a:prstGeom prst="rect">
            <a:avLst/>
          </a:prstGeom>
        </p:spPr>
        <p:txBody>
          <a:bodyPr/>
          <a:lstStyle>
            <a:lvl1pPr marL="0" indent="0">
              <a:buNone/>
              <a:defRPr cap="none" baseline="0">
                <a:latin typeface="Calibri" panose="020F0502020204030204" pitchFamily="34" charset="0"/>
              </a:defRPr>
            </a:lvl1pPr>
          </a:lstStyle>
          <a:p>
            <a:pPr lvl="0"/>
            <a:endParaRPr lang="en-US" dirty="0"/>
          </a:p>
        </p:txBody>
      </p:sp>
      <p:sp>
        <p:nvSpPr>
          <p:cNvPr id="9" name="Content Placeholder 8">
            <a:extLst>
              <a:ext uri="{FF2B5EF4-FFF2-40B4-BE49-F238E27FC236}">
                <a16:creationId xmlns:a16="http://schemas.microsoft.com/office/drawing/2014/main" xmlns="" id="{F641CCC3-3BAF-49BA-81A2-3696342DF5C5}"/>
              </a:ext>
            </a:extLst>
          </p:cNvPr>
          <p:cNvSpPr>
            <a:spLocks noGrp="1"/>
          </p:cNvSpPr>
          <p:nvPr>
            <p:ph sz="quarter" idx="18"/>
          </p:nvPr>
        </p:nvSpPr>
        <p:spPr>
          <a:xfrm>
            <a:off x="304800" y="2895600"/>
            <a:ext cx="8534400" cy="457200"/>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8" name="Content Placeholder 7">
            <a:extLst>
              <a:ext uri="{FF2B5EF4-FFF2-40B4-BE49-F238E27FC236}">
                <a16:creationId xmlns:a16="http://schemas.microsoft.com/office/drawing/2014/main" xmlns="" id="{F0A155F3-33F1-4781-97F1-80E757E0C84B}"/>
              </a:ext>
            </a:extLst>
          </p:cNvPr>
          <p:cNvSpPr>
            <a:spLocks noGrp="1"/>
          </p:cNvSpPr>
          <p:nvPr>
            <p:ph sz="quarter" idx="19"/>
          </p:nvPr>
        </p:nvSpPr>
        <p:spPr>
          <a:xfrm>
            <a:off x="304800" y="3429000"/>
            <a:ext cx="8534400" cy="365125"/>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1" name="Content Placeholder 10">
            <a:extLst>
              <a:ext uri="{FF2B5EF4-FFF2-40B4-BE49-F238E27FC236}">
                <a16:creationId xmlns:a16="http://schemas.microsoft.com/office/drawing/2014/main" xmlns="" id="{ADF00982-AA85-4C31-81AE-628FABFB9D10}"/>
              </a:ext>
            </a:extLst>
          </p:cNvPr>
          <p:cNvSpPr>
            <a:spLocks noGrp="1"/>
          </p:cNvSpPr>
          <p:nvPr>
            <p:ph sz="quarter" idx="20"/>
          </p:nvPr>
        </p:nvSpPr>
        <p:spPr>
          <a:xfrm>
            <a:off x="304800" y="3962400"/>
            <a:ext cx="8534400" cy="365125"/>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3" name="Content Placeholder 12">
            <a:extLst>
              <a:ext uri="{FF2B5EF4-FFF2-40B4-BE49-F238E27FC236}">
                <a16:creationId xmlns:a16="http://schemas.microsoft.com/office/drawing/2014/main" xmlns="" id="{CAB466B0-98C7-49FB-9AF4-EC4B1792DD91}"/>
              </a:ext>
            </a:extLst>
          </p:cNvPr>
          <p:cNvSpPr>
            <a:spLocks noGrp="1"/>
          </p:cNvSpPr>
          <p:nvPr>
            <p:ph sz="quarter" idx="21"/>
          </p:nvPr>
        </p:nvSpPr>
        <p:spPr>
          <a:xfrm>
            <a:off x="304800" y="4419600"/>
            <a:ext cx="8534400" cy="365125"/>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5" name="Content Placeholder 14">
            <a:extLst>
              <a:ext uri="{FF2B5EF4-FFF2-40B4-BE49-F238E27FC236}">
                <a16:creationId xmlns:a16="http://schemas.microsoft.com/office/drawing/2014/main" xmlns="" id="{FBA6C95E-6792-4992-86D3-306F25319E39}"/>
              </a:ext>
            </a:extLst>
          </p:cNvPr>
          <p:cNvSpPr>
            <a:spLocks noGrp="1"/>
          </p:cNvSpPr>
          <p:nvPr>
            <p:ph sz="quarter" idx="22"/>
          </p:nvPr>
        </p:nvSpPr>
        <p:spPr>
          <a:xfrm>
            <a:off x="304800" y="4876800"/>
            <a:ext cx="8534400" cy="304800"/>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7" name="Content Placeholder 16">
            <a:extLst>
              <a:ext uri="{FF2B5EF4-FFF2-40B4-BE49-F238E27FC236}">
                <a16:creationId xmlns:a16="http://schemas.microsoft.com/office/drawing/2014/main" xmlns="" id="{8AE8A21D-17DD-4D0C-8D4E-1A8929A63ADA}"/>
              </a:ext>
            </a:extLst>
          </p:cNvPr>
          <p:cNvSpPr>
            <a:spLocks noGrp="1"/>
          </p:cNvSpPr>
          <p:nvPr>
            <p:ph sz="quarter" idx="23"/>
          </p:nvPr>
        </p:nvSpPr>
        <p:spPr>
          <a:xfrm>
            <a:off x="304800" y="5257800"/>
            <a:ext cx="8534400" cy="365125"/>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9" name="Content Placeholder 18">
            <a:extLst>
              <a:ext uri="{FF2B5EF4-FFF2-40B4-BE49-F238E27FC236}">
                <a16:creationId xmlns:a16="http://schemas.microsoft.com/office/drawing/2014/main" xmlns="" id="{F71E3EEE-FE6F-4335-945A-F672C63C576C}"/>
              </a:ext>
            </a:extLst>
          </p:cNvPr>
          <p:cNvSpPr>
            <a:spLocks noGrp="1"/>
          </p:cNvSpPr>
          <p:nvPr>
            <p:ph sz="quarter" idx="24"/>
          </p:nvPr>
        </p:nvSpPr>
        <p:spPr>
          <a:xfrm>
            <a:off x="304800" y="5715000"/>
            <a:ext cx="8534400" cy="381000"/>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Tree>
    <p:extLst>
      <p:ext uri="{BB962C8B-B14F-4D97-AF65-F5344CB8AC3E}">
        <p14:creationId xmlns:p14="http://schemas.microsoft.com/office/powerpoint/2010/main" xmlns="" val="42375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7250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45135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laceholder 2"/>
          <p:cNvSpPr>
            <a:spLocks noGrp="1"/>
          </p:cNvSpPr>
          <p:nvPr>
            <p:ph sz="quarter" idx="17"/>
          </p:nvPr>
        </p:nvSpPr>
        <p:spPr>
          <a:xfrm>
            <a:off x="4724400" y="1752600"/>
            <a:ext cx="4114800" cy="445135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264760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xmlns="" val="613298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574675" indent="-350838">
              <a:buClr>
                <a:schemeClr val="accent2"/>
              </a:buClr>
              <a:buFont typeface="Arial" charset="0"/>
              <a:buChar char="•"/>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736690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cept Check Question (1of 2)">
    <p:spTree>
      <p:nvGrpSpPr>
        <p:cNvPr id="1" name=""/>
        <p:cNvGrpSpPr/>
        <p:nvPr/>
      </p:nvGrpSpPr>
      <p:grpSpPr>
        <a:xfrm>
          <a:off x="0" y="0"/>
          <a:ext cx="0" cy="0"/>
          <a:chOff x="0" y="0"/>
          <a:chExt cx="0" cy="0"/>
        </a:xfrm>
      </p:grpSpPr>
      <p:sp>
        <p:nvSpPr>
          <p:cNvPr id="8" name="Question"/>
          <p:cNvSpPr>
            <a:spLocks noGrp="1"/>
          </p:cNvSpPr>
          <p:nvPr>
            <p:ph sz="quarter" idx="15" hasCustomPrompt="1"/>
          </p:nvPr>
        </p:nvSpPr>
        <p:spPr>
          <a:xfrm>
            <a:off x="304800" y="1752600"/>
            <a:ext cx="8534400" cy="4419600"/>
          </a:xfrm>
          <a:prstGeom prst="rect">
            <a:avLst/>
          </a:prstGeom>
        </p:spPr>
        <p:txBody>
          <a:bodyPr/>
          <a:lstStyle>
            <a:lvl1pPr marL="0" indent="0">
              <a:spcBef>
                <a:spcPts val="1000"/>
              </a:spcBef>
              <a:buNone/>
              <a:defRPr sz="3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Clr>
                <a:schemeClr val="accent2"/>
              </a:buClr>
              <a:buFont typeface="+mj-lt"/>
              <a:buAutoNum type="alphaLcPeriod"/>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stStyle>
          <a:p>
            <a:pPr lvl="0"/>
            <a:r>
              <a:rPr lang="en-US" b="0" i="0" dirty="0">
                <a:latin typeface="Source Sans Pro" charset="0"/>
                <a:ea typeface="Source Sans Pro" charset="0"/>
                <a:cs typeface="Source Sans Pro" charset="0"/>
              </a:rPr>
              <a:t>Which one of these statements about the accrual basis of accounting is false?</a:t>
            </a:r>
          </a:p>
          <a:p>
            <a:pPr lvl="1"/>
            <a:r>
              <a:rPr lang="en-US" dirty="0"/>
              <a:t>Companies record events that change their financial statements in the period in which events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
        <p:nvSpPr>
          <p:cNvPr id="14" name="Title 13"/>
          <p:cNvSpPr>
            <a:spLocks noGrp="1"/>
          </p:cNvSpPr>
          <p:nvPr>
            <p:ph type="title" hasCustomPrompt="1"/>
          </p:nvPr>
        </p:nvSpPr>
        <p:spPr>
          <a:xfrm>
            <a:off x="304800" y="762001"/>
            <a:ext cx="8534400" cy="646331"/>
          </a:xfrm>
          <a:prstGeom prst="rect">
            <a:avLst/>
          </a:prstGeom>
        </p:spPr>
        <p:txBody>
          <a:bodyPr>
            <a:spAutoFit/>
          </a:bodyPr>
          <a:lstStyle>
            <a:lvl1pPr>
              <a:defRPr sz="4000" b="0"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Periodicity Assumption</a:t>
            </a:r>
          </a:p>
        </p:txBody>
      </p:sp>
    </p:spTree>
    <p:extLst>
      <p:ext uri="{BB962C8B-B14F-4D97-AF65-F5344CB8AC3E}">
        <p14:creationId xmlns:p14="http://schemas.microsoft.com/office/powerpoint/2010/main" xmlns="" val="3821589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143000"/>
            <a:ext cx="8382000" cy="4800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495831798"/>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8" name="Content Placeholder 7"/>
          <p:cNvSpPr>
            <a:spLocks noGrp="1"/>
          </p:cNvSpPr>
          <p:nvPr>
            <p:ph sz="quarter" idx="12"/>
          </p:nvPr>
        </p:nvSpPr>
        <p:spPr>
          <a:xfrm>
            <a:off x="304800" y="5791200"/>
            <a:ext cx="8534400" cy="457199"/>
          </a:xfrm>
          <a:prstGeom prst="rect">
            <a:avLst/>
          </a:prstGeom>
        </p:spPr>
        <p:txBody>
          <a:bodyPr/>
          <a:lstStyle>
            <a:lvl1pPr marL="0" indent="0">
              <a:buNone/>
              <a:defRPr sz="20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pPr/>
              <a:t>‹#›</a:t>
            </a:fld>
            <a:endParaRPr lang="en-US" dirty="0"/>
          </a:p>
        </p:txBody>
      </p:sp>
      <p:sp>
        <p:nvSpPr>
          <p:cNvPr id="3" name="Footer Placeholder 2"/>
          <p:cNvSpPr>
            <a:spLocks noGrp="1"/>
          </p:cNvSpPr>
          <p:nvPr>
            <p:ph type="ftr" sz="quarter" idx="10"/>
          </p:nvPr>
        </p:nvSpPr>
        <p:spPr/>
        <p:txBody>
          <a:bodyPr/>
          <a:lstStyle/>
          <a:p>
            <a:r>
              <a:rPr lang="en-US" dirty="0"/>
              <a:t>Copyright ©2019 John Wiley &amp; Sons, Inc. </a:t>
            </a:r>
          </a:p>
        </p:txBody>
      </p:sp>
    </p:spTree>
    <p:extLst>
      <p:ext uri="{BB962C8B-B14F-4D97-AF65-F5344CB8AC3E}">
        <p14:creationId xmlns:p14="http://schemas.microsoft.com/office/powerpoint/2010/main" xmlns="" val="1521057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Image Slide: Version B">
    <p:spTree>
      <p:nvGrpSpPr>
        <p:cNvPr id="1" name=""/>
        <p:cNvGrpSpPr/>
        <p:nvPr/>
      </p:nvGrpSpPr>
      <p:grpSpPr>
        <a:xfrm>
          <a:off x="0" y="0"/>
          <a:ext cx="0" cy="0"/>
          <a:chOff x="0" y="0"/>
          <a:chExt cx="0" cy="0"/>
        </a:xfrm>
      </p:grpSpPr>
      <p:sp>
        <p:nvSpPr>
          <p:cNvPr id="2" name="Title 1"/>
          <p:cNvSpPr>
            <a:spLocks noGrp="1"/>
          </p:cNvSpPr>
          <p:nvPr>
            <p:ph type="title"/>
          </p:nvPr>
        </p:nvSpPr>
        <p:spPr>
          <a:xfrm>
            <a:off x="304800" y="5961253"/>
            <a:ext cx="8534400" cy="320675"/>
          </a:xfrm>
          <a:prstGeom prst="rect">
            <a:avLst/>
          </a:prstGeom>
        </p:spPr>
        <p:txBody>
          <a:bodyPr/>
          <a:lstStyle>
            <a:lvl1pPr algn="ct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304800" y="609601"/>
            <a:ext cx="8534400" cy="5277230"/>
          </a:xfrm>
          <a:prstGeom prst="rect">
            <a:avLst/>
          </a:prstGeom>
        </p:spPr>
        <p:txBody>
          <a:bodyPr/>
          <a:lstStyle>
            <a:lvl1pPr marL="0" indent="0">
              <a:buNone/>
              <a:defRPr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2"/>
          </p:nvPr>
        </p:nvSpPr>
        <p:spPr>
          <a:xfrm>
            <a:off x="6457950" y="6356350"/>
            <a:ext cx="2381250" cy="365125"/>
          </a:xfrm>
        </p:spPr>
        <p:txBody>
          <a:bodyPr/>
          <a:lstStyle/>
          <a:p>
            <a:fld id="{43DD970A-8A59-5645-997B-8F1EF841716D}"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57168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13" name="COBBL"/>
          <p:cNvSpPr>
            <a:spLocks noGrp="1"/>
          </p:cNvSpPr>
          <p:nvPr>
            <p:ph sz="quarter" idx="10" hasCustomPrompt="1"/>
          </p:nvPr>
        </p:nvSpPr>
        <p:spPr>
          <a:xfrm>
            <a:off x="304800" y="1447800"/>
            <a:ext cx="8534400" cy="4495800"/>
          </a:xfrm>
          <a:prstGeom prst="rect">
            <a:avLst/>
          </a:prstGeom>
        </p:spPr>
        <p:txBody>
          <a:bodyPr/>
          <a:lstStyle>
            <a:lvl1pPr marL="295275" indent="-295275">
              <a:buClr>
                <a:schemeClr val="accent2"/>
              </a:buClr>
              <a:tabLst/>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
        <p:nvSpPr>
          <p:cNvPr id="6" name="Title Placeholder 1"/>
          <p:cNvSpPr>
            <a:spLocks noGrp="1"/>
          </p:cNvSpPr>
          <p:nvPr>
            <p:ph type="title"/>
          </p:nvPr>
        </p:nvSpPr>
        <p:spPr>
          <a:xfrm>
            <a:off x="304800" y="762000"/>
            <a:ext cx="8534400" cy="701731"/>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xmlns="" val="186693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6" name="COBBL 2-col"/>
          <p:cNvSpPr>
            <a:spLocks noGrp="1"/>
          </p:cNvSpPr>
          <p:nvPr>
            <p:ph sz="quarter" idx="12" hasCustomPrompt="1"/>
          </p:nvPr>
        </p:nvSpPr>
        <p:spPr>
          <a:xfrm>
            <a:off x="304800" y="1447800"/>
            <a:ext cx="8534400" cy="441960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p:txBody>
      </p:sp>
      <p:sp>
        <p:nvSpPr>
          <p:cNvPr id="7" name="Slide Number Placeholder 6"/>
          <p:cNvSpPr>
            <a:spLocks noGrp="1"/>
          </p:cNvSpPr>
          <p:nvPr>
            <p:ph type="sldNum" sz="quarter" idx="14"/>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
        <p:nvSpPr>
          <p:cNvPr id="9" name="Title Placeholder 1"/>
          <p:cNvSpPr>
            <a:spLocks noGrp="1"/>
          </p:cNvSpPr>
          <p:nvPr>
            <p:ph type="title"/>
          </p:nvPr>
        </p:nvSpPr>
        <p:spPr>
          <a:xfrm>
            <a:off x="304800" y="762000"/>
            <a:ext cx="8534400" cy="701731"/>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xmlns="" val="99360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6" name="COBNL"/>
          <p:cNvSpPr>
            <a:spLocks noGrp="1"/>
          </p:cNvSpPr>
          <p:nvPr>
            <p:ph sz="quarter" idx="12" hasCustomPrompt="1"/>
          </p:nvPr>
        </p:nvSpPr>
        <p:spPr>
          <a:xfrm>
            <a:off x="304800" y="1447800"/>
            <a:ext cx="8534400" cy="4495800"/>
          </a:xfrm>
          <a:prstGeom prst="rect">
            <a:avLst/>
          </a:prstGeom>
        </p:spPr>
        <p:txBody>
          <a:bodyPr/>
          <a:lstStyle>
            <a:lvl1pPr marL="514350" indent="-514350">
              <a:buClr>
                <a:schemeClr val="accent2"/>
              </a:buClr>
              <a:buFont typeface="+mj-lt"/>
              <a:buAutoNum type="arabicPeriod"/>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
        <p:nvSpPr>
          <p:cNvPr id="9" name="Title Placeholder 1"/>
          <p:cNvSpPr>
            <a:spLocks noGrp="1"/>
          </p:cNvSpPr>
          <p:nvPr>
            <p:ph type="title"/>
          </p:nvPr>
        </p:nvSpPr>
        <p:spPr>
          <a:xfrm>
            <a:off x="304800" y="762000"/>
            <a:ext cx="8534400" cy="701731"/>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xmlns="" val="178642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10" name="COBNL"/>
          <p:cNvSpPr>
            <a:spLocks noGrp="1"/>
          </p:cNvSpPr>
          <p:nvPr>
            <p:ph sz="quarter" idx="14" hasCustomPrompt="1"/>
          </p:nvPr>
        </p:nvSpPr>
        <p:spPr>
          <a:xfrm>
            <a:off x="304800" y="1447800"/>
            <a:ext cx="8534400" cy="4114800"/>
          </a:xfrm>
          <a:prstGeom prst="rect">
            <a:avLst/>
          </a:prstGeom>
        </p:spPr>
        <p:txBody>
          <a:bodyPr/>
          <a:lstStyle>
            <a:lvl1pPr marL="803275" indent="-803275">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
        <p:nvSpPr>
          <p:cNvPr id="8" name="Slide Number Placeholder 7"/>
          <p:cNvSpPr>
            <a:spLocks noGrp="1"/>
          </p:cNvSpPr>
          <p:nvPr>
            <p:ph type="sldNum" sz="quarter" idx="16"/>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5"/>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
        <p:nvSpPr>
          <p:cNvPr id="7" name="Title Placeholder 1"/>
          <p:cNvSpPr>
            <a:spLocks noGrp="1"/>
          </p:cNvSpPr>
          <p:nvPr>
            <p:ph type="title"/>
          </p:nvPr>
        </p:nvSpPr>
        <p:spPr>
          <a:xfrm>
            <a:off x="304800" y="762000"/>
            <a:ext cx="8534400" cy="701731"/>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xmlns="" val="112357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8" name="COBBL"/>
          <p:cNvSpPr>
            <a:spLocks noGrp="1"/>
          </p:cNvSpPr>
          <p:nvPr>
            <p:ph sz="quarter" idx="12" hasCustomPrompt="1"/>
          </p:nvPr>
        </p:nvSpPr>
        <p:spPr>
          <a:xfrm>
            <a:off x="304800" y="1447800"/>
            <a:ext cx="8534400" cy="4495800"/>
          </a:xfrm>
          <a:prstGeom prst="rect">
            <a:avLst/>
          </a:prstGeom>
        </p:spPr>
        <p:txBody>
          <a:bodyPr/>
          <a:lstStyle>
            <a:lvl1pPr marL="571500" marR="0" indent="-342900"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1143000" marR="0" indent="-342900" algn="l" defTabSz="914400" rtl="0" eaLnBrk="1" fontAlgn="auto" latinLnBrk="0" hangingPunct="1">
              <a:lnSpc>
                <a:spcPct val="90000"/>
              </a:lnSpc>
              <a:spcBef>
                <a:spcPts val="500"/>
              </a:spcBef>
              <a:spcAft>
                <a:spcPts val="0"/>
              </a:spcAft>
              <a:buClr>
                <a:schemeClr val="accent2"/>
              </a:buClr>
              <a:buSzPct val="80000"/>
              <a:buFont typeface="Wingdings" panose="05000000000000000000" pitchFamily="2" charset="2"/>
              <a:buChar char="§"/>
              <a:tabLst/>
              <a:defRPr sz="2400" b="0" i="0" baseline="0">
                <a:latin typeface="Calibri" panose="020F0502020204030204" pitchFamily="34" charset="0"/>
                <a:ea typeface="Calibri" panose="020F0502020204030204" pitchFamily="34" charset="0"/>
                <a:cs typeface="Calibri" panose="020F0502020204030204" pitchFamily="34"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
        <p:nvSpPr>
          <p:cNvPr id="7" name="Title Placeholder 1"/>
          <p:cNvSpPr>
            <a:spLocks noGrp="1"/>
          </p:cNvSpPr>
          <p:nvPr>
            <p:ph type="title"/>
          </p:nvPr>
        </p:nvSpPr>
        <p:spPr>
          <a:xfrm>
            <a:off x="304800" y="762000"/>
            <a:ext cx="8534400" cy="701731"/>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xmlns="" val="83790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1028700" indent="-342900">
              <a:buClr>
                <a:schemeClr val="accent2"/>
              </a:buClr>
              <a:tabLst/>
              <a:defRPr sz="2400" b="0" i="0" baseline="0">
                <a:latin typeface="Calibri" panose="020F0502020204030204" pitchFamily="34" charset="0"/>
                <a:ea typeface="Calibri" panose="020F0502020204030204" pitchFamily="34" charset="0"/>
                <a:cs typeface="Calibri" panose="020F0502020204030204" pitchFamily="34" charset="0"/>
              </a:defRPr>
            </a:lvl2pPr>
            <a:lvl3pPr marL="914400"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
        <p:nvSpPr>
          <p:cNvPr id="8" name="Title Placeholder 1"/>
          <p:cNvSpPr>
            <a:spLocks noGrp="1"/>
          </p:cNvSpPr>
          <p:nvPr>
            <p:ph type="title"/>
          </p:nvPr>
        </p:nvSpPr>
        <p:spPr>
          <a:xfrm>
            <a:off x="304800" y="762000"/>
            <a:ext cx="8534400" cy="701731"/>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xmlns="" val="1263432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29388027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4000" r:id="rId3"/>
  </p:sldLayoutIdLst>
  <p:hf hd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0"/>
            <a:ext cx="8534400" cy="701731"/>
          </a:xfrm>
          <a:prstGeom prst="rect">
            <a:avLst/>
          </a:prstGeom>
        </p:spPr>
        <p:txBody>
          <a:bodyPr vert="horz" lIns="91440" tIns="45720" rIns="91440" bIns="45720" rtlCol="0" anchor="t">
            <a:noAutofit/>
          </a:bodyPr>
          <a:lstStyle/>
          <a:p>
            <a:r>
              <a:rPr lang="en-US" dirty="0"/>
              <a:t>Click to edit Master title style</a:t>
            </a:r>
          </a:p>
        </p:txBody>
      </p:sp>
      <p:sp>
        <p:nvSpPr>
          <p:cNvPr id="16" name="Rectangle 15"/>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611586285"/>
      </p:ext>
    </p:extLst>
  </p:cSld>
  <p:clrMap bg1="lt1" tx1="dk1" bg2="lt2" tx2="dk2" accent1="accent1" accent2="accent2" accent3="accent3" accent4="accent4" accent5="accent5" accent6="accent6" hlink="hlink" folHlink="folHlink"/>
  <p:sldLayoutIdLst>
    <p:sldLayoutId id="2147483937" r:id="rId1"/>
    <p:sldLayoutId id="2147483942" r:id="rId2"/>
    <p:sldLayoutId id="2147483956" r:id="rId3"/>
    <p:sldLayoutId id="2147483955" r:id="rId4"/>
    <p:sldLayoutId id="2147483957" r:id="rId5"/>
    <p:sldLayoutId id="2147483959" r:id="rId6"/>
    <p:sldLayoutId id="2147483958" r:id="rId7"/>
    <p:sldLayoutId id="2147483960" r:id="rId8"/>
    <p:sldLayoutId id="2147483961" r:id="rId9"/>
    <p:sldLayoutId id="2147483962" r:id="rId10"/>
    <p:sldLayoutId id="2147483963" r:id="rId11"/>
    <p:sldLayoutId id="2147484002" r:id="rId12"/>
  </p:sldLayoutIdLst>
  <p:hf hdr="0" dt="0"/>
  <p:txStyles>
    <p:titleStyle>
      <a:lvl1pPr algn="l" defTabSz="914400" rtl="0" eaLnBrk="1" latinLnBrk="0" hangingPunct="1">
        <a:lnSpc>
          <a:spcPct val="90000"/>
        </a:lnSpc>
        <a:spcBef>
          <a:spcPct val="0"/>
        </a:spcBef>
        <a:buNone/>
        <a:defRPr sz="40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
        <p:nvSpPr>
          <p:cNvPr id="11" name="Title Placeholder 1"/>
          <p:cNvSpPr>
            <a:spLocks noGrp="1"/>
          </p:cNvSpPr>
          <p:nvPr>
            <p:ph type="title"/>
          </p:nvPr>
        </p:nvSpPr>
        <p:spPr>
          <a:xfrm>
            <a:off x="304800" y="762000"/>
            <a:ext cx="8534400" cy="701731"/>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xmlns="" val="1811935529"/>
      </p:ext>
    </p:extLst>
  </p:cSld>
  <p:clrMap bg1="lt1" tx1="dk1" bg2="lt2" tx2="dk2" accent1="accent1" accent2="accent2" accent3="accent3" accent4="accent4" accent5="accent5" accent6="accent6" hlink="hlink" folHlink="folHlink"/>
  <p:sldLayoutIdLst>
    <p:sldLayoutId id="2147483944" r:id="rId1"/>
    <p:sldLayoutId id="2147483964" r:id="rId2"/>
    <p:sldLayoutId id="2147484005" r:id="rId3"/>
  </p:sldLayoutIdLst>
  <p:hf hdr="0" dt="0"/>
  <p:txStyles>
    <p:titleStyle>
      <a:lvl1pPr algn="l" defTabSz="914400" rtl="0" eaLnBrk="1" latinLnBrk="0" hangingPunct="1">
        <a:lnSpc>
          <a:spcPct val="90000"/>
        </a:lnSpc>
        <a:spcBef>
          <a:spcPct val="0"/>
        </a:spcBef>
        <a:buNone/>
        <a:defRPr sz="4000" b="1" i="0" kern="1200">
          <a:solidFill>
            <a:schemeClr val="accent2"/>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838197"/>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33219470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94" r:id="rId3"/>
  </p:sldLayoutIdLst>
  <p:hf hdr="0" dt="0"/>
  <p:txStyles>
    <p:titleStyle>
      <a:lvl1pPr algn="l" defTabSz="914400" rtl="0" eaLnBrk="1" latinLnBrk="0" hangingPunct="1">
        <a:lnSpc>
          <a:spcPct val="90000"/>
        </a:lnSpc>
        <a:spcBef>
          <a:spcPct val="0"/>
        </a:spcBef>
        <a:buNone/>
        <a:defRPr sz="40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2"/>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616953850"/>
      </p:ext>
    </p:extLst>
  </p:cSld>
  <p:clrMap bg1="lt1" tx1="dk1" bg2="lt2" tx2="dk2" accent1="accent1" accent2="accent2" accent3="accent3" accent4="accent4" accent5="accent5" accent6="accent6" hlink="hlink" folHlink="folHlink"/>
  <p:sldLayoutIdLst>
    <p:sldLayoutId id="2147483969" r:id="rId1"/>
    <p:sldLayoutId id="2147483970" r:id="rId2"/>
  </p:sldLayoutIdLst>
  <p:hf hdr="0" dt="0"/>
  <p:txStyles>
    <p:titleStyle>
      <a:lvl1pPr algn="l" defTabSz="914400" rtl="0" eaLnBrk="1" latinLnBrk="0" hangingPunct="1">
        <a:lnSpc>
          <a:spcPct val="90000"/>
        </a:lnSpc>
        <a:spcBef>
          <a:spcPct val="0"/>
        </a:spcBef>
        <a:buNone/>
        <a:defRPr sz="40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30262573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98" r:id="rId3"/>
    <p:sldLayoutId id="2147483999" r:id="rId4"/>
    <p:sldLayoutId id="2147483991" r:id="rId5"/>
    <p:sldLayoutId id="2147483995" r:id="rId6"/>
    <p:sldLayoutId id="2147483974" r:id="rId7"/>
    <p:sldLayoutId id="2147483975" r:id="rId8"/>
    <p:sldLayoutId id="2147484003" r:id="rId9"/>
    <p:sldLayoutId id="2147484004" r:id="rId10"/>
    <p:sldLayoutId id="2147484006" r:id="rId11"/>
  </p:sldLayoutIdLst>
  <p:hf hdr="0" dt="0"/>
  <p:txStyles>
    <p:titleStyle>
      <a:lvl1pPr algn="l" defTabSz="914400" rtl="0" eaLnBrk="1" latinLnBrk="0" hangingPunct="1">
        <a:lnSpc>
          <a:spcPct val="90000"/>
        </a:lnSpc>
        <a:spcBef>
          <a:spcPct val="0"/>
        </a:spcBef>
        <a:buNone/>
        <a:defRPr sz="40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
        <p:nvSpPr>
          <p:cNvPr id="6" name="Slide Number Placeholder 5"/>
          <p:cNvSpPr>
            <a:spLocks noGrp="1"/>
          </p:cNvSpPr>
          <p:nvPr>
            <p:ph type="sldNum" sz="quarter" idx="4"/>
          </p:nvPr>
        </p:nvSpPr>
        <p:spPr>
          <a:xfrm>
            <a:off x="6457950" y="6356350"/>
            <a:ext cx="245745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43DD970A-8A59-5645-997B-8F1EF841716D}"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9740712"/>
      </p:ext>
    </p:extLst>
  </p:cSld>
  <p:clrMap bg1="lt1" tx1="dk1" bg2="lt2" tx2="dk2" accent1="accent1" accent2="accent2" accent3="accent3" accent4="accent4" accent5="accent5" accent6="accent6" hlink="hlink" folHlink="folHlink"/>
  <p:sldLayoutIdLst>
    <p:sldLayoutId id="2147483988" r:id="rId1"/>
    <p:sldLayoutId id="2147483978" r:id="rId2"/>
  </p:sldLayoutIdLst>
  <p:hf hdr="0" dt="0"/>
  <p:txStyles>
    <p:titleStyle>
      <a:lvl1pPr algn="l" defTabSz="914400" rtl="0" eaLnBrk="1" latinLnBrk="0" hangingPunct="1">
        <a:lnSpc>
          <a:spcPct val="90000"/>
        </a:lnSpc>
        <a:spcBef>
          <a:spcPct val="0"/>
        </a:spcBef>
        <a:buNone/>
        <a:defRPr sz="1600" b="0" i="0" kern="1200">
          <a:solidFill>
            <a:schemeClr val="tx1"/>
          </a:solidFill>
          <a:latin typeface="STIX" charset="0"/>
          <a:ea typeface="STIX" charset="0"/>
          <a:cs typeface="STIX"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2400" y="381000"/>
            <a:ext cx="8839200" cy="1042431"/>
          </a:xfrm>
        </p:spPr>
        <p:txBody>
          <a:bodyPr anchor="ctr" anchorCtr="0"/>
          <a:lstStyle/>
          <a:p>
            <a:r>
              <a:rPr lang="en-US" dirty="0"/>
              <a:t>Financial Accounting</a:t>
            </a:r>
          </a:p>
        </p:txBody>
      </p:sp>
      <p:sp>
        <p:nvSpPr>
          <p:cNvPr id="3" name="Edition"/>
          <p:cNvSpPr>
            <a:spLocks noGrp="1"/>
          </p:cNvSpPr>
          <p:nvPr>
            <p:ph sz="quarter" idx="4294967295"/>
          </p:nvPr>
        </p:nvSpPr>
        <p:spPr>
          <a:xfrm>
            <a:off x="152400" y="1553598"/>
            <a:ext cx="8839200" cy="503802"/>
          </a:xfrm>
          <a:prstGeom prst="rect">
            <a:avLst/>
          </a:prstGeom>
        </p:spPr>
        <p:txBody>
          <a:bodyPr/>
          <a:lstStyle/>
          <a:p>
            <a:pPr marL="0" indent="0" algn="ctr">
              <a:buNone/>
            </a:pPr>
            <a:r>
              <a:rPr lang="en-US" sz="3200" b="1" dirty="0"/>
              <a:t>IFRS 4th Edition</a:t>
            </a:r>
          </a:p>
        </p:txBody>
      </p:sp>
      <p:sp>
        <p:nvSpPr>
          <p:cNvPr id="12" name="Author"/>
          <p:cNvSpPr>
            <a:spLocks noGrp="1"/>
          </p:cNvSpPr>
          <p:nvPr>
            <p:ph sz="quarter" idx="4294967295"/>
          </p:nvPr>
        </p:nvSpPr>
        <p:spPr>
          <a:xfrm>
            <a:off x="152400" y="2211324"/>
            <a:ext cx="8839200" cy="531876"/>
          </a:xfrm>
          <a:prstGeom prst="rect">
            <a:avLst/>
          </a:prstGeom>
        </p:spPr>
        <p:txBody>
          <a:bodyPr/>
          <a:lstStyle/>
          <a:p>
            <a:pPr marL="0" indent="0" algn="ctr">
              <a:buNone/>
            </a:pPr>
            <a:r>
              <a:rPr lang="en-US" b="1" dirty="0">
                <a:solidFill>
                  <a:schemeClr val="accent2"/>
                </a:solidFill>
                <a:latin typeface="Calibri" panose="020F0502020204030204" pitchFamily="34" charset="0"/>
                <a:ea typeface="STIX" charset="0"/>
                <a:cs typeface="STIX" charset="0"/>
              </a:rPr>
              <a:t>Weygandt </a:t>
            </a:r>
            <a:r>
              <a:rPr lang="en-US" b="1" dirty="0">
                <a:solidFill>
                  <a:srgbClr val="990000"/>
                </a:solidFill>
                <a:ea typeface="STIX" charset="0"/>
                <a:cs typeface="STIX" charset="0"/>
              </a:rPr>
              <a:t>● </a:t>
            </a:r>
            <a:r>
              <a:rPr lang="en-US" b="1" dirty="0">
                <a:solidFill>
                  <a:schemeClr val="accent2"/>
                </a:solidFill>
                <a:latin typeface="Calibri" panose="020F0502020204030204" pitchFamily="34" charset="0"/>
                <a:ea typeface="STIX" charset="0"/>
                <a:cs typeface="STIX" charset="0"/>
              </a:rPr>
              <a:t>Kimmel </a:t>
            </a:r>
            <a:r>
              <a:rPr lang="en-US" b="1" dirty="0">
                <a:solidFill>
                  <a:srgbClr val="990000"/>
                </a:solidFill>
                <a:ea typeface="STIX" charset="0"/>
                <a:cs typeface="STIX" charset="0"/>
              </a:rPr>
              <a:t>● Kieso</a:t>
            </a:r>
          </a:p>
        </p:txBody>
      </p:sp>
      <p:sp>
        <p:nvSpPr>
          <p:cNvPr id="9" name="CN"/>
          <p:cNvSpPr>
            <a:spLocks noGrp="1"/>
          </p:cNvSpPr>
          <p:nvPr>
            <p:ph sz="quarter" idx="19"/>
          </p:nvPr>
        </p:nvSpPr>
        <p:spPr>
          <a:xfrm>
            <a:off x="152400" y="3801460"/>
            <a:ext cx="8839200" cy="609600"/>
          </a:xfrm>
        </p:spPr>
        <p:txBody>
          <a:bodyPr/>
          <a:lstStyle/>
          <a:p>
            <a:r>
              <a:rPr lang="en-US" dirty="0">
                <a:ea typeface="STIX" charset="0"/>
                <a:cs typeface="STIX" charset="0"/>
              </a:rPr>
              <a:t>Chapter 8</a:t>
            </a:r>
          </a:p>
        </p:txBody>
      </p:sp>
      <p:sp>
        <p:nvSpPr>
          <p:cNvPr id="10" name="CT"/>
          <p:cNvSpPr>
            <a:spLocks noGrp="1"/>
          </p:cNvSpPr>
          <p:nvPr>
            <p:ph sz="quarter" idx="20"/>
          </p:nvPr>
        </p:nvSpPr>
        <p:spPr>
          <a:xfrm>
            <a:off x="152400" y="4487260"/>
            <a:ext cx="8839200" cy="1066800"/>
          </a:xfrm>
        </p:spPr>
        <p:txBody>
          <a:bodyPr/>
          <a:lstStyle/>
          <a:p>
            <a:pPr>
              <a:spcBef>
                <a:spcPct val="5000"/>
              </a:spcBef>
            </a:pPr>
            <a:r>
              <a:rPr lang="en-US" altLang="en-US" dirty="0"/>
              <a:t>Accounting for Receivables</a:t>
            </a:r>
          </a:p>
        </p:txBody>
      </p:sp>
    </p:spTree>
    <p:extLst>
      <p:ext uri="{BB962C8B-B14F-4D97-AF65-F5344CB8AC3E}">
        <p14:creationId xmlns:p14="http://schemas.microsoft.com/office/powerpoint/2010/main" xmlns="" val="46282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1A9DB-FEDC-49D1-8149-70C36AEB5BD4}"/>
              </a:ext>
            </a:extLst>
          </p:cNvPr>
          <p:cNvSpPr>
            <a:spLocks noGrp="1"/>
          </p:cNvSpPr>
          <p:nvPr>
            <p:ph type="title"/>
          </p:nvPr>
        </p:nvSpPr>
        <p:spPr/>
        <p:txBody>
          <a:bodyPr/>
          <a:lstStyle/>
          <a:p>
            <a:r>
              <a:rPr lang="en-GB" dirty="0"/>
              <a:t>Recognising accounts receivable </a:t>
            </a:r>
          </a:p>
        </p:txBody>
      </p:sp>
      <p:sp>
        <p:nvSpPr>
          <p:cNvPr id="4" name="Slide Number Placeholder 3">
            <a:extLst>
              <a:ext uri="{FF2B5EF4-FFF2-40B4-BE49-F238E27FC236}">
                <a16:creationId xmlns:a16="http://schemas.microsoft.com/office/drawing/2014/main" xmlns="" id="{AF0627B6-323E-49A6-8DDB-B218D43471BC}"/>
              </a:ext>
            </a:extLst>
          </p:cNvPr>
          <p:cNvSpPr>
            <a:spLocks noGrp="1"/>
          </p:cNvSpPr>
          <p:nvPr>
            <p:ph type="sldNum" sz="quarter" idx="10"/>
          </p:nvPr>
        </p:nvSpPr>
        <p:spPr/>
        <p:txBody>
          <a:bodyPr/>
          <a:lstStyle/>
          <a:p>
            <a:fld id="{67B19427-F580-D146-B60E-4CADEE75497F}" type="slidenum">
              <a:rPr lang="en-US" smtClean="0"/>
              <a:pPr/>
              <a:t>10</a:t>
            </a:fld>
            <a:endParaRPr lang="en-US" dirty="0"/>
          </a:p>
        </p:txBody>
      </p:sp>
      <p:sp>
        <p:nvSpPr>
          <p:cNvPr id="5" name="Footer Placeholder 4">
            <a:extLst>
              <a:ext uri="{FF2B5EF4-FFF2-40B4-BE49-F238E27FC236}">
                <a16:creationId xmlns:a16="http://schemas.microsoft.com/office/drawing/2014/main" xmlns="" id="{E19CD69A-097C-4B99-A1C2-A12EFB7EB7F1}"/>
              </a:ext>
            </a:extLst>
          </p:cNvPr>
          <p:cNvSpPr>
            <a:spLocks noGrp="1"/>
          </p:cNvSpPr>
          <p:nvPr>
            <p:ph type="ftr" sz="quarter" idx="11"/>
          </p:nvPr>
        </p:nvSpPr>
        <p:spPr/>
        <p:txBody>
          <a:bodyPr/>
          <a:lstStyle/>
          <a:p>
            <a:r>
              <a:rPr lang="en-US"/>
              <a:t>Copyright ©2019 John Wiley &amp; Sons, Inc. </a:t>
            </a:r>
            <a:endParaRPr lang="en-US" dirty="0"/>
          </a:p>
        </p:txBody>
      </p:sp>
      <p:pic>
        <p:nvPicPr>
          <p:cNvPr id="6" name="Picture 5">
            <a:extLst>
              <a:ext uri="{FF2B5EF4-FFF2-40B4-BE49-F238E27FC236}">
                <a16:creationId xmlns:a16="http://schemas.microsoft.com/office/drawing/2014/main" xmlns="" id="{03F9CF3E-BB3A-40FD-A4E4-EA77CC25A01C}"/>
              </a:ext>
            </a:extLst>
          </p:cNvPr>
          <p:cNvPicPr>
            <a:picLocks noChangeAspect="1"/>
          </p:cNvPicPr>
          <p:nvPr/>
        </p:nvPicPr>
        <p:blipFill>
          <a:blip r:embed="rId2"/>
          <a:stretch>
            <a:fillRect/>
          </a:stretch>
        </p:blipFill>
        <p:spPr>
          <a:xfrm>
            <a:off x="304800" y="1371600"/>
            <a:ext cx="8482281" cy="3276600"/>
          </a:xfrm>
          <a:prstGeom prst="rect">
            <a:avLst/>
          </a:prstGeom>
        </p:spPr>
      </p:pic>
    </p:spTree>
    <p:extLst>
      <p:ext uri="{BB962C8B-B14F-4D97-AF65-F5344CB8AC3E}">
        <p14:creationId xmlns:p14="http://schemas.microsoft.com/office/powerpoint/2010/main" xmlns="" val="132969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8EC440-9B90-45A1-8BA1-E6079C4D53F3}"/>
              </a:ext>
            </a:extLst>
          </p:cNvPr>
          <p:cNvSpPr>
            <a:spLocks noGrp="1"/>
          </p:cNvSpPr>
          <p:nvPr>
            <p:ph type="title"/>
          </p:nvPr>
        </p:nvSpPr>
        <p:spPr>
          <a:xfrm>
            <a:off x="304800" y="762001"/>
            <a:ext cx="8534400" cy="1219199"/>
          </a:xfrm>
        </p:spPr>
        <p:txBody>
          <a:bodyPr>
            <a:noAutofit/>
          </a:bodyPr>
          <a:lstStyle/>
          <a:p>
            <a:r>
              <a:rPr lang="en-US" dirty="0"/>
              <a:t>Do It! 1: Recognizing Accounts Receivable </a:t>
            </a:r>
            <a:r>
              <a:rPr lang="en-US" sz="2000" b="0" dirty="0"/>
              <a:t>(1 of 3)</a:t>
            </a:r>
            <a:endParaRPr lang="en-US" b="0" dirty="0"/>
          </a:p>
        </p:txBody>
      </p:sp>
      <p:sp>
        <p:nvSpPr>
          <p:cNvPr id="3" name="Content Placeholder 2">
            <a:extLst>
              <a:ext uri="{FF2B5EF4-FFF2-40B4-BE49-F238E27FC236}">
                <a16:creationId xmlns:a16="http://schemas.microsoft.com/office/drawing/2014/main" xmlns="" id="{359C652C-0B77-419C-BF0E-DF2C0CA4C5A6}"/>
              </a:ext>
            </a:extLst>
          </p:cNvPr>
          <p:cNvSpPr>
            <a:spLocks noGrp="1"/>
          </p:cNvSpPr>
          <p:nvPr>
            <p:ph sz="quarter" idx="16"/>
          </p:nvPr>
        </p:nvSpPr>
        <p:spPr>
          <a:xfrm>
            <a:off x="304800" y="1981200"/>
            <a:ext cx="8534400" cy="2362200"/>
          </a:xfrm>
        </p:spPr>
        <p:txBody>
          <a:bodyPr/>
          <a:lstStyle/>
          <a:p>
            <a:pPr>
              <a:lnSpc>
                <a:spcPct val="100000"/>
              </a:lnSpc>
              <a:spcBef>
                <a:spcPts val="1200"/>
              </a:spcBef>
            </a:pPr>
            <a:r>
              <a:rPr lang="en-US" sz="2400" dirty="0"/>
              <a:t>On May 1, Wilton sold merchandise on account to Bates for £50,000, terms 3/15, net 45. On May 4, Bates returns merchandise with a sales price of £2,000. On May 16, Wilton receives payment from Bates for the balance due. Prepare journal entries to record the May transactions on Wilton’s books. (Ignore cost of goods sold entries.)</a:t>
            </a:r>
          </a:p>
        </p:txBody>
      </p:sp>
      <p:sp>
        <p:nvSpPr>
          <p:cNvPr id="4" name="Slide Number Placeholder 3">
            <a:extLst>
              <a:ext uri="{FF2B5EF4-FFF2-40B4-BE49-F238E27FC236}">
                <a16:creationId xmlns:a16="http://schemas.microsoft.com/office/drawing/2014/main" xmlns="" id="{64411BA4-47EF-4A28-B221-45F59B249A72}"/>
              </a:ext>
            </a:extLst>
          </p:cNvPr>
          <p:cNvSpPr>
            <a:spLocks noGrp="1"/>
          </p:cNvSpPr>
          <p:nvPr>
            <p:ph type="sldNum" sz="quarter" idx="10"/>
          </p:nvPr>
        </p:nvSpPr>
        <p:spPr/>
        <p:txBody>
          <a:bodyPr/>
          <a:lstStyle/>
          <a:p>
            <a:fld id="{67B19427-F580-D146-B60E-4CADEE75497F}" type="slidenum">
              <a:rPr lang="en-US" smtClean="0"/>
              <a:pPr/>
              <a:t>11</a:t>
            </a:fld>
            <a:endParaRPr lang="en-US" dirty="0"/>
          </a:p>
        </p:txBody>
      </p:sp>
      <p:sp>
        <p:nvSpPr>
          <p:cNvPr id="5" name="Footer Placeholder 4">
            <a:extLst>
              <a:ext uri="{FF2B5EF4-FFF2-40B4-BE49-F238E27FC236}">
                <a16:creationId xmlns:a16="http://schemas.microsoft.com/office/drawing/2014/main" xmlns="" id="{8095F573-7BD7-47D1-B042-B47B5D875CBB}"/>
              </a:ext>
            </a:extLst>
          </p:cNvPr>
          <p:cNvSpPr>
            <a:spLocks noGrp="1"/>
          </p:cNvSpPr>
          <p:nvPr>
            <p:ph type="ftr" sz="quarter" idx="11"/>
          </p:nvPr>
        </p:nvSpPr>
        <p:spPr/>
        <p:txBody>
          <a:bodyPr/>
          <a:lstStyle/>
          <a:p>
            <a:r>
              <a:rPr lang="en-US" dirty="0"/>
              <a:t>Copyright ©2019 John Wiley &amp; Sons, Inc. </a:t>
            </a:r>
          </a:p>
        </p:txBody>
      </p:sp>
      <p:sp>
        <p:nvSpPr>
          <p:cNvPr id="40" name="Content Placeholder 9">
            <a:extLst>
              <a:ext uri="{FF2B5EF4-FFF2-40B4-BE49-F238E27FC236}">
                <a16:creationId xmlns:a16="http://schemas.microsoft.com/office/drawing/2014/main" xmlns="" id="{9CE2D4E0-854D-4A8A-8C5D-5947676B9FFE}"/>
              </a:ext>
            </a:extLst>
          </p:cNvPr>
          <p:cNvSpPr>
            <a:spLocks noGrp="1"/>
          </p:cNvSpPr>
          <p:nvPr>
            <p:ph sz="quarter" idx="21"/>
          </p:nvPr>
        </p:nvSpPr>
        <p:spPr>
          <a:xfrm>
            <a:off x="304800" y="4419600"/>
            <a:ext cx="1219200" cy="474785"/>
          </a:xfrm>
          <a:ln>
            <a:noFill/>
          </a:ln>
        </p:spPr>
        <p:txBody>
          <a:bodyPr anchor="ctr" anchorCtr="0"/>
          <a:lstStyle/>
          <a:p>
            <a:pPr>
              <a:lnSpc>
                <a:spcPct val="100000"/>
              </a:lnSpc>
              <a:spcBef>
                <a:spcPts val="1200"/>
              </a:spcBef>
            </a:pPr>
            <a:r>
              <a:rPr lang="en-US" sz="2400" dirty="0"/>
              <a:t>May 1</a:t>
            </a:r>
          </a:p>
        </p:txBody>
      </p:sp>
      <p:sp>
        <p:nvSpPr>
          <p:cNvPr id="41"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4419600"/>
            <a:ext cx="4548158" cy="474785"/>
          </a:xfrm>
          <a:ln>
            <a:noFill/>
          </a:ln>
        </p:spPr>
        <p:txBody>
          <a:bodyPr anchor="ctr" anchorCtr="0"/>
          <a:lstStyle/>
          <a:p>
            <a:pPr>
              <a:lnSpc>
                <a:spcPct val="100000"/>
              </a:lnSpc>
              <a:spcBef>
                <a:spcPts val="1200"/>
              </a:spcBef>
            </a:pPr>
            <a:r>
              <a:rPr lang="en-US" sz="2400" dirty="0"/>
              <a:t>Accounts Receivable</a:t>
            </a:r>
          </a:p>
        </p:txBody>
      </p:sp>
      <p:sp>
        <p:nvSpPr>
          <p:cNvPr id="42"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072157" y="4419600"/>
            <a:ext cx="1295400" cy="474785"/>
          </a:xfrm>
          <a:ln>
            <a:noFill/>
          </a:ln>
        </p:spPr>
        <p:txBody>
          <a:bodyPr anchor="ctr" anchorCtr="0"/>
          <a:lstStyle/>
          <a:p>
            <a:pPr algn="r">
              <a:lnSpc>
                <a:spcPct val="100000"/>
              </a:lnSpc>
              <a:spcBef>
                <a:spcPts val="1200"/>
              </a:spcBef>
            </a:pPr>
            <a:r>
              <a:rPr lang="en-US" sz="2400" dirty="0"/>
              <a:t>50,000</a:t>
            </a:r>
          </a:p>
        </p:txBody>
      </p:sp>
      <p:sp>
        <p:nvSpPr>
          <p:cNvPr id="43"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1524000" y="4892749"/>
            <a:ext cx="4548158" cy="474785"/>
          </a:xfrm>
          <a:ln>
            <a:noFill/>
          </a:ln>
        </p:spPr>
        <p:txBody>
          <a:bodyPr anchor="ctr" anchorCtr="0"/>
          <a:lstStyle/>
          <a:p>
            <a:pPr marL="457200">
              <a:lnSpc>
                <a:spcPct val="100000"/>
              </a:lnSpc>
              <a:spcBef>
                <a:spcPts val="1200"/>
              </a:spcBef>
            </a:pPr>
            <a:r>
              <a:rPr lang="en-US" sz="2400" dirty="0"/>
              <a:t>Sales Revenue</a:t>
            </a:r>
          </a:p>
        </p:txBody>
      </p:sp>
      <p:sp>
        <p:nvSpPr>
          <p:cNvPr id="44"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367557" y="4892749"/>
            <a:ext cx="1243043" cy="474785"/>
          </a:xfrm>
          <a:ln>
            <a:noFill/>
          </a:ln>
        </p:spPr>
        <p:txBody>
          <a:bodyPr anchor="ctr" anchorCtr="0"/>
          <a:lstStyle/>
          <a:p>
            <a:pPr algn="r">
              <a:lnSpc>
                <a:spcPct val="100000"/>
              </a:lnSpc>
              <a:spcBef>
                <a:spcPts val="1200"/>
              </a:spcBef>
            </a:pPr>
            <a:r>
              <a:rPr lang="en-US" altLang="en-US" sz="2400" dirty="0">
                <a:cs typeface="Calibri" panose="020F0502020204030204" pitchFamily="34" charset="0"/>
              </a:rPr>
              <a:t>50,000</a:t>
            </a:r>
            <a:endParaRPr lang="en-US" sz="2400" dirty="0">
              <a:cs typeface="Calibri" panose="020F0502020204030204" pitchFamily="34" charset="0"/>
            </a:endParaRPr>
          </a:p>
        </p:txBody>
      </p:sp>
    </p:spTree>
    <p:extLst>
      <p:ext uri="{BB962C8B-B14F-4D97-AF65-F5344CB8AC3E}">
        <p14:creationId xmlns:p14="http://schemas.microsoft.com/office/powerpoint/2010/main" xmlns="" val="393106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build="p"/>
      <p:bldP spid="43" grpId="0" build="p"/>
      <p:bldP spid="4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8EC440-9B90-45A1-8BA1-E6079C4D53F3}"/>
              </a:ext>
            </a:extLst>
          </p:cNvPr>
          <p:cNvSpPr>
            <a:spLocks noGrp="1"/>
          </p:cNvSpPr>
          <p:nvPr>
            <p:ph type="title"/>
          </p:nvPr>
        </p:nvSpPr>
        <p:spPr>
          <a:xfrm>
            <a:off x="304800" y="762001"/>
            <a:ext cx="8534400" cy="1219199"/>
          </a:xfrm>
        </p:spPr>
        <p:txBody>
          <a:bodyPr>
            <a:noAutofit/>
          </a:bodyPr>
          <a:lstStyle/>
          <a:p>
            <a:r>
              <a:rPr lang="en-US" dirty="0"/>
              <a:t>Do It! 1: Recognizing Accounts Receivable </a:t>
            </a:r>
            <a:r>
              <a:rPr lang="en-US" sz="2000" b="0" dirty="0"/>
              <a:t>(2 of 3)</a:t>
            </a:r>
            <a:endParaRPr lang="en-US" b="0" dirty="0"/>
          </a:p>
        </p:txBody>
      </p:sp>
      <p:sp>
        <p:nvSpPr>
          <p:cNvPr id="4" name="Slide Number Placeholder 3">
            <a:extLst>
              <a:ext uri="{FF2B5EF4-FFF2-40B4-BE49-F238E27FC236}">
                <a16:creationId xmlns:a16="http://schemas.microsoft.com/office/drawing/2014/main" xmlns="" id="{64411BA4-47EF-4A28-B221-45F59B249A72}"/>
              </a:ext>
            </a:extLst>
          </p:cNvPr>
          <p:cNvSpPr>
            <a:spLocks noGrp="1"/>
          </p:cNvSpPr>
          <p:nvPr>
            <p:ph type="sldNum" sz="quarter" idx="10"/>
          </p:nvPr>
        </p:nvSpPr>
        <p:spPr/>
        <p:txBody>
          <a:bodyPr/>
          <a:lstStyle/>
          <a:p>
            <a:fld id="{67B19427-F580-D146-B60E-4CADEE75497F}" type="slidenum">
              <a:rPr lang="en-US" smtClean="0"/>
              <a:pPr/>
              <a:t>12</a:t>
            </a:fld>
            <a:endParaRPr lang="en-US" dirty="0"/>
          </a:p>
        </p:txBody>
      </p:sp>
      <p:sp>
        <p:nvSpPr>
          <p:cNvPr id="5" name="Footer Placeholder 4">
            <a:extLst>
              <a:ext uri="{FF2B5EF4-FFF2-40B4-BE49-F238E27FC236}">
                <a16:creationId xmlns:a16="http://schemas.microsoft.com/office/drawing/2014/main" xmlns="" id="{8095F573-7BD7-47D1-B042-B47B5D875CBB}"/>
              </a:ext>
            </a:extLst>
          </p:cNvPr>
          <p:cNvSpPr>
            <a:spLocks noGrp="1"/>
          </p:cNvSpPr>
          <p:nvPr>
            <p:ph type="ftr" sz="quarter" idx="11"/>
          </p:nvPr>
        </p:nvSpPr>
        <p:spPr/>
        <p:txBody>
          <a:bodyPr/>
          <a:lstStyle/>
          <a:p>
            <a:r>
              <a:rPr lang="en-US" dirty="0"/>
              <a:t>Copyright ©2019 John Wiley &amp; Sons, Inc. </a:t>
            </a:r>
          </a:p>
        </p:txBody>
      </p:sp>
      <p:sp>
        <p:nvSpPr>
          <p:cNvPr id="16" name="Content Placeholder 9">
            <a:extLst>
              <a:ext uri="{FF2B5EF4-FFF2-40B4-BE49-F238E27FC236}">
                <a16:creationId xmlns:a16="http://schemas.microsoft.com/office/drawing/2014/main" xmlns="" id="{9CE2D4E0-854D-4A8A-8C5D-5947676B9FFE}"/>
              </a:ext>
            </a:extLst>
          </p:cNvPr>
          <p:cNvSpPr>
            <a:spLocks noGrp="1"/>
          </p:cNvSpPr>
          <p:nvPr>
            <p:ph sz="quarter" idx="21"/>
          </p:nvPr>
        </p:nvSpPr>
        <p:spPr>
          <a:xfrm>
            <a:off x="304800" y="4419600"/>
            <a:ext cx="1219200" cy="474785"/>
          </a:xfrm>
          <a:ln>
            <a:noFill/>
          </a:ln>
        </p:spPr>
        <p:txBody>
          <a:bodyPr anchor="ctr" anchorCtr="0"/>
          <a:lstStyle/>
          <a:p>
            <a:pPr>
              <a:lnSpc>
                <a:spcPct val="100000"/>
              </a:lnSpc>
              <a:spcBef>
                <a:spcPts val="1200"/>
              </a:spcBef>
            </a:pPr>
            <a:r>
              <a:rPr lang="en-US" sz="2400" dirty="0"/>
              <a:t>May 4</a:t>
            </a:r>
          </a:p>
        </p:txBody>
      </p:sp>
      <p:sp>
        <p:nvSpPr>
          <p:cNvPr id="17"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4419600"/>
            <a:ext cx="4548158" cy="474785"/>
          </a:xfrm>
          <a:ln>
            <a:noFill/>
          </a:ln>
        </p:spPr>
        <p:txBody>
          <a:bodyPr anchor="ctr" anchorCtr="0"/>
          <a:lstStyle/>
          <a:p>
            <a:pPr>
              <a:lnSpc>
                <a:spcPct val="100000"/>
              </a:lnSpc>
              <a:spcBef>
                <a:spcPts val="1200"/>
              </a:spcBef>
            </a:pPr>
            <a:r>
              <a:rPr lang="en-US" sz="2400" dirty="0"/>
              <a:t>Sales Returns and Allowances</a:t>
            </a:r>
          </a:p>
        </p:txBody>
      </p:sp>
      <p:sp>
        <p:nvSpPr>
          <p:cNvPr id="18"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072157" y="4419600"/>
            <a:ext cx="1295400" cy="474785"/>
          </a:xfrm>
          <a:ln>
            <a:noFill/>
          </a:ln>
        </p:spPr>
        <p:txBody>
          <a:bodyPr anchor="ctr" anchorCtr="0"/>
          <a:lstStyle/>
          <a:p>
            <a:pPr algn="r">
              <a:lnSpc>
                <a:spcPct val="100000"/>
              </a:lnSpc>
              <a:spcBef>
                <a:spcPts val="1200"/>
              </a:spcBef>
            </a:pPr>
            <a:r>
              <a:rPr lang="en-US" sz="2400" dirty="0"/>
              <a:t>2,000</a:t>
            </a:r>
          </a:p>
        </p:txBody>
      </p:sp>
      <p:sp>
        <p:nvSpPr>
          <p:cNvPr id="19"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1524000" y="4892749"/>
            <a:ext cx="4548158" cy="474785"/>
          </a:xfrm>
          <a:ln>
            <a:noFill/>
          </a:ln>
        </p:spPr>
        <p:txBody>
          <a:bodyPr anchor="ctr" anchorCtr="0"/>
          <a:lstStyle/>
          <a:p>
            <a:pPr marL="457200">
              <a:lnSpc>
                <a:spcPct val="100000"/>
              </a:lnSpc>
              <a:spcBef>
                <a:spcPts val="1200"/>
              </a:spcBef>
            </a:pPr>
            <a:r>
              <a:rPr lang="en-US" sz="2400" dirty="0"/>
              <a:t>Accounts Receivable</a:t>
            </a:r>
          </a:p>
        </p:txBody>
      </p:sp>
      <p:sp>
        <p:nvSpPr>
          <p:cNvPr id="20"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367557" y="4892749"/>
            <a:ext cx="1243043" cy="474785"/>
          </a:xfrm>
          <a:ln>
            <a:noFill/>
          </a:ln>
        </p:spPr>
        <p:txBody>
          <a:bodyPr anchor="ctr" anchorCtr="0"/>
          <a:lstStyle/>
          <a:p>
            <a:pPr algn="r">
              <a:lnSpc>
                <a:spcPct val="100000"/>
              </a:lnSpc>
              <a:spcBef>
                <a:spcPts val="1200"/>
              </a:spcBef>
            </a:pPr>
            <a:r>
              <a:rPr lang="en-US" altLang="en-US" sz="2400" dirty="0">
                <a:cs typeface="Calibri" panose="020F0502020204030204" pitchFamily="34" charset="0"/>
              </a:rPr>
              <a:t>2,000</a:t>
            </a:r>
            <a:endParaRPr lang="en-US" sz="2400" dirty="0">
              <a:cs typeface="Calibri" panose="020F0502020204030204" pitchFamily="34" charset="0"/>
            </a:endParaRPr>
          </a:p>
        </p:txBody>
      </p:sp>
      <p:sp>
        <p:nvSpPr>
          <p:cNvPr id="12" name="Content Placeholder 2">
            <a:extLst>
              <a:ext uri="{FF2B5EF4-FFF2-40B4-BE49-F238E27FC236}">
                <a16:creationId xmlns:a16="http://schemas.microsoft.com/office/drawing/2014/main" xmlns="" id="{359C652C-0B77-419C-BF0E-DF2C0CA4C5A6}"/>
              </a:ext>
            </a:extLst>
          </p:cNvPr>
          <p:cNvSpPr>
            <a:spLocks noGrp="1"/>
          </p:cNvSpPr>
          <p:nvPr>
            <p:ph sz="quarter" idx="16"/>
          </p:nvPr>
        </p:nvSpPr>
        <p:spPr>
          <a:xfrm>
            <a:off x="304800" y="1981200"/>
            <a:ext cx="8534400" cy="2362200"/>
          </a:xfrm>
        </p:spPr>
        <p:txBody>
          <a:bodyPr/>
          <a:lstStyle/>
          <a:p>
            <a:pPr>
              <a:lnSpc>
                <a:spcPct val="100000"/>
              </a:lnSpc>
              <a:spcBef>
                <a:spcPts val="1200"/>
              </a:spcBef>
            </a:pPr>
            <a:r>
              <a:rPr lang="en-US" sz="2400" dirty="0"/>
              <a:t>On May 1, Wilton sold merchandise on account to Bates for £50,000, terms 3/15, net 45. On May 4, Bates returns merchandise with a sales price of £2,000. On May 16, Wilton receives payment from Bates for the balance due. Prepare journal entries to record the May transactions on Wilton’s books. (Ignore cost of goods sold entries.)</a:t>
            </a:r>
          </a:p>
        </p:txBody>
      </p:sp>
    </p:spTree>
    <p:extLst>
      <p:ext uri="{BB962C8B-B14F-4D97-AF65-F5344CB8AC3E}">
        <p14:creationId xmlns:p14="http://schemas.microsoft.com/office/powerpoint/2010/main" xmlns="" val="226829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8EC440-9B90-45A1-8BA1-E6079C4D53F3}"/>
              </a:ext>
            </a:extLst>
          </p:cNvPr>
          <p:cNvSpPr>
            <a:spLocks noGrp="1"/>
          </p:cNvSpPr>
          <p:nvPr>
            <p:ph type="title"/>
          </p:nvPr>
        </p:nvSpPr>
        <p:spPr>
          <a:xfrm>
            <a:off x="304800" y="762001"/>
            <a:ext cx="8534400" cy="1219199"/>
          </a:xfrm>
        </p:spPr>
        <p:txBody>
          <a:bodyPr>
            <a:noAutofit/>
          </a:bodyPr>
          <a:lstStyle/>
          <a:p>
            <a:r>
              <a:rPr lang="en-US" dirty="0"/>
              <a:t>Do It! 1: Recognizing Accounts Receivable </a:t>
            </a:r>
            <a:r>
              <a:rPr lang="en-US" sz="2000" b="0" dirty="0"/>
              <a:t>(3 of 3)</a:t>
            </a:r>
            <a:endParaRPr lang="en-US" b="0" dirty="0"/>
          </a:p>
        </p:txBody>
      </p:sp>
      <p:sp>
        <p:nvSpPr>
          <p:cNvPr id="4" name="Slide Number Placeholder 3">
            <a:extLst>
              <a:ext uri="{FF2B5EF4-FFF2-40B4-BE49-F238E27FC236}">
                <a16:creationId xmlns:a16="http://schemas.microsoft.com/office/drawing/2014/main" xmlns="" id="{64411BA4-47EF-4A28-B221-45F59B249A72}"/>
              </a:ext>
            </a:extLst>
          </p:cNvPr>
          <p:cNvSpPr>
            <a:spLocks noGrp="1"/>
          </p:cNvSpPr>
          <p:nvPr>
            <p:ph type="sldNum" sz="quarter" idx="10"/>
          </p:nvPr>
        </p:nvSpPr>
        <p:spPr/>
        <p:txBody>
          <a:bodyPr/>
          <a:lstStyle/>
          <a:p>
            <a:fld id="{67B19427-F580-D146-B60E-4CADEE75497F}" type="slidenum">
              <a:rPr lang="en-US" smtClean="0"/>
              <a:pPr/>
              <a:t>13</a:t>
            </a:fld>
            <a:endParaRPr lang="en-US" dirty="0"/>
          </a:p>
        </p:txBody>
      </p:sp>
      <p:sp>
        <p:nvSpPr>
          <p:cNvPr id="5" name="Footer Placeholder 4">
            <a:extLst>
              <a:ext uri="{FF2B5EF4-FFF2-40B4-BE49-F238E27FC236}">
                <a16:creationId xmlns:a16="http://schemas.microsoft.com/office/drawing/2014/main" xmlns="" id="{8095F573-7BD7-47D1-B042-B47B5D875CBB}"/>
              </a:ext>
            </a:extLst>
          </p:cNvPr>
          <p:cNvSpPr>
            <a:spLocks noGrp="1"/>
          </p:cNvSpPr>
          <p:nvPr>
            <p:ph type="ftr" sz="quarter" idx="11"/>
          </p:nvPr>
        </p:nvSpPr>
        <p:spPr/>
        <p:txBody>
          <a:bodyPr/>
          <a:lstStyle/>
          <a:p>
            <a:r>
              <a:rPr lang="en-US" dirty="0"/>
              <a:t>Copyright ©2019 John Wiley &amp; Sons, Inc. </a:t>
            </a:r>
          </a:p>
        </p:txBody>
      </p:sp>
      <p:sp>
        <p:nvSpPr>
          <p:cNvPr id="16" name="Content Placeholder 9">
            <a:extLst>
              <a:ext uri="{FF2B5EF4-FFF2-40B4-BE49-F238E27FC236}">
                <a16:creationId xmlns:a16="http://schemas.microsoft.com/office/drawing/2014/main" xmlns="" id="{9CE2D4E0-854D-4A8A-8C5D-5947676B9FFE}"/>
              </a:ext>
            </a:extLst>
          </p:cNvPr>
          <p:cNvSpPr>
            <a:spLocks noGrp="1"/>
          </p:cNvSpPr>
          <p:nvPr>
            <p:ph sz="quarter" idx="21"/>
          </p:nvPr>
        </p:nvSpPr>
        <p:spPr>
          <a:xfrm>
            <a:off x="304800" y="4419600"/>
            <a:ext cx="1219200" cy="474785"/>
          </a:xfrm>
          <a:ln>
            <a:noFill/>
          </a:ln>
        </p:spPr>
        <p:txBody>
          <a:bodyPr anchor="ctr" anchorCtr="0"/>
          <a:lstStyle/>
          <a:p>
            <a:pPr>
              <a:lnSpc>
                <a:spcPct val="100000"/>
              </a:lnSpc>
              <a:spcBef>
                <a:spcPts val="1200"/>
              </a:spcBef>
            </a:pPr>
            <a:r>
              <a:rPr lang="en-US" sz="2400" dirty="0"/>
              <a:t>May 16</a:t>
            </a:r>
          </a:p>
        </p:txBody>
      </p:sp>
      <p:sp>
        <p:nvSpPr>
          <p:cNvPr id="15"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4414284"/>
            <a:ext cx="4548158" cy="474785"/>
          </a:xfrm>
          <a:ln>
            <a:noFill/>
          </a:ln>
        </p:spPr>
        <p:txBody>
          <a:bodyPr anchor="ctr" anchorCtr="0"/>
          <a:lstStyle/>
          <a:p>
            <a:pPr>
              <a:lnSpc>
                <a:spcPct val="100000"/>
              </a:lnSpc>
              <a:spcBef>
                <a:spcPts val="1200"/>
              </a:spcBef>
            </a:pPr>
            <a:r>
              <a:rPr lang="en-US" sz="2400" dirty="0"/>
              <a:t>Cash (£48,000 − £1,440)</a:t>
            </a:r>
          </a:p>
        </p:txBody>
      </p:sp>
      <p:sp>
        <p:nvSpPr>
          <p:cNvPr id="21"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072157" y="4414284"/>
            <a:ext cx="1295400" cy="474785"/>
          </a:xfrm>
          <a:ln>
            <a:noFill/>
          </a:ln>
        </p:spPr>
        <p:txBody>
          <a:bodyPr anchor="ctr" anchorCtr="0"/>
          <a:lstStyle/>
          <a:p>
            <a:pPr algn="r">
              <a:lnSpc>
                <a:spcPct val="100000"/>
              </a:lnSpc>
              <a:spcBef>
                <a:spcPts val="1200"/>
              </a:spcBef>
            </a:pPr>
            <a:r>
              <a:rPr lang="en-US" sz="2400" dirty="0"/>
              <a:t>46,560</a:t>
            </a:r>
          </a:p>
        </p:txBody>
      </p:sp>
      <p:sp>
        <p:nvSpPr>
          <p:cNvPr id="22"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1524000" y="5360719"/>
            <a:ext cx="4548158" cy="474785"/>
          </a:xfrm>
          <a:ln>
            <a:noFill/>
          </a:ln>
        </p:spPr>
        <p:txBody>
          <a:bodyPr anchor="ctr" anchorCtr="0"/>
          <a:lstStyle/>
          <a:p>
            <a:pPr marL="457200">
              <a:lnSpc>
                <a:spcPct val="100000"/>
              </a:lnSpc>
              <a:spcBef>
                <a:spcPts val="1200"/>
              </a:spcBef>
            </a:pPr>
            <a:r>
              <a:rPr lang="en-US" sz="2400" dirty="0"/>
              <a:t>Accounts Receivable</a:t>
            </a:r>
          </a:p>
        </p:txBody>
      </p:sp>
      <p:sp>
        <p:nvSpPr>
          <p:cNvPr id="23"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367557" y="5360719"/>
            <a:ext cx="1243043" cy="474785"/>
          </a:xfrm>
          <a:ln>
            <a:noFill/>
          </a:ln>
        </p:spPr>
        <p:txBody>
          <a:bodyPr anchor="ctr" anchorCtr="0"/>
          <a:lstStyle/>
          <a:p>
            <a:pPr algn="r">
              <a:lnSpc>
                <a:spcPct val="100000"/>
              </a:lnSpc>
              <a:spcBef>
                <a:spcPts val="1200"/>
              </a:spcBef>
            </a:pPr>
            <a:r>
              <a:rPr lang="en-US" altLang="en-US" sz="2400" dirty="0">
                <a:cs typeface="Calibri" panose="020F0502020204030204" pitchFamily="34" charset="0"/>
              </a:rPr>
              <a:t>48,000</a:t>
            </a:r>
            <a:endParaRPr lang="en-US" sz="2400" dirty="0">
              <a:cs typeface="Calibri" panose="020F0502020204030204" pitchFamily="34" charset="0"/>
            </a:endParaRPr>
          </a:p>
        </p:txBody>
      </p:sp>
      <p:sp>
        <p:nvSpPr>
          <p:cNvPr id="24"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4887432"/>
            <a:ext cx="4548158" cy="474785"/>
          </a:xfrm>
          <a:ln>
            <a:noFill/>
          </a:ln>
        </p:spPr>
        <p:txBody>
          <a:bodyPr anchor="ctr" anchorCtr="0"/>
          <a:lstStyle/>
          <a:p>
            <a:pPr>
              <a:lnSpc>
                <a:spcPct val="100000"/>
              </a:lnSpc>
              <a:spcBef>
                <a:spcPts val="1200"/>
              </a:spcBef>
            </a:pPr>
            <a:r>
              <a:rPr lang="en-US" sz="2400" dirty="0"/>
              <a:t>Sales Discounts (£48,000 × .03)</a:t>
            </a:r>
          </a:p>
        </p:txBody>
      </p:sp>
      <p:sp>
        <p:nvSpPr>
          <p:cNvPr id="25"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072157" y="4887432"/>
            <a:ext cx="1295400" cy="474785"/>
          </a:xfrm>
          <a:ln>
            <a:noFill/>
          </a:ln>
        </p:spPr>
        <p:txBody>
          <a:bodyPr anchor="ctr" anchorCtr="0"/>
          <a:lstStyle/>
          <a:p>
            <a:pPr algn="r">
              <a:lnSpc>
                <a:spcPct val="100000"/>
              </a:lnSpc>
              <a:spcBef>
                <a:spcPts val="1200"/>
              </a:spcBef>
            </a:pPr>
            <a:r>
              <a:rPr lang="en-US" sz="2400" dirty="0"/>
              <a:t>1,440</a:t>
            </a:r>
          </a:p>
        </p:txBody>
      </p:sp>
      <p:sp>
        <p:nvSpPr>
          <p:cNvPr id="14" name="Content Placeholder 2">
            <a:extLst>
              <a:ext uri="{FF2B5EF4-FFF2-40B4-BE49-F238E27FC236}">
                <a16:creationId xmlns:a16="http://schemas.microsoft.com/office/drawing/2014/main" xmlns="" id="{359C652C-0B77-419C-BF0E-DF2C0CA4C5A6}"/>
              </a:ext>
            </a:extLst>
          </p:cNvPr>
          <p:cNvSpPr>
            <a:spLocks noGrp="1"/>
          </p:cNvSpPr>
          <p:nvPr>
            <p:ph sz="quarter" idx="16"/>
          </p:nvPr>
        </p:nvSpPr>
        <p:spPr>
          <a:xfrm>
            <a:off x="304800" y="1981200"/>
            <a:ext cx="8534400" cy="2362200"/>
          </a:xfrm>
        </p:spPr>
        <p:txBody>
          <a:bodyPr/>
          <a:lstStyle/>
          <a:p>
            <a:pPr>
              <a:lnSpc>
                <a:spcPct val="100000"/>
              </a:lnSpc>
              <a:spcBef>
                <a:spcPts val="1200"/>
              </a:spcBef>
            </a:pPr>
            <a:r>
              <a:rPr lang="en-US" sz="2400" dirty="0"/>
              <a:t>On May 1, Wilton sold merchandise on account to Bates for £50,000, terms 3/15, net 45. On May 4, Bates returns merchandise with a sales price of £2,000. On May 16, Wilton receives payment from Bates for the balance due. Prepare journal entries to record the May transactions on Wilton’s books. (Ignore cost of goods sold entries.)</a:t>
            </a:r>
          </a:p>
        </p:txBody>
      </p:sp>
    </p:spTree>
    <p:extLst>
      <p:ext uri="{BB962C8B-B14F-4D97-AF65-F5344CB8AC3E}">
        <p14:creationId xmlns:p14="http://schemas.microsoft.com/office/powerpoint/2010/main" xmlns="" val="319681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1" grpId="0" build="p"/>
      <p:bldP spid="22" grpId="0" build="p"/>
      <p:bldP spid="23" grpId="0" build="p"/>
      <p:bldP spid="24" grpId="0" build="p"/>
      <p:bldP spid="2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667000"/>
          </a:xfrm>
          <a:prstGeom prst="rect">
            <a:avLst/>
          </a:prstGeom>
        </p:spPr>
        <p:txBody>
          <a:bodyPr>
            <a:noAutofit/>
          </a:bodyPr>
          <a:lstStyle/>
          <a:p>
            <a:pPr>
              <a:lnSpc>
                <a:spcPct val="100000"/>
              </a:lnSpc>
              <a:spcBef>
                <a:spcPts val="600"/>
              </a:spcBef>
            </a:pPr>
            <a:r>
              <a:rPr lang="en-IN" dirty="0">
                <a:solidFill>
                  <a:srgbClr val="931B21"/>
                </a:solidFill>
              </a:rPr>
              <a:t>Learning Objective 2</a:t>
            </a:r>
            <a:br>
              <a:rPr lang="en-IN" dirty="0">
                <a:solidFill>
                  <a:srgbClr val="931B21"/>
                </a:solidFill>
              </a:rPr>
            </a:br>
            <a:r>
              <a:rPr lang="en-IN" dirty="0">
                <a:solidFill>
                  <a:schemeClr val="accent1"/>
                </a:solidFill>
              </a:rPr>
              <a:t>Describe How Companies Value Accounts Receivable and Record Their Disposition</a:t>
            </a:r>
            <a:endParaRPr lang="en-US"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14</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85344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A305F6-DCC6-47D1-8D46-503EF5B221D1}"/>
              </a:ext>
            </a:extLst>
          </p:cNvPr>
          <p:cNvSpPr>
            <a:spLocks noGrp="1"/>
          </p:cNvSpPr>
          <p:nvPr>
            <p:ph sz="quarter" idx="16"/>
          </p:nvPr>
        </p:nvSpPr>
        <p:spPr>
          <a:xfrm>
            <a:off x="304800" y="1447800"/>
            <a:ext cx="8382000" cy="4724400"/>
          </a:xfrm>
        </p:spPr>
        <p:txBody>
          <a:bodyPr/>
          <a:lstStyle/>
          <a:p>
            <a:pPr marL="0" indent="0">
              <a:lnSpc>
                <a:spcPct val="100000"/>
              </a:lnSpc>
              <a:spcBef>
                <a:spcPts val="1200"/>
              </a:spcBef>
              <a:buNone/>
            </a:pPr>
            <a:r>
              <a:rPr lang="en-US" sz="3200" b="1" dirty="0">
                <a:solidFill>
                  <a:srgbClr val="990000"/>
                </a:solidFill>
              </a:rPr>
              <a:t>Valuing Accounts Receivable</a:t>
            </a:r>
          </a:p>
          <a:p>
            <a:pPr marL="574675" lvl="1" indent="-346075">
              <a:lnSpc>
                <a:spcPct val="100000"/>
              </a:lnSpc>
              <a:spcBef>
                <a:spcPts val="1200"/>
              </a:spcBef>
              <a:buClr>
                <a:schemeClr val="accent2"/>
              </a:buClr>
              <a:buSzPct val="100000"/>
              <a:buFont typeface="Arial" panose="020B0604020202020204" pitchFamily="34" charset="0"/>
              <a:buChar char="•"/>
            </a:pPr>
            <a:r>
              <a:rPr lang="en-US" altLang="en-US" dirty="0">
                <a:latin typeface="Calibri" panose="020F0502020204030204" pitchFamily="34" charset="0"/>
                <a:cs typeface="Calibri" panose="020F0502020204030204" pitchFamily="34" charset="0"/>
              </a:rPr>
              <a:t>Current asset </a:t>
            </a:r>
          </a:p>
          <a:p>
            <a:pPr marL="574675" lvl="1" indent="-346075">
              <a:lnSpc>
                <a:spcPct val="100000"/>
              </a:lnSpc>
              <a:spcBef>
                <a:spcPts val="1200"/>
              </a:spcBef>
              <a:buClr>
                <a:schemeClr val="accent2"/>
              </a:buClr>
              <a:buSzPct val="100000"/>
              <a:buFont typeface="Arial" panose="020B0604020202020204" pitchFamily="34" charset="0"/>
              <a:buChar char="•"/>
            </a:pPr>
            <a:r>
              <a:rPr lang="en-US" altLang="en-US" dirty="0">
                <a:latin typeface="Calibri" panose="020F0502020204030204" pitchFamily="34" charset="0"/>
                <a:cs typeface="Calibri" panose="020F0502020204030204" pitchFamily="34" charset="0"/>
              </a:rPr>
              <a:t>Valuation (net realizable value)  </a:t>
            </a:r>
            <a:r>
              <a:rPr lang="ar-JO" altLang="en-US" dirty="0">
                <a:latin typeface="Calibri" panose="020F0502020204030204" pitchFamily="34" charset="0"/>
                <a:cs typeface="Calibri" panose="020F0502020204030204" pitchFamily="34" charset="0"/>
              </a:rPr>
              <a:t>مقدار الذمم المدينة المتوقع ان يتم جمعها </a:t>
            </a:r>
            <a:endParaRPr lang="en-US" altLang="en-US" dirty="0">
              <a:latin typeface="Calibri" panose="020F0502020204030204" pitchFamily="34" charset="0"/>
              <a:cs typeface="Calibri" panose="020F0502020204030204" pitchFamily="34" charset="0"/>
            </a:endParaRPr>
          </a:p>
          <a:p>
            <a:pPr marL="0" indent="0">
              <a:lnSpc>
                <a:spcPct val="100000"/>
              </a:lnSpc>
              <a:spcBef>
                <a:spcPts val="1200"/>
              </a:spcBef>
              <a:buSzPct val="80000"/>
              <a:buNone/>
            </a:pPr>
            <a:r>
              <a:rPr lang="en-US" altLang="en-US" b="1" dirty="0"/>
              <a:t>Uncollectible Accounts Receivable</a:t>
            </a:r>
          </a:p>
          <a:p>
            <a:pPr marL="574675" lvl="1" indent="-346075">
              <a:lnSpc>
                <a:spcPct val="100000"/>
              </a:lnSpc>
              <a:spcBef>
                <a:spcPts val="1200"/>
              </a:spcBef>
              <a:buClr>
                <a:schemeClr val="accent2"/>
              </a:buClr>
              <a:buSzPct val="100000"/>
              <a:buFont typeface="Arial" panose="020B0604020202020204" pitchFamily="34" charset="0"/>
              <a:buChar char="•"/>
            </a:pPr>
            <a:r>
              <a:rPr lang="en-US" altLang="en-US" dirty="0">
                <a:latin typeface="Calibri" panose="020F0502020204030204" pitchFamily="34" charset="0"/>
                <a:cs typeface="Calibri" panose="020F0502020204030204" pitchFamily="34" charset="0"/>
              </a:rPr>
              <a:t>Sales on account raise possibility of accounts not being collected </a:t>
            </a:r>
          </a:p>
          <a:p>
            <a:pPr marL="574675" lvl="1" indent="-346075">
              <a:lnSpc>
                <a:spcPct val="100000"/>
              </a:lnSpc>
              <a:spcBef>
                <a:spcPts val="1200"/>
              </a:spcBef>
              <a:buClr>
                <a:schemeClr val="accent2"/>
              </a:buClr>
              <a:buSzPct val="100000"/>
              <a:buFont typeface="Arial" panose="020B0604020202020204" pitchFamily="34" charset="0"/>
              <a:buChar char="•"/>
            </a:pPr>
            <a:r>
              <a:rPr lang="en-US" altLang="en-US" dirty="0">
                <a:latin typeface="Calibri" panose="020F0502020204030204" pitchFamily="34" charset="0"/>
                <a:cs typeface="Calibri" panose="020F0502020204030204" pitchFamily="34" charset="0"/>
              </a:rPr>
              <a:t>Seller records losses that result from extending credit as </a:t>
            </a:r>
            <a:r>
              <a:rPr lang="en-US" altLang="en-US" b="1" dirty="0">
                <a:solidFill>
                  <a:srgbClr val="00007F"/>
                </a:solidFill>
                <a:latin typeface="Calibri" panose="020F0502020204030204" pitchFamily="34" charset="0"/>
                <a:cs typeface="Calibri" panose="020F0502020204030204" pitchFamily="34" charset="0"/>
              </a:rPr>
              <a:t>Bad Debt Expense ( uncollectable account expense)</a:t>
            </a:r>
            <a:endParaRPr lang="en-US" alt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xmlns="" id="{62174663-2393-4DE3-A9F9-0DF8E2CA33D3}"/>
              </a:ext>
            </a:extLst>
          </p:cNvPr>
          <p:cNvSpPr>
            <a:spLocks noGrp="1"/>
          </p:cNvSpPr>
          <p:nvPr>
            <p:ph type="sldNum" sz="quarter" idx="10"/>
          </p:nvPr>
        </p:nvSpPr>
        <p:spPr/>
        <p:txBody>
          <a:bodyPr/>
          <a:lstStyle/>
          <a:p>
            <a:fld id="{67B19427-F580-D146-B60E-4CADEE75497F}" type="slidenum">
              <a:rPr lang="en-US" smtClean="0"/>
              <a:pPr/>
              <a:t>15</a:t>
            </a:fld>
            <a:endParaRPr lang="en-US" dirty="0"/>
          </a:p>
        </p:txBody>
      </p:sp>
      <p:sp>
        <p:nvSpPr>
          <p:cNvPr id="5" name="Footer Placeholder 4">
            <a:extLst>
              <a:ext uri="{FF2B5EF4-FFF2-40B4-BE49-F238E27FC236}">
                <a16:creationId xmlns:a16="http://schemas.microsoft.com/office/drawing/2014/main" xmlns="" id="{459C61F9-774C-40C2-A68C-F191C7476879}"/>
              </a:ext>
            </a:extLst>
          </p:cNvPr>
          <p:cNvSpPr>
            <a:spLocks noGrp="1"/>
          </p:cNvSpPr>
          <p:nvPr>
            <p:ph type="ftr" sz="quarter" idx="11"/>
          </p:nvPr>
        </p:nvSpPr>
        <p:spPr/>
        <p:txBody>
          <a:bodyPr/>
          <a:lstStyle/>
          <a:p>
            <a:r>
              <a:rPr lang="en-US" dirty="0"/>
              <a:t>Copyright ©2019 John Wiley &amp; Sons, Inc. </a:t>
            </a:r>
          </a:p>
        </p:txBody>
      </p:sp>
      <p:sp>
        <p:nvSpPr>
          <p:cNvPr id="7" name="Title 1">
            <a:extLst>
              <a:ext uri="{FF2B5EF4-FFF2-40B4-BE49-F238E27FC236}">
                <a16:creationId xmlns:a16="http://schemas.microsoft.com/office/drawing/2014/main" xmlns="" id="{9C915BD5-F703-4A88-8D0E-40A2565C782B}"/>
              </a:ext>
            </a:extLst>
          </p:cNvPr>
          <p:cNvSpPr>
            <a:spLocks noGrp="1"/>
          </p:cNvSpPr>
          <p:nvPr>
            <p:ph type="title"/>
          </p:nvPr>
        </p:nvSpPr>
        <p:spPr>
          <a:xfrm>
            <a:off x="304800" y="762001"/>
            <a:ext cx="8534400" cy="609599"/>
          </a:xfrm>
        </p:spPr>
        <p:txBody>
          <a:bodyPr vert="horz" lIns="91440" tIns="45720" rIns="91440" bIns="45720" rtlCol="0" anchor="t">
            <a:noAutofit/>
          </a:bodyPr>
          <a:lstStyle/>
          <a:p>
            <a:r>
              <a:rPr lang="en-US" dirty="0">
                <a:solidFill>
                  <a:schemeClr val="accent1"/>
                </a:solidFill>
              </a:rPr>
              <a:t>Valuation of Accounts Receivable</a:t>
            </a:r>
          </a:p>
        </p:txBody>
      </p:sp>
    </p:spTree>
    <p:extLst>
      <p:ext uri="{BB962C8B-B14F-4D97-AF65-F5344CB8AC3E}">
        <p14:creationId xmlns:p14="http://schemas.microsoft.com/office/powerpoint/2010/main" xmlns="" val="1320336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4"/>
          <p:cNvSpPr>
            <a:spLocks noChangeArrowheads="1"/>
          </p:cNvSpPr>
          <p:nvPr/>
        </p:nvSpPr>
        <p:spPr bwMode="auto">
          <a:xfrm rot="16200000" flipH="1">
            <a:off x="2019300" y="1887229"/>
            <a:ext cx="457200" cy="533400"/>
          </a:xfrm>
          <a:prstGeom prst="rightArrow">
            <a:avLst>
              <a:gd name="adj1" fmla="val 50000"/>
              <a:gd name="adj2" fmla="val 50014"/>
            </a:avLst>
          </a:prstGeom>
          <a:solidFill>
            <a:srgbClr val="CC0000"/>
          </a:solidFill>
          <a:ln w="38100">
            <a:solidFill>
              <a:schemeClr val="tx1"/>
            </a:solidFill>
          </a:ln>
          <a:effec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4339" name="AutoShape 5"/>
          <p:cNvSpPr>
            <a:spLocks noChangeArrowheads="1"/>
          </p:cNvSpPr>
          <p:nvPr/>
        </p:nvSpPr>
        <p:spPr bwMode="auto">
          <a:xfrm rot="16200000" flipH="1">
            <a:off x="6438900" y="1887229"/>
            <a:ext cx="457200" cy="533400"/>
          </a:xfrm>
          <a:prstGeom prst="rightArrow">
            <a:avLst>
              <a:gd name="adj1" fmla="val 50000"/>
              <a:gd name="adj2" fmla="val 50014"/>
            </a:avLst>
          </a:prstGeom>
          <a:solidFill>
            <a:srgbClr val="CC0000"/>
          </a:solidFill>
          <a:ln w="38100">
            <a:solidFill>
              <a:schemeClr val="tx1"/>
            </a:solidFill>
          </a:ln>
          <a:effec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4340" name="Rectangle 6"/>
          <p:cNvSpPr>
            <a:spLocks noGrp="1" noChangeArrowheads="1"/>
          </p:cNvSpPr>
          <p:nvPr>
            <p:ph type="body" idx="1"/>
          </p:nvPr>
        </p:nvSpPr>
        <p:spPr bwMode="auto">
          <a:xfrm>
            <a:off x="4752975" y="2487304"/>
            <a:ext cx="4133850" cy="3761096"/>
          </a:xfrm>
          <a:solidFill>
            <a:srgbClr val="FFFFC5"/>
          </a:solidFill>
          <a:ln w="57150" cmpd="thickThin">
            <a:solidFill>
              <a:schemeClr val="tx1"/>
            </a:solidFill>
            <a:miter lim="800000"/>
            <a:headEnd/>
            <a:tailEnd/>
          </a:ln>
        </p:spPr>
        <p:txBody>
          <a:bodyPr vert="horz" wrap="square" lIns="137160" tIns="44450" rIns="137160" bIns="44450" numCol="1" anchor="t" anchorCtr="0" compatLnSpc="1">
            <a:prstTxWarp prst="textNoShape">
              <a:avLst/>
            </a:prstTxWarp>
          </a:bodyPr>
          <a:lstStyle/>
          <a:p>
            <a:pPr marL="0" indent="0" algn="ctr">
              <a:lnSpc>
                <a:spcPct val="120000"/>
              </a:lnSpc>
              <a:buFont typeface="Wingdings" pitchFamily="2" charset="2"/>
              <a:buNone/>
            </a:pPr>
            <a:r>
              <a:rPr lang="en-US" altLang="en-US" sz="2600" dirty="0">
                <a:solidFill>
                  <a:schemeClr val="tx1"/>
                </a:solidFill>
                <a:effectLst/>
                <a:latin typeface="Liberation Sans" panose="020B0604020202020204" pitchFamily="34" charset="0"/>
              </a:rPr>
              <a:t>Allowance Method</a:t>
            </a:r>
          </a:p>
          <a:p>
            <a:pPr marL="0" indent="0">
              <a:lnSpc>
                <a:spcPct val="110000"/>
              </a:lnSpc>
              <a:spcBef>
                <a:spcPct val="30000"/>
              </a:spcBef>
              <a:buClrTx/>
              <a:buSzTx/>
              <a:buFontTx/>
              <a:buNone/>
            </a:pPr>
            <a:r>
              <a:rPr lang="en-US" altLang="en-US" sz="2300" dirty="0">
                <a:effectLst/>
                <a:latin typeface="Liberation Sans" panose="020B0604020202020204" pitchFamily="34" charset="0"/>
              </a:rPr>
              <a:t>Losses are estimated:</a:t>
            </a:r>
          </a:p>
          <a:p>
            <a:pPr marL="628650" lvl="1" indent="-457200">
              <a:lnSpc>
                <a:spcPct val="120000"/>
              </a:lnSpc>
              <a:spcBef>
                <a:spcPct val="30000"/>
              </a:spcBef>
              <a:buClr>
                <a:srgbClr val="CC0000"/>
              </a:buClr>
              <a:buSzPct val="80000"/>
              <a:buFont typeface="Wingdings" pitchFamily="2" charset="2"/>
              <a:buChar char="u"/>
            </a:pPr>
            <a:r>
              <a:rPr lang="en-US" altLang="en-US" sz="2100" b="0" dirty="0">
                <a:effectLst/>
                <a:latin typeface="Liberation Sans" panose="020B0604020202020204" pitchFamily="34" charset="0"/>
              </a:rPr>
              <a:t>Better matching.</a:t>
            </a:r>
          </a:p>
          <a:p>
            <a:pPr marL="628650" lvl="1" indent="-457200">
              <a:lnSpc>
                <a:spcPct val="120000"/>
              </a:lnSpc>
              <a:spcBef>
                <a:spcPct val="30000"/>
              </a:spcBef>
              <a:buClr>
                <a:srgbClr val="CC0000"/>
              </a:buClr>
              <a:buSzPct val="80000"/>
              <a:buFont typeface="Wingdings" pitchFamily="2" charset="2"/>
              <a:buChar char="u"/>
            </a:pPr>
            <a:r>
              <a:rPr lang="en-US" altLang="en-US" sz="2100" b="0" dirty="0">
                <a:effectLst/>
                <a:latin typeface="Liberation Sans" panose="020B0604020202020204" pitchFamily="34" charset="0"/>
              </a:rPr>
              <a:t>Receivable stated at cash (net) realizable value.</a:t>
            </a:r>
          </a:p>
          <a:p>
            <a:pPr marL="628650" lvl="1" indent="-457200">
              <a:lnSpc>
                <a:spcPct val="120000"/>
              </a:lnSpc>
              <a:spcBef>
                <a:spcPct val="30000"/>
              </a:spcBef>
              <a:buClr>
                <a:srgbClr val="CC0000"/>
              </a:buClr>
              <a:buSzPct val="80000"/>
              <a:buFont typeface="Wingdings" pitchFamily="2" charset="2"/>
              <a:buChar char="u"/>
            </a:pPr>
            <a:r>
              <a:rPr lang="en-US" altLang="en-US" sz="2100" b="0" dirty="0">
                <a:effectLst/>
                <a:latin typeface="Liberation Sans" panose="020B0604020202020204" pitchFamily="34" charset="0"/>
              </a:rPr>
              <a:t>Required by IFRS.</a:t>
            </a:r>
          </a:p>
        </p:txBody>
      </p:sp>
      <p:sp>
        <p:nvSpPr>
          <p:cNvPr id="14341" name="Rectangle 7"/>
          <p:cNvSpPr>
            <a:spLocks noChangeArrowheads="1"/>
          </p:cNvSpPr>
          <p:nvPr/>
        </p:nvSpPr>
        <p:spPr bwMode="auto">
          <a:xfrm>
            <a:off x="485775" y="1420504"/>
            <a:ext cx="8201025" cy="552450"/>
          </a:xfrm>
          <a:prstGeom prst="rect">
            <a:avLst/>
          </a:prstGeom>
          <a:solidFill>
            <a:srgbClr val="FFFFC5"/>
          </a:solidFill>
          <a:ln w="57150" cmpd="thickThin">
            <a:solidFill>
              <a:schemeClr val="tx1"/>
            </a:solidFill>
            <a:miter lim="800000"/>
            <a:headEnd/>
            <a:tailEnd/>
          </a:ln>
          <a:effectLst/>
        </p:spPr>
        <p:txBody>
          <a:bodyPr lIns="90488" tIns="0" rIns="90488" bIns="44450" anchor="ctr" anchorCtr="0"/>
          <a:lstStyle>
            <a:lvl1pPr marL="342900" indent="-3429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20000"/>
              </a:spcBef>
            </a:pPr>
            <a:r>
              <a:rPr lang="en-US" altLang="en-US" b="1" dirty="0">
                <a:solidFill>
                  <a:srgbClr val="000000"/>
                </a:solidFill>
                <a:latin typeface="Liberation Sans" panose="020B0604020202020204" pitchFamily="34" charset="0"/>
              </a:rPr>
              <a:t>Methods of Accounting for Uncollectible Accounts</a:t>
            </a:r>
          </a:p>
        </p:txBody>
      </p:sp>
      <p:sp>
        <p:nvSpPr>
          <p:cNvPr id="14342" name="Rectangle 8"/>
          <p:cNvSpPr>
            <a:spLocks noChangeArrowheads="1"/>
          </p:cNvSpPr>
          <p:nvPr/>
        </p:nvSpPr>
        <p:spPr bwMode="auto">
          <a:xfrm>
            <a:off x="257175" y="2487304"/>
            <a:ext cx="4133850" cy="3761096"/>
          </a:xfrm>
          <a:prstGeom prst="rect">
            <a:avLst/>
          </a:prstGeom>
          <a:solidFill>
            <a:srgbClr val="FFFFC5"/>
          </a:solidFill>
          <a:ln w="57150" cmpd="thickThin">
            <a:solidFill>
              <a:schemeClr val="tx1"/>
            </a:solidFill>
            <a:miter lim="800000"/>
            <a:headEnd/>
            <a:tailEnd/>
          </a:ln>
          <a:effectLst/>
        </p:spPr>
        <p:txBody>
          <a:bodyPr lIns="137160" tIns="44450" rIns="137160" bIns="44450"/>
          <a:lstStyle>
            <a:lvl1pPr>
              <a:defRPr sz="2400">
                <a:solidFill>
                  <a:schemeClr val="tx1"/>
                </a:solidFill>
                <a:latin typeface="Comic Sans MS" pitchFamily="66" charset="0"/>
              </a:defRPr>
            </a:lvl1pPr>
            <a:lvl2pPr marL="6286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0000"/>
              </a:lnSpc>
              <a:spcBef>
                <a:spcPct val="35000"/>
              </a:spcBef>
            </a:pPr>
            <a:r>
              <a:rPr lang="en-US" altLang="en-US" sz="2600" b="1" dirty="0">
                <a:latin typeface="Liberation Sans" panose="020B0604020202020204" pitchFamily="34" charset="0"/>
              </a:rPr>
              <a:t>Direct Write-Off</a:t>
            </a:r>
          </a:p>
          <a:p>
            <a:pPr algn="l">
              <a:lnSpc>
                <a:spcPct val="110000"/>
              </a:lnSpc>
              <a:spcBef>
                <a:spcPct val="30000"/>
              </a:spcBef>
            </a:pPr>
            <a:r>
              <a:rPr lang="en-US" altLang="en-US" sz="2300" b="1" dirty="0">
                <a:latin typeface="Liberation Sans" panose="020B0604020202020204" pitchFamily="34" charset="0"/>
              </a:rPr>
              <a:t>Theoretically undesirable:</a:t>
            </a:r>
          </a:p>
          <a:p>
            <a:pPr lvl="1" algn="l">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No matching.</a:t>
            </a:r>
          </a:p>
          <a:p>
            <a:pPr lvl="1" algn="l">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Receivable not stated at amount expect to be received.</a:t>
            </a:r>
          </a:p>
          <a:p>
            <a:pPr lvl="1" algn="l">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Not acceptable for financial reporting.</a:t>
            </a:r>
          </a:p>
        </p:txBody>
      </p:sp>
      <p:sp>
        <p:nvSpPr>
          <p:cNvPr id="10" name="Rectangle 2"/>
          <p:cNvSpPr>
            <a:spLocks noChangeArrowheads="1"/>
          </p:cNvSpPr>
          <p:nvPr/>
        </p:nvSpPr>
        <p:spPr bwMode="auto">
          <a:xfrm>
            <a:off x="609600" y="438129"/>
            <a:ext cx="8382000" cy="560388"/>
          </a:xfrm>
          <a:prstGeom prst="rect">
            <a:avLst/>
          </a:prstGeom>
          <a:noFill/>
          <a:ln>
            <a:noFill/>
          </a:ln>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Valuing Accounts Receivable</a:t>
            </a:r>
            <a:endParaRPr lang="en-US" altLang="en-US" sz="3200" b="1" i="0" dirty="0">
              <a:solidFill>
                <a:srgbClr val="CC0000"/>
              </a:solidFill>
              <a:effectLst/>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xmlns="" w="1905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9FE11C-4DF4-4474-92D5-2463DA303170}"/>
              </a:ext>
            </a:extLst>
          </p:cNvPr>
          <p:cNvSpPr>
            <a:spLocks noGrp="1"/>
          </p:cNvSpPr>
          <p:nvPr>
            <p:ph type="title"/>
          </p:nvPr>
        </p:nvSpPr>
        <p:spPr>
          <a:xfrm>
            <a:off x="304800" y="762000"/>
            <a:ext cx="8534400" cy="990599"/>
          </a:xfrm>
        </p:spPr>
        <p:txBody>
          <a:bodyPr>
            <a:noAutofit/>
          </a:bodyPr>
          <a:lstStyle/>
          <a:p>
            <a:r>
              <a:rPr lang="en-US" dirty="0"/>
              <a:t>Direct Write-Off Method for Uncollectible Accounts</a:t>
            </a:r>
          </a:p>
        </p:txBody>
      </p:sp>
      <p:sp>
        <p:nvSpPr>
          <p:cNvPr id="3" name="Content Placeholder 2">
            <a:extLst>
              <a:ext uri="{FF2B5EF4-FFF2-40B4-BE49-F238E27FC236}">
                <a16:creationId xmlns:a16="http://schemas.microsoft.com/office/drawing/2014/main" xmlns="" id="{ED9C6112-37EA-4CE0-868E-A67D8C2E2C3F}"/>
              </a:ext>
            </a:extLst>
          </p:cNvPr>
          <p:cNvSpPr>
            <a:spLocks noGrp="1"/>
          </p:cNvSpPr>
          <p:nvPr>
            <p:ph sz="quarter" idx="16"/>
          </p:nvPr>
        </p:nvSpPr>
        <p:spPr>
          <a:xfrm>
            <a:off x="304800" y="1981200"/>
            <a:ext cx="8534400" cy="1371600"/>
          </a:xfrm>
        </p:spPr>
        <p:txBody>
          <a:bodyPr/>
          <a:lstStyle/>
          <a:p>
            <a:pPr>
              <a:lnSpc>
                <a:spcPct val="100000"/>
              </a:lnSpc>
              <a:spcBef>
                <a:spcPts val="1200"/>
              </a:spcBef>
            </a:pPr>
            <a:r>
              <a:rPr lang="en-US" sz="2600" b="1" dirty="0"/>
              <a:t>Illustration: </a:t>
            </a:r>
            <a:r>
              <a:rPr lang="en-US" altLang="en-US" sz="2600" dirty="0"/>
              <a:t>Assume that Warden Co. writes off M. E. Doran’s NT$1600 balance as uncollectible on December 12.  Warden’s entry is as follows.</a:t>
            </a:r>
            <a:r>
              <a:rPr lang="ar-JO" altLang="en-US" sz="2600" dirty="0"/>
              <a:t> ) </a:t>
            </a:r>
            <a:r>
              <a:rPr lang="en-GB" altLang="en-US" sz="2600" dirty="0"/>
              <a:t>use Direct write off method ) </a:t>
            </a:r>
            <a:endParaRPr lang="en-GB" sz="2600" dirty="0"/>
          </a:p>
          <a:p>
            <a:pPr>
              <a:lnSpc>
                <a:spcPct val="100000"/>
              </a:lnSpc>
              <a:spcBef>
                <a:spcPts val="1200"/>
              </a:spcBef>
            </a:pPr>
            <a:endParaRPr lang="en-US" sz="2600" dirty="0"/>
          </a:p>
        </p:txBody>
      </p:sp>
      <p:sp>
        <p:nvSpPr>
          <p:cNvPr id="10" name="Content Placeholder 9">
            <a:extLst>
              <a:ext uri="{FF2B5EF4-FFF2-40B4-BE49-F238E27FC236}">
                <a16:creationId xmlns:a16="http://schemas.microsoft.com/office/drawing/2014/main" xmlns="" id="{F7B43C0C-2BCC-40E6-9ED7-F69B3281F926}"/>
              </a:ext>
            </a:extLst>
          </p:cNvPr>
          <p:cNvSpPr>
            <a:spLocks noGrp="1"/>
          </p:cNvSpPr>
          <p:nvPr>
            <p:ph sz="quarter" idx="21"/>
          </p:nvPr>
        </p:nvSpPr>
        <p:spPr>
          <a:xfrm>
            <a:off x="457200" y="5257800"/>
            <a:ext cx="8534400" cy="1004238"/>
          </a:xfrm>
        </p:spPr>
        <p:txBody>
          <a:bodyPr/>
          <a:lstStyle/>
          <a:p>
            <a:pPr>
              <a:lnSpc>
                <a:spcPct val="100000"/>
              </a:lnSpc>
              <a:spcBef>
                <a:spcPts val="1200"/>
              </a:spcBef>
            </a:pPr>
            <a:r>
              <a:rPr lang="en-US" sz="2600" dirty="0">
                <a:ea typeface="Calibri" panose="020F0502020204030204" pitchFamily="34" charset="0"/>
                <a:cs typeface="Calibri" panose="020F0502020204030204" pitchFamily="34" charset="0"/>
              </a:rPr>
              <a:t>Unless bad debt losses are insignificant, the direct write-off method is not acceptable for financial reporting purposes.</a:t>
            </a:r>
          </a:p>
        </p:txBody>
      </p:sp>
      <p:sp>
        <p:nvSpPr>
          <p:cNvPr id="4" name="Slide Number Placeholder 3">
            <a:extLst>
              <a:ext uri="{FF2B5EF4-FFF2-40B4-BE49-F238E27FC236}">
                <a16:creationId xmlns:a16="http://schemas.microsoft.com/office/drawing/2014/main" xmlns="" id="{63CA6044-F09B-443D-ADCD-F34A7015FDE1}"/>
              </a:ext>
            </a:extLst>
          </p:cNvPr>
          <p:cNvSpPr>
            <a:spLocks noGrp="1"/>
          </p:cNvSpPr>
          <p:nvPr>
            <p:ph type="sldNum" sz="quarter" idx="10"/>
          </p:nvPr>
        </p:nvSpPr>
        <p:spPr/>
        <p:txBody>
          <a:bodyPr/>
          <a:lstStyle/>
          <a:p>
            <a:fld id="{67B19427-F580-D146-B60E-4CADEE75497F}" type="slidenum">
              <a:rPr lang="en-US" smtClean="0"/>
              <a:pPr/>
              <a:t>17</a:t>
            </a:fld>
            <a:endParaRPr lang="en-US" dirty="0"/>
          </a:p>
        </p:txBody>
      </p:sp>
      <p:sp>
        <p:nvSpPr>
          <p:cNvPr id="5" name="Footer Placeholder 4">
            <a:extLst>
              <a:ext uri="{FF2B5EF4-FFF2-40B4-BE49-F238E27FC236}">
                <a16:creationId xmlns:a16="http://schemas.microsoft.com/office/drawing/2014/main" xmlns="" id="{08AA5E12-205A-467F-AE33-86D7C99F1042}"/>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8598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C3DC4-D458-428A-ABB4-73D4C0BE87EC}"/>
              </a:ext>
            </a:extLst>
          </p:cNvPr>
          <p:cNvSpPr>
            <a:spLocks noGrp="1"/>
          </p:cNvSpPr>
          <p:nvPr>
            <p:ph type="title"/>
          </p:nvPr>
        </p:nvSpPr>
        <p:spPr>
          <a:xfrm>
            <a:off x="304800" y="762001"/>
            <a:ext cx="8534400" cy="990599"/>
          </a:xfrm>
        </p:spPr>
        <p:txBody>
          <a:bodyPr>
            <a:noAutofit/>
          </a:bodyPr>
          <a:lstStyle/>
          <a:p>
            <a:r>
              <a:rPr lang="en-US" dirty="0"/>
              <a:t>Allowance Method for Uncollectible Accounts</a:t>
            </a:r>
          </a:p>
        </p:txBody>
      </p:sp>
      <p:sp>
        <p:nvSpPr>
          <p:cNvPr id="3" name="Content Placeholder 2">
            <a:extLst>
              <a:ext uri="{FF2B5EF4-FFF2-40B4-BE49-F238E27FC236}">
                <a16:creationId xmlns:a16="http://schemas.microsoft.com/office/drawing/2014/main" xmlns="" id="{70E8A9AE-B4CD-43A9-AF3E-F89F413D4EAB}"/>
              </a:ext>
            </a:extLst>
          </p:cNvPr>
          <p:cNvSpPr>
            <a:spLocks noGrp="1"/>
          </p:cNvSpPr>
          <p:nvPr>
            <p:ph sz="quarter" idx="16"/>
          </p:nvPr>
        </p:nvSpPr>
        <p:spPr>
          <a:xfrm>
            <a:off x="304800" y="2057400"/>
            <a:ext cx="8534400" cy="2770909"/>
          </a:xfrm>
        </p:spPr>
        <p:txBody>
          <a:bodyPr/>
          <a:lstStyle/>
          <a:p>
            <a:pPr lvl="1" indent="-457200">
              <a:lnSpc>
                <a:spcPct val="100000"/>
              </a:lnSpc>
              <a:spcBef>
                <a:spcPts val="1200"/>
              </a:spcBef>
              <a:buFontTx/>
              <a:buAutoNum type="arabicPeriod"/>
            </a:pPr>
            <a:r>
              <a:rPr lang="en-US" altLang="en-US" sz="2800" dirty="0">
                <a:latin typeface="Calibri" panose="020F0502020204030204" pitchFamily="34" charset="0"/>
                <a:cs typeface="Calibri" panose="020F0502020204030204" pitchFamily="34" charset="0"/>
              </a:rPr>
              <a:t>Companies </a:t>
            </a:r>
            <a:r>
              <a:rPr lang="en-US" altLang="en-US" sz="2800" b="1" dirty="0">
                <a:latin typeface="Calibri" panose="020F0502020204030204" pitchFamily="34" charset="0"/>
                <a:cs typeface="Calibri" panose="020F0502020204030204" pitchFamily="34" charset="0"/>
              </a:rPr>
              <a:t>estimate </a:t>
            </a:r>
            <a:r>
              <a:rPr lang="en-US" altLang="en-US" sz="2800" dirty="0">
                <a:latin typeface="Calibri" panose="020F0502020204030204" pitchFamily="34" charset="0"/>
                <a:cs typeface="Calibri" panose="020F0502020204030204" pitchFamily="34" charset="0"/>
              </a:rPr>
              <a:t>uncollectible accounts receivable. </a:t>
            </a:r>
          </a:p>
          <a:p>
            <a:pPr lvl="1" indent="-457200">
              <a:lnSpc>
                <a:spcPct val="100000"/>
              </a:lnSpc>
              <a:spcBef>
                <a:spcPts val="1200"/>
              </a:spcBef>
              <a:buFontTx/>
              <a:buAutoNum type="arabicPeriod"/>
            </a:pPr>
            <a:r>
              <a:rPr lang="en-US" altLang="en-US" sz="2800" dirty="0">
                <a:latin typeface="Calibri" panose="020F0502020204030204" pitchFamily="34" charset="0"/>
                <a:cs typeface="Calibri" panose="020F0502020204030204" pitchFamily="34" charset="0"/>
              </a:rPr>
              <a:t>Debit </a:t>
            </a:r>
            <a:r>
              <a:rPr lang="en-US" altLang="en-US" sz="2800" b="1" dirty="0">
                <a:latin typeface="Calibri" panose="020F0502020204030204" pitchFamily="34" charset="0"/>
                <a:cs typeface="Calibri" panose="020F0502020204030204" pitchFamily="34" charset="0"/>
              </a:rPr>
              <a:t>Bad Debt Expense</a:t>
            </a:r>
            <a:r>
              <a:rPr lang="en-US" altLang="en-US" sz="2800" dirty="0">
                <a:latin typeface="Calibri" panose="020F0502020204030204" pitchFamily="34" charset="0"/>
                <a:cs typeface="Calibri" panose="020F0502020204030204" pitchFamily="34" charset="0"/>
              </a:rPr>
              <a:t> and credit </a:t>
            </a:r>
            <a:r>
              <a:rPr lang="en-US" altLang="en-US" sz="2800" b="1" dirty="0">
                <a:latin typeface="Calibri" panose="020F0502020204030204" pitchFamily="34" charset="0"/>
                <a:cs typeface="Calibri" panose="020F0502020204030204" pitchFamily="34" charset="0"/>
              </a:rPr>
              <a:t>Allowance for Doubtful Accounts</a:t>
            </a:r>
            <a:r>
              <a:rPr lang="en-US" altLang="en-US" sz="2800" dirty="0">
                <a:latin typeface="Calibri" panose="020F0502020204030204" pitchFamily="34" charset="0"/>
                <a:cs typeface="Calibri" panose="020F0502020204030204" pitchFamily="34" charset="0"/>
              </a:rPr>
              <a:t> (a contra-asset account).</a:t>
            </a:r>
          </a:p>
          <a:p>
            <a:pPr lvl="1" indent="-457200">
              <a:lnSpc>
                <a:spcPct val="100000"/>
              </a:lnSpc>
              <a:spcBef>
                <a:spcPts val="1200"/>
              </a:spcBef>
              <a:buFontTx/>
              <a:buAutoNum type="arabicPeriod"/>
            </a:pPr>
            <a:r>
              <a:rPr lang="en-US" altLang="en-US" sz="2800" dirty="0">
                <a:latin typeface="Calibri" panose="020F0502020204030204" pitchFamily="34" charset="0"/>
                <a:cs typeface="Calibri" panose="020F0502020204030204" pitchFamily="34" charset="0"/>
              </a:rPr>
              <a:t>Companies debit </a:t>
            </a:r>
            <a:r>
              <a:rPr lang="en-US" altLang="en-US" sz="2800" b="1" dirty="0">
                <a:latin typeface="Calibri" panose="020F0502020204030204" pitchFamily="34" charset="0"/>
                <a:cs typeface="Calibri" panose="020F0502020204030204" pitchFamily="34" charset="0"/>
              </a:rPr>
              <a:t>Allowance for Doubtful Accounts</a:t>
            </a:r>
            <a:r>
              <a:rPr lang="en-US" altLang="en-US" sz="2800" dirty="0">
                <a:latin typeface="Calibri" panose="020F0502020204030204" pitchFamily="34" charset="0"/>
                <a:cs typeface="Calibri" panose="020F0502020204030204" pitchFamily="34" charset="0"/>
              </a:rPr>
              <a:t> and credit </a:t>
            </a:r>
            <a:r>
              <a:rPr lang="en-US" altLang="en-US" sz="2800" b="1" dirty="0">
                <a:latin typeface="Calibri" panose="020F0502020204030204" pitchFamily="34" charset="0"/>
                <a:cs typeface="Calibri" panose="020F0502020204030204" pitchFamily="34" charset="0"/>
              </a:rPr>
              <a:t>Accounts Receivable</a:t>
            </a:r>
            <a:r>
              <a:rPr lang="en-US" altLang="en-US" sz="2800" dirty="0">
                <a:latin typeface="Calibri" panose="020F0502020204030204" pitchFamily="34" charset="0"/>
                <a:cs typeface="Calibri" panose="020F0502020204030204" pitchFamily="34" charset="0"/>
              </a:rPr>
              <a:t> at the time the specific account is </a:t>
            </a:r>
            <a:r>
              <a:rPr lang="en-US" altLang="en-US" sz="2800" b="1" dirty="0">
                <a:latin typeface="Calibri" panose="020F0502020204030204" pitchFamily="34" charset="0"/>
                <a:cs typeface="Calibri" panose="020F0502020204030204" pitchFamily="34" charset="0"/>
              </a:rPr>
              <a:t>written off</a:t>
            </a:r>
            <a:r>
              <a:rPr lang="en-US" altLang="en-US" sz="2800" dirty="0">
                <a:latin typeface="Calibri" panose="020F0502020204030204" pitchFamily="34" charset="0"/>
                <a:cs typeface="Calibri" panose="020F0502020204030204" pitchFamily="34" charset="0"/>
              </a:rPr>
              <a:t> as uncollectible.</a:t>
            </a:r>
          </a:p>
        </p:txBody>
      </p:sp>
      <p:sp>
        <p:nvSpPr>
          <p:cNvPr id="4" name="Slide Number Placeholder 3">
            <a:extLst>
              <a:ext uri="{FF2B5EF4-FFF2-40B4-BE49-F238E27FC236}">
                <a16:creationId xmlns:a16="http://schemas.microsoft.com/office/drawing/2014/main" xmlns="" id="{62E0FEC6-8175-4E80-9BAA-653915C615B0}"/>
              </a:ext>
            </a:extLst>
          </p:cNvPr>
          <p:cNvSpPr>
            <a:spLocks noGrp="1"/>
          </p:cNvSpPr>
          <p:nvPr>
            <p:ph type="sldNum" sz="quarter" idx="10"/>
          </p:nvPr>
        </p:nvSpPr>
        <p:spPr/>
        <p:txBody>
          <a:bodyPr/>
          <a:lstStyle/>
          <a:p>
            <a:fld id="{67B19427-F580-D146-B60E-4CADEE75497F}" type="slidenum">
              <a:rPr lang="en-US" smtClean="0"/>
              <a:pPr/>
              <a:t>18</a:t>
            </a:fld>
            <a:endParaRPr lang="en-US" dirty="0"/>
          </a:p>
        </p:txBody>
      </p:sp>
      <p:sp>
        <p:nvSpPr>
          <p:cNvPr id="5" name="Footer Placeholder 4">
            <a:extLst>
              <a:ext uri="{FF2B5EF4-FFF2-40B4-BE49-F238E27FC236}">
                <a16:creationId xmlns:a16="http://schemas.microsoft.com/office/drawing/2014/main" xmlns="" id="{9641725F-D251-4D47-84F0-FBF991B4DB69}"/>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507023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A271FC-CF97-4F01-BAB1-7D44875CB8E2}"/>
              </a:ext>
            </a:extLst>
          </p:cNvPr>
          <p:cNvSpPr>
            <a:spLocks noGrp="1"/>
          </p:cNvSpPr>
          <p:nvPr>
            <p:ph type="title"/>
          </p:nvPr>
        </p:nvSpPr>
        <p:spPr>
          <a:xfrm>
            <a:off x="304800" y="762001"/>
            <a:ext cx="8534400" cy="990600"/>
          </a:xfrm>
        </p:spPr>
        <p:txBody>
          <a:bodyPr>
            <a:normAutofit fontScale="90000"/>
          </a:bodyPr>
          <a:lstStyle/>
          <a:p>
            <a:r>
              <a:rPr lang="en-US" sz="4400" dirty="0"/>
              <a:t>Allowance Method for Uncollectibles </a:t>
            </a:r>
            <a:br>
              <a:rPr lang="en-US" sz="4400" dirty="0"/>
            </a:br>
            <a:r>
              <a:rPr lang="en-US" sz="2200" b="0" baseline="0" dirty="0"/>
              <a:t>(1 of 5)</a:t>
            </a:r>
          </a:p>
        </p:txBody>
      </p:sp>
      <p:sp>
        <p:nvSpPr>
          <p:cNvPr id="3" name="Content Placeholder 2">
            <a:extLst>
              <a:ext uri="{FF2B5EF4-FFF2-40B4-BE49-F238E27FC236}">
                <a16:creationId xmlns:a16="http://schemas.microsoft.com/office/drawing/2014/main" xmlns="" id="{982C3C67-BA91-4391-9C53-B65163FEC770}"/>
              </a:ext>
            </a:extLst>
          </p:cNvPr>
          <p:cNvSpPr>
            <a:spLocks noGrp="1"/>
          </p:cNvSpPr>
          <p:nvPr>
            <p:ph sz="quarter" idx="16"/>
          </p:nvPr>
        </p:nvSpPr>
        <p:spPr>
          <a:xfrm>
            <a:off x="304800" y="1828800"/>
            <a:ext cx="5638800" cy="457200"/>
          </a:xfrm>
        </p:spPr>
        <p:txBody>
          <a:bodyPr/>
          <a:lstStyle/>
          <a:p>
            <a:r>
              <a:rPr lang="en-US" b="1" dirty="0"/>
              <a:t>Recording Estimated Uncollectibles</a:t>
            </a:r>
          </a:p>
        </p:txBody>
      </p:sp>
      <p:sp>
        <p:nvSpPr>
          <p:cNvPr id="6" name="Content Placeholder 5">
            <a:extLst>
              <a:ext uri="{FF2B5EF4-FFF2-40B4-BE49-F238E27FC236}">
                <a16:creationId xmlns:a16="http://schemas.microsoft.com/office/drawing/2014/main" xmlns="" id="{360A80B6-C668-494F-988B-B00B4DE05BF6}"/>
              </a:ext>
            </a:extLst>
          </p:cNvPr>
          <p:cNvSpPr>
            <a:spLocks noGrp="1"/>
          </p:cNvSpPr>
          <p:nvPr>
            <p:ph sz="quarter" idx="17"/>
          </p:nvPr>
        </p:nvSpPr>
        <p:spPr>
          <a:xfrm>
            <a:off x="304800" y="2393949"/>
            <a:ext cx="8534400" cy="1644651"/>
          </a:xfrm>
        </p:spPr>
        <p:txBody>
          <a:bodyPr/>
          <a:lstStyle/>
          <a:p>
            <a:pPr>
              <a:lnSpc>
                <a:spcPct val="100000"/>
              </a:lnSpc>
              <a:spcBef>
                <a:spcPts val="1200"/>
              </a:spcBef>
            </a:pPr>
            <a:r>
              <a:rPr lang="en-US" sz="2600" b="1" dirty="0"/>
              <a:t>Illustration:</a:t>
            </a:r>
            <a:r>
              <a:rPr lang="en-US" sz="2600" dirty="0"/>
              <a:t> Hampson Furniture has credit sales of €1,200,000 in 2020, of which €200,000 remains uncollected at December 31. The credit manager estimates that €12,000 of these sales will be uncollectible.</a:t>
            </a:r>
          </a:p>
          <a:p>
            <a:pPr>
              <a:lnSpc>
                <a:spcPct val="100000"/>
              </a:lnSpc>
              <a:spcBef>
                <a:spcPts val="1200"/>
              </a:spcBef>
            </a:pPr>
            <a:r>
              <a:rPr lang="en-US" sz="2600" dirty="0"/>
              <a:t/>
            </a:r>
            <a:br>
              <a:rPr lang="en-US" sz="2600" dirty="0"/>
            </a:br>
            <a:r>
              <a:rPr lang="en-US" sz="2600" dirty="0"/>
              <a:t>                     </a:t>
            </a:r>
          </a:p>
          <a:p>
            <a:pPr>
              <a:lnSpc>
                <a:spcPct val="100000"/>
              </a:lnSpc>
              <a:spcBef>
                <a:spcPts val="1200"/>
              </a:spcBef>
            </a:pPr>
            <a:endParaRPr lang="en-US" sz="2600" dirty="0"/>
          </a:p>
          <a:p>
            <a:pPr>
              <a:lnSpc>
                <a:spcPct val="100000"/>
              </a:lnSpc>
              <a:spcBef>
                <a:spcPts val="1200"/>
              </a:spcBef>
            </a:pPr>
            <a:endParaRPr lang="en-US" sz="2600" dirty="0"/>
          </a:p>
          <a:p>
            <a:pPr>
              <a:lnSpc>
                <a:spcPct val="100000"/>
              </a:lnSpc>
              <a:spcBef>
                <a:spcPts val="1200"/>
              </a:spcBef>
            </a:pPr>
            <a:endParaRPr lang="en-US" sz="2600" dirty="0"/>
          </a:p>
        </p:txBody>
      </p:sp>
      <p:sp>
        <p:nvSpPr>
          <p:cNvPr id="4" name="Slide Number Placeholder 3">
            <a:extLst>
              <a:ext uri="{FF2B5EF4-FFF2-40B4-BE49-F238E27FC236}">
                <a16:creationId xmlns:a16="http://schemas.microsoft.com/office/drawing/2014/main" xmlns="" id="{92818545-D7BF-4279-954B-7B156E0C5333}"/>
              </a:ext>
            </a:extLst>
          </p:cNvPr>
          <p:cNvSpPr>
            <a:spLocks noGrp="1"/>
          </p:cNvSpPr>
          <p:nvPr>
            <p:ph type="sldNum" sz="quarter" idx="10"/>
          </p:nvPr>
        </p:nvSpPr>
        <p:spPr/>
        <p:txBody>
          <a:bodyPr/>
          <a:lstStyle/>
          <a:p>
            <a:fld id="{67B19427-F580-D146-B60E-4CADEE75497F}" type="slidenum">
              <a:rPr lang="en-US" smtClean="0"/>
              <a:pPr/>
              <a:t>19</a:t>
            </a:fld>
            <a:endParaRPr lang="en-US" dirty="0"/>
          </a:p>
        </p:txBody>
      </p:sp>
      <p:sp>
        <p:nvSpPr>
          <p:cNvPr id="5" name="Footer Placeholder 4">
            <a:extLst>
              <a:ext uri="{FF2B5EF4-FFF2-40B4-BE49-F238E27FC236}">
                <a16:creationId xmlns:a16="http://schemas.microsoft.com/office/drawing/2014/main" xmlns="" id="{C27D06B8-C7CE-4277-8EA5-88CAA5597F76}"/>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33713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34400" cy="990600"/>
          </a:xfrm>
          <a:prstGeom prst="rect">
            <a:avLst/>
          </a:prstGeom>
        </p:spPr>
        <p:txBody>
          <a:bodyPr/>
          <a:lstStyle/>
          <a:p>
            <a:r>
              <a:rPr lang="en-US" b="1" dirty="0"/>
              <a:t>Chapter Outline:</a:t>
            </a:r>
            <a:endParaRPr lang="en-US" sz="4000" b="1" dirty="0"/>
          </a:p>
        </p:txBody>
      </p:sp>
      <p:sp>
        <p:nvSpPr>
          <p:cNvPr id="4" name="COB/LO"/>
          <p:cNvSpPr>
            <a:spLocks noGrp="1"/>
          </p:cNvSpPr>
          <p:nvPr>
            <p:ph sz="quarter" idx="14"/>
          </p:nvPr>
        </p:nvSpPr>
        <p:spPr>
          <a:xfrm>
            <a:off x="304800" y="1447800"/>
            <a:ext cx="8534400" cy="4800600"/>
          </a:xfrm>
        </p:spPr>
        <p:txBody>
          <a:bodyPr/>
          <a:lstStyle/>
          <a:p>
            <a:pPr lvl="1">
              <a:lnSpc>
                <a:spcPct val="100000"/>
              </a:lnSpc>
              <a:spcBef>
                <a:spcPts val="1200"/>
              </a:spcBef>
            </a:pPr>
            <a:r>
              <a:rPr lang="en-US" sz="3200" b="1" dirty="0"/>
              <a:t>Learning Objectives</a:t>
            </a:r>
          </a:p>
          <a:p>
            <a:pPr marL="860425" lvl="2" indent="-860425">
              <a:lnSpc>
                <a:spcPct val="100000"/>
              </a:lnSpc>
              <a:spcBef>
                <a:spcPts val="1200"/>
              </a:spcBef>
              <a:buNone/>
            </a:pPr>
            <a:r>
              <a:rPr lang="en-US" b="1" dirty="0">
                <a:solidFill>
                  <a:srgbClr val="990000"/>
                </a:solidFill>
              </a:rPr>
              <a:t>LO 1</a:t>
            </a:r>
            <a:r>
              <a:rPr lang="en-US" dirty="0"/>
              <a:t>	Explain how companies recognize accounts receivable.</a:t>
            </a:r>
          </a:p>
          <a:p>
            <a:pPr marL="860425" lvl="2" indent="-860425">
              <a:lnSpc>
                <a:spcPct val="100000"/>
              </a:lnSpc>
              <a:spcBef>
                <a:spcPts val="1200"/>
              </a:spcBef>
              <a:buNone/>
            </a:pPr>
            <a:r>
              <a:rPr lang="en-US" b="1" dirty="0">
                <a:solidFill>
                  <a:srgbClr val="990000"/>
                </a:solidFill>
              </a:rPr>
              <a:t>LO 2</a:t>
            </a:r>
            <a:r>
              <a:rPr lang="en-US" dirty="0"/>
              <a:t>	Describe how companies value accounts receivable and record their disposition.</a:t>
            </a:r>
          </a:p>
          <a:p>
            <a:pPr marL="860425" lvl="2" indent="-860425">
              <a:lnSpc>
                <a:spcPct val="100000"/>
              </a:lnSpc>
              <a:spcBef>
                <a:spcPts val="1200"/>
              </a:spcBef>
              <a:buNone/>
            </a:pPr>
            <a:r>
              <a:rPr lang="en-US" b="1" dirty="0">
                <a:solidFill>
                  <a:srgbClr val="990000"/>
                </a:solidFill>
              </a:rPr>
              <a:t>LO 3</a:t>
            </a:r>
            <a:r>
              <a:rPr lang="en-US" dirty="0"/>
              <a:t>	Explain how companies recognize, value, and dispose of notes receivable.</a:t>
            </a:r>
          </a:p>
          <a:p>
            <a:pPr marL="860425" lvl="2" indent="-860425">
              <a:lnSpc>
                <a:spcPct val="100000"/>
              </a:lnSpc>
              <a:spcBef>
                <a:spcPts val="1200"/>
              </a:spcBef>
              <a:buNone/>
            </a:pPr>
            <a:r>
              <a:rPr lang="en-US" b="1" dirty="0">
                <a:solidFill>
                  <a:srgbClr val="990000"/>
                </a:solidFill>
              </a:rPr>
              <a:t>LO 4</a:t>
            </a:r>
            <a:r>
              <a:rPr lang="en-US" dirty="0"/>
              <a:t>	Describe the statement presentation and analysis of receivables.</a:t>
            </a:r>
          </a:p>
        </p:txBody>
      </p:sp>
      <p:sp>
        <p:nvSpPr>
          <p:cNvPr id="6" name="Slide Number Placeholder "/>
          <p:cNvSpPr>
            <a:spLocks noGrp="1"/>
          </p:cNvSpPr>
          <p:nvPr>
            <p:ph type="sldNum" sz="quarter" idx="10"/>
          </p:nvPr>
        </p:nvSpPr>
        <p:spPr/>
        <p:txBody>
          <a:bodyPr/>
          <a:lstStyle/>
          <a:p>
            <a:fld id="{67B19427-F580-D146-B60E-4CADEE75497F}" type="slidenum">
              <a:rPr lang="en-US" smtClean="0"/>
              <a:pPr/>
              <a:t>2</a:t>
            </a:fld>
            <a:endParaRPr lang="en-US" dirty="0"/>
          </a:p>
        </p:txBody>
      </p:sp>
      <p:sp>
        <p:nvSpPr>
          <p:cNvPr id="7"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687315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4DA64EB0-7E4C-4FEB-AB4C-D7ECE14C6C20}"/>
              </a:ext>
            </a:extLst>
          </p:cNvPr>
          <p:cNvSpPr>
            <a:spLocks noGrp="1"/>
          </p:cNvSpPr>
          <p:nvPr>
            <p:ph type="sldNum" sz="quarter" idx="10"/>
          </p:nvPr>
        </p:nvSpPr>
        <p:spPr/>
        <p:txBody>
          <a:bodyPr/>
          <a:lstStyle/>
          <a:p>
            <a:fld id="{67B19427-F580-D146-B60E-4CADEE75497F}" type="slidenum">
              <a:rPr lang="en-US" smtClean="0"/>
              <a:pPr/>
              <a:t>20</a:t>
            </a:fld>
            <a:endParaRPr lang="en-US" dirty="0"/>
          </a:p>
        </p:txBody>
      </p:sp>
      <p:sp>
        <p:nvSpPr>
          <p:cNvPr id="6" name="Footer Placeholder 5">
            <a:extLst>
              <a:ext uri="{FF2B5EF4-FFF2-40B4-BE49-F238E27FC236}">
                <a16:creationId xmlns:a16="http://schemas.microsoft.com/office/drawing/2014/main" xmlns="" id="{E6B8F199-908B-4D43-80DF-39ECCC4F978F}"/>
              </a:ext>
            </a:extLst>
          </p:cNvPr>
          <p:cNvSpPr>
            <a:spLocks noGrp="1"/>
          </p:cNvSpPr>
          <p:nvPr>
            <p:ph type="ftr" sz="quarter" idx="11"/>
          </p:nvPr>
        </p:nvSpPr>
        <p:spPr/>
        <p:txBody>
          <a:bodyPr/>
          <a:lstStyle/>
          <a:p>
            <a:r>
              <a:rPr lang="en-US" dirty="0"/>
              <a:t>Copyright ©2019 John Wiley &amp; Sons, Inc. </a:t>
            </a:r>
          </a:p>
        </p:txBody>
      </p:sp>
      <p:graphicFrame>
        <p:nvGraphicFramePr>
          <p:cNvPr id="7" name="Table 6" descr="Table is readable by screenreaders."/>
          <p:cNvGraphicFramePr>
            <a:graphicFrameLocks noGrp="1"/>
          </p:cNvGraphicFramePr>
          <p:nvPr>
            <p:extLst>
              <p:ext uri="{D42A27DB-BD31-4B8C-83A1-F6EECF244321}">
                <p14:modId xmlns:p14="http://schemas.microsoft.com/office/powerpoint/2010/main" xmlns="" val="3702251681"/>
              </p:ext>
            </p:extLst>
          </p:nvPr>
        </p:nvGraphicFramePr>
        <p:xfrm>
          <a:off x="457200" y="2680517"/>
          <a:ext cx="8305800" cy="2839393"/>
        </p:xfrm>
        <a:graphic>
          <a:graphicData uri="http://schemas.openxmlformats.org/drawingml/2006/table">
            <a:tbl>
              <a:tblPr firstRow="1">
                <a:tableStyleId>{5C22544A-7EE6-4342-B048-85BDC9FD1C3A}</a:tableStyleId>
              </a:tblPr>
              <a:tblGrid>
                <a:gridCol w="5302504">
                  <a:extLst>
                    <a:ext uri="{9D8B030D-6E8A-4147-A177-3AD203B41FA5}">
                      <a16:colId xmlns:a16="http://schemas.microsoft.com/office/drawing/2014/main" xmlns="" val="20000"/>
                    </a:ext>
                  </a:extLst>
                </a:gridCol>
                <a:gridCol w="1457018">
                  <a:extLst>
                    <a:ext uri="{9D8B030D-6E8A-4147-A177-3AD203B41FA5}">
                      <a16:colId xmlns:a16="http://schemas.microsoft.com/office/drawing/2014/main" xmlns="" val="20001"/>
                    </a:ext>
                  </a:extLst>
                </a:gridCol>
                <a:gridCol w="1546278">
                  <a:extLst>
                    <a:ext uri="{9D8B030D-6E8A-4147-A177-3AD203B41FA5}">
                      <a16:colId xmlns:a16="http://schemas.microsoft.com/office/drawing/2014/main" xmlns="" val="20002"/>
                    </a:ext>
                  </a:extLst>
                </a:gridCol>
              </a:tblGrid>
              <a:tr h="461953">
                <a:tc>
                  <a:txBody>
                    <a:bodyPr/>
                    <a:lstStyle/>
                    <a:p>
                      <a:pPr algn="l" fontAlgn="b"/>
                      <a:r>
                        <a:rPr lang="en-US" sz="2600" b="0" u="none" strike="noStrike" kern="1200" dirty="0">
                          <a:solidFill>
                            <a:schemeClr val="dk1"/>
                          </a:solidFill>
                          <a:effectLst/>
                          <a:latin typeface="+mn-lt"/>
                          <a:ea typeface="+mn-ea"/>
                          <a:cs typeface="+mn-cs"/>
                        </a:rPr>
                        <a:t>Current Assets</a:t>
                      </a:r>
                    </a:p>
                  </a:txBody>
                  <a:tcPr marT="27432" marB="27432"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600" b="0" i="0" u="none" strike="noStrike" dirty="0">
                          <a:solidFill>
                            <a:schemeClr val="bg1"/>
                          </a:solidFill>
                          <a:effectLst/>
                          <a:latin typeface="Calibri" panose="020F0502020204030204" pitchFamily="34" charset="0"/>
                        </a:rPr>
                        <a:t>Blank</a:t>
                      </a:r>
                    </a:p>
                  </a:txBody>
                  <a:tcPr marL="182880" marR="45720" marT="4233" marB="9144"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600" b="0" i="0" u="none" strike="noStrike" dirty="0">
                          <a:solidFill>
                            <a:schemeClr val="bg1"/>
                          </a:solidFill>
                          <a:effectLst/>
                          <a:latin typeface="Calibri" panose="020F0502020204030204" pitchFamily="34" charset="0"/>
                        </a:rPr>
                        <a:t>Blank</a:t>
                      </a:r>
                    </a:p>
                  </a:txBody>
                  <a:tcPr marL="182880" marR="45720" marT="4233" marB="9144"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822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600" u="none" strike="noStrike" dirty="0">
                          <a:effectLst/>
                        </a:rPr>
                        <a:t>Supplies</a:t>
                      </a:r>
                      <a:endParaRPr lang="en-US" sz="2600" b="0" i="0" u="none" strike="noStrike" dirty="0">
                        <a:solidFill>
                          <a:srgbClr val="000000"/>
                        </a:solidFill>
                        <a:effectLst/>
                        <a:latin typeface="Calibri" panose="020F0502020204030204" pitchFamily="34" charset="0"/>
                      </a:endParaRPr>
                    </a:p>
                  </a:txBody>
                  <a:tcPr marL="36576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600" b="0" i="0" u="none" strike="noStrike" kern="1200" dirty="0">
                          <a:solidFill>
                            <a:schemeClr val="bg1"/>
                          </a:solidFill>
                          <a:effectLst/>
                          <a:latin typeface="Calibri" panose="020F0502020204030204" pitchFamily="34" charset="0"/>
                          <a:ea typeface="+mn-ea"/>
                          <a:cs typeface="+mn-cs"/>
                        </a:rPr>
                        <a:t>Blank</a:t>
                      </a: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400" b="0" i="0" u="none" strike="noStrike" kern="1200" dirty="0">
                          <a:solidFill>
                            <a:srgbClr val="000000"/>
                          </a:solidFill>
                          <a:effectLst/>
                          <a:latin typeface="Calibri" panose="020F0502020204030204" pitchFamily="34" charset="0"/>
                          <a:ea typeface="+mn-ea"/>
                          <a:cs typeface="+mn-cs"/>
                        </a:rPr>
                        <a:t>€   25,000</a:t>
                      </a: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182245">
                <a:tc>
                  <a:txBody>
                    <a:bodyPr/>
                    <a:lstStyle/>
                    <a:p>
                      <a:pPr algn="l" fontAlgn="b"/>
                      <a:r>
                        <a:rPr lang="en-US" sz="2600" u="none" strike="noStrike" dirty="0">
                          <a:effectLst/>
                        </a:rPr>
                        <a:t>Inventory</a:t>
                      </a:r>
                      <a:endParaRPr lang="en-US" sz="2600" b="0" i="0" u="none" strike="noStrike" dirty="0">
                        <a:solidFill>
                          <a:srgbClr val="000000"/>
                        </a:solidFill>
                        <a:effectLst/>
                        <a:latin typeface="Calibri" panose="020F0502020204030204" pitchFamily="34" charset="0"/>
                      </a:endParaRPr>
                    </a:p>
                  </a:txBody>
                  <a:tcPr marL="36576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a:r>
                        <a:rPr lang="en-US" sz="1600" b="0" i="0" u="none" strike="noStrike" kern="1200" dirty="0">
                          <a:solidFill>
                            <a:schemeClr val="bg1"/>
                          </a:solidFill>
                          <a:effectLst/>
                          <a:latin typeface="Calibri" panose="020F0502020204030204" pitchFamily="34" charset="0"/>
                          <a:ea typeface="+mn-ea"/>
                          <a:cs typeface="+mn-cs"/>
                        </a:rPr>
                        <a:t>Blank</a:t>
                      </a: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400" b="0" i="0" u="none" strike="noStrike" kern="1200" dirty="0">
                          <a:solidFill>
                            <a:srgbClr val="000000"/>
                          </a:solidFill>
                          <a:effectLst/>
                          <a:latin typeface="Calibri" panose="020F0502020204030204" pitchFamily="34" charset="0"/>
                          <a:ea typeface="+mn-ea"/>
                          <a:cs typeface="+mn-cs"/>
                        </a:rPr>
                        <a:t>310,000</a:t>
                      </a: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2"/>
                  </a:ext>
                </a:extLst>
              </a:tr>
              <a:tr h="182245">
                <a:tc>
                  <a:txBody>
                    <a:bodyPr/>
                    <a:lstStyle/>
                    <a:p>
                      <a:pPr algn="l" fontAlgn="b"/>
                      <a:r>
                        <a:rPr lang="en-US" sz="2600" b="1" u="none" strike="noStrike" dirty="0">
                          <a:solidFill>
                            <a:srgbClr val="990000"/>
                          </a:solidFill>
                          <a:effectLst/>
                        </a:rPr>
                        <a:t>Accounts receivable</a:t>
                      </a:r>
                      <a:endParaRPr lang="en-US" sz="2600" b="1" i="0" u="none" strike="noStrike" dirty="0">
                        <a:solidFill>
                          <a:srgbClr val="990000"/>
                        </a:solidFill>
                        <a:effectLst/>
                        <a:latin typeface="Calibri" panose="020F0502020204030204" pitchFamily="34" charset="0"/>
                      </a:endParaRPr>
                    </a:p>
                  </a:txBody>
                  <a:tcPr marL="36576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400" b="1" i="0" u="none" strike="noStrike" dirty="0">
                          <a:solidFill>
                            <a:srgbClr val="990000"/>
                          </a:solidFill>
                          <a:effectLst/>
                          <a:latin typeface="Calibri" panose="020F0502020204030204" pitchFamily="34" charset="0"/>
                        </a:rPr>
                        <a:t>€200,000</a:t>
                      </a:r>
                    </a:p>
                  </a:txBody>
                  <a:tcPr marL="182880" marR="45720" marT="4233" marB="9144"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2400" b="1" i="0" u="none" strike="noStrike" dirty="0">
                          <a:solidFill>
                            <a:srgbClr val="990000"/>
                          </a:solidFill>
                          <a:effectLst/>
                          <a:latin typeface="Calibri" panose="020F0502020204030204" pitchFamily="34" charset="0"/>
                        </a:rPr>
                        <a:t>188,000</a:t>
                      </a: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r h="182245">
                <a:tc>
                  <a:txBody>
                    <a:bodyPr/>
                    <a:lstStyle/>
                    <a:p>
                      <a:pPr algn="l" fontAlgn="b"/>
                      <a:r>
                        <a:rPr lang="en-US" sz="2600" b="1" u="none" strike="noStrike" dirty="0">
                          <a:solidFill>
                            <a:srgbClr val="990000"/>
                          </a:solidFill>
                          <a:effectLst/>
                        </a:rPr>
                        <a:t>Allowance for doubtful accounts</a:t>
                      </a:r>
                      <a:endParaRPr lang="en-US" sz="2600" b="1" i="0" u="none" strike="noStrike" dirty="0">
                        <a:solidFill>
                          <a:srgbClr val="990000"/>
                        </a:solidFill>
                        <a:effectLst/>
                        <a:latin typeface="Calibri" panose="020F0502020204030204" pitchFamily="34" charset="0"/>
                      </a:endParaRPr>
                    </a:p>
                  </a:txBody>
                  <a:tcPr marL="365760" marR="27432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400" b="1" i="0" u="none" strike="noStrike" dirty="0">
                          <a:solidFill>
                            <a:srgbClr val="990000"/>
                          </a:solidFill>
                          <a:effectLst/>
                          <a:latin typeface="Calibri" panose="020F0502020204030204" pitchFamily="34" charset="0"/>
                        </a:rPr>
                        <a:t>12,000</a:t>
                      </a:r>
                    </a:p>
                  </a:txBody>
                  <a:tcPr marL="182880" marR="45720" marT="4233" marB="9144"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600" b="0" i="0" u="none" strike="noStrike" kern="1200" dirty="0">
                          <a:solidFill>
                            <a:schemeClr val="bg1"/>
                          </a:solidFill>
                          <a:effectLst/>
                          <a:latin typeface="Calibri" panose="020F0502020204030204" pitchFamily="34" charset="0"/>
                          <a:ea typeface="+mn-ea"/>
                          <a:cs typeface="+mn-cs"/>
                        </a:rPr>
                        <a:t>Blank</a:t>
                      </a:r>
                    </a:p>
                  </a:txBody>
                  <a:tcPr marL="182880" marR="45720" marT="4233" marB="9144"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4"/>
                  </a:ext>
                </a:extLst>
              </a:tr>
              <a:tr h="182245">
                <a:tc>
                  <a:txBody>
                    <a:bodyPr/>
                    <a:lstStyle/>
                    <a:p>
                      <a:pPr algn="l" fontAlgn="b"/>
                      <a:r>
                        <a:rPr lang="en-US" sz="2600" u="none" strike="noStrike" dirty="0">
                          <a:effectLst/>
                        </a:rPr>
                        <a:t>Cash</a:t>
                      </a:r>
                      <a:endParaRPr lang="en-US" sz="2600" b="0" i="0" u="none" strike="noStrike" dirty="0">
                        <a:solidFill>
                          <a:srgbClr val="000000"/>
                        </a:solidFill>
                        <a:effectLst/>
                        <a:latin typeface="Calibri" panose="020F0502020204030204" pitchFamily="34" charset="0"/>
                      </a:endParaRPr>
                    </a:p>
                  </a:txBody>
                  <a:tcPr marL="36576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600" b="0" i="0" u="none" strike="noStrike" kern="1200" dirty="0">
                          <a:solidFill>
                            <a:schemeClr val="bg1"/>
                          </a:solidFill>
                          <a:effectLst/>
                          <a:latin typeface="Calibri" panose="020F0502020204030204" pitchFamily="34" charset="0"/>
                          <a:ea typeface="+mn-ea"/>
                          <a:cs typeface="+mn-cs"/>
                        </a:rPr>
                        <a:t>Blank</a:t>
                      </a:r>
                    </a:p>
                  </a:txBody>
                  <a:tcPr marL="182880" marR="45720" marT="4233" marB="9144"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2400" b="0" i="0" u="none" strike="noStrike" dirty="0">
                          <a:solidFill>
                            <a:srgbClr val="000000"/>
                          </a:solidFill>
                          <a:effectLst/>
                          <a:latin typeface="Calibri" panose="020F0502020204030204" pitchFamily="34" charset="0"/>
                        </a:rPr>
                        <a:t>14,800</a:t>
                      </a:r>
                    </a:p>
                  </a:txBody>
                  <a:tcPr marL="182880" marR="45720" marT="4233" marB="9144"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5"/>
                  </a:ext>
                </a:extLst>
              </a:tr>
              <a:tr h="182245">
                <a:tc>
                  <a:txBody>
                    <a:bodyPr/>
                    <a:lstStyle/>
                    <a:p>
                      <a:pPr algn="l" fontAlgn="b"/>
                      <a:r>
                        <a:rPr lang="en-US" sz="2600" u="none" strike="noStrike" dirty="0">
                          <a:effectLst/>
                        </a:rPr>
                        <a:t>Total current assets</a:t>
                      </a:r>
                      <a:endParaRPr lang="en-US" sz="2600" b="0" i="0" u="none" strike="noStrike" dirty="0">
                        <a:solidFill>
                          <a:srgbClr val="000000"/>
                        </a:solidFill>
                        <a:effectLst/>
                        <a:latin typeface="Calibri" panose="020F0502020204030204" pitchFamily="34" charset="0"/>
                      </a:endParaRPr>
                    </a:p>
                  </a:txBody>
                  <a:tcPr marL="640080"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600" b="0" i="0" u="none" strike="noStrike" kern="1200" dirty="0">
                          <a:solidFill>
                            <a:schemeClr val="bg1"/>
                          </a:solidFill>
                          <a:effectLst/>
                          <a:latin typeface="Calibri" panose="020F0502020204030204" pitchFamily="34" charset="0"/>
                          <a:ea typeface="+mn-ea"/>
                          <a:cs typeface="+mn-cs"/>
                        </a:rPr>
                        <a:t>Blank</a:t>
                      </a:r>
                    </a:p>
                  </a:txBody>
                  <a:tcPr marL="182880" marR="45720" marT="4233"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2400" b="0" i="0" u="none" strike="noStrike" dirty="0">
                          <a:solidFill>
                            <a:srgbClr val="000000"/>
                          </a:solidFill>
                          <a:effectLst/>
                          <a:latin typeface="Calibri" panose="020F0502020204030204" pitchFamily="34" charset="0"/>
                        </a:rPr>
                        <a:t>€537,800</a:t>
                      </a:r>
                    </a:p>
                  </a:txBody>
                  <a:tcPr marL="182880" marR="45720" marT="4233" marB="9144"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6"/>
                  </a:ext>
                </a:extLst>
              </a:tr>
            </a:tbl>
          </a:graphicData>
        </a:graphic>
      </p:graphicFrame>
      <p:graphicFrame>
        <p:nvGraphicFramePr>
          <p:cNvPr id="10" name="Table 9" descr="Table is readable by screenreaders"/>
          <p:cNvGraphicFramePr>
            <a:graphicFrameLocks noGrp="1"/>
          </p:cNvGraphicFramePr>
          <p:nvPr>
            <p:extLst>
              <p:ext uri="{D42A27DB-BD31-4B8C-83A1-F6EECF244321}">
                <p14:modId xmlns:p14="http://schemas.microsoft.com/office/powerpoint/2010/main" xmlns="" val="2613023843"/>
              </p:ext>
            </p:extLst>
          </p:nvPr>
        </p:nvGraphicFramePr>
        <p:xfrm>
          <a:off x="381000" y="1867684"/>
          <a:ext cx="8458200" cy="795528"/>
        </p:xfrm>
        <a:graphic>
          <a:graphicData uri="http://schemas.openxmlformats.org/drawingml/2006/table">
            <a:tbl>
              <a:tblPr firstRow="1">
                <a:tableStyleId>{5C22544A-7EE6-4342-B048-85BDC9FD1C3A}</a:tableStyleId>
              </a:tblPr>
              <a:tblGrid>
                <a:gridCol w="8458200">
                  <a:extLst>
                    <a:ext uri="{9D8B030D-6E8A-4147-A177-3AD203B41FA5}">
                      <a16:colId xmlns:a16="http://schemas.microsoft.com/office/drawing/2014/main" xmlns="" val="20000"/>
                    </a:ext>
                  </a:extLst>
                </a:gridCol>
              </a:tblGrid>
              <a:tr h="0">
                <a:tc>
                  <a:txBody>
                    <a:bodyPr/>
                    <a:lstStyle/>
                    <a:p>
                      <a:pPr algn="ctr">
                        <a:lnSpc>
                          <a:spcPct val="95000"/>
                        </a:lnSpc>
                      </a:pPr>
                      <a:r>
                        <a:rPr lang="en-US" sz="2400" b="1" i="0" u="none" strike="noStrike" kern="1200" baseline="0" dirty="0">
                          <a:solidFill>
                            <a:schemeClr val="tx1"/>
                          </a:solidFill>
                          <a:effectLst/>
                          <a:latin typeface="+mn-lt"/>
                          <a:ea typeface="+mn-ea"/>
                          <a:cs typeface="+mn-cs"/>
                        </a:rPr>
                        <a:t>Hampson Furniture</a:t>
                      </a:r>
                    </a:p>
                    <a:p>
                      <a:pPr algn="ctr">
                        <a:lnSpc>
                          <a:spcPct val="95000"/>
                        </a:lnSpc>
                      </a:pPr>
                      <a:r>
                        <a:rPr lang="en-US" sz="2400" b="1" i="0" u="none" strike="noStrike" kern="1200" baseline="0" dirty="0">
                          <a:solidFill>
                            <a:schemeClr val="tx1"/>
                          </a:solidFill>
                          <a:effectLst/>
                          <a:latin typeface="+mn-lt"/>
                          <a:ea typeface="+mn-ea"/>
                          <a:cs typeface="+mn-cs"/>
                        </a:rPr>
                        <a:t>Statement of Financial Position (partial)</a:t>
                      </a:r>
                    </a:p>
                  </a:txBody>
                  <a:tcPr marL="4233" marR="4233" marT="36576" marB="64008"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0"/>
                  </a:ext>
                </a:extLst>
              </a:tr>
            </a:tbl>
          </a:graphicData>
        </a:graphic>
      </p:graphicFrame>
      <p:sp>
        <p:nvSpPr>
          <p:cNvPr id="11" name="Title 1">
            <a:extLst>
              <a:ext uri="{FF2B5EF4-FFF2-40B4-BE49-F238E27FC236}">
                <a16:creationId xmlns:a16="http://schemas.microsoft.com/office/drawing/2014/main" xmlns="" id="{E9A271FC-CF97-4F01-BAB1-7D44875CB8E2}"/>
              </a:ext>
            </a:extLst>
          </p:cNvPr>
          <p:cNvSpPr>
            <a:spLocks noGrp="1"/>
          </p:cNvSpPr>
          <p:nvPr>
            <p:ph type="title"/>
          </p:nvPr>
        </p:nvSpPr>
        <p:spPr>
          <a:xfrm>
            <a:off x="304800" y="762001"/>
            <a:ext cx="8534400" cy="990600"/>
          </a:xfrm>
        </p:spPr>
        <p:txBody>
          <a:bodyPr>
            <a:normAutofit fontScale="90000"/>
          </a:bodyPr>
          <a:lstStyle/>
          <a:p>
            <a:r>
              <a:rPr lang="en-US" sz="4400" dirty="0"/>
              <a:t>Allowance Method for Uncollectibles </a:t>
            </a:r>
            <a:br>
              <a:rPr lang="en-US" sz="4400" dirty="0"/>
            </a:br>
            <a:r>
              <a:rPr lang="en-US" sz="2200" b="0" baseline="0" dirty="0"/>
              <a:t>(2 of 5)</a:t>
            </a:r>
          </a:p>
        </p:txBody>
      </p:sp>
    </p:spTree>
    <p:extLst>
      <p:ext uri="{BB962C8B-B14F-4D97-AF65-F5344CB8AC3E}">
        <p14:creationId xmlns:p14="http://schemas.microsoft.com/office/powerpoint/2010/main" xmlns="" val="875447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21</a:t>
            </a:fld>
            <a:endParaRPr lang="en-US" dirty="0"/>
          </a:p>
        </p:txBody>
      </p:sp>
      <p:sp>
        <p:nvSpPr>
          <p:cNvPr id="5" name="Footer Placeholder "/>
          <p:cNvSpPr>
            <a:spLocks noGrp="1"/>
          </p:cNvSpPr>
          <p:nvPr>
            <p:ph type="ftr" sz="quarter" idx="11"/>
          </p:nvPr>
        </p:nvSpPr>
        <p:spPr>
          <a:xfrm>
            <a:off x="191142" y="5717198"/>
            <a:ext cx="5962650" cy="365125"/>
          </a:xfrm>
        </p:spPr>
        <p:txBody>
          <a:bodyPr/>
          <a:lstStyle/>
          <a:p>
            <a:pPr algn="l"/>
            <a:r>
              <a:rPr lang="en-US" sz="1600" b="1" dirty="0">
                <a:solidFill>
                  <a:schemeClr val="tx1"/>
                </a:solidFill>
              </a:rPr>
              <a:t>Info </a:t>
            </a:r>
            <a:r>
              <a:rPr lang="en-US" sz="1600" dirty="0">
                <a:solidFill>
                  <a:schemeClr val="tx1"/>
                </a:solidFill>
              </a:rPr>
              <a:t>: Cash realizable value before and after write off.  Are the same </a:t>
            </a:r>
          </a:p>
        </p:txBody>
      </p:sp>
      <p:sp>
        <p:nvSpPr>
          <p:cNvPr id="8" name="LOBL"/>
          <p:cNvSpPr>
            <a:spLocks noGrp="1"/>
          </p:cNvSpPr>
          <p:nvPr>
            <p:ph sz="quarter" idx="4294967295"/>
          </p:nvPr>
        </p:nvSpPr>
        <p:spPr>
          <a:xfrm>
            <a:off x="310776" y="1752600"/>
            <a:ext cx="8534400" cy="1676400"/>
          </a:xfrm>
          <a:prstGeom prst="rect">
            <a:avLst/>
          </a:prstGeom>
        </p:spPr>
        <p:txBody>
          <a:bodyPr/>
          <a:lstStyle/>
          <a:p>
            <a:pPr marL="0" indent="0">
              <a:lnSpc>
                <a:spcPct val="100000"/>
              </a:lnSpc>
              <a:spcBef>
                <a:spcPts val="1200"/>
              </a:spcBef>
              <a:buNone/>
            </a:pPr>
            <a:r>
              <a:rPr lang="en-US" sz="2600" b="1" dirty="0"/>
              <a:t>Illustration: </a:t>
            </a:r>
            <a:r>
              <a:rPr lang="en-US" sz="2600" dirty="0"/>
              <a:t>The financial vice president of Hampson Furniture authorizes a write-off of the €500 balance owed by R. A. Ware on March 1, 2021. The entry to record the write-off is as follows.              </a:t>
            </a:r>
          </a:p>
          <a:p>
            <a:pPr marL="0" indent="0">
              <a:lnSpc>
                <a:spcPct val="100000"/>
              </a:lnSpc>
              <a:spcBef>
                <a:spcPts val="1200"/>
              </a:spcBef>
              <a:buNone/>
            </a:pPr>
            <a:endParaRPr lang="en-US" sz="2600" dirty="0"/>
          </a:p>
        </p:txBody>
      </p:sp>
      <p:graphicFrame>
        <p:nvGraphicFramePr>
          <p:cNvPr id="2" name="Table 1" descr="T account for accounts receivable. January 1: balance 200,000 debited. March 1: 500 credited. March 1: the balance on the debit side is 199,500. T account for allowance for doubtful accounts. March 1: 500 debited. January 1: balance 12,000 credited. March 1: the balance on the credit side is 11,500."/>
          <p:cNvGraphicFramePr>
            <a:graphicFrameLocks noGrp="1"/>
          </p:cNvGraphicFramePr>
          <p:nvPr>
            <p:extLst>
              <p:ext uri="{D42A27DB-BD31-4B8C-83A1-F6EECF244321}">
                <p14:modId xmlns:p14="http://schemas.microsoft.com/office/powerpoint/2010/main" xmlns="" val="3029877817"/>
              </p:ext>
            </p:extLst>
          </p:nvPr>
        </p:nvGraphicFramePr>
        <p:xfrm>
          <a:off x="313706" y="4132409"/>
          <a:ext cx="8617875" cy="881379"/>
        </p:xfrm>
        <a:graphic>
          <a:graphicData uri="http://schemas.openxmlformats.org/drawingml/2006/table">
            <a:tbl>
              <a:tblPr>
                <a:tableStyleId>{5C22544A-7EE6-4342-B048-85BDC9FD1C3A}</a:tableStyleId>
              </a:tblPr>
              <a:tblGrid>
                <a:gridCol w="691091">
                  <a:extLst>
                    <a:ext uri="{9D8B030D-6E8A-4147-A177-3AD203B41FA5}">
                      <a16:colId xmlns:a16="http://schemas.microsoft.com/office/drawing/2014/main" xmlns="" val="20000"/>
                    </a:ext>
                  </a:extLst>
                </a:gridCol>
                <a:gridCol w="481541">
                  <a:extLst>
                    <a:ext uri="{9D8B030D-6E8A-4147-A177-3AD203B41FA5}">
                      <a16:colId xmlns:a16="http://schemas.microsoft.com/office/drawing/2014/main" xmlns="" val="20001"/>
                    </a:ext>
                  </a:extLst>
                </a:gridCol>
                <a:gridCol w="900641">
                  <a:extLst>
                    <a:ext uri="{9D8B030D-6E8A-4147-A177-3AD203B41FA5}">
                      <a16:colId xmlns:a16="http://schemas.microsoft.com/office/drawing/2014/main" xmlns="" val="20002"/>
                    </a:ext>
                  </a:extLst>
                </a:gridCol>
                <a:gridCol w="768329">
                  <a:extLst>
                    <a:ext uri="{9D8B030D-6E8A-4147-A177-3AD203B41FA5}">
                      <a16:colId xmlns:a16="http://schemas.microsoft.com/office/drawing/2014/main" xmlns="" val="20003"/>
                    </a:ext>
                  </a:extLst>
                </a:gridCol>
                <a:gridCol w="513186">
                  <a:extLst>
                    <a:ext uri="{9D8B030D-6E8A-4147-A177-3AD203B41FA5}">
                      <a16:colId xmlns:a16="http://schemas.microsoft.com/office/drawing/2014/main" xmlns="" val="20004"/>
                    </a:ext>
                  </a:extLst>
                </a:gridCol>
                <a:gridCol w="900641">
                  <a:extLst>
                    <a:ext uri="{9D8B030D-6E8A-4147-A177-3AD203B41FA5}">
                      <a16:colId xmlns:a16="http://schemas.microsoft.com/office/drawing/2014/main" xmlns="" val="20005"/>
                    </a:ext>
                  </a:extLst>
                </a:gridCol>
                <a:gridCol w="180042">
                  <a:extLst>
                    <a:ext uri="{9D8B030D-6E8A-4147-A177-3AD203B41FA5}">
                      <a16:colId xmlns:a16="http://schemas.microsoft.com/office/drawing/2014/main" xmlns="" val="20006"/>
                    </a:ext>
                  </a:extLst>
                </a:gridCol>
                <a:gridCol w="681122">
                  <a:extLst>
                    <a:ext uri="{9D8B030D-6E8A-4147-A177-3AD203B41FA5}">
                      <a16:colId xmlns:a16="http://schemas.microsoft.com/office/drawing/2014/main" xmlns="" val="20007"/>
                    </a:ext>
                  </a:extLst>
                </a:gridCol>
                <a:gridCol w="481541">
                  <a:extLst>
                    <a:ext uri="{9D8B030D-6E8A-4147-A177-3AD203B41FA5}">
                      <a16:colId xmlns:a16="http://schemas.microsoft.com/office/drawing/2014/main" xmlns="" val="20008"/>
                    </a:ext>
                  </a:extLst>
                </a:gridCol>
                <a:gridCol w="900641">
                  <a:extLst>
                    <a:ext uri="{9D8B030D-6E8A-4147-A177-3AD203B41FA5}">
                      <a16:colId xmlns:a16="http://schemas.microsoft.com/office/drawing/2014/main" xmlns="" val="20009"/>
                    </a:ext>
                  </a:extLst>
                </a:gridCol>
                <a:gridCol w="705273">
                  <a:extLst>
                    <a:ext uri="{9D8B030D-6E8A-4147-A177-3AD203B41FA5}">
                      <a16:colId xmlns:a16="http://schemas.microsoft.com/office/drawing/2014/main" xmlns="" val="20010"/>
                    </a:ext>
                  </a:extLst>
                </a:gridCol>
                <a:gridCol w="513186">
                  <a:extLst>
                    <a:ext uri="{9D8B030D-6E8A-4147-A177-3AD203B41FA5}">
                      <a16:colId xmlns:a16="http://schemas.microsoft.com/office/drawing/2014/main" xmlns="" val="20011"/>
                    </a:ext>
                  </a:extLst>
                </a:gridCol>
                <a:gridCol w="900641">
                  <a:extLst>
                    <a:ext uri="{9D8B030D-6E8A-4147-A177-3AD203B41FA5}">
                      <a16:colId xmlns:a16="http://schemas.microsoft.com/office/drawing/2014/main" xmlns="" val="20012"/>
                    </a:ext>
                  </a:extLst>
                </a:gridCol>
              </a:tblGrid>
              <a:tr h="0">
                <a:tc gridSpan="6">
                  <a:txBody>
                    <a:bodyPr/>
                    <a:lstStyle/>
                    <a:p>
                      <a:pPr algn="ctr" fontAlgn="b"/>
                      <a:r>
                        <a:rPr lang="en-US" sz="1900" b="1" i="0" u="none" strike="noStrike" dirty="0">
                          <a:solidFill>
                            <a:srgbClr val="000000"/>
                          </a:solidFill>
                          <a:effectLst/>
                          <a:latin typeface="Calibri" panose="020F0502020204030204" pitchFamily="34" charset="0"/>
                        </a:rPr>
                        <a:t>Accounts Receivable</a:t>
                      </a: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1900" b="0" i="0" u="none" strike="noStrike" dirty="0">
                        <a:solidFill>
                          <a:srgbClr val="000000"/>
                        </a:solidFill>
                        <a:effectLst/>
                        <a:latin typeface="Calibri" panose="020F0502020204030204" pitchFamily="34" charset="0"/>
                      </a:endParaRPr>
                    </a:p>
                  </a:txBody>
                  <a:tcPr marR="4233" marT="4233" marB="0" anchor="b"/>
                </a:tc>
                <a:tc hMerge="1">
                  <a:txBody>
                    <a:bodyPr/>
                    <a:lstStyle/>
                    <a:p>
                      <a:pPr algn="r" fontAlgn="b"/>
                      <a:endParaRPr lang="en-US" sz="1900" b="0" i="0" u="none" strike="noStrike" dirty="0">
                        <a:solidFill>
                          <a:srgbClr val="000000"/>
                        </a:solidFill>
                        <a:effectLst/>
                        <a:latin typeface="Calibri" panose="020F0502020204030204" pitchFamily="34" charset="0"/>
                      </a:endParaRPr>
                    </a:p>
                  </a:txBody>
                  <a:tcPr marR="4233" marT="4233" marB="0" anchor="b"/>
                </a:tc>
                <a:tc hMerge="1">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fontAlgn="b"/>
                      <a:endParaRPr lang="en-US" sz="1900" b="1"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6">
                  <a:txBody>
                    <a:bodyPr/>
                    <a:lstStyle/>
                    <a:p>
                      <a:pPr algn="ctr" fontAlgn="b"/>
                      <a:r>
                        <a:rPr lang="en-US" sz="1900" b="1" i="0" u="none" strike="noStrike" dirty="0">
                          <a:solidFill>
                            <a:srgbClr val="000000"/>
                          </a:solidFill>
                          <a:effectLst/>
                          <a:latin typeface="Calibri" panose="020F0502020204030204" pitchFamily="34" charset="0"/>
                        </a:rPr>
                        <a:t>Allowance for Doubtful Accounts</a:t>
                      </a: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1900" b="0" i="0" u="none" strike="noStrike" dirty="0">
                        <a:solidFill>
                          <a:srgbClr val="000000"/>
                        </a:solidFill>
                        <a:effectLst/>
                        <a:latin typeface="Calibri" panose="020F0502020204030204" pitchFamily="34" charset="0"/>
                      </a:endParaRPr>
                    </a:p>
                  </a:txBody>
                  <a:tcPr marR="4233" marT="4233" marB="0" anchor="b"/>
                </a:tc>
                <a:tc hMerge="1">
                  <a:txBody>
                    <a:bodyPr/>
                    <a:lstStyle/>
                    <a:p>
                      <a:pPr algn="l" fontAlgn="b"/>
                      <a:endParaRPr lang="en-US" sz="1900" b="0" i="0" u="none" strike="noStrike" dirty="0">
                        <a:solidFill>
                          <a:srgbClr val="000000"/>
                        </a:solidFill>
                        <a:effectLst/>
                        <a:latin typeface="Calibri" panose="020F0502020204030204" pitchFamily="34" charset="0"/>
                      </a:endParaRPr>
                    </a:p>
                  </a:txBody>
                  <a:tcPr marR="4233" marT="4233" marB="0" anchor="b"/>
                </a:tc>
                <a:tc hMerge="1">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tc>
                <a:extLst>
                  <a:ext uri="{0D108BD9-81ED-4DB2-BD59-A6C34878D82A}">
                    <a16:rowId xmlns:a16="http://schemas.microsoft.com/office/drawing/2014/main" xmlns="" val="10000"/>
                  </a:ext>
                </a:extLst>
              </a:tr>
              <a:tr h="182245">
                <a:tc>
                  <a:txBody>
                    <a:bodyPr/>
                    <a:lstStyle/>
                    <a:p>
                      <a:pPr algn="l" fontAlgn="b"/>
                      <a:r>
                        <a:rPr lang="en-US" sz="1900" u="none" strike="noStrike" dirty="0">
                          <a:effectLst/>
                        </a:rPr>
                        <a:t>Jan. 1</a:t>
                      </a:r>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900" u="none" strike="noStrike" dirty="0">
                          <a:effectLst/>
                        </a:rPr>
                        <a:t>Bal.</a:t>
                      </a:r>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900" u="none" strike="noStrike" dirty="0">
                          <a:effectLst/>
                        </a:rPr>
                        <a:t>200,000</a:t>
                      </a:r>
                      <a:endParaRPr lang="en-US" sz="1900" b="0" i="0" u="none" strike="noStrike" dirty="0">
                        <a:solidFill>
                          <a:srgbClr val="000000"/>
                        </a:solidFill>
                        <a:effectLst/>
                        <a:latin typeface="Calibri" panose="020F0502020204030204" pitchFamily="34" charset="0"/>
                      </a:endParaRPr>
                    </a:p>
                  </a:txBody>
                  <a:tcPr marL="0" marT="4233" marB="0"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900" u="none" strike="noStrike" dirty="0">
                          <a:effectLst/>
                        </a:rPr>
                        <a:t>Mar. 1</a:t>
                      </a:r>
                      <a:endParaRPr lang="en-US" sz="1900" b="0" i="0" u="none" strike="noStrike" dirty="0">
                        <a:solidFill>
                          <a:srgbClr val="000000"/>
                        </a:solidFill>
                        <a:effectLst/>
                        <a:latin typeface="Calibri" panose="020F0502020204030204" pitchFamily="34" charset="0"/>
                      </a:endParaRPr>
                    </a:p>
                  </a:txBody>
                  <a:tcPr marR="4233" marT="4233" marB="0"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900" b="1" u="none" strike="noStrike" dirty="0">
                          <a:solidFill>
                            <a:srgbClr val="990000"/>
                          </a:solidFill>
                          <a:effectLst/>
                        </a:rPr>
                        <a:t>500</a:t>
                      </a:r>
                      <a:endParaRPr lang="en-US" sz="1900" b="1" i="0" u="none" strike="noStrike" dirty="0">
                        <a:solidFill>
                          <a:srgbClr val="990000"/>
                        </a:solidFill>
                        <a:effectLst/>
                        <a:latin typeface="Calibri" panose="020F0502020204030204" pitchFamily="34" charset="0"/>
                      </a:endParaRPr>
                    </a:p>
                  </a:txBody>
                  <a:tcPr marL="4233" marR="45720"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900" u="none" strike="noStrike" dirty="0">
                          <a:effectLst/>
                        </a:rPr>
                        <a:t>Mar. 1</a:t>
                      </a:r>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900" b="1" u="none" strike="noStrike" dirty="0">
                          <a:solidFill>
                            <a:srgbClr val="990000"/>
                          </a:solidFill>
                          <a:effectLst/>
                        </a:rPr>
                        <a:t>500</a:t>
                      </a:r>
                      <a:endParaRPr lang="en-US" sz="1900" b="1" i="0" u="none" strike="noStrike" dirty="0">
                        <a:solidFill>
                          <a:srgbClr val="990000"/>
                        </a:solidFill>
                        <a:effectLst/>
                        <a:latin typeface="Calibri" panose="020F0502020204030204" pitchFamily="34" charset="0"/>
                      </a:endParaRPr>
                    </a:p>
                  </a:txBody>
                  <a:tcPr marL="4233" marT="4233" marB="0"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900" u="none" strike="noStrike" dirty="0">
                          <a:effectLst/>
                        </a:rPr>
                        <a:t>Jan. 1</a:t>
                      </a:r>
                      <a:endParaRPr lang="en-US" sz="1900" b="0" i="0" u="none" strike="noStrike" dirty="0">
                        <a:solidFill>
                          <a:srgbClr val="000000"/>
                        </a:solidFill>
                        <a:effectLst/>
                        <a:latin typeface="Calibri" panose="020F0502020204030204" pitchFamily="34" charset="0"/>
                      </a:endParaRPr>
                    </a:p>
                  </a:txBody>
                  <a:tcPr marR="4233" marT="4233" marB="0"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900" u="none" strike="noStrike" dirty="0">
                          <a:effectLst/>
                        </a:rPr>
                        <a:t>Bal.</a:t>
                      </a:r>
                      <a:endParaRPr lang="en-US" sz="1900" b="0" i="0" u="none" strike="noStrike" dirty="0">
                        <a:solidFill>
                          <a:srgbClr val="000000"/>
                        </a:solidFill>
                        <a:effectLst/>
                        <a:latin typeface="Calibri" panose="020F0502020204030204" pitchFamily="34" charset="0"/>
                      </a:endParaRPr>
                    </a:p>
                  </a:txBody>
                  <a:tcPr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900" u="none" strike="noStrike" dirty="0">
                          <a:effectLst/>
                        </a:rPr>
                        <a:t>12,000</a:t>
                      </a:r>
                      <a:endParaRPr lang="en-US" sz="1900" b="0" i="0" u="none" strike="noStrike" dirty="0">
                        <a:solidFill>
                          <a:srgbClr val="000000"/>
                        </a:solidFill>
                        <a:effectLst/>
                        <a:latin typeface="Calibri" panose="020F0502020204030204" pitchFamily="34" charset="0"/>
                      </a:endParaRPr>
                    </a:p>
                  </a:txBody>
                  <a:tcPr marL="4233" marR="45720"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82245">
                <a:tc>
                  <a:txBody>
                    <a:bodyPr/>
                    <a:lstStyle/>
                    <a:p>
                      <a:pPr algn="l" fontAlgn="b"/>
                      <a:r>
                        <a:rPr lang="en-US" sz="1900" u="none" strike="noStrike" dirty="0">
                          <a:effectLst/>
                        </a:rPr>
                        <a:t>Mar. 1</a:t>
                      </a:r>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900" u="none" strike="noStrike" dirty="0">
                          <a:effectLst/>
                        </a:rPr>
                        <a:t>Bal.</a:t>
                      </a:r>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1900" u="none" strike="noStrike" dirty="0">
                          <a:effectLst/>
                        </a:rPr>
                        <a:t>199,500</a:t>
                      </a:r>
                      <a:endParaRPr lang="en-US" sz="1900" b="0" i="0" u="none" strike="noStrike" dirty="0">
                        <a:solidFill>
                          <a:srgbClr val="000000"/>
                        </a:solidFill>
                        <a:effectLst/>
                        <a:latin typeface="Calibri" panose="020F0502020204030204" pitchFamily="34" charset="0"/>
                      </a:endParaRPr>
                    </a:p>
                  </a:txBody>
                  <a:tcPr marL="0" marT="4233" marB="0"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R="4233" marT="4233" marB="0"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1900" b="0" i="0" u="none" strike="noStrike" dirty="0">
                          <a:solidFill>
                            <a:srgbClr val="000000"/>
                          </a:solidFill>
                          <a:effectLst/>
                          <a:latin typeface="Calibri" panose="020F0502020204030204" pitchFamily="34" charset="0"/>
                        </a:rPr>
                        <a:t>Mar. 1</a:t>
                      </a:r>
                    </a:p>
                  </a:txBody>
                  <a:tcPr marL="4233" marR="4233" marT="4233" marB="0"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900" u="none" strike="noStrike" kern="1200" dirty="0">
                          <a:solidFill>
                            <a:schemeClr val="dk1"/>
                          </a:solidFill>
                          <a:effectLst/>
                          <a:latin typeface="+mn-lt"/>
                          <a:ea typeface="+mn-ea"/>
                          <a:cs typeface="+mn-cs"/>
                        </a:rPr>
                        <a:t>Bal</a:t>
                      </a:r>
                      <a:r>
                        <a:rPr lang="en-US" sz="1900" b="0" i="0" u="none" strike="noStrike" dirty="0">
                          <a:solidFill>
                            <a:srgbClr val="000000"/>
                          </a:solidFill>
                          <a:effectLst/>
                          <a:latin typeface="Calibri" panose="020F0502020204030204" pitchFamily="34" charset="0"/>
                        </a:rPr>
                        <a:t>.</a:t>
                      </a:r>
                    </a:p>
                  </a:txBody>
                  <a:tcPr marR="4233" marT="423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1900" u="none" strike="noStrike" dirty="0">
                          <a:effectLst/>
                        </a:rPr>
                        <a:t>11,500</a:t>
                      </a:r>
                      <a:endParaRPr lang="en-US" sz="1900" b="0" i="0" u="none" strike="noStrike" dirty="0">
                        <a:solidFill>
                          <a:srgbClr val="000000"/>
                        </a:solidFill>
                        <a:effectLst/>
                        <a:latin typeface="Calibri" panose="020F0502020204030204" pitchFamily="34" charset="0"/>
                      </a:endParaRPr>
                    </a:p>
                  </a:txBody>
                  <a:tcPr marL="4233" marR="45720" marT="423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11" name="Title 1">
            <a:extLst>
              <a:ext uri="{FF2B5EF4-FFF2-40B4-BE49-F238E27FC236}">
                <a16:creationId xmlns:a16="http://schemas.microsoft.com/office/drawing/2014/main" xmlns="" id="{E9A271FC-CF97-4F01-BAB1-7D44875CB8E2}"/>
              </a:ext>
            </a:extLst>
          </p:cNvPr>
          <p:cNvSpPr>
            <a:spLocks noGrp="1"/>
          </p:cNvSpPr>
          <p:nvPr>
            <p:ph type="title"/>
          </p:nvPr>
        </p:nvSpPr>
        <p:spPr>
          <a:xfrm>
            <a:off x="304800" y="762001"/>
            <a:ext cx="8534400" cy="990600"/>
          </a:xfrm>
        </p:spPr>
        <p:txBody>
          <a:bodyPr>
            <a:normAutofit fontScale="90000"/>
          </a:bodyPr>
          <a:lstStyle/>
          <a:p>
            <a:r>
              <a:rPr lang="en-US" sz="4400" b="1" dirty="0"/>
              <a:t>Allowance Method for Uncollectibles </a:t>
            </a:r>
            <a:r>
              <a:rPr lang="en-US" sz="4400" dirty="0"/>
              <a:t/>
            </a:r>
            <a:br>
              <a:rPr lang="en-US" sz="4400" dirty="0"/>
            </a:br>
            <a:r>
              <a:rPr lang="en-US" sz="2200" b="0" baseline="0" dirty="0"/>
              <a:t>(3 of 5)</a:t>
            </a:r>
          </a:p>
        </p:txBody>
      </p:sp>
    </p:spTree>
    <p:extLst>
      <p:ext uri="{BB962C8B-B14F-4D97-AF65-F5344CB8AC3E}">
        <p14:creationId xmlns:p14="http://schemas.microsoft.com/office/powerpoint/2010/main" xmlns="" val="136748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9DDBC4-A450-4DC8-93B9-EB8560326A1D}"/>
              </a:ext>
            </a:extLst>
          </p:cNvPr>
          <p:cNvSpPr>
            <a:spLocks noGrp="1"/>
          </p:cNvSpPr>
          <p:nvPr>
            <p:ph sz="quarter" idx="16"/>
          </p:nvPr>
        </p:nvSpPr>
        <p:spPr>
          <a:xfrm>
            <a:off x="304800" y="1752601"/>
            <a:ext cx="8534400" cy="1931864"/>
          </a:xfrm>
        </p:spPr>
        <p:txBody>
          <a:bodyPr/>
          <a:lstStyle/>
          <a:p>
            <a:pPr>
              <a:lnSpc>
                <a:spcPct val="100000"/>
              </a:lnSpc>
              <a:spcBef>
                <a:spcPts val="1200"/>
              </a:spcBef>
            </a:pPr>
            <a:r>
              <a:rPr lang="en-US" b="1" dirty="0"/>
              <a:t>Recovery of an Uncollectible Account</a:t>
            </a:r>
          </a:p>
          <a:p>
            <a:pPr>
              <a:lnSpc>
                <a:spcPct val="100000"/>
              </a:lnSpc>
              <a:spcBef>
                <a:spcPts val="1200"/>
              </a:spcBef>
            </a:pPr>
            <a:r>
              <a:rPr lang="en-US" sz="2600" b="1" dirty="0"/>
              <a:t>Illustration: </a:t>
            </a:r>
            <a:r>
              <a:rPr lang="en-US" sz="2600" dirty="0"/>
              <a:t>On July 1, R. A. Ware pays the €500 amount that Hampson had written off on March 1. Hampson makes the following entries.</a:t>
            </a:r>
          </a:p>
          <a:p>
            <a:pPr>
              <a:lnSpc>
                <a:spcPct val="100000"/>
              </a:lnSpc>
              <a:spcBef>
                <a:spcPts val="1200"/>
              </a:spcBef>
            </a:pPr>
            <a:endParaRPr lang="en-US" sz="2600" dirty="0"/>
          </a:p>
        </p:txBody>
      </p:sp>
      <p:sp>
        <p:nvSpPr>
          <p:cNvPr id="4" name="Slide Number Placeholder 3">
            <a:extLst>
              <a:ext uri="{FF2B5EF4-FFF2-40B4-BE49-F238E27FC236}">
                <a16:creationId xmlns:a16="http://schemas.microsoft.com/office/drawing/2014/main" xmlns="" id="{4799899E-717E-4FA0-9728-DEC4285F3F8E}"/>
              </a:ext>
            </a:extLst>
          </p:cNvPr>
          <p:cNvSpPr>
            <a:spLocks noGrp="1"/>
          </p:cNvSpPr>
          <p:nvPr>
            <p:ph type="sldNum" sz="quarter" idx="10"/>
          </p:nvPr>
        </p:nvSpPr>
        <p:spPr/>
        <p:txBody>
          <a:bodyPr/>
          <a:lstStyle/>
          <a:p>
            <a:fld id="{67B19427-F580-D146-B60E-4CADEE75497F}" type="slidenum">
              <a:rPr lang="en-US" smtClean="0"/>
              <a:pPr/>
              <a:t>22</a:t>
            </a:fld>
            <a:endParaRPr lang="en-US" dirty="0"/>
          </a:p>
        </p:txBody>
      </p:sp>
      <p:sp>
        <p:nvSpPr>
          <p:cNvPr id="5" name="Footer Placeholder 4">
            <a:extLst>
              <a:ext uri="{FF2B5EF4-FFF2-40B4-BE49-F238E27FC236}">
                <a16:creationId xmlns:a16="http://schemas.microsoft.com/office/drawing/2014/main" xmlns="" id="{D9454BCE-7F32-4547-8D94-0002F3571C70}"/>
              </a:ext>
            </a:extLst>
          </p:cNvPr>
          <p:cNvSpPr>
            <a:spLocks noGrp="1"/>
          </p:cNvSpPr>
          <p:nvPr>
            <p:ph type="ftr" sz="quarter" idx="11"/>
          </p:nvPr>
        </p:nvSpPr>
        <p:spPr/>
        <p:txBody>
          <a:bodyPr/>
          <a:lstStyle/>
          <a:p>
            <a:r>
              <a:rPr lang="en-US" dirty="0"/>
              <a:t>Copyright ©2019 John Wiley &amp; Sons, Inc. </a:t>
            </a:r>
          </a:p>
        </p:txBody>
      </p:sp>
      <p:sp>
        <p:nvSpPr>
          <p:cNvPr id="18" name="Title 1">
            <a:extLst>
              <a:ext uri="{FF2B5EF4-FFF2-40B4-BE49-F238E27FC236}">
                <a16:creationId xmlns:a16="http://schemas.microsoft.com/office/drawing/2014/main" xmlns="" id="{E9A271FC-CF97-4F01-BAB1-7D44875CB8E2}"/>
              </a:ext>
            </a:extLst>
          </p:cNvPr>
          <p:cNvSpPr>
            <a:spLocks noGrp="1"/>
          </p:cNvSpPr>
          <p:nvPr>
            <p:ph type="title"/>
          </p:nvPr>
        </p:nvSpPr>
        <p:spPr>
          <a:xfrm>
            <a:off x="304800" y="762001"/>
            <a:ext cx="8534400" cy="990600"/>
          </a:xfrm>
        </p:spPr>
        <p:txBody>
          <a:bodyPr>
            <a:normAutofit fontScale="90000"/>
          </a:bodyPr>
          <a:lstStyle/>
          <a:p>
            <a:r>
              <a:rPr lang="en-US" sz="4400" dirty="0"/>
              <a:t>Allowance Method for Uncollectibles </a:t>
            </a:r>
            <a:br>
              <a:rPr lang="en-US" sz="4400" dirty="0"/>
            </a:br>
            <a:r>
              <a:rPr lang="en-US" sz="2200" b="0" baseline="0" dirty="0"/>
              <a:t>(4 of 5)</a:t>
            </a:r>
          </a:p>
        </p:txBody>
      </p:sp>
    </p:spTree>
    <p:extLst>
      <p:ext uri="{BB962C8B-B14F-4D97-AF65-F5344CB8AC3E}">
        <p14:creationId xmlns:p14="http://schemas.microsoft.com/office/powerpoint/2010/main" xmlns="" val="899315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23</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mn-lt"/>
                <a:ea typeface="Source Sans Pro" charset="0"/>
                <a:cs typeface="Calibri" panose="020F0502020204030204" pitchFamily="34" charset="0"/>
              </a:rPr>
              <a:t>Valuing Accounts Receivable</a:t>
            </a:r>
          </a:p>
        </p:txBody>
      </p:sp>
      <p:graphicFrame>
        <p:nvGraphicFramePr>
          <p:cNvPr id="2" name="Table 1" descr="Table is screen readable."/>
          <p:cNvGraphicFramePr>
            <a:graphicFrameLocks noGrp="1"/>
          </p:cNvGraphicFramePr>
          <p:nvPr>
            <p:extLst>
              <p:ext uri="{D42A27DB-BD31-4B8C-83A1-F6EECF244321}">
                <p14:modId xmlns:p14="http://schemas.microsoft.com/office/powerpoint/2010/main" xmlns="" val="87551988"/>
              </p:ext>
            </p:extLst>
          </p:nvPr>
        </p:nvGraphicFramePr>
        <p:xfrm>
          <a:off x="444928" y="3449151"/>
          <a:ext cx="8229601" cy="2418249"/>
        </p:xfrm>
        <a:graphic>
          <a:graphicData uri="http://schemas.openxmlformats.org/drawingml/2006/table">
            <a:tbl>
              <a:tblPr>
                <a:tableStyleId>{5C22544A-7EE6-4342-B048-85BDC9FD1C3A}</a:tableStyleId>
              </a:tblPr>
              <a:tblGrid>
                <a:gridCol w="951011">
                  <a:extLst>
                    <a:ext uri="{9D8B030D-6E8A-4147-A177-3AD203B41FA5}">
                      <a16:colId xmlns:a16="http://schemas.microsoft.com/office/drawing/2014/main" xmlns="" val="20000"/>
                    </a:ext>
                  </a:extLst>
                </a:gridCol>
                <a:gridCol w="1118661">
                  <a:extLst>
                    <a:ext uri="{9D8B030D-6E8A-4147-A177-3AD203B41FA5}">
                      <a16:colId xmlns:a16="http://schemas.microsoft.com/office/drawing/2014/main" xmlns="" val="20001"/>
                    </a:ext>
                  </a:extLst>
                </a:gridCol>
                <a:gridCol w="820926">
                  <a:extLst>
                    <a:ext uri="{9D8B030D-6E8A-4147-A177-3AD203B41FA5}">
                      <a16:colId xmlns:a16="http://schemas.microsoft.com/office/drawing/2014/main" xmlns="" val="20002"/>
                    </a:ext>
                  </a:extLst>
                </a:gridCol>
                <a:gridCol w="881190">
                  <a:extLst>
                    <a:ext uri="{9D8B030D-6E8A-4147-A177-3AD203B41FA5}">
                      <a16:colId xmlns:a16="http://schemas.microsoft.com/office/drawing/2014/main" xmlns="" val="20003"/>
                    </a:ext>
                  </a:extLst>
                </a:gridCol>
                <a:gridCol w="686027">
                  <a:extLst>
                    <a:ext uri="{9D8B030D-6E8A-4147-A177-3AD203B41FA5}">
                      <a16:colId xmlns:a16="http://schemas.microsoft.com/office/drawing/2014/main" xmlns="" val="20004"/>
                    </a:ext>
                  </a:extLst>
                </a:gridCol>
                <a:gridCol w="881190">
                  <a:extLst>
                    <a:ext uri="{9D8B030D-6E8A-4147-A177-3AD203B41FA5}">
                      <a16:colId xmlns:a16="http://schemas.microsoft.com/office/drawing/2014/main" xmlns="" val="20005"/>
                    </a:ext>
                  </a:extLst>
                </a:gridCol>
                <a:gridCol w="769267">
                  <a:extLst>
                    <a:ext uri="{9D8B030D-6E8A-4147-A177-3AD203B41FA5}">
                      <a16:colId xmlns:a16="http://schemas.microsoft.com/office/drawing/2014/main" xmlns="" val="20006"/>
                    </a:ext>
                  </a:extLst>
                </a:gridCol>
                <a:gridCol w="1170319">
                  <a:extLst>
                    <a:ext uri="{9D8B030D-6E8A-4147-A177-3AD203B41FA5}">
                      <a16:colId xmlns:a16="http://schemas.microsoft.com/office/drawing/2014/main" xmlns="" val="20007"/>
                    </a:ext>
                  </a:extLst>
                </a:gridCol>
                <a:gridCol w="951010">
                  <a:extLst>
                    <a:ext uri="{9D8B030D-6E8A-4147-A177-3AD203B41FA5}">
                      <a16:colId xmlns:a16="http://schemas.microsoft.com/office/drawing/2014/main" xmlns="" val="20008"/>
                    </a:ext>
                  </a:extLst>
                </a:gridCol>
              </a:tblGrid>
              <a:tr h="733659">
                <a:tc gridSpan="4">
                  <a:txBody>
                    <a:bodyPr/>
                    <a:lstStyle/>
                    <a:p>
                      <a:pPr algn="ctr" fontAlgn="b"/>
                      <a:r>
                        <a:rPr lang="en-US" sz="2400" b="1" i="0" u="none" strike="noStrike" dirty="0">
                          <a:solidFill>
                            <a:srgbClr val="000000"/>
                          </a:solidFill>
                          <a:effectLst/>
                          <a:latin typeface="Calibri" panose="020F0502020204030204" pitchFamily="34" charset="0"/>
                        </a:rPr>
                        <a:t>Accounts Receivable</a:t>
                      </a:r>
                    </a:p>
                  </a:txBody>
                  <a:tcPr marL="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n-US" sz="2400" b="0" i="0" u="none" strike="noStrike" dirty="0">
                        <a:solidFill>
                          <a:srgbClr val="000000"/>
                        </a:solidFill>
                        <a:effectLst/>
                        <a:latin typeface="Calibri" panose="020F0502020204030204" pitchFamily="34" charset="0"/>
                      </a:endParaRPr>
                    </a:p>
                  </a:txBody>
                  <a:tcPr marL="4233" marT="4233" marB="0" anchor="b"/>
                </a:tc>
                <a:tc hMerge="1">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4233"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4">
                  <a:txBody>
                    <a:bodyPr/>
                    <a:lstStyle/>
                    <a:p>
                      <a:pPr algn="ctr" fontAlgn="b"/>
                      <a:r>
                        <a:rPr lang="en-US" sz="2400" b="1" i="0" u="none" strike="noStrike" dirty="0">
                          <a:solidFill>
                            <a:srgbClr val="000000"/>
                          </a:solidFill>
                          <a:effectLst/>
                          <a:latin typeface="Calibri" panose="020F0502020204030204" pitchFamily="34" charset="0"/>
                        </a:rPr>
                        <a:t>Allowance for </a:t>
                      </a:r>
                    </a:p>
                    <a:p>
                      <a:pPr algn="ctr" fontAlgn="b"/>
                      <a:r>
                        <a:rPr lang="en-US" sz="2400" b="1" i="0" u="none" strike="noStrike" dirty="0">
                          <a:solidFill>
                            <a:srgbClr val="000000"/>
                          </a:solidFill>
                          <a:effectLst/>
                          <a:latin typeface="Calibri" panose="020F0502020204030204" pitchFamily="34" charset="0"/>
                        </a:rPr>
                        <a:t>Doubtful Accounts</a:t>
                      </a: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T="4233" marB="0" anchor="b"/>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R="4233" marT="4233" marB="0" anchor="b"/>
                </a:tc>
                <a:extLst>
                  <a:ext uri="{0D108BD9-81ED-4DB2-BD59-A6C34878D82A}">
                    <a16:rowId xmlns:a16="http://schemas.microsoft.com/office/drawing/2014/main" xmlns="" val="10000"/>
                  </a:ext>
                </a:extLst>
              </a:tr>
              <a:tr h="419427">
                <a:tc>
                  <a:txBody>
                    <a:bodyPr/>
                    <a:lstStyle/>
                    <a:p>
                      <a:pPr algn="l" fontAlgn="b"/>
                      <a:r>
                        <a:rPr lang="en-US" sz="2400" b="1" u="none" strike="noStrike" dirty="0">
                          <a:effectLst/>
                        </a:rPr>
                        <a:t>Bal.</a:t>
                      </a:r>
                      <a:endParaRPr lang="en-US" sz="2400" b="1"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b="1" u="none" strike="noStrike" dirty="0">
                          <a:effectLst/>
                        </a:rPr>
                        <a:t>200,000</a:t>
                      </a:r>
                      <a:endParaRPr lang="en-US" sz="2400" b="1"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4233" marR="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24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2400" b="1" i="0" u="none" strike="noStrike" dirty="0">
                        <a:solidFill>
                          <a:srgbClr val="000000"/>
                        </a:solidFill>
                        <a:effectLst/>
                        <a:latin typeface="Calibri" panose="020F0502020204030204" pitchFamily="34" charset="0"/>
                      </a:endParaRPr>
                    </a:p>
                  </a:txBody>
                  <a:tcPr marL="4233" marR="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b="1" u="none" strike="noStrike" dirty="0">
                          <a:effectLst/>
                        </a:rPr>
                        <a:t>12,000</a:t>
                      </a:r>
                      <a:endParaRPr lang="en-US" sz="2400" b="1"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b="1" u="none" strike="noStrike" dirty="0">
                          <a:effectLst/>
                        </a:rPr>
                        <a:t>Bal.</a:t>
                      </a:r>
                      <a:endParaRPr lang="en-US" sz="2400" b="1" i="0" u="none" strike="noStrike" dirty="0">
                        <a:solidFill>
                          <a:srgbClr val="000000"/>
                        </a:solidFill>
                        <a:effectLst/>
                        <a:latin typeface="Calibri" panose="020F0502020204030204" pitchFamily="34" charset="0"/>
                      </a:endParaRPr>
                    </a:p>
                  </a:txBody>
                  <a:tcPr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9427">
                <a:tc>
                  <a:txBody>
                    <a:bodyPr/>
                    <a:lstStyle/>
                    <a:p>
                      <a:endParaRPr lang="en-US" b="1" dirty="0"/>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b="1" dirty="0"/>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2400" b="1"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b="1" dirty="0"/>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p>
                  </a:txBody>
                  <a:tcPr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9427">
                <a:tc>
                  <a:txBody>
                    <a:bodyPr/>
                    <a:lstStyle/>
                    <a:p>
                      <a:pPr algn="l" fontAlgn="b"/>
                      <a:endParaRPr lang="en-US" sz="2400" b="1"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400" b="1"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1" dirty="0"/>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1" dirty="0"/>
                    </a:p>
                  </a:txBody>
                  <a:tcPr marL="4233"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p>
                  </a:txBody>
                  <a:tcPr marL="4233"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1" dirty="0"/>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1" dirty="0"/>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1" dirty="0"/>
                    </a:p>
                  </a:txBody>
                  <a:tcPr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9427">
                <a:tc>
                  <a:txBody>
                    <a:bodyPr/>
                    <a:lstStyle/>
                    <a:p>
                      <a:pPr algn="l" fontAlgn="b"/>
                      <a:r>
                        <a:rPr lang="en-US" sz="2400" b="1" i="0" u="none" strike="noStrike" dirty="0">
                          <a:solidFill>
                            <a:srgbClr val="000000"/>
                          </a:solidFill>
                          <a:effectLst/>
                          <a:latin typeface="Calibri" panose="020F0502020204030204" pitchFamily="34" charset="0"/>
                        </a:rPr>
                        <a:t>Bal.</a:t>
                      </a:r>
                    </a:p>
                  </a:txBody>
                  <a:tcPr marL="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400" b="1"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400" b="1"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4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400" b="1"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400" b="1"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b="1" u="none" strike="noStrike" dirty="0">
                          <a:effectLst/>
                        </a:rPr>
                        <a:t>Bal.</a:t>
                      </a:r>
                      <a:endParaRPr lang="en-US" sz="2400" b="1" i="0" u="none" strike="noStrike" dirty="0">
                        <a:solidFill>
                          <a:srgbClr val="000000"/>
                        </a:solidFill>
                        <a:effectLst/>
                        <a:latin typeface="Calibri" panose="020F0502020204030204" pitchFamily="34" charset="0"/>
                      </a:endParaRPr>
                    </a:p>
                  </a:txBody>
                  <a:tcPr marR="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5" name="LOBL"/>
          <p:cNvSpPr>
            <a:spLocks noGrp="1"/>
          </p:cNvSpPr>
          <p:nvPr>
            <p:ph sz="quarter" idx="4294967295"/>
          </p:nvPr>
        </p:nvSpPr>
        <p:spPr>
          <a:xfrm>
            <a:off x="310776" y="1523999"/>
            <a:ext cx="8534400" cy="1295399"/>
          </a:xfrm>
          <a:prstGeom prst="rect">
            <a:avLst/>
          </a:prstGeom>
        </p:spPr>
        <p:txBody>
          <a:bodyPr/>
          <a:lstStyle/>
          <a:p>
            <a:pPr marL="0" indent="0">
              <a:lnSpc>
                <a:spcPct val="100000"/>
              </a:lnSpc>
              <a:spcBef>
                <a:spcPts val="1200"/>
              </a:spcBef>
              <a:buFont typeface="Wingdings" pitchFamily="2" charset="2"/>
              <a:buNone/>
            </a:pPr>
            <a:r>
              <a:rPr lang="en-US" altLang="en-US" sz="2600" b="1" dirty="0"/>
              <a:t>How are these accounts presented on the Balance Sheet?</a:t>
            </a:r>
          </a:p>
        </p:txBody>
      </p:sp>
      <p:sp>
        <p:nvSpPr>
          <p:cNvPr id="16" name="Line 23" descr="Horizontal line separating upper and lower half of slide."/>
          <p:cNvSpPr>
            <a:spLocks noChangeShapeType="1"/>
          </p:cNvSpPr>
          <p:nvPr/>
        </p:nvSpPr>
        <p:spPr bwMode="auto">
          <a:xfrm>
            <a:off x="304800" y="3231085"/>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xmlns="" val="3757069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24</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10" name="COB/LO"/>
          <p:cNvSpPr>
            <a:spLocks noGrp="1"/>
          </p:cNvSpPr>
          <p:nvPr>
            <p:ph sz="quarter" idx="4294967295"/>
          </p:nvPr>
        </p:nvSpPr>
        <p:spPr>
          <a:xfrm>
            <a:off x="228600" y="6410673"/>
            <a:ext cx="489095" cy="276999"/>
          </a:xfrm>
          <a:prstGeom prst="rect">
            <a:avLst/>
          </a:prstGeom>
          <a:noFill/>
        </p:spPr>
        <p:txBody>
          <a:bodyPr lIns="0" rIns="0">
            <a:spAutoFit/>
          </a:bodyPr>
          <a:lstStyle/>
          <a:p>
            <a:pPr marL="60325" lvl="1" indent="0">
              <a:lnSpc>
                <a:spcPct val="100000"/>
              </a:lnSpc>
              <a:spcBef>
                <a:spcPts val="1200"/>
              </a:spcBef>
              <a:buNone/>
            </a:pPr>
            <a:r>
              <a:rPr lang="en-US" sz="1200" dirty="0">
                <a:solidFill>
                  <a:schemeClr val="bg1">
                    <a:lumMod val="50000"/>
                  </a:schemeClr>
                </a:solidFill>
              </a:rPr>
              <a:t>LO 2</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mn-lt"/>
                <a:ea typeface="Source Sans Pro" charset="0"/>
                <a:cs typeface="Calibri" panose="020F0502020204030204" pitchFamily="34" charset="0"/>
              </a:rPr>
              <a:t>Valuing Accounts Receivable</a:t>
            </a:r>
          </a:p>
        </p:txBody>
      </p:sp>
      <p:graphicFrame>
        <p:nvGraphicFramePr>
          <p:cNvPr id="3" name="Table 2" descr="Table is screen readable."/>
          <p:cNvGraphicFramePr>
            <a:graphicFrameLocks noGrp="1"/>
          </p:cNvGraphicFramePr>
          <p:nvPr>
            <p:extLst>
              <p:ext uri="{D42A27DB-BD31-4B8C-83A1-F6EECF244321}">
                <p14:modId xmlns:p14="http://schemas.microsoft.com/office/powerpoint/2010/main" xmlns="" val="1316072824"/>
              </p:ext>
            </p:extLst>
          </p:nvPr>
        </p:nvGraphicFramePr>
        <p:xfrm>
          <a:off x="304801" y="1676400"/>
          <a:ext cx="8610598" cy="3858768"/>
        </p:xfrm>
        <a:graphic>
          <a:graphicData uri="http://schemas.openxmlformats.org/drawingml/2006/table">
            <a:tbl>
              <a:tblPr>
                <a:tableStyleId>{5C22544A-7EE6-4342-B048-85BDC9FD1C3A}</a:tableStyleId>
              </a:tblPr>
              <a:tblGrid>
                <a:gridCol w="5791199">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52400">
                  <a:extLst>
                    <a:ext uri="{9D8B030D-6E8A-4147-A177-3AD203B41FA5}">
                      <a16:colId xmlns:a16="http://schemas.microsoft.com/office/drawing/2014/main" xmlns="" val="20002"/>
                    </a:ext>
                  </a:extLst>
                </a:gridCol>
                <a:gridCol w="1371599">
                  <a:extLst>
                    <a:ext uri="{9D8B030D-6E8A-4147-A177-3AD203B41FA5}">
                      <a16:colId xmlns:a16="http://schemas.microsoft.com/office/drawing/2014/main" xmlns="" val="20003"/>
                    </a:ext>
                  </a:extLst>
                </a:gridCol>
              </a:tblGrid>
              <a:tr h="808182">
                <a:tc gridSpan="4">
                  <a:txBody>
                    <a:bodyPr/>
                    <a:lstStyle/>
                    <a:p>
                      <a:pPr algn="ctr" fontAlgn="b"/>
                      <a:r>
                        <a:rPr lang="en-US" sz="2400" b="1" i="0" u="none" strike="noStrike" dirty="0">
                          <a:solidFill>
                            <a:srgbClr val="000000"/>
                          </a:solidFill>
                          <a:effectLst/>
                          <a:latin typeface="Calibri" panose="020F0502020204030204" pitchFamily="34" charset="0"/>
                        </a:rPr>
                        <a:t>Hampson Furniture</a:t>
                      </a:r>
                    </a:p>
                    <a:p>
                      <a:pPr algn="ctr" fontAlgn="b"/>
                      <a:r>
                        <a:rPr lang="en-US" sz="2400" b="1" i="0" u="none" strike="noStrike" dirty="0">
                          <a:solidFill>
                            <a:srgbClr val="000000"/>
                          </a:solidFill>
                          <a:effectLst/>
                          <a:latin typeface="Calibri" panose="020F0502020204030204" pitchFamily="34" charset="0"/>
                        </a:rPr>
                        <a:t>Statement of Financial Position (partial)</a:t>
                      </a:r>
                    </a:p>
                  </a:txBody>
                  <a:tcPr marT="91440" marB="9144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26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26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2600" b="0" i="0" u="none" strike="noStrike" dirty="0">
                        <a:solidFill>
                          <a:srgbClr val="000000"/>
                        </a:solidFill>
                        <a:effectLst/>
                        <a:latin typeface="Calibri" panose="020F0502020204030204" pitchFamily="34" charset="0"/>
                      </a:endParaRPr>
                    </a:p>
                  </a:txBody>
                  <a:tcPr marL="4233" marR="4233" marT="4233" marB="0" anchor="b"/>
                </a:tc>
                <a:extLst>
                  <a:ext uri="{0D108BD9-81ED-4DB2-BD59-A6C34878D82A}">
                    <a16:rowId xmlns:a16="http://schemas.microsoft.com/office/drawing/2014/main" xmlns="" val="10000"/>
                  </a:ext>
                </a:extLst>
              </a:tr>
              <a:tr h="371764">
                <a:tc>
                  <a:txBody>
                    <a:bodyPr/>
                    <a:lstStyle/>
                    <a:p>
                      <a:pPr algn="l" fontAlgn="b"/>
                      <a:r>
                        <a:rPr lang="en-US" sz="2400" u="none" strike="noStrike" dirty="0">
                          <a:effectLst/>
                        </a:rPr>
                        <a:t>Current Assets</a:t>
                      </a:r>
                      <a:endParaRPr lang="en-US" sz="2400" b="0" i="0" u="none" strike="noStrike" dirty="0">
                        <a:solidFill>
                          <a:srgbClr val="000000"/>
                        </a:solidFill>
                        <a:effectLst/>
                        <a:latin typeface="Calibri" panose="020F0502020204030204" pitchFamily="34" charset="0"/>
                      </a:endParaRPr>
                    </a:p>
                  </a:txBody>
                  <a:tcPr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1764">
                <a:tc>
                  <a:txBody>
                    <a:bodyPr/>
                    <a:lstStyle/>
                    <a:p>
                      <a:pPr algn="l" fontAlgn="b"/>
                      <a:r>
                        <a:rPr lang="en-US" sz="2400" b="0" i="0" u="none" strike="noStrike" dirty="0">
                          <a:solidFill>
                            <a:schemeClr val="tx1"/>
                          </a:solidFill>
                          <a:effectLst/>
                          <a:latin typeface="Calibri" panose="020F0502020204030204" pitchFamily="34" charset="0"/>
                        </a:rPr>
                        <a:t>Supplies</a:t>
                      </a:r>
                    </a:p>
                  </a:txBody>
                  <a:tcPr marL="36576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chemeClr val="tx1"/>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chemeClr val="tx1"/>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2400" b="0" u="none" strike="noStrike" dirty="0">
                          <a:solidFill>
                            <a:schemeClr val="tx1"/>
                          </a:solidFill>
                          <a:effectLst/>
                        </a:rPr>
                        <a:t>€  25,000</a:t>
                      </a:r>
                      <a:endParaRPr lang="en-US" sz="2400" b="0" i="0" u="none" strike="noStrike" dirty="0">
                        <a:solidFill>
                          <a:schemeClr val="tx1"/>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1764">
                <a:tc>
                  <a:txBody>
                    <a:bodyPr/>
                    <a:lstStyle/>
                    <a:p>
                      <a:pPr algn="l" fontAlgn="b"/>
                      <a:r>
                        <a:rPr lang="en-US" sz="2400" b="0" i="0" u="none" strike="noStrike" dirty="0">
                          <a:solidFill>
                            <a:schemeClr val="tx1"/>
                          </a:solidFill>
                          <a:effectLst/>
                          <a:latin typeface="Calibri" panose="020F0502020204030204" pitchFamily="34" charset="0"/>
                        </a:rPr>
                        <a:t>Inventory</a:t>
                      </a:r>
                    </a:p>
                  </a:txBody>
                  <a:tcPr marL="36576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chemeClr val="tx1"/>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chemeClr val="tx1"/>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b="0" i="0" u="none" strike="noStrike" dirty="0">
                          <a:solidFill>
                            <a:schemeClr val="tx1"/>
                          </a:solidFill>
                          <a:effectLst/>
                          <a:latin typeface="Calibri" panose="020F0502020204030204" pitchFamily="34" charset="0"/>
                        </a:rPr>
                        <a:t>310,000</a:t>
                      </a: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71764">
                <a:tc>
                  <a:txBody>
                    <a:bodyPr/>
                    <a:lstStyle/>
                    <a:p>
                      <a:pPr algn="l" fontAlgn="b"/>
                      <a:r>
                        <a:rPr lang="en-US" sz="2400" b="1" u="none" strike="noStrike" dirty="0">
                          <a:solidFill>
                            <a:srgbClr val="990000"/>
                          </a:solidFill>
                          <a:effectLst/>
                        </a:rPr>
                        <a:t>Accounts receivable</a:t>
                      </a:r>
                      <a:endParaRPr lang="en-US" sz="2400" b="1" i="0" u="none" strike="noStrike" dirty="0">
                        <a:solidFill>
                          <a:srgbClr val="990000"/>
                        </a:solidFill>
                        <a:effectLst/>
                        <a:latin typeface="Calibri" panose="020F0502020204030204" pitchFamily="34" charset="0"/>
                      </a:endParaRPr>
                    </a:p>
                  </a:txBody>
                  <a:tcPr marL="36576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b="1" u="none" strike="noStrike" dirty="0">
                          <a:solidFill>
                            <a:srgbClr val="990000"/>
                          </a:solidFill>
                          <a:effectLst/>
                        </a:rPr>
                        <a:t>€200,000</a:t>
                      </a:r>
                      <a:endParaRPr lang="en-US" sz="2400" b="1" i="0" u="none" strike="noStrike" dirty="0">
                        <a:solidFill>
                          <a:srgbClr val="99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1" i="0" u="none" strike="noStrike" dirty="0">
                        <a:solidFill>
                          <a:srgbClr val="99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1" i="0" u="none" strike="noStrike" dirty="0">
                        <a:solidFill>
                          <a:srgbClr val="99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1764">
                <a:tc>
                  <a:txBody>
                    <a:bodyPr/>
                    <a:lstStyle/>
                    <a:p>
                      <a:pPr algn="l" fontAlgn="b"/>
                      <a:r>
                        <a:rPr lang="en-GB" sz="2400" b="1" u="none" strike="noStrike" dirty="0">
                          <a:solidFill>
                            <a:srgbClr val="990000"/>
                          </a:solidFill>
                          <a:effectLst/>
                        </a:rPr>
                        <a:t>Less: Allowance for doubtful accounts</a:t>
                      </a:r>
                      <a:endParaRPr lang="en-US" sz="2400" b="1" i="0" u="none" strike="noStrike" dirty="0">
                        <a:solidFill>
                          <a:srgbClr val="990000"/>
                        </a:solidFill>
                        <a:effectLst/>
                        <a:latin typeface="Calibri" panose="020F0502020204030204" pitchFamily="34" charset="0"/>
                      </a:endParaRPr>
                    </a:p>
                  </a:txBody>
                  <a:tcPr marL="365760" marR="64008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b="1" u="none" strike="noStrike" dirty="0">
                          <a:solidFill>
                            <a:srgbClr val="990000"/>
                          </a:solidFill>
                          <a:effectLst/>
                        </a:rPr>
                        <a:t>12,000</a:t>
                      </a:r>
                      <a:endParaRPr lang="en-US" sz="2400" b="1" i="0" u="none" strike="noStrike" dirty="0">
                        <a:solidFill>
                          <a:srgbClr val="990000"/>
                        </a:solidFill>
                        <a:effectLst/>
                        <a:latin typeface="Calibri" panose="020F0502020204030204" pitchFamily="34" charset="0"/>
                      </a:endParaRPr>
                    </a:p>
                  </a:txBody>
                  <a:tcPr marL="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400" b="1" i="0" u="none" strike="noStrike" dirty="0">
                        <a:solidFill>
                          <a:srgbClr val="99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b="1" u="none" strike="noStrike" dirty="0">
                          <a:solidFill>
                            <a:srgbClr val="990000"/>
                          </a:solidFill>
                          <a:effectLst/>
                        </a:rPr>
                        <a:t>188,000</a:t>
                      </a:r>
                      <a:endParaRPr lang="en-US" sz="2400" b="1" i="0" u="none" strike="noStrike" dirty="0">
                        <a:solidFill>
                          <a:srgbClr val="99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1764">
                <a:tc>
                  <a:txBody>
                    <a:bodyPr/>
                    <a:lstStyle/>
                    <a:p>
                      <a:pPr algn="l" fontAlgn="b"/>
                      <a:r>
                        <a:rPr lang="en-US" sz="2400" u="none" strike="noStrike" dirty="0">
                          <a:effectLst/>
                        </a:rPr>
                        <a:t>Cash</a:t>
                      </a:r>
                      <a:endParaRPr lang="en-US" sz="2400" b="0" i="0" u="none" strike="noStrike" dirty="0">
                        <a:solidFill>
                          <a:srgbClr val="000000"/>
                        </a:solidFill>
                        <a:effectLst/>
                        <a:latin typeface="Calibri" panose="020F0502020204030204" pitchFamily="34" charset="0"/>
                      </a:endParaRPr>
                    </a:p>
                  </a:txBody>
                  <a:tcPr marL="36576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14,800</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1764">
                <a:tc>
                  <a:txBody>
                    <a:bodyPr/>
                    <a:lstStyle/>
                    <a:p>
                      <a:pPr algn="l" fontAlgn="b"/>
                      <a:r>
                        <a:rPr lang="en-US" sz="2400" u="none" strike="noStrike" dirty="0">
                          <a:effectLst/>
                        </a:rPr>
                        <a:t>Total current assets</a:t>
                      </a:r>
                      <a:endParaRPr lang="en-US" sz="2400" b="0" i="0" u="none" strike="noStrike" dirty="0">
                        <a:solidFill>
                          <a:srgbClr val="000000"/>
                        </a:solidFill>
                        <a:effectLst/>
                        <a:latin typeface="Calibri" panose="020F0502020204030204" pitchFamily="34" charset="0"/>
                      </a:endParaRPr>
                    </a:p>
                  </a:txBody>
                  <a:tcPr marL="64008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€537,800</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4062491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25</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10" name="COB/LO"/>
          <p:cNvSpPr>
            <a:spLocks noGrp="1"/>
          </p:cNvSpPr>
          <p:nvPr>
            <p:ph sz="quarter" idx="4294967295"/>
          </p:nvPr>
        </p:nvSpPr>
        <p:spPr>
          <a:xfrm>
            <a:off x="228600" y="6410673"/>
            <a:ext cx="489095" cy="276999"/>
          </a:xfrm>
          <a:prstGeom prst="rect">
            <a:avLst/>
          </a:prstGeom>
          <a:noFill/>
        </p:spPr>
        <p:txBody>
          <a:bodyPr lIns="0" rIns="0">
            <a:spAutoFit/>
          </a:bodyPr>
          <a:lstStyle/>
          <a:p>
            <a:pPr marL="60325" lvl="1" indent="0">
              <a:lnSpc>
                <a:spcPct val="100000"/>
              </a:lnSpc>
              <a:spcBef>
                <a:spcPts val="1200"/>
              </a:spcBef>
              <a:buNone/>
            </a:pPr>
            <a:r>
              <a:rPr lang="en-US" sz="1200" dirty="0">
                <a:solidFill>
                  <a:schemeClr val="bg1">
                    <a:lumMod val="50000"/>
                  </a:schemeClr>
                </a:solidFill>
              </a:rPr>
              <a:t>LO 2</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mn-lt"/>
                <a:ea typeface="Source Sans Pro" charset="0"/>
                <a:cs typeface="Calibri" panose="020F0502020204030204" pitchFamily="34" charset="0"/>
              </a:rPr>
              <a:t>Valuing Accounts Receivable</a:t>
            </a:r>
          </a:p>
        </p:txBody>
      </p:sp>
      <p:graphicFrame>
        <p:nvGraphicFramePr>
          <p:cNvPr id="3" name="Table 2" descr="Table is screen readable."/>
          <p:cNvGraphicFramePr>
            <a:graphicFrameLocks noGrp="1"/>
          </p:cNvGraphicFramePr>
          <p:nvPr>
            <p:extLst>
              <p:ext uri="{D42A27DB-BD31-4B8C-83A1-F6EECF244321}">
                <p14:modId xmlns:p14="http://schemas.microsoft.com/office/powerpoint/2010/main" xmlns="" val="3763902972"/>
              </p:ext>
            </p:extLst>
          </p:nvPr>
        </p:nvGraphicFramePr>
        <p:xfrm>
          <a:off x="304801" y="1676400"/>
          <a:ext cx="8610598" cy="3438144"/>
        </p:xfrm>
        <a:graphic>
          <a:graphicData uri="http://schemas.openxmlformats.org/drawingml/2006/table">
            <a:tbl>
              <a:tblPr>
                <a:tableStyleId>{5C22544A-7EE6-4342-B048-85BDC9FD1C3A}</a:tableStyleId>
              </a:tblPr>
              <a:tblGrid>
                <a:gridCol w="7238999">
                  <a:extLst>
                    <a:ext uri="{9D8B030D-6E8A-4147-A177-3AD203B41FA5}">
                      <a16:colId xmlns:a16="http://schemas.microsoft.com/office/drawing/2014/main" xmlns="" val="20000"/>
                    </a:ext>
                  </a:extLst>
                </a:gridCol>
                <a:gridCol w="1371599">
                  <a:extLst>
                    <a:ext uri="{9D8B030D-6E8A-4147-A177-3AD203B41FA5}">
                      <a16:colId xmlns:a16="http://schemas.microsoft.com/office/drawing/2014/main" xmlns="" val="20003"/>
                    </a:ext>
                  </a:extLst>
                </a:gridCol>
              </a:tblGrid>
              <a:tr h="808182">
                <a:tc gridSpan="2">
                  <a:txBody>
                    <a:bodyPr/>
                    <a:lstStyle/>
                    <a:p>
                      <a:pPr algn="ctr" fontAlgn="b"/>
                      <a:r>
                        <a:rPr lang="en-US" sz="2400" b="1" i="0" u="none" strike="noStrike" dirty="0">
                          <a:solidFill>
                            <a:srgbClr val="000000"/>
                          </a:solidFill>
                          <a:effectLst/>
                          <a:latin typeface="Calibri" panose="020F0502020204030204" pitchFamily="34" charset="0"/>
                        </a:rPr>
                        <a:t>Hampson Furniture</a:t>
                      </a:r>
                    </a:p>
                    <a:p>
                      <a:pPr algn="ctr" fontAlgn="b"/>
                      <a:r>
                        <a:rPr lang="en-US" sz="2400" b="1" i="0" u="none" strike="noStrike" dirty="0">
                          <a:solidFill>
                            <a:srgbClr val="000000"/>
                          </a:solidFill>
                          <a:effectLst/>
                          <a:latin typeface="Calibri" panose="020F0502020204030204" pitchFamily="34" charset="0"/>
                        </a:rPr>
                        <a:t>Statement of Financial Position (partial)</a:t>
                      </a:r>
                    </a:p>
                  </a:txBody>
                  <a:tcPr marT="91440" marB="9144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2600" b="0" i="0" u="none" strike="noStrike" dirty="0">
                        <a:solidFill>
                          <a:srgbClr val="000000"/>
                        </a:solidFill>
                        <a:effectLst/>
                        <a:latin typeface="Calibri" panose="020F0502020204030204" pitchFamily="34" charset="0"/>
                      </a:endParaRPr>
                    </a:p>
                  </a:txBody>
                  <a:tcPr marL="4233" marR="4233" marT="4233" marB="0" anchor="b"/>
                </a:tc>
                <a:extLst>
                  <a:ext uri="{0D108BD9-81ED-4DB2-BD59-A6C34878D82A}">
                    <a16:rowId xmlns:a16="http://schemas.microsoft.com/office/drawing/2014/main" xmlns="" val="10000"/>
                  </a:ext>
                </a:extLst>
              </a:tr>
              <a:tr h="371764">
                <a:tc>
                  <a:txBody>
                    <a:bodyPr/>
                    <a:lstStyle/>
                    <a:p>
                      <a:pPr algn="l" fontAlgn="b"/>
                      <a:r>
                        <a:rPr lang="en-US" sz="2400" u="none" strike="noStrike" dirty="0">
                          <a:effectLst/>
                        </a:rPr>
                        <a:t>Current Assets</a:t>
                      </a:r>
                      <a:endParaRPr lang="en-US" sz="2400" b="0" i="0" u="none" strike="noStrike" dirty="0">
                        <a:solidFill>
                          <a:srgbClr val="000000"/>
                        </a:solidFill>
                        <a:effectLst/>
                        <a:latin typeface="Calibri" panose="020F0502020204030204" pitchFamily="34" charset="0"/>
                      </a:endParaRPr>
                    </a:p>
                  </a:txBody>
                  <a:tcPr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176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chemeClr val="tx1"/>
                          </a:solidFill>
                          <a:effectLst/>
                          <a:latin typeface="Calibri" panose="020F0502020204030204" pitchFamily="34" charset="0"/>
                        </a:rPr>
                        <a:t>Supplies</a:t>
                      </a:r>
                    </a:p>
                  </a:txBody>
                  <a:tcPr marL="36576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2400" b="0" i="0" u="none" strike="noStrike" kern="1200" dirty="0">
                          <a:solidFill>
                            <a:srgbClr val="000000"/>
                          </a:solidFill>
                          <a:effectLst/>
                          <a:latin typeface="Calibri" panose="020F0502020204030204" pitchFamily="34" charset="0"/>
                          <a:ea typeface="+mn-ea"/>
                          <a:cs typeface="+mn-cs"/>
                        </a:rPr>
                        <a:t>€  25,000</a:t>
                      </a: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176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chemeClr val="tx1"/>
                          </a:solidFill>
                          <a:effectLst/>
                          <a:latin typeface="Calibri" panose="020F0502020204030204" pitchFamily="34" charset="0"/>
                        </a:rPr>
                        <a:t>Inventory</a:t>
                      </a:r>
                    </a:p>
                  </a:txBody>
                  <a:tcPr marL="36576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b="0" i="0" u="none" strike="noStrike" kern="1200" dirty="0">
                          <a:solidFill>
                            <a:srgbClr val="000000"/>
                          </a:solidFill>
                          <a:effectLst/>
                          <a:latin typeface="Calibri" panose="020F0502020204030204" pitchFamily="34" charset="0"/>
                          <a:ea typeface="+mn-ea"/>
                          <a:cs typeface="+mn-cs"/>
                        </a:rPr>
                        <a:t>310,000</a:t>
                      </a: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176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1" u="none" strike="noStrike" dirty="0">
                          <a:solidFill>
                            <a:srgbClr val="990000"/>
                          </a:solidFill>
                          <a:effectLst/>
                        </a:rPr>
                        <a:t>Accounts receivable, net of €12,000 allowance</a:t>
                      </a:r>
                      <a:endParaRPr lang="en-US" sz="2400" b="1" i="0" u="none" strike="noStrike" dirty="0">
                        <a:solidFill>
                          <a:srgbClr val="990000"/>
                        </a:solidFill>
                        <a:effectLst/>
                        <a:latin typeface="Calibri" panose="020F0502020204030204" pitchFamily="34" charset="0"/>
                      </a:endParaRPr>
                    </a:p>
                  </a:txBody>
                  <a:tcPr marL="36576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b="1" i="0" u="none" strike="noStrike" dirty="0">
                          <a:solidFill>
                            <a:srgbClr val="990000"/>
                          </a:solidFill>
                          <a:effectLst/>
                          <a:latin typeface="Calibri" panose="020F0502020204030204" pitchFamily="34" charset="0"/>
                        </a:rPr>
                        <a:t>188,000</a:t>
                      </a: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1764">
                <a:tc>
                  <a:txBody>
                    <a:bodyPr/>
                    <a:lstStyle/>
                    <a:p>
                      <a:pPr algn="l" fontAlgn="b"/>
                      <a:r>
                        <a:rPr lang="en-US" sz="2400" u="none" strike="noStrike" dirty="0">
                          <a:effectLst/>
                        </a:rPr>
                        <a:t>Cash</a:t>
                      </a:r>
                      <a:endParaRPr lang="en-US" sz="2400" b="0" i="0" u="none" strike="noStrike" dirty="0">
                        <a:solidFill>
                          <a:srgbClr val="000000"/>
                        </a:solidFill>
                        <a:effectLst/>
                        <a:latin typeface="Calibri" panose="020F0502020204030204" pitchFamily="34" charset="0"/>
                      </a:endParaRPr>
                    </a:p>
                  </a:txBody>
                  <a:tcPr marL="36576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14,800</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1764">
                <a:tc>
                  <a:txBody>
                    <a:bodyPr/>
                    <a:lstStyle/>
                    <a:p>
                      <a:pPr algn="l" fontAlgn="b"/>
                      <a:r>
                        <a:rPr lang="en-US" sz="2400" u="none" strike="noStrike" dirty="0">
                          <a:effectLst/>
                        </a:rPr>
                        <a:t>Total current assets</a:t>
                      </a:r>
                      <a:endParaRPr lang="en-US" sz="2400" b="0" i="0" u="none" strike="noStrike" dirty="0">
                        <a:solidFill>
                          <a:srgbClr val="000000"/>
                        </a:solidFill>
                        <a:effectLst/>
                        <a:latin typeface="Calibri" panose="020F0502020204030204" pitchFamily="34" charset="0"/>
                      </a:endParaRPr>
                    </a:p>
                  </a:txBody>
                  <a:tcPr marL="64008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€537,800</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7" name="Text Box 5"/>
          <p:cNvSpPr txBox="1">
            <a:spLocks noChangeArrowheads="1"/>
          </p:cNvSpPr>
          <p:nvPr/>
        </p:nvSpPr>
        <p:spPr bwMode="auto">
          <a:xfrm>
            <a:off x="6934200" y="1295400"/>
            <a:ext cx="1752600" cy="707886"/>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altLang="en-US" sz="2000" b="1" dirty="0">
                <a:latin typeface="+mn-lt"/>
              </a:rPr>
              <a:t>Alternate Presentation</a:t>
            </a:r>
          </a:p>
        </p:txBody>
      </p:sp>
    </p:spTree>
    <p:extLst>
      <p:ext uri="{BB962C8B-B14F-4D97-AF65-F5344CB8AC3E}">
        <p14:creationId xmlns:p14="http://schemas.microsoft.com/office/powerpoint/2010/main" xmlns="" val="3366244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26</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10" name="COB/LO"/>
          <p:cNvSpPr>
            <a:spLocks noGrp="1"/>
          </p:cNvSpPr>
          <p:nvPr>
            <p:ph sz="quarter" idx="4294967295"/>
          </p:nvPr>
        </p:nvSpPr>
        <p:spPr>
          <a:xfrm>
            <a:off x="228600" y="6410673"/>
            <a:ext cx="489095" cy="276999"/>
          </a:xfrm>
          <a:prstGeom prst="rect">
            <a:avLst/>
          </a:prstGeom>
          <a:noFill/>
        </p:spPr>
        <p:txBody>
          <a:bodyPr lIns="0" rIns="0">
            <a:spAutoFit/>
          </a:bodyPr>
          <a:lstStyle/>
          <a:p>
            <a:pPr marL="60325" lvl="1" indent="0">
              <a:lnSpc>
                <a:spcPct val="100000"/>
              </a:lnSpc>
              <a:spcBef>
                <a:spcPts val="1200"/>
              </a:spcBef>
              <a:buNone/>
            </a:pPr>
            <a:r>
              <a:rPr lang="en-US" sz="1200" dirty="0">
                <a:solidFill>
                  <a:schemeClr val="bg1">
                    <a:lumMod val="50000"/>
                  </a:schemeClr>
                </a:solidFill>
              </a:rPr>
              <a:t>LO 2</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mn-lt"/>
                <a:ea typeface="Source Sans Pro" charset="0"/>
                <a:cs typeface="Calibri" panose="020F0502020204030204" pitchFamily="34" charset="0"/>
              </a:rPr>
              <a:t>Valuing Accounts Receivable</a:t>
            </a:r>
          </a:p>
        </p:txBody>
      </p:sp>
      <p:graphicFrame>
        <p:nvGraphicFramePr>
          <p:cNvPr id="2" name="Table 1" descr="Table is screen readable."/>
          <p:cNvGraphicFramePr>
            <a:graphicFrameLocks noGrp="1"/>
          </p:cNvGraphicFramePr>
          <p:nvPr>
            <p:extLst>
              <p:ext uri="{D42A27DB-BD31-4B8C-83A1-F6EECF244321}">
                <p14:modId xmlns:p14="http://schemas.microsoft.com/office/powerpoint/2010/main" xmlns="" val="3540044723"/>
              </p:ext>
            </p:extLst>
          </p:nvPr>
        </p:nvGraphicFramePr>
        <p:xfrm>
          <a:off x="444928" y="3449151"/>
          <a:ext cx="8229601" cy="2418249"/>
        </p:xfrm>
        <a:graphic>
          <a:graphicData uri="http://schemas.openxmlformats.org/drawingml/2006/table">
            <a:tbl>
              <a:tblPr>
                <a:tableStyleId>{5C22544A-7EE6-4342-B048-85BDC9FD1C3A}</a:tableStyleId>
              </a:tblPr>
              <a:tblGrid>
                <a:gridCol w="951011">
                  <a:extLst>
                    <a:ext uri="{9D8B030D-6E8A-4147-A177-3AD203B41FA5}">
                      <a16:colId xmlns:a16="http://schemas.microsoft.com/office/drawing/2014/main" xmlns="" val="20000"/>
                    </a:ext>
                  </a:extLst>
                </a:gridCol>
                <a:gridCol w="969793">
                  <a:extLst>
                    <a:ext uri="{9D8B030D-6E8A-4147-A177-3AD203B41FA5}">
                      <a16:colId xmlns:a16="http://schemas.microsoft.com/office/drawing/2014/main" xmlns="" val="20001"/>
                    </a:ext>
                  </a:extLst>
                </a:gridCol>
                <a:gridCol w="969794">
                  <a:extLst>
                    <a:ext uri="{9D8B030D-6E8A-4147-A177-3AD203B41FA5}">
                      <a16:colId xmlns:a16="http://schemas.microsoft.com/office/drawing/2014/main" xmlns="" val="20002"/>
                    </a:ext>
                  </a:extLst>
                </a:gridCol>
                <a:gridCol w="881190">
                  <a:extLst>
                    <a:ext uri="{9D8B030D-6E8A-4147-A177-3AD203B41FA5}">
                      <a16:colId xmlns:a16="http://schemas.microsoft.com/office/drawing/2014/main" xmlns="" val="20003"/>
                    </a:ext>
                  </a:extLst>
                </a:gridCol>
                <a:gridCol w="686027">
                  <a:extLst>
                    <a:ext uri="{9D8B030D-6E8A-4147-A177-3AD203B41FA5}">
                      <a16:colId xmlns:a16="http://schemas.microsoft.com/office/drawing/2014/main" xmlns="" val="20004"/>
                    </a:ext>
                  </a:extLst>
                </a:gridCol>
                <a:gridCol w="881190">
                  <a:extLst>
                    <a:ext uri="{9D8B030D-6E8A-4147-A177-3AD203B41FA5}">
                      <a16:colId xmlns:a16="http://schemas.microsoft.com/office/drawing/2014/main" xmlns="" val="20005"/>
                    </a:ext>
                  </a:extLst>
                </a:gridCol>
                <a:gridCol w="969793">
                  <a:extLst>
                    <a:ext uri="{9D8B030D-6E8A-4147-A177-3AD203B41FA5}">
                      <a16:colId xmlns:a16="http://schemas.microsoft.com/office/drawing/2014/main" xmlns="" val="20006"/>
                    </a:ext>
                  </a:extLst>
                </a:gridCol>
                <a:gridCol w="969793">
                  <a:extLst>
                    <a:ext uri="{9D8B030D-6E8A-4147-A177-3AD203B41FA5}">
                      <a16:colId xmlns:a16="http://schemas.microsoft.com/office/drawing/2014/main" xmlns="" val="20007"/>
                    </a:ext>
                  </a:extLst>
                </a:gridCol>
                <a:gridCol w="951010">
                  <a:extLst>
                    <a:ext uri="{9D8B030D-6E8A-4147-A177-3AD203B41FA5}">
                      <a16:colId xmlns:a16="http://schemas.microsoft.com/office/drawing/2014/main" xmlns="" val="20008"/>
                    </a:ext>
                  </a:extLst>
                </a:gridCol>
              </a:tblGrid>
              <a:tr h="733659">
                <a:tc gridSpan="4">
                  <a:txBody>
                    <a:bodyPr/>
                    <a:lstStyle/>
                    <a:p>
                      <a:pPr algn="ctr" fontAlgn="b"/>
                      <a:r>
                        <a:rPr lang="en-US" sz="2400" b="0" i="0" u="none" strike="noStrike" dirty="0">
                          <a:solidFill>
                            <a:srgbClr val="000000"/>
                          </a:solidFill>
                          <a:effectLst/>
                          <a:latin typeface="Calibri" panose="020F0502020204030204" pitchFamily="34" charset="0"/>
                        </a:rPr>
                        <a:t>Accounts Receivable</a:t>
                      </a:r>
                    </a:p>
                  </a:txBody>
                  <a:tcPr marL="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n-US" sz="2400" b="0" i="0" u="none" strike="noStrike" dirty="0">
                        <a:solidFill>
                          <a:srgbClr val="000000"/>
                        </a:solidFill>
                        <a:effectLst/>
                        <a:latin typeface="Calibri" panose="020F0502020204030204" pitchFamily="34" charset="0"/>
                      </a:endParaRPr>
                    </a:p>
                  </a:txBody>
                  <a:tcPr marL="4233" marT="4233" marB="0" anchor="b"/>
                </a:tc>
                <a:tc hMerge="1">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4233"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4">
                  <a:txBody>
                    <a:bodyPr/>
                    <a:lstStyle/>
                    <a:p>
                      <a:pPr algn="ctr" fontAlgn="b"/>
                      <a:r>
                        <a:rPr lang="en-US" sz="2400" b="0" i="0" u="none" strike="noStrike" dirty="0">
                          <a:solidFill>
                            <a:srgbClr val="000000"/>
                          </a:solidFill>
                          <a:effectLst/>
                          <a:latin typeface="Calibri" panose="020F0502020204030204" pitchFamily="34" charset="0"/>
                        </a:rPr>
                        <a:t>Allowance for </a:t>
                      </a:r>
                    </a:p>
                    <a:p>
                      <a:pPr algn="ctr" fontAlgn="b"/>
                      <a:r>
                        <a:rPr lang="en-US" sz="2400" b="0" i="0" u="none" strike="noStrike" dirty="0">
                          <a:solidFill>
                            <a:srgbClr val="000000"/>
                          </a:solidFill>
                          <a:effectLst/>
                          <a:latin typeface="Calibri" panose="020F0502020204030204" pitchFamily="34" charset="0"/>
                        </a:rPr>
                        <a:t>Doubtful Accounts</a:t>
                      </a: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T="4233" marB="0" anchor="b"/>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R="4233" marT="4233" marB="0" anchor="b"/>
                </a:tc>
                <a:extLst>
                  <a:ext uri="{0D108BD9-81ED-4DB2-BD59-A6C34878D82A}">
                    <a16:rowId xmlns:a16="http://schemas.microsoft.com/office/drawing/2014/main" xmlns="" val="10000"/>
                  </a:ext>
                </a:extLst>
              </a:tr>
              <a:tr h="419427">
                <a:tc>
                  <a:txBody>
                    <a:bodyPr/>
                    <a:lstStyle/>
                    <a:p>
                      <a:pPr algn="l" fontAlgn="b"/>
                      <a:r>
                        <a:rPr lang="en-US" sz="2400" u="none" strike="noStrike" dirty="0">
                          <a:effectLst/>
                        </a:rPr>
                        <a:t>Bal.</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500</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2400" b="0" i="0" u="none" strike="noStrike" dirty="0">
                          <a:solidFill>
                            <a:srgbClr val="000000"/>
                          </a:solidFill>
                          <a:effectLst/>
                          <a:latin typeface="Calibri" panose="020F0502020204030204" pitchFamily="34" charset="0"/>
                        </a:rPr>
                        <a:t> </a:t>
                      </a:r>
                    </a:p>
                  </a:txBody>
                  <a:tcPr marL="4233" marR="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25</a:t>
                      </a:r>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Bal.</a:t>
                      </a:r>
                      <a:endParaRPr lang="en-US" sz="2400" b="0" i="0" u="none" strike="noStrike" dirty="0">
                        <a:solidFill>
                          <a:srgbClr val="000000"/>
                        </a:solidFill>
                        <a:effectLst/>
                        <a:latin typeface="Calibri" panose="020F0502020204030204" pitchFamily="34" charset="0"/>
                      </a:endParaRPr>
                    </a:p>
                  </a:txBody>
                  <a:tcPr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9427">
                <a:tc>
                  <a:txBody>
                    <a:bodyPr/>
                    <a:lstStyle/>
                    <a:p>
                      <a:pPr algn="l" fontAlgn="b"/>
                      <a:r>
                        <a:rPr lang="en-US" sz="2400" u="none" strike="noStrike" dirty="0">
                          <a:effectLst/>
                        </a:rPr>
                        <a:t>Sale</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100</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9427">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233"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4233"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9427">
                <a:tc>
                  <a:txBody>
                    <a:bodyPr/>
                    <a:lstStyle/>
                    <a:p>
                      <a:pPr algn="l" fontAlgn="b"/>
                      <a:r>
                        <a:rPr lang="en-US" sz="2400" b="0" i="0" u="none" strike="noStrike" dirty="0">
                          <a:solidFill>
                            <a:srgbClr val="000000"/>
                          </a:solidFill>
                          <a:effectLst/>
                          <a:latin typeface="Calibri" panose="020F0502020204030204" pitchFamily="34" charset="0"/>
                        </a:rPr>
                        <a:t>Bal.</a:t>
                      </a:r>
                    </a:p>
                  </a:txBody>
                  <a:tcPr marL="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dirty="0">
                          <a:effectLst/>
                        </a:rPr>
                        <a:t>600</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dirty="0">
                          <a:effectLst/>
                        </a:rPr>
                        <a:t>25</a:t>
                      </a:r>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dirty="0">
                          <a:effectLst/>
                        </a:rPr>
                        <a:t>Bal.</a:t>
                      </a:r>
                      <a:endParaRPr lang="en-US" sz="2400" b="0" i="0" u="none" strike="noStrike" dirty="0">
                        <a:solidFill>
                          <a:srgbClr val="000000"/>
                        </a:solidFill>
                        <a:effectLst/>
                        <a:latin typeface="Calibri" panose="020F0502020204030204" pitchFamily="34" charset="0"/>
                      </a:endParaRPr>
                    </a:p>
                  </a:txBody>
                  <a:tcPr marR="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5" name="LOBL"/>
          <p:cNvSpPr>
            <a:spLocks noGrp="1"/>
          </p:cNvSpPr>
          <p:nvPr>
            <p:ph sz="quarter" idx="4294967295"/>
          </p:nvPr>
        </p:nvSpPr>
        <p:spPr>
          <a:xfrm>
            <a:off x="310776" y="1523999"/>
            <a:ext cx="8534400" cy="543679"/>
          </a:xfrm>
          <a:prstGeom prst="rect">
            <a:avLst/>
          </a:prstGeom>
        </p:spPr>
        <p:txBody>
          <a:bodyPr/>
          <a:lstStyle/>
          <a:p>
            <a:pPr marL="0" indent="0">
              <a:lnSpc>
                <a:spcPct val="100000"/>
              </a:lnSpc>
              <a:spcBef>
                <a:spcPts val="1200"/>
              </a:spcBef>
              <a:buFont typeface="Wingdings" pitchFamily="2" charset="2"/>
              <a:buNone/>
            </a:pPr>
            <a:r>
              <a:rPr lang="en-US" altLang="en-US" sz="2600" b="1" dirty="0"/>
              <a:t>Journal entry for credit sale of €100</a:t>
            </a:r>
          </a:p>
        </p:txBody>
      </p:sp>
      <p:sp>
        <p:nvSpPr>
          <p:cNvPr id="16" name="Line 23" descr="Horizontal line separating upper and lower half of slide."/>
          <p:cNvSpPr>
            <a:spLocks noChangeShapeType="1"/>
          </p:cNvSpPr>
          <p:nvPr/>
        </p:nvSpPr>
        <p:spPr bwMode="auto">
          <a:xfrm>
            <a:off x="304800" y="3231085"/>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Content Placeholder 5">
            <a:extLst>
              <a:ext uri="{FF2B5EF4-FFF2-40B4-BE49-F238E27FC236}">
                <a16:creationId xmlns:a16="http://schemas.microsoft.com/office/drawing/2014/main" xmlns="" id="{4AF33181-5F5C-4B59-B27A-94A324F27927}"/>
              </a:ext>
            </a:extLst>
          </p:cNvPr>
          <p:cNvSpPr>
            <a:spLocks noGrp="1"/>
          </p:cNvSpPr>
          <p:nvPr>
            <p:ph sz="quarter" idx="4294967295"/>
          </p:nvPr>
        </p:nvSpPr>
        <p:spPr>
          <a:xfrm>
            <a:off x="762000" y="2089296"/>
            <a:ext cx="4548158" cy="474785"/>
          </a:xfrm>
          <a:prstGeom prst="rect">
            <a:avLst/>
          </a:prstGeom>
          <a:ln>
            <a:noFill/>
          </a:ln>
        </p:spPr>
        <p:txBody>
          <a:bodyPr anchor="ctr" anchorCtr="0"/>
          <a:lstStyle/>
          <a:p>
            <a:pPr marL="0" indent="0">
              <a:lnSpc>
                <a:spcPct val="100000"/>
              </a:lnSpc>
              <a:spcBef>
                <a:spcPts val="1200"/>
              </a:spcBef>
              <a:buNone/>
            </a:pPr>
            <a:r>
              <a:rPr lang="en-US" sz="2600" dirty="0"/>
              <a:t>Accounts Receivable</a:t>
            </a:r>
          </a:p>
        </p:txBody>
      </p:sp>
      <p:sp>
        <p:nvSpPr>
          <p:cNvPr id="14" name="Content Placeholder 6">
            <a:extLst>
              <a:ext uri="{FF2B5EF4-FFF2-40B4-BE49-F238E27FC236}">
                <a16:creationId xmlns:a16="http://schemas.microsoft.com/office/drawing/2014/main" xmlns="" id="{A9091092-8554-4125-9B27-1EAD3D953C2E}"/>
              </a:ext>
            </a:extLst>
          </p:cNvPr>
          <p:cNvSpPr>
            <a:spLocks noGrp="1"/>
          </p:cNvSpPr>
          <p:nvPr>
            <p:ph sz="quarter" idx="4294967295"/>
          </p:nvPr>
        </p:nvSpPr>
        <p:spPr>
          <a:xfrm>
            <a:off x="5462557" y="2089296"/>
            <a:ext cx="1295400" cy="474785"/>
          </a:xfrm>
          <a:prstGeom prst="rect">
            <a:avLst/>
          </a:prstGeom>
          <a:ln>
            <a:noFill/>
          </a:ln>
        </p:spPr>
        <p:txBody>
          <a:bodyPr anchor="ctr" anchorCtr="0"/>
          <a:lstStyle/>
          <a:p>
            <a:pPr marL="0" indent="0" algn="r">
              <a:lnSpc>
                <a:spcPct val="100000"/>
              </a:lnSpc>
              <a:spcBef>
                <a:spcPts val="1200"/>
              </a:spcBef>
              <a:buNone/>
            </a:pPr>
            <a:r>
              <a:rPr lang="en-US" sz="2600" dirty="0"/>
              <a:t>100</a:t>
            </a:r>
          </a:p>
        </p:txBody>
      </p:sp>
      <p:sp>
        <p:nvSpPr>
          <p:cNvPr id="17"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762000" y="2562445"/>
            <a:ext cx="4548158" cy="474785"/>
          </a:xfrm>
          <a:prstGeom prst="rect">
            <a:avLst/>
          </a:prstGeom>
          <a:ln>
            <a:noFill/>
          </a:ln>
        </p:spPr>
        <p:txBody>
          <a:bodyPr anchor="ctr" anchorCtr="0"/>
          <a:lstStyle/>
          <a:p>
            <a:pPr marL="457200" indent="0">
              <a:lnSpc>
                <a:spcPct val="100000"/>
              </a:lnSpc>
              <a:spcBef>
                <a:spcPts val="1200"/>
              </a:spcBef>
              <a:buNone/>
            </a:pPr>
            <a:r>
              <a:rPr lang="en-US" sz="2600" dirty="0"/>
              <a:t>Sales Revenue</a:t>
            </a:r>
          </a:p>
        </p:txBody>
      </p:sp>
      <p:sp>
        <p:nvSpPr>
          <p:cNvPr id="18"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6757957" y="2562445"/>
            <a:ext cx="1243043" cy="474785"/>
          </a:xfrm>
          <a:prstGeom prst="rect">
            <a:avLst/>
          </a:prstGeom>
          <a:ln>
            <a:noFill/>
          </a:ln>
        </p:spPr>
        <p:txBody>
          <a:bodyPr anchor="ctr" anchorCtr="0"/>
          <a:lstStyle/>
          <a:p>
            <a:pPr marL="0" indent="0" algn="r">
              <a:lnSpc>
                <a:spcPct val="100000"/>
              </a:lnSpc>
              <a:spcBef>
                <a:spcPts val="1200"/>
              </a:spcBef>
              <a:buNone/>
            </a:pPr>
            <a:r>
              <a:rPr lang="en-US" altLang="en-US" sz="2600" dirty="0">
                <a:cs typeface="Calibri" panose="020F0502020204030204" pitchFamily="34" charset="0"/>
              </a:rPr>
              <a:t>100</a:t>
            </a:r>
            <a:endParaRPr lang="en-US" sz="2600" dirty="0">
              <a:cs typeface="Calibri" panose="020F0502020204030204" pitchFamily="34" charset="0"/>
            </a:endParaRPr>
          </a:p>
        </p:txBody>
      </p:sp>
    </p:spTree>
    <p:extLst>
      <p:ext uri="{BB962C8B-B14F-4D97-AF65-F5344CB8AC3E}">
        <p14:creationId xmlns:p14="http://schemas.microsoft.com/office/powerpoint/2010/main" xmlns="" val="330130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7" grpId="0" build="p"/>
      <p:bldP spid="1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27</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10" name="COB/LO"/>
          <p:cNvSpPr>
            <a:spLocks noGrp="1"/>
          </p:cNvSpPr>
          <p:nvPr>
            <p:ph sz="quarter" idx="4294967295"/>
          </p:nvPr>
        </p:nvSpPr>
        <p:spPr>
          <a:xfrm>
            <a:off x="228600" y="6410673"/>
            <a:ext cx="489095" cy="276999"/>
          </a:xfrm>
          <a:prstGeom prst="rect">
            <a:avLst/>
          </a:prstGeom>
          <a:noFill/>
        </p:spPr>
        <p:txBody>
          <a:bodyPr lIns="0" rIns="0">
            <a:spAutoFit/>
          </a:bodyPr>
          <a:lstStyle/>
          <a:p>
            <a:pPr marL="60325" lvl="1" indent="0">
              <a:lnSpc>
                <a:spcPct val="100000"/>
              </a:lnSpc>
              <a:spcBef>
                <a:spcPts val="1200"/>
              </a:spcBef>
              <a:buNone/>
            </a:pPr>
            <a:r>
              <a:rPr lang="en-US" sz="1200" dirty="0">
                <a:solidFill>
                  <a:schemeClr val="bg1">
                    <a:lumMod val="50000"/>
                  </a:schemeClr>
                </a:solidFill>
              </a:rPr>
              <a:t>LO 2</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mn-lt"/>
                <a:ea typeface="Source Sans Pro" charset="0"/>
                <a:cs typeface="Calibri" panose="020F0502020204030204" pitchFamily="34" charset="0"/>
              </a:rPr>
              <a:t>Valuing Accounts Receivable</a:t>
            </a:r>
          </a:p>
        </p:txBody>
      </p:sp>
      <p:graphicFrame>
        <p:nvGraphicFramePr>
          <p:cNvPr id="2" name="Table 1" descr="Table is screen readable."/>
          <p:cNvGraphicFramePr>
            <a:graphicFrameLocks noGrp="1"/>
          </p:cNvGraphicFramePr>
          <p:nvPr>
            <p:extLst>
              <p:ext uri="{D42A27DB-BD31-4B8C-83A1-F6EECF244321}">
                <p14:modId xmlns:p14="http://schemas.microsoft.com/office/powerpoint/2010/main" xmlns="" val="3544213308"/>
              </p:ext>
            </p:extLst>
          </p:nvPr>
        </p:nvGraphicFramePr>
        <p:xfrm>
          <a:off x="444928" y="3449151"/>
          <a:ext cx="8229601" cy="2418249"/>
        </p:xfrm>
        <a:graphic>
          <a:graphicData uri="http://schemas.openxmlformats.org/drawingml/2006/table">
            <a:tbl>
              <a:tblPr>
                <a:tableStyleId>{5C22544A-7EE6-4342-B048-85BDC9FD1C3A}</a:tableStyleId>
              </a:tblPr>
              <a:tblGrid>
                <a:gridCol w="951011">
                  <a:extLst>
                    <a:ext uri="{9D8B030D-6E8A-4147-A177-3AD203B41FA5}">
                      <a16:colId xmlns:a16="http://schemas.microsoft.com/office/drawing/2014/main" xmlns="" val="20000"/>
                    </a:ext>
                  </a:extLst>
                </a:gridCol>
                <a:gridCol w="969793">
                  <a:extLst>
                    <a:ext uri="{9D8B030D-6E8A-4147-A177-3AD203B41FA5}">
                      <a16:colId xmlns:a16="http://schemas.microsoft.com/office/drawing/2014/main" xmlns="" val="20001"/>
                    </a:ext>
                  </a:extLst>
                </a:gridCol>
                <a:gridCol w="969794">
                  <a:extLst>
                    <a:ext uri="{9D8B030D-6E8A-4147-A177-3AD203B41FA5}">
                      <a16:colId xmlns:a16="http://schemas.microsoft.com/office/drawing/2014/main" xmlns="" val="20002"/>
                    </a:ext>
                  </a:extLst>
                </a:gridCol>
                <a:gridCol w="881190">
                  <a:extLst>
                    <a:ext uri="{9D8B030D-6E8A-4147-A177-3AD203B41FA5}">
                      <a16:colId xmlns:a16="http://schemas.microsoft.com/office/drawing/2014/main" xmlns="" val="20003"/>
                    </a:ext>
                  </a:extLst>
                </a:gridCol>
                <a:gridCol w="686027">
                  <a:extLst>
                    <a:ext uri="{9D8B030D-6E8A-4147-A177-3AD203B41FA5}">
                      <a16:colId xmlns:a16="http://schemas.microsoft.com/office/drawing/2014/main" xmlns="" val="20004"/>
                    </a:ext>
                  </a:extLst>
                </a:gridCol>
                <a:gridCol w="881190">
                  <a:extLst>
                    <a:ext uri="{9D8B030D-6E8A-4147-A177-3AD203B41FA5}">
                      <a16:colId xmlns:a16="http://schemas.microsoft.com/office/drawing/2014/main" xmlns="" val="20005"/>
                    </a:ext>
                  </a:extLst>
                </a:gridCol>
                <a:gridCol w="969793">
                  <a:extLst>
                    <a:ext uri="{9D8B030D-6E8A-4147-A177-3AD203B41FA5}">
                      <a16:colId xmlns:a16="http://schemas.microsoft.com/office/drawing/2014/main" xmlns="" val="20006"/>
                    </a:ext>
                  </a:extLst>
                </a:gridCol>
                <a:gridCol w="969793">
                  <a:extLst>
                    <a:ext uri="{9D8B030D-6E8A-4147-A177-3AD203B41FA5}">
                      <a16:colId xmlns:a16="http://schemas.microsoft.com/office/drawing/2014/main" xmlns="" val="20007"/>
                    </a:ext>
                  </a:extLst>
                </a:gridCol>
                <a:gridCol w="951010">
                  <a:extLst>
                    <a:ext uri="{9D8B030D-6E8A-4147-A177-3AD203B41FA5}">
                      <a16:colId xmlns:a16="http://schemas.microsoft.com/office/drawing/2014/main" xmlns="" val="20008"/>
                    </a:ext>
                  </a:extLst>
                </a:gridCol>
              </a:tblGrid>
              <a:tr h="733659">
                <a:tc gridSpan="4">
                  <a:txBody>
                    <a:bodyPr/>
                    <a:lstStyle/>
                    <a:p>
                      <a:pPr algn="ctr" fontAlgn="b"/>
                      <a:r>
                        <a:rPr lang="en-US" sz="2400" b="0" i="0" u="none" strike="noStrike" dirty="0">
                          <a:solidFill>
                            <a:srgbClr val="000000"/>
                          </a:solidFill>
                          <a:effectLst/>
                          <a:latin typeface="Calibri" panose="020F0502020204030204" pitchFamily="34" charset="0"/>
                        </a:rPr>
                        <a:t>Accounts Receivable</a:t>
                      </a:r>
                    </a:p>
                  </a:txBody>
                  <a:tcPr marL="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n-US" sz="2400" b="0" i="0" u="none" strike="noStrike" dirty="0">
                        <a:solidFill>
                          <a:srgbClr val="000000"/>
                        </a:solidFill>
                        <a:effectLst/>
                        <a:latin typeface="Calibri" panose="020F0502020204030204" pitchFamily="34" charset="0"/>
                      </a:endParaRPr>
                    </a:p>
                  </a:txBody>
                  <a:tcPr marL="4233" marT="4233" marB="0" anchor="b"/>
                </a:tc>
                <a:tc hMerge="1">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4233"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4">
                  <a:txBody>
                    <a:bodyPr/>
                    <a:lstStyle/>
                    <a:p>
                      <a:pPr algn="ctr" fontAlgn="b"/>
                      <a:r>
                        <a:rPr lang="en-US" sz="2400" b="0" i="0" u="none" strike="noStrike" dirty="0">
                          <a:solidFill>
                            <a:srgbClr val="000000"/>
                          </a:solidFill>
                          <a:effectLst/>
                          <a:latin typeface="Calibri" panose="020F0502020204030204" pitchFamily="34" charset="0"/>
                        </a:rPr>
                        <a:t>Allowance for </a:t>
                      </a:r>
                    </a:p>
                    <a:p>
                      <a:pPr algn="ctr" fontAlgn="b"/>
                      <a:r>
                        <a:rPr lang="en-US" sz="2400" b="0" i="0" u="none" strike="noStrike" dirty="0">
                          <a:solidFill>
                            <a:srgbClr val="000000"/>
                          </a:solidFill>
                          <a:effectLst/>
                          <a:latin typeface="Calibri" panose="020F0502020204030204" pitchFamily="34" charset="0"/>
                        </a:rPr>
                        <a:t>Doubtful Accounts</a:t>
                      </a: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T="4233" marB="0" anchor="b"/>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R="4233" marT="4233" marB="0" anchor="b"/>
                </a:tc>
                <a:extLst>
                  <a:ext uri="{0D108BD9-81ED-4DB2-BD59-A6C34878D82A}">
                    <a16:rowId xmlns:a16="http://schemas.microsoft.com/office/drawing/2014/main" xmlns="" val="10000"/>
                  </a:ext>
                </a:extLst>
              </a:tr>
              <a:tr h="419427">
                <a:tc>
                  <a:txBody>
                    <a:bodyPr/>
                    <a:lstStyle/>
                    <a:p>
                      <a:pPr algn="l" fontAlgn="b"/>
                      <a:r>
                        <a:rPr lang="en-US" sz="2400" u="none" strike="noStrike" dirty="0">
                          <a:effectLst/>
                        </a:rPr>
                        <a:t>Bal.</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500</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2400" b="0" i="0" u="none" strike="noStrike" dirty="0">
                          <a:solidFill>
                            <a:srgbClr val="000000"/>
                          </a:solidFill>
                          <a:effectLst/>
                          <a:latin typeface="Calibri" panose="020F0502020204030204" pitchFamily="34" charset="0"/>
                        </a:rPr>
                        <a:t> </a:t>
                      </a:r>
                    </a:p>
                  </a:txBody>
                  <a:tcPr marL="4233" marR="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25</a:t>
                      </a:r>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Bal.</a:t>
                      </a:r>
                      <a:endParaRPr lang="en-US" sz="2400" b="0" i="0" u="none" strike="noStrike" dirty="0">
                        <a:solidFill>
                          <a:srgbClr val="000000"/>
                        </a:solidFill>
                        <a:effectLst/>
                        <a:latin typeface="Calibri" panose="020F0502020204030204" pitchFamily="34" charset="0"/>
                      </a:endParaRPr>
                    </a:p>
                  </a:txBody>
                  <a:tcPr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9427">
                <a:tc>
                  <a:txBody>
                    <a:bodyPr/>
                    <a:lstStyle/>
                    <a:p>
                      <a:pPr algn="l" fontAlgn="b"/>
                      <a:r>
                        <a:rPr lang="en-US" sz="2400" u="none" strike="noStrike" dirty="0">
                          <a:effectLst/>
                        </a:rPr>
                        <a:t>Sale</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100</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333</a:t>
                      </a:r>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Coll.</a:t>
                      </a:r>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9427">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233"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4233"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9427">
                <a:tc>
                  <a:txBody>
                    <a:bodyPr/>
                    <a:lstStyle/>
                    <a:p>
                      <a:pPr algn="l" fontAlgn="b"/>
                      <a:r>
                        <a:rPr lang="en-US" sz="2400" b="0" i="0" u="none" strike="noStrike" dirty="0">
                          <a:solidFill>
                            <a:srgbClr val="000000"/>
                          </a:solidFill>
                          <a:effectLst/>
                          <a:latin typeface="Calibri" panose="020F0502020204030204" pitchFamily="34" charset="0"/>
                        </a:rPr>
                        <a:t>Bal.</a:t>
                      </a:r>
                    </a:p>
                  </a:txBody>
                  <a:tcPr marL="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b="0" i="0" u="none" strike="noStrike" dirty="0">
                          <a:solidFill>
                            <a:schemeClr val="dk1"/>
                          </a:solidFill>
                          <a:effectLst/>
                          <a:latin typeface="+mn-lt"/>
                        </a:rPr>
                        <a:t>267</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dirty="0">
                          <a:effectLst/>
                        </a:rPr>
                        <a:t>25</a:t>
                      </a:r>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dirty="0">
                          <a:effectLst/>
                        </a:rPr>
                        <a:t>Bal.</a:t>
                      </a:r>
                      <a:endParaRPr lang="en-US" sz="2400" b="0" i="0" u="none" strike="noStrike" dirty="0">
                        <a:solidFill>
                          <a:srgbClr val="000000"/>
                        </a:solidFill>
                        <a:effectLst/>
                        <a:latin typeface="Calibri" panose="020F0502020204030204" pitchFamily="34" charset="0"/>
                      </a:endParaRPr>
                    </a:p>
                  </a:txBody>
                  <a:tcPr marR="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5" name="LOBL"/>
          <p:cNvSpPr>
            <a:spLocks noGrp="1"/>
          </p:cNvSpPr>
          <p:nvPr>
            <p:ph sz="quarter" idx="4294967295"/>
          </p:nvPr>
        </p:nvSpPr>
        <p:spPr>
          <a:xfrm>
            <a:off x="310776" y="1523999"/>
            <a:ext cx="8534400" cy="533401"/>
          </a:xfrm>
          <a:prstGeom prst="rect">
            <a:avLst/>
          </a:prstGeom>
        </p:spPr>
        <p:txBody>
          <a:bodyPr/>
          <a:lstStyle/>
          <a:p>
            <a:pPr marL="0" indent="0">
              <a:lnSpc>
                <a:spcPct val="100000"/>
              </a:lnSpc>
              <a:spcBef>
                <a:spcPts val="1200"/>
              </a:spcBef>
              <a:buFont typeface="Wingdings" pitchFamily="2" charset="2"/>
              <a:buNone/>
            </a:pPr>
            <a:r>
              <a:rPr lang="en-US" altLang="en-US" sz="2600" b="1" dirty="0"/>
              <a:t>Collect €333 on account?</a:t>
            </a:r>
          </a:p>
        </p:txBody>
      </p:sp>
      <p:sp>
        <p:nvSpPr>
          <p:cNvPr id="16" name="Line 23" descr="Horizontal line separating upper and lower half of slide."/>
          <p:cNvSpPr>
            <a:spLocks noChangeShapeType="1"/>
          </p:cNvSpPr>
          <p:nvPr/>
        </p:nvSpPr>
        <p:spPr bwMode="auto">
          <a:xfrm>
            <a:off x="304800" y="3231085"/>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Content Placeholder 5">
            <a:extLst>
              <a:ext uri="{FF2B5EF4-FFF2-40B4-BE49-F238E27FC236}">
                <a16:creationId xmlns:a16="http://schemas.microsoft.com/office/drawing/2014/main" xmlns="" id="{4AF33181-5F5C-4B59-B27A-94A324F27927}"/>
              </a:ext>
            </a:extLst>
          </p:cNvPr>
          <p:cNvSpPr>
            <a:spLocks noGrp="1"/>
          </p:cNvSpPr>
          <p:nvPr>
            <p:ph sz="quarter" idx="4294967295"/>
          </p:nvPr>
        </p:nvSpPr>
        <p:spPr>
          <a:xfrm>
            <a:off x="762000" y="2089296"/>
            <a:ext cx="4548158" cy="474785"/>
          </a:xfrm>
          <a:prstGeom prst="rect">
            <a:avLst/>
          </a:prstGeom>
          <a:ln>
            <a:noFill/>
          </a:ln>
        </p:spPr>
        <p:txBody>
          <a:bodyPr anchor="ctr" anchorCtr="0"/>
          <a:lstStyle/>
          <a:p>
            <a:pPr marL="0" indent="0">
              <a:lnSpc>
                <a:spcPct val="100000"/>
              </a:lnSpc>
              <a:spcBef>
                <a:spcPts val="1200"/>
              </a:spcBef>
              <a:buNone/>
            </a:pPr>
            <a:r>
              <a:rPr lang="en-US" sz="2600" dirty="0"/>
              <a:t>Cash</a:t>
            </a:r>
          </a:p>
        </p:txBody>
      </p:sp>
      <p:sp>
        <p:nvSpPr>
          <p:cNvPr id="14" name="Content Placeholder 6">
            <a:extLst>
              <a:ext uri="{FF2B5EF4-FFF2-40B4-BE49-F238E27FC236}">
                <a16:creationId xmlns:a16="http://schemas.microsoft.com/office/drawing/2014/main" xmlns="" id="{A9091092-8554-4125-9B27-1EAD3D953C2E}"/>
              </a:ext>
            </a:extLst>
          </p:cNvPr>
          <p:cNvSpPr>
            <a:spLocks noGrp="1"/>
          </p:cNvSpPr>
          <p:nvPr>
            <p:ph sz="quarter" idx="4294967295"/>
          </p:nvPr>
        </p:nvSpPr>
        <p:spPr>
          <a:xfrm>
            <a:off x="5462557" y="2089296"/>
            <a:ext cx="1295400" cy="474785"/>
          </a:xfrm>
          <a:prstGeom prst="rect">
            <a:avLst/>
          </a:prstGeom>
          <a:ln>
            <a:noFill/>
          </a:ln>
        </p:spPr>
        <p:txBody>
          <a:bodyPr anchor="ctr" anchorCtr="0"/>
          <a:lstStyle/>
          <a:p>
            <a:pPr marL="0" indent="0" algn="r">
              <a:lnSpc>
                <a:spcPct val="100000"/>
              </a:lnSpc>
              <a:spcBef>
                <a:spcPts val="1200"/>
              </a:spcBef>
              <a:buNone/>
            </a:pPr>
            <a:r>
              <a:rPr lang="en-US" sz="2600" dirty="0"/>
              <a:t>333</a:t>
            </a:r>
          </a:p>
        </p:txBody>
      </p:sp>
      <p:sp>
        <p:nvSpPr>
          <p:cNvPr id="17"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762000" y="2562445"/>
            <a:ext cx="4548158" cy="474785"/>
          </a:xfrm>
          <a:prstGeom prst="rect">
            <a:avLst/>
          </a:prstGeom>
          <a:ln>
            <a:noFill/>
          </a:ln>
        </p:spPr>
        <p:txBody>
          <a:bodyPr anchor="ctr" anchorCtr="0"/>
          <a:lstStyle/>
          <a:p>
            <a:pPr marL="457200" indent="0">
              <a:lnSpc>
                <a:spcPct val="100000"/>
              </a:lnSpc>
              <a:spcBef>
                <a:spcPts val="1200"/>
              </a:spcBef>
              <a:buNone/>
            </a:pPr>
            <a:r>
              <a:rPr lang="en-US" sz="2600" dirty="0"/>
              <a:t>Accounts Receivable</a:t>
            </a:r>
          </a:p>
        </p:txBody>
      </p:sp>
      <p:sp>
        <p:nvSpPr>
          <p:cNvPr id="18"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6757957" y="2562445"/>
            <a:ext cx="1243043" cy="474785"/>
          </a:xfrm>
          <a:prstGeom prst="rect">
            <a:avLst/>
          </a:prstGeom>
          <a:ln>
            <a:noFill/>
          </a:ln>
        </p:spPr>
        <p:txBody>
          <a:bodyPr anchor="ctr" anchorCtr="0"/>
          <a:lstStyle/>
          <a:p>
            <a:pPr marL="0" indent="0" algn="r">
              <a:lnSpc>
                <a:spcPct val="100000"/>
              </a:lnSpc>
              <a:spcBef>
                <a:spcPts val="1200"/>
              </a:spcBef>
              <a:buNone/>
            </a:pPr>
            <a:r>
              <a:rPr lang="en-US" altLang="en-US" sz="2600" dirty="0">
                <a:cs typeface="Calibri" panose="020F0502020204030204" pitchFamily="34" charset="0"/>
              </a:rPr>
              <a:t>333</a:t>
            </a:r>
            <a:endParaRPr lang="en-US" sz="2600" dirty="0">
              <a:cs typeface="Calibri" panose="020F0502020204030204" pitchFamily="34" charset="0"/>
            </a:endParaRPr>
          </a:p>
        </p:txBody>
      </p:sp>
    </p:spTree>
    <p:extLst>
      <p:ext uri="{BB962C8B-B14F-4D97-AF65-F5344CB8AC3E}">
        <p14:creationId xmlns:p14="http://schemas.microsoft.com/office/powerpoint/2010/main" xmlns="" val="422379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7" grpId="0" build="p"/>
      <p:bldP spid="1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28</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10" name="COB/LO"/>
          <p:cNvSpPr>
            <a:spLocks noGrp="1"/>
          </p:cNvSpPr>
          <p:nvPr>
            <p:ph sz="quarter" idx="4294967295"/>
          </p:nvPr>
        </p:nvSpPr>
        <p:spPr>
          <a:xfrm>
            <a:off x="228600" y="6410673"/>
            <a:ext cx="489095" cy="276999"/>
          </a:xfrm>
          <a:prstGeom prst="rect">
            <a:avLst/>
          </a:prstGeom>
          <a:noFill/>
        </p:spPr>
        <p:txBody>
          <a:bodyPr lIns="0" rIns="0">
            <a:spAutoFit/>
          </a:bodyPr>
          <a:lstStyle/>
          <a:p>
            <a:pPr marL="60325" lvl="1" indent="0">
              <a:lnSpc>
                <a:spcPct val="100000"/>
              </a:lnSpc>
              <a:spcBef>
                <a:spcPts val="1200"/>
              </a:spcBef>
              <a:buNone/>
            </a:pPr>
            <a:r>
              <a:rPr lang="en-US" sz="1200" dirty="0">
                <a:solidFill>
                  <a:schemeClr val="bg1">
                    <a:lumMod val="50000"/>
                  </a:schemeClr>
                </a:solidFill>
              </a:rPr>
              <a:t>LO 2</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mn-lt"/>
                <a:ea typeface="Source Sans Pro" charset="0"/>
                <a:cs typeface="Calibri" panose="020F0502020204030204" pitchFamily="34" charset="0"/>
              </a:rPr>
              <a:t>Valuing Accounts Receivable</a:t>
            </a:r>
          </a:p>
        </p:txBody>
      </p:sp>
      <p:graphicFrame>
        <p:nvGraphicFramePr>
          <p:cNvPr id="2" name="Table 1" descr="Table is screen readable."/>
          <p:cNvGraphicFramePr>
            <a:graphicFrameLocks noGrp="1"/>
          </p:cNvGraphicFramePr>
          <p:nvPr>
            <p:extLst>
              <p:ext uri="{D42A27DB-BD31-4B8C-83A1-F6EECF244321}">
                <p14:modId xmlns:p14="http://schemas.microsoft.com/office/powerpoint/2010/main" xmlns="" val="2660463734"/>
              </p:ext>
            </p:extLst>
          </p:nvPr>
        </p:nvGraphicFramePr>
        <p:xfrm>
          <a:off x="444928" y="3449151"/>
          <a:ext cx="8229601" cy="2418249"/>
        </p:xfrm>
        <a:graphic>
          <a:graphicData uri="http://schemas.openxmlformats.org/drawingml/2006/table">
            <a:tbl>
              <a:tblPr>
                <a:tableStyleId>{5C22544A-7EE6-4342-B048-85BDC9FD1C3A}</a:tableStyleId>
              </a:tblPr>
              <a:tblGrid>
                <a:gridCol w="951011">
                  <a:extLst>
                    <a:ext uri="{9D8B030D-6E8A-4147-A177-3AD203B41FA5}">
                      <a16:colId xmlns:a16="http://schemas.microsoft.com/office/drawing/2014/main" xmlns="" val="20000"/>
                    </a:ext>
                  </a:extLst>
                </a:gridCol>
                <a:gridCol w="969793">
                  <a:extLst>
                    <a:ext uri="{9D8B030D-6E8A-4147-A177-3AD203B41FA5}">
                      <a16:colId xmlns:a16="http://schemas.microsoft.com/office/drawing/2014/main" xmlns="" val="20001"/>
                    </a:ext>
                  </a:extLst>
                </a:gridCol>
                <a:gridCol w="969794">
                  <a:extLst>
                    <a:ext uri="{9D8B030D-6E8A-4147-A177-3AD203B41FA5}">
                      <a16:colId xmlns:a16="http://schemas.microsoft.com/office/drawing/2014/main" xmlns="" val="20002"/>
                    </a:ext>
                  </a:extLst>
                </a:gridCol>
                <a:gridCol w="881190">
                  <a:extLst>
                    <a:ext uri="{9D8B030D-6E8A-4147-A177-3AD203B41FA5}">
                      <a16:colId xmlns:a16="http://schemas.microsoft.com/office/drawing/2014/main" xmlns="" val="20003"/>
                    </a:ext>
                  </a:extLst>
                </a:gridCol>
                <a:gridCol w="686027">
                  <a:extLst>
                    <a:ext uri="{9D8B030D-6E8A-4147-A177-3AD203B41FA5}">
                      <a16:colId xmlns:a16="http://schemas.microsoft.com/office/drawing/2014/main" xmlns="" val="20004"/>
                    </a:ext>
                  </a:extLst>
                </a:gridCol>
                <a:gridCol w="881190">
                  <a:extLst>
                    <a:ext uri="{9D8B030D-6E8A-4147-A177-3AD203B41FA5}">
                      <a16:colId xmlns:a16="http://schemas.microsoft.com/office/drawing/2014/main" xmlns="" val="20005"/>
                    </a:ext>
                  </a:extLst>
                </a:gridCol>
                <a:gridCol w="969793">
                  <a:extLst>
                    <a:ext uri="{9D8B030D-6E8A-4147-A177-3AD203B41FA5}">
                      <a16:colId xmlns:a16="http://schemas.microsoft.com/office/drawing/2014/main" xmlns="" val="20006"/>
                    </a:ext>
                  </a:extLst>
                </a:gridCol>
                <a:gridCol w="969793">
                  <a:extLst>
                    <a:ext uri="{9D8B030D-6E8A-4147-A177-3AD203B41FA5}">
                      <a16:colId xmlns:a16="http://schemas.microsoft.com/office/drawing/2014/main" xmlns="" val="20007"/>
                    </a:ext>
                  </a:extLst>
                </a:gridCol>
                <a:gridCol w="951010">
                  <a:extLst>
                    <a:ext uri="{9D8B030D-6E8A-4147-A177-3AD203B41FA5}">
                      <a16:colId xmlns:a16="http://schemas.microsoft.com/office/drawing/2014/main" xmlns="" val="20008"/>
                    </a:ext>
                  </a:extLst>
                </a:gridCol>
              </a:tblGrid>
              <a:tr h="733659">
                <a:tc gridSpan="4">
                  <a:txBody>
                    <a:bodyPr/>
                    <a:lstStyle/>
                    <a:p>
                      <a:pPr algn="ctr" fontAlgn="b"/>
                      <a:r>
                        <a:rPr lang="en-US" sz="2400" b="0" i="0" u="none" strike="noStrike" dirty="0">
                          <a:solidFill>
                            <a:srgbClr val="000000"/>
                          </a:solidFill>
                          <a:effectLst/>
                          <a:latin typeface="Calibri" panose="020F0502020204030204" pitchFamily="34" charset="0"/>
                        </a:rPr>
                        <a:t>Accounts Receivable</a:t>
                      </a:r>
                    </a:p>
                  </a:txBody>
                  <a:tcPr marL="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n-US" sz="2400" b="0" i="0" u="none" strike="noStrike" dirty="0">
                        <a:solidFill>
                          <a:srgbClr val="000000"/>
                        </a:solidFill>
                        <a:effectLst/>
                        <a:latin typeface="Calibri" panose="020F0502020204030204" pitchFamily="34" charset="0"/>
                      </a:endParaRPr>
                    </a:p>
                  </a:txBody>
                  <a:tcPr marL="4233" marT="4233" marB="0" anchor="b"/>
                </a:tc>
                <a:tc hMerge="1">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4233"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4">
                  <a:txBody>
                    <a:bodyPr/>
                    <a:lstStyle/>
                    <a:p>
                      <a:pPr algn="ctr" fontAlgn="b"/>
                      <a:r>
                        <a:rPr lang="en-US" sz="2400" b="0" i="0" u="none" strike="noStrike" dirty="0">
                          <a:solidFill>
                            <a:srgbClr val="000000"/>
                          </a:solidFill>
                          <a:effectLst/>
                          <a:latin typeface="Calibri" panose="020F0502020204030204" pitchFamily="34" charset="0"/>
                        </a:rPr>
                        <a:t>Allowance for </a:t>
                      </a:r>
                    </a:p>
                    <a:p>
                      <a:pPr algn="ctr" fontAlgn="b"/>
                      <a:r>
                        <a:rPr lang="en-US" sz="2400" b="0" i="0" u="none" strike="noStrike" dirty="0">
                          <a:solidFill>
                            <a:srgbClr val="000000"/>
                          </a:solidFill>
                          <a:effectLst/>
                          <a:latin typeface="Calibri" panose="020F0502020204030204" pitchFamily="34" charset="0"/>
                        </a:rPr>
                        <a:t>Doubtful Accounts</a:t>
                      </a: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T="4233" marB="0" anchor="b"/>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R="4233" marT="4233" marB="0" anchor="b"/>
                </a:tc>
                <a:extLst>
                  <a:ext uri="{0D108BD9-81ED-4DB2-BD59-A6C34878D82A}">
                    <a16:rowId xmlns:a16="http://schemas.microsoft.com/office/drawing/2014/main" xmlns="" val="10000"/>
                  </a:ext>
                </a:extLst>
              </a:tr>
              <a:tr h="419427">
                <a:tc>
                  <a:txBody>
                    <a:bodyPr/>
                    <a:lstStyle/>
                    <a:p>
                      <a:pPr algn="l" fontAlgn="b"/>
                      <a:r>
                        <a:rPr lang="en-US" sz="2400" u="none" strike="noStrike" dirty="0">
                          <a:effectLst/>
                        </a:rPr>
                        <a:t>Bal.</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500</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25</a:t>
                      </a:r>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Bal.</a:t>
                      </a:r>
                      <a:endParaRPr lang="en-US" sz="2400" b="0" i="0" u="none" strike="noStrike" dirty="0">
                        <a:solidFill>
                          <a:srgbClr val="000000"/>
                        </a:solidFill>
                        <a:effectLst/>
                        <a:latin typeface="Calibri" panose="020F0502020204030204" pitchFamily="34" charset="0"/>
                      </a:endParaRPr>
                    </a:p>
                  </a:txBody>
                  <a:tcPr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9427">
                <a:tc>
                  <a:txBody>
                    <a:bodyPr/>
                    <a:lstStyle/>
                    <a:p>
                      <a:pPr algn="l" fontAlgn="b"/>
                      <a:r>
                        <a:rPr lang="en-US" sz="2400" u="none" strike="noStrike" dirty="0">
                          <a:effectLst/>
                        </a:rPr>
                        <a:t>Sale</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100</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333</a:t>
                      </a:r>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Coll.</a:t>
                      </a:r>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15</a:t>
                      </a:r>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Exp.</a:t>
                      </a:r>
                      <a:endParaRPr lang="en-US" sz="2400" b="0" i="0" u="none" strike="noStrike" dirty="0">
                        <a:solidFill>
                          <a:srgbClr val="000000"/>
                        </a:solidFill>
                        <a:effectLst/>
                        <a:latin typeface="Calibri" panose="020F0502020204030204" pitchFamily="34" charset="0"/>
                      </a:endParaRPr>
                    </a:p>
                  </a:txBody>
                  <a:tcPr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9427">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233"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4233"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9427">
                <a:tc>
                  <a:txBody>
                    <a:bodyPr/>
                    <a:lstStyle/>
                    <a:p>
                      <a:pPr algn="l" fontAlgn="b"/>
                      <a:r>
                        <a:rPr lang="en-US" sz="2400" b="0" i="0" u="none" strike="noStrike" dirty="0">
                          <a:solidFill>
                            <a:srgbClr val="000000"/>
                          </a:solidFill>
                          <a:effectLst/>
                          <a:latin typeface="Calibri" panose="020F0502020204030204" pitchFamily="34" charset="0"/>
                        </a:rPr>
                        <a:t>Bal.</a:t>
                      </a:r>
                    </a:p>
                  </a:txBody>
                  <a:tcPr marL="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dirty="0">
                          <a:effectLst/>
                        </a:rPr>
                        <a:t>267</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dirty="0">
                          <a:effectLst/>
                        </a:rPr>
                        <a:t>40</a:t>
                      </a:r>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dirty="0">
                          <a:effectLst/>
                        </a:rPr>
                        <a:t>Bal.</a:t>
                      </a:r>
                      <a:endParaRPr lang="en-US" sz="2400" b="0" i="0" u="none" strike="noStrike" dirty="0">
                        <a:solidFill>
                          <a:srgbClr val="000000"/>
                        </a:solidFill>
                        <a:effectLst/>
                        <a:latin typeface="Calibri" panose="020F0502020204030204" pitchFamily="34" charset="0"/>
                      </a:endParaRPr>
                    </a:p>
                  </a:txBody>
                  <a:tcPr marR="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5" name="LOBL"/>
          <p:cNvSpPr>
            <a:spLocks noGrp="1"/>
          </p:cNvSpPr>
          <p:nvPr>
            <p:ph sz="quarter" idx="4294967295"/>
          </p:nvPr>
        </p:nvSpPr>
        <p:spPr>
          <a:xfrm>
            <a:off x="310776" y="1524000"/>
            <a:ext cx="8534400" cy="598002"/>
          </a:xfrm>
          <a:prstGeom prst="rect">
            <a:avLst/>
          </a:prstGeom>
        </p:spPr>
        <p:txBody>
          <a:bodyPr/>
          <a:lstStyle/>
          <a:p>
            <a:pPr marL="0" indent="0">
              <a:lnSpc>
                <a:spcPct val="100000"/>
              </a:lnSpc>
              <a:spcBef>
                <a:spcPts val="1200"/>
              </a:spcBef>
              <a:buFont typeface="Wingdings" pitchFamily="2" charset="2"/>
              <a:buNone/>
            </a:pPr>
            <a:r>
              <a:rPr lang="en-US" altLang="en-US" sz="2600" b="1" dirty="0"/>
              <a:t>Adjustment of €15 for estimated bad debts?</a:t>
            </a:r>
          </a:p>
        </p:txBody>
      </p:sp>
      <p:sp>
        <p:nvSpPr>
          <p:cNvPr id="16" name="Line 23" descr="Horizontal line separating upper and lower half of slide."/>
          <p:cNvSpPr>
            <a:spLocks noChangeShapeType="1"/>
          </p:cNvSpPr>
          <p:nvPr/>
        </p:nvSpPr>
        <p:spPr bwMode="auto">
          <a:xfrm>
            <a:off x="304800" y="3231085"/>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10" descr="Rectangle is used in presentation mode to reveal slide data."/>
          <p:cNvSpPr/>
          <p:nvPr/>
        </p:nvSpPr>
        <p:spPr>
          <a:xfrm>
            <a:off x="1453937" y="5484214"/>
            <a:ext cx="807905" cy="346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a:extLst>
              <a:ext uri="{FF2B5EF4-FFF2-40B4-BE49-F238E27FC236}">
                <a16:creationId xmlns:a16="http://schemas.microsoft.com/office/drawing/2014/main" xmlns="" id="{4AF33181-5F5C-4B59-B27A-94A324F27927}"/>
              </a:ext>
            </a:extLst>
          </p:cNvPr>
          <p:cNvSpPr>
            <a:spLocks noGrp="1"/>
          </p:cNvSpPr>
          <p:nvPr>
            <p:ph sz="quarter" idx="4294967295"/>
          </p:nvPr>
        </p:nvSpPr>
        <p:spPr>
          <a:xfrm>
            <a:off x="762000" y="2089296"/>
            <a:ext cx="4548158" cy="474785"/>
          </a:xfrm>
          <a:prstGeom prst="rect">
            <a:avLst/>
          </a:prstGeom>
          <a:ln>
            <a:noFill/>
          </a:ln>
        </p:spPr>
        <p:txBody>
          <a:bodyPr anchor="ctr" anchorCtr="0"/>
          <a:lstStyle/>
          <a:p>
            <a:pPr marL="0" indent="0">
              <a:lnSpc>
                <a:spcPct val="100000"/>
              </a:lnSpc>
              <a:spcBef>
                <a:spcPts val="1200"/>
              </a:spcBef>
              <a:buNone/>
            </a:pPr>
            <a:r>
              <a:rPr lang="en-US" sz="2600" dirty="0"/>
              <a:t>Bad Debt Expense</a:t>
            </a:r>
          </a:p>
        </p:txBody>
      </p:sp>
      <p:sp>
        <p:nvSpPr>
          <p:cNvPr id="14" name="Content Placeholder 6">
            <a:extLst>
              <a:ext uri="{FF2B5EF4-FFF2-40B4-BE49-F238E27FC236}">
                <a16:creationId xmlns:a16="http://schemas.microsoft.com/office/drawing/2014/main" xmlns="" id="{A9091092-8554-4125-9B27-1EAD3D953C2E}"/>
              </a:ext>
            </a:extLst>
          </p:cNvPr>
          <p:cNvSpPr>
            <a:spLocks noGrp="1"/>
          </p:cNvSpPr>
          <p:nvPr>
            <p:ph sz="quarter" idx="4294967295"/>
          </p:nvPr>
        </p:nvSpPr>
        <p:spPr>
          <a:xfrm>
            <a:off x="5462557" y="2089296"/>
            <a:ext cx="1295400" cy="474785"/>
          </a:xfrm>
          <a:prstGeom prst="rect">
            <a:avLst/>
          </a:prstGeom>
          <a:ln>
            <a:noFill/>
          </a:ln>
        </p:spPr>
        <p:txBody>
          <a:bodyPr anchor="ctr" anchorCtr="0"/>
          <a:lstStyle/>
          <a:p>
            <a:pPr marL="0" indent="0" algn="r">
              <a:lnSpc>
                <a:spcPct val="100000"/>
              </a:lnSpc>
              <a:spcBef>
                <a:spcPts val="1200"/>
              </a:spcBef>
              <a:buNone/>
            </a:pPr>
            <a:r>
              <a:rPr lang="en-US" sz="2600" dirty="0"/>
              <a:t>15</a:t>
            </a:r>
          </a:p>
        </p:txBody>
      </p:sp>
      <p:sp>
        <p:nvSpPr>
          <p:cNvPr id="17"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762000" y="2562445"/>
            <a:ext cx="5334000" cy="474785"/>
          </a:xfrm>
          <a:prstGeom prst="rect">
            <a:avLst/>
          </a:prstGeom>
          <a:ln>
            <a:noFill/>
          </a:ln>
        </p:spPr>
        <p:txBody>
          <a:bodyPr anchor="ctr" anchorCtr="0"/>
          <a:lstStyle/>
          <a:p>
            <a:pPr marL="457200" indent="0">
              <a:lnSpc>
                <a:spcPct val="100000"/>
              </a:lnSpc>
              <a:spcBef>
                <a:spcPts val="1200"/>
              </a:spcBef>
              <a:buNone/>
            </a:pPr>
            <a:r>
              <a:rPr lang="en-US" sz="2600" dirty="0"/>
              <a:t>Allowance for Doubtful Accounts</a:t>
            </a:r>
          </a:p>
        </p:txBody>
      </p:sp>
      <p:sp>
        <p:nvSpPr>
          <p:cNvPr id="18"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6757957" y="2562445"/>
            <a:ext cx="1243043" cy="474785"/>
          </a:xfrm>
          <a:prstGeom prst="rect">
            <a:avLst/>
          </a:prstGeom>
          <a:ln>
            <a:noFill/>
          </a:ln>
        </p:spPr>
        <p:txBody>
          <a:bodyPr anchor="ctr" anchorCtr="0"/>
          <a:lstStyle/>
          <a:p>
            <a:pPr marL="0" indent="0" algn="r">
              <a:lnSpc>
                <a:spcPct val="100000"/>
              </a:lnSpc>
              <a:spcBef>
                <a:spcPts val="1200"/>
              </a:spcBef>
              <a:buNone/>
            </a:pPr>
            <a:r>
              <a:rPr lang="en-US" altLang="en-US" sz="2600" dirty="0">
                <a:cs typeface="Calibri" panose="020F0502020204030204" pitchFamily="34" charset="0"/>
              </a:rPr>
              <a:t>15</a:t>
            </a:r>
            <a:endParaRPr lang="en-US" sz="2600" dirty="0">
              <a:cs typeface="Calibri" panose="020F0502020204030204" pitchFamily="34" charset="0"/>
            </a:endParaRPr>
          </a:p>
        </p:txBody>
      </p:sp>
    </p:spTree>
    <p:extLst>
      <p:ext uri="{BB962C8B-B14F-4D97-AF65-F5344CB8AC3E}">
        <p14:creationId xmlns:p14="http://schemas.microsoft.com/office/powerpoint/2010/main" xmlns="" val="10810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bldP spid="14" grpId="0" build="p"/>
      <p:bldP spid="17" grpId="0" build="p"/>
      <p:bldP spid="1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29</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10" name="COB/LO"/>
          <p:cNvSpPr>
            <a:spLocks noGrp="1"/>
          </p:cNvSpPr>
          <p:nvPr>
            <p:ph sz="quarter" idx="4294967295"/>
          </p:nvPr>
        </p:nvSpPr>
        <p:spPr>
          <a:xfrm>
            <a:off x="228600" y="6410673"/>
            <a:ext cx="489095" cy="276999"/>
          </a:xfrm>
          <a:prstGeom prst="rect">
            <a:avLst/>
          </a:prstGeom>
          <a:noFill/>
        </p:spPr>
        <p:txBody>
          <a:bodyPr lIns="0" rIns="0">
            <a:spAutoFit/>
          </a:bodyPr>
          <a:lstStyle/>
          <a:p>
            <a:pPr marL="60325" lvl="1" indent="0">
              <a:lnSpc>
                <a:spcPct val="100000"/>
              </a:lnSpc>
              <a:spcBef>
                <a:spcPts val="1200"/>
              </a:spcBef>
              <a:buNone/>
            </a:pPr>
            <a:r>
              <a:rPr lang="en-US" sz="1200" dirty="0">
                <a:solidFill>
                  <a:schemeClr val="bg1">
                    <a:lumMod val="50000"/>
                  </a:schemeClr>
                </a:solidFill>
              </a:rPr>
              <a:t>LO 2</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mn-lt"/>
                <a:ea typeface="Source Sans Pro" charset="0"/>
                <a:cs typeface="Calibri" panose="020F0502020204030204" pitchFamily="34" charset="0"/>
              </a:rPr>
              <a:t>Valuing Accounts Receivable</a:t>
            </a:r>
          </a:p>
        </p:txBody>
      </p:sp>
      <p:graphicFrame>
        <p:nvGraphicFramePr>
          <p:cNvPr id="2" name="Table 1" descr="Table is screen readable."/>
          <p:cNvGraphicFramePr>
            <a:graphicFrameLocks noGrp="1"/>
          </p:cNvGraphicFramePr>
          <p:nvPr>
            <p:extLst>
              <p:ext uri="{D42A27DB-BD31-4B8C-83A1-F6EECF244321}">
                <p14:modId xmlns:p14="http://schemas.microsoft.com/office/powerpoint/2010/main" xmlns="" val="1340232919"/>
              </p:ext>
            </p:extLst>
          </p:nvPr>
        </p:nvGraphicFramePr>
        <p:xfrm>
          <a:off x="444928" y="3449151"/>
          <a:ext cx="8229601" cy="2418249"/>
        </p:xfrm>
        <a:graphic>
          <a:graphicData uri="http://schemas.openxmlformats.org/drawingml/2006/table">
            <a:tbl>
              <a:tblPr>
                <a:tableStyleId>{5C22544A-7EE6-4342-B048-85BDC9FD1C3A}</a:tableStyleId>
              </a:tblPr>
              <a:tblGrid>
                <a:gridCol w="951011">
                  <a:extLst>
                    <a:ext uri="{9D8B030D-6E8A-4147-A177-3AD203B41FA5}">
                      <a16:colId xmlns:a16="http://schemas.microsoft.com/office/drawing/2014/main" xmlns="" val="20000"/>
                    </a:ext>
                  </a:extLst>
                </a:gridCol>
                <a:gridCol w="969793">
                  <a:extLst>
                    <a:ext uri="{9D8B030D-6E8A-4147-A177-3AD203B41FA5}">
                      <a16:colId xmlns:a16="http://schemas.microsoft.com/office/drawing/2014/main" xmlns="" val="20001"/>
                    </a:ext>
                  </a:extLst>
                </a:gridCol>
                <a:gridCol w="969794">
                  <a:extLst>
                    <a:ext uri="{9D8B030D-6E8A-4147-A177-3AD203B41FA5}">
                      <a16:colId xmlns:a16="http://schemas.microsoft.com/office/drawing/2014/main" xmlns="" val="20002"/>
                    </a:ext>
                  </a:extLst>
                </a:gridCol>
                <a:gridCol w="881190">
                  <a:extLst>
                    <a:ext uri="{9D8B030D-6E8A-4147-A177-3AD203B41FA5}">
                      <a16:colId xmlns:a16="http://schemas.microsoft.com/office/drawing/2014/main" xmlns="" val="20003"/>
                    </a:ext>
                  </a:extLst>
                </a:gridCol>
                <a:gridCol w="686027">
                  <a:extLst>
                    <a:ext uri="{9D8B030D-6E8A-4147-A177-3AD203B41FA5}">
                      <a16:colId xmlns:a16="http://schemas.microsoft.com/office/drawing/2014/main" xmlns="" val="20004"/>
                    </a:ext>
                  </a:extLst>
                </a:gridCol>
                <a:gridCol w="881190">
                  <a:extLst>
                    <a:ext uri="{9D8B030D-6E8A-4147-A177-3AD203B41FA5}">
                      <a16:colId xmlns:a16="http://schemas.microsoft.com/office/drawing/2014/main" xmlns="" val="20005"/>
                    </a:ext>
                  </a:extLst>
                </a:gridCol>
                <a:gridCol w="969793">
                  <a:extLst>
                    <a:ext uri="{9D8B030D-6E8A-4147-A177-3AD203B41FA5}">
                      <a16:colId xmlns:a16="http://schemas.microsoft.com/office/drawing/2014/main" xmlns="" val="20006"/>
                    </a:ext>
                  </a:extLst>
                </a:gridCol>
                <a:gridCol w="969793">
                  <a:extLst>
                    <a:ext uri="{9D8B030D-6E8A-4147-A177-3AD203B41FA5}">
                      <a16:colId xmlns:a16="http://schemas.microsoft.com/office/drawing/2014/main" xmlns="" val="20007"/>
                    </a:ext>
                  </a:extLst>
                </a:gridCol>
                <a:gridCol w="951010">
                  <a:extLst>
                    <a:ext uri="{9D8B030D-6E8A-4147-A177-3AD203B41FA5}">
                      <a16:colId xmlns:a16="http://schemas.microsoft.com/office/drawing/2014/main" xmlns="" val="20008"/>
                    </a:ext>
                  </a:extLst>
                </a:gridCol>
              </a:tblGrid>
              <a:tr h="733659">
                <a:tc gridSpan="4">
                  <a:txBody>
                    <a:bodyPr/>
                    <a:lstStyle/>
                    <a:p>
                      <a:pPr algn="ctr" fontAlgn="b"/>
                      <a:r>
                        <a:rPr lang="en-US" sz="2400" b="0" i="0" u="none" strike="noStrike" dirty="0">
                          <a:solidFill>
                            <a:srgbClr val="000000"/>
                          </a:solidFill>
                          <a:effectLst/>
                          <a:latin typeface="Calibri" panose="020F0502020204030204" pitchFamily="34" charset="0"/>
                        </a:rPr>
                        <a:t>Accounts Receivable</a:t>
                      </a:r>
                    </a:p>
                  </a:txBody>
                  <a:tcPr marL="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endParaRPr lang="en-US" sz="2400" b="0" i="0" u="none" strike="noStrike" dirty="0">
                        <a:solidFill>
                          <a:srgbClr val="000000"/>
                        </a:solidFill>
                        <a:effectLst/>
                        <a:latin typeface="Calibri" panose="020F0502020204030204" pitchFamily="34" charset="0"/>
                      </a:endParaRPr>
                    </a:p>
                  </a:txBody>
                  <a:tcPr marL="4233" marT="4233" marB="0" anchor="b"/>
                </a:tc>
                <a:tc hMerge="1">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4233"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4">
                  <a:txBody>
                    <a:bodyPr/>
                    <a:lstStyle/>
                    <a:p>
                      <a:pPr algn="ctr" fontAlgn="b"/>
                      <a:r>
                        <a:rPr lang="en-US" sz="2400" b="0" i="0" u="none" strike="noStrike" dirty="0">
                          <a:solidFill>
                            <a:srgbClr val="000000"/>
                          </a:solidFill>
                          <a:effectLst/>
                          <a:latin typeface="Calibri" panose="020F0502020204030204" pitchFamily="34" charset="0"/>
                        </a:rPr>
                        <a:t>Allowance for </a:t>
                      </a:r>
                    </a:p>
                    <a:p>
                      <a:pPr algn="ctr" fontAlgn="b"/>
                      <a:r>
                        <a:rPr lang="en-US" sz="2400" b="0" i="0" u="none" strike="noStrike" dirty="0">
                          <a:solidFill>
                            <a:srgbClr val="000000"/>
                          </a:solidFill>
                          <a:effectLst/>
                          <a:latin typeface="Calibri" panose="020F0502020204030204" pitchFamily="34" charset="0"/>
                        </a:rPr>
                        <a:t>Doubtful Accounts</a:t>
                      </a: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T="4233" marB="0" anchor="b"/>
                </a:tc>
                <a:tc hMerge="1">
                  <a:txBody>
                    <a:bodyPr/>
                    <a:lstStyle/>
                    <a:p>
                      <a:pPr algn="ctr" fontAlgn="b"/>
                      <a:endParaRPr lang="en-US" sz="2400" b="0" i="0" u="none" strike="noStrike" dirty="0">
                        <a:solidFill>
                          <a:srgbClr val="000000"/>
                        </a:solidFill>
                        <a:effectLst/>
                        <a:latin typeface="Calibri" panose="020F0502020204030204" pitchFamily="34" charset="0"/>
                      </a:endParaRPr>
                    </a:p>
                  </a:txBody>
                  <a:tcPr marR="4233" marT="4233" marB="0" anchor="b"/>
                </a:tc>
                <a:extLst>
                  <a:ext uri="{0D108BD9-81ED-4DB2-BD59-A6C34878D82A}">
                    <a16:rowId xmlns:a16="http://schemas.microsoft.com/office/drawing/2014/main" xmlns="" val="10000"/>
                  </a:ext>
                </a:extLst>
              </a:tr>
              <a:tr h="419427">
                <a:tc>
                  <a:txBody>
                    <a:bodyPr/>
                    <a:lstStyle/>
                    <a:p>
                      <a:pPr algn="l" fontAlgn="b"/>
                      <a:r>
                        <a:rPr lang="en-US" sz="2400" u="none" strike="noStrike" dirty="0">
                          <a:effectLst/>
                        </a:rPr>
                        <a:t>Bal.</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500</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25</a:t>
                      </a:r>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Bal.</a:t>
                      </a:r>
                      <a:endParaRPr lang="en-US" sz="2400" b="0" i="0" u="none" strike="noStrike" dirty="0">
                        <a:solidFill>
                          <a:srgbClr val="000000"/>
                        </a:solidFill>
                        <a:effectLst/>
                        <a:latin typeface="Calibri" panose="020F0502020204030204" pitchFamily="34" charset="0"/>
                      </a:endParaRPr>
                    </a:p>
                  </a:txBody>
                  <a:tcPr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9427">
                <a:tc>
                  <a:txBody>
                    <a:bodyPr/>
                    <a:lstStyle/>
                    <a:p>
                      <a:pPr algn="l" fontAlgn="b"/>
                      <a:r>
                        <a:rPr lang="en-US" sz="2400" u="none" strike="noStrike" dirty="0">
                          <a:effectLst/>
                        </a:rPr>
                        <a:t>Sale</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100</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333</a:t>
                      </a:r>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Coll.</a:t>
                      </a:r>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15</a:t>
                      </a:r>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Exp.</a:t>
                      </a:r>
                      <a:endParaRPr lang="en-US" sz="2400" b="0" i="0" u="none" strike="noStrike" dirty="0">
                        <a:solidFill>
                          <a:srgbClr val="000000"/>
                        </a:solidFill>
                        <a:effectLst/>
                        <a:latin typeface="Calibri" panose="020F0502020204030204" pitchFamily="34" charset="0"/>
                      </a:endParaRPr>
                    </a:p>
                  </a:txBody>
                  <a:tcPr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9427">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dirty="0">
                          <a:effectLst/>
                        </a:rPr>
                        <a:t>10</a:t>
                      </a:r>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dirty="0">
                          <a:effectLst/>
                        </a:rPr>
                        <a:t>w/o</a:t>
                      </a:r>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400" u="none" strike="noStrike" dirty="0">
                          <a:effectLst/>
                        </a:rPr>
                        <a:t>w/o</a:t>
                      </a:r>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effectLst/>
                        </a:rPr>
                        <a:t>10</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233" marT="27432" marB="27432" anchor="b">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9427">
                <a:tc>
                  <a:txBody>
                    <a:bodyPr/>
                    <a:lstStyle/>
                    <a:p>
                      <a:pPr algn="l" fontAlgn="b"/>
                      <a:r>
                        <a:rPr lang="en-US" sz="2400" b="0" i="0" u="none" strike="noStrike" dirty="0">
                          <a:solidFill>
                            <a:srgbClr val="000000"/>
                          </a:solidFill>
                          <a:effectLst/>
                          <a:latin typeface="Calibri" panose="020F0502020204030204" pitchFamily="34" charset="0"/>
                        </a:rPr>
                        <a:t>Bal.</a:t>
                      </a:r>
                    </a:p>
                  </a:txBody>
                  <a:tcPr marL="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dirty="0">
                          <a:effectLst/>
                        </a:rPr>
                        <a:t>257</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dirty="0">
                          <a:effectLst/>
                        </a:rPr>
                        <a:t>30</a:t>
                      </a:r>
                      <a:endParaRPr lang="en-US" sz="2400" b="0" i="0" u="none" strike="noStrike" dirty="0">
                        <a:solidFill>
                          <a:srgbClr val="000000"/>
                        </a:solidFill>
                        <a:effectLst/>
                        <a:latin typeface="Calibri" panose="020F0502020204030204" pitchFamily="34" charset="0"/>
                      </a:endParaRPr>
                    </a:p>
                  </a:txBody>
                  <a:tcPr marL="4233" marT="27432" marB="27432"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dirty="0">
                          <a:effectLst/>
                        </a:rPr>
                        <a:t>Bal.</a:t>
                      </a:r>
                      <a:endParaRPr lang="en-US" sz="2400" b="0" i="0" u="none" strike="noStrike" dirty="0">
                        <a:solidFill>
                          <a:srgbClr val="000000"/>
                        </a:solidFill>
                        <a:effectLst/>
                        <a:latin typeface="Calibri" panose="020F0502020204030204" pitchFamily="34" charset="0"/>
                      </a:endParaRPr>
                    </a:p>
                  </a:txBody>
                  <a:tcPr marR="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5" name="LOBL"/>
          <p:cNvSpPr>
            <a:spLocks noGrp="1"/>
          </p:cNvSpPr>
          <p:nvPr>
            <p:ph sz="quarter" idx="4294967295"/>
          </p:nvPr>
        </p:nvSpPr>
        <p:spPr>
          <a:xfrm>
            <a:off x="310776" y="1523999"/>
            <a:ext cx="8534400" cy="609601"/>
          </a:xfrm>
          <a:prstGeom prst="rect">
            <a:avLst/>
          </a:prstGeom>
        </p:spPr>
        <p:txBody>
          <a:bodyPr/>
          <a:lstStyle/>
          <a:p>
            <a:pPr marL="0" indent="0">
              <a:lnSpc>
                <a:spcPct val="100000"/>
              </a:lnSpc>
              <a:spcBef>
                <a:spcPts val="1200"/>
              </a:spcBef>
              <a:buFont typeface="Wingdings" pitchFamily="2" charset="2"/>
              <a:buNone/>
            </a:pPr>
            <a:r>
              <a:rPr lang="en-US" altLang="en-US" sz="2600" b="1" dirty="0"/>
              <a:t>Write-off of uncollectible accounts of €10?</a:t>
            </a:r>
          </a:p>
        </p:txBody>
      </p:sp>
      <p:sp>
        <p:nvSpPr>
          <p:cNvPr id="16" name="Line 23" descr="Horizontal line separating upper and lower half of slide."/>
          <p:cNvSpPr>
            <a:spLocks noChangeShapeType="1"/>
          </p:cNvSpPr>
          <p:nvPr/>
        </p:nvSpPr>
        <p:spPr bwMode="auto">
          <a:xfrm>
            <a:off x="304800" y="3231085"/>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Content Placeholder 5">
            <a:extLst>
              <a:ext uri="{FF2B5EF4-FFF2-40B4-BE49-F238E27FC236}">
                <a16:creationId xmlns:a16="http://schemas.microsoft.com/office/drawing/2014/main" xmlns="" id="{4AF33181-5F5C-4B59-B27A-94A324F27927}"/>
              </a:ext>
            </a:extLst>
          </p:cNvPr>
          <p:cNvSpPr>
            <a:spLocks noGrp="1"/>
          </p:cNvSpPr>
          <p:nvPr>
            <p:ph sz="quarter" idx="4294967295"/>
          </p:nvPr>
        </p:nvSpPr>
        <p:spPr>
          <a:xfrm>
            <a:off x="762000" y="2089296"/>
            <a:ext cx="5029200" cy="474785"/>
          </a:xfrm>
          <a:prstGeom prst="rect">
            <a:avLst/>
          </a:prstGeom>
          <a:ln>
            <a:noFill/>
          </a:ln>
        </p:spPr>
        <p:txBody>
          <a:bodyPr anchor="ctr" anchorCtr="0"/>
          <a:lstStyle/>
          <a:p>
            <a:pPr marL="0" indent="0">
              <a:lnSpc>
                <a:spcPct val="100000"/>
              </a:lnSpc>
              <a:spcBef>
                <a:spcPts val="1200"/>
              </a:spcBef>
              <a:buNone/>
            </a:pPr>
            <a:r>
              <a:rPr lang="en-US" sz="2600" dirty="0"/>
              <a:t>Allowance for Doubtful Accounts</a:t>
            </a:r>
          </a:p>
        </p:txBody>
      </p:sp>
      <p:sp>
        <p:nvSpPr>
          <p:cNvPr id="17" name="Content Placeholder 6">
            <a:extLst>
              <a:ext uri="{FF2B5EF4-FFF2-40B4-BE49-F238E27FC236}">
                <a16:creationId xmlns:a16="http://schemas.microsoft.com/office/drawing/2014/main" xmlns="" id="{A9091092-8554-4125-9B27-1EAD3D953C2E}"/>
              </a:ext>
            </a:extLst>
          </p:cNvPr>
          <p:cNvSpPr>
            <a:spLocks noGrp="1"/>
          </p:cNvSpPr>
          <p:nvPr>
            <p:ph sz="quarter" idx="4294967295"/>
          </p:nvPr>
        </p:nvSpPr>
        <p:spPr>
          <a:xfrm>
            <a:off x="5462557" y="2089296"/>
            <a:ext cx="1295400" cy="474785"/>
          </a:xfrm>
          <a:prstGeom prst="rect">
            <a:avLst/>
          </a:prstGeom>
          <a:ln>
            <a:noFill/>
          </a:ln>
        </p:spPr>
        <p:txBody>
          <a:bodyPr anchor="ctr" anchorCtr="0"/>
          <a:lstStyle/>
          <a:p>
            <a:pPr marL="0" indent="0" algn="r">
              <a:lnSpc>
                <a:spcPct val="100000"/>
              </a:lnSpc>
              <a:spcBef>
                <a:spcPts val="1200"/>
              </a:spcBef>
              <a:buNone/>
            </a:pPr>
            <a:r>
              <a:rPr lang="en-US" sz="2600" dirty="0"/>
              <a:t>10</a:t>
            </a:r>
          </a:p>
        </p:txBody>
      </p:sp>
      <p:sp>
        <p:nvSpPr>
          <p:cNvPr id="18"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762000" y="2562445"/>
            <a:ext cx="4548158" cy="474785"/>
          </a:xfrm>
          <a:prstGeom prst="rect">
            <a:avLst/>
          </a:prstGeom>
          <a:ln>
            <a:noFill/>
          </a:ln>
        </p:spPr>
        <p:txBody>
          <a:bodyPr anchor="ctr" anchorCtr="0"/>
          <a:lstStyle/>
          <a:p>
            <a:pPr marL="457200" indent="0">
              <a:lnSpc>
                <a:spcPct val="100000"/>
              </a:lnSpc>
              <a:spcBef>
                <a:spcPts val="1200"/>
              </a:spcBef>
              <a:buNone/>
            </a:pPr>
            <a:r>
              <a:rPr lang="en-US" sz="2600" dirty="0"/>
              <a:t>Accounts Receivable</a:t>
            </a:r>
          </a:p>
        </p:txBody>
      </p:sp>
      <p:sp>
        <p:nvSpPr>
          <p:cNvPr id="19"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6757957" y="2562445"/>
            <a:ext cx="1243043" cy="474785"/>
          </a:xfrm>
          <a:prstGeom prst="rect">
            <a:avLst/>
          </a:prstGeom>
          <a:ln>
            <a:noFill/>
          </a:ln>
        </p:spPr>
        <p:txBody>
          <a:bodyPr anchor="ctr" anchorCtr="0"/>
          <a:lstStyle/>
          <a:p>
            <a:pPr marL="0" indent="0" algn="r">
              <a:lnSpc>
                <a:spcPct val="100000"/>
              </a:lnSpc>
              <a:spcBef>
                <a:spcPts val="1200"/>
              </a:spcBef>
              <a:buNone/>
            </a:pPr>
            <a:r>
              <a:rPr lang="en-US" altLang="en-US" sz="2600" dirty="0">
                <a:cs typeface="Calibri" panose="020F0502020204030204" pitchFamily="34" charset="0"/>
              </a:rPr>
              <a:t>10</a:t>
            </a:r>
            <a:endParaRPr lang="en-US" sz="2600" dirty="0">
              <a:cs typeface="Calibri" panose="020F0502020204030204" pitchFamily="34" charset="0"/>
            </a:endParaRPr>
          </a:p>
        </p:txBody>
      </p:sp>
    </p:spTree>
    <p:extLst>
      <p:ext uri="{BB962C8B-B14F-4D97-AF65-F5344CB8AC3E}">
        <p14:creationId xmlns:p14="http://schemas.microsoft.com/office/powerpoint/2010/main" xmlns="" val="329332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build="p"/>
      <p:bldP spid="18" grpId="0" build="p"/>
      <p:bldP spid="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667000"/>
          </a:xfrm>
          <a:prstGeom prst="rect">
            <a:avLst/>
          </a:prstGeom>
        </p:spPr>
        <p:txBody>
          <a:bodyPr>
            <a:noAutofit/>
          </a:bodyPr>
          <a:lstStyle/>
          <a:p>
            <a:pPr>
              <a:lnSpc>
                <a:spcPct val="100000"/>
              </a:lnSpc>
              <a:spcBef>
                <a:spcPts val="600"/>
              </a:spcBef>
            </a:pPr>
            <a:r>
              <a:rPr lang="en-IN" dirty="0">
                <a:solidFill>
                  <a:srgbClr val="931B21"/>
                </a:solidFill>
              </a:rPr>
              <a:t>Learning Objective 1</a:t>
            </a:r>
            <a:br>
              <a:rPr lang="en-IN" dirty="0">
                <a:solidFill>
                  <a:srgbClr val="931B21"/>
                </a:solidFill>
              </a:rPr>
            </a:br>
            <a:r>
              <a:rPr lang="en-IN" dirty="0">
                <a:solidFill>
                  <a:schemeClr val="accent1"/>
                </a:solidFill>
              </a:rPr>
              <a:t>Explain How Companies Recognize Accounts Receivable</a:t>
            </a:r>
            <a:endParaRPr lang="en-US" dirty="0">
              <a:solidFill>
                <a:schemeClr val="accent1"/>
              </a:solidFill>
            </a:endParaRPr>
          </a:p>
        </p:txBody>
      </p:sp>
      <p:sp>
        <p:nvSpPr>
          <p:cNvPr id="5" name="Slide Number Placeholder "/>
          <p:cNvSpPr>
            <a:spLocks noGrp="1"/>
          </p:cNvSpPr>
          <p:nvPr>
            <p:ph type="sldNum" sz="quarter" idx="10"/>
          </p:nvPr>
        </p:nvSpPr>
        <p:spPr/>
        <p:txBody>
          <a:bodyPr vert="horz" lIns="91440" tIns="45720" rIns="91440" bIns="45720" rtlCol="0" anchor="ctr"/>
          <a:lstStyle/>
          <a:p>
            <a:fld id="{67B19427-F580-D146-B60E-4CADEE75497F}" type="slidenum">
              <a:rPr lang="en-US">
                <a:latin typeface="Calibri" panose="020F0502020204030204" pitchFamily="34" charset="0"/>
                <a:ea typeface="Calibri" panose="020F0502020204030204" pitchFamily="34" charset="0"/>
                <a:cs typeface="Calibri" panose="020F0502020204030204" pitchFamily="34" charset="0"/>
              </a:rPr>
              <a:pPr/>
              <a:t>3</a:t>
            </a:fld>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46379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latin typeface="+mn-lt"/>
              </a:rPr>
              <a:pPr/>
              <a:t>30</a:t>
            </a:fld>
            <a:endParaRPr lang="en-US" dirty="0">
              <a:latin typeface="+mn-lt"/>
            </a:endParaRPr>
          </a:p>
        </p:txBody>
      </p:sp>
      <p:sp>
        <p:nvSpPr>
          <p:cNvPr id="5" name="Footer Placeholder "/>
          <p:cNvSpPr>
            <a:spLocks noGrp="1"/>
          </p:cNvSpPr>
          <p:nvPr>
            <p:ph type="ftr" sz="quarter" idx="11"/>
          </p:nvPr>
        </p:nvSpPr>
        <p:spPr/>
        <p:txBody>
          <a:bodyPr/>
          <a:lstStyle/>
          <a:p>
            <a:r>
              <a:rPr lang="en-US" dirty="0">
                <a:latin typeface="+mn-lt"/>
              </a:rPr>
              <a:t>Copyright ©2019 John Wiley &amp; Son, Inc. </a:t>
            </a:r>
          </a:p>
        </p:txBody>
      </p:sp>
      <p:sp>
        <p:nvSpPr>
          <p:cNvPr id="10" name="COB/LO"/>
          <p:cNvSpPr>
            <a:spLocks noGrp="1"/>
          </p:cNvSpPr>
          <p:nvPr>
            <p:ph sz="quarter" idx="4294967295"/>
          </p:nvPr>
        </p:nvSpPr>
        <p:spPr>
          <a:xfrm>
            <a:off x="228600" y="6410673"/>
            <a:ext cx="489095" cy="276999"/>
          </a:xfrm>
          <a:prstGeom prst="rect">
            <a:avLst/>
          </a:prstGeom>
          <a:noFill/>
        </p:spPr>
        <p:txBody>
          <a:bodyPr lIns="0" rIns="0">
            <a:spAutoFit/>
          </a:bodyPr>
          <a:lstStyle/>
          <a:p>
            <a:pPr marL="60325" lvl="1" indent="0">
              <a:lnSpc>
                <a:spcPct val="100000"/>
              </a:lnSpc>
              <a:spcBef>
                <a:spcPts val="1200"/>
              </a:spcBef>
              <a:buNone/>
            </a:pPr>
            <a:r>
              <a:rPr lang="en-US" sz="1200" dirty="0">
                <a:solidFill>
                  <a:schemeClr val="bg1">
                    <a:lumMod val="50000"/>
                  </a:schemeClr>
                </a:solidFill>
              </a:rPr>
              <a:t>LO 2</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mn-lt"/>
                <a:ea typeface="Source Sans Pro" charset="0"/>
                <a:cs typeface="Calibri" panose="020F0502020204030204" pitchFamily="34" charset="0"/>
              </a:rPr>
              <a:t>Valuing Accounts Receivable</a:t>
            </a:r>
          </a:p>
        </p:txBody>
      </p:sp>
      <p:graphicFrame>
        <p:nvGraphicFramePr>
          <p:cNvPr id="3" name="Table 2" descr="Table is screen readable."/>
          <p:cNvGraphicFramePr>
            <a:graphicFrameLocks noGrp="1"/>
          </p:cNvGraphicFramePr>
          <p:nvPr>
            <p:extLst>
              <p:ext uri="{D42A27DB-BD31-4B8C-83A1-F6EECF244321}">
                <p14:modId xmlns:p14="http://schemas.microsoft.com/office/powerpoint/2010/main" xmlns="" val="1204836374"/>
              </p:ext>
            </p:extLst>
          </p:nvPr>
        </p:nvGraphicFramePr>
        <p:xfrm>
          <a:off x="304801" y="1676400"/>
          <a:ext cx="8610598" cy="3858768"/>
        </p:xfrm>
        <a:graphic>
          <a:graphicData uri="http://schemas.openxmlformats.org/drawingml/2006/table">
            <a:tbl>
              <a:tblPr>
                <a:tableStyleId>{5C22544A-7EE6-4342-B048-85BDC9FD1C3A}</a:tableStyleId>
              </a:tblPr>
              <a:tblGrid>
                <a:gridCol w="5791199">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52400">
                  <a:extLst>
                    <a:ext uri="{9D8B030D-6E8A-4147-A177-3AD203B41FA5}">
                      <a16:colId xmlns:a16="http://schemas.microsoft.com/office/drawing/2014/main" xmlns="" val="20002"/>
                    </a:ext>
                  </a:extLst>
                </a:gridCol>
                <a:gridCol w="1371599">
                  <a:extLst>
                    <a:ext uri="{9D8B030D-6E8A-4147-A177-3AD203B41FA5}">
                      <a16:colId xmlns:a16="http://schemas.microsoft.com/office/drawing/2014/main" xmlns="" val="20003"/>
                    </a:ext>
                  </a:extLst>
                </a:gridCol>
              </a:tblGrid>
              <a:tr h="808182">
                <a:tc gridSpan="4">
                  <a:txBody>
                    <a:bodyPr/>
                    <a:lstStyle/>
                    <a:p>
                      <a:pPr algn="ctr" fontAlgn="b"/>
                      <a:r>
                        <a:rPr lang="en-US" sz="2400" b="1" i="0" u="none" strike="noStrike" dirty="0">
                          <a:solidFill>
                            <a:srgbClr val="000000"/>
                          </a:solidFill>
                          <a:effectLst/>
                          <a:latin typeface="Calibri" panose="020F0502020204030204" pitchFamily="34" charset="0"/>
                        </a:rPr>
                        <a:t>ABC Supplies</a:t>
                      </a:r>
                    </a:p>
                    <a:p>
                      <a:pPr algn="ctr" fontAlgn="b"/>
                      <a:r>
                        <a:rPr lang="en-US" sz="2400" b="1" i="0" u="none" strike="noStrike" dirty="0">
                          <a:solidFill>
                            <a:srgbClr val="000000"/>
                          </a:solidFill>
                          <a:effectLst/>
                          <a:latin typeface="Calibri" panose="020F0502020204030204" pitchFamily="34" charset="0"/>
                        </a:rPr>
                        <a:t>Statement of Financial Position (partial)</a:t>
                      </a:r>
                    </a:p>
                  </a:txBody>
                  <a:tcPr marT="91440" marB="9144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26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26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2600" b="0" i="0" u="none" strike="noStrike" dirty="0">
                        <a:solidFill>
                          <a:srgbClr val="000000"/>
                        </a:solidFill>
                        <a:effectLst/>
                        <a:latin typeface="Calibri" panose="020F0502020204030204" pitchFamily="34" charset="0"/>
                      </a:endParaRPr>
                    </a:p>
                  </a:txBody>
                  <a:tcPr marL="4233" marR="4233" marT="4233" marB="0" anchor="b"/>
                </a:tc>
                <a:extLst>
                  <a:ext uri="{0D108BD9-81ED-4DB2-BD59-A6C34878D82A}">
                    <a16:rowId xmlns:a16="http://schemas.microsoft.com/office/drawing/2014/main" xmlns="" val="10000"/>
                  </a:ext>
                </a:extLst>
              </a:tr>
              <a:tr h="371764">
                <a:tc>
                  <a:txBody>
                    <a:bodyPr/>
                    <a:lstStyle/>
                    <a:p>
                      <a:pPr algn="l" fontAlgn="b"/>
                      <a:r>
                        <a:rPr lang="en-US" sz="2400" u="none" strike="noStrike" dirty="0">
                          <a:effectLst/>
                        </a:rPr>
                        <a:t>Current Assets</a:t>
                      </a:r>
                      <a:endParaRPr lang="en-US" sz="2400" b="0" i="0" u="none" strike="noStrike" dirty="0">
                        <a:solidFill>
                          <a:srgbClr val="000000"/>
                        </a:solidFill>
                        <a:effectLst/>
                        <a:latin typeface="Calibri" panose="020F0502020204030204" pitchFamily="34" charset="0"/>
                      </a:endParaRPr>
                    </a:p>
                  </a:txBody>
                  <a:tcPr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1764">
                <a:tc>
                  <a:txBody>
                    <a:bodyPr/>
                    <a:lstStyle/>
                    <a:p>
                      <a:pPr algn="l" fontAlgn="b"/>
                      <a:r>
                        <a:rPr lang="en-US" sz="2400" b="0" i="0" u="none" strike="noStrike" dirty="0">
                          <a:solidFill>
                            <a:schemeClr val="tx1"/>
                          </a:solidFill>
                          <a:effectLst/>
                          <a:latin typeface="Calibri" panose="020F0502020204030204" pitchFamily="34" charset="0"/>
                        </a:rPr>
                        <a:t>Prepaid expense</a:t>
                      </a:r>
                    </a:p>
                  </a:txBody>
                  <a:tcPr marL="36576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chemeClr val="tx1"/>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chemeClr val="tx1"/>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2400" b="0" u="none" strike="noStrike" dirty="0">
                          <a:solidFill>
                            <a:schemeClr val="tx1"/>
                          </a:solidFill>
                          <a:effectLst/>
                        </a:rPr>
                        <a:t>€     40</a:t>
                      </a:r>
                      <a:endParaRPr lang="en-US" sz="2400" b="0" i="0" u="none" strike="noStrike" dirty="0">
                        <a:solidFill>
                          <a:schemeClr val="tx1"/>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1764">
                <a:tc>
                  <a:txBody>
                    <a:bodyPr/>
                    <a:lstStyle/>
                    <a:p>
                      <a:pPr algn="l" fontAlgn="b"/>
                      <a:r>
                        <a:rPr lang="en-US" sz="2400" b="0" i="0" u="none" strike="noStrike" dirty="0">
                          <a:solidFill>
                            <a:schemeClr val="tx1"/>
                          </a:solidFill>
                          <a:effectLst/>
                          <a:latin typeface="Calibri" panose="020F0502020204030204" pitchFamily="34" charset="0"/>
                        </a:rPr>
                        <a:t>Inventory</a:t>
                      </a:r>
                    </a:p>
                  </a:txBody>
                  <a:tcPr marL="36576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chemeClr val="tx1"/>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chemeClr val="tx1"/>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b="0" i="0" u="none" strike="noStrike" dirty="0">
                          <a:solidFill>
                            <a:schemeClr val="tx1"/>
                          </a:solidFill>
                          <a:effectLst/>
                          <a:latin typeface="Calibri" panose="020F0502020204030204" pitchFamily="34" charset="0"/>
                        </a:rPr>
                        <a:t>812</a:t>
                      </a: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71764">
                <a:tc>
                  <a:txBody>
                    <a:bodyPr/>
                    <a:lstStyle/>
                    <a:p>
                      <a:pPr algn="l" fontAlgn="b"/>
                      <a:r>
                        <a:rPr lang="en-US" sz="2400" b="1" u="none" strike="noStrike" dirty="0">
                          <a:solidFill>
                            <a:srgbClr val="990000"/>
                          </a:solidFill>
                          <a:effectLst/>
                        </a:rPr>
                        <a:t>Accounts receivable</a:t>
                      </a:r>
                      <a:endParaRPr lang="en-US" sz="2400" b="1" i="0" u="none" strike="noStrike" dirty="0">
                        <a:solidFill>
                          <a:srgbClr val="990000"/>
                        </a:solidFill>
                        <a:effectLst/>
                        <a:latin typeface="Calibri" panose="020F0502020204030204" pitchFamily="34" charset="0"/>
                      </a:endParaRPr>
                    </a:p>
                  </a:txBody>
                  <a:tcPr marL="36576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b="1" u="none" strike="noStrike" dirty="0">
                          <a:solidFill>
                            <a:srgbClr val="990000"/>
                          </a:solidFill>
                          <a:effectLst/>
                        </a:rPr>
                        <a:t>€257</a:t>
                      </a:r>
                      <a:endParaRPr lang="en-US" sz="2400" b="1" i="0" u="none" strike="noStrike" dirty="0">
                        <a:solidFill>
                          <a:srgbClr val="99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1" i="0" u="none" strike="noStrike" dirty="0">
                        <a:solidFill>
                          <a:srgbClr val="99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1" i="0" u="none" strike="noStrike" dirty="0">
                        <a:solidFill>
                          <a:srgbClr val="99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1764">
                <a:tc>
                  <a:txBody>
                    <a:bodyPr/>
                    <a:lstStyle/>
                    <a:p>
                      <a:pPr algn="l" fontAlgn="b"/>
                      <a:r>
                        <a:rPr lang="en-GB" sz="2400" b="1" u="none" strike="noStrike" dirty="0">
                          <a:solidFill>
                            <a:srgbClr val="990000"/>
                          </a:solidFill>
                          <a:effectLst/>
                        </a:rPr>
                        <a:t>Less: Allowance for doubtful accounts</a:t>
                      </a:r>
                      <a:endParaRPr lang="en-US" sz="2400" b="1" i="0" u="none" strike="noStrike" dirty="0">
                        <a:solidFill>
                          <a:srgbClr val="990000"/>
                        </a:solidFill>
                        <a:effectLst/>
                        <a:latin typeface="Calibri" panose="020F0502020204030204" pitchFamily="34" charset="0"/>
                      </a:endParaRPr>
                    </a:p>
                  </a:txBody>
                  <a:tcPr marL="365760" marR="64008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b="1" u="none" strike="noStrike" dirty="0">
                          <a:solidFill>
                            <a:srgbClr val="990000"/>
                          </a:solidFill>
                          <a:effectLst/>
                        </a:rPr>
                        <a:t>30</a:t>
                      </a:r>
                      <a:endParaRPr lang="en-US" sz="2400" b="1" i="0" u="none" strike="noStrike" dirty="0">
                        <a:solidFill>
                          <a:srgbClr val="990000"/>
                        </a:solidFill>
                        <a:effectLst/>
                        <a:latin typeface="Calibri" panose="020F0502020204030204" pitchFamily="34" charset="0"/>
                      </a:endParaRPr>
                    </a:p>
                  </a:txBody>
                  <a:tcPr marL="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400" b="1" i="0" u="none" strike="noStrike" dirty="0">
                        <a:solidFill>
                          <a:srgbClr val="99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b="1" u="none" strike="noStrike" dirty="0">
                          <a:solidFill>
                            <a:srgbClr val="990000"/>
                          </a:solidFill>
                          <a:effectLst/>
                        </a:rPr>
                        <a:t>227</a:t>
                      </a:r>
                      <a:endParaRPr lang="en-US" sz="2400" b="1" i="0" u="none" strike="noStrike" dirty="0">
                        <a:solidFill>
                          <a:srgbClr val="99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1764">
                <a:tc>
                  <a:txBody>
                    <a:bodyPr/>
                    <a:lstStyle/>
                    <a:p>
                      <a:pPr algn="l" fontAlgn="b"/>
                      <a:r>
                        <a:rPr lang="en-US" sz="2400" u="none" strike="noStrike" dirty="0">
                          <a:effectLst/>
                        </a:rPr>
                        <a:t>Cash</a:t>
                      </a:r>
                      <a:endParaRPr lang="en-US" sz="2400" b="0" i="0" u="none" strike="noStrike" dirty="0">
                        <a:solidFill>
                          <a:srgbClr val="000000"/>
                        </a:solidFill>
                        <a:effectLst/>
                        <a:latin typeface="Calibri" panose="020F0502020204030204" pitchFamily="34" charset="0"/>
                      </a:endParaRPr>
                    </a:p>
                  </a:txBody>
                  <a:tcPr marL="36576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330</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1764">
                <a:tc>
                  <a:txBody>
                    <a:bodyPr/>
                    <a:lstStyle/>
                    <a:p>
                      <a:pPr algn="l" fontAlgn="b"/>
                      <a:r>
                        <a:rPr lang="en-US" sz="2400" u="none" strike="noStrike" dirty="0">
                          <a:effectLst/>
                        </a:rPr>
                        <a:t>Total current assets</a:t>
                      </a:r>
                      <a:endParaRPr lang="en-US" sz="2400" b="0" i="0" u="none" strike="noStrike" dirty="0">
                        <a:solidFill>
                          <a:srgbClr val="000000"/>
                        </a:solidFill>
                        <a:effectLst/>
                        <a:latin typeface="Calibri" panose="020F0502020204030204" pitchFamily="34" charset="0"/>
                      </a:endParaRPr>
                    </a:p>
                  </a:txBody>
                  <a:tcPr marL="640080"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€1,409</a:t>
                      </a:r>
                      <a:endParaRPr lang="en-US" sz="24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577618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846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1981200"/>
            <a:ext cx="4344988" cy="3357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5847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18038" y="1989138"/>
            <a:ext cx="4297362" cy="3357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58471" name="Text Box 7"/>
          <p:cNvSpPr txBox="1">
            <a:spLocks noChangeArrowheads="1"/>
          </p:cNvSpPr>
          <p:nvPr/>
        </p:nvSpPr>
        <p:spPr bwMode="auto">
          <a:xfrm>
            <a:off x="7066638" y="1322696"/>
            <a:ext cx="193861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a:defRPr sz="1200" b="1">
                <a:latin typeface="Liberation Sans" panose="020B0604020202020204" pitchFamily="34" charset="0"/>
              </a:defRPr>
            </a:lvl1pPr>
          </a:lstStyle>
          <a:p>
            <a:r>
              <a:rPr lang="en-US" dirty="0"/>
              <a:t>Illustration 8-6</a:t>
            </a:r>
          </a:p>
          <a:p>
            <a:r>
              <a:rPr lang="en-US" b="0" dirty="0"/>
              <a:t>Comparison of bases for</a:t>
            </a:r>
          </a:p>
          <a:p>
            <a:r>
              <a:rPr lang="en-US" b="0" dirty="0"/>
              <a:t>estimating uncollectibles</a:t>
            </a:r>
            <a:endParaRPr lang="en-US" altLang="en-US" b="0" dirty="0"/>
          </a:p>
        </p:txBody>
      </p:sp>
      <p:sp>
        <p:nvSpPr>
          <p:cNvPr id="958475" name="Text Box 11"/>
          <p:cNvSpPr txBox="1">
            <a:spLocks noChangeArrowheads="1"/>
          </p:cNvSpPr>
          <p:nvPr/>
        </p:nvSpPr>
        <p:spPr bwMode="auto">
          <a:xfrm>
            <a:off x="609600" y="1295400"/>
            <a:ext cx="5562600" cy="5124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ESTIMATING THE ALLOWANCE</a:t>
            </a:r>
          </a:p>
        </p:txBody>
      </p:sp>
      <p:sp>
        <p:nvSpPr>
          <p:cNvPr id="958476" name="Text Box 12"/>
          <p:cNvSpPr txBox="1">
            <a:spLocks noChangeArrowheads="1"/>
          </p:cNvSpPr>
          <p:nvPr/>
        </p:nvSpPr>
        <p:spPr bwMode="auto">
          <a:xfrm>
            <a:off x="152400" y="4724400"/>
            <a:ext cx="4343400" cy="641350"/>
          </a:xfrm>
          <a:prstGeom prst="rect">
            <a:avLst/>
          </a:prstGeom>
          <a:solidFill>
            <a:schemeClr val="bg1"/>
          </a:solidFill>
          <a:ln>
            <a:noFill/>
          </a:ln>
          <a:effectLst/>
          <a:extLs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latin typeface="Liberation Sans" panose="020B0604020202020204" pitchFamily="34" charset="0"/>
              </a:rPr>
              <a:t>Emphasis on Income Statement Relationships</a:t>
            </a:r>
          </a:p>
        </p:txBody>
      </p:sp>
      <p:sp>
        <p:nvSpPr>
          <p:cNvPr id="958477" name="Text Box 13"/>
          <p:cNvSpPr txBox="1">
            <a:spLocks noChangeArrowheads="1"/>
          </p:cNvSpPr>
          <p:nvPr/>
        </p:nvSpPr>
        <p:spPr bwMode="auto">
          <a:xfrm>
            <a:off x="4800600" y="4724400"/>
            <a:ext cx="3886200" cy="641350"/>
          </a:xfrm>
          <a:prstGeom prst="rect">
            <a:avLst/>
          </a:prstGeom>
          <a:solidFill>
            <a:schemeClr val="bg1"/>
          </a:solidFill>
          <a:ln>
            <a:noFill/>
          </a:ln>
          <a:effectLst/>
          <a:extLs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dirty="0">
                <a:latin typeface="Liberation Sans" panose="020B0604020202020204" pitchFamily="34" charset="0"/>
              </a:rPr>
              <a:t>Emphasis on Statement of Financial Position Relationships</a:t>
            </a:r>
          </a:p>
        </p:txBody>
      </p:sp>
      <p:sp>
        <p:nvSpPr>
          <p:cNvPr id="11" name="Rectangle 2"/>
          <p:cNvSpPr>
            <a:spLocks noChangeArrowheads="1"/>
          </p:cNvSpPr>
          <p:nvPr/>
        </p:nvSpPr>
        <p:spPr bwMode="auto">
          <a:xfrm>
            <a:off x="609600" y="447190"/>
            <a:ext cx="8382000" cy="560388"/>
          </a:xfrm>
          <a:prstGeom prst="rect">
            <a:avLst/>
          </a:prstGeom>
          <a:noFill/>
          <a:ln>
            <a:noFill/>
          </a:ln>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lIns="90488" tIns="44450" rIns="90488" bIns="44450"/>
          <a:lstStyle/>
          <a:p>
            <a:pPr algn="l"/>
            <a:r>
              <a:rPr lang="en-US" sz="3200" b="1" dirty="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xmlns="" w="1905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a:t>
            </a:r>
          </a:p>
        </p:txBody>
      </p:sp>
      <p:pic>
        <p:nvPicPr>
          <p:cNvPr id="3072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01152" y="3324225"/>
            <a:ext cx="133350" cy="209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50191229"/>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3" name="Rectangle 3"/>
          <p:cNvSpPr>
            <a:spLocks noChangeArrowheads="1"/>
          </p:cNvSpPr>
          <p:nvPr/>
        </p:nvSpPr>
        <p:spPr bwMode="auto">
          <a:xfrm>
            <a:off x="5257800" y="2133600"/>
            <a:ext cx="3581400" cy="240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115000"/>
              </a:lnSpc>
            </a:pPr>
            <a:r>
              <a:rPr lang="en-US" altLang="en-US" sz="2200" dirty="0">
                <a:latin typeface="Liberation Sans" panose="020B0604020202020204" pitchFamily="34" charset="0"/>
              </a:rPr>
              <a:t>Management estimates what percentage of credit sales will be uncollectible. This percentage is based on past experience and anticipated credit policy.</a:t>
            </a:r>
          </a:p>
        </p:txBody>
      </p:sp>
      <p:pic>
        <p:nvPicPr>
          <p:cNvPr id="972809"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013" y="2133600"/>
            <a:ext cx="4344987" cy="3357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72810" name="Text Box 10"/>
          <p:cNvSpPr txBox="1">
            <a:spLocks noChangeArrowheads="1"/>
          </p:cNvSpPr>
          <p:nvPr/>
        </p:nvSpPr>
        <p:spPr bwMode="auto">
          <a:xfrm>
            <a:off x="7688263" y="1752600"/>
            <a:ext cx="122713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US" altLang="en-US" sz="1200" b="1" dirty="0">
                <a:latin typeface="Liberation Sans" panose="020B0604020202020204" pitchFamily="34" charset="0"/>
              </a:rPr>
              <a:t>Illustration 8-6</a:t>
            </a:r>
          </a:p>
        </p:txBody>
      </p:sp>
      <p:sp>
        <p:nvSpPr>
          <p:cNvPr id="972811" name="Text Box 11"/>
          <p:cNvSpPr txBox="1">
            <a:spLocks noChangeArrowheads="1"/>
          </p:cNvSpPr>
          <p:nvPr/>
        </p:nvSpPr>
        <p:spPr bwMode="auto">
          <a:xfrm>
            <a:off x="609600" y="4800600"/>
            <a:ext cx="4343400" cy="641350"/>
          </a:xfrm>
          <a:prstGeom prst="rect">
            <a:avLst/>
          </a:prstGeom>
          <a:solidFill>
            <a:schemeClr val="bg1"/>
          </a:solidFill>
          <a:ln>
            <a:noFill/>
          </a:ln>
          <a:effectLst/>
          <a:extLs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latin typeface="Liberation Sans" panose="020B0604020202020204" pitchFamily="34" charset="0"/>
              </a:rPr>
              <a:t>Emphasis on Income Statement Relationships</a:t>
            </a:r>
          </a:p>
        </p:txBody>
      </p:sp>
      <p:sp>
        <p:nvSpPr>
          <p:cNvPr id="10" name="Rectangle 2"/>
          <p:cNvSpPr>
            <a:spLocks noChangeArrowheads="1"/>
          </p:cNvSpPr>
          <p:nvPr/>
        </p:nvSpPr>
        <p:spPr bwMode="auto">
          <a:xfrm>
            <a:off x="609600" y="450210"/>
            <a:ext cx="8382000" cy="560388"/>
          </a:xfrm>
          <a:prstGeom prst="rect">
            <a:avLst/>
          </a:prstGeom>
          <a:noFill/>
          <a:ln>
            <a:noFill/>
          </a:ln>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lIns="90488" tIns="44450" rIns="90488" bIns="44450"/>
          <a:lstStyle/>
          <a:p>
            <a:pPr algn="l"/>
            <a:r>
              <a:rPr lang="en-US" sz="3200" b="1" dirty="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xmlns="" w="1905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a:t>
            </a:r>
          </a:p>
        </p:txBody>
      </p:sp>
      <p:sp>
        <p:nvSpPr>
          <p:cNvPr id="13" name="Text Box 11"/>
          <p:cNvSpPr txBox="1">
            <a:spLocks noChangeArrowheads="1"/>
          </p:cNvSpPr>
          <p:nvPr/>
        </p:nvSpPr>
        <p:spPr bwMode="auto">
          <a:xfrm>
            <a:off x="609600" y="1295400"/>
            <a:ext cx="5562600" cy="5124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ESTIMATING THE ALLOWANCE</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50106" y="3461698"/>
            <a:ext cx="133350" cy="209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44052875"/>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Text Box 2"/>
          <p:cNvSpPr txBox="1">
            <a:spLocks noChangeArrowheads="1"/>
          </p:cNvSpPr>
          <p:nvPr/>
        </p:nvSpPr>
        <p:spPr bwMode="auto">
          <a:xfrm>
            <a:off x="533400" y="1905000"/>
            <a:ext cx="8458200" cy="163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tabLst>
                <a:tab pos="514350" algn="l"/>
              </a:tabLst>
              <a:defRPr sz="2400">
                <a:solidFill>
                  <a:schemeClr val="tx1"/>
                </a:solidFill>
                <a:latin typeface="Times New Roman" pitchFamily="18" charset="0"/>
              </a:defRPr>
            </a:lvl1pPr>
            <a:lvl2pPr marL="1028700" indent="-457200" algn="l">
              <a:tabLst>
                <a:tab pos="514350" algn="l"/>
              </a:tabLst>
              <a:defRPr sz="2400">
                <a:solidFill>
                  <a:schemeClr val="tx1"/>
                </a:solidFill>
                <a:latin typeface="Times New Roman" pitchFamily="18" charset="0"/>
              </a:defRPr>
            </a:lvl2pPr>
            <a:lvl3pPr marL="1600200" indent="-457200" algn="l">
              <a:tabLst>
                <a:tab pos="514350" algn="l"/>
              </a:tabLst>
              <a:defRPr sz="2400">
                <a:solidFill>
                  <a:schemeClr val="tx1"/>
                </a:solidFill>
                <a:latin typeface="Times New Roman" pitchFamily="18" charset="0"/>
              </a:defRPr>
            </a:lvl3pPr>
            <a:lvl4pPr marL="2171700" indent="-457200" algn="l">
              <a:tabLst>
                <a:tab pos="514350" algn="l"/>
              </a:tabLst>
              <a:defRPr sz="2400">
                <a:solidFill>
                  <a:schemeClr val="tx1"/>
                </a:solidFill>
                <a:latin typeface="Times New Roman" pitchFamily="18" charset="0"/>
              </a:defRPr>
            </a:lvl4pPr>
            <a:lvl5pPr marL="2743200" indent="-457200" algn="l">
              <a:tabLst>
                <a:tab pos="514350" algn="l"/>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14350" algn="l"/>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14350" algn="l"/>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14350" algn="l"/>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14350" algn="l"/>
              </a:tabLst>
              <a:defRPr sz="2400">
                <a:solidFill>
                  <a:schemeClr val="tx1"/>
                </a:solidFill>
                <a:latin typeface="Times New Roman" pitchFamily="18" charset="0"/>
              </a:defRPr>
            </a:lvl9pPr>
          </a:lstStyle>
          <a:p>
            <a:pPr>
              <a:lnSpc>
                <a:spcPct val="115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Assume that Gonzalez SA elects to use the percentage-of-sales basis.  It concludes that 1% of net credit sales will become uncollectible.  If net credit sales for 2017 are </a:t>
            </a:r>
            <a:r>
              <a:rPr lang="en-US" altLang="en-US" sz="2200" dirty="0">
                <a:latin typeface="Liberation Sans" panose="020B0604020202020204" pitchFamily="34" charset="0"/>
                <a:cs typeface="Arial" charset="0"/>
              </a:rPr>
              <a:t>€</a:t>
            </a:r>
            <a:r>
              <a:rPr lang="en-US" altLang="en-US" sz="2200" dirty="0">
                <a:latin typeface="Liberation Sans" panose="020B0604020202020204" pitchFamily="34" charset="0"/>
              </a:rPr>
              <a:t>800,000, the adjusting entry is:</a:t>
            </a:r>
          </a:p>
        </p:txBody>
      </p:sp>
      <p:sp>
        <p:nvSpPr>
          <p:cNvPr id="960517" name="Text Box 5"/>
          <p:cNvSpPr txBox="1">
            <a:spLocks noChangeArrowheads="1"/>
          </p:cNvSpPr>
          <p:nvPr/>
        </p:nvSpPr>
        <p:spPr bwMode="auto">
          <a:xfrm>
            <a:off x="1981200" y="3886200"/>
            <a:ext cx="6858000" cy="4270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tabLst>
                <a:tab pos="5600700" algn="r"/>
              </a:tabLst>
              <a:defRPr sz="2400">
                <a:solidFill>
                  <a:schemeClr val="tx1"/>
                </a:solidFill>
                <a:latin typeface="Times New Roman" pitchFamily="18" charset="0"/>
              </a:defRPr>
            </a:lvl1pPr>
            <a:lvl2pPr marL="1028700" indent="-457200" algn="l">
              <a:tabLst>
                <a:tab pos="5600700" algn="r"/>
              </a:tabLst>
              <a:defRPr sz="2400">
                <a:solidFill>
                  <a:schemeClr val="tx1"/>
                </a:solidFill>
                <a:latin typeface="Times New Roman" pitchFamily="18" charset="0"/>
              </a:defRPr>
            </a:lvl2pPr>
            <a:lvl3pPr marL="1600200" indent="-457200" algn="l">
              <a:tabLst>
                <a:tab pos="5600700" algn="r"/>
              </a:tabLst>
              <a:defRPr sz="2400">
                <a:solidFill>
                  <a:schemeClr val="tx1"/>
                </a:solidFill>
                <a:latin typeface="Times New Roman" pitchFamily="18" charset="0"/>
              </a:defRPr>
            </a:lvl3pPr>
            <a:lvl4pPr marL="2171700" indent="-457200" algn="l">
              <a:tabLst>
                <a:tab pos="5600700" algn="r"/>
              </a:tabLst>
              <a:defRPr sz="2400">
                <a:solidFill>
                  <a:schemeClr val="tx1"/>
                </a:solidFill>
                <a:latin typeface="Times New Roman" pitchFamily="18" charset="0"/>
              </a:defRPr>
            </a:lvl4pPr>
            <a:lvl5pPr marL="2743200" indent="-457200" algn="l">
              <a:tabLst>
                <a:tab pos="56007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6007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6007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6007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6007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rPr>
              <a:t>Bad Debt Expense </a:t>
            </a:r>
            <a:r>
              <a:rPr lang="en-US" altLang="en-US" sz="2200" dirty="0">
                <a:latin typeface="Liberation Sans" panose="020B0604020202020204" pitchFamily="34" charset="0"/>
                <a:cs typeface="Arial" charset="0"/>
              </a:rPr>
              <a:t>	8,000</a:t>
            </a:r>
            <a:endParaRPr lang="en-US" altLang="en-US" sz="1800" b="1" dirty="0">
              <a:solidFill>
                <a:srgbClr val="800000"/>
              </a:solidFill>
              <a:latin typeface="Liberation Sans" panose="020B0604020202020204" pitchFamily="34" charset="0"/>
              <a:cs typeface="Arial" charset="0"/>
            </a:endParaRPr>
          </a:p>
        </p:txBody>
      </p:sp>
      <p:sp>
        <p:nvSpPr>
          <p:cNvPr id="960518" name="Text Box 6"/>
          <p:cNvSpPr txBox="1">
            <a:spLocks noChangeArrowheads="1"/>
          </p:cNvSpPr>
          <p:nvPr/>
        </p:nvSpPr>
        <p:spPr bwMode="auto">
          <a:xfrm>
            <a:off x="685800" y="3886200"/>
            <a:ext cx="1143000" cy="4270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spAutoFit/>
          </a:bodyPr>
          <a:lstStyle>
            <a:lvl1pPr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Dec. 31</a:t>
            </a:r>
          </a:p>
        </p:txBody>
      </p:sp>
      <p:sp>
        <p:nvSpPr>
          <p:cNvPr id="960519" name="Text Box 7"/>
          <p:cNvSpPr txBox="1">
            <a:spLocks noChangeArrowheads="1"/>
          </p:cNvSpPr>
          <p:nvPr/>
        </p:nvSpPr>
        <p:spPr bwMode="auto">
          <a:xfrm>
            <a:off x="1981200" y="4373563"/>
            <a:ext cx="6858000" cy="4270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60375" algn="l">
              <a:tabLst>
                <a:tab pos="4862513" algn="r"/>
                <a:tab pos="6629400" algn="r"/>
              </a:tabLst>
              <a:defRPr sz="2400">
                <a:solidFill>
                  <a:schemeClr val="tx1"/>
                </a:solidFill>
                <a:latin typeface="Times New Roman" pitchFamily="18" charset="0"/>
              </a:defRPr>
            </a:lvl1pPr>
            <a:lvl2pPr marL="1146175" indent="-457200" algn="l">
              <a:tabLst>
                <a:tab pos="4862513" algn="r"/>
                <a:tab pos="6629400" algn="r"/>
              </a:tabLst>
              <a:defRPr sz="2400">
                <a:solidFill>
                  <a:schemeClr val="tx1"/>
                </a:solidFill>
                <a:latin typeface="Times New Roman" pitchFamily="18" charset="0"/>
              </a:defRPr>
            </a:lvl2pPr>
            <a:lvl3pPr marL="1717675" indent="-457200" algn="l">
              <a:tabLst>
                <a:tab pos="4862513" algn="r"/>
                <a:tab pos="6629400" algn="r"/>
              </a:tabLst>
              <a:defRPr sz="2400">
                <a:solidFill>
                  <a:schemeClr val="tx1"/>
                </a:solidFill>
                <a:latin typeface="Times New Roman" pitchFamily="18" charset="0"/>
              </a:defRPr>
            </a:lvl3pPr>
            <a:lvl4pPr marL="2289175" indent="-457200" algn="l">
              <a:tabLst>
                <a:tab pos="4862513" algn="r"/>
                <a:tab pos="6629400" algn="r"/>
              </a:tabLst>
              <a:defRPr sz="2400">
                <a:solidFill>
                  <a:schemeClr val="tx1"/>
                </a:solidFill>
                <a:latin typeface="Times New Roman" pitchFamily="18" charset="0"/>
              </a:defRPr>
            </a:lvl4pPr>
            <a:lvl5pPr marL="2860675" indent="-457200" algn="l">
              <a:tabLst>
                <a:tab pos="4862513" algn="r"/>
                <a:tab pos="6629400"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862513" algn="r"/>
                <a:tab pos="6629400"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862513" algn="r"/>
                <a:tab pos="6629400"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862513" algn="r"/>
                <a:tab pos="6629400"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862513" algn="r"/>
                <a:tab pos="66294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rPr>
              <a:t>Allowance for Doubtful Accounts </a:t>
            </a:r>
            <a:r>
              <a:rPr lang="en-US" altLang="en-US" sz="2200" dirty="0">
                <a:latin typeface="Liberation Sans" panose="020B0604020202020204" pitchFamily="34" charset="0"/>
                <a:cs typeface="Arial" charset="0"/>
              </a:rPr>
              <a:t>		8,000</a:t>
            </a:r>
          </a:p>
        </p:txBody>
      </p:sp>
      <p:sp>
        <p:nvSpPr>
          <p:cNvPr id="960520" name="Text Box 8"/>
          <p:cNvSpPr txBox="1">
            <a:spLocks noChangeArrowheads="1"/>
          </p:cNvSpPr>
          <p:nvPr/>
        </p:nvSpPr>
        <p:spPr bwMode="auto">
          <a:xfrm>
            <a:off x="533400" y="1295400"/>
            <a:ext cx="8458200" cy="488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600" b="1" i="1" dirty="0">
                <a:latin typeface="Liberation Sans" panose="020B0604020202020204" pitchFamily="34" charset="0"/>
              </a:rPr>
              <a:t>Percentage-of-Sales</a:t>
            </a:r>
          </a:p>
        </p:txBody>
      </p:sp>
      <p:sp>
        <p:nvSpPr>
          <p:cNvPr id="960521" name="Text Box 9"/>
          <p:cNvSpPr txBox="1">
            <a:spLocks noChangeArrowheads="1"/>
          </p:cNvSpPr>
          <p:nvPr/>
        </p:nvSpPr>
        <p:spPr bwMode="auto">
          <a:xfrm>
            <a:off x="609600" y="5729288"/>
            <a:ext cx="45720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800" b="1" dirty="0">
                <a:solidFill>
                  <a:srgbClr val="800000"/>
                </a:solidFill>
                <a:latin typeface="Liberation Sans" panose="020B0604020202020204" pitchFamily="34" charset="0"/>
              </a:rPr>
              <a:t>*</a:t>
            </a:r>
            <a:r>
              <a:rPr lang="en-US" altLang="en-US" sz="1800" dirty="0">
                <a:latin typeface="Liberation Sans" panose="020B0604020202020204" pitchFamily="34" charset="0"/>
              </a:rPr>
              <a:t> </a:t>
            </a:r>
            <a:r>
              <a:rPr lang="en-US" altLang="en-US" sz="1800" dirty="0">
                <a:latin typeface="Liberation Sans" panose="020B0604020202020204" pitchFamily="34" charset="0"/>
                <a:cs typeface="Arial" charset="0"/>
              </a:rPr>
              <a:t>€</a:t>
            </a:r>
            <a:r>
              <a:rPr lang="en-US" altLang="en-US" sz="1800" dirty="0">
                <a:latin typeface="Liberation Sans" panose="020B0604020202020204" pitchFamily="34" charset="0"/>
              </a:rPr>
              <a:t>800,000 x 1%</a:t>
            </a:r>
          </a:p>
        </p:txBody>
      </p:sp>
      <p:sp>
        <p:nvSpPr>
          <p:cNvPr id="960522" name="Text Box 10"/>
          <p:cNvSpPr txBox="1">
            <a:spLocks noChangeArrowheads="1"/>
          </p:cNvSpPr>
          <p:nvPr/>
        </p:nvSpPr>
        <p:spPr bwMode="auto">
          <a:xfrm>
            <a:off x="7696200" y="3886200"/>
            <a:ext cx="304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800" b="1" dirty="0">
                <a:solidFill>
                  <a:srgbClr val="800000"/>
                </a:solidFill>
                <a:latin typeface="Liberation Sans" panose="020B0604020202020204" pitchFamily="34" charset="0"/>
              </a:rPr>
              <a:t>*</a:t>
            </a:r>
            <a:r>
              <a:rPr lang="en-US" altLang="en-US" sz="1800" dirty="0">
                <a:latin typeface="Liberation Sans" panose="020B0604020202020204" pitchFamily="34" charset="0"/>
              </a:rPr>
              <a:t> </a:t>
            </a:r>
          </a:p>
        </p:txBody>
      </p:sp>
      <p:sp>
        <p:nvSpPr>
          <p:cNvPr id="12" name="Rectangle 2"/>
          <p:cNvSpPr>
            <a:spLocks noChangeArrowheads="1"/>
          </p:cNvSpPr>
          <p:nvPr/>
        </p:nvSpPr>
        <p:spPr bwMode="auto">
          <a:xfrm>
            <a:off x="609600" y="400050"/>
            <a:ext cx="8382000" cy="560388"/>
          </a:xfrm>
          <a:prstGeom prst="rect">
            <a:avLst/>
          </a:prstGeom>
          <a:noFill/>
          <a:ln>
            <a:noFill/>
          </a:ln>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lIns="90488" tIns="44450" rIns="90488" bIns="44450"/>
          <a:lstStyle/>
          <a:p>
            <a:pPr algn="l"/>
            <a:r>
              <a:rPr lang="en-US" sz="3200" b="1" dirty="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xmlns="" w="1905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a:t>
            </a:r>
          </a:p>
        </p:txBody>
      </p:sp>
    </p:spTree>
    <p:extLst>
      <p:ext uri="{BB962C8B-B14F-4D97-AF65-F5344CB8AC3E}">
        <p14:creationId xmlns:p14="http://schemas.microsoft.com/office/powerpoint/2010/main" xmlns="" val="17017921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0517"/>
                                        </p:tgtEl>
                                        <p:attrNameLst>
                                          <p:attrName>style.visibility</p:attrName>
                                        </p:attrNameLst>
                                      </p:cBhvr>
                                      <p:to>
                                        <p:strVal val="visible"/>
                                      </p:to>
                                    </p:set>
                                    <p:animEffect transition="in" filter="wipe(left)">
                                      <p:cBhvr>
                                        <p:cTn id="7" dur="500"/>
                                        <p:tgtEl>
                                          <p:spTgt spid="96051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60522"/>
                                        </p:tgtEl>
                                        <p:attrNameLst>
                                          <p:attrName>style.visibility</p:attrName>
                                        </p:attrNameLst>
                                      </p:cBhvr>
                                      <p:to>
                                        <p:strVal val="visible"/>
                                      </p:to>
                                    </p:set>
                                    <p:animEffect transition="in" filter="wipe(left)">
                                      <p:cBhvr>
                                        <p:cTn id="11" dur="500"/>
                                        <p:tgtEl>
                                          <p:spTgt spid="96052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60521"/>
                                        </p:tgtEl>
                                        <p:attrNameLst>
                                          <p:attrName>style.visibility</p:attrName>
                                        </p:attrNameLst>
                                      </p:cBhvr>
                                      <p:to>
                                        <p:strVal val="visible"/>
                                      </p:to>
                                    </p:set>
                                    <p:animEffect transition="in" filter="wipe(left)">
                                      <p:cBhvr>
                                        <p:cTn id="15" dur="500"/>
                                        <p:tgtEl>
                                          <p:spTgt spid="9605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60519"/>
                                        </p:tgtEl>
                                        <p:attrNameLst>
                                          <p:attrName>style.visibility</p:attrName>
                                        </p:attrNameLst>
                                      </p:cBhvr>
                                      <p:to>
                                        <p:strVal val="visible"/>
                                      </p:to>
                                    </p:set>
                                    <p:animEffect transition="in" filter="wipe(left)">
                                      <p:cBhvr>
                                        <p:cTn id="20" dur="500"/>
                                        <p:tgtEl>
                                          <p:spTgt spid="960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7" grpId="0" autoUpdateAnimBg="0"/>
      <p:bldP spid="960519" grpId="0" autoUpdateAnimBg="0"/>
      <p:bldP spid="960521" grpId="0"/>
      <p:bldP spid="9605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Text Box 2"/>
          <p:cNvSpPr txBox="1">
            <a:spLocks noChangeArrowheads="1"/>
          </p:cNvSpPr>
          <p:nvPr/>
        </p:nvSpPr>
        <p:spPr bwMode="auto">
          <a:xfrm>
            <a:off x="533400" y="1905000"/>
            <a:ext cx="8458200" cy="151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lvl="1">
              <a:lnSpc>
                <a:spcPct val="125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Emphasizes matching of expenses with revenues. </a:t>
            </a:r>
          </a:p>
          <a:p>
            <a:pPr lvl="1">
              <a:lnSpc>
                <a:spcPct val="125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Adjusting entry to record bad debts </a:t>
            </a:r>
            <a:r>
              <a:rPr lang="en-US" altLang="en-US" sz="2200" b="1" dirty="0">
                <a:solidFill>
                  <a:srgbClr val="CC0000"/>
                </a:solidFill>
                <a:latin typeface="Liberation Sans" panose="020B0604020202020204" pitchFamily="34" charset="0"/>
              </a:rPr>
              <a:t>disregards</a:t>
            </a:r>
            <a:r>
              <a:rPr lang="en-US" altLang="en-US" sz="2200" dirty="0">
                <a:solidFill>
                  <a:srgbClr val="CC0000"/>
                </a:solidFill>
                <a:latin typeface="Liberation Sans" panose="020B0604020202020204" pitchFamily="34" charset="0"/>
              </a:rPr>
              <a:t> </a:t>
            </a:r>
            <a:r>
              <a:rPr lang="en-US" altLang="en-US" sz="2200" dirty="0">
                <a:latin typeface="Liberation Sans" panose="020B0604020202020204" pitchFamily="34" charset="0"/>
              </a:rPr>
              <a:t>the existing balance in Allowance for Doubtful Accounts. </a:t>
            </a:r>
          </a:p>
        </p:txBody>
      </p:sp>
      <p:sp>
        <p:nvSpPr>
          <p:cNvPr id="962565" name="Text Box 5"/>
          <p:cNvSpPr txBox="1">
            <a:spLocks noChangeArrowheads="1"/>
          </p:cNvSpPr>
          <p:nvPr/>
        </p:nvSpPr>
        <p:spPr bwMode="auto">
          <a:xfrm>
            <a:off x="533400" y="1295400"/>
            <a:ext cx="8458200" cy="488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en-US"/>
            </a:defPPr>
            <a:lvl1pPr algn="l">
              <a:buSzPct val="80000"/>
              <a:defRPr sz="2600" b="1" i="1">
                <a:latin typeface="Liberation Sans" panose="020B0604020202020204" pitchFamily="34" charset="0"/>
              </a:defRPr>
            </a:lvl1pPr>
            <a:lvl2pPr marL="571500" algn="l">
              <a:defRPr>
                <a:latin typeface="Times New Roman" pitchFamily="18" charset="0"/>
              </a:defRPr>
            </a:lvl2pPr>
            <a:lvl3pPr algn="l">
              <a:defRPr>
                <a:latin typeface="Times New Roman" pitchFamily="18" charset="0"/>
              </a:defRPr>
            </a:lvl3pPr>
            <a:lvl4pPr algn="l">
              <a:defRPr>
                <a:latin typeface="Times New Roman" pitchFamily="18" charset="0"/>
              </a:defRPr>
            </a:lvl4pPr>
            <a:lvl5pPr algn="l">
              <a:defRPr>
                <a:latin typeface="Times New Roman" pitchFamily="18" charset="0"/>
              </a:defRPr>
            </a:lvl5pPr>
            <a:lvl6pPr eaLnBrk="0" fontAlgn="base" hangingPunct="0">
              <a:spcBef>
                <a:spcPct val="0"/>
              </a:spcBef>
              <a:spcAft>
                <a:spcPct val="0"/>
              </a:spcAft>
              <a:defRPr>
                <a:latin typeface="Times New Roman" pitchFamily="18" charset="0"/>
              </a:defRPr>
            </a:lvl6pPr>
            <a:lvl7pPr eaLnBrk="0" fontAlgn="base" hangingPunct="0">
              <a:spcBef>
                <a:spcPct val="0"/>
              </a:spcBef>
              <a:spcAft>
                <a:spcPct val="0"/>
              </a:spcAft>
              <a:defRPr>
                <a:latin typeface="Times New Roman" pitchFamily="18" charset="0"/>
              </a:defRPr>
            </a:lvl7pPr>
            <a:lvl8pPr eaLnBrk="0" fontAlgn="base" hangingPunct="0">
              <a:spcBef>
                <a:spcPct val="0"/>
              </a:spcBef>
              <a:spcAft>
                <a:spcPct val="0"/>
              </a:spcAft>
              <a:defRPr>
                <a:latin typeface="Times New Roman" pitchFamily="18" charset="0"/>
              </a:defRPr>
            </a:lvl8pPr>
            <a:lvl9pPr eaLnBrk="0" fontAlgn="base" hangingPunct="0">
              <a:spcBef>
                <a:spcPct val="0"/>
              </a:spcBef>
              <a:spcAft>
                <a:spcPct val="0"/>
              </a:spcAft>
              <a:defRPr>
                <a:latin typeface="Times New Roman" pitchFamily="18" charset="0"/>
              </a:defRPr>
            </a:lvl9pPr>
          </a:lstStyle>
          <a:p>
            <a:r>
              <a:rPr lang="en-US" altLang="en-US" dirty="0"/>
              <a:t>Percentage-of-Sales</a:t>
            </a:r>
          </a:p>
        </p:txBody>
      </p:sp>
      <p:sp>
        <p:nvSpPr>
          <p:cNvPr id="9" name="Rectangle 2"/>
          <p:cNvSpPr>
            <a:spLocks noChangeArrowheads="1"/>
          </p:cNvSpPr>
          <p:nvPr/>
        </p:nvSpPr>
        <p:spPr bwMode="auto">
          <a:xfrm>
            <a:off x="609600" y="387258"/>
            <a:ext cx="8382000" cy="560388"/>
          </a:xfrm>
          <a:prstGeom prst="rect">
            <a:avLst/>
          </a:prstGeom>
          <a:noFill/>
          <a:ln>
            <a:noFill/>
          </a:ln>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lIns="90488" tIns="44450" rIns="90488" bIns="44450"/>
          <a:lstStyle/>
          <a:p>
            <a:pPr algn="l"/>
            <a:r>
              <a:rPr lang="en-US" sz="3200" b="1" dirty="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xmlns="" w="1905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a:t>
            </a: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3733800"/>
            <a:ext cx="8534400" cy="1312597"/>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Lst>
        </p:spPr>
      </p:pic>
      <p:sp>
        <p:nvSpPr>
          <p:cNvPr id="2" name="Rectangle 1"/>
          <p:cNvSpPr/>
          <p:nvPr/>
        </p:nvSpPr>
        <p:spPr>
          <a:xfrm>
            <a:off x="228600" y="5114129"/>
            <a:ext cx="4572000" cy="461665"/>
          </a:xfrm>
          <a:prstGeom prst="rect">
            <a:avLst/>
          </a:prstGeom>
          <a:noFill/>
          <a:ln>
            <a:noFill/>
          </a:ln>
          <a:effectLst/>
        </p:spPr>
        <p:txBody>
          <a:bodyPr wrap="square">
            <a:spAutoFit/>
          </a:bodyPr>
          <a:lstStyle/>
          <a:p>
            <a:pPr algn="l"/>
            <a:r>
              <a:rPr lang="en-US" sz="1200" b="1" dirty="0">
                <a:latin typeface="Liberation Sans" panose="020B0604020202020204" pitchFamily="34" charset="0"/>
              </a:rPr>
              <a:t>Illustration 8-7</a:t>
            </a:r>
          </a:p>
          <a:p>
            <a:pPr algn="l"/>
            <a:r>
              <a:rPr lang="en-US" sz="1200" dirty="0">
                <a:latin typeface="Liberation Sans" panose="020B0604020202020204" pitchFamily="34" charset="0"/>
              </a:rPr>
              <a:t>Bad debt accounts after posting</a:t>
            </a:r>
          </a:p>
        </p:txBody>
      </p:sp>
    </p:spTree>
    <p:extLst>
      <p:ext uri="{BB962C8B-B14F-4D97-AF65-F5344CB8AC3E}">
        <p14:creationId xmlns:p14="http://schemas.microsoft.com/office/powerpoint/2010/main" xmlns="" val="354724578"/>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48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2081213"/>
            <a:ext cx="4297363" cy="3357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74851" name="Rectangle 3"/>
          <p:cNvSpPr>
            <a:spLocks noChangeArrowheads="1"/>
          </p:cNvSpPr>
          <p:nvPr/>
        </p:nvSpPr>
        <p:spPr bwMode="auto">
          <a:xfrm>
            <a:off x="5257800" y="2057400"/>
            <a:ext cx="3581400" cy="240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115000"/>
              </a:lnSpc>
            </a:pPr>
            <a:r>
              <a:rPr lang="en-US" altLang="en-US" sz="2200" dirty="0">
                <a:latin typeface="Liberation Sans" panose="020B0604020202020204" pitchFamily="34" charset="0"/>
              </a:rPr>
              <a:t>Management establishes a percentage relationship between the amount of receivables and expected losses from uncollectible accounts.</a:t>
            </a:r>
          </a:p>
        </p:txBody>
      </p:sp>
      <p:sp>
        <p:nvSpPr>
          <p:cNvPr id="974852" name="Text Box 4"/>
          <p:cNvSpPr txBox="1">
            <a:spLocks noChangeArrowheads="1"/>
          </p:cNvSpPr>
          <p:nvPr/>
        </p:nvSpPr>
        <p:spPr bwMode="auto">
          <a:xfrm>
            <a:off x="533400" y="1295400"/>
            <a:ext cx="8229600" cy="488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en-US"/>
            </a:defPPr>
            <a:lvl1pPr algn="l">
              <a:buSzPct val="80000"/>
              <a:defRPr sz="2600" b="1" i="1">
                <a:latin typeface="Liberation Sans" panose="020B0604020202020204" pitchFamily="34" charset="0"/>
              </a:defRPr>
            </a:lvl1pPr>
            <a:lvl2pPr marL="571500" algn="l">
              <a:defRPr>
                <a:latin typeface="Times New Roman" pitchFamily="18" charset="0"/>
              </a:defRPr>
            </a:lvl2pPr>
            <a:lvl3pPr algn="l">
              <a:defRPr>
                <a:latin typeface="Times New Roman" pitchFamily="18" charset="0"/>
              </a:defRPr>
            </a:lvl3pPr>
            <a:lvl4pPr algn="l">
              <a:defRPr>
                <a:latin typeface="Times New Roman" pitchFamily="18" charset="0"/>
              </a:defRPr>
            </a:lvl4pPr>
            <a:lvl5pPr algn="l">
              <a:defRPr>
                <a:latin typeface="Times New Roman" pitchFamily="18" charset="0"/>
              </a:defRPr>
            </a:lvl5pPr>
            <a:lvl6pPr eaLnBrk="0" fontAlgn="base" hangingPunct="0">
              <a:spcBef>
                <a:spcPct val="0"/>
              </a:spcBef>
              <a:spcAft>
                <a:spcPct val="0"/>
              </a:spcAft>
              <a:defRPr>
                <a:latin typeface="Times New Roman" pitchFamily="18" charset="0"/>
              </a:defRPr>
            </a:lvl6pPr>
            <a:lvl7pPr eaLnBrk="0" fontAlgn="base" hangingPunct="0">
              <a:spcBef>
                <a:spcPct val="0"/>
              </a:spcBef>
              <a:spcAft>
                <a:spcPct val="0"/>
              </a:spcAft>
              <a:defRPr>
                <a:latin typeface="Times New Roman" pitchFamily="18" charset="0"/>
              </a:defRPr>
            </a:lvl7pPr>
            <a:lvl8pPr eaLnBrk="0" fontAlgn="base" hangingPunct="0">
              <a:spcBef>
                <a:spcPct val="0"/>
              </a:spcBef>
              <a:spcAft>
                <a:spcPct val="0"/>
              </a:spcAft>
              <a:defRPr>
                <a:latin typeface="Times New Roman" pitchFamily="18" charset="0"/>
              </a:defRPr>
            </a:lvl8pPr>
            <a:lvl9pPr eaLnBrk="0" fontAlgn="base" hangingPunct="0">
              <a:spcBef>
                <a:spcPct val="0"/>
              </a:spcBef>
              <a:spcAft>
                <a:spcPct val="0"/>
              </a:spcAft>
              <a:defRPr>
                <a:latin typeface="Times New Roman" pitchFamily="18" charset="0"/>
              </a:defRPr>
            </a:lvl9pPr>
          </a:lstStyle>
          <a:p>
            <a:r>
              <a:rPr lang="en-US" altLang="en-US" i="0" dirty="0"/>
              <a:t>ESTIMATING THE ALLOWANCE</a:t>
            </a:r>
          </a:p>
        </p:txBody>
      </p:sp>
      <p:sp>
        <p:nvSpPr>
          <p:cNvPr id="974856" name="Text Box 8"/>
          <p:cNvSpPr txBox="1">
            <a:spLocks noChangeArrowheads="1"/>
          </p:cNvSpPr>
          <p:nvPr/>
        </p:nvSpPr>
        <p:spPr bwMode="auto">
          <a:xfrm>
            <a:off x="7688263" y="1676400"/>
            <a:ext cx="122713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US" altLang="en-US" sz="1200" b="1" dirty="0">
                <a:latin typeface="Liberation Sans" panose="020B0604020202020204" pitchFamily="34" charset="0"/>
              </a:rPr>
              <a:t>Illustration 8-6</a:t>
            </a:r>
          </a:p>
        </p:txBody>
      </p:sp>
      <p:sp>
        <p:nvSpPr>
          <p:cNvPr id="974857" name="Text Box 9"/>
          <p:cNvSpPr txBox="1">
            <a:spLocks noChangeArrowheads="1"/>
          </p:cNvSpPr>
          <p:nvPr/>
        </p:nvSpPr>
        <p:spPr bwMode="auto">
          <a:xfrm>
            <a:off x="762000" y="4860925"/>
            <a:ext cx="3962400" cy="641350"/>
          </a:xfrm>
          <a:prstGeom prst="rect">
            <a:avLst/>
          </a:prstGeom>
          <a:solidFill>
            <a:schemeClr val="bg1"/>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dirty="0">
                <a:latin typeface="Liberation Sans" panose="020B0604020202020204" pitchFamily="34" charset="0"/>
              </a:rPr>
              <a:t>Emphasis on Statement of Financial Position Relationships</a:t>
            </a:r>
          </a:p>
        </p:txBody>
      </p:sp>
      <p:sp>
        <p:nvSpPr>
          <p:cNvPr id="10" name="Rectangle 2"/>
          <p:cNvSpPr>
            <a:spLocks noChangeArrowheads="1"/>
          </p:cNvSpPr>
          <p:nvPr/>
        </p:nvSpPr>
        <p:spPr bwMode="auto">
          <a:xfrm>
            <a:off x="579912" y="446066"/>
            <a:ext cx="8382000" cy="560388"/>
          </a:xfrm>
          <a:prstGeom prst="rect">
            <a:avLst/>
          </a:prstGeom>
          <a:noFill/>
          <a:ln>
            <a:noFill/>
          </a:ln>
          <a:effectLst/>
          <a:extLst>
            <a:ext uri="{909E8E84-426E-40DD-AFC4-6F175D3DCCD1}">
              <a14:hiddenFill xmlns:a14="http://schemas.microsoft.com/office/drawing/2010/main" xmlns="">
                <a:solidFill>
                  <a:srgbClr val="990000"/>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lIns="90488" tIns="44450" rIns="90488" bIns="44450"/>
          <a:lstStyle/>
          <a:p>
            <a:pPr algn="l"/>
            <a:r>
              <a:rPr lang="en-US" sz="3200" b="1" dirty="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xmlns="" w="1905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3</a:t>
            </a:r>
          </a:p>
        </p:txBody>
      </p:sp>
    </p:spTree>
    <p:extLst>
      <p:ext uri="{BB962C8B-B14F-4D97-AF65-F5344CB8AC3E}">
        <p14:creationId xmlns:p14="http://schemas.microsoft.com/office/powerpoint/2010/main" xmlns="" val="553347973"/>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FF2C8-747A-4C89-BFAC-71800B874FB9}"/>
              </a:ext>
            </a:extLst>
          </p:cNvPr>
          <p:cNvSpPr>
            <a:spLocks noGrp="1"/>
          </p:cNvSpPr>
          <p:nvPr>
            <p:ph type="title"/>
          </p:nvPr>
        </p:nvSpPr>
        <p:spPr>
          <a:xfrm>
            <a:off x="304800" y="762001"/>
            <a:ext cx="8534400" cy="685799"/>
          </a:xfrm>
        </p:spPr>
        <p:txBody>
          <a:bodyPr>
            <a:normAutofit/>
          </a:bodyPr>
          <a:lstStyle/>
          <a:p>
            <a:r>
              <a:rPr lang="en-US" dirty="0"/>
              <a:t>Estimating the Allowance </a:t>
            </a:r>
            <a:r>
              <a:rPr lang="en-US" sz="2000" b="0" baseline="0" dirty="0"/>
              <a:t>(1 of 4)</a:t>
            </a:r>
          </a:p>
        </p:txBody>
      </p:sp>
      <p:sp>
        <p:nvSpPr>
          <p:cNvPr id="3" name="Content Placeholder 2">
            <a:extLst>
              <a:ext uri="{FF2B5EF4-FFF2-40B4-BE49-F238E27FC236}">
                <a16:creationId xmlns:a16="http://schemas.microsoft.com/office/drawing/2014/main" xmlns="" id="{8C1AEC60-6AD5-4EDD-BB89-3E1885F4160A}"/>
              </a:ext>
            </a:extLst>
          </p:cNvPr>
          <p:cNvSpPr>
            <a:spLocks noGrp="1"/>
          </p:cNvSpPr>
          <p:nvPr>
            <p:ph sz="quarter" idx="16"/>
          </p:nvPr>
        </p:nvSpPr>
        <p:spPr>
          <a:xfrm>
            <a:off x="304800" y="1447800"/>
            <a:ext cx="8610600" cy="4908550"/>
          </a:xfrm>
        </p:spPr>
        <p:txBody>
          <a:bodyPr/>
          <a:lstStyle/>
          <a:p>
            <a:pPr>
              <a:lnSpc>
                <a:spcPct val="100000"/>
              </a:lnSpc>
              <a:spcBef>
                <a:spcPts val="1200"/>
              </a:spcBef>
            </a:pPr>
            <a:r>
              <a:rPr lang="en-US" dirty="0"/>
              <a:t>Frequently, companies estimate the allowance as a percentage of the outstanding receivables.</a:t>
            </a:r>
          </a:p>
          <a:p>
            <a:pPr>
              <a:lnSpc>
                <a:spcPct val="100000"/>
              </a:lnSpc>
              <a:spcBef>
                <a:spcPts val="1200"/>
              </a:spcBef>
            </a:pPr>
            <a:r>
              <a:rPr lang="en-US" b="1" dirty="0">
                <a:solidFill>
                  <a:srgbClr val="00007F"/>
                </a:solidFill>
              </a:rPr>
              <a:t>Percentage-of-Receivables Basis</a:t>
            </a:r>
          </a:p>
          <a:p>
            <a:pPr marL="574675" indent="-346075">
              <a:lnSpc>
                <a:spcPct val="100000"/>
              </a:lnSpc>
              <a:spcBef>
                <a:spcPts val="1200"/>
              </a:spcBef>
              <a:buClr>
                <a:srgbClr val="990000"/>
              </a:buClr>
              <a:buSzPct val="100000"/>
              <a:buFont typeface="Arial" panose="020B0604020202020204" pitchFamily="34" charset="0"/>
              <a:buChar char="•"/>
            </a:pPr>
            <a:r>
              <a:rPr lang="en-US" dirty="0"/>
              <a:t>Management establishes a percentage relationship between amount of receivables and expected losses from uncollectible accounts</a:t>
            </a:r>
          </a:p>
          <a:p>
            <a:pPr marL="574675" indent="-346075">
              <a:lnSpc>
                <a:spcPct val="100000"/>
              </a:lnSpc>
              <a:spcBef>
                <a:spcPts val="1200"/>
              </a:spcBef>
              <a:buClr>
                <a:srgbClr val="990000"/>
              </a:buClr>
              <a:buSzPct val="100000"/>
              <a:buFont typeface="Arial" panose="020B0604020202020204" pitchFamily="34" charset="0"/>
              <a:buChar char="•"/>
            </a:pPr>
            <a:r>
              <a:rPr lang="en-US" b="1" dirty="0"/>
              <a:t>Amount of bad debt expense </a:t>
            </a:r>
            <a:r>
              <a:rPr lang="en-US" dirty="0"/>
              <a:t>that should be recorded </a:t>
            </a:r>
            <a:r>
              <a:rPr lang="en-US" b="1" dirty="0"/>
              <a:t>is difference between required balance and existing credit balance in allowance account</a:t>
            </a:r>
          </a:p>
          <a:p>
            <a:pPr>
              <a:lnSpc>
                <a:spcPct val="100000"/>
              </a:lnSpc>
              <a:spcBef>
                <a:spcPts val="1200"/>
              </a:spcBef>
            </a:pPr>
            <a:endParaRPr lang="en-US" dirty="0"/>
          </a:p>
        </p:txBody>
      </p:sp>
      <p:sp>
        <p:nvSpPr>
          <p:cNvPr id="5" name="Slide Number Placeholder 4">
            <a:extLst>
              <a:ext uri="{FF2B5EF4-FFF2-40B4-BE49-F238E27FC236}">
                <a16:creationId xmlns:a16="http://schemas.microsoft.com/office/drawing/2014/main" xmlns="" id="{C6E7AAF3-F095-413D-A580-062F015A5D2E}"/>
              </a:ext>
            </a:extLst>
          </p:cNvPr>
          <p:cNvSpPr>
            <a:spLocks noGrp="1"/>
          </p:cNvSpPr>
          <p:nvPr>
            <p:ph type="sldNum" sz="quarter" idx="10"/>
          </p:nvPr>
        </p:nvSpPr>
        <p:spPr/>
        <p:txBody>
          <a:bodyPr/>
          <a:lstStyle/>
          <a:p>
            <a:fld id="{67B19427-F580-D146-B60E-4CADEE75497F}" type="slidenum">
              <a:rPr lang="en-US" smtClean="0"/>
              <a:pPr/>
              <a:t>36</a:t>
            </a:fld>
            <a:endParaRPr lang="en-US" dirty="0"/>
          </a:p>
        </p:txBody>
      </p:sp>
      <p:sp>
        <p:nvSpPr>
          <p:cNvPr id="6" name="Footer Placeholder 5">
            <a:extLst>
              <a:ext uri="{FF2B5EF4-FFF2-40B4-BE49-F238E27FC236}">
                <a16:creationId xmlns:a16="http://schemas.microsoft.com/office/drawing/2014/main" xmlns="" id="{48C40D1F-7A54-4E45-86B7-F94723A2F6A5}"/>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4028076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37</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9" name="Title "/>
          <p:cNvSpPr>
            <a:spLocks noGrp="1"/>
          </p:cNvSpPr>
          <p:nvPr>
            <p:ph type="title" idx="4294967295"/>
          </p:nvPr>
        </p:nvSpPr>
        <p:spPr>
          <a:xfrm>
            <a:off x="309562" y="609600"/>
            <a:ext cx="8682038" cy="646331"/>
          </a:xfrm>
          <a:prstGeom prst="rect">
            <a:avLst/>
          </a:prstGeom>
        </p:spPr>
        <p:txBody>
          <a:bodyPr wrap="square">
            <a:spAutoFit/>
          </a:bodyPr>
          <a:lstStyle/>
          <a:p>
            <a:r>
              <a:rPr lang="en-US" dirty="0"/>
              <a:t>Estimating the Allowance </a:t>
            </a:r>
            <a:r>
              <a:rPr lang="en-US" sz="2000" b="0" dirty="0"/>
              <a:t>(2 of 4)</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graphicFrame>
        <p:nvGraphicFramePr>
          <p:cNvPr id="2" name="Table 1" descr="Table displays aging of accounts receivable. The table contains seven columns: customer, total, not yet due, and the number of days past due, as 1 to 30, 31 to 60, 61 to 90, and over 90. The row entries are as follows. Line 1. Customer: T. E. Adert. Total: ¥600. Number of days past due. 1 to 30: $300. 61 to 90: ¥200. Over 90: ¥100. Line 2. Customer: R. C. Bortz. Total: 300. Not yet due: 300. Line 3. Customer: B. A. Carl. Total: 450. Number of days past due. 1 to 30: 200. 31 to 60: ¥250. Line 4. Customer: O. L. Diker. Total: 700. Not yet due: 500. Number of days past due. 61 to 90: 200. Line 5. Customer: T. O. Ebbet. Total: 600. Number of days past due. 31 to 60: 300. Over 90: 300. Line 6. Customer: others. Total: 36,950, single ruled. Not yet due: 26,200, single ruled. Number of days past due. 1 to 30: 5,200, single ruled. 31 to 60: 2,450, single ruled. 61 to 90: 1,600, single ruled. Over 90: 1,500, single ruled. Line 7. Total: ¥39,600, double ruled. Not yet due: ¥27,000, double ruled. Number of days past due. 1 to 30: 5,700, double ruled. 31 to 60: 3,000, double ruled. 61 to 90: 2,000, double ruled. Over 90: 1,900, double ruled. Line 8. Estimated percentage uncollectible. Not yet due: 2%, double ruled. Number of days past due. 1 to 30: 4%, double ruled. 31 to 60: 10%, double ruled. 61 to 90: 20%, double ruled. Over 90: 40%, double ruled. Line 9. Total estimated uncollectible accounts. Total: $2,228, double ruled. Not yet due: ¥540, double ruled. Number of days past due. 1 to 30: ¥228, double ruled. 31 to 60: ¥300, double ruled. 61 to 90: ¥400, double ruled. Over 90: ¥760, double ruled."/>
          <p:cNvGraphicFramePr>
            <a:graphicFrameLocks noGrp="1"/>
          </p:cNvGraphicFramePr>
          <p:nvPr>
            <p:extLst>
              <p:ext uri="{D42A27DB-BD31-4B8C-83A1-F6EECF244321}">
                <p14:modId xmlns:p14="http://schemas.microsoft.com/office/powerpoint/2010/main" xmlns="" val="935382610"/>
              </p:ext>
            </p:extLst>
          </p:nvPr>
        </p:nvGraphicFramePr>
        <p:xfrm>
          <a:off x="381002" y="1295400"/>
          <a:ext cx="8305798" cy="4888650"/>
        </p:xfrm>
        <a:graphic>
          <a:graphicData uri="http://schemas.openxmlformats.org/drawingml/2006/table">
            <a:tbl>
              <a:tblPr>
                <a:tableStyleId>{5C22544A-7EE6-4342-B048-85BDC9FD1C3A}</a:tableStyleId>
              </a:tblPr>
              <a:tblGrid>
                <a:gridCol w="2070638">
                  <a:extLst>
                    <a:ext uri="{9D8B030D-6E8A-4147-A177-3AD203B41FA5}">
                      <a16:colId xmlns:a16="http://schemas.microsoft.com/office/drawing/2014/main" xmlns="" val="20000"/>
                    </a:ext>
                  </a:extLst>
                </a:gridCol>
                <a:gridCol w="1088556">
                  <a:extLst>
                    <a:ext uri="{9D8B030D-6E8A-4147-A177-3AD203B41FA5}">
                      <a16:colId xmlns:a16="http://schemas.microsoft.com/office/drawing/2014/main" xmlns="" val="20001"/>
                    </a:ext>
                  </a:extLst>
                </a:gridCol>
                <a:gridCol w="1069753">
                  <a:extLst>
                    <a:ext uri="{9D8B030D-6E8A-4147-A177-3AD203B41FA5}">
                      <a16:colId xmlns:a16="http://schemas.microsoft.com/office/drawing/2014/main" xmlns="" val="20002"/>
                    </a:ext>
                  </a:extLst>
                </a:gridCol>
                <a:gridCol w="1006050">
                  <a:extLst>
                    <a:ext uri="{9D8B030D-6E8A-4147-A177-3AD203B41FA5}">
                      <a16:colId xmlns:a16="http://schemas.microsoft.com/office/drawing/2014/main" xmlns="" val="20003"/>
                    </a:ext>
                  </a:extLst>
                </a:gridCol>
                <a:gridCol w="1006050">
                  <a:extLst>
                    <a:ext uri="{9D8B030D-6E8A-4147-A177-3AD203B41FA5}">
                      <a16:colId xmlns:a16="http://schemas.microsoft.com/office/drawing/2014/main" xmlns="" val="20004"/>
                    </a:ext>
                  </a:extLst>
                </a:gridCol>
                <a:gridCol w="1006050">
                  <a:extLst>
                    <a:ext uri="{9D8B030D-6E8A-4147-A177-3AD203B41FA5}">
                      <a16:colId xmlns:a16="http://schemas.microsoft.com/office/drawing/2014/main" xmlns="" val="20005"/>
                    </a:ext>
                  </a:extLst>
                </a:gridCol>
                <a:gridCol w="1058701">
                  <a:extLst>
                    <a:ext uri="{9D8B030D-6E8A-4147-A177-3AD203B41FA5}">
                      <a16:colId xmlns:a16="http://schemas.microsoft.com/office/drawing/2014/main" xmlns="" val="20006"/>
                    </a:ext>
                  </a:extLst>
                </a:gridCol>
              </a:tblGrid>
              <a:tr h="0">
                <a:tc gridSpan="7">
                  <a:txBody>
                    <a:bodyPr/>
                    <a:lstStyle/>
                    <a:p>
                      <a:pPr algn="ctr" fontAlgn="b"/>
                      <a:r>
                        <a:rPr lang="en-US" sz="2000" b="1" i="0" u="none" strike="noStrike" dirty="0">
                          <a:solidFill>
                            <a:srgbClr val="000000"/>
                          </a:solidFill>
                          <a:effectLst/>
                          <a:latin typeface="Calibri" panose="020F0502020204030204" pitchFamily="34" charset="0"/>
                        </a:rPr>
                        <a:t>Accounts Receivable Aging Schedule</a:t>
                      </a:r>
                    </a:p>
                  </a:txBody>
                  <a:tcPr marL="4233" marR="4233" marT="91440" marB="9144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fontAlgn="b"/>
                      <a:endParaRPr lang="en-US" sz="20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ctr" fontAlgn="b"/>
                      <a:endParaRPr lang="en-US" sz="20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ctr" fontAlgn="b"/>
                      <a:endParaRPr lang="en-US" sz="2000" b="0" i="0" u="none" strike="noStrike" dirty="0">
                        <a:solidFill>
                          <a:srgbClr val="000000"/>
                        </a:solidFill>
                        <a:effectLst/>
                        <a:latin typeface="Calibri" panose="020F0502020204030204" pitchFamily="34" charset="0"/>
                      </a:endParaRPr>
                    </a:p>
                  </a:txBody>
                  <a:tcPr marL="4233" marR="4233" marT="4233"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4320">
                <a:tc>
                  <a:txBody>
                    <a:bodyPr/>
                    <a:lstStyle/>
                    <a:p>
                      <a:pPr algn="ctr"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4">
                  <a:txBody>
                    <a:bodyPr/>
                    <a:lstStyle/>
                    <a:p>
                      <a:pPr algn="ctr" fontAlgn="b"/>
                      <a:r>
                        <a:rPr lang="en-US" sz="2000" b="0" i="0" u="none" strike="noStrike" dirty="0">
                          <a:solidFill>
                            <a:srgbClr val="000000"/>
                          </a:solidFill>
                          <a:effectLst/>
                          <a:latin typeface="Calibri" panose="020F0502020204030204" pitchFamily="34" charset="0"/>
                        </a:rPr>
                        <a:t>Number of Days Past Due</a:t>
                      </a:r>
                    </a:p>
                  </a:txBody>
                  <a:tcPr marL="4233" marR="4233" marT="9144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20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ctr" fontAlgn="b"/>
                      <a:endParaRPr lang="en-US" sz="20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ctr" fontAlgn="b"/>
                      <a:endParaRPr lang="en-US" sz="2000" b="0" i="0" u="none" strike="noStrike" dirty="0">
                        <a:solidFill>
                          <a:srgbClr val="000000"/>
                        </a:solidFill>
                        <a:effectLst/>
                        <a:latin typeface="Calibri" panose="020F0502020204030204" pitchFamily="34" charset="0"/>
                      </a:endParaRPr>
                    </a:p>
                  </a:txBody>
                  <a:tcPr marL="4233" marR="4233" marT="4233" marB="0" anchor="b"/>
                </a:tc>
                <a:extLst>
                  <a:ext uri="{0D108BD9-81ED-4DB2-BD59-A6C34878D82A}">
                    <a16:rowId xmlns:a16="http://schemas.microsoft.com/office/drawing/2014/main" xmlns="" val="10001"/>
                  </a:ext>
                </a:extLst>
              </a:tr>
              <a:tr h="182245">
                <a:tc>
                  <a:txBody>
                    <a:bodyPr/>
                    <a:lstStyle/>
                    <a:p>
                      <a:pPr algn="ctr" fontAlgn="b"/>
                      <a:r>
                        <a:rPr lang="en-US" sz="2000" u="none" strike="noStrike" dirty="0">
                          <a:effectLst/>
                        </a:rPr>
                        <a:t>Customer</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dirty="0">
                          <a:effectLst/>
                        </a:rPr>
                        <a:t>Total</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dirty="0">
                          <a:effectLst/>
                        </a:rPr>
                        <a:t>Not yet </a:t>
                      </a:r>
                    </a:p>
                    <a:p>
                      <a:pPr algn="ctr" fontAlgn="b"/>
                      <a:r>
                        <a:rPr lang="en-US" sz="2000" u="none" strike="noStrike" dirty="0">
                          <a:effectLst/>
                        </a:rPr>
                        <a:t>Due</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dirty="0">
                          <a:effectLst/>
                        </a:rPr>
                        <a:t>1-30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dirty="0">
                          <a:effectLst/>
                        </a:rPr>
                        <a:t>31-60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dirty="0">
                          <a:effectLst/>
                        </a:rPr>
                        <a:t>61-90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dirty="0">
                          <a:effectLst/>
                        </a:rPr>
                        <a:t>Over 90</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82245">
                <a:tc>
                  <a:txBody>
                    <a:bodyPr/>
                    <a:lstStyle/>
                    <a:p>
                      <a:pPr algn="l" fontAlgn="b"/>
                      <a:r>
                        <a:rPr lang="en-US" sz="2000" u="none" strike="noStrike" dirty="0">
                          <a:effectLst/>
                        </a:rPr>
                        <a:t>T.E. Adert</a:t>
                      </a:r>
                      <a:endParaRPr lang="en-US" sz="2000" b="0" i="0" u="none" strike="noStrike" dirty="0">
                        <a:solidFill>
                          <a:srgbClr val="000000"/>
                        </a:solidFill>
                        <a:effectLst/>
                        <a:latin typeface="Calibri" panose="020F0502020204030204" pitchFamily="34" charset="0"/>
                      </a:endParaRPr>
                    </a:p>
                  </a:txBody>
                  <a:tcPr marL="4233" marR="4233"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    600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    300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   200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   100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82245">
                <a:tc>
                  <a:txBody>
                    <a:bodyPr/>
                    <a:lstStyle/>
                    <a:p>
                      <a:pPr algn="l" fontAlgn="b"/>
                      <a:r>
                        <a:rPr lang="en-US" sz="2000" u="none" strike="noStrike" dirty="0">
                          <a:effectLst/>
                        </a:rPr>
                        <a:t>R.C. Bortz</a:t>
                      </a:r>
                      <a:endParaRPr lang="en-US" sz="2000" b="0" i="0" u="none" strike="noStrike" dirty="0">
                        <a:solidFill>
                          <a:srgbClr val="000000"/>
                        </a:solidFill>
                        <a:effectLst/>
                        <a:latin typeface="Calibri" panose="020F0502020204030204" pitchFamily="34" charset="0"/>
                      </a:endParaRPr>
                    </a:p>
                  </a:txBody>
                  <a:tcPr marL="4233" marR="4233"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300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   300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82245">
                <a:tc>
                  <a:txBody>
                    <a:bodyPr/>
                    <a:lstStyle/>
                    <a:p>
                      <a:pPr algn="l" fontAlgn="b"/>
                      <a:r>
                        <a:rPr lang="en-US" sz="2000" u="none" strike="noStrike" dirty="0">
                          <a:effectLst/>
                        </a:rPr>
                        <a:t>B.A. Carl</a:t>
                      </a:r>
                      <a:endParaRPr lang="en-US" sz="2000" b="0" i="0" u="none" strike="noStrike" dirty="0">
                        <a:solidFill>
                          <a:srgbClr val="000000"/>
                        </a:solidFill>
                        <a:effectLst/>
                        <a:latin typeface="Calibri" panose="020F0502020204030204" pitchFamily="34" charset="0"/>
                      </a:endParaRPr>
                    </a:p>
                  </a:txBody>
                  <a:tcPr marL="4233" marR="4233"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450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200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   250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82245">
                <a:tc>
                  <a:txBody>
                    <a:bodyPr/>
                    <a:lstStyle/>
                    <a:p>
                      <a:pPr algn="l" fontAlgn="b"/>
                      <a:r>
                        <a:rPr lang="en-US" sz="2000" u="none" strike="noStrike" dirty="0">
                          <a:effectLst/>
                        </a:rPr>
                        <a:t>O.L. Diker</a:t>
                      </a:r>
                      <a:endParaRPr lang="en-US" sz="2000" b="0" i="0" u="none" strike="noStrike" dirty="0">
                        <a:solidFill>
                          <a:srgbClr val="000000"/>
                        </a:solidFill>
                        <a:effectLst/>
                        <a:latin typeface="Calibri" panose="020F0502020204030204" pitchFamily="34" charset="0"/>
                      </a:endParaRPr>
                    </a:p>
                  </a:txBody>
                  <a:tcPr marL="4233" marR="4233"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700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500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200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182245">
                <a:tc>
                  <a:txBody>
                    <a:bodyPr/>
                    <a:lstStyle/>
                    <a:p>
                      <a:pPr algn="l" fontAlgn="b"/>
                      <a:r>
                        <a:rPr lang="en-US" sz="2000" u="none" strike="noStrike" dirty="0">
                          <a:effectLst/>
                        </a:rPr>
                        <a:t>T.O. Ebbet</a:t>
                      </a:r>
                      <a:endParaRPr lang="en-US" sz="2000" b="0" i="0" u="none" strike="noStrike" dirty="0">
                        <a:solidFill>
                          <a:srgbClr val="000000"/>
                        </a:solidFill>
                        <a:effectLst/>
                        <a:latin typeface="Calibri" panose="020F0502020204030204" pitchFamily="34" charset="0"/>
                      </a:endParaRPr>
                    </a:p>
                  </a:txBody>
                  <a:tcPr marL="4233" marR="4233"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600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300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300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182245">
                <a:tc>
                  <a:txBody>
                    <a:bodyPr/>
                    <a:lstStyle/>
                    <a:p>
                      <a:pPr algn="l" fontAlgn="b"/>
                      <a:r>
                        <a:rPr lang="en-US" sz="2000" u="none" strike="noStrike" dirty="0">
                          <a:effectLst/>
                        </a:rPr>
                        <a:t>Others</a:t>
                      </a:r>
                      <a:endParaRPr lang="en-US" sz="2000" b="0" i="0" u="none" strike="noStrike" dirty="0">
                        <a:solidFill>
                          <a:srgbClr val="000000"/>
                        </a:solidFill>
                        <a:effectLst/>
                        <a:latin typeface="Calibri" panose="020F0502020204030204" pitchFamily="34" charset="0"/>
                      </a:endParaRPr>
                    </a:p>
                  </a:txBody>
                  <a:tcPr marL="4233" marR="4233"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36,950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26,200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5,200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2,450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1,600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1,500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182245">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¥39,600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¥27,000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¥5,700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¥3,000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¥2,000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¥1,900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182245">
                <a:tc>
                  <a:txBody>
                    <a:bodyPr/>
                    <a:lstStyle/>
                    <a:p>
                      <a:pPr algn="l" fontAlgn="b"/>
                      <a:r>
                        <a:rPr lang="en-US" sz="2000" u="none" strike="noStrike" dirty="0">
                          <a:effectLst/>
                        </a:rPr>
                        <a:t>Estimated % </a:t>
                      </a:r>
                    </a:p>
                    <a:p>
                      <a:pPr algn="l" fontAlgn="b"/>
                      <a:r>
                        <a:rPr lang="en-US" sz="2000" u="none" strike="noStrike" dirty="0">
                          <a:effectLst/>
                        </a:rPr>
                        <a:t>uncollectible</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2%</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10%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20%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u="none" strike="noStrike" dirty="0">
                          <a:effectLst/>
                        </a:rPr>
                        <a:t>40%</a:t>
                      </a:r>
                      <a:endParaRPr lang="en-US" sz="2000" b="0" i="0" u="none" strike="noStrike" dirty="0">
                        <a:solidFill>
                          <a:srgbClr val="00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182245">
                <a:tc>
                  <a:txBody>
                    <a:bodyPr/>
                    <a:lstStyle/>
                    <a:p>
                      <a:pPr algn="l" fontAlgn="b"/>
                      <a:r>
                        <a:rPr lang="en-US" sz="2000" u="none" strike="noStrike" dirty="0">
                          <a:effectLst/>
                        </a:rPr>
                        <a:t>Total estimated </a:t>
                      </a:r>
                    </a:p>
                    <a:p>
                      <a:pPr algn="l" fontAlgn="b"/>
                      <a:r>
                        <a:rPr lang="en-US" sz="2000" u="none" strike="noStrike" dirty="0">
                          <a:effectLst/>
                        </a:rPr>
                        <a:t>uncollectible</a:t>
                      </a:r>
                      <a:endParaRPr lang="en-US" sz="2000" b="0" i="0" u="none" strike="noStrike" dirty="0">
                        <a:solidFill>
                          <a:srgbClr val="000000"/>
                        </a:solidFill>
                        <a:effectLst/>
                        <a:latin typeface="Calibri" panose="020F0502020204030204" pitchFamily="34" charset="0"/>
                      </a:endParaRPr>
                    </a:p>
                  </a:txBody>
                  <a:tcPr marL="4233" marR="4233"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1" u="none" strike="noStrike" dirty="0">
                          <a:solidFill>
                            <a:srgbClr val="990000"/>
                          </a:solidFill>
                          <a:effectLst/>
                        </a:rPr>
                        <a:t>¥2,228</a:t>
                      </a:r>
                      <a:endParaRPr lang="en-US" sz="2000" b="1" i="0" u="none" strike="noStrike" dirty="0">
                        <a:solidFill>
                          <a:srgbClr val="99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1" u="none" strike="noStrike" dirty="0">
                          <a:solidFill>
                            <a:srgbClr val="990000"/>
                          </a:solidFill>
                          <a:effectLst/>
                        </a:rPr>
                        <a:t>¥540</a:t>
                      </a:r>
                      <a:endParaRPr lang="en-US" sz="2000" b="1" i="0" u="none" strike="noStrike" dirty="0">
                        <a:solidFill>
                          <a:srgbClr val="99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1" u="none" strike="noStrike" dirty="0">
                          <a:solidFill>
                            <a:srgbClr val="990000"/>
                          </a:solidFill>
                          <a:effectLst/>
                        </a:rPr>
                        <a:t>¥228</a:t>
                      </a:r>
                      <a:endParaRPr lang="en-US" sz="2000" b="1" i="0" u="none" strike="noStrike" dirty="0">
                        <a:solidFill>
                          <a:srgbClr val="99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1" u="none" strike="noStrike" dirty="0">
                          <a:solidFill>
                            <a:srgbClr val="990000"/>
                          </a:solidFill>
                          <a:effectLst/>
                        </a:rPr>
                        <a:t>¥300</a:t>
                      </a:r>
                      <a:endParaRPr lang="en-US" sz="2000" b="1" i="0" u="none" strike="noStrike" dirty="0">
                        <a:solidFill>
                          <a:srgbClr val="99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1" u="none" strike="noStrike" dirty="0">
                          <a:solidFill>
                            <a:srgbClr val="990000"/>
                          </a:solidFill>
                          <a:effectLst/>
                        </a:rPr>
                        <a:t>¥400</a:t>
                      </a:r>
                      <a:endParaRPr lang="en-US" sz="2000" b="1" i="0" u="none" strike="noStrike" dirty="0">
                        <a:solidFill>
                          <a:srgbClr val="99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1" u="none" strike="noStrike" dirty="0">
                          <a:solidFill>
                            <a:srgbClr val="990000"/>
                          </a:solidFill>
                          <a:effectLst/>
                        </a:rPr>
                        <a:t>¥760</a:t>
                      </a:r>
                      <a:endParaRPr lang="en-US" sz="2000" b="1" i="0" u="none" strike="noStrike" dirty="0">
                        <a:solidFill>
                          <a:srgbClr val="990000"/>
                        </a:solidFill>
                        <a:effectLst/>
                        <a:latin typeface="Calibri" panose="020F0502020204030204" pitchFamily="34" charset="0"/>
                      </a:endParaRPr>
                    </a:p>
                  </a:txBody>
                  <a:tcPr marL="4233" marR="45720"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2474070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9D997-37D3-48AE-BAF3-547E669A141B}"/>
              </a:ext>
            </a:extLst>
          </p:cNvPr>
          <p:cNvSpPr>
            <a:spLocks noGrp="1"/>
          </p:cNvSpPr>
          <p:nvPr>
            <p:ph type="title"/>
          </p:nvPr>
        </p:nvSpPr>
        <p:spPr>
          <a:xfrm>
            <a:off x="304800" y="762001"/>
            <a:ext cx="8534400" cy="838199"/>
          </a:xfrm>
        </p:spPr>
        <p:txBody>
          <a:bodyPr>
            <a:normAutofit/>
          </a:bodyPr>
          <a:lstStyle/>
          <a:p>
            <a:r>
              <a:rPr lang="en-US" dirty="0"/>
              <a:t>Estimating the Allowance </a:t>
            </a:r>
            <a:r>
              <a:rPr lang="en-US" sz="2000" b="0" dirty="0"/>
              <a:t>(3 of 4)</a:t>
            </a:r>
            <a:endParaRPr lang="en-US" dirty="0"/>
          </a:p>
        </p:txBody>
      </p:sp>
      <p:sp>
        <p:nvSpPr>
          <p:cNvPr id="3" name="Content Placeholder 2">
            <a:extLst>
              <a:ext uri="{FF2B5EF4-FFF2-40B4-BE49-F238E27FC236}">
                <a16:creationId xmlns:a16="http://schemas.microsoft.com/office/drawing/2014/main" xmlns="" id="{395EA2F8-C81F-434C-9CBD-19189B7A2154}"/>
              </a:ext>
            </a:extLst>
          </p:cNvPr>
          <p:cNvSpPr>
            <a:spLocks noGrp="1"/>
          </p:cNvSpPr>
          <p:nvPr>
            <p:ph sz="quarter" idx="16"/>
          </p:nvPr>
        </p:nvSpPr>
        <p:spPr>
          <a:xfrm>
            <a:off x="304800" y="1447800"/>
            <a:ext cx="8382000" cy="1828800"/>
          </a:xfrm>
        </p:spPr>
        <p:txBody>
          <a:bodyPr/>
          <a:lstStyle/>
          <a:p>
            <a:pPr>
              <a:lnSpc>
                <a:spcPct val="100000"/>
              </a:lnSpc>
              <a:spcBef>
                <a:spcPts val="1200"/>
              </a:spcBef>
            </a:pPr>
            <a:r>
              <a:rPr lang="en-US" sz="2600" b="1" dirty="0"/>
              <a:t>Illustration</a:t>
            </a:r>
            <a:r>
              <a:rPr lang="en-US" sz="2600" dirty="0"/>
              <a:t>: The unadjusted trial balance shows Allowance for Doubtful Accounts with a credit balance of </a:t>
            </a:r>
            <a:r>
              <a:rPr lang="en-US" altLang="en-US" sz="2600" dirty="0"/>
              <a:t>¥</a:t>
            </a:r>
            <a:r>
              <a:rPr lang="en-US" sz="2600" dirty="0"/>
              <a:t>528. Prepare the adjusting entry assuming </a:t>
            </a:r>
            <a:r>
              <a:rPr lang="en-US" altLang="en-US" sz="2600" dirty="0"/>
              <a:t>¥</a:t>
            </a:r>
            <a:r>
              <a:rPr lang="en-US" sz="2600" dirty="0"/>
              <a:t>2,228 is the estimate of uncollectible receivables from the aging schedule.</a:t>
            </a:r>
          </a:p>
        </p:txBody>
      </p:sp>
      <p:sp>
        <p:nvSpPr>
          <p:cNvPr id="4" name="Slide Number Placeholder 3">
            <a:extLst>
              <a:ext uri="{FF2B5EF4-FFF2-40B4-BE49-F238E27FC236}">
                <a16:creationId xmlns:a16="http://schemas.microsoft.com/office/drawing/2014/main" xmlns="" id="{30B3568F-7C9C-4392-ABB2-6ADEA0D135D0}"/>
              </a:ext>
            </a:extLst>
          </p:cNvPr>
          <p:cNvSpPr>
            <a:spLocks noGrp="1"/>
          </p:cNvSpPr>
          <p:nvPr>
            <p:ph type="sldNum" sz="quarter" idx="10"/>
          </p:nvPr>
        </p:nvSpPr>
        <p:spPr>
          <a:xfrm>
            <a:off x="6457950" y="6356350"/>
            <a:ext cx="2381250" cy="365125"/>
          </a:xfrm>
        </p:spPr>
        <p:txBody>
          <a:bodyPr/>
          <a:lstStyle/>
          <a:p>
            <a:fld id="{67B19427-F580-D146-B60E-4CADEE75497F}" type="slidenum">
              <a:rPr lang="en-US" smtClean="0"/>
              <a:pPr/>
              <a:t>38</a:t>
            </a:fld>
            <a:endParaRPr lang="en-US" dirty="0"/>
          </a:p>
        </p:txBody>
      </p:sp>
      <p:sp>
        <p:nvSpPr>
          <p:cNvPr id="5" name="Footer Placeholder 4">
            <a:extLst>
              <a:ext uri="{FF2B5EF4-FFF2-40B4-BE49-F238E27FC236}">
                <a16:creationId xmlns:a16="http://schemas.microsoft.com/office/drawing/2014/main" xmlns="" id="{FD22CFED-39F2-46F9-B27D-600E8AA5EAB1}"/>
              </a:ext>
            </a:extLst>
          </p:cNvPr>
          <p:cNvSpPr>
            <a:spLocks noGrp="1"/>
          </p:cNvSpPr>
          <p:nvPr>
            <p:ph type="ftr" sz="quarter" idx="11"/>
          </p:nvPr>
        </p:nvSpPr>
        <p:spPr>
          <a:xfrm>
            <a:off x="3028950" y="6356350"/>
            <a:ext cx="3086100" cy="365125"/>
          </a:xfrm>
        </p:spPr>
        <p:txBody>
          <a:bodyPr/>
          <a:lstStyle/>
          <a:p>
            <a:r>
              <a:rPr lang="en-US" dirty="0"/>
              <a:t>Copyright ©2019 John Wiley &amp; Sons, Inc. </a:t>
            </a:r>
          </a:p>
        </p:txBody>
      </p:sp>
      <p:sp>
        <p:nvSpPr>
          <p:cNvPr id="13" name="Content Placeholder 9">
            <a:extLst>
              <a:ext uri="{FF2B5EF4-FFF2-40B4-BE49-F238E27FC236}">
                <a16:creationId xmlns:a16="http://schemas.microsoft.com/office/drawing/2014/main" xmlns="" id="{9CE2D4E0-854D-4A8A-8C5D-5947676B9FFE}"/>
              </a:ext>
            </a:extLst>
          </p:cNvPr>
          <p:cNvSpPr>
            <a:spLocks noGrp="1"/>
          </p:cNvSpPr>
          <p:nvPr>
            <p:ph sz="quarter" idx="21"/>
          </p:nvPr>
        </p:nvSpPr>
        <p:spPr>
          <a:xfrm>
            <a:off x="304800" y="3276600"/>
            <a:ext cx="1219200" cy="474785"/>
          </a:xfrm>
          <a:ln>
            <a:noFill/>
          </a:ln>
        </p:spPr>
        <p:txBody>
          <a:bodyPr anchor="ctr" anchorCtr="0"/>
          <a:lstStyle/>
          <a:p>
            <a:pPr>
              <a:lnSpc>
                <a:spcPct val="100000"/>
              </a:lnSpc>
              <a:spcBef>
                <a:spcPts val="1200"/>
              </a:spcBef>
            </a:pPr>
            <a:r>
              <a:rPr lang="en-US" sz="2600" dirty="0"/>
              <a:t>Dec. 31</a:t>
            </a:r>
          </a:p>
        </p:txBody>
      </p:sp>
      <p:sp>
        <p:nvSpPr>
          <p:cNvPr id="14"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3276600"/>
            <a:ext cx="4800600" cy="474785"/>
          </a:xfrm>
          <a:ln>
            <a:noFill/>
          </a:ln>
        </p:spPr>
        <p:txBody>
          <a:bodyPr anchor="ctr" anchorCtr="0"/>
          <a:lstStyle/>
          <a:p>
            <a:pPr>
              <a:lnSpc>
                <a:spcPct val="100000"/>
              </a:lnSpc>
              <a:spcBef>
                <a:spcPts val="1200"/>
              </a:spcBef>
            </a:pPr>
            <a:r>
              <a:rPr lang="en-US" sz="2600" dirty="0"/>
              <a:t>Bad Debt Expense</a:t>
            </a:r>
          </a:p>
        </p:txBody>
      </p:sp>
      <p:sp>
        <p:nvSpPr>
          <p:cNvPr id="15"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300757" y="3276600"/>
            <a:ext cx="1295400" cy="474785"/>
          </a:xfrm>
          <a:ln>
            <a:noFill/>
          </a:ln>
        </p:spPr>
        <p:txBody>
          <a:bodyPr anchor="ctr" anchorCtr="0"/>
          <a:lstStyle/>
          <a:p>
            <a:pPr algn="r">
              <a:lnSpc>
                <a:spcPct val="100000"/>
              </a:lnSpc>
              <a:spcBef>
                <a:spcPts val="1200"/>
              </a:spcBef>
            </a:pPr>
            <a:r>
              <a:rPr lang="en-US" sz="2600" dirty="0"/>
              <a:t>1,700</a:t>
            </a:r>
          </a:p>
        </p:txBody>
      </p:sp>
      <p:sp>
        <p:nvSpPr>
          <p:cNvPr id="16"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1523999" y="3749749"/>
            <a:ext cx="5317435" cy="474785"/>
          </a:xfrm>
          <a:ln>
            <a:noFill/>
          </a:ln>
        </p:spPr>
        <p:txBody>
          <a:bodyPr anchor="ctr" anchorCtr="0"/>
          <a:lstStyle/>
          <a:p>
            <a:pPr marL="457200">
              <a:lnSpc>
                <a:spcPct val="100000"/>
              </a:lnSpc>
              <a:spcBef>
                <a:spcPts val="1200"/>
              </a:spcBef>
            </a:pPr>
            <a:r>
              <a:rPr lang="en-US" sz="2600" dirty="0"/>
              <a:t>Allowance for Doubtful Accounts</a:t>
            </a:r>
          </a:p>
        </p:txBody>
      </p:sp>
      <p:sp>
        <p:nvSpPr>
          <p:cNvPr id="17"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596157" y="3749749"/>
            <a:ext cx="1243043" cy="474785"/>
          </a:xfrm>
          <a:ln>
            <a:noFill/>
          </a:ln>
        </p:spPr>
        <p:txBody>
          <a:bodyPr anchor="ctr" anchorCtr="0"/>
          <a:lstStyle/>
          <a:p>
            <a:pPr algn="r">
              <a:lnSpc>
                <a:spcPct val="100000"/>
              </a:lnSpc>
              <a:spcBef>
                <a:spcPts val="1200"/>
              </a:spcBef>
            </a:pPr>
            <a:r>
              <a:rPr lang="en-US" altLang="en-US" sz="2600" dirty="0">
                <a:cs typeface="Calibri" panose="020F0502020204030204" pitchFamily="34" charset="0"/>
              </a:rPr>
              <a:t>1,700</a:t>
            </a:r>
            <a:endParaRPr lang="en-US" sz="2600" dirty="0">
              <a:cs typeface="Calibri" panose="020F0502020204030204" pitchFamily="34" charset="0"/>
            </a:endParaRPr>
          </a:p>
        </p:txBody>
      </p:sp>
      <p:graphicFrame>
        <p:nvGraphicFramePr>
          <p:cNvPr id="12" name="Table 11" descr="T account for bad debited expense. December 31: adjusted 1,700 debited. T account for allowance for doubtful accounts. December 31: unadjusted balance 528 credited. December 31: adjusted balance 1,700 credited. December 31: the balance on the credited side is 2,228."/>
          <p:cNvGraphicFramePr>
            <a:graphicFrameLocks noGrp="1"/>
          </p:cNvGraphicFramePr>
          <p:nvPr>
            <p:extLst>
              <p:ext uri="{D42A27DB-BD31-4B8C-83A1-F6EECF244321}">
                <p14:modId xmlns:p14="http://schemas.microsoft.com/office/powerpoint/2010/main" xmlns="" val="4201717218"/>
              </p:ext>
            </p:extLst>
          </p:nvPr>
        </p:nvGraphicFramePr>
        <p:xfrm>
          <a:off x="304800" y="4844628"/>
          <a:ext cx="8553424" cy="1175172"/>
        </p:xfrm>
        <a:graphic>
          <a:graphicData uri="http://schemas.openxmlformats.org/drawingml/2006/table">
            <a:tbl>
              <a:tblPr>
                <a:tableStyleId>{5C22544A-7EE6-4342-B048-85BDC9FD1C3A}</a:tableStyleId>
              </a:tblPr>
              <a:tblGrid>
                <a:gridCol w="792691">
                  <a:extLst>
                    <a:ext uri="{9D8B030D-6E8A-4147-A177-3AD203B41FA5}">
                      <a16:colId xmlns:a16="http://schemas.microsoft.com/office/drawing/2014/main" xmlns="" val="20000"/>
                    </a:ext>
                  </a:extLst>
                </a:gridCol>
                <a:gridCol w="481541">
                  <a:extLst>
                    <a:ext uri="{9D8B030D-6E8A-4147-A177-3AD203B41FA5}">
                      <a16:colId xmlns:a16="http://schemas.microsoft.com/office/drawing/2014/main" xmlns="" val="20001"/>
                    </a:ext>
                  </a:extLst>
                </a:gridCol>
                <a:gridCol w="832803">
                  <a:extLst>
                    <a:ext uri="{9D8B030D-6E8A-4147-A177-3AD203B41FA5}">
                      <a16:colId xmlns:a16="http://schemas.microsoft.com/office/drawing/2014/main" xmlns="" val="20002"/>
                    </a:ext>
                  </a:extLst>
                </a:gridCol>
                <a:gridCol w="768329">
                  <a:extLst>
                    <a:ext uri="{9D8B030D-6E8A-4147-A177-3AD203B41FA5}">
                      <a16:colId xmlns:a16="http://schemas.microsoft.com/office/drawing/2014/main" xmlns="" val="20003"/>
                    </a:ext>
                  </a:extLst>
                </a:gridCol>
                <a:gridCol w="513186">
                  <a:extLst>
                    <a:ext uri="{9D8B030D-6E8A-4147-A177-3AD203B41FA5}">
                      <a16:colId xmlns:a16="http://schemas.microsoft.com/office/drawing/2014/main" xmlns="" val="20004"/>
                    </a:ext>
                  </a:extLst>
                </a:gridCol>
                <a:gridCol w="795866">
                  <a:extLst>
                    <a:ext uri="{9D8B030D-6E8A-4147-A177-3AD203B41FA5}">
                      <a16:colId xmlns:a16="http://schemas.microsoft.com/office/drawing/2014/main" xmlns="" val="20005"/>
                    </a:ext>
                  </a:extLst>
                </a:gridCol>
                <a:gridCol w="180042">
                  <a:extLst>
                    <a:ext uri="{9D8B030D-6E8A-4147-A177-3AD203B41FA5}">
                      <a16:colId xmlns:a16="http://schemas.microsoft.com/office/drawing/2014/main" xmlns="" val="20006"/>
                    </a:ext>
                  </a:extLst>
                </a:gridCol>
                <a:gridCol w="681122">
                  <a:extLst>
                    <a:ext uri="{9D8B030D-6E8A-4147-A177-3AD203B41FA5}">
                      <a16:colId xmlns:a16="http://schemas.microsoft.com/office/drawing/2014/main" xmlns="" val="20007"/>
                    </a:ext>
                  </a:extLst>
                </a:gridCol>
                <a:gridCol w="481541">
                  <a:extLst>
                    <a:ext uri="{9D8B030D-6E8A-4147-A177-3AD203B41FA5}">
                      <a16:colId xmlns:a16="http://schemas.microsoft.com/office/drawing/2014/main" xmlns="" val="20008"/>
                    </a:ext>
                  </a:extLst>
                </a:gridCol>
                <a:gridCol w="795866">
                  <a:extLst>
                    <a:ext uri="{9D8B030D-6E8A-4147-A177-3AD203B41FA5}">
                      <a16:colId xmlns:a16="http://schemas.microsoft.com/office/drawing/2014/main" xmlns="" val="20009"/>
                    </a:ext>
                  </a:extLst>
                </a:gridCol>
                <a:gridCol w="879898">
                  <a:extLst>
                    <a:ext uri="{9D8B030D-6E8A-4147-A177-3AD203B41FA5}">
                      <a16:colId xmlns:a16="http://schemas.microsoft.com/office/drawing/2014/main" xmlns="" val="20010"/>
                    </a:ext>
                  </a:extLst>
                </a:gridCol>
                <a:gridCol w="513186">
                  <a:extLst>
                    <a:ext uri="{9D8B030D-6E8A-4147-A177-3AD203B41FA5}">
                      <a16:colId xmlns:a16="http://schemas.microsoft.com/office/drawing/2014/main" xmlns="" val="20011"/>
                    </a:ext>
                  </a:extLst>
                </a:gridCol>
                <a:gridCol w="837353">
                  <a:extLst>
                    <a:ext uri="{9D8B030D-6E8A-4147-A177-3AD203B41FA5}">
                      <a16:colId xmlns:a16="http://schemas.microsoft.com/office/drawing/2014/main" xmlns="" val="20012"/>
                    </a:ext>
                  </a:extLst>
                </a:gridCol>
              </a:tblGrid>
              <a:tr h="182245">
                <a:tc gridSpan="6">
                  <a:txBody>
                    <a:bodyPr/>
                    <a:lstStyle/>
                    <a:p>
                      <a:pPr algn="ctr" fontAlgn="b"/>
                      <a:r>
                        <a:rPr lang="en-US" sz="1900" b="1" i="0" u="none" strike="noStrike" dirty="0">
                          <a:solidFill>
                            <a:srgbClr val="000000"/>
                          </a:solidFill>
                          <a:effectLst/>
                          <a:latin typeface="Calibri" panose="020F0502020204030204" pitchFamily="34" charset="0"/>
                        </a:rPr>
                        <a:t>Bad Debt Expense</a:t>
                      </a: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1900" b="0" i="0" u="none" strike="noStrike" dirty="0">
                        <a:solidFill>
                          <a:srgbClr val="000000"/>
                        </a:solidFill>
                        <a:effectLst/>
                        <a:latin typeface="Calibri" panose="020F0502020204030204" pitchFamily="34" charset="0"/>
                      </a:endParaRPr>
                    </a:p>
                  </a:txBody>
                  <a:tcPr marR="4233" marT="4233" marB="0" anchor="b"/>
                </a:tc>
                <a:tc hMerge="1">
                  <a:txBody>
                    <a:bodyPr/>
                    <a:lstStyle/>
                    <a:p>
                      <a:pPr algn="r" fontAlgn="b"/>
                      <a:endParaRPr lang="en-US" sz="1900" b="0" i="0" u="none" strike="noStrike" dirty="0">
                        <a:solidFill>
                          <a:srgbClr val="000000"/>
                        </a:solidFill>
                        <a:effectLst/>
                        <a:latin typeface="Calibri" panose="020F0502020204030204" pitchFamily="34" charset="0"/>
                      </a:endParaRPr>
                    </a:p>
                  </a:txBody>
                  <a:tcPr marR="4233" marT="4233" marB="0" anchor="b"/>
                </a:tc>
                <a:tc hMerge="1">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fontAlgn="b"/>
                      <a:endParaRPr lang="en-US" sz="1900" b="1"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gridSpan="6">
                  <a:txBody>
                    <a:bodyPr/>
                    <a:lstStyle/>
                    <a:p>
                      <a:pPr algn="ctr" fontAlgn="b"/>
                      <a:r>
                        <a:rPr lang="en-US" sz="1900" b="1" i="0" u="none" strike="noStrike" dirty="0">
                          <a:solidFill>
                            <a:srgbClr val="000000"/>
                          </a:solidFill>
                          <a:effectLst/>
                          <a:latin typeface="Calibri" panose="020F0502020204030204" pitchFamily="34" charset="0"/>
                        </a:rPr>
                        <a:t>Allowance for Doubtful Accounts</a:t>
                      </a: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1900" b="0" i="0" u="none" strike="noStrike" dirty="0">
                        <a:solidFill>
                          <a:srgbClr val="000000"/>
                        </a:solidFill>
                        <a:effectLst/>
                        <a:latin typeface="Calibri" panose="020F0502020204030204" pitchFamily="34" charset="0"/>
                      </a:endParaRPr>
                    </a:p>
                  </a:txBody>
                  <a:tcPr marR="4233" marT="4233" marB="0" anchor="b"/>
                </a:tc>
                <a:tc hMerge="1">
                  <a:txBody>
                    <a:bodyPr/>
                    <a:lstStyle/>
                    <a:p>
                      <a:pPr algn="l" fontAlgn="b"/>
                      <a:endParaRPr lang="en-US" sz="1900" b="0" i="0" u="none" strike="noStrike" dirty="0">
                        <a:solidFill>
                          <a:srgbClr val="000000"/>
                        </a:solidFill>
                        <a:effectLst/>
                        <a:latin typeface="Calibri" panose="020F0502020204030204" pitchFamily="34" charset="0"/>
                      </a:endParaRPr>
                    </a:p>
                  </a:txBody>
                  <a:tcPr marR="4233" marT="4233" marB="0" anchor="b"/>
                </a:tc>
                <a:tc hMerge="1">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tc>
                <a:extLst>
                  <a:ext uri="{0D108BD9-81ED-4DB2-BD59-A6C34878D82A}">
                    <a16:rowId xmlns:a16="http://schemas.microsoft.com/office/drawing/2014/main" xmlns="" val="10000"/>
                  </a:ext>
                </a:extLst>
              </a:tr>
              <a:tr h="182245">
                <a:tc>
                  <a:txBody>
                    <a:bodyPr/>
                    <a:lstStyle/>
                    <a:p>
                      <a:pPr algn="l" fontAlgn="b"/>
                      <a:r>
                        <a:rPr lang="en-US" sz="1900" u="none" strike="noStrike" dirty="0">
                          <a:effectLst/>
                        </a:rPr>
                        <a:t>Dec. 31</a:t>
                      </a:r>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900" u="none" strike="noStrike" dirty="0">
                          <a:effectLst/>
                        </a:rPr>
                        <a:t>Adj.</a:t>
                      </a:r>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900" b="1" u="none" strike="noStrike" dirty="0">
                          <a:solidFill>
                            <a:srgbClr val="990000"/>
                          </a:solidFill>
                          <a:effectLst/>
                        </a:rPr>
                        <a:t>1,700</a:t>
                      </a:r>
                      <a:endParaRPr lang="en-US" sz="1900" b="1" i="0" u="none" strike="noStrike" dirty="0">
                        <a:solidFill>
                          <a:srgbClr val="990000"/>
                        </a:solidFill>
                        <a:effectLst/>
                        <a:latin typeface="Calibri" panose="020F0502020204030204" pitchFamily="34" charset="0"/>
                      </a:endParaRPr>
                    </a:p>
                  </a:txBody>
                  <a:tcPr marL="0" marT="4233" marB="0"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dirty="0"/>
                    </a:p>
                  </a:txBody>
                  <a:tcPr marR="4233" marT="4233" marB="0"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dirty="0"/>
                    </a:p>
                  </a:txBody>
                  <a:tcPr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dirty="0"/>
                    </a:p>
                  </a:txBody>
                  <a:tcPr marL="4233" marR="45720"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endParaRPr lang="en-US" dirty="0"/>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dirty="0"/>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dirty="0"/>
                    </a:p>
                  </a:txBody>
                  <a:tcPr marL="4233" marT="4233" marB="0"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900" u="none" strike="noStrike" dirty="0">
                          <a:effectLst/>
                        </a:rPr>
                        <a:t>Dec.31</a:t>
                      </a:r>
                      <a:endParaRPr lang="en-US" sz="1900" b="0" i="0" u="none" strike="noStrike" dirty="0">
                        <a:solidFill>
                          <a:srgbClr val="000000"/>
                        </a:solidFill>
                        <a:effectLst/>
                        <a:latin typeface="Calibri" panose="020F0502020204030204" pitchFamily="34" charset="0"/>
                      </a:endParaRPr>
                    </a:p>
                  </a:txBody>
                  <a:tcPr marR="4233" marT="4233" marB="0"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900" u="none" strike="noStrike" dirty="0">
                          <a:effectLst/>
                        </a:rPr>
                        <a:t>Bal.</a:t>
                      </a:r>
                      <a:endParaRPr lang="en-US" sz="1900" b="0" i="0" u="none" strike="noStrike" dirty="0">
                        <a:solidFill>
                          <a:srgbClr val="000000"/>
                        </a:solidFill>
                        <a:effectLst/>
                        <a:latin typeface="Calibri" panose="020F0502020204030204" pitchFamily="34" charset="0"/>
                      </a:endParaRPr>
                    </a:p>
                  </a:txBody>
                  <a:tcPr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900" u="none" strike="noStrike" dirty="0">
                          <a:effectLst/>
                        </a:rPr>
                        <a:t>528</a:t>
                      </a:r>
                      <a:endParaRPr lang="en-US" sz="1900" b="0" i="0" u="none" strike="noStrike" dirty="0">
                        <a:solidFill>
                          <a:srgbClr val="000000"/>
                        </a:solidFill>
                        <a:effectLst/>
                        <a:latin typeface="Calibri" panose="020F0502020204030204" pitchFamily="34" charset="0"/>
                      </a:endParaRPr>
                    </a:p>
                  </a:txBody>
                  <a:tcPr marL="4233" marR="45720"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182245">
                <a:tc>
                  <a:txBody>
                    <a:bodyPr/>
                    <a:lstStyle/>
                    <a:p>
                      <a:endParaRPr lang="en-US" dirty="0"/>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endParaRPr lang="en-US" dirty="0"/>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endParaRPr lang="en-US" dirty="0"/>
                    </a:p>
                  </a:txBody>
                  <a:tcPr marL="0" marT="4233" marB="0" anchor="b">
                    <a:lnL w="12700" cmpd="sng">
                      <a:noFill/>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R="4233" marT="4233" marB="0" anchor="b">
                    <a:lnL w="19050" cap="flat" cmpd="sng" algn="ctr">
                      <a:solidFill>
                        <a:schemeClr val="tx1"/>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900" b="0" i="0" u="none" strike="noStrike" dirty="0">
                          <a:solidFill>
                            <a:srgbClr val="000000"/>
                          </a:solidFill>
                          <a:effectLst/>
                          <a:latin typeface="Calibri" panose="020F0502020204030204" pitchFamily="34" charset="0"/>
                        </a:rPr>
                        <a:t>Dec. 31</a:t>
                      </a:r>
                    </a:p>
                  </a:txBody>
                  <a:tcPr marR="4233" marT="4233" marB="0" anchor="b">
                    <a:lnL w="19050" cap="flat" cmpd="sng" algn="ctr">
                      <a:solidFill>
                        <a:schemeClr val="tx1"/>
                      </a:solid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900" b="0" i="0" u="none" strike="noStrike" kern="1200" dirty="0">
                          <a:solidFill>
                            <a:schemeClr val="dk1"/>
                          </a:solidFill>
                          <a:effectLst/>
                          <a:latin typeface="+mn-lt"/>
                          <a:ea typeface="+mn-ea"/>
                          <a:cs typeface="+mn-cs"/>
                        </a:rPr>
                        <a:t>Adj</a:t>
                      </a:r>
                      <a:r>
                        <a:rPr lang="en-US" sz="1900" b="0" i="0" u="none" strike="noStrike" dirty="0">
                          <a:solidFill>
                            <a:srgbClr val="000000"/>
                          </a:solidFill>
                          <a:effectLst/>
                          <a:latin typeface="Calibri" panose="020F0502020204030204" pitchFamily="34" charset="0"/>
                        </a:rPr>
                        <a:t>.</a:t>
                      </a:r>
                    </a:p>
                  </a:txBody>
                  <a:tcPr marR="4233" marT="4233"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900" b="1" u="none" strike="noStrike" dirty="0">
                          <a:solidFill>
                            <a:srgbClr val="990000"/>
                          </a:solidFill>
                          <a:effectLst/>
                        </a:rPr>
                        <a:t>1,700</a:t>
                      </a:r>
                      <a:endParaRPr lang="en-US" sz="1900" b="1" i="0" u="none" strike="noStrike" dirty="0">
                        <a:solidFill>
                          <a:srgbClr val="990000"/>
                        </a:solidFill>
                        <a:effectLst/>
                        <a:latin typeface="Calibri" panose="020F0502020204030204" pitchFamily="34" charset="0"/>
                      </a:endParaRPr>
                    </a:p>
                  </a:txBody>
                  <a:tcPr marL="4233" marR="45720" marT="4233"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2"/>
                  </a:ext>
                </a:extLst>
              </a:tr>
              <a:tr h="182245">
                <a:tc>
                  <a:txBody>
                    <a:bodyPr/>
                    <a:lstStyle/>
                    <a:p>
                      <a:endParaRPr lang="en-US" dirty="0"/>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endParaRPr lang="en-US" dirty="0"/>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endParaRPr lang="en-US" dirty="0"/>
                    </a:p>
                  </a:txBody>
                  <a:tcPr marL="0" marT="4233" marB="0" anchor="b">
                    <a:lnL w="12700" cmpd="sng">
                      <a:noFill/>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R="4233" marT="4233" marB="0" anchor="b">
                    <a:lnL w="19050" cap="flat" cmpd="sng" algn="ctr">
                      <a:solidFill>
                        <a:schemeClr val="tx1"/>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900" b="0" i="0" u="none" strike="noStrike" dirty="0">
                          <a:solidFill>
                            <a:srgbClr val="000000"/>
                          </a:solidFill>
                          <a:effectLst/>
                          <a:latin typeface="Calibri" panose="020F0502020204030204" pitchFamily="34" charset="0"/>
                        </a:rPr>
                        <a:t>Dec. 31</a:t>
                      </a:r>
                    </a:p>
                  </a:txBody>
                  <a:tcPr marR="4233" marT="4233" marB="0"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900" b="0" i="0" u="none" strike="noStrike" dirty="0">
                          <a:solidFill>
                            <a:srgbClr val="000000"/>
                          </a:solidFill>
                          <a:effectLst/>
                          <a:latin typeface="Calibri" panose="020F0502020204030204" pitchFamily="34" charset="0"/>
                        </a:rPr>
                        <a:t>Bal.</a:t>
                      </a:r>
                    </a:p>
                  </a:txBody>
                  <a:tcPr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900" b="0" i="0" u="none" strike="noStrike" dirty="0">
                          <a:solidFill>
                            <a:srgbClr val="000000"/>
                          </a:solidFill>
                          <a:effectLst/>
                          <a:latin typeface="Calibri" panose="020F0502020204030204" pitchFamily="34" charset="0"/>
                        </a:rPr>
                        <a:t>2,228</a:t>
                      </a:r>
                    </a:p>
                  </a:txBody>
                  <a:tcPr marL="4233" marR="45720"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90586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9D997-37D3-48AE-BAF3-547E669A141B}"/>
              </a:ext>
            </a:extLst>
          </p:cNvPr>
          <p:cNvSpPr>
            <a:spLocks noGrp="1"/>
          </p:cNvSpPr>
          <p:nvPr>
            <p:ph type="title"/>
          </p:nvPr>
        </p:nvSpPr>
        <p:spPr>
          <a:xfrm>
            <a:off x="304800" y="762001"/>
            <a:ext cx="8534400" cy="838199"/>
          </a:xfrm>
        </p:spPr>
        <p:txBody>
          <a:bodyPr>
            <a:normAutofit/>
          </a:bodyPr>
          <a:lstStyle/>
          <a:p>
            <a:r>
              <a:rPr lang="en-US" dirty="0"/>
              <a:t>Estimating the Allowance </a:t>
            </a:r>
            <a:r>
              <a:rPr lang="en-US" sz="2000" b="0" dirty="0"/>
              <a:t>(4 of 4)</a:t>
            </a:r>
            <a:endParaRPr lang="en-US" dirty="0"/>
          </a:p>
        </p:txBody>
      </p:sp>
      <p:sp>
        <p:nvSpPr>
          <p:cNvPr id="3" name="Content Placeholder 2">
            <a:extLst>
              <a:ext uri="{FF2B5EF4-FFF2-40B4-BE49-F238E27FC236}">
                <a16:creationId xmlns:a16="http://schemas.microsoft.com/office/drawing/2014/main" xmlns="" id="{395EA2F8-C81F-434C-9CBD-19189B7A2154}"/>
              </a:ext>
            </a:extLst>
          </p:cNvPr>
          <p:cNvSpPr>
            <a:spLocks noGrp="1"/>
          </p:cNvSpPr>
          <p:nvPr>
            <p:ph sz="quarter" idx="16"/>
          </p:nvPr>
        </p:nvSpPr>
        <p:spPr>
          <a:xfrm>
            <a:off x="304800" y="1447800"/>
            <a:ext cx="8382000" cy="1828800"/>
          </a:xfrm>
        </p:spPr>
        <p:txBody>
          <a:bodyPr/>
          <a:lstStyle/>
          <a:p>
            <a:pPr>
              <a:lnSpc>
                <a:spcPct val="100000"/>
              </a:lnSpc>
              <a:spcBef>
                <a:spcPts val="1200"/>
              </a:spcBef>
            </a:pPr>
            <a:r>
              <a:rPr lang="en-US" sz="2600" b="1" dirty="0"/>
              <a:t>Illustration</a:t>
            </a:r>
            <a:r>
              <a:rPr lang="en-US" sz="2600" dirty="0"/>
              <a:t>: Assume the unadjusted trial balance shows Allowance for Doubtful Accounts with a </a:t>
            </a:r>
            <a:r>
              <a:rPr lang="en-US" sz="2600" b="1" dirty="0"/>
              <a:t>debit</a:t>
            </a:r>
            <a:r>
              <a:rPr lang="en-US" sz="2600" dirty="0"/>
              <a:t> balance of </a:t>
            </a:r>
            <a:r>
              <a:rPr lang="en-US" altLang="en-US" sz="2600" dirty="0"/>
              <a:t>¥</a:t>
            </a:r>
            <a:r>
              <a:rPr lang="en-US" sz="2600" dirty="0"/>
              <a:t>500. Prepare the adjusting entry assuming </a:t>
            </a:r>
            <a:r>
              <a:rPr lang="en-US" altLang="en-US" sz="2600" dirty="0"/>
              <a:t>¥</a:t>
            </a:r>
            <a:r>
              <a:rPr lang="en-US" sz="2600" dirty="0"/>
              <a:t>2,228 is the estimate of uncollectible receivables.</a:t>
            </a:r>
          </a:p>
        </p:txBody>
      </p:sp>
      <p:sp>
        <p:nvSpPr>
          <p:cNvPr id="4" name="Slide Number Placeholder 3">
            <a:extLst>
              <a:ext uri="{FF2B5EF4-FFF2-40B4-BE49-F238E27FC236}">
                <a16:creationId xmlns:a16="http://schemas.microsoft.com/office/drawing/2014/main" xmlns="" id="{30B3568F-7C9C-4392-ABB2-6ADEA0D135D0}"/>
              </a:ext>
            </a:extLst>
          </p:cNvPr>
          <p:cNvSpPr>
            <a:spLocks noGrp="1"/>
          </p:cNvSpPr>
          <p:nvPr>
            <p:ph type="sldNum" sz="quarter" idx="10"/>
          </p:nvPr>
        </p:nvSpPr>
        <p:spPr>
          <a:xfrm>
            <a:off x="6457950" y="6356350"/>
            <a:ext cx="2381250" cy="365125"/>
          </a:xfrm>
        </p:spPr>
        <p:txBody>
          <a:bodyPr/>
          <a:lstStyle/>
          <a:p>
            <a:fld id="{67B19427-F580-D146-B60E-4CADEE75497F}" type="slidenum">
              <a:rPr lang="en-US" smtClean="0"/>
              <a:pPr/>
              <a:t>39</a:t>
            </a:fld>
            <a:endParaRPr lang="en-US" dirty="0"/>
          </a:p>
        </p:txBody>
      </p:sp>
      <p:sp>
        <p:nvSpPr>
          <p:cNvPr id="5" name="Footer Placeholder 4">
            <a:extLst>
              <a:ext uri="{FF2B5EF4-FFF2-40B4-BE49-F238E27FC236}">
                <a16:creationId xmlns:a16="http://schemas.microsoft.com/office/drawing/2014/main" xmlns="" id="{FD22CFED-39F2-46F9-B27D-600E8AA5EAB1}"/>
              </a:ext>
            </a:extLst>
          </p:cNvPr>
          <p:cNvSpPr>
            <a:spLocks noGrp="1"/>
          </p:cNvSpPr>
          <p:nvPr>
            <p:ph type="ftr" sz="quarter" idx="11"/>
          </p:nvPr>
        </p:nvSpPr>
        <p:spPr>
          <a:xfrm>
            <a:off x="3028950" y="6356350"/>
            <a:ext cx="3086100" cy="365125"/>
          </a:xfrm>
        </p:spPr>
        <p:txBody>
          <a:bodyPr/>
          <a:lstStyle/>
          <a:p>
            <a:r>
              <a:rPr lang="en-US" dirty="0"/>
              <a:t>Copyright ©2019 John Wiley &amp; Sons, Inc. </a:t>
            </a:r>
          </a:p>
        </p:txBody>
      </p:sp>
      <p:sp>
        <p:nvSpPr>
          <p:cNvPr id="13" name="Content Placeholder 9">
            <a:extLst>
              <a:ext uri="{FF2B5EF4-FFF2-40B4-BE49-F238E27FC236}">
                <a16:creationId xmlns:a16="http://schemas.microsoft.com/office/drawing/2014/main" xmlns="" id="{9CE2D4E0-854D-4A8A-8C5D-5947676B9FFE}"/>
              </a:ext>
            </a:extLst>
          </p:cNvPr>
          <p:cNvSpPr>
            <a:spLocks noGrp="1"/>
          </p:cNvSpPr>
          <p:nvPr>
            <p:ph sz="quarter" idx="21"/>
          </p:nvPr>
        </p:nvSpPr>
        <p:spPr>
          <a:xfrm>
            <a:off x="304800" y="3276600"/>
            <a:ext cx="1219200" cy="474785"/>
          </a:xfrm>
          <a:ln>
            <a:noFill/>
          </a:ln>
        </p:spPr>
        <p:txBody>
          <a:bodyPr anchor="ctr" anchorCtr="0"/>
          <a:lstStyle/>
          <a:p>
            <a:pPr>
              <a:lnSpc>
                <a:spcPct val="100000"/>
              </a:lnSpc>
              <a:spcBef>
                <a:spcPts val="1200"/>
              </a:spcBef>
            </a:pPr>
            <a:r>
              <a:rPr lang="en-US" sz="2600" dirty="0"/>
              <a:t>Dec. 31</a:t>
            </a:r>
          </a:p>
        </p:txBody>
      </p:sp>
      <p:sp>
        <p:nvSpPr>
          <p:cNvPr id="14"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3276600"/>
            <a:ext cx="4800600" cy="474785"/>
          </a:xfrm>
          <a:ln>
            <a:noFill/>
          </a:ln>
        </p:spPr>
        <p:txBody>
          <a:bodyPr anchor="ctr" anchorCtr="0"/>
          <a:lstStyle/>
          <a:p>
            <a:pPr>
              <a:lnSpc>
                <a:spcPct val="100000"/>
              </a:lnSpc>
              <a:spcBef>
                <a:spcPts val="1200"/>
              </a:spcBef>
            </a:pPr>
            <a:r>
              <a:rPr lang="en-US" sz="2600" dirty="0"/>
              <a:t>Bad Debt Expense</a:t>
            </a:r>
          </a:p>
        </p:txBody>
      </p:sp>
      <p:sp>
        <p:nvSpPr>
          <p:cNvPr id="15"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300757" y="3276600"/>
            <a:ext cx="1295400" cy="474785"/>
          </a:xfrm>
          <a:ln>
            <a:noFill/>
          </a:ln>
        </p:spPr>
        <p:txBody>
          <a:bodyPr anchor="ctr" anchorCtr="0"/>
          <a:lstStyle/>
          <a:p>
            <a:pPr algn="r">
              <a:lnSpc>
                <a:spcPct val="100000"/>
              </a:lnSpc>
              <a:spcBef>
                <a:spcPts val="1200"/>
              </a:spcBef>
            </a:pPr>
            <a:r>
              <a:rPr lang="en-US" sz="2600" dirty="0"/>
              <a:t>2,728</a:t>
            </a:r>
          </a:p>
        </p:txBody>
      </p:sp>
      <p:sp>
        <p:nvSpPr>
          <p:cNvPr id="16"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1523999" y="3749749"/>
            <a:ext cx="5317435" cy="474785"/>
          </a:xfrm>
          <a:ln>
            <a:noFill/>
          </a:ln>
        </p:spPr>
        <p:txBody>
          <a:bodyPr anchor="ctr" anchorCtr="0"/>
          <a:lstStyle/>
          <a:p>
            <a:pPr marL="457200">
              <a:lnSpc>
                <a:spcPct val="100000"/>
              </a:lnSpc>
              <a:spcBef>
                <a:spcPts val="1200"/>
              </a:spcBef>
            </a:pPr>
            <a:r>
              <a:rPr lang="en-US" sz="2600" dirty="0"/>
              <a:t>Allowance for Doubtful Accounts</a:t>
            </a:r>
          </a:p>
        </p:txBody>
      </p:sp>
      <p:sp>
        <p:nvSpPr>
          <p:cNvPr id="17"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596157" y="3749749"/>
            <a:ext cx="1243043" cy="474785"/>
          </a:xfrm>
          <a:ln>
            <a:noFill/>
          </a:ln>
        </p:spPr>
        <p:txBody>
          <a:bodyPr anchor="ctr" anchorCtr="0"/>
          <a:lstStyle/>
          <a:p>
            <a:pPr algn="r">
              <a:lnSpc>
                <a:spcPct val="100000"/>
              </a:lnSpc>
              <a:spcBef>
                <a:spcPts val="1200"/>
              </a:spcBef>
            </a:pPr>
            <a:r>
              <a:rPr lang="en-US" altLang="en-US" sz="2600" dirty="0">
                <a:cs typeface="Calibri" panose="020F0502020204030204" pitchFamily="34" charset="0"/>
              </a:rPr>
              <a:t>2,728</a:t>
            </a:r>
            <a:endParaRPr lang="en-US" sz="2600" dirty="0">
              <a:cs typeface="Calibri" panose="020F0502020204030204" pitchFamily="34" charset="0"/>
            </a:endParaRPr>
          </a:p>
        </p:txBody>
      </p:sp>
      <p:graphicFrame>
        <p:nvGraphicFramePr>
          <p:cNvPr id="12" name="Table 11" descr="T account for bad debited expense. December 31: adjusted 2,728 debited. T account for allowance for doubtful accounts. December 31: unadjusted balance 500 debited. December 31: adjusted balance 2,728 credited. December 31: the balance on the credited side is 2,228."/>
          <p:cNvGraphicFramePr>
            <a:graphicFrameLocks noGrp="1"/>
          </p:cNvGraphicFramePr>
          <p:nvPr>
            <p:extLst>
              <p:ext uri="{D42A27DB-BD31-4B8C-83A1-F6EECF244321}">
                <p14:modId xmlns:p14="http://schemas.microsoft.com/office/powerpoint/2010/main" xmlns="" val="11673756"/>
              </p:ext>
            </p:extLst>
          </p:nvPr>
        </p:nvGraphicFramePr>
        <p:xfrm>
          <a:off x="304800" y="4724400"/>
          <a:ext cx="8626893" cy="1175172"/>
        </p:xfrm>
        <a:graphic>
          <a:graphicData uri="http://schemas.openxmlformats.org/drawingml/2006/table">
            <a:tbl>
              <a:tblPr>
                <a:tableStyleId>{5C22544A-7EE6-4342-B048-85BDC9FD1C3A}</a:tableStyleId>
              </a:tblPr>
              <a:tblGrid>
                <a:gridCol w="792691">
                  <a:extLst>
                    <a:ext uri="{9D8B030D-6E8A-4147-A177-3AD203B41FA5}">
                      <a16:colId xmlns:a16="http://schemas.microsoft.com/office/drawing/2014/main" xmlns="" val="20000"/>
                    </a:ext>
                  </a:extLst>
                </a:gridCol>
                <a:gridCol w="481541">
                  <a:extLst>
                    <a:ext uri="{9D8B030D-6E8A-4147-A177-3AD203B41FA5}">
                      <a16:colId xmlns:a16="http://schemas.microsoft.com/office/drawing/2014/main" xmlns="" val="20001"/>
                    </a:ext>
                  </a:extLst>
                </a:gridCol>
                <a:gridCol w="832803">
                  <a:extLst>
                    <a:ext uri="{9D8B030D-6E8A-4147-A177-3AD203B41FA5}">
                      <a16:colId xmlns:a16="http://schemas.microsoft.com/office/drawing/2014/main" xmlns="" val="20002"/>
                    </a:ext>
                  </a:extLst>
                </a:gridCol>
                <a:gridCol w="768329">
                  <a:extLst>
                    <a:ext uri="{9D8B030D-6E8A-4147-A177-3AD203B41FA5}">
                      <a16:colId xmlns:a16="http://schemas.microsoft.com/office/drawing/2014/main" xmlns="" val="20003"/>
                    </a:ext>
                  </a:extLst>
                </a:gridCol>
                <a:gridCol w="513186">
                  <a:extLst>
                    <a:ext uri="{9D8B030D-6E8A-4147-A177-3AD203B41FA5}">
                      <a16:colId xmlns:a16="http://schemas.microsoft.com/office/drawing/2014/main" xmlns="" val="20004"/>
                    </a:ext>
                  </a:extLst>
                </a:gridCol>
                <a:gridCol w="795866">
                  <a:extLst>
                    <a:ext uri="{9D8B030D-6E8A-4147-A177-3AD203B41FA5}">
                      <a16:colId xmlns:a16="http://schemas.microsoft.com/office/drawing/2014/main" xmlns="" val="20005"/>
                    </a:ext>
                  </a:extLst>
                </a:gridCol>
                <a:gridCol w="180042">
                  <a:extLst>
                    <a:ext uri="{9D8B030D-6E8A-4147-A177-3AD203B41FA5}">
                      <a16:colId xmlns:a16="http://schemas.microsoft.com/office/drawing/2014/main" xmlns="" val="20006"/>
                    </a:ext>
                  </a:extLst>
                </a:gridCol>
                <a:gridCol w="754591">
                  <a:extLst>
                    <a:ext uri="{9D8B030D-6E8A-4147-A177-3AD203B41FA5}">
                      <a16:colId xmlns:a16="http://schemas.microsoft.com/office/drawing/2014/main" xmlns="" val="20007"/>
                    </a:ext>
                  </a:extLst>
                </a:gridCol>
                <a:gridCol w="481541">
                  <a:extLst>
                    <a:ext uri="{9D8B030D-6E8A-4147-A177-3AD203B41FA5}">
                      <a16:colId xmlns:a16="http://schemas.microsoft.com/office/drawing/2014/main" xmlns="" val="20008"/>
                    </a:ext>
                  </a:extLst>
                </a:gridCol>
                <a:gridCol w="795866">
                  <a:extLst>
                    <a:ext uri="{9D8B030D-6E8A-4147-A177-3AD203B41FA5}">
                      <a16:colId xmlns:a16="http://schemas.microsoft.com/office/drawing/2014/main" xmlns="" val="20009"/>
                    </a:ext>
                  </a:extLst>
                </a:gridCol>
                <a:gridCol w="879898">
                  <a:extLst>
                    <a:ext uri="{9D8B030D-6E8A-4147-A177-3AD203B41FA5}">
                      <a16:colId xmlns:a16="http://schemas.microsoft.com/office/drawing/2014/main" xmlns="" val="20010"/>
                    </a:ext>
                  </a:extLst>
                </a:gridCol>
                <a:gridCol w="513186">
                  <a:extLst>
                    <a:ext uri="{9D8B030D-6E8A-4147-A177-3AD203B41FA5}">
                      <a16:colId xmlns:a16="http://schemas.microsoft.com/office/drawing/2014/main" xmlns="" val="20011"/>
                    </a:ext>
                  </a:extLst>
                </a:gridCol>
                <a:gridCol w="837353">
                  <a:extLst>
                    <a:ext uri="{9D8B030D-6E8A-4147-A177-3AD203B41FA5}">
                      <a16:colId xmlns:a16="http://schemas.microsoft.com/office/drawing/2014/main" xmlns="" val="20012"/>
                    </a:ext>
                  </a:extLst>
                </a:gridCol>
              </a:tblGrid>
              <a:tr h="182245">
                <a:tc gridSpan="6">
                  <a:txBody>
                    <a:bodyPr/>
                    <a:lstStyle/>
                    <a:p>
                      <a:pPr algn="ctr" fontAlgn="b"/>
                      <a:r>
                        <a:rPr lang="en-US" sz="1900" b="1" i="0" u="none" strike="noStrike" dirty="0">
                          <a:solidFill>
                            <a:srgbClr val="000000"/>
                          </a:solidFill>
                          <a:effectLst/>
                          <a:latin typeface="Calibri" panose="020F0502020204030204" pitchFamily="34" charset="0"/>
                        </a:rPr>
                        <a:t>Bad Debt Expense</a:t>
                      </a: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1900" b="0" i="0" u="none" strike="noStrike" dirty="0">
                        <a:solidFill>
                          <a:srgbClr val="000000"/>
                        </a:solidFill>
                        <a:effectLst/>
                        <a:latin typeface="Calibri" panose="020F0502020204030204" pitchFamily="34" charset="0"/>
                      </a:endParaRPr>
                    </a:p>
                  </a:txBody>
                  <a:tcPr marR="4233" marT="4233" marB="0" anchor="b"/>
                </a:tc>
                <a:tc hMerge="1">
                  <a:txBody>
                    <a:bodyPr/>
                    <a:lstStyle/>
                    <a:p>
                      <a:pPr algn="r" fontAlgn="b"/>
                      <a:endParaRPr lang="en-US" sz="1900" b="0" i="0" u="none" strike="noStrike" dirty="0">
                        <a:solidFill>
                          <a:srgbClr val="000000"/>
                        </a:solidFill>
                        <a:effectLst/>
                        <a:latin typeface="Calibri" panose="020F0502020204030204" pitchFamily="34" charset="0"/>
                      </a:endParaRPr>
                    </a:p>
                  </a:txBody>
                  <a:tcPr marR="4233" marT="4233" marB="0" anchor="b"/>
                </a:tc>
                <a:tc hMerge="1">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fontAlgn="b"/>
                      <a:endParaRPr lang="en-US" sz="1900" b="1"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gridSpan="6">
                  <a:txBody>
                    <a:bodyPr/>
                    <a:lstStyle/>
                    <a:p>
                      <a:pPr algn="ctr" fontAlgn="b"/>
                      <a:r>
                        <a:rPr lang="en-US" sz="1900" b="1" i="0" u="none" strike="noStrike" dirty="0">
                          <a:solidFill>
                            <a:srgbClr val="000000"/>
                          </a:solidFill>
                          <a:effectLst/>
                          <a:latin typeface="Calibri" panose="020F0502020204030204" pitchFamily="34" charset="0"/>
                        </a:rPr>
                        <a:t>Allowance for Doubtful Accounts</a:t>
                      </a: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1900" b="0" i="0" u="none" strike="noStrike" dirty="0">
                        <a:solidFill>
                          <a:srgbClr val="000000"/>
                        </a:solidFill>
                        <a:effectLst/>
                        <a:latin typeface="Calibri" panose="020F0502020204030204" pitchFamily="34" charset="0"/>
                      </a:endParaRPr>
                    </a:p>
                  </a:txBody>
                  <a:tcPr marR="4233" marT="4233" marB="0" anchor="b"/>
                </a:tc>
                <a:tc hMerge="1">
                  <a:txBody>
                    <a:bodyPr/>
                    <a:lstStyle/>
                    <a:p>
                      <a:pPr algn="l" fontAlgn="b"/>
                      <a:endParaRPr lang="en-US" sz="1900" b="0" i="0" u="none" strike="noStrike" dirty="0">
                        <a:solidFill>
                          <a:srgbClr val="000000"/>
                        </a:solidFill>
                        <a:effectLst/>
                        <a:latin typeface="Calibri" panose="020F0502020204030204" pitchFamily="34" charset="0"/>
                      </a:endParaRPr>
                    </a:p>
                  </a:txBody>
                  <a:tcPr marR="4233" marT="4233" marB="0" anchor="b"/>
                </a:tc>
                <a:tc hMerge="1">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tc>
                <a:extLst>
                  <a:ext uri="{0D108BD9-81ED-4DB2-BD59-A6C34878D82A}">
                    <a16:rowId xmlns:a16="http://schemas.microsoft.com/office/drawing/2014/main" xmlns="" val="10000"/>
                  </a:ext>
                </a:extLst>
              </a:tr>
              <a:tr h="182245">
                <a:tc>
                  <a:txBody>
                    <a:bodyPr/>
                    <a:lstStyle/>
                    <a:p>
                      <a:pPr algn="l" fontAlgn="b"/>
                      <a:r>
                        <a:rPr lang="en-US" sz="1900" u="none" strike="noStrike" dirty="0">
                          <a:effectLst/>
                        </a:rPr>
                        <a:t>Dec. 31</a:t>
                      </a:r>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900" u="none" strike="noStrike" dirty="0">
                          <a:effectLst/>
                        </a:rPr>
                        <a:t>Adj.</a:t>
                      </a:r>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900" b="1" u="none" strike="noStrike" dirty="0">
                          <a:solidFill>
                            <a:srgbClr val="990000"/>
                          </a:solidFill>
                          <a:effectLst/>
                        </a:rPr>
                        <a:t>2,728</a:t>
                      </a:r>
                      <a:endParaRPr lang="en-US" sz="1900" b="1" i="0" u="none" strike="noStrike" dirty="0">
                        <a:solidFill>
                          <a:srgbClr val="990000"/>
                        </a:solidFill>
                        <a:effectLst/>
                        <a:latin typeface="Calibri" panose="020F0502020204030204" pitchFamily="34" charset="0"/>
                      </a:endParaRPr>
                    </a:p>
                  </a:txBody>
                  <a:tcPr marL="0" marT="4233" marB="0"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dirty="0"/>
                    </a:p>
                  </a:txBody>
                  <a:tcPr marR="4233" marT="4233" marB="0"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dirty="0"/>
                    </a:p>
                  </a:txBody>
                  <a:tcPr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dirty="0"/>
                    </a:p>
                  </a:txBody>
                  <a:tcPr marL="4233" marR="45720"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dirty="0"/>
                        <a:t>Dec. 31</a:t>
                      </a: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dirty="0"/>
                        <a:t>Bal.</a:t>
                      </a: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dirty="0"/>
                        <a:t>500</a:t>
                      </a:r>
                    </a:p>
                  </a:txBody>
                  <a:tcPr marL="4233" marT="4233" marB="0"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dirty="0"/>
                    </a:p>
                  </a:txBody>
                  <a:tcPr marR="4233" marT="4233" marB="0"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dirty="0"/>
                    </a:p>
                  </a:txBody>
                  <a:tcPr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dirty="0"/>
                    </a:p>
                  </a:txBody>
                  <a:tcPr marL="4233" marR="45720"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182245">
                <a:tc>
                  <a:txBody>
                    <a:bodyPr/>
                    <a:lstStyle/>
                    <a:p>
                      <a:endParaRPr lang="en-US" dirty="0"/>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endParaRPr lang="en-US" dirty="0"/>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endParaRPr lang="en-US" dirty="0"/>
                    </a:p>
                  </a:txBody>
                  <a:tcPr marL="0" marT="4233" marB="0" anchor="b">
                    <a:lnL w="12700" cmpd="sng">
                      <a:noFill/>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R="4233" marT="4233" marB="0" anchor="b">
                    <a:lnL w="19050" cap="flat" cmpd="sng" algn="ctr">
                      <a:solidFill>
                        <a:schemeClr val="tx1"/>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900" b="0" i="0" u="none" strike="noStrike" dirty="0">
                          <a:solidFill>
                            <a:srgbClr val="000000"/>
                          </a:solidFill>
                          <a:effectLst/>
                          <a:latin typeface="Calibri" panose="020F0502020204030204" pitchFamily="34" charset="0"/>
                        </a:rPr>
                        <a:t>Dec. 31</a:t>
                      </a:r>
                    </a:p>
                  </a:txBody>
                  <a:tcPr marR="4233" marT="4233" marB="0" anchor="b">
                    <a:lnL w="19050" cap="flat" cmpd="sng" algn="ctr">
                      <a:solidFill>
                        <a:schemeClr val="tx1"/>
                      </a:solid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900" b="0" i="0" u="none" strike="noStrike" kern="1200" dirty="0">
                          <a:solidFill>
                            <a:schemeClr val="dk1"/>
                          </a:solidFill>
                          <a:effectLst/>
                          <a:latin typeface="+mn-lt"/>
                          <a:ea typeface="+mn-ea"/>
                          <a:cs typeface="+mn-cs"/>
                        </a:rPr>
                        <a:t>Adj</a:t>
                      </a:r>
                      <a:r>
                        <a:rPr lang="en-US" sz="1900" b="0" i="0" u="none" strike="noStrike" dirty="0">
                          <a:solidFill>
                            <a:srgbClr val="000000"/>
                          </a:solidFill>
                          <a:effectLst/>
                          <a:latin typeface="Calibri" panose="020F0502020204030204" pitchFamily="34" charset="0"/>
                        </a:rPr>
                        <a:t>.</a:t>
                      </a:r>
                    </a:p>
                  </a:txBody>
                  <a:tcPr marR="4233" marT="4233"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900" b="1" u="none" strike="noStrike" dirty="0">
                          <a:solidFill>
                            <a:srgbClr val="990000"/>
                          </a:solidFill>
                          <a:effectLst/>
                        </a:rPr>
                        <a:t>2,728</a:t>
                      </a:r>
                      <a:endParaRPr lang="en-US" sz="1900" b="1" i="0" u="none" strike="noStrike" dirty="0">
                        <a:solidFill>
                          <a:srgbClr val="990000"/>
                        </a:solidFill>
                        <a:effectLst/>
                        <a:latin typeface="Calibri" panose="020F0502020204030204" pitchFamily="34" charset="0"/>
                      </a:endParaRPr>
                    </a:p>
                  </a:txBody>
                  <a:tcPr marL="4233" marR="45720" marT="4233"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2"/>
                  </a:ext>
                </a:extLst>
              </a:tr>
              <a:tr h="182245">
                <a:tc>
                  <a:txBody>
                    <a:bodyPr/>
                    <a:lstStyle/>
                    <a:p>
                      <a:endParaRPr lang="en-US" dirty="0"/>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endParaRPr lang="en-US" dirty="0"/>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endParaRPr lang="en-US" dirty="0"/>
                    </a:p>
                  </a:txBody>
                  <a:tcPr marL="0" marT="4233" marB="0" anchor="b">
                    <a:lnL w="12700" cmpd="sng">
                      <a:noFill/>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R="4233" marT="4233" marB="0" anchor="b">
                    <a:lnL w="19050" cap="flat" cmpd="sng" algn="ctr">
                      <a:solidFill>
                        <a:schemeClr val="tx1"/>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900" b="0" i="0" u="none" strike="noStrike" dirty="0">
                        <a:solidFill>
                          <a:srgbClr val="000000"/>
                        </a:solidFill>
                        <a:effectLst/>
                        <a:latin typeface="Calibri" panose="020F0502020204030204" pitchFamily="34" charset="0"/>
                      </a:endParaRPr>
                    </a:p>
                  </a:txBody>
                  <a:tcPr marL="4233" marR="4233" marT="4233" marB="0"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900" b="0" i="0" u="none" strike="noStrike" dirty="0">
                          <a:solidFill>
                            <a:srgbClr val="000000"/>
                          </a:solidFill>
                          <a:effectLst/>
                          <a:latin typeface="Calibri" panose="020F0502020204030204" pitchFamily="34" charset="0"/>
                        </a:rPr>
                        <a:t>Dec. 31</a:t>
                      </a:r>
                    </a:p>
                  </a:txBody>
                  <a:tcPr marR="4233" marT="4233" marB="0"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900" b="0" i="0" u="none" strike="noStrike" dirty="0">
                          <a:solidFill>
                            <a:srgbClr val="000000"/>
                          </a:solidFill>
                          <a:effectLst/>
                          <a:latin typeface="Calibri" panose="020F0502020204030204" pitchFamily="34" charset="0"/>
                        </a:rPr>
                        <a:t>Bal.</a:t>
                      </a:r>
                    </a:p>
                  </a:txBody>
                  <a:tcPr marR="4233"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900" b="0" i="0" u="none" strike="noStrike" dirty="0">
                          <a:solidFill>
                            <a:srgbClr val="000000"/>
                          </a:solidFill>
                          <a:effectLst/>
                          <a:latin typeface="Calibri" panose="020F0502020204030204" pitchFamily="34" charset="0"/>
                        </a:rPr>
                        <a:t>2,228</a:t>
                      </a:r>
                    </a:p>
                  </a:txBody>
                  <a:tcPr marL="4233" marR="45720" marT="4233"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35416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
          <p:cNvSpPr>
            <a:spLocks noGrp="1"/>
          </p:cNvSpPr>
          <p:nvPr>
            <p:ph type="sldNum" sz="quarter" idx="10"/>
          </p:nvPr>
        </p:nvSpPr>
        <p:spPr/>
        <p:txBody>
          <a:bodyPr/>
          <a:lstStyle/>
          <a:p>
            <a:fld id="{67B19427-F580-D146-B60E-4CADEE75497F}" type="slidenum">
              <a:rPr lang="en-US" smtClean="0"/>
              <a:pPr/>
              <a:t>4</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
        <p:nvSpPr>
          <p:cNvPr id="22" name="Title"/>
          <p:cNvSpPr>
            <a:spLocks noGrp="1"/>
          </p:cNvSpPr>
          <p:nvPr>
            <p:ph type="title"/>
          </p:nvPr>
        </p:nvSpPr>
        <p:spPr>
          <a:xfrm>
            <a:off x="304800" y="762001"/>
            <a:ext cx="8839200" cy="646331"/>
          </a:xfrm>
          <a:prstGeom prst="rect">
            <a:avLst/>
          </a:prstGeom>
        </p:spPr>
        <p:txBody>
          <a:bodyPr>
            <a:noAutofit/>
          </a:bodyPr>
          <a:lstStyle/>
          <a:p>
            <a:r>
              <a:rPr lang="en-US" b="1" dirty="0">
                <a:solidFill>
                  <a:schemeClr val="accent1"/>
                </a:solidFill>
              </a:rPr>
              <a:t>Recognition of Accounts Receivables </a:t>
            </a:r>
            <a:endParaRPr lang="en-US" b="0" dirty="0">
              <a:solidFill>
                <a:schemeClr val="accent1"/>
              </a:solidFill>
            </a:endParaRPr>
          </a:p>
        </p:txBody>
      </p:sp>
      <p:sp>
        <p:nvSpPr>
          <p:cNvPr id="14" name="Content Placeholder 2">
            <a:extLst>
              <a:ext uri="{FF2B5EF4-FFF2-40B4-BE49-F238E27FC236}">
                <a16:creationId xmlns:a16="http://schemas.microsoft.com/office/drawing/2014/main" xmlns="" id="{525C3BC9-A1D3-49A8-9D6B-1688C8E139C5}"/>
              </a:ext>
            </a:extLst>
          </p:cNvPr>
          <p:cNvSpPr>
            <a:spLocks noGrp="1"/>
          </p:cNvSpPr>
          <p:nvPr>
            <p:ph sz="quarter" idx="16"/>
          </p:nvPr>
        </p:nvSpPr>
        <p:spPr>
          <a:xfrm>
            <a:off x="304800" y="1447800"/>
            <a:ext cx="8534400" cy="4648200"/>
          </a:xfrm>
        </p:spPr>
        <p:txBody>
          <a:bodyPr/>
          <a:lstStyle/>
          <a:p>
            <a:pPr marL="574675" indent="-346075">
              <a:lnSpc>
                <a:spcPct val="100000"/>
              </a:lnSpc>
              <a:spcBef>
                <a:spcPts val="1200"/>
              </a:spcBef>
              <a:buClr>
                <a:schemeClr val="accent2"/>
              </a:buClr>
              <a:buSzPct val="100000"/>
              <a:buFont typeface="Arial" panose="020B0604020202020204" pitchFamily="34" charset="0"/>
              <a:buChar char="•"/>
            </a:pPr>
            <a:r>
              <a:rPr lang="en-US" dirty="0"/>
              <a:t>The term </a:t>
            </a:r>
            <a:r>
              <a:rPr lang="en-US" b="1" dirty="0"/>
              <a:t>receivables </a:t>
            </a:r>
            <a:r>
              <a:rPr lang="en-US" dirty="0"/>
              <a:t>refers to amounts due from individuals and companies. </a:t>
            </a:r>
          </a:p>
          <a:p>
            <a:pPr marL="574675" indent="-346075">
              <a:lnSpc>
                <a:spcPct val="100000"/>
              </a:lnSpc>
              <a:spcBef>
                <a:spcPts val="1200"/>
              </a:spcBef>
              <a:buClr>
                <a:schemeClr val="accent2"/>
              </a:buClr>
              <a:buSzPct val="100000"/>
              <a:buFont typeface="Arial" panose="020B0604020202020204" pitchFamily="34" charset="0"/>
              <a:buChar char="•"/>
            </a:pPr>
            <a:r>
              <a:rPr lang="en-US" dirty="0"/>
              <a:t>Receivables are claims that are expected to be collected in cash.</a:t>
            </a:r>
          </a:p>
          <a:p>
            <a:pPr marL="574675" indent="-346075">
              <a:lnSpc>
                <a:spcPct val="100000"/>
              </a:lnSpc>
              <a:spcBef>
                <a:spcPts val="1200"/>
              </a:spcBef>
              <a:buClr>
                <a:schemeClr val="accent2"/>
              </a:buClr>
              <a:buSzPct val="100000"/>
              <a:buFont typeface="Arial" panose="020B0604020202020204" pitchFamily="34" charset="0"/>
              <a:buChar char="•"/>
            </a:pPr>
            <a:r>
              <a:rPr lang="en-US" dirty="0"/>
              <a:t>Management of receivables is a very important activity for any company that sells goods or services on credit.</a:t>
            </a:r>
          </a:p>
          <a:p>
            <a:pPr marL="574675" indent="-346075">
              <a:lnSpc>
                <a:spcPct val="100000"/>
              </a:lnSpc>
              <a:spcBef>
                <a:spcPts val="1200"/>
              </a:spcBef>
              <a:buClr>
                <a:schemeClr val="accent2"/>
              </a:buClr>
              <a:buSzPct val="100000"/>
              <a:buFont typeface="Arial" panose="020B0604020202020204" pitchFamily="34" charset="0"/>
              <a:buChar char="•"/>
            </a:pPr>
            <a:r>
              <a:rPr lang="en-US" dirty="0"/>
              <a:t>Receivables are important because they represent one of a company’s most liquid assets</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380054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16622C-D4EE-46CD-82E4-DE86EB4AEEBC}"/>
              </a:ext>
            </a:extLst>
          </p:cNvPr>
          <p:cNvSpPr>
            <a:spLocks noGrp="1"/>
          </p:cNvSpPr>
          <p:nvPr>
            <p:ph type="title"/>
          </p:nvPr>
        </p:nvSpPr>
        <p:spPr/>
        <p:txBody>
          <a:bodyPr/>
          <a:lstStyle/>
          <a:p>
            <a:r>
              <a:rPr lang="en-GB" dirty="0"/>
              <a:t>Valuing account receivable </a:t>
            </a:r>
          </a:p>
        </p:txBody>
      </p:sp>
      <p:sp>
        <p:nvSpPr>
          <p:cNvPr id="4" name="Slide Number Placeholder 3">
            <a:extLst>
              <a:ext uri="{FF2B5EF4-FFF2-40B4-BE49-F238E27FC236}">
                <a16:creationId xmlns:a16="http://schemas.microsoft.com/office/drawing/2014/main" xmlns="" id="{217E7CD5-16F0-4E91-87C7-F3E04A30F781}"/>
              </a:ext>
            </a:extLst>
          </p:cNvPr>
          <p:cNvSpPr>
            <a:spLocks noGrp="1"/>
          </p:cNvSpPr>
          <p:nvPr>
            <p:ph type="sldNum" sz="quarter" idx="10"/>
          </p:nvPr>
        </p:nvSpPr>
        <p:spPr/>
        <p:txBody>
          <a:bodyPr/>
          <a:lstStyle/>
          <a:p>
            <a:fld id="{67B19427-F580-D146-B60E-4CADEE75497F}" type="slidenum">
              <a:rPr lang="en-US" smtClean="0"/>
              <a:pPr/>
              <a:t>40</a:t>
            </a:fld>
            <a:endParaRPr lang="en-US" dirty="0"/>
          </a:p>
        </p:txBody>
      </p:sp>
      <p:sp>
        <p:nvSpPr>
          <p:cNvPr id="5" name="Footer Placeholder 4">
            <a:extLst>
              <a:ext uri="{FF2B5EF4-FFF2-40B4-BE49-F238E27FC236}">
                <a16:creationId xmlns:a16="http://schemas.microsoft.com/office/drawing/2014/main" xmlns="" id="{AB2A3EC9-64D7-439D-8848-222D4BF71907}"/>
              </a:ext>
            </a:extLst>
          </p:cNvPr>
          <p:cNvSpPr>
            <a:spLocks noGrp="1"/>
          </p:cNvSpPr>
          <p:nvPr>
            <p:ph type="ftr" sz="quarter" idx="11"/>
          </p:nvPr>
        </p:nvSpPr>
        <p:spPr/>
        <p:txBody>
          <a:bodyPr/>
          <a:lstStyle/>
          <a:p>
            <a:r>
              <a:rPr lang="en-US"/>
              <a:t>Copyright ©2019 John Wiley &amp; Sons, Inc. </a:t>
            </a:r>
            <a:endParaRPr lang="en-US" dirty="0"/>
          </a:p>
        </p:txBody>
      </p:sp>
      <p:pic>
        <p:nvPicPr>
          <p:cNvPr id="17" name="Picture 16">
            <a:extLst>
              <a:ext uri="{FF2B5EF4-FFF2-40B4-BE49-F238E27FC236}">
                <a16:creationId xmlns:a16="http://schemas.microsoft.com/office/drawing/2014/main" xmlns="" id="{E9CD342D-797F-4DA9-9A92-3DA54068DC11}"/>
              </a:ext>
            </a:extLst>
          </p:cNvPr>
          <p:cNvPicPr>
            <a:picLocks noChangeAspect="1"/>
          </p:cNvPicPr>
          <p:nvPr/>
        </p:nvPicPr>
        <p:blipFill>
          <a:blip r:embed="rId3"/>
          <a:stretch>
            <a:fillRect/>
          </a:stretch>
        </p:blipFill>
        <p:spPr>
          <a:xfrm>
            <a:off x="114300" y="1447800"/>
            <a:ext cx="8915400" cy="2089782"/>
          </a:xfrm>
          <a:prstGeom prst="rect">
            <a:avLst/>
          </a:prstGeom>
        </p:spPr>
      </p:pic>
    </p:spTree>
    <p:extLst>
      <p:ext uri="{BB962C8B-B14F-4D97-AF65-F5344CB8AC3E}">
        <p14:creationId xmlns:p14="http://schemas.microsoft.com/office/powerpoint/2010/main" xmlns="" val="181208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16622C-D4EE-46CD-82E4-DE86EB4AEEBC}"/>
              </a:ext>
            </a:extLst>
          </p:cNvPr>
          <p:cNvSpPr>
            <a:spLocks noGrp="1"/>
          </p:cNvSpPr>
          <p:nvPr>
            <p:ph type="title"/>
          </p:nvPr>
        </p:nvSpPr>
        <p:spPr/>
        <p:txBody>
          <a:bodyPr/>
          <a:lstStyle/>
          <a:p>
            <a:r>
              <a:rPr lang="en-GB" dirty="0"/>
              <a:t>Valuing account receivable </a:t>
            </a:r>
          </a:p>
        </p:txBody>
      </p:sp>
      <p:sp>
        <p:nvSpPr>
          <p:cNvPr id="4" name="Slide Number Placeholder 3">
            <a:extLst>
              <a:ext uri="{FF2B5EF4-FFF2-40B4-BE49-F238E27FC236}">
                <a16:creationId xmlns:a16="http://schemas.microsoft.com/office/drawing/2014/main" xmlns="" id="{217E7CD5-16F0-4E91-87C7-F3E04A30F781}"/>
              </a:ext>
            </a:extLst>
          </p:cNvPr>
          <p:cNvSpPr>
            <a:spLocks noGrp="1"/>
          </p:cNvSpPr>
          <p:nvPr>
            <p:ph type="sldNum" sz="quarter" idx="10"/>
          </p:nvPr>
        </p:nvSpPr>
        <p:spPr/>
        <p:txBody>
          <a:bodyPr/>
          <a:lstStyle/>
          <a:p>
            <a:fld id="{67B19427-F580-D146-B60E-4CADEE75497F}" type="slidenum">
              <a:rPr lang="en-US" smtClean="0"/>
              <a:pPr/>
              <a:t>41</a:t>
            </a:fld>
            <a:endParaRPr lang="en-US" dirty="0"/>
          </a:p>
        </p:txBody>
      </p:sp>
      <p:sp>
        <p:nvSpPr>
          <p:cNvPr id="5" name="Footer Placeholder 4">
            <a:extLst>
              <a:ext uri="{FF2B5EF4-FFF2-40B4-BE49-F238E27FC236}">
                <a16:creationId xmlns:a16="http://schemas.microsoft.com/office/drawing/2014/main" xmlns="" id="{AB2A3EC9-64D7-439D-8848-222D4BF71907}"/>
              </a:ext>
            </a:extLst>
          </p:cNvPr>
          <p:cNvSpPr>
            <a:spLocks noGrp="1"/>
          </p:cNvSpPr>
          <p:nvPr>
            <p:ph type="ftr" sz="quarter" idx="11"/>
          </p:nvPr>
        </p:nvSpPr>
        <p:spPr/>
        <p:txBody>
          <a:bodyPr/>
          <a:lstStyle/>
          <a:p>
            <a:r>
              <a:rPr lang="en-US"/>
              <a:t>Copyright ©2019 John Wiley &amp; Sons, Inc. </a:t>
            </a:r>
            <a:endParaRPr lang="en-US" dirty="0"/>
          </a:p>
        </p:txBody>
      </p:sp>
      <p:pic>
        <p:nvPicPr>
          <p:cNvPr id="15" name="Picture 14">
            <a:extLst>
              <a:ext uri="{FF2B5EF4-FFF2-40B4-BE49-F238E27FC236}">
                <a16:creationId xmlns:a16="http://schemas.microsoft.com/office/drawing/2014/main" xmlns="" id="{64AF1875-5C2D-41BC-BC34-F8C14D21CD8A}"/>
              </a:ext>
            </a:extLst>
          </p:cNvPr>
          <p:cNvPicPr>
            <a:picLocks noChangeAspect="1"/>
          </p:cNvPicPr>
          <p:nvPr/>
        </p:nvPicPr>
        <p:blipFill>
          <a:blip r:embed="rId2"/>
          <a:stretch>
            <a:fillRect/>
          </a:stretch>
        </p:blipFill>
        <p:spPr>
          <a:xfrm>
            <a:off x="571153" y="1371600"/>
            <a:ext cx="8572847" cy="4724399"/>
          </a:xfrm>
          <a:prstGeom prst="rect">
            <a:avLst/>
          </a:prstGeom>
        </p:spPr>
      </p:pic>
    </p:spTree>
    <p:extLst>
      <p:ext uri="{BB962C8B-B14F-4D97-AF65-F5344CB8AC3E}">
        <p14:creationId xmlns:p14="http://schemas.microsoft.com/office/powerpoint/2010/main" xmlns="" val="516940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16622C-D4EE-46CD-82E4-DE86EB4AEEBC}"/>
              </a:ext>
            </a:extLst>
          </p:cNvPr>
          <p:cNvSpPr>
            <a:spLocks noGrp="1"/>
          </p:cNvSpPr>
          <p:nvPr>
            <p:ph type="title"/>
          </p:nvPr>
        </p:nvSpPr>
        <p:spPr>
          <a:xfrm>
            <a:off x="285997" y="398855"/>
            <a:ext cx="8534400" cy="838199"/>
          </a:xfrm>
        </p:spPr>
        <p:txBody>
          <a:bodyPr/>
          <a:lstStyle/>
          <a:p>
            <a:r>
              <a:rPr lang="en-GB" dirty="0"/>
              <a:t>Valuing account receivable </a:t>
            </a:r>
          </a:p>
        </p:txBody>
      </p:sp>
      <p:sp>
        <p:nvSpPr>
          <p:cNvPr id="4" name="Slide Number Placeholder 3">
            <a:extLst>
              <a:ext uri="{FF2B5EF4-FFF2-40B4-BE49-F238E27FC236}">
                <a16:creationId xmlns:a16="http://schemas.microsoft.com/office/drawing/2014/main" xmlns="" id="{217E7CD5-16F0-4E91-87C7-F3E04A30F781}"/>
              </a:ext>
            </a:extLst>
          </p:cNvPr>
          <p:cNvSpPr>
            <a:spLocks noGrp="1"/>
          </p:cNvSpPr>
          <p:nvPr>
            <p:ph type="sldNum" sz="quarter" idx="10"/>
          </p:nvPr>
        </p:nvSpPr>
        <p:spPr/>
        <p:txBody>
          <a:bodyPr/>
          <a:lstStyle/>
          <a:p>
            <a:fld id="{67B19427-F580-D146-B60E-4CADEE75497F}" type="slidenum">
              <a:rPr lang="en-US" smtClean="0"/>
              <a:pPr/>
              <a:t>42</a:t>
            </a:fld>
            <a:endParaRPr lang="en-US" dirty="0"/>
          </a:p>
        </p:txBody>
      </p:sp>
      <p:sp>
        <p:nvSpPr>
          <p:cNvPr id="5" name="Footer Placeholder 4">
            <a:extLst>
              <a:ext uri="{FF2B5EF4-FFF2-40B4-BE49-F238E27FC236}">
                <a16:creationId xmlns:a16="http://schemas.microsoft.com/office/drawing/2014/main" xmlns="" id="{AB2A3EC9-64D7-439D-8848-222D4BF71907}"/>
              </a:ext>
            </a:extLst>
          </p:cNvPr>
          <p:cNvSpPr>
            <a:spLocks noGrp="1"/>
          </p:cNvSpPr>
          <p:nvPr>
            <p:ph type="ftr" sz="quarter" idx="11"/>
          </p:nvPr>
        </p:nvSpPr>
        <p:spPr/>
        <p:txBody>
          <a:bodyPr/>
          <a:lstStyle/>
          <a:p>
            <a:r>
              <a:rPr lang="en-US"/>
              <a:t>Copyright ©2019 John Wiley &amp; Sons, Inc. </a:t>
            </a:r>
            <a:endParaRPr lang="en-US" dirty="0"/>
          </a:p>
        </p:txBody>
      </p:sp>
      <p:pic>
        <p:nvPicPr>
          <p:cNvPr id="6" name="Picture 5">
            <a:extLst>
              <a:ext uri="{FF2B5EF4-FFF2-40B4-BE49-F238E27FC236}">
                <a16:creationId xmlns:a16="http://schemas.microsoft.com/office/drawing/2014/main" xmlns="" id="{7E985A91-AD30-4D6D-AAE2-E41A6D8FAEC4}"/>
              </a:ext>
            </a:extLst>
          </p:cNvPr>
          <p:cNvPicPr>
            <a:picLocks noChangeAspect="1"/>
          </p:cNvPicPr>
          <p:nvPr/>
        </p:nvPicPr>
        <p:blipFill>
          <a:blip r:embed="rId2"/>
          <a:stretch>
            <a:fillRect/>
          </a:stretch>
        </p:blipFill>
        <p:spPr>
          <a:xfrm>
            <a:off x="285997" y="914400"/>
            <a:ext cx="8339846" cy="5219218"/>
          </a:xfrm>
          <a:prstGeom prst="rect">
            <a:avLst/>
          </a:prstGeom>
        </p:spPr>
      </p:pic>
    </p:spTree>
    <p:extLst>
      <p:ext uri="{BB962C8B-B14F-4D97-AF65-F5344CB8AC3E}">
        <p14:creationId xmlns:p14="http://schemas.microsoft.com/office/powerpoint/2010/main" xmlns="" val="333005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16622C-D4EE-46CD-82E4-DE86EB4AEEBC}"/>
              </a:ext>
            </a:extLst>
          </p:cNvPr>
          <p:cNvSpPr>
            <a:spLocks noGrp="1"/>
          </p:cNvSpPr>
          <p:nvPr>
            <p:ph type="title"/>
          </p:nvPr>
        </p:nvSpPr>
        <p:spPr>
          <a:xfrm>
            <a:off x="285997" y="398855"/>
            <a:ext cx="8534400" cy="838199"/>
          </a:xfrm>
        </p:spPr>
        <p:txBody>
          <a:bodyPr/>
          <a:lstStyle/>
          <a:p>
            <a:r>
              <a:rPr lang="en-GB" dirty="0"/>
              <a:t>Valuing account receivable </a:t>
            </a:r>
          </a:p>
        </p:txBody>
      </p:sp>
      <p:sp>
        <p:nvSpPr>
          <p:cNvPr id="4" name="Slide Number Placeholder 3">
            <a:extLst>
              <a:ext uri="{FF2B5EF4-FFF2-40B4-BE49-F238E27FC236}">
                <a16:creationId xmlns:a16="http://schemas.microsoft.com/office/drawing/2014/main" xmlns="" id="{217E7CD5-16F0-4E91-87C7-F3E04A30F781}"/>
              </a:ext>
            </a:extLst>
          </p:cNvPr>
          <p:cNvSpPr>
            <a:spLocks noGrp="1"/>
          </p:cNvSpPr>
          <p:nvPr>
            <p:ph type="sldNum" sz="quarter" idx="10"/>
          </p:nvPr>
        </p:nvSpPr>
        <p:spPr/>
        <p:txBody>
          <a:bodyPr/>
          <a:lstStyle/>
          <a:p>
            <a:fld id="{67B19427-F580-D146-B60E-4CADEE75497F}" type="slidenum">
              <a:rPr lang="en-US" smtClean="0"/>
              <a:pPr/>
              <a:t>43</a:t>
            </a:fld>
            <a:endParaRPr lang="en-US" dirty="0"/>
          </a:p>
        </p:txBody>
      </p:sp>
      <p:sp>
        <p:nvSpPr>
          <p:cNvPr id="5" name="Footer Placeholder 4">
            <a:extLst>
              <a:ext uri="{FF2B5EF4-FFF2-40B4-BE49-F238E27FC236}">
                <a16:creationId xmlns:a16="http://schemas.microsoft.com/office/drawing/2014/main" xmlns="" id="{AB2A3EC9-64D7-439D-8848-222D4BF71907}"/>
              </a:ext>
            </a:extLst>
          </p:cNvPr>
          <p:cNvSpPr>
            <a:spLocks noGrp="1"/>
          </p:cNvSpPr>
          <p:nvPr>
            <p:ph type="ftr" sz="quarter" idx="11"/>
          </p:nvPr>
        </p:nvSpPr>
        <p:spPr/>
        <p:txBody>
          <a:bodyPr/>
          <a:lstStyle/>
          <a:p>
            <a:r>
              <a:rPr lang="en-US"/>
              <a:t>Copyright ©2019 John Wiley &amp; Sons, Inc. </a:t>
            </a:r>
            <a:endParaRPr lang="en-US" dirty="0"/>
          </a:p>
        </p:txBody>
      </p:sp>
      <p:pic>
        <p:nvPicPr>
          <p:cNvPr id="7" name="Picture 6">
            <a:extLst>
              <a:ext uri="{FF2B5EF4-FFF2-40B4-BE49-F238E27FC236}">
                <a16:creationId xmlns:a16="http://schemas.microsoft.com/office/drawing/2014/main" xmlns="" id="{4AD479A9-C3C2-4DCE-9789-E93754450F9B}"/>
              </a:ext>
            </a:extLst>
          </p:cNvPr>
          <p:cNvPicPr>
            <a:picLocks noChangeAspect="1"/>
          </p:cNvPicPr>
          <p:nvPr/>
        </p:nvPicPr>
        <p:blipFill>
          <a:blip r:embed="rId2"/>
          <a:stretch>
            <a:fillRect/>
          </a:stretch>
        </p:blipFill>
        <p:spPr>
          <a:xfrm>
            <a:off x="28575" y="-496334"/>
            <a:ext cx="7620000" cy="6858000"/>
          </a:xfrm>
          <a:prstGeom prst="rect">
            <a:avLst/>
          </a:prstGeom>
        </p:spPr>
      </p:pic>
    </p:spTree>
    <p:extLst>
      <p:ext uri="{BB962C8B-B14F-4D97-AF65-F5344CB8AC3E}">
        <p14:creationId xmlns:p14="http://schemas.microsoft.com/office/powerpoint/2010/main" xmlns="" val="1391733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44</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10" name="COB/LO"/>
          <p:cNvSpPr>
            <a:spLocks noGrp="1"/>
          </p:cNvSpPr>
          <p:nvPr>
            <p:ph sz="quarter" idx="4294967295"/>
          </p:nvPr>
        </p:nvSpPr>
        <p:spPr>
          <a:xfrm>
            <a:off x="228600" y="6410673"/>
            <a:ext cx="489095" cy="276999"/>
          </a:xfrm>
          <a:prstGeom prst="rect">
            <a:avLst/>
          </a:prstGeom>
          <a:noFill/>
        </p:spPr>
        <p:txBody>
          <a:bodyPr lIns="0" rIns="0">
            <a:spAutoFit/>
          </a:bodyPr>
          <a:lstStyle/>
          <a:p>
            <a:pPr marL="60325" lvl="1" indent="0">
              <a:lnSpc>
                <a:spcPct val="100000"/>
              </a:lnSpc>
              <a:spcBef>
                <a:spcPts val="1200"/>
              </a:spcBef>
              <a:buNone/>
            </a:pPr>
            <a:r>
              <a:rPr lang="en-US" sz="1200" dirty="0">
                <a:solidFill>
                  <a:schemeClr val="bg1">
                    <a:lumMod val="50000"/>
                  </a:schemeClr>
                </a:solidFill>
              </a:rPr>
              <a:t>LO 2</a:t>
            </a:r>
          </a:p>
        </p:txBody>
      </p:sp>
      <p:sp>
        <p:nvSpPr>
          <p:cNvPr id="9" name="Title "/>
          <p:cNvSpPr>
            <a:spLocks noGrp="1"/>
          </p:cNvSpPr>
          <p:nvPr>
            <p:ph type="title" idx="4294967295"/>
          </p:nvPr>
        </p:nvSpPr>
        <p:spPr>
          <a:xfrm>
            <a:off x="309562" y="762000"/>
            <a:ext cx="8682038" cy="646331"/>
          </a:xfrm>
          <a:prstGeom prst="rect">
            <a:avLst/>
          </a:prstGeom>
        </p:spPr>
        <p:txBody>
          <a:bodyPr wrap="square">
            <a:spAutoFit/>
          </a:bodyPr>
          <a:lstStyle/>
          <a:p>
            <a:r>
              <a:rPr lang="en-US" dirty="0"/>
              <a:t>Disposing of Accounts Receivables </a:t>
            </a:r>
            <a:r>
              <a:rPr lang="en-US" sz="2000" b="0" dirty="0"/>
              <a:t>(1 of 2)</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
        <p:nvSpPr>
          <p:cNvPr id="8" name="LOBL"/>
          <p:cNvSpPr>
            <a:spLocks noGrp="1"/>
          </p:cNvSpPr>
          <p:nvPr>
            <p:ph sz="quarter" idx="4294967295"/>
          </p:nvPr>
        </p:nvSpPr>
        <p:spPr>
          <a:xfrm>
            <a:off x="310776" y="1447800"/>
            <a:ext cx="8534400" cy="4267200"/>
          </a:xfrm>
          <a:prstGeom prst="rect">
            <a:avLst/>
          </a:prstGeom>
        </p:spPr>
        <p:txBody>
          <a:bodyPr/>
          <a:lstStyle/>
          <a:p>
            <a:pPr marL="0" indent="0">
              <a:lnSpc>
                <a:spcPct val="100000"/>
              </a:lnSpc>
              <a:spcBef>
                <a:spcPts val="1200"/>
              </a:spcBef>
              <a:buNone/>
            </a:pPr>
            <a:r>
              <a:rPr lang="en-US" altLang="en-US" dirty="0"/>
              <a:t>Companies sell receivables for two major reasons. </a:t>
            </a:r>
          </a:p>
          <a:p>
            <a:pPr lvl="1" indent="-457200">
              <a:lnSpc>
                <a:spcPct val="100000"/>
              </a:lnSpc>
              <a:spcBef>
                <a:spcPts val="1200"/>
              </a:spcBef>
              <a:spcAft>
                <a:spcPct val="20000"/>
              </a:spcAft>
              <a:buSzPct val="95000"/>
              <a:buFontTx/>
              <a:buAutoNum type="arabicPeriod"/>
            </a:pPr>
            <a:r>
              <a:rPr lang="en-US" altLang="en-US" sz="2800" dirty="0"/>
              <a:t>Receivables may be the only reasonable source of cash.</a:t>
            </a:r>
          </a:p>
          <a:p>
            <a:pPr lvl="1" indent="-457200">
              <a:lnSpc>
                <a:spcPct val="100000"/>
              </a:lnSpc>
              <a:spcBef>
                <a:spcPts val="1200"/>
              </a:spcBef>
              <a:spcAft>
                <a:spcPct val="20000"/>
              </a:spcAft>
              <a:buSzPct val="95000"/>
              <a:buFontTx/>
              <a:buAutoNum type="arabicPeriod"/>
            </a:pPr>
            <a:r>
              <a:rPr lang="en-US" altLang="en-US" sz="2800" dirty="0"/>
              <a:t>Billing and collection are often time-consuming and costly.</a:t>
            </a:r>
          </a:p>
          <a:p>
            <a:pPr marL="0" indent="0">
              <a:lnSpc>
                <a:spcPct val="100000"/>
              </a:lnSpc>
              <a:spcBef>
                <a:spcPts val="1200"/>
              </a:spcBef>
              <a:buNone/>
            </a:pPr>
            <a:endParaRPr lang="en-US" dirty="0"/>
          </a:p>
        </p:txBody>
      </p:sp>
    </p:spTree>
    <p:extLst>
      <p:ext uri="{BB962C8B-B14F-4D97-AF65-F5344CB8AC3E}">
        <p14:creationId xmlns:p14="http://schemas.microsoft.com/office/powerpoint/2010/main" xmlns="" val="465821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E9B138-DE3B-4E8D-BDE6-71F1385119FE}"/>
              </a:ext>
            </a:extLst>
          </p:cNvPr>
          <p:cNvSpPr>
            <a:spLocks noGrp="1"/>
          </p:cNvSpPr>
          <p:nvPr>
            <p:ph type="title"/>
          </p:nvPr>
        </p:nvSpPr>
        <p:spPr/>
        <p:txBody>
          <a:bodyPr>
            <a:normAutofit/>
          </a:bodyPr>
          <a:lstStyle/>
          <a:p>
            <a:r>
              <a:rPr lang="en-US" dirty="0"/>
              <a:t>Disposing of Accounts Receivables </a:t>
            </a:r>
            <a:r>
              <a:rPr lang="en-US" sz="2000" b="0" dirty="0"/>
              <a:t>(2 of 3)</a:t>
            </a:r>
            <a:endParaRPr lang="en-US" b="0" dirty="0"/>
          </a:p>
        </p:txBody>
      </p:sp>
      <p:sp>
        <p:nvSpPr>
          <p:cNvPr id="3" name="Content Placeholder 2">
            <a:extLst>
              <a:ext uri="{FF2B5EF4-FFF2-40B4-BE49-F238E27FC236}">
                <a16:creationId xmlns:a16="http://schemas.microsoft.com/office/drawing/2014/main" xmlns="" id="{95EBADAD-416B-476C-83E2-3273C3E418B4}"/>
              </a:ext>
            </a:extLst>
          </p:cNvPr>
          <p:cNvSpPr>
            <a:spLocks noGrp="1"/>
          </p:cNvSpPr>
          <p:nvPr>
            <p:ph sz="quarter" idx="16"/>
          </p:nvPr>
        </p:nvSpPr>
        <p:spPr>
          <a:xfrm>
            <a:off x="304800" y="1447800"/>
            <a:ext cx="8534400" cy="4038600"/>
          </a:xfrm>
        </p:spPr>
        <p:txBody>
          <a:bodyPr/>
          <a:lstStyle/>
          <a:p>
            <a:pPr>
              <a:lnSpc>
                <a:spcPct val="100000"/>
              </a:lnSpc>
              <a:spcBef>
                <a:spcPts val="1200"/>
              </a:spcBef>
            </a:pPr>
            <a:r>
              <a:rPr lang="en-US" altLang="en-US" sz="3200" b="1" dirty="0"/>
              <a:t>Sale of Receivables to a Factor</a:t>
            </a:r>
          </a:p>
          <a:p>
            <a:pPr marL="571500" lvl="1" indent="-344488">
              <a:lnSpc>
                <a:spcPct val="100000"/>
              </a:lnSpc>
              <a:spcBef>
                <a:spcPts val="1200"/>
              </a:spcBef>
              <a:buClr>
                <a:schemeClr val="accent2"/>
              </a:buClr>
              <a:buSzPct val="1000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Finance company or bank</a:t>
            </a:r>
          </a:p>
          <a:p>
            <a:pPr marL="571500" lvl="1" indent="-344488">
              <a:lnSpc>
                <a:spcPct val="100000"/>
              </a:lnSpc>
              <a:spcBef>
                <a:spcPts val="1200"/>
              </a:spcBef>
              <a:buClr>
                <a:schemeClr val="accent2"/>
              </a:buClr>
              <a:buSzPct val="1000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Buys receivables from businesses and then collects payments directly from customers</a:t>
            </a:r>
          </a:p>
          <a:p>
            <a:pPr marL="571500" lvl="1" indent="-344488">
              <a:lnSpc>
                <a:spcPct val="100000"/>
              </a:lnSpc>
              <a:spcBef>
                <a:spcPts val="1200"/>
              </a:spcBef>
              <a:buClr>
                <a:schemeClr val="accent2"/>
              </a:buClr>
              <a:buSzPct val="1000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Typically charges a commission to company that is selling receivables</a:t>
            </a:r>
          </a:p>
          <a:p>
            <a:pPr marL="571500" lvl="1" indent="-344488">
              <a:lnSpc>
                <a:spcPct val="100000"/>
              </a:lnSpc>
              <a:spcBef>
                <a:spcPts val="1200"/>
              </a:spcBef>
              <a:buClr>
                <a:schemeClr val="accent2"/>
              </a:buClr>
              <a:buSzPct val="1000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Fee ranges from 1% to 3% of receivables purchased</a:t>
            </a:r>
          </a:p>
        </p:txBody>
      </p:sp>
      <p:sp>
        <p:nvSpPr>
          <p:cNvPr id="4" name="Slide Number Placeholder 3">
            <a:extLst>
              <a:ext uri="{FF2B5EF4-FFF2-40B4-BE49-F238E27FC236}">
                <a16:creationId xmlns:a16="http://schemas.microsoft.com/office/drawing/2014/main" xmlns="" id="{AAFF81C1-1CB6-475D-8318-086CC01F82DE}"/>
              </a:ext>
            </a:extLst>
          </p:cNvPr>
          <p:cNvSpPr>
            <a:spLocks noGrp="1"/>
          </p:cNvSpPr>
          <p:nvPr>
            <p:ph type="sldNum" sz="quarter" idx="10"/>
          </p:nvPr>
        </p:nvSpPr>
        <p:spPr/>
        <p:txBody>
          <a:bodyPr/>
          <a:lstStyle/>
          <a:p>
            <a:fld id="{67B19427-F580-D146-B60E-4CADEE75497F}" type="slidenum">
              <a:rPr lang="en-US" smtClean="0"/>
              <a:pPr/>
              <a:t>45</a:t>
            </a:fld>
            <a:endParaRPr lang="en-US" dirty="0"/>
          </a:p>
        </p:txBody>
      </p:sp>
      <p:sp>
        <p:nvSpPr>
          <p:cNvPr id="5" name="Footer Placeholder 4">
            <a:extLst>
              <a:ext uri="{FF2B5EF4-FFF2-40B4-BE49-F238E27FC236}">
                <a16:creationId xmlns:a16="http://schemas.microsoft.com/office/drawing/2014/main" xmlns="" id="{4C958BF3-CF6C-4AE0-A252-6ED8F91653D0}"/>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35996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8784A5-5D0B-43E0-9515-53C45C767D9B}"/>
              </a:ext>
            </a:extLst>
          </p:cNvPr>
          <p:cNvSpPr>
            <a:spLocks noGrp="1"/>
          </p:cNvSpPr>
          <p:nvPr>
            <p:ph type="title"/>
          </p:nvPr>
        </p:nvSpPr>
        <p:spPr/>
        <p:txBody>
          <a:bodyPr>
            <a:normAutofit/>
          </a:bodyPr>
          <a:lstStyle/>
          <a:p>
            <a:r>
              <a:rPr lang="en-US" dirty="0"/>
              <a:t>Sale of Receivables to a Factor</a:t>
            </a:r>
          </a:p>
        </p:txBody>
      </p:sp>
      <p:sp>
        <p:nvSpPr>
          <p:cNvPr id="3" name="Content Placeholder 2">
            <a:extLst>
              <a:ext uri="{FF2B5EF4-FFF2-40B4-BE49-F238E27FC236}">
                <a16:creationId xmlns:a16="http://schemas.microsoft.com/office/drawing/2014/main" xmlns="" id="{31412834-2A19-4146-AF86-019FCDD748DD}"/>
              </a:ext>
            </a:extLst>
          </p:cNvPr>
          <p:cNvSpPr>
            <a:spLocks noGrp="1"/>
          </p:cNvSpPr>
          <p:nvPr>
            <p:ph sz="quarter" idx="16"/>
          </p:nvPr>
        </p:nvSpPr>
        <p:spPr>
          <a:xfrm>
            <a:off x="304800" y="1447800"/>
            <a:ext cx="8458200" cy="2209800"/>
          </a:xfrm>
        </p:spPr>
        <p:txBody>
          <a:bodyPr/>
          <a:lstStyle/>
          <a:p>
            <a:pPr>
              <a:lnSpc>
                <a:spcPct val="100000"/>
              </a:lnSpc>
              <a:spcBef>
                <a:spcPts val="1200"/>
              </a:spcBef>
            </a:pPr>
            <a:r>
              <a:rPr lang="en-US" sz="2600" b="1" dirty="0"/>
              <a:t>Illustration:</a:t>
            </a:r>
            <a:r>
              <a:rPr lang="en-US" sz="2600" dirty="0"/>
              <a:t> A</a:t>
            </a:r>
            <a:r>
              <a:rPr lang="en-US" altLang="en-US" sz="2600" dirty="0"/>
              <a:t>ssume that Keelung Jewelry factors NT$600,000 of receivables to Federal Factors (amounts in thousands). Federal Factors assesses a service charge of 2% of the amount of receivables sold. The journal entry to record the sale by Keelung Jewelry is as follows</a:t>
            </a:r>
            <a:r>
              <a:rPr lang="en-US" sz="2600" dirty="0"/>
              <a:t>.</a:t>
            </a:r>
          </a:p>
        </p:txBody>
      </p:sp>
      <p:sp>
        <p:nvSpPr>
          <p:cNvPr id="4" name="Slide Number Placeholder 3">
            <a:extLst>
              <a:ext uri="{FF2B5EF4-FFF2-40B4-BE49-F238E27FC236}">
                <a16:creationId xmlns:a16="http://schemas.microsoft.com/office/drawing/2014/main" xmlns="" id="{426ED482-654F-467E-B497-AFD2AEDE32B9}"/>
              </a:ext>
            </a:extLst>
          </p:cNvPr>
          <p:cNvSpPr>
            <a:spLocks noGrp="1"/>
          </p:cNvSpPr>
          <p:nvPr>
            <p:ph type="sldNum" sz="quarter" idx="10"/>
          </p:nvPr>
        </p:nvSpPr>
        <p:spPr/>
        <p:txBody>
          <a:bodyPr/>
          <a:lstStyle/>
          <a:p>
            <a:fld id="{67B19427-F580-D146-B60E-4CADEE75497F}" type="slidenum">
              <a:rPr lang="en-US" smtClean="0"/>
              <a:pPr/>
              <a:t>46</a:t>
            </a:fld>
            <a:endParaRPr lang="en-US" dirty="0"/>
          </a:p>
        </p:txBody>
      </p:sp>
      <p:sp>
        <p:nvSpPr>
          <p:cNvPr id="5" name="Footer Placeholder 4">
            <a:extLst>
              <a:ext uri="{FF2B5EF4-FFF2-40B4-BE49-F238E27FC236}">
                <a16:creationId xmlns:a16="http://schemas.microsoft.com/office/drawing/2014/main" xmlns="" id="{D9399DB8-CF9F-410E-BA0B-0D6A3BBD23D0}"/>
              </a:ext>
            </a:extLst>
          </p:cNvPr>
          <p:cNvSpPr>
            <a:spLocks noGrp="1"/>
          </p:cNvSpPr>
          <p:nvPr>
            <p:ph type="ftr" sz="quarter" idx="11"/>
          </p:nvPr>
        </p:nvSpPr>
        <p:spPr/>
        <p:txBody>
          <a:bodyPr/>
          <a:lstStyle/>
          <a:p>
            <a:r>
              <a:rPr lang="en-US" dirty="0"/>
              <a:t>Copyright ©2019 John Wiley &amp; Sons, Inc. </a:t>
            </a:r>
          </a:p>
        </p:txBody>
      </p:sp>
      <p:sp>
        <p:nvSpPr>
          <p:cNvPr id="20"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914400" y="3733800"/>
            <a:ext cx="4548158" cy="474785"/>
          </a:xfrm>
          <a:ln>
            <a:noFill/>
          </a:ln>
        </p:spPr>
        <p:txBody>
          <a:bodyPr anchor="ctr" anchorCtr="0"/>
          <a:lstStyle/>
          <a:p>
            <a:pPr>
              <a:lnSpc>
                <a:spcPct val="100000"/>
              </a:lnSpc>
              <a:spcBef>
                <a:spcPts val="1200"/>
              </a:spcBef>
            </a:pPr>
            <a:r>
              <a:rPr lang="en-US" sz="2600" dirty="0"/>
              <a:t>Cash</a:t>
            </a:r>
          </a:p>
        </p:txBody>
      </p:sp>
      <p:sp>
        <p:nvSpPr>
          <p:cNvPr id="21"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005358" y="3733800"/>
            <a:ext cx="1523999" cy="474785"/>
          </a:xfrm>
          <a:ln>
            <a:noFill/>
          </a:ln>
        </p:spPr>
        <p:txBody>
          <a:bodyPr anchor="ctr" anchorCtr="0"/>
          <a:lstStyle/>
          <a:p>
            <a:pPr algn="r">
              <a:lnSpc>
                <a:spcPct val="100000"/>
              </a:lnSpc>
              <a:spcBef>
                <a:spcPts val="1200"/>
              </a:spcBef>
            </a:pPr>
            <a:r>
              <a:rPr lang="en-US" sz="2600" dirty="0"/>
              <a:t>588,000</a:t>
            </a:r>
          </a:p>
        </p:txBody>
      </p:sp>
      <p:sp>
        <p:nvSpPr>
          <p:cNvPr id="22"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914400" y="4680235"/>
            <a:ext cx="4548158" cy="474785"/>
          </a:xfrm>
          <a:ln>
            <a:noFill/>
          </a:ln>
        </p:spPr>
        <p:txBody>
          <a:bodyPr anchor="ctr" anchorCtr="0"/>
          <a:lstStyle/>
          <a:p>
            <a:pPr marL="457200">
              <a:lnSpc>
                <a:spcPct val="100000"/>
              </a:lnSpc>
              <a:spcBef>
                <a:spcPts val="1200"/>
              </a:spcBef>
            </a:pPr>
            <a:r>
              <a:rPr lang="en-US" sz="2600" dirty="0"/>
              <a:t>Accounts Receivable</a:t>
            </a:r>
          </a:p>
        </p:txBody>
      </p:sp>
      <p:sp>
        <p:nvSpPr>
          <p:cNvPr id="23"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6529357" y="4680235"/>
            <a:ext cx="1547843" cy="474785"/>
          </a:xfrm>
          <a:ln>
            <a:noFill/>
          </a:ln>
        </p:spPr>
        <p:txBody>
          <a:bodyPr anchor="ctr" anchorCtr="0"/>
          <a:lstStyle/>
          <a:p>
            <a:pPr algn="r">
              <a:lnSpc>
                <a:spcPct val="100000"/>
              </a:lnSpc>
              <a:spcBef>
                <a:spcPts val="1200"/>
              </a:spcBef>
            </a:pPr>
            <a:r>
              <a:rPr lang="en-US" altLang="en-US" sz="2600" dirty="0">
                <a:cs typeface="Calibri" panose="020F0502020204030204" pitchFamily="34" charset="0"/>
              </a:rPr>
              <a:t>600,000</a:t>
            </a:r>
            <a:endParaRPr lang="en-US" sz="2600" dirty="0">
              <a:cs typeface="Calibri" panose="020F0502020204030204" pitchFamily="34" charset="0"/>
            </a:endParaRPr>
          </a:p>
        </p:txBody>
      </p:sp>
      <p:sp>
        <p:nvSpPr>
          <p:cNvPr id="24"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914400" y="4206948"/>
            <a:ext cx="4548158" cy="474785"/>
          </a:xfrm>
          <a:ln>
            <a:noFill/>
          </a:ln>
        </p:spPr>
        <p:txBody>
          <a:bodyPr anchor="ctr" anchorCtr="0"/>
          <a:lstStyle/>
          <a:p>
            <a:pPr>
              <a:lnSpc>
                <a:spcPct val="100000"/>
              </a:lnSpc>
              <a:spcBef>
                <a:spcPts val="1200"/>
              </a:spcBef>
            </a:pPr>
            <a:r>
              <a:rPr lang="en-US" sz="2600" dirty="0"/>
              <a:t>Service Charge Expense</a:t>
            </a:r>
          </a:p>
        </p:txBody>
      </p:sp>
      <p:sp>
        <p:nvSpPr>
          <p:cNvPr id="25"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005358" y="4206948"/>
            <a:ext cx="1523999" cy="474785"/>
          </a:xfrm>
          <a:ln>
            <a:noFill/>
          </a:ln>
        </p:spPr>
        <p:txBody>
          <a:bodyPr anchor="ctr" anchorCtr="0"/>
          <a:lstStyle/>
          <a:p>
            <a:pPr algn="r">
              <a:lnSpc>
                <a:spcPct val="100000"/>
              </a:lnSpc>
              <a:spcBef>
                <a:spcPts val="1200"/>
              </a:spcBef>
            </a:pPr>
            <a:r>
              <a:rPr lang="en-US" sz="2600" dirty="0"/>
              <a:t>12,000</a:t>
            </a:r>
          </a:p>
        </p:txBody>
      </p:sp>
      <p:sp>
        <p:nvSpPr>
          <p:cNvPr id="26" name="Content Placeholder 5">
            <a:extLst>
              <a:ext uri="{FF2B5EF4-FFF2-40B4-BE49-F238E27FC236}">
                <a16:creationId xmlns:a16="http://schemas.microsoft.com/office/drawing/2014/main" xmlns="" id="{F6F368F9-C19A-495D-90C9-D12919A4097B}"/>
              </a:ext>
            </a:extLst>
          </p:cNvPr>
          <p:cNvSpPr>
            <a:spLocks noGrp="1"/>
          </p:cNvSpPr>
          <p:nvPr>
            <p:ph sz="quarter" idx="17"/>
          </p:nvPr>
        </p:nvSpPr>
        <p:spPr>
          <a:xfrm>
            <a:off x="914400" y="5333999"/>
            <a:ext cx="4648200" cy="457201"/>
          </a:xfrm>
        </p:spPr>
        <p:txBody>
          <a:bodyPr/>
          <a:lstStyle/>
          <a:p>
            <a:r>
              <a:rPr lang="en-US" sz="2400" dirty="0"/>
              <a:t>(NT$600,000 × 2% = NT$12,000)</a:t>
            </a:r>
          </a:p>
        </p:txBody>
      </p:sp>
    </p:spTree>
    <p:extLst>
      <p:ext uri="{BB962C8B-B14F-4D97-AF65-F5344CB8AC3E}">
        <p14:creationId xmlns:p14="http://schemas.microsoft.com/office/powerpoint/2010/main" xmlns="" val="91347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P spid="22" grpId="0" build="p"/>
      <p:bldP spid="23" grpId="0" build="p"/>
      <p:bldP spid="24" grpId="0" build="p"/>
      <p:bldP spid="25" grpId="0" build="p"/>
      <p:bldP spid="2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2B4B392-88F4-4C36-80B8-E06B13C1FE3D}"/>
              </a:ext>
            </a:extLst>
          </p:cNvPr>
          <p:cNvSpPr>
            <a:spLocks noGrp="1"/>
          </p:cNvSpPr>
          <p:nvPr>
            <p:ph sz="quarter" idx="16"/>
          </p:nvPr>
        </p:nvSpPr>
        <p:spPr>
          <a:xfrm>
            <a:off x="304800" y="1447800"/>
            <a:ext cx="8534400" cy="4800600"/>
          </a:xfrm>
        </p:spPr>
        <p:txBody>
          <a:bodyPr/>
          <a:lstStyle/>
          <a:p>
            <a:pPr>
              <a:lnSpc>
                <a:spcPct val="100000"/>
              </a:lnSpc>
              <a:spcBef>
                <a:spcPts val="1200"/>
              </a:spcBef>
            </a:pPr>
            <a:r>
              <a:rPr lang="en-US" altLang="en-US" sz="3200" b="1" dirty="0"/>
              <a:t>National Credit Card Sales</a:t>
            </a:r>
          </a:p>
          <a:p>
            <a:pPr marL="571500" lvl="1" indent="-344488">
              <a:lnSpc>
                <a:spcPct val="100000"/>
              </a:lnSpc>
              <a:spcBef>
                <a:spcPts val="1200"/>
              </a:spcBef>
              <a:buClr>
                <a:schemeClr val="accent2"/>
              </a:buClr>
              <a:buSzPct val="1000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Retailer pays card issuer a fee of 2 to 4% of invoice price</a:t>
            </a:r>
          </a:p>
          <a:p>
            <a:pPr marL="571500" lvl="1" indent="-344488">
              <a:lnSpc>
                <a:spcPct val="100000"/>
              </a:lnSpc>
              <a:spcBef>
                <a:spcPts val="1200"/>
              </a:spcBef>
              <a:buClr>
                <a:schemeClr val="accent2"/>
              </a:buClr>
              <a:buSzPct val="1000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Recorded same as cash sales </a:t>
            </a:r>
          </a:p>
          <a:p>
            <a:pPr marL="571500" lvl="1" indent="-344488">
              <a:lnSpc>
                <a:spcPct val="100000"/>
              </a:lnSpc>
              <a:spcBef>
                <a:spcPts val="1200"/>
              </a:spcBef>
              <a:buClr>
                <a:schemeClr val="accent2"/>
              </a:buClr>
              <a:buSzPct val="1000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Advantages to retailer</a:t>
            </a:r>
            <a:r>
              <a:rPr lang="en-US" altLang="en-US" sz="2800" dirty="0">
                <a:latin typeface="Calibri" panose="020F0502020204030204" pitchFamily="34" charset="0"/>
              </a:rPr>
              <a:t>:</a:t>
            </a:r>
          </a:p>
          <a:p>
            <a:pPr lvl="2" indent="-339725">
              <a:spcBef>
                <a:spcPts val="900"/>
              </a:spcBef>
              <a:buClr>
                <a:schemeClr val="accent2"/>
              </a:buClr>
              <a:buSzPct val="80000"/>
              <a:buFont typeface="Wingdings" panose="05000000000000000000" pitchFamily="2" charset="2"/>
              <a:buChar char="§"/>
            </a:pPr>
            <a:r>
              <a:rPr lang="en-US" altLang="en-US" sz="2800" dirty="0">
                <a:latin typeface="Calibri" panose="020F0502020204030204" pitchFamily="34" charset="0"/>
              </a:rPr>
              <a:t>Issuer does credit investigation of customer</a:t>
            </a:r>
          </a:p>
          <a:p>
            <a:pPr lvl="2" indent="-339725">
              <a:spcBef>
                <a:spcPts val="900"/>
              </a:spcBef>
              <a:buClr>
                <a:schemeClr val="accent2"/>
              </a:buClr>
              <a:buSzPct val="80000"/>
              <a:buFont typeface="Wingdings" panose="05000000000000000000" pitchFamily="2" charset="2"/>
              <a:buChar char="§"/>
            </a:pPr>
            <a:r>
              <a:rPr lang="en-US" altLang="en-US" sz="2800" dirty="0">
                <a:latin typeface="Calibri" panose="020F0502020204030204" pitchFamily="34" charset="0"/>
              </a:rPr>
              <a:t>Issuer maintains customer accounts</a:t>
            </a:r>
          </a:p>
          <a:p>
            <a:pPr lvl="2" indent="-339725">
              <a:spcBef>
                <a:spcPts val="900"/>
              </a:spcBef>
              <a:buClr>
                <a:schemeClr val="accent2"/>
              </a:buClr>
              <a:buSzPct val="80000"/>
              <a:buFont typeface="Wingdings" panose="05000000000000000000" pitchFamily="2" charset="2"/>
              <a:buChar char="§"/>
            </a:pPr>
            <a:r>
              <a:rPr lang="en-US" altLang="en-US" sz="2800" dirty="0">
                <a:latin typeface="Calibri" panose="020F0502020204030204" pitchFamily="34" charset="0"/>
              </a:rPr>
              <a:t>Issuer undertakes collection and absorbs losses</a:t>
            </a:r>
          </a:p>
          <a:p>
            <a:pPr lvl="2" indent="-339725">
              <a:spcBef>
                <a:spcPts val="900"/>
              </a:spcBef>
              <a:buClr>
                <a:schemeClr val="accent2"/>
              </a:buClr>
              <a:buSzPct val="80000"/>
              <a:buFont typeface="Wingdings" panose="05000000000000000000" pitchFamily="2" charset="2"/>
              <a:buChar char="§"/>
            </a:pPr>
            <a:r>
              <a:rPr lang="en-US" altLang="en-US" sz="2800" dirty="0">
                <a:latin typeface="Calibri" panose="020F0502020204030204" pitchFamily="34" charset="0"/>
              </a:rPr>
              <a:t>Receives cash more quickly</a:t>
            </a:r>
          </a:p>
        </p:txBody>
      </p:sp>
      <p:sp>
        <p:nvSpPr>
          <p:cNvPr id="4" name="Slide Number Placeholder 3">
            <a:extLst>
              <a:ext uri="{FF2B5EF4-FFF2-40B4-BE49-F238E27FC236}">
                <a16:creationId xmlns:a16="http://schemas.microsoft.com/office/drawing/2014/main" xmlns="" id="{F1B56C67-69C3-4C01-89DE-9292B449EB56}"/>
              </a:ext>
            </a:extLst>
          </p:cNvPr>
          <p:cNvSpPr>
            <a:spLocks noGrp="1"/>
          </p:cNvSpPr>
          <p:nvPr>
            <p:ph type="sldNum" sz="quarter" idx="10"/>
          </p:nvPr>
        </p:nvSpPr>
        <p:spPr/>
        <p:txBody>
          <a:bodyPr/>
          <a:lstStyle/>
          <a:p>
            <a:fld id="{67B19427-F580-D146-B60E-4CADEE75497F}" type="slidenum">
              <a:rPr lang="en-US" smtClean="0"/>
              <a:pPr/>
              <a:t>47</a:t>
            </a:fld>
            <a:endParaRPr lang="en-US" dirty="0"/>
          </a:p>
        </p:txBody>
      </p:sp>
      <p:sp>
        <p:nvSpPr>
          <p:cNvPr id="5" name="Footer Placeholder 4">
            <a:extLst>
              <a:ext uri="{FF2B5EF4-FFF2-40B4-BE49-F238E27FC236}">
                <a16:creationId xmlns:a16="http://schemas.microsoft.com/office/drawing/2014/main" xmlns="" id="{5705CC01-6C01-4422-80BC-B85BC1BB6891}"/>
              </a:ext>
            </a:extLst>
          </p:cNvPr>
          <p:cNvSpPr>
            <a:spLocks noGrp="1"/>
          </p:cNvSpPr>
          <p:nvPr>
            <p:ph type="ftr" sz="quarter" idx="11"/>
          </p:nvPr>
        </p:nvSpPr>
        <p:spPr/>
        <p:txBody>
          <a:bodyPr/>
          <a:lstStyle/>
          <a:p>
            <a:r>
              <a:rPr lang="en-US" dirty="0"/>
              <a:t>Copyright ©2019 John Wiley &amp; Sons, Inc. </a:t>
            </a:r>
          </a:p>
        </p:txBody>
      </p:sp>
      <p:sp>
        <p:nvSpPr>
          <p:cNvPr id="7" name="Title 1">
            <a:extLst>
              <a:ext uri="{FF2B5EF4-FFF2-40B4-BE49-F238E27FC236}">
                <a16:creationId xmlns:a16="http://schemas.microsoft.com/office/drawing/2014/main" xmlns="" id="{91E9B138-DE3B-4E8D-BDE6-71F1385119FE}"/>
              </a:ext>
            </a:extLst>
          </p:cNvPr>
          <p:cNvSpPr>
            <a:spLocks noGrp="1"/>
          </p:cNvSpPr>
          <p:nvPr>
            <p:ph type="title"/>
          </p:nvPr>
        </p:nvSpPr>
        <p:spPr>
          <a:xfrm>
            <a:off x="304800" y="762001"/>
            <a:ext cx="8534400" cy="654049"/>
          </a:xfrm>
        </p:spPr>
        <p:txBody>
          <a:bodyPr>
            <a:normAutofit/>
          </a:bodyPr>
          <a:lstStyle/>
          <a:p>
            <a:r>
              <a:rPr lang="en-US" dirty="0"/>
              <a:t>Disposing of Accounts Receivables </a:t>
            </a:r>
            <a:r>
              <a:rPr lang="en-US" sz="2000" b="0" dirty="0"/>
              <a:t>(3 of 3)</a:t>
            </a:r>
            <a:endParaRPr lang="en-US" b="0" dirty="0"/>
          </a:p>
        </p:txBody>
      </p:sp>
    </p:spTree>
    <p:extLst>
      <p:ext uri="{BB962C8B-B14F-4D97-AF65-F5344CB8AC3E}">
        <p14:creationId xmlns:p14="http://schemas.microsoft.com/office/powerpoint/2010/main" xmlns="" val="1137957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D5CB08-C5B6-4445-A7E4-C20C8D47B4E6}"/>
              </a:ext>
            </a:extLst>
          </p:cNvPr>
          <p:cNvSpPr>
            <a:spLocks noGrp="1"/>
          </p:cNvSpPr>
          <p:nvPr>
            <p:ph type="title"/>
          </p:nvPr>
        </p:nvSpPr>
        <p:spPr/>
        <p:txBody>
          <a:bodyPr>
            <a:normAutofit/>
          </a:bodyPr>
          <a:lstStyle/>
          <a:p>
            <a:r>
              <a:rPr lang="en-US" dirty="0"/>
              <a:t>National Credit Card Sales</a:t>
            </a:r>
          </a:p>
        </p:txBody>
      </p:sp>
      <p:sp>
        <p:nvSpPr>
          <p:cNvPr id="3" name="Content Placeholder 2">
            <a:extLst>
              <a:ext uri="{FF2B5EF4-FFF2-40B4-BE49-F238E27FC236}">
                <a16:creationId xmlns:a16="http://schemas.microsoft.com/office/drawing/2014/main" xmlns="" id="{23419593-55F9-4C05-B039-6E7DDEEA7064}"/>
              </a:ext>
            </a:extLst>
          </p:cNvPr>
          <p:cNvSpPr>
            <a:spLocks noGrp="1"/>
          </p:cNvSpPr>
          <p:nvPr>
            <p:ph sz="quarter" idx="16"/>
          </p:nvPr>
        </p:nvSpPr>
        <p:spPr>
          <a:xfrm>
            <a:off x="304800" y="1447800"/>
            <a:ext cx="8534400" cy="2209800"/>
          </a:xfrm>
        </p:spPr>
        <p:txBody>
          <a:bodyPr/>
          <a:lstStyle/>
          <a:p>
            <a:pPr>
              <a:lnSpc>
                <a:spcPct val="100000"/>
              </a:lnSpc>
              <a:spcBef>
                <a:spcPts val="1200"/>
              </a:spcBef>
            </a:pPr>
            <a:r>
              <a:rPr lang="en-US" sz="2600" b="1" dirty="0"/>
              <a:t>Illustration</a:t>
            </a:r>
            <a:r>
              <a:rPr lang="en-US" sz="2600" dirty="0"/>
              <a:t>: Ling Lee purchases NT$6,000 of paper products for her restaurant from Wu Supplies using her Visa First Bank Card. First Bank charges a service fee of 3%. The entry to record this transaction by Wu Supplies on March 22, 2020, is as follows.</a:t>
            </a:r>
          </a:p>
        </p:txBody>
      </p:sp>
      <p:sp>
        <p:nvSpPr>
          <p:cNvPr id="4" name="Slide Number Placeholder 3">
            <a:extLst>
              <a:ext uri="{FF2B5EF4-FFF2-40B4-BE49-F238E27FC236}">
                <a16:creationId xmlns:a16="http://schemas.microsoft.com/office/drawing/2014/main" xmlns="" id="{4FE8DABB-3ABB-434E-B7EA-F5C319B51D32}"/>
              </a:ext>
            </a:extLst>
          </p:cNvPr>
          <p:cNvSpPr>
            <a:spLocks noGrp="1"/>
          </p:cNvSpPr>
          <p:nvPr>
            <p:ph type="sldNum" sz="quarter" idx="10"/>
          </p:nvPr>
        </p:nvSpPr>
        <p:spPr/>
        <p:txBody>
          <a:bodyPr/>
          <a:lstStyle/>
          <a:p>
            <a:fld id="{67B19427-F580-D146-B60E-4CADEE75497F}" type="slidenum">
              <a:rPr lang="en-US" smtClean="0"/>
              <a:pPr/>
              <a:t>48</a:t>
            </a:fld>
            <a:endParaRPr lang="en-US" dirty="0"/>
          </a:p>
        </p:txBody>
      </p:sp>
      <p:sp>
        <p:nvSpPr>
          <p:cNvPr id="5" name="Footer Placeholder 4">
            <a:extLst>
              <a:ext uri="{FF2B5EF4-FFF2-40B4-BE49-F238E27FC236}">
                <a16:creationId xmlns:a16="http://schemas.microsoft.com/office/drawing/2014/main" xmlns="" id="{44EC02B2-83B5-4B79-B322-80A37314939C}"/>
              </a:ext>
            </a:extLst>
          </p:cNvPr>
          <p:cNvSpPr>
            <a:spLocks noGrp="1"/>
          </p:cNvSpPr>
          <p:nvPr>
            <p:ph type="ftr" sz="quarter" idx="11"/>
          </p:nvPr>
        </p:nvSpPr>
        <p:spPr/>
        <p:txBody>
          <a:bodyPr/>
          <a:lstStyle/>
          <a:p>
            <a:r>
              <a:rPr lang="en-US" dirty="0"/>
              <a:t>Copyright ©2019 John Wiley &amp; Sons, Inc. </a:t>
            </a:r>
          </a:p>
        </p:txBody>
      </p:sp>
      <p:sp>
        <p:nvSpPr>
          <p:cNvPr id="18"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914400" y="3733800"/>
            <a:ext cx="4548158" cy="474785"/>
          </a:xfrm>
          <a:ln>
            <a:noFill/>
          </a:ln>
        </p:spPr>
        <p:txBody>
          <a:bodyPr anchor="ctr" anchorCtr="0"/>
          <a:lstStyle/>
          <a:p>
            <a:pPr>
              <a:lnSpc>
                <a:spcPct val="100000"/>
              </a:lnSpc>
              <a:spcBef>
                <a:spcPts val="1200"/>
              </a:spcBef>
            </a:pPr>
            <a:r>
              <a:rPr lang="en-US" sz="2600" dirty="0"/>
              <a:t>Cash</a:t>
            </a:r>
          </a:p>
        </p:txBody>
      </p:sp>
      <p:sp>
        <p:nvSpPr>
          <p:cNvPr id="19"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005358" y="3733800"/>
            <a:ext cx="1523999" cy="474785"/>
          </a:xfrm>
          <a:ln>
            <a:noFill/>
          </a:ln>
        </p:spPr>
        <p:txBody>
          <a:bodyPr anchor="ctr" anchorCtr="0"/>
          <a:lstStyle/>
          <a:p>
            <a:pPr algn="r">
              <a:lnSpc>
                <a:spcPct val="100000"/>
              </a:lnSpc>
              <a:spcBef>
                <a:spcPts val="1200"/>
              </a:spcBef>
            </a:pPr>
            <a:r>
              <a:rPr lang="en-US" sz="2600" dirty="0"/>
              <a:t>5,820</a:t>
            </a:r>
          </a:p>
        </p:txBody>
      </p:sp>
      <p:sp>
        <p:nvSpPr>
          <p:cNvPr id="20"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914400" y="4680235"/>
            <a:ext cx="4548158" cy="474785"/>
          </a:xfrm>
          <a:ln>
            <a:noFill/>
          </a:ln>
        </p:spPr>
        <p:txBody>
          <a:bodyPr anchor="ctr" anchorCtr="0"/>
          <a:lstStyle/>
          <a:p>
            <a:pPr marL="457200">
              <a:lnSpc>
                <a:spcPct val="100000"/>
              </a:lnSpc>
              <a:spcBef>
                <a:spcPts val="1200"/>
              </a:spcBef>
            </a:pPr>
            <a:r>
              <a:rPr lang="en-US" sz="2600" dirty="0"/>
              <a:t>Sales Revenue</a:t>
            </a:r>
          </a:p>
        </p:txBody>
      </p:sp>
      <p:sp>
        <p:nvSpPr>
          <p:cNvPr id="21"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6457950" y="4680096"/>
            <a:ext cx="1547843" cy="474785"/>
          </a:xfrm>
          <a:ln>
            <a:noFill/>
          </a:ln>
        </p:spPr>
        <p:txBody>
          <a:bodyPr anchor="ctr" anchorCtr="0"/>
          <a:lstStyle/>
          <a:p>
            <a:pPr algn="r">
              <a:lnSpc>
                <a:spcPct val="100000"/>
              </a:lnSpc>
              <a:spcBef>
                <a:spcPts val="1200"/>
              </a:spcBef>
            </a:pPr>
            <a:r>
              <a:rPr lang="en-US" altLang="en-US" sz="2600" dirty="0">
                <a:cs typeface="Calibri" panose="020F0502020204030204" pitchFamily="34" charset="0"/>
              </a:rPr>
              <a:t>6,000</a:t>
            </a:r>
            <a:endParaRPr lang="en-US" sz="2600" dirty="0">
              <a:cs typeface="Calibri" panose="020F0502020204030204" pitchFamily="34" charset="0"/>
            </a:endParaRPr>
          </a:p>
        </p:txBody>
      </p:sp>
      <p:sp>
        <p:nvSpPr>
          <p:cNvPr id="22"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914400" y="4206948"/>
            <a:ext cx="4548158" cy="474785"/>
          </a:xfrm>
          <a:ln>
            <a:noFill/>
          </a:ln>
        </p:spPr>
        <p:txBody>
          <a:bodyPr anchor="ctr" anchorCtr="0"/>
          <a:lstStyle/>
          <a:p>
            <a:pPr>
              <a:lnSpc>
                <a:spcPct val="100000"/>
              </a:lnSpc>
              <a:spcBef>
                <a:spcPts val="1200"/>
              </a:spcBef>
            </a:pPr>
            <a:r>
              <a:rPr lang="en-US" sz="2600" dirty="0"/>
              <a:t>Service Charge Expense</a:t>
            </a:r>
          </a:p>
        </p:txBody>
      </p:sp>
      <p:sp>
        <p:nvSpPr>
          <p:cNvPr id="23"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005358" y="4206948"/>
            <a:ext cx="1523999" cy="474785"/>
          </a:xfrm>
          <a:ln>
            <a:noFill/>
          </a:ln>
        </p:spPr>
        <p:txBody>
          <a:bodyPr anchor="ctr" anchorCtr="0"/>
          <a:lstStyle/>
          <a:p>
            <a:pPr algn="r">
              <a:lnSpc>
                <a:spcPct val="100000"/>
              </a:lnSpc>
              <a:spcBef>
                <a:spcPts val="1200"/>
              </a:spcBef>
            </a:pPr>
            <a:r>
              <a:rPr lang="en-US" sz="2600" dirty="0"/>
              <a:t>180</a:t>
            </a:r>
          </a:p>
        </p:txBody>
      </p:sp>
      <p:sp>
        <p:nvSpPr>
          <p:cNvPr id="24" name="Content Placeholder 5">
            <a:extLst>
              <a:ext uri="{FF2B5EF4-FFF2-40B4-BE49-F238E27FC236}">
                <a16:creationId xmlns:a16="http://schemas.microsoft.com/office/drawing/2014/main" xmlns="" id="{F6F368F9-C19A-495D-90C9-D12919A4097B}"/>
              </a:ext>
            </a:extLst>
          </p:cNvPr>
          <p:cNvSpPr>
            <a:spLocks noGrp="1"/>
          </p:cNvSpPr>
          <p:nvPr>
            <p:ph sz="quarter" idx="17"/>
          </p:nvPr>
        </p:nvSpPr>
        <p:spPr>
          <a:xfrm>
            <a:off x="914400" y="5333999"/>
            <a:ext cx="4648200" cy="457201"/>
          </a:xfrm>
        </p:spPr>
        <p:txBody>
          <a:bodyPr/>
          <a:lstStyle/>
          <a:p>
            <a:r>
              <a:rPr lang="en-US" sz="2400" dirty="0"/>
              <a:t>(NT$6,000 × 3% = NT$180)</a:t>
            </a:r>
          </a:p>
        </p:txBody>
      </p:sp>
    </p:spTree>
    <p:extLst>
      <p:ext uri="{BB962C8B-B14F-4D97-AF65-F5344CB8AC3E}">
        <p14:creationId xmlns:p14="http://schemas.microsoft.com/office/powerpoint/2010/main" xmlns="" val="33171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build="p"/>
      <p:bldP spid="20" grpId="0" build="p"/>
      <p:bldP spid="21" grpId="0" build="p"/>
      <p:bldP spid="22" grpId="0" build="p"/>
      <p:bldP spid="23" grpId="0" build="p"/>
      <p:bldP spid="2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FAC313-EFD4-4B8A-AEA3-6B231611DFA3}"/>
              </a:ext>
            </a:extLst>
          </p:cNvPr>
          <p:cNvSpPr>
            <a:spLocks noGrp="1"/>
          </p:cNvSpPr>
          <p:nvPr>
            <p:ph type="title"/>
          </p:nvPr>
        </p:nvSpPr>
        <p:spPr>
          <a:xfrm>
            <a:off x="304800" y="762001"/>
            <a:ext cx="8534400" cy="838199"/>
          </a:xfrm>
        </p:spPr>
        <p:txBody>
          <a:bodyPr>
            <a:normAutofit/>
          </a:bodyPr>
          <a:lstStyle/>
          <a:p>
            <a:r>
              <a:rPr lang="en-US" dirty="0"/>
              <a:t>Do It! 2b: Factoring</a:t>
            </a:r>
          </a:p>
        </p:txBody>
      </p:sp>
      <p:sp>
        <p:nvSpPr>
          <p:cNvPr id="3" name="Content Placeholder 2">
            <a:extLst>
              <a:ext uri="{FF2B5EF4-FFF2-40B4-BE49-F238E27FC236}">
                <a16:creationId xmlns:a16="http://schemas.microsoft.com/office/drawing/2014/main" xmlns="" id="{8A1941FB-CDE9-4D1F-ADF7-32D04E640CA4}"/>
              </a:ext>
            </a:extLst>
          </p:cNvPr>
          <p:cNvSpPr>
            <a:spLocks noGrp="1"/>
          </p:cNvSpPr>
          <p:nvPr>
            <p:ph sz="quarter" idx="16"/>
          </p:nvPr>
        </p:nvSpPr>
        <p:spPr>
          <a:xfrm>
            <a:off x="304800" y="1447800"/>
            <a:ext cx="8534400" cy="3055337"/>
          </a:xfrm>
        </p:spPr>
        <p:txBody>
          <a:bodyPr/>
          <a:lstStyle/>
          <a:p>
            <a:pPr>
              <a:lnSpc>
                <a:spcPct val="95000"/>
              </a:lnSpc>
              <a:spcBef>
                <a:spcPts val="1200"/>
              </a:spcBef>
            </a:pPr>
            <a:r>
              <a:rPr lang="en-US" sz="2600" dirty="0"/>
              <a:t>Kell Wholesalers needs to raise €120,000 in cash to safely cover next Friday’s employee payroll. Kell has reached its debt ceiling. Kell’s present balance of outstanding receivables totals €750,000. Kell decides to factor €125,000 of its receivables on September 7, 2020, to alleviate this cash crunch. Record the entry that Kell would make when it raises the needed cash. (Assume a 1% service charge.)</a:t>
            </a:r>
          </a:p>
        </p:txBody>
      </p:sp>
      <p:sp>
        <p:nvSpPr>
          <p:cNvPr id="4" name="Slide Number Placeholder 3">
            <a:extLst>
              <a:ext uri="{FF2B5EF4-FFF2-40B4-BE49-F238E27FC236}">
                <a16:creationId xmlns:a16="http://schemas.microsoft.com/office/drawing/2014/main" xmlns="" id="{03347298-4CBB-4453-A417-0AE530CBC36E}"/>
              </a:ext>
            </a:extLst>
          </p:cNvPr>
          <p:cNvSpPr>
            <a:spLocks noGrp="1"/>
          </p:cNvSpPr>
          <p:nvPr>
            <p:ph type="sldNum" sz="quarter" idx="10"/>
          </p:nvPr>
        </p:nvSpPr>
        <p:spPr>
          <a:xfrm>
            <a:off x="6457950" y="6356350"/>
            <a:ext cx="2381250" cy="365125"/>
          </a:xfrm>
        </p:spPr>
        <p:txBody>
          <a:bodyPr/>
          <a:lstStyle/>
          <a:p>
            <a:fld id="{67B19427-F580-D146-B60E-4CADEE75497F}" type="slidenum">
              <a:rPr lang="en-US" smtClean="0"/>
              <a:pPr/>
              <a:t>49</a:t>
            </a:fld>
            <a:endParaRPr lang="en-US" dirty="0"/>
          </a:p>
        </p:txBody>
      </p:sp>
      <p:sp>
        <p:nvSpPr>
          <p:cNvPr id="5" name="Footer Placeholder 4">
            <a:extLst>
              <a:ext uri="{FF2B5EF4-FFF2-40B4-BE49-F238E27FC236}">
                <a16:creationId xmlns:a16="http://schemas.microsoft.com/office/drawing/2014/main" xmlns="" id="{13C533E3-6CA9-488E-B215-94CAE8446CED}"/>
              </a:ext>
            </a:extLst>
          </p:cNvPr>
          <p:cNvSpPr>
            <a:spLocks noGrp="1"/>
          </p:cNvSpPr>
          <p:nvPr>
            <p:ph type="ftr" sz="quarter" idx="11"/>
          </p:nvPr>
        </p:nvSpPr>
        <p:spPr>
          <a:xfrm>
            <a:off x="3028950" y="6356350"/>
            <a:ext cx="3086100" cy="365125"/>
          </a:xfrm>
        </p:spPr>
        <p:txBody>
          <a:bodyPr/>
          <a:lstStyle/>
          <a:p>
            <a:r>
              <a:rPr lang="en-US" dirty="0"/>
              <a:t>Copyright ©2019 John Wiley &amp; Sons, Inc. </a:t>
            </a:r>
          </a:p>
        </p:txBody>
      </p:sp>
      <p:sp>
        <p:nvSpPr>
          <p:cNvPr id="22"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914400" y="4267200"/>
            <a:ext cx="4548158" cy="474785"/>
          </a:xfrm>
          <a:ln>
            <a:noFill/>
          </a:ln>
        </p:spPr>
        <p:txBody>
          <a:bodyPr anchor="ctr" anchorCtr="0"/>
          <a:lstStyle/>
          <a:p>
            <a:pPr>
              <a:lnSpc>
                <a:spcPct val="100000"/>
              </a:lnSpc>
              <a:spcBef>
                <a:spcPts val="1200"/>
              </a:spcBef>
            </a:pPr>
            <a:r>
              <a:rPr lang="en-US" sz="2600" dirty="0"/>
              <a:t>Cash</a:t>
            </a:r>
          </a:p>
        </p:txBody>
      </p:sp>
      <p:sp>
        <p:nvSpPr>
          <p:cNvPr id="23"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005358" y="4267200"/>
            <a:ext cx="1523999" cy="474785"/>
          </a:xfrm>
          <a:ln>
            <a:noFill/>
          </a:ln>
        </p:spPr>
        <p:txBody>
          <a:bodyPr anchor="ctr" anchorCtr="0"/>
          <a:lstStyle/>
          <a:p>
            <a:pPr algn="r">
              <a:lnSpc>
                <a:spcPct val="100000"/>
              </a:lnSpc>
              <a:spcBef>
                <a:spcPts val="1200"/>
              </a:spcBef>
            </a:pPr>
            <a:r>
              <a:rPr lang="en-US" sz="2600" dirty="0"/>
              <a:t>123,750</a:t>
            </a:r>
          </a:p>
        </p:txBody>
      </p:sp>
      <p:sp>
        <p:nvSpPr>
          <p:cNvPr id="24"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914400" y="5213635"/>
            <a:ext cx="4548158" cy="474785"/>
          </a:xfrm>
          <a:ln>
            <a:noFill/>
          </a:ln>
        </p:spPr>
        <p:txBody>
          <a:bodyPr anchor="ctr" anchorCtr="0"/>
          <a:lstStyle/>
          <a:p>
            <a:pPr marL="457200">
              <a:lnSpc>
                <a:spcPct val="100000"/>
              </a:lnSpc>
              <a:spcBef>
                <a:spcPts val="1200"/>
              </a:spcBef>
            </a:pPr>
            <a:r>
              <a:rPr lang="en-US" sz="2600" dirty="0"/>
              <a:t>Accounts Receivable</a:t>
            </a:r>
          </a:p>
        </p:txBody>
      </p:sp>
      <p:sp>
        <p:nvSpPr>
          <p:cNvPr id="25"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6529357" y="5213635"/>
            <a:ext cx="1547843" cy="474785"/>
          </a:xfrm>
          <a:ln>
            <a:noFill/>
          </a:ln>
        </p:spPr>
        <p:txBody>
          <a:bodyPr anchor="ctr" anchorCtr="0"/>
          <a:lstStyle/>
          <a:p>
            <a:pPr algn="r">
              <a:lnSpc>
                <a:spcPct val="100000"/>
              </a:lnSpc>
              <a:spcBef>
                <a:spcPts val="1200"/>
              </a:spcBef>
            </a:pPr>
            <a:r>
              <a:rPr lang="en-US" altLang="en-US" sz="2600" dirty="0">
                <a:cs typeface="Calibri" panose="020F0502020204030204" pitchFamily="34" charset="0"/>
              </a:rPr>
              <a:t>125,000</a:t>
            </a:r>
            <a:endParaRPr lang="en-US" sz="2600" dirty="0">
              <a:cs typeface="Calibri" panose="020F0502020204030204" pitchFamily="34" charset="0"/>
            </a:endParaRPr>
          </a:p>
        </p:txBody>
      </p:sp>
      <p:sp>
        <p:nvSpPr>
          <p:cNvPr id="26"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914400" y="4740348"/>
            <a:ext cx="4548158" cy="474785"/>
          </a:xfrm>
          <a:ln>
            <a:noFill/>
          </a:ln>
        </p:spPr>
        <p:txBody>
          <a:bodyPr anchor="ctr" anchorCtr="0"/>
          <a:lstStyle/>
          <a:p>
            <a:pPr>
              <a:lnSpc>
                <a:spcPct val="100000"/>
              </a:lnSpc>
              <a:spcBef>
                <a:spcPts val="1200"/>
              </a:spcBef>
            </a:pPr>
            <a:r>
              <a:rPr lang="en-US" sz="2600" dirty="0"/>
              <a:t>Service Charge Expense</a:t>
            </a:r>
          </a:p>
        </p:txBody>
      </p:sp>
      <p:sp>
        <p:nvSpPr>
          <p:cNvPr id="27"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005358" y="4740348"/>
            <a:ext cx="1523999" cy="474785"/>
          </a:xfrm>
          <a:ln>
            <a:noFill/>
          </a:ln>
        </p:spPr>
        <p:txBody>
          <a:bodyPr anchor="ctr" anchorCtr="0"/>
          <a:lstStyle/>
          <a:p>
            <a:pPr algn="r">
              <a:lnSpc>
                <a:spcPct val="100000"/>
              </a:lnSpc>
              <a:spcBef>
                <a:spcPts val="1200"/>
              </a:spcBef>
            </a:pPr>
            <a:r>
              <a:rPr lang="en-US" sz="2600" dirty="0"/>
              <a:t>1,250</a:t>
            </a:r>
          </a:p>
        </p:txBody>
      </p:sp>
      <p:sp>
        <p:nvSpPr>
          <p:cNvPr id="28" name="Content Placeholder 5">
            <a:extLst>
              <a:ext uri="{FF2B5EF4-FFF2-40B4-BE49-F238E27FC236}">
                <a16:creationId xmlns:a16="http://schemas.microsoft.com/office/drawing/2014/main" xmlns="" id="{F6F368F9-C19A-495D-90C9-D12919A4097B}"/>
              </a:ext>
            </a:extLst>
          </p:cNvPr>
          <p:cNvSpPr>
            <a:spLocks noGrp="1"/>
          </p:cNvSpPr>
          <p:nvPr>
            <p:ph sz="quarter" idx="17"/>
          </p:nvPr>
        </p:nvSpPr>
        <p:spPr>
          <a:xfrm>
            <a:off x="914400" y="5791200"/>
            <a:ext cx="4648200" cy="457201"/>
          </a:xfrm>
        </p:spPr>
        <p:txBody>
          <a:bodyPr/>
          <a:lstStyle/>
          <a:p>
            <a:r>
              <a:rPr lang="en-US" sz="2400" dirty="0"/>
              <a:t>(€125,000 × 1% = €1,250)</a:t>
            </a:r>
          </a:p>
        </p:txBody>
      </p:sp>
    </p:spTree>
    <p:extLst>
      <p:ext uri="{BB962C8B-B14F-4D97-AF65-F5344CB8AC3E}">
        <p14:creationId xmlns:p14="http://schemas.microsoft.com/office/powerpoint/2010/main" xmlns="" val="332460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P spid="24" grpId="0" build="p"/>
      <p:bldP spid="25" grpId="0" build="p"/>
      <p:bldP spid="26" grpId="0" build="p"/>
      <p:bldP spid="27" grpId="0" build="p"/>
      <p:bldP spid="2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646331"/>
          </a:xfrm>
          <a:prstGeom prst="rect">
            <a:avLst/>
          </a:prstGeom>
        </p:spPr>
        <p:txBody>
          <a:bodyPr>
            <a:noAutofit/>
          </a:bodyPr>
          <a:lstStyle/>
          <a:p>
            <a:r>
              <a:rPr lang="en-US" b="1" dirty="0">
                <a:solidFill>
                  <a:schemeClr val="accent1"/>
                </a:solidFill>
              </a:rPr>
              <a:t>Types of Receivables </a:t>
            </a:r>
            <a:r>
              <a:rPr lang="en-US" sz="2000" b="0" dirty="0">
                <a:solidFill>
                  <a:schemeClr val="accent1"/>
                </a:solidFill>
              </a:rPr>
              <a:t>(1 of 2)</a:t>
            </a:r>
            <a:endParaRPr lang="en-US" b="0" dirty="0">
              <a:solidFill>
                <a:schemeClr val="accent1"/>
              </a:solidFill>
            </a:endParaRPr>
          </a:p>
        </p:txBody>
      </p:sp>
      <p:sp>
        <p:nvSpPr>
          <p:cNvPr id="13" name="Rectangle 7"/>
          <p:cNvSpPr>
            <a:spLocks noChangeArrowheads="1"/>
          </p:cNvSpPr>
          <p:nvPr/>
        </p:nvSpPr>
        <p:spPr bwMode="auto">
          <a:xfrm>
            <a:off x="533400" y="1600200"/>
            <a:ext cx="8153400" cy="962025"/>
          </a:xfrm>
          <a:prstGeom prst="rect">
            <a:avLst/>
          </a:prstGeom>
          <a:solidFill>
            <a:schemeClr val="bg1"/>
          </a:solidFill>
          <a:ln w="57150" cmpd="thickThin" algn="ctr">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0" rIns="90488" bIns="44450" anchor="ctr" anchorCtr="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a:spcBef>
                <a:spcPct val="20000"/>
              </a:spcBef>
            </a:pPr>
            <a:r>
              <a:rPr lang="en-US" altLang="en-US" sz="2300" dirty="0">
                <a:latin typeface="+mn-lt"/>
              </a:rPr>
              <a:t>Amounts due from individuals and companies that are expected to be collected in cash.</a:t>
            </a:r>
          </a:p>
        </p:txBody>
      </p:sp>
      <p:sp>
        <p:nvSpPr>
          <p:cNvPr id="12" name="Rectangle 5" descr="Connector"/>
          <p:cNvSpPr>
            <a:spLocks noChangeArrowheads="1"/>
          </p:cNvSpPr>
          <p:nvPr/>
        </p:nvSpPr>
        <p:spPr bwMode="auto">
          <a:xfrm>
            <a:off x="1535582" y="2562225"/>
            <a:ext cx="304800" cy="257175"/>
          </a:xfrm>
          <a:prstGeom prst="rect">
            <a:avLst/>
          </a:prstGeom>
          <a:solidFill>
            <a:schemeClr val="tx2">
              <a:lumMod val="50000"/>
            </a:schemeClr>
          </a:solidFill>
          <a:ln w="12700">
            <a:solidFill>
              <a:schemeClr val="hlink"/>
            </a:solidFill>
            <a:miter lim="800000"/>
            <a:headEnd/>
            <a:tailEnd/>
          </a:ln>
          <a:effec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4" name="Rectangle 8"/>
          <p:cNvSpPr>
            <a:spLocks noChangeArrowheads="1"/>
          </p:cNvSpPr>
          <p:nvPr/>
        </p:nvSpPr>
        <p:spPr bwMode="auto">
          <a:xfrm>
            <a:off x="304800" y="2819400"/>
            <a:ext cx="2714625" cy="3428999"/>
          </a:xfrm>
          <a:prstGeom prst="rect">
            <a:avLst/>
          </a:prstGeom>
          <a:solidFill>
            <a:schemeClr val="bg1"/>
          </a:solidFill>
          <a:ln w="57150" cmpd="thickThin">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9728" tIns="137160" rIns="10972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a:lnSpc>
                <a:spcPct val="90000"/>
              </a:lnSpc>
              <a:spcBef>
                <a:spcPct val="5000"/>
              </a:spcBef>
            </a:pPr>
            <a:r>
              <a:rPr lang="en-US" altLang="en-US" sz="2300" dirty="0">
                <a:latin typeface="+mn-lt"/>
              </a:rPr>
              <a:t>Amounts customers owe on account that result from the sale of goods and services. (30-60 days)</a:t>
            </a:r>
          </a:p>
        </p:txBody>
      </p:sp>
      <p:sp>
        <p:nvSpPr>
          <p:cNvPr id="15" name="Text Box 9" descr="Recycled paper"/>
          <p:cNvSpPr txBox="1">
            <a:spLocks noChangeArrowheads="1"/>
          </p:cNvSpPr>
          <p:nvPr/>
        </p:nvSpPr>
        <p:spPr bwMode="auto">
          <a:xfrm>
            <a:off x="533400" y="5242880"/>
            <a:ext cx="2209800" cy="815916"/>
          </a:xfrm>
          <a:prstGeom prst="rect">
            <a:avLst/>
          </a:prstGeom>
          <a:solidFill>
            <a:srgbClr val="EAEAEA"/>
          </a:solidFill>
          <a:ln w="12700">
            <a:solidFill>
              <a:schemeClr val="bg2"/>
            </a:solidFill>
            <a:miter lim="800000"/>
            <a:headEnd/>
            <a:tailEnd/>
          </a:ln>
          <a:effectLst>
            <a:innerShdw blurRad="114300">
              <a:prstClr val="black"/>
            </a:innerShdw>
          </a:effectLst>
        </p:spPr>
        <p:txBody>
          <a:bodyPr tIns="0" anchor="ctr" anchorCtr="0">
            <a:noAutofit/>
          </a:bodyPr>
          <a:lstStyle/>
          <a:p>
            <a:pPr algn="ctr">
              <a:spcBef>
                <a:spcPct val="50000"/>
              </a:spcBef>
              <a:defRPr/>
            </a:pPr>
            <a:r>
              <a:rPr lang="en-US" altLang="en-US" sz="2300" b="1" dirty="0">
                <a:effectLst>
                  <a:outerShdw blurRad="38100" dist="38100" dir="2700000" algn="tl">
                    <a:srgbClr val="C0C0C0"/>
                  </a:outerShdw>
                </a:effectLst>
              </a:rPr>
              <a:t>Accounts Receivable</a:t>
            </a:r>
          </a:p>
        </p:txBody>
      </p:sp>
      <p:sp>
        <p:nvSpPr>
          <p:cNvPr id="11" name="Rectangle 17" descr="Connector"/>
          <p:cNvSpPr>
            <a:spLocks noChangeArrowheads="1"/>
          </p:cNvSpPr>
          <p:nvPr/>
        </p:nvSpPr>
        <p:spPr bwMode="auto">
          <a:xfrm>
            <a:off x="4419600" y="2562225"/>
            <a:ext cx="304800" cy="257175"/>
          </a:xfrm>
          <a:prstGeom prst="rect">
            <a:avLst/>
          </a:prstGeom>
          <a:solidFill>
            <a:schemeClr val="tx2">
              <a:lumMod val="50000"/>
            </a:schemeClr>
          </a:solidFill>
          <a:ln w="12700">
            <a:solidFill>
              <a:schemeClr val="hlink"/>
            </a:solidFill>
            <a:miter lim="800000"/>
            <a:headEnd/>
            <a:tailEnd/>
          </a:ln>
          <a:effec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6" name="Rectangle 15"/>
          <p:cNvSpPr>
            <a:spLocks noChangeArrowheads="1"/>
          </p:cNvSpPr>
          <p:nvPr/>
        </p:nvSpPr>
        <p:spPr bwMode="auto">
          <a:xfrm>
            <a:off x="3228975" y="2819400"/>
            <a:ext cx="2714625" cy="3428999"/>
          </a:xfrm>
          <a:prstGeom prst="rect">
            <a:avLst/>
          </a:prstGeom>
          <a:solidFill>
            <a:schemeClr val="bg1"/>
          </a:solidFill>
          <a:ln w="57150" cmpd="thickThin">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9728" tIns="137160" rIns="10972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a:lnSpc>
                <a:spcPct val="90000"/>
              </a:lnSpc>
              <a:spcBef>
                <a:spcPct val="5000"/>
              </a:spcBef>
            </a:pPr>
            <a:r>
              <a:rPr lang="en-US" altLang="en-US" sz="2300" dirty="0">
                <a:latin typeface="+mn-lt"/>
              </a:rPr>
              <a:t>Written promise (formal instrument) for amount to be received. Normally requires the collection of interest. (60-90 days)</a:t>
            </a:r>
          </a:p>
          <a:p>
            <a:pPr algn="ctr">
              <a:lnSpc>
                <a:spcPct val="90000"/>
              </a:lnSpc>
              <a:spcBef>
                <a:spcPct val="5000"/>
              </a:spcBef>
            </a:pPr>
            <a:endParaRPr lang="en-US" altLang="en-US" sz="2300" dirty="0">
              <a:latin typeface="+mn-lt"/>
            </a:endParaRPr>
          </a:p>
        </p:txBody>
      </p:sp>
      <p:sp>
        <p:nvSpPr>
          <p:cNvPr id="18" name="Text Box 18" descr="Recycled paper"/>
          <p:cNvSpPr txBox="1">
            <a:spLocks noChangeArrowheads="1"/>
          </p:cNvSpPr>
          <p:nvPr/>
        </p:nvSpPr>
        <p:spPr bwMode="auto">
          <a:xfrm>
            <a:off x="3505200" y="5432483"/>
            <a:ext cx="2209800" cy="815916"/>
          </a:xfrm>
          <a:prstGeom prst="rect">
            <a:avLst/>
          </a:prstGeom>
          <a:solidFill>
            <a:srgbClr val="EAEAEA"/>
          </a:solidFill>
          <a:ln w="12700">
            <a:solidFill>
              <a:schemeClr val="bg2"/>
            </a:solidFill>
            <a:miter lim="800000"/>
            <a:headEnd/>
            <a:tailEnd/>
          </a:ln>
          <a:effectLst>
            <a:innerShdw blurRad="114300">
              <a:prstClr val="black"/>
            </a:innerShdw>
          </a:effectLst>
        </p:spPr>
        <p:txBody>
          <a:bodyPr tIns="0" anchor="ctr" anchorCtr="0">
            <a:noAutofit/>
          </a:bodyPr>
          <a:lstStyle>
            <a:defPPr>
              <a:defRPr lang="en-US"/>
            </a:defPPr>
            <a:lvl1pPr>
              <a:spcBef>
                <a:spcPct val="50000"/>
              </a:spcBef>
              <a:defRPr sz="2200" b="1">
                <a:effectLst>
                  <a:outerShdw blurRad="38100" dist="38100" dir="2700000" algn="tl">
                    <a:srgbClr val="C0C0C0"/>
                  </a:outerShdw>
                </a:effectLst>
                <a:latin typeface="Liberation Sans" panose="020B0604020202020204" pitchFamily="34" charset="0"/>
              </a:defRPr>
            </a:lvl1pPr>
          </a:lstStyle>
          <a:p>
            <a:pPr algn="ctr"/>
            <a:r>
              <a:rPr lang="en-US" altLang="en-US" sz="2300" dirty="0">
                <a:latin typeface="+mn-lt"/>
              </a:rPr>
              <a:t>Notes Receivable</a:t>
            </a:r>
          </a:p>
        </p:txBody>
      </p:sp>
      <p:sp>
        <p:nvSpPr>
          <p:cNvPr id="10" name="Rectangle 20" descr="Connector"/>
          <p:cNvSpPr>
            <a:spLocks noChangeArrowheads="1"/>
          </p:cNvSpPr>
          <p:nvPr/>
        </p:nvSpPr>
        <p:spPr bwMode="auto">
          <a:xfrm>
            <a:off x="7315200" y="2562225"/>
            <a:ext cx="304800" cy="257175"/>
          </a:xfrm>
          <a:prstGeom prst="rect">
            <a:avLst/>
          </a:prstGeom>
          <a:solidFill>
            <a:schemeClr val="tx2">
              <a:lumMod val="50000"/>
            </a:schemeClr>
          </a:solidFill>
          <a:ln w="12700">
            <a:solidFill>
              <a:schemeClr val="hlink"/>
            </a:solidFill>
            <a:miter lim="800000"/>
            <a:headEnd/>
            <a:tailEnd/>
          </a:ln>
          <a:effec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7" name="Rectangle 16"/>
          <p:cNvSpPr>
            <a:spLocks noChangeArrowheads="1"/>
          </p:cNvSpPr>
          <p:nvPr/>
        </p:nvSpPr>
        <p:spPr bwMode="auto">
          <a:xfrm>
            <a:off x="6124575" y="2819400"/>
            <a:ext cx="2714625" cy="3428999"/>
          </a:xfrm>
          <a:prstGeom prst="rect">
            <a:avLst/>
          </a:prstGeom>
          <a:solidFill>
            <a:schemeClr val="bg1"/>
          </a:solidFill>
          <a:ln w="57150" cmpd="thickThin">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tIns="137160" rIns="91440"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a:lnSpc>
                <a:spcPct val="90000"/>
              </a:lnSpc>
              <a:spcBef>
                <a:spcPct val="5000"/>
              </a:spcBef>
            </a:pPr>
            <a:r>
              <a:rPr lang="en-US" altLang="en-US" sz="2300" dirty="0">
                <a:latin typeface="+mn-lt"/>
              </a:rPr>
              <a:t>Nontrade receivables such as interest, loans to officers, advances to employees, and income taxes refundable. </a:t>
            </a:r>
          </a:p>
        </p:txBody>
      </p:sp>
      <p:sp>
        <p:nvSpPr>
          <p:cNvPr id="19" name="Text Box 19" descr="Recycled paper"/>
          <p:cNvSpPr txBox="1">
            <a:spLocks noChangeArrowheads="1"/>
          </p:cNvSpPr>
          <p:nvPr/>
        </p:nvSpPr>
        <p:spPr bwMode="auto">
          <a:xfrm>
            <a:off x="6400800" y="5242879"/>
            <a:ext cx="2209800" cy="815916"/>
          </a:xfrm>
          <a:prstGeom prst="rect">
            <a:avLst/>
          </a:prstGeom>
          <a:solidFill>
            <a:srgbClr val="EAEAEA"/>
          </a:solidFill>
          <a:ln w="12700">
            <a:solidFill>
              <a:schemeClr val="bg2"/>
            </a:solidFill>
            <a:miter lim="800000"/>
            <a:headEnd/>
            <a:tailEnd/>
          </a:ln>
          <a:effectLst>
            <a:innerShdw blurRad="114300">
              <a:prstClr val="black"/>
            </a:innerShdw>
          </a:effectLst>
        </p:spPr>
        <p:txBody>
          <a:bodyPr tIns="0" anchor="ctr" anchorCtr="0">
            <a:noAutofit/>
          </a:bodyPr>
          <a:lstStyle>
            <a:defPPr>
              <a:defRPr lang="en-US"/>
            </a:defPPr>
            <a:lvl1pPr>
              <a:spcBef>
                <a:spcPct val="50000"/>
              </a:spcBef>
              <a:defRPr sz="2200" b="1">
                <a:effectLst>
                  <a:outerShdw blurRad="38100" dist="38100" dir="2700000" algn="tl">
                    <a:srgbClr val="C0C0C0"/>
                  </a:outerShdw>
                </a:effectLst>
                <a:latin typeface="Liberation Sans" panose="020B0604020202020204" pitchFamily="34" charset="0"/>
              </a:defRPr>
            </a:lvl1pPr>
          </a:lstStyle>
          <a:p>
            <a:pPr algn="ctr"/>
            <a:r>
              <a:rPr lang="en-US" altLang="en-US" sz="2300" dirty="0">
                <a:latin typeface="+mn-lt"/>
              </a:rPr>
              <a:t>Other Receivables</a:t>
            </a:r>
          </a:p>
        </p:txBody>
      </p:sp>
      <p:sp>
        <p:nvSpPr>
          <p:cNvPr id="5" name="Slide Number Placeholder "/>
          <p:cNvSpPr>
            <a:spLocks noGrp="1"/>
          </p:cNvSpPr>
          <p:nvPr>
            <p:ph type="sldNum" sz="quarter" idx="10"/>
          </p:nvPr>
        </p:nvSpPr>
        <p:spPr/>
        <p:txBody>
          <a:bodyPr/>
          <a:lstStyle/>
          <a:p>
            <a:fld id="{67B19427-F580-D146-B60E-4CADEE75497F}" type="slidenum">
              <a:rPr lang="en-US" smtClean="0"/>
              <a:pPr/>
              <a:t>5</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9942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84425D-D590-4470-A065-009EDBFC002A}"/>
              </a:ext>
            </a:extLst>
          </p:cNvPr>
          <p:cNvSpPr>
            <a:spLocks noGrp="1"/>
          </p:cNvSpPr>
          <p:nvPr>
            <p:ph type="title"/>
          </p:nvPr>
        </p:nvSpPr>
        <p:spPr/>
        <p:txBody>
          <a:bodyPr/>
          <a:lstStyle/>
          <a:p>
            <a:r>
              <a:rPr lang="en-GB" dirty="0"/>
              <a:t>Disposing account receivable </a:t>
            </a:r>
          </a:p>
        </p:txBody>
      </p:sp>
      <p:sp>
        <p:nvSpPr>
          <p:cNvPr id="4" name="Slide Number Placeholder 3">
            <a:extLst>
              <a:ext uri="{FF2B5EF4-FFF2-40B4-BE49-F238E27FC236}">
                <a16:creationId xmlns:a16="http://schemas.microsoft.com/office/drawing/2014/main" xmlns="" id="{5F373049-2F8D-41F9-98EE-39711615110E}"/>
              </a:ext>
            </a:extLst>
          </p:cNvPr>
          <p:cNvSpPr>
            <a:spLocks noGrp="1"/>
          </p:cNvSpPr>
          <p:nvPr>
            <p:ph type="sldNum" sz="quarter" idx="10"/>
          </p:nvPr>
        </p:nvSpPr>
        <p:spPr/>
        <p:txBody>
          <a:bodyPr/>
          <a:lstStyle/>
          <a:p>
            <a:fld id="{67B19427-F580-D146-B60E-4CADEE75497F}" type="slidenum">
              <a:rPr lang="en-US" smtClean="0"/>
              <a:pPr/>
              <a:t>50</a:t>
            </a:fld>
            <a:endParaRPr lang="en-US" dirty="0"/>
          </a:p>
        </p:txBody>
      </p:sp>
      <p:sp>
        <p:nvSpPr>
          <p:cNvPr id="5" name="Footer Placeholder 4">
            <a:extLst>
              <a:ext uri="{FF2B5EF4-FFF2-40B4-BE49-F238E27FC236}">
                <a16:creationId xmlns:a16="http://schemas.microsoft.com/office/drawing/2014/main" xmlns="" id="{15A9371B-1D18-4717-B5CC-B787BFF7F79E}"/>
              </a:ext>
            </a:extLst>
          </p:cNvPr>
          <p:cNvSpPr>
            <a:spLocks noGrp="1"/>
          </p:cNvSpPr>
          <p:nvPr>
            <p:ph type="ftr" sz="quarter" idx="11"/>
          </p:nvPr>
        </p:nvSpPr>
        <p:spPr/>
        <p:txBody>
          <a:bodyPr/>
          <a:lstStyle/>
          <a:p>
            <a:r>
              <a:rPr lang="en-US"/>
              <a:t>Copyright ©2019 John Wiley &amp; Sons, Inc. </a:t>
            </a:r>
            <a:endParaRPr lang="en-US" dirty="0"/>
          </a:p>
        </p:txBody>
      </p:sp>
      <p:pic>
        <p:nvPicPr>
          <p:cNvPr id="15" name="Picture 14">
            <a:extLst>
              <a:ext uri="{FF2B5EF4-FFF2-40B4-BE49-F238E27FC236}">
                <a16:creationId xmlns:a16="http://schemas.microsoft.com/office/drawing/2014/main" xmlns="" id="{ABCF6ABF-E044-4F9D-B738-6FEF0335E911}"/>
              </a:ext>
            </a:extLst>
          </p:cNvPr>
          <p:cNvPicPr>
            <a:picLocks noChangeAspect="1"/>
          </p:cNvPicPr>
          <p:nvPr/>
        </p:nvPicPr>
        <p:blipFill>
          <a:blip r:embed="rId2"/>
          <a:stretch>
            <a:fillRect/>
          </a:stretch>
        </p:blipFill>
        <p:spPr>
          <a:xfrm>
            <a:off x="323603" y="1425574"/>
            <a:ext cx="8652289" cy="2689225"/>
          </a:xfrm>
          <a:prstGeom prst="rect">
            <a:avLst/>
          </a:prstGeom>
        </p:spPr>
      </p:pic>
    </p:spTree>
    <p:extLst>
      <p:ext uri="{BB962C8B-B14F-4D97-AF65-F5344CB8AC3E}">
        <p14:creationId xmlns:p14="http://schemas.microsoft.com/office/powerpoint/2010/main" xmlns="" val="2947800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84425D-D590-4470-A065-009EDBFC002A}"/>
              </a:ext>
            </a:extLst>
          </p:cNvPr>
          <p:cNvSpPr>
            <a:spLocks noGrp="1"/>
          </p:cNvSpPr>
          <p:nvPr>
            <p:ph type="title"/>
          </p:nvPr>
        </p:nvSpPr>
        <p:spPr/>
        <p:txBody>
          <a:bodyPr/>
          <a:lstStyle/>
          <a:p>
            <a:r>
              <a:rPr lang="en-GB" dirty="0"/>
              <a:t>Disposing account receivable </a:t>
            </a:r>
          </a:p>
        </p:txBody>
      </p:sp>
      <p:sp>
        <p:nvSpPr>
          <p:cNvPr id="4" name="Slide Number Placeholder 3">
            <a:extLst>
              <a:ext uri="{FF2B5EF4-FFF2-40B4-BE49-F238E27FC236}">
                <a16:creationId xmlns:a16="http://schemas.microsoft.com/office/drawing/2014/main" xmlns="" id="{5F373049-2F8D-41F9-98EE-39711615110E}"/>
              </a:ext>
            </a:extLst>
          </p:cNvPr>
          <p:cNvSpPr>
            <a:spLocks noGrp="1"/>
          </p:cNvSpPr>
          <p:nvPr>
            <p:ph type="sldNum" sz="quarter" idx="10"/>
          </p:nvPr>
        </p:nvSpPr>
        <p:spPr/>
        <p:txBody>
          <a:bodyPr/>
          <a:lstStyle/>
          <a:p>
            <a:fld id="{67B19427-F580-D146-B60E-4CADEE75497F}" type="slidenum">
              <a:rPr lang="en-US" smtClean="0"/>
              <a:pPr/>
              <a:t>51</a:t>
            </a:fld>
            <a:endParaRPr lang="en-US" dirty="0"/>
          </a:p>
        </p:txBody>
      </p:sp>
      <p:sp>
        <p:nvSpPr>
          <p:cNvPr id="5" name="Footer Placeholder 4">
            <a:extLst>
              <a:ext uri="{FF2B5EF4-FFF2-40B4-BE49-F238E27FC236}">
                <a16:creationId xmlns:a16="http://schemas.microsoft.com/office/drawing/2014/main" xmlns="" id="{15A9371B-1D18-4717-B5CC-B787BFF7F79E}"/>
              </a:ext>
            </a:extLst>
          </p:cNvPr>
          <p:cNvSpPr>
            <a:spLocks noGrp="1"/>
          </p:cNvSpPr>
          <p:nvPr>
            <p:ph type="ftr" sz="quarter" idx="11"/>
          </p:nvPr>
        </p:nvSpPr>
        <p:spPr/>
        <p:txBody>
          <a:bodyPr/>
          <a:lstStyle/>
          <a:p>
            <a:r>
              <a:rPr lang="en-US"/>
              <a:t>Copyright ©2019 John Wiley &amp; Sons, Inc. </a:t>
            </a:r>
            <a:endParaRPr lang="en-US" dirty="0"/>
          </a:p>
        </p:txBody>
      </p:sp>
      <p:pic>
        <p:nvPicPr>
          <p:cNvPr id="6" name="Picture 5">
            <a:extLst>
              <a:ext uri="{FF2B5EF4-FFF2-40B4-BE49-F238E27FC236}">
                <a16:creationId xmlns:a16="http://schemas.microsoft.com/office/drawing/2014/main" xmlns="" id="{AFB2906A-E00C-452B-8A7B-1F2473808481}"/>
              </a:ext>
            </a:extLst>
          </p:cNvPr>
          <p:cNvPicPr>
            <a:picLocks noChangeAspect="1"/>
          </p:cNvPicPr>
          <p:nvPr/>
        </p:nvPicPr>
        <p:blipFill>
          <a:blip r:embed="rId2"/>
          <a:stretch>
            <a:fillRect/>
          </a:stretch>
        </p:blipFill>
        <p:spPr>
          <a:xfrm>
            <a:off x="306779" y="1630224"/>
            <a:ext cx="8317275" cy="1750268"/>
          </a:xfrm>
          <a:prstGeom prst="rect">
            <a:avLst/>
          </a:prstGeom>
        </p:spPr>
      </p:pic>
      <p:pic>
        <p:nvPicPr>
          <p:cNvPr id="8" name="Picture 7">
            <a:extLst>
              <a:ext uri="{FF2B5EF4-FFF2-40B4-BE49-F238E27FC236}">
                <a16:creationId xmlns:a16="http://schemas.microsoft.com/office/drawing/2014/main" xmlns="" id="{F81C6718-C516-4F64-B800-13215D4F3F93}"/>
              </a:ext>
            </a:extLst>
          </p:cNvPr>
          <p:cNvPicPr>
            <a:picLocks noChangeAspect="1"/>
          </p:cNvPicPr>
          <p:nvPr/>
        </p:nvPicPr>
        <p:blipFill rotWithShape="1">
          <a:blip r:embed="rId3"/>
          <a:srcRect t="13060"/>
          <a:stretch/>
        </p:blipFill>
        <p:spPr>
          <a:xfrm>
            <a:off x="293914" y="2971800"/>
            <a:ext cx="8766048" cy="1521668"/>
          </a:xfrm>
          <a:prstGeom prst="rect">
            <a:avLst/>
          </a:prstGeom>
        </p:spPr>
      </p:pic>
    </p:spTree>
    <p:extLst>
      <p:ext uri="{BB962C8B-B14F-4D97-AF65-F5344CB8AC3E}">
        <p14:creationId xmlns:p14="http://schemas.microsoft.com/office/powerpoint/2010/main" xmlns="" val="2271579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667000"/>
          </a:xfrm>
          <a:prstGeom prst="rect">
            <a:avLst/>
          </a:prstGeom>
        </p:spPr>
        <p:txBody>
          <a:bodyPr>
            <a:noAutofit/>
          </a:bodyPr>
          <a:lstStyle/>
          <a:p>
            <a:pPr>
              <a:lnSpc>
                <a:spcPct val="100000"/>
              </a:lnSpc>
              <a:spcBef>
                <a:spcPts val="600"/>
              </a:spcBef>
            </a:pPr>
            <a:r>
              <a:rPr lang="en-IN" dirty="0">
                <a:solidFill>
                  <a:srgbClr val="931B21"/>
                </a:solidFill>
              </a:rPr>
              <a:t>Learning Objective 3</a:t>
            </a:r>
            <a:br>
              <a:rPr lang="en-IN" dirty="0">
                <a:solidFill>
                  <a:srgbClr val="931B21"/>
                </a:solidFill>
              </a:rPr>
            </a:br>
            <a:r>
              <a:rPr lang="en-IN" dirty="0">
                <a:solidFill>
                  <a:schemeClr val="accent1"/>
                </a:solidFill>
              </a:rPr>
              <a:t>Explain How Companies Recognize, Value, and Dispose of Notes Receivable</a:t>
            </a:r>
            <a:endParaRPr lang="en-US"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52</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885212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34C56-AC10-4E32-B8B3-7B4ECEBCBC04}"/>
              </a:ext>
            </a:extLst>
          </p:cNvPr>
          <p:cNvSpPr>
            <a:spLocks noGrp="1"/>
          </p:cNvSpPr>
          <p:nvPr>
            <p:ph type="title"/>
          </p:nvPr>
        </p:nvSpPr>
        <p:spPr>
          <a:xfrm>
            <a:off x="304800" y="762001"/>
            <a:ext cx="8534400" cy="609599"/>
          </a:xfrm>
        </p:spPr>
        <p:txBody>
          <a:bodyPr>
            <a:noAutofit/>
          </a:bodyPr>
          <a:lstStyle/>
          <a:p>
            <a:r>
              <a:rPr lang="en-IN" dirty="0">
                <a:solidFill>
                  <a:schemeClr val="accent1"/>
                </a:solidFill>
              </a:rPr>
              <a:t>Notes Receivable </a:t>
            </a:r>
            <a:r>
              <a:rPr lang="en-IN" sz="2000" b="0" dirty="0">
                <a:solidFill>
                  <a:schemeClr val="accent1"/>
                </a:solidFill>
              </a:rPr>
              <a:t>(1 of 2)</a:t>
            </a:r>
            <a:endParaRPr lang="en-US" b="0" dirty="0"/>
          </a:p>
        </p:txBody>
      </p:sp>
      <p:sp>
        <p:nvSpPr>
          <p:cNvPr id="3" name="Content Placeholder 2">
            <a:extLst>
              <a:ext uri="{FF2B5EF4-FFF2-40B4-BE49-F238E27FC236}">
                <a16:creationId xmlns:a16="http://schemas.microsoft.com/office/drawing/2014/main" xmlns="" id="{15F7429A-7037-4442-A558-D203487078FF}"/>
              </a:ext>
            </a:extLst>
          </p:cNvPr>
          <p:cNvSpPr>
            <a:spLocks noGrp="1"/>
          </p:cNvSpPr>
          <p:nvPr>
            <p:ph sz="quarter" idx="16"/>
          </p:nvPr>
        </p:nvSpPr>
        <p:spPr>
          <a:xfrm>
            <a:off x="304800" y="1447800"/>
            <a:ext cx="8534400" cy="4800600"/>
          </a:xfrm>
        </p:spPr>
        <p:txBody>
          <a:bodyPr/>
          <a:lstStyle/>
          <a:p>
            <a:pPr marL="0" indent="0">
              <a:lnSpc>
                <a:spcPct val="95000"/>
              </a:lnSpc>
              <a:spcBef>
                <a:spcPts val="1200"/>
              </a:spcBef>
              <a:buNone/>
            </a:pPr>
            <a:r>
              <a:rPr lang="en-US" dirty="0"/>
              <a:t>Companies may grant credit in exchange for a promissory note. A</a:t>
            </a:r>
            <a:r>
              <a:rPr lang="en-US" b="1" dirty="0">
                <a:solidFill>
                  <a:schemeClr val="tx2">
                    <a:lumMod val="75000"/>
                  </a:schemeClr>
                </a:solidFill>
              </a:rPr>
              <a:t> </a:t>
            </a:r>
            <a:r>
              <a:rPr lang="en-US" b="1" dirty="0">
                <a:solidFill>
                  <a:srgbClr val="00007F"/>
                </a:solidFill>
              </a:rPr>
              <a:t>promissory note </a:t>
            </a:r>
            <a:r>
              <a:rPr lang="en-US" dirty="0"/>
              <a:t>is a written promise to pay a specified amount of money on demand or at a definite time. ( negotiable instrument) </a:t>
            </a:r>
          </a:p>
          <a:p>
            <a:pPr marL="0" indent="0">
              <a:lnSpc>
                <a:spcPct val="95000"/>
              </a:lnSpc>
              <a:spcBef>
                <a:spcPts val="1200"/>
              </a:spcBef>
              <a:buNone/>
            </a:pPr>
            <a:r>
              <a:rPr lang="en-US" dirty="0"/>
              <a:t>Promissory notes may be used </a:t>
            </a:r>
          </a:p>
          <a:p>
            <a:pPr marL="685800" indent="-457200">
              <a:lnSpc>
                <a:spcPct val="95000"/>
              </a:lnSpc>
              <a:spcBef>
                <a:spcPts val="1200"/>
              </a:spcBef>
              <a:buClrTx/>
              <a:buFont typeface="+mj-lt"/>
              <a:buAutoNum type="arabicPeriod"/>
            </a:pPr>
            <a:r>
              <a:rPr lang="en-US" dirty="0"/>
              <a:t>when individuals and companies lend or borrow money, </a:t>
            </a:r>
          </a:p>
          <a:p>
            <a:pPr marL="685800" indent="-457200">
              <a:lnSpc>
                <a:spcPct val="95000"/>
              </a:lnSpc>
              <a:spcBef>
                <a:spcPts val="1200"/>
              </a:spcBef>
              <a:buClrTx/>
              <a:buFont typeface="+mj-lt"/>
              <a:buAutoNum type="arabicPeriod"/>
            </a:pPr>
            <a:r>
              <a:rPr lang="en-US" dirty="0"/>
              <a:t>when amount of transaction and credit period exceed normal limits, or </a:t>
            </a:r>
          </a:p>
          <a:p>
            <a:pPr marL="685800" indent="-457200">
              <a:lnSpc>
                <a:spcPct val="95000"/>
              </a:lnSpc>
              <a:spcBef>
                <a:spcPts val="1200"/>
              </a:spcBef>
              <a:buClrTx/>
              <a:buFont typeface="+mj-lt"/>
              <a:buAutoNum type="arabicPeriod"/>
            </a:pPr>
            <a:r>
              <a:rPr lang="en-US" dirty="0"/>
              <a:t>in settlement of accounts receivable.</a:t>
            </a:r>
          </a:p>
        </p:txBody>
      </p:sp>
      <p:sp>
        <p:nvSpPr>
          <p:cNvPr id="4" name="Slide Number Placeholder 3">
            <a:extLst>
              <a:ext uri="{FF2B5EF4-FFF2-40B4-BE49-F238E27FC236}">
                <a16:creationId xmlns:a16="http://schemas.microsoft.com/office/drawing/2014/main" xmlns="" id="{E89ABF70-5B9A-4D71-9280-7005B3ABFEE7}"/>
              </a:ext>
            </a:extLst>
          </p:cNvPr>
          <p:cNvSpPr>
            <a:spLocks noGrp="1"/>
          </p:cNvSpPr>
          <p:nvPr>
            <p:ph type="sldNum" sz="quarter" idx="10"/>
          </p:nvPr>
        </p:nvSpPr>
        <p:spPr/>
        <p:txBody>
          <a:bodyPr/>
          <a:lstStyle/>
          <a:p>
            <a:fld id="{67B19427-F580-D146-B60E-4CADEE75497F}" type="slidenum">
              <a:rPr lang="en-US" smtClean="0"/>
              <a:pPr/>
              <a:t>53</a:t>
            </a:fld>
            <a:endParaRPr lang="en-US" dirty="0"/>
          </a:p>
        </p:txBody>
      </p:sp>
      <p:sp>
        <p:nvSpPr>
          <p:cNvPr id="5" name="Footer Placeholder 4">
            <a:extLst>
              <a:ext uri="{FF2B5EF4-FFF2-40B4-BE49-F238E27FC236}">
                <a16:creationId xmlns:a16="http://schemas.microsoft.com/office/drawing/2014/main" xmlns="" id="{0E100ACE-9EE9-407F-99EC-C8FFEA4551FF}"/>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408639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7F5A70-C0F7-4C80-8CEF-C5714A3E498A}"/>
              </a:ext>
            </a:extLst>
          </p:cNvPr>
          <p:cNvSpPr>
            <a:spLocks noGrp="1"/>
          </p:cNvSpPr>
          <p:nvPr>
            <p:ph sz="quarter" idx="16"/>
          </p:nvPr>
        </p:nvSpPr>
        <p:spPr>
          <a:xfrm>
            <a:off x="304800" y="1447800"/>
            <a:ext cx="8458200" cy="1295400"/>
          </a:xfrm>
        </p:spPr>
        <p:txBody>
          <a:bodyPr/>
          <a:lstStyle/>
          <a:p>
            <a:pPr>
              <a:lnSpc>
                <a:spcPct val="100000"/>
              </a:lnSpc>
              <a:spcBef>
                <a:spcPts val="1200"/>
              </a:spcBef>
            </a:pPr>
            <a:r>
              <a:rPr lang="en-US" dirty="0"/>
              <a:t>To the </a:t>
            </a:r>
            <a:r>
              <a:rPr lang="en-US" b="1" dirty="0">
                <a:solidFill>
                  <a:srgbClr val="00007F"/>
                </a:solidFill>
              </a:rPr>
              <a:t>payee</a:t>
            </a:r>
            <a:r>
              <a:rPr lang="en-US" dirty="0"/>
              <a:t>, the promissory note is a </a:t>
            </a:r>
            <a:r>
              <a:rPr lang="en-US" b="1" dirty="0"/>
              <a:t>note receivable.</a:t>
            </a:r>
          </a:p>
          <a:p>
            <a:pPr>
              <a:lnSpc>
                <a:spcPct val="100000"/>
              </a:lnSpc>
              <a:spcBef>
                <a:spcPts val="1200"/>
              </a:spcBef>
            </a:pPr>
            <a:r>
              <a:rPr lang="en-US" dirty="0"/>
              <a:t>To the </a:t>
            </a:r>
            <a:r>
              <a:rPr lang="en-US" b="1" dirty="0">
                <a:solidFill>
                  <a:srgbClr val="00007F"/>
                </a:solidFill>
              </a:rPr>
              <a:t>maker</a:t>
            </a:r>
            <a:r>
              <a:rPr lang="en-US" dirty="0"/>
              <a:t>, the promissory note is a</a:t>
            </a:r>
            <a:r>
              <a:rPr lang="en-US" b="1" dirty="0"/>
              <a:t> note payable.</a:t>
            </a:r>
          </a:p>
        </p:txBody>
      </p:sp>
      <p:sp>
        <p:nvSpPr>
          <p:cNvPr id="5" name="Slide Number Placeholder 4">
            <a:extLst>
              <a:ext uri="{FF2B5EF4-FFF2-40B4-BE49-F238E27FC236}">
                <a16:creationId xmlns:a16="http://schemas.microsoft.com/office/drawing/2014/main" xmlns="" id="{8799C142-4F26-43B6-A7EB-D91C25972BFA}"/>
              </a:ext>
            </a:extLst>
          </p:cNvPr>
          <p:cNvSpPr>
            <a:spLocks noGrp="1"/>
          </p:cNvSpPr>
          <p:nvPr>
            <p:ph type="sldNum" sz="quarter" idx="10"/>
          </p:nvPr>
        </p:nvSpPr>
        <p:spPr/>
        <p:txBody>
          <a:bodyPr/>
          <a:lstStyle/>
          <a:p>
            <a:fld id="{67B19427-F580-D146-B60E-4CADEE75497F}" type="slidenum">
              <a:rPr lang="en-US" smtClean="0"/>
              <a:pPr/>
              <a:t>54</a:t>
            </a:fld>
            <a:endParaRPr lang="en-US" dirty="0"/>
          </a:p>
        </p:txBody>
      </p:sp>
      <p:sp>
        <p:nvSpPr>
          <p:cNvPr id="6" name="Footer Placeholder 5">
            <a:extLst>
              <a:ext uri="{FF2B5EF4-FFF2-40B4-BE49-F238E27FC236}">
                <a16:creationId xmlns:a16="http://schemas.microsoft.com/office/drawing/2014/main" xmlns="" id="{BB90E562-EE5F-4867-82F9-4E4A5CD9AE90}"/>
              </a:ext>
            </a:extLst>
          </p:cNvPr>
          <p:cNvSpPr>
            <a:spLocks noGrp="1"/>
          </p:cNvSpPr>
          <p:nvPr>
            <p:ph type="ftr" sz="quarter" idx="11"/>
          </p:nvPr>
        </p:nvSpPr>
        <p:spPr/>
        <p:txBody>
          <a:bodyPr/>
          <a:lstStyle/>
          <a:p>
            <a:r>
              <a:rPr lang="en-US" dirty="0"/>
              <a:t>Copyright ©2019 John Wiley &amp; Sons, Inc. </a:t>
            </a:r>
          </a:p>
        </p:txBody>
      </p:sp>
      <p:sp>
        <p:nvSpPr>
          <p:cNvPr id="9" name="Title 1">
            <a:extLst>
              <a:ext uri="{FF2B5EF4-FFF2-40B4-BE49-F238E27FC236}">
                <a16:creationId xmlns:a16="http://schemas.microsoft.com/office/drawing/2014/main" xmlns="" id="{2BF34C56-AC10-4E32-B8B3-7B4ECEBCBC04}"/>
              </a:ext>
            </a:extLst>
          </p:cNvPr>
          <p:cNvSpPr>
            <a:spLocks noGrp="1"/>
          </p:cNvSpPr>
          <p:nvPr>
            <p:ph type="title"/>
          </p:nvPr>
        </p:nvSpPr>
        <p:spPr>
          <a:xfrm>
            <a:off x="304800" y="762001"/>
            <a:ext cx="8534400" cy="609599"/>
          </a:xfrm>
        </p:spPr>
        <p:txBody>
          <a:bodyPr>
            <a:noAutofit/>
          </a:bodyPr>
          <a:lstStyle/>
          <a:p>
            <a:r>
              <a:rPr lang="en-IN" dirty="0">
                <a:solidFill>
                  <a:schemeClr val="accent1"/>
                </a:solidFill>
              </a:rPr>
              <a:t>Notes Receivable </a:t>
            </a:r>
            <a:r>
              <a:rPr lang="en-IN" sz="2000" b="0" dirty="0">
                <a:solidFill>
                  <a:schemeClr val="accent1"/>
                </a:solidFill>
              </a:rPr>
              <a:t>(2 of 2)</a:t>
            </a:r>
            <a:endParaRPr lang="en-US" b="0" dirty="0"/>
          </a:p>
        </p:txBody>
      </p:sp>
      <p:pic>
        <p:nvPicPr>
          <p:cNvPr id="7" name="Picture 6" descr="The promissory note reads as follows. Amount on the top left corner: £1,000. Date of note on the top right corner: May 1, 2022. Due date on the top left: 2 months after date. The note reads as follows. We promise to pay to the order of Wilma Ltd., payee, one thousand and no forward slash 100 pounds, amount, for value received with annual interest at 12%, interest rate. The name of the maker, Calhoun plc, is at the lower right side of the note and is followed by the signature of the Treasure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601" y="2712226"/>
            <a:ext cx="7086600" cy="3455207"/>
          </a:xfrm>
          <a:prstGeom prst="rect">
            <a:avLst/>
          </a:prstGeom>
        </p:spPr>
      </p:pic>
    </p:spTree>
    <p:extLst>
      <p:ext uri="{BB962C8B-B14F-4D97-AF65-F5344CB8AC3E}">
        <p14:creationId xmlns:p14="http://schemas.microsoft.com/office/powerpoint/2010/main" xmlns="" val="2925988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65797-AFEA-406B-961C-172A10189700}"/>
              </a:ext>
            </a:extLst>
          </p:cNvPr>
          <p:cNvSpPr>
            <a:spLocks noGrp="1"/>
          </p:cNvSpPr>
          <p:nvPr>
            <p:ph type="title"/>
          </p:nvPr>
        </p:nvSpPr>
        <p:spPr/>
        <p:txBody>
          <a:bodyPr>
            <a:normAutofit/>
          </a:bodyPr>
          <a:lstStyle/>
          <a:p>
            <a:r>
              <a:rPr lang="en-US" dirty="0"/>
              <a:t>Determining the Maturity Date</a:t>
            </a:r>
          </a:p>
        </p:txBody>
      </p:sp>
      <p:sp>
        <p:nvSpPr>
          <p:cNvPr id="3" name="Content Placeholder 2">
            <a:extLst>
              <a:ext uri="{FF2B5EF4-FFF2-40B4-BE49-F238E27FC236}">
                <a16:creationId xmlns:a16="http://schemas.microsoft.com/office/drawing/2014/main" xmlns="" id="{BDF8D4E7-0E99-4957-BDB7-46230A97EFC2}"/>
              </a:ext>
            </a:extLst>
          </p:cNvPr>
          <p:cNvSpPr>
            <a:spLocks noGrp="1"/>
          </p:cNvSpPr>
          <p:nvPr>
            <p:ph sz="quarter" idx="16"/>
          </p:nvPr>
        </p:nvSpPr>
        <p:spPr>
          <a:xfrm>
            <a:off x="304800" y="1447800"/>
            <a:ext cx="8534400" cy="4572000"/>
          </a:xfrm>
        </p:spPr>
        <p:txBody>
          <a:bodyPr/>
          <a:lstStyle/>
          <a:p>
            <a:pPr>
              <a:lnSpc>
                <a:spcPct val="100000"/>
              </a:lnSpc>
              <a:spcBef>
                <a:spcPts val="1200"/>
              </a:spcBef>
            </a:pPr>
            <a:r>
              <a:rPr lang="en-US" b="1" dirty="0"/>
              <a:t>Maturity date </a:t>
            </a:r>
            <a:r>
              <a:rPr lang="en-US" dirty="0"/>
              <a:t>of a promissory note may be stated in one of three ways:</a:t>
            </a:r>
          </a:p>
          <a:p>
            <a:pPr lvl="1" indent="-457200">
              <a:lnSpc>
                <a:spcPct val="100000"/>
              </a:lnSpc>
              <a:spcBef>
                <a:spcPts val="1200"/>
              </a:spcBef>
              <a:buFont typeface="+mj-lt"/>
              <a:buAutoNum type="arabicPeriod"/>
            </a:pPr>
            <a:r>
              <a:rPr lang="en-US" sz="2800" dirty="0">
                <a:latin typeface="Calibri" panose="020F0502020204030204" pitchFamily="34" charset="0"/>
              </a:rPr>
              <a:t>On demand.</a:t>
            </a:r>
          </a:p>
          <a:p>
            <a:pPr lvl="1" indent="-457200">
              <a:lnSpc>
                <a:spcPct val="100000"/>
              </a:lnSpc>
              <a:spcBef>
                <a:spcPts val="1200"/>
              </a:spcBef>
              <a:buFont typeface="+mj-lt"/>
              <a:buAutoNum type="arabicPeriod"/>
            </a:pPr>
            <a:r>
              <a:rPr lang="en-US" sz="2800" dirty="0">
                <a:latin typeface="Calibri" panose="020F0502020204030204" pitchFamily="34" charset="0"/>
              </a:rPr>
              <a:t>On a stated date.</a:t>
            </a:r>
          </a:p>
          <a:p>
            <a:pPr lvl="1" indent="-457200">
              <a:lnSpc>
                <a:spcPct val="100000"/>
              </a:lnSpc>
              <a:spcBef>
                <a:spcPts val="1200"/>
              </a:spcBef>
              <a:buFont typeface="+mj-lt"/>
              <a:buAutoNum type="arabicPeriod"/>
            </a:pPr>
            <a:r>
              <a:rPr lang="en-US" sz="2800" dirty="0">
                <a:latin typeface="Calibri" panose="020F0502020204030204" pitchFamily="34" charset="0"/>
              </a:rPr>
              <a:t>At the end of a stated period of time.</a:t>
            </a:r>
          </a:p>
          <a:p>
            <a:pPr>
              <a:lnSpc>
                <a:spcPct val="100000"/>
              </a:lnSpc>
              <a:spcBef>
                <a:spcPts val="1200"/>
              </a:spcBef>
            </a:pPr>
            <a:r>
              <a:rPr lang="en-US" b="1" dirty="0"/>
              <a:t>Note terms </a:t>
            </a:r>
            <a:r>
              <a:rPr lang="en-US" dirty="0"/>
              <a:t>are expressed in:</a:t>
            </a:r>
          </a:p>
          <a:p>
            <a:pPr marL="574675" indent="-346075">
              <a:lnSpc>
                <a:spcPct val="100000"/>
              </a:lnSpc>
              <a:spcBef>
                <a:spcPts val="1200"/>
              </a:spcBef>
              <a:buClr>
                <a:schemeClr val="accent2"/>
              </a:buClr>
              <a:buFont typeface="Arial" panose="020B0604020202020204" pitchFamily="34" charset="0"/>
              <a:buChar char="•"/>
            </a:pPr>
            <a:r>
              <a:rPr lang="en-US" dirty="0"/>
              <a:t>Months</a:t>
            </a:r>
          </a:p>
          <a:p>
            <a:pPr marL="574675" indent="-346075">
              <a:lnSpc>
                <a:spcPct val="100000"/>
              </a:lnSpc>
              <a:spcBef>
                <a:spcPts val="1200"/>
              </a:spcBef>
              <a:buClr>
                <a:schemeClr val="accent2"/>
              </a:buClr>
              <a:buFont typeface="Arial" panose="020B0604020202020204" pitchFamily="34" charset="0"/>
              <a:buChar char="•"/>
            </a:pPr>
            <a:r>
              <a:rPr lang="en-US" dirty="0"/>
              <a:t>Days</a:t>
            </a:r>
          </a:p>
        </p:txBody>
      </p:sp>
      <p:sp>
        <p:nvSpPr>
          <p:cNvPr id="4" name="Slide Number Placeholder 3">
            <a:extLst>
              <a:ext uri="{FF2B5EF4-FFF2-40B4-BE49-F238E27FC236}">
                <a16:creationId xmlns:a16="http://schemas.microsoft.com/office/drawing/2014/main" xmlns="" id="{EB516522-3FB0-473C-A410-5B2A706DE2C9}"/>
              </a:ext>
            </a:extLst>
          </p:cNvPr>
          <p:cNvSpPr>
            <a:spLocks noGrp="1"/>
          </p:cNvSpPr>
          <p:nvPr>
            <p:ph type="sldNum" sz="quarter" idx="10"/>
          </p:nvPr>
        </p:nvSpPr>
        <p:spPr/>
        <p:txBody>
          <a:bodyPr/>
          <a:lstStyle/>
          <a:p>
            <a:fld id="{67B19427-F580-D146-B60E-4CADEE75497F}" type="slidenum">
              <a:rPr lang="en-US" smtClean="0"/>
              <a:pPr/>
              <a:t>55</a:t>
            </a:fld>
            <a:endParaRPr lang="en-US" dirty="0"/>
          </a:p>
        </p:txBody>
      </p:sp>
      <p:sp>
        <p:nvSpPr>
          <p:cNvPr id="5" name="Footer Placeholder 4">
            <a:extLst>
              <a:ext uri="{FF2B5EF4-FFF2-40B4-BE49-F238E27FC236}">
                <a16:creationId xmlns:a16="http://schemas.microsoft.com/office/drawing/2014/main" xmlns="" id="{B9379248-644E-48C8-B792-19D85DCBBF36}"/>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486642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243A39-874F-47B7-93EE-DA70BD4901A8}"/>
              </a:ext>
            </a:extLst>
          </p:cNvPr>
          <p:cNvSpPr>
            <a:spLocks noGrp="1"/>
          </p:cNvSpPr>
          <p:nvPr>
            <p:ph type="title"/>
          </p:nvPr>
        </p:nvSpPr>
        <p:spPr/>
        <p:txBody>
          <a:bodyPr>
            <a:normAutofit/>
          </a:bodyPr>
          <a:lstStyle/>
          <a:p>
            <a:r>
              <a:rPr lang="en-US" dirty="0"/>
              <a:t>Computing Interest</a:t>
            </a:r>
          </a:p>
        </p:txBody>
      </p:sp>
      <p:sp>
        <p:nvSpPr>
          <p:cNvPr id="3" name="Content Placeholder 2">
            <a:extLst>
              <a:ext uri="{FF2B5EF4-FFF2-40B4-BE49-F238E27FC236}">
                <a16:creationId xmlns:a16="http://schemas.microsoft.com/office/drawing/2014/main" xmlns="" id="{62DC3D1D-68DA-45B3-B424-22681B6023F7}"/>
              </a:ext>
            </a:extLst>
          </p:cNvPr>
          <p:cNvSpPr>
            <a:spLocks noGrp="1"/>
          </p:cNvSpPr>
          <p:nvPr>
            <p:ph sz="quarter" idx="16"/>
          </p:nvPr>
        </p:nvSpPr>
        <p:spPr>
          <a:xfrm>
            <a:off x="304800" y="1447800"/>
            <a:ext cx="8534400" cy="2133600"/>
          </a:xfrm>
        </p:spPr>
        <p:txBody>
          <a:bodyPr/>
          <a:lstStyle/>
          <a:p>
            <a:pPr>
              <a:lnSpc>
                <a:spcPct val="100000"/>
              </a:lnSpc>
              <a:spcBef>
                <a:spcPts val="1200"/>
              </a:spcBef>
            </a:pPr>
            <a:r>
              <a:rPr lang="en-US" b="1" dirty="0"/>
              <a:t>Face Value of Note × Annual Interest Rate × Time in Terms of One Year = </a:t>
            </a:r>
            <a:r>
              <a:rPr lang="en-US" b="1" dirty="0">
                <a:solidFill>
                  <a:schemeClr val="accent2"/>
                </a:solidFill>
              </a:rPr>
              <a:t>Interest</a:t>
            </a:r>
          </a:p>
          <a:p>
            <a:pPr>
              <a:lnSpc>
                <a:spcPct val="100000"/>
              </a:lnSpc>
              <a:spcBef>
                <a:spcPts val="1200"/>
              </a:spcBef>
            </a:pPr>
            <a:r>
              <a:rPr lang="en-US" b="1" dirty="0"/>
              <a:t>When counting days</a:t>
            </a:r>
            <a:r>
              <a:rPr lang="en-US" dirty="0"/>
              <a:t>, omit date note is issued, but </a:t>
            </a:r>
            <a:r>
              <a:rPr lang="en-US" b="1" dirty="0"/>
              <a:t>include</a:t>
            </a:r>
            <a:r>
              <a:rPr lang="en-US" dirty="0"/>
              <a:t> due date</a:t>
            </a:r>
          </a:p>
          <a:p>
            <a:pPr>
              <a:lnSpc>
                <a:spcPct val="100000"/>
              </a:lnSpc>
              <a:spcBef>
                <a:spcPts val="1200"/>
              </a:spcBef>
            </a:pPr>
            <a:endParaRPr lang="en-US" b="1" dirty="0">
              <a:solidFill>
                <a:schemeClr val="accent2"/>
              </a:solidFill>
            </a:endParaRPr>
          </a:p>
        </p:txBody>
      </p:sp>
      <p:sp>
        <p:nvSpPr>
          <p:cNvPr id="5" name="Slide Number Placeholder 4">
            <a:extLst>
              <a:ext uri="{FF2B5EF4-FFF2-40B4-BE49-F238E27FC236}">
                <a16:creationId xmlns:a16="http://schemas.microsoft.com/office/drawing/2014/main" xmlns="" id="{40D098CF-752F-45EE-9244-68AE3C3A9244}"/>
              </a:ext>
            </a:extLst>
          </p:cNvPr>
          <p:cNvSpPr>
            <a:spLocks noGrp="1"/>
          </p:cNvSpPr>
          <p:nvPr>
            <p:ph type="sldNum" sz="quarter" idx="10"/>
          </p:nvPr>
        </p:nvSpPr>
        <p:spPr/>
        <p:txBody>
          <a:bodyPr/>
          <a:lstStyle/>
          <a:p>
            <a:fld id="{67B19427-F580-D146-B60E-4CADEE75497F}" type="slidenum">
              <a:rPr lang="en-US" smtClean="0"/>
              <a:pPr/>
              <a:t>56</a:t>
            </a:fld>
            <a:endParaRPr lang="en-US" dirty="0"/>
          </a:p>
        </p:txBody>
      </p:sp>
      <p:sp>
        <p:nvSpPr>
          <p:cNvPr id="6" name="Footer Placeholder 5">
            <a:extLst>
              <a:ext uri="{FF2B5EF4-FFF2-40B4-BE49-F238E27FC236}">
                <a16:creationId xmlns:a16="http://schemas.microsoft.com/office/drawing/2014/main" xmlns="" id="{29A94157-96A8-41EF-B035-93472ADCDF8D}"/>
              </a:ext>
            </a:extLst>
          </p:cNvPr>
          <p:cNvSpPr>
            <a:spLocks noGrp="1"/>
          </p:cNvSpPr>
          <p:nvPr>
            <p:ph type="ftr" sz="quarter" idx="11"/>
          </p:nvPr>
        </p:nvSpPr>
        <p:spPr/>
        <p:txBody>
          <a:bodyPr/>
          <a:lstStyle/>
          <a:p>
            <a:r>
              <a:rPr lang="en-US" dirty="0"/>
              <a:t>Copyright ©2019 John Wiley &amp; Sons, Inc. </a:t>
            </a:r>
          </a:p>
        </p:txBody>
      </p:sp>
      <p:graphicFrame>
        <p:nvGraphicFramePr>
          <p:cNvPr id="7" name="Table 6" descr="The table lists terms of note and the interest computation defined as face times rate times time = interest. Line 1. Terms of note: ₺730, 12%, 120 days. Interest: ₺730 times 12% times 120 over 360 = ₺29.20. Line 2. Terms of note: ₺1,000, 9%, 6 months. Interest: ₺1,000 times 9% times 6 over 12 = ₺45.00. Line 3. Terms of note: ₺2,000, 6%, 1 year. Interest: ₺2,000 times 6% times 1 over 1 = ₺120.00.&#10;"/>
          <p:cNvGraphicFramePr>
            <a:graphicFrameLocks noGrp="1"/>
          </p:cNvGraphicFramePr>
          <p:nvPr>
            <p:extLst>
              <p:ext uri="{D42A27DB-BD31-4B8C-83A1-F6EECF244321}">
                <p14:modId xmlns:p14="http://schemas.microsoft.com/office/powerpoint/2010/main" xmlns="" val="2894893825"/>
              </p:ext>
            </p:extLst>
          </p:nvPr>
        </p:nvGraphicFramePr>
        <p:xfrm>
          <a:off x="457199" y="3657600"/>
          <a:ext cx="8302211" cy="2170176"/>
        </p:xfrm>
        <a:graphic>
          <a:graphicData uri="http://schemas.openxmlformats.org/drawingml/2006/table">
            <a:tbl>
              <a:tblPr>
                <a:tableStyleId>{5C22544A-7EE6-4342-B048-85BDC9FD1C3A}</a:tableStyleId>
              </a:tblPr>
              <a:tblGrid>
                <a:gridCol w="1078448">
                  <a:extLst>
                    <a:ext uri="{9D8B030D-6E8A-4147-A177-3AD203B41FA5}">
                      <a16:colId xmlns:a16="http://schemas.microsoft.com/office/drawing/2014/main" xmlns="" val="20000"/>
                    </a:ext>
                  </a:extLst>
                </a:gridCol>
                <a:gridCol w="731498">
                  <a:extLst>
                    <a:ext uri="{9D8B030D-6E8A-4147-A177-3AD203B41FA5}">
                      <a16:colId xmlns:a16="http://schemas.microsoft.com/office/drawing/2014/main" xmlns="" val="20001"/>
                    </a:ext>
                  </a:extLst>
                </a:gridCol>
                <a:gridCol w="1172790">
                  <a:extLst>
                    <a:ext uri="{9D8B030D-6E8A-4147-A177-3AD203B41FA5}">
                      <a16:colId xmlns:a16="http://schemas.microsoft.com/office/drawing/2014/main" xmlns="" val="20002"/>
                    </a:ext>
                  </a:extLst>
                </a:gridCol>
                <a:gridCol w="437276">
                  <a:extLst>
                    <a:ext uri="{9D8B030D-6E8A-4147-A177-3AD203B41FA5}">
                      <a16:colId xmlns:a16="http://schemas.microsoft.com/office/drawing/2014/main" xmlns="" val="20003"/>
                    </a:ext>
                  </a:extLst>
                </a:gridCol>
                <a:gridCol w="977696">
                  <a:extLst>
                    <a:ext uri="{9D8B030D-6E8A-4147-A177-3AD203B41FA5}">
                      <a16:colId xmlns:a16="http://schemas.microsoft.com/office/drawing/2014/main" xmlns="" val="20004"/>
                    </a:ext>
                  </a:extLst>
                </a:gridCol>
                <a:gridCol w="322015">
                  <a:extLst>
                    <a:ext uri="{9D8B030D-6E8A-4147-A177-3AD203B41FA5}">
                      <a16:colId xmlns:a16="http://schemas.microsoft.com/office/drawing/2014/main" xmlns="" val="20005"/>
                    </a:ext>
                  </a:extLst>
                </a:gridCol>
                <a:gridCol w="658238">
                  <a:extLst>
                    <a:ext uri="{9D8B030D-6E8A-4147-A177-3AD203B41FA5}">
                      <a16:colId xmlns:a16="http://schemas.microsoft.com/office/drawing/2014/main" xmlns="" val="20006"/>
                    </a:ext>
                  </a:extLst>
                </a:gridCol>
                <a:gridCol w="322015">
                  <a:extLst>
                    <a:ext uri="{9D8B030D-6E8A-4147-A177-3AD203B41FA5}">
                      <a16:colId xmlns:a16="http://schemas.microsoft.com/office/drawing/2014/main" xmlns="" val="20007"/>
                    </a:ext>
                  </a:extLst>
                </a:gridCol>
                <a:gridCol w="1056343">
                  <a:extLst>
                    <a:ext uri="{9D8B030D-6E8A-4147-A177-3AD203B41FA5}">
                      <a16:colId xmlns:a16="http://schemas.microsoft.com/office/drawing/2014/main" xmlns="" val="20008"/>
                    </a:ext>
                  </a:extLst>
                </a:gridCol>
                <a:gridCol w="322015">
                  <a:extLst>
                    <a:ext uri="{9D8B030D-6E8A-4147-A177-3AD203B41FA5}">
                      <a16:colId xmlns:a16="http://schemas.microsoft.com/office/drawing/2014/main" xmlns="" val="20009"/>
                    </a:ext>
                  </a:extLst>
                </a:gridCol>
                <a:gridCol w="1223877">
                  <a:extLst>
                    <a:ext uri="{9D8B030D-6E8A-4147-A177-3AD203B41FA5}">
                      <a16:colId xmlns:a16="http://schemas.microsoft.com/office/drawing/2014/main" xmlns="" val="20010"/>
                    </a:ext>
                  </a:extLst>
                </a:gridCol>
              </a:tblGrid>
              <a:tr h="339778">
                <a:tc gridSpan="3">
                  <a:txBody>
                    <a:bodyPr/>
                    <a:lstStyle/>
                    <a:p>
                      <a:pPr algn="ctr" fontAlgn="b"/>
                      <a:r>
                        <a:rPr lang="en-US" sz="2200" b="1" i="0" u="none" strike="noStrike" dirty="0">
                          <a:solidFill>
                            <a:srgbClr val="000000"/>
                          </a:solidFill>
                          <a:effectLst/>
                          <a:latin typeface="Calibri" panose="020F0502020204030204" pitchFamily="34" charset="0"/>
                        </a:rPr>
                        <a:t>Terms of Note</a:t>
                      </a:r>
                    </a:p>
                  </a:txBody>
                  <a:tcPr marL="4233" marR="4233" marT="91440" marB="27432" anchor="b">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tc hMerge="1">
                  <a:txBody>
                    <a:bodyPr/>
                    <a:lstStyle/>
                    <a:p>
                      <a:pPr algn="ctr" fontAlgn="b"/>
                      <a:endParaRPr lang="en-US" sz="22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ctr" fontAlgn="b"/>
                      <a:endParaRPr lang="en-US" sz="22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fontAlgn="b"/>
                      <a:endParaRPr lang="en-US" sz="2200" b="1" i="0" u="none" strike="noStrike" dirty="0">
                        <a:solidFill>
                          <a:srgbClr val="000000"/>
                        </a:solidFill>
                        <a:effectLst/>
                        <a:latin typeface="Calibri" panose="020F0502020204030204" pitchFamily="34" charset="0"/>
                      </a:endParaRPr>
                    </a:p>
                  </a:txBody>
                  <a:tcPr marL="4233" marR="4233" marT="91440" marB="27432" anchor="b">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F5C9"/>
                    </a:solidFill>
                  </a:tcPr>
                </a:tc>
                <a:tc gridSpan="7">
                  <a:txBody>
                    <a:bodyPr/>
                    <a:lstStyle/>
                    <a:p>
                      <a:pPr algn="ctr" fontAlgn="b"/>
                      <a:r>
                        <a:rPr lang="en-US" sz="2200" b="1" i="0" u="none" strike="noStrike" dirty="0">
                          <a:solidFill>
                            <a:srgbClr val="000000"/>
                          </a:solidFill>
                          <a:effectLst/>
                          <a:latin typeface="Calibri" panose="020F0502020204030204" pitchFamily="34" charset="0"/>
                        </a:rPr>
                        <a:t>Interest Computation</a:t>
                      </a:r>
                    </a:p>
                  </a:txBody>
                  <a:tcPr marL="4233" marR="4233" marT="91440" marB="27432" anchor="b">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tc hMerge="1">
                  <a:txBody>
                    <a:bodyPr/>
                    <a:lstStyle/>
                    <a:p>
                      <a:pPr algn="ctr" fontAlgn="b"/>
                      <a:endParaRPr lang="en-US" sz="22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ctr" fontAlgn="b"/>
                      <a:endParaRPr lang="en-US" sz="22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ctr" fontAlgn="b"/>
                      <a:endParaRPr lang="en-US" sz="22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ctr" fontAlgn="b"/>
                      <a:endParaRPr lang="en-US" sz="22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ctr" fontAlgn="b"/>
                      <a:endParaRPr lang="en-US" sz="22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ctr" fontAlgn="b"/>
                      <a:endParaRPr lang="en-US" sz="2200" b="0" i="0" u="none" strike="noStrike" dirty="0">
                        <a:solidFill>
                          <a:srgbClr val="000000"/>
                        </a:solidFill>
                        <a:effectLst/>
                        <a:latin typeface="Calibri" panose="020F0502020204030204" pitchFamily="34" charset="0"/>
                      </a:endParaRPr>
                    </a:p>
                  </a:txBody>
                  <a:tcPr marL="4233" marR="4233" marT="4233" marB="0" anchor="b"/>
                </a:tc>
                <a:extLst>
                  <a:ext uri="{0D108BD9-81ED-4DB2-BD59-A6C34878D82A}">
                    <a16:rowId xmlns:a16="http://schemas.microsoft.com/office/drawing/2014/main" xmlns="" val="10000"/>
                  </a:ext>
                </a:extLst>
              </a:tr>
              <a:tr h="339778">
                <a:tc>
                  <a:txBody>
                    <a:bodyPr/>
                    <a:lstStyle/>
                    <a:p>
                      <a:pPr algn="ctr" fontAlgn="b"/>
                      <a:endParaRPr lang="en-US" sz="2200" b="0" i="0" u="none" strike="noStrike" dirty="0">
                        <a:solidFill>
                          <a:srgbClr val="000000"/>
                        </a:solidFill>
                        <a:effectLst/>
                        <a:latin typeface="Calibri" panose="020F0502020204030204" pitchFamily="34" charset="0"/>
                      </a:endParaRPr>
                    </a:p>
                  </a:txBody>
                  <a:tcPr marL="4233" marR="4233" marT="27432" marB="27432" anchor="b">
                    <a:lnL w="28575"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F5C9"/>
                    </a:solidFill>
                  </a:tcPr>
                </a:tc>
                <a:tc>
                  <a:txBody>
                    <a:bodyPr/>
                    <a:lstStyle/>
                    <a:p>
                      <a:pPr algn="ctr" fontAlgn="b"/>
                      <a:endParaRPr lang="en-US" sz="22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F5C9"/>
                    </a:solidFill>
                  </a:tcPr>
                </a:tc>
                <a:tc>
                  <a:txBody>
                    <a:bodyPr/>
                    <a:lstStyle/>
                    <a:p>
                      <a:pPr algn="ctr" fontAlgn="b"/>
                      <a:endParaRPr lang="en-US" sz="22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F5C9"/>
                    </a:solidFill>
                  </a:tcPr>
                </a:tc>
                <a:tc>
                  <a:txBody>
                    <a:bodyPr/>
                    <a:lstStyle/>
                    <a:p>
                      <a:pPr algn="ctr" fontAlgn="b"/>
                      <a:endParaRPr lang="en-US" sz="22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ctr" fontAlgn="b"/>
                      <a:r>
                        <a:rPr lang="en-US" sz="2200" b="1" u="none" strike="noStrike" dirty="0">
                          <a:effectLst/>
                        </a:rPr>
                        <a:t>Face</a:t>
                      </a:r>
                      <a:endParaRPr lang="en-US" sz="22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tc>
                  <a:txBody>
                    <a:bodyPr/>
                    <a:lstStyle/>
                    <a:p>
                      <a:pPr algn="ctr" fontAlgn="b"/>
                      <a:r>
                        <a:rPr lang="en-US" sz="2200" b="1" u="none" strike="noStrike" dirty="0">
                          <a:effectLst/>
                        </a:rPr>
                        <a:t>x</a:t>
                      </a:r>
                      <a:endParaRPr lang="en-US" sz="22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F5C9"/>
                    </a:solidFill>
                  </a:tcPr>
                </a:tc>
                <a:tc>
                  <a:txBody>
                    <a:bodyPr/>
                    <a:lstStyle/>
                    <a:p>
                      <a:pPr algn="ctr" fontAlgn="b"/>
                      <a:r>
                        <a:rPr lang="en-US" sz="2200" b="1" u="none" strike="noStrike" dirty="0">
                          <a:effectLst/>
                        </a:rPr>
                        <a:t>Rate</a:t>
                      </a:r>
                      <a:endParaRPr lang="en-US" sz="22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tc>
                  <a:txBody>
                    <a:bodyPr/>
                    <a:lstStyle/>
                    <a:p>
                      <a:pPr algn="ctr" fontAlgn="b"/>
                      <a:r>
                        <a:rPr lang="en-US" sz="2200" b="1" u="none" strike="noStrike" dirty="0">
                          <a:effectLst/>
                        </a:rPr>
                        <a:t>x</a:t>
                      </a:r>
                      <a:endParaRPr lang="en-US" sz="22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F5C9"/>
                    </a:solidFill>
                  </a:tcPr>
                </a:tc>
                <a:tc>
                  <a:txBody>
                    <a:bodyPr/>
                    <a:lstStyle/>
                    <a:p>
                      <a:pPr algn="ctr" fontAlgn="b"/>
                      <a:r>
                        <a:rPr lang="en-US" sz="2200" b="1" u="none" strike="noStrike" dirty="0">
                          <a:effectLst/>
                        </a:rPr>
                        <a:t>Time</a:t>
                      </a:r>
                      <a:endParaRPr lang="en-US" sz="22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tc>
                  <a:txBody>
                    <a:bodyPr/>
                    <a:lstStyle/>
                    <a:p>
                      <a:pPr algn="ctr" fontAlgn="b"/>
                      <a:r>
                        <a:rPr lang="en-US" sz="2200" b="1" u="none" strike="noStrike" dirty="0">
                          <a:effectLst/>
                        </a:rPr>
                        <a:t>=</a:t>
                      </a:r>
                      <a:endParaRPr lang="en-US" sz="2200" b="1"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F5C9"/>
                    </a:solidFill>
                  </a:tcPr>
                </a:tc>
                <a:tc>
                  <a:txBody>
                    <a:bodyPr/>
                    <a:lstStyle/>
                    <a:p>
                      <a:pPr algn="ctr" fontAlgn="b"/>
                      <a:r>
                        <a:rPr lang="en-US" sz="2200" b="1" u="none" strike="noStrike" dirty="0">
                          <a:effectLst/>
                        </a:rPr>
                        <a:t>Interest</a:t>
                      </a:r>
                      <a:endParaRPr lang="en-US" sz="2200" b="1" i="0" u="none" strike="noStrike" dirty="0">
                        <a:solidFill>
                          <a:srgbClr val="000000"/>
                        </a:solidFill>
                        <a:effectLst/>
                        <a:latin typeface="Calibri" panose="020F0502020204030204" pitchFamily="34" charset="0"/>
                      </a:endParaRPr>
                    </a:p>
                  </a:txBody>
                  <a:tcPr marL="4233" marR="0" marT="27432" marB="27432" anchor="b">
                    <a:lnL w="12700" cmpd="sng">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extLst>
                  <a:ext uri="{0D108BD9-81ED-4DB2-BD59-A6C34878D82A}">
                    <a16:rowId xmlns:a16="http://schemas.microsoft.com/office/drawing/2014/main" xmlns="" val="10001"/>
                  </a:ext>
                </a:extLst>
              </a:tr>
              <a:tr h="339778">
                <a:tc>
                  <a:txBody>
                    <a:bodyPr/>
                    <a:lstStyle/>
                    <a:p>
                      <a:pPr algn="r" fontAlgn="b"/>
                      <a:r>
                        <a:rPr lang="en-US" sz="2400" dirty="0"/>
                        <a:t>₺</a:t>
                      </a:r>
                      <a:r>
                        <a:rPr lang="en-US" sz="2200" u="none" strike="noStrike" dirty="0">
                          <a:effectLst/>
                        </a:rPr>
                        <a:t>   730,</a:t>
                      </a:r>
                      <a:endParaRPr lang="en-US" sz="2200" b="0" i="0" u="none" strike="noStrike" dirty="0">
                        <a:solidFill>
                          <a:srgbClr val="000000"/>
                        </a:solidFill>
                        <a:effectLst/>
                        <a:latin typeface="Calibri" panose="020F0502020204030204" pitchFamily="34" charset="0"/>
                      </a:endParaRPr>
                    </a:p>
                  </a:txBody>
                  <a:tcPr marR="0" marT="27432" marB="27432" anchor="b">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r" fontAlgn="b"/>
                      <a:r>
                        <a:rPr lang="en-US" sz="2200" u="none" strike="noStrike" dirty="0">
                          <a:effectLst/>
                        </a:rPr>
                        <a:t>12%,</a:t>
                      </a:r>
                      <a:endParaRPr lang="en-US" sz="22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l" fontAlgn="b"/>
                      <a:r>
                        <a:rPr lang="en-US" sz="2200" u="none" strike="noStrike" dirty="0">
                          <a:effectLst/>
                        </a:rPr>
                        <a:t>120 days</a:t>
                      </a:r>
                      <a:endParaRPr lang="en-US" sz="22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r" fontAlgn="b"/>
                      <a:r>
                        <a:rPr lang="en-US" sz="2400" dirty="0"/>
                        <a:t>₺</a:t>
                      </a:r>
                      <a:r>
                        <a:rPr lang="en-US" sz="2200" u="none" strike="noStrike" dirty="0">
                          <a:effectLst/>
                        </a:rPr>
                        <a:t>   730 </a:t>
                      </a:r>
                      <a:endParaRPr lang="en-US" sz="22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F5C9"/>
                    </a:solidFill>
                  </a:tcPr>
                </a:tc>
                <a:tc>
                  <a:txBody>
                    <a:bodyPr/>
                    <a:lstStyle/>
                    <a:p>
                      <a:pPr algn="ctr" fontAlgn="b"/>
                      <a:r>
                        <a:rPr lang="en-US" sz="2200" u="none" strike="noStrike" dirty="0">
                          <a:effectLst/>
                        </a:rPr>
                        <a:t>x</a:t>
                      </a:r>
                      <a:endParaRPr lang="en-US" sz="22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r" fontAlgn="b"/>
                      <a:r>
                        <a:rPr lang="en-US" sz="2200" u="none" strike="noStrike" dirty="0">
                          <a:effectLst/>
                        </a:rPr>
                        <a:t>12%</a:t>
                      </a:r>
                      <a:endParaRPr lang="en-US" sz="22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F5C9"/>
                    </a:solidFill>
                  </a:tcPr>
                </a:tc>
                <a:tc>
                  <a:txBody>
                    <a:bodyPr/>
                    <a:lstStyle/>
                    <a:p>
                      <a:pPr algn="ctr" fontAlgn="b"/>
                      <a:r>
                        <a:rPr lang="en-US" sz="2200" u="none" strike="noStrike" dirty="0">
                          <a:effectLst/>
                        </a:rPr>
                        <a:t>x</a:t>
                      </a:r>
                      <a:endParaRPr lang="en-US" sz="22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ctr" fontAlgn="b"/>
                      <a:r>
                        <a:rPr lang="en-US" sz="2200" b="1" u="none" strike="noStrike" dirty="0">
                          <a:solidFill>
                            <a:srgbClr val="990000"/>
                          </a:solidFill>
                          <a:effectLst/>
                        </a:rPr>
                        <a:t>120/360</a:t>
                      </a:r>
                      <a:endParaRPr lang="en-US" sz="2200" b="1" i="0" u="none" strike="noStrike" dirty="0">
                        <a:solidFill>
                          <a:srgbClr val="990000"/>
                        </a:solidFill>
                        <a:effectLst/>
                        <a:latin typeface="Calibri" panose="020F0502020204030204" pitchFamily="34" charset="0"/>
                      </a:endParaRPr>
                    </a:p>
                  </a:txBody>
                  <a:tcPr marL="4233" marR="4233" marT="27432" marB="27432"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F5C9"/>
                    </a:solidFill>
                  </a:tcPr>
                </a:tc>
                <a:tc>
                  <a:txBody>
                    <a:bodyPr/>
                    <a:lstStyle/>
                    <a:p>
                      <a:pPr algn="ctr" fontAlgn="b"/>
                      <a:r>
                        <a:rPr lang="en-US" sz="2200" u="none" strike="noStrike" dirty="0">
                          <a:effectLst/>
                        </a:rPr>
                        <a:t>=</a:t>
                      </a:r>
                      <a:endParaRPr lang="en-US" sz="22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r" fontAlgn="b"/>
                      <a:r>
                        <a:rPr lang="en-US" sz="2400" dirty="0"/>
                        <a:t>₺</a:t>
                      </a:r>
                      <a:r>
                        <a:rPr lang="en-US" sz="2200" u="none" strike="noStrike" dirty="0">
                          <a:effectLst/>
                        </a:rPr>
                        <a:t>  29.20</a:t>
                      </a:r>
                      <a:endParaRPr lang="en-US" sz="2200" b="0" i="0" u="none" strike="noStrike" dirty="0">
                        <a:solidFill>
                          <a:srgbClr val="000000"/>
                        </a:solidFill>
                        <a:effectLst/>
                        <a:latin typeface="Calibri" panose="020F0502020204030204" pitchFamily="34" charset="0"/>
                      </a:endParaRPr>
                    </a:p>
                  </a:txBody>
                  <a:tcPr marL="4233" marR="182880" marT="27432" marB="27432" anchor="b">
                    <a:lnL w="12700" cmpd="sng">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F5C9"/>
                    </a:solidFill>
                  </a:tcPr>
                </a:tc>
                <a:extLst>
                  <a:ext uri="{0D108BD9-81ED-4DB2-BD59-A6C34878D82A}">
                    <a16:rowId xmlns:a16="http://schemas.microsoft.com/office/drawing/2014/main" xmlns="" val="10002"/>
                  </a:ext>
                </a:extLst>
              </a:tr>
              <a:tr h="339778">
                <a:tc>
                  <a:txBody>
                    <a:bodyPr/>
                    <a:lstStyle/>
                    <a:p>
                      <a:pPr algn="r" fontAlgn="b"/>
                      <a:r>
                        <a:rPr lang="en-US" sz="2400" dirty="0"/>
                        <a:t>₺</a:t>
                      </a:r>
                      <a:r>
                        <a:rPr lang="en-US" sz="2200" u="none" strike="noStrike" dirty="0">
                          <a:effectLst/>
                        </a:rPr>
                        <a:t>1,000,</a:t>
                      </a:r>
                      <a:endParaRPr lang="en-US" sz="2200" b="0" i="0" u="none" strike="noStrike" dirty="0">
                        <a:solidFill>
                          <a:srgbClr val="000000"/>
                        </a:solidFill>
                        <a:effectLst/>
                        <a:latin typeface="Calibri" panose="020F0502020204030204" pitchFamily="34" charset="0"/>
                      </a:endParaRPr>
                    </a:p>
                  </a:txBody>
                  <a:tcPr marR="0" marT="27432" marB="27432" anchor="b">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r" fontAlgn="b"/>
                      <a:r>
                        <a:rPr lang="en-US" sz="2200" u="none" strike="noStrike" dirty="0">
                          <a:effectLst/>
                        </a:rPr>
                        <a:t>9%,</a:t>
                      </a:r>
                      <a:endParaRPr lang="en-US" sz="22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l" fontAlgn="b"/>
                      <a:r>
                        <a:rPr lang="en-US" sz="2200" u="none" strike="noStrike" dirty="0">
                          <a:effectLst/>
                        </a:rPr>
                        <a:t>6 months</a:t>
                      </a:r>
                      <a:endParaRPr lang="en-US" sz="22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r" fontAlgn="b"/>
                      <a:r>
                        <a:rPr lang="en-US" sz="2400" dirty="0"/>
                        <a:t>₺</a:t>
                      </a:r>
                      <a:r>
                        <a:rPr lang="en-US" sz="2200" u="none" strike="noStrike" dirty="0">
                          <a:effectLst/>
                        </a:rPr>
                        <a:t>1,000 </a:t>
                      </a:r>
                      <a:endParaRPr lang="en-US" sz="22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ctr" fontAlgn="b"/>
                      <a:r>
                        <a:rPr lang="en-US" sz="2200" u="none" strike="noStrike" dirty="0">
                          <a:effectLst/>
                        </a:rPr>
                        <a:t>x</a:t>
                      </a:r>
                      <a:endParaRPr lang="en-US" sz="22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r" fontAlgn="b"/>
                      <a:r>
                        <a:rPr lang="en-US" sz="2200" u="none" strike="noStrike" dirty="0">
                          <a:effectLst/>
                        </a:rPr>
                        <a:t>9%</a:t>
                      </a:r>
                      <a:endParaRPr lang="en-US" sz="2200" b="0" i="0" u="none" strike="noStrike" dirty="0">
                        <a:solidFill>
                          <a:srgbClr val="000000"/>
                        </a:solidFill>
                        <a:effectLst/>
                        <a:latin typeface="Calibri" panose="020F0502020204030204" pitchFamily="34" charset="0"/>
                      </a:endParaRPr>
                    </a:p>
                  </a:txBody>
                  <a:tcPr marL="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ctr" fontAlgn="b"/>
                      <a:r>
                        <a:rPr lang="en-US" sz="2200" u="none" strike="noStrike" dirty="0">
                          <a:effectLst/>
                        </a:rPr>
                        <a:t>x</a:t>
                      </a:r>
                      <a:endParaRPr lang="en-US" sz="22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ctr" fontAlgn="b"/>
                      <a:r>
                        <a:rPr lang="en-US" sz="2200" b="1" u="none" strike="noStrike" dirty="0">
                          <a:solidFill>
                            <a:srgbClr val="990000"/>
                          </a:solidFill>
                          <a:effectLst/>
                        </a:rPr>
                        <a:t>6/12</a:t>
                      </a:r>
                      <a:endParaRPr lang="en-US" sz="2200" b="1" i="0" u="none" strike="noStrike" dirty="0">
                        <a:solidFill>
                          <a:srgbClr val="99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ctr" fontAlgn="b"/>
                      <a:r>
                        <a:rPr lang="en-US" sz="2200" u="none" strike="noStrike" dirty="0">
                          <a:effectLst/>
                        </a:rPr>
                        <a:t>=</a:t>
                      </a:r>
                      <a:endParaRPr lang="en-US" sz="22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5C9"/>
                    </a:solidFill>
                  </a:tcPr>
                </a:tc>
                <a:tc>
                  <a:txBody>
                    <a:bodyPr/>
                    <a:lstStyle/>
                    <a:p>
                      <a:pPr algn="r" fontAlgn="b"/>
                      <a:r>
                        <a:rPr lang="en-US" sz="2400" dirty="0"/>
                        <a:t>₺</a:t>
                      </a:r>
                      <a:r>
                        <a:rPr lang="en-US" sz="2200" u="none" strike="noStrike" dirty="0">
                          <a:effectLst/>
                        </a:rPr>
                        <a:t>  45.00</a:t>
                      </a:r>
                      <a:endParaRPr lang="en-US" sz="2200" b="0" i="0" u="none" strike="noStrike" dirty="0">
                        <a:solidFill>
                          <a:srgbClr val="000000"/>
                        </a:solidFill>
                        <a:effectLst/>
                        <a:latin typeface="Calibri" panose="020F0502020204030204" pitchFamily="34" charset="0"/>
                      </a:endParaRPr>
                    </a:p>
                  </a:txBody>
                  <a:tcPr marL="4233" marR="182880" marT="27432" marB="27432" anchor="b">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5C9"/>
                    </a:solidFill>
                  </a:tcPr>
                </a:tc>
                <a:extLst>
                  <a:ext uri="{0D108BD9-81ED-4DB2-BD59-A6C34878D82A}">
                    <a16:rowId xmlns:a16="http://schemas.microsoft.com/office/drawing/2014/main" xmlns="" val="10003"/>
                  </a:ext>
                </a:extLst>
              </a:tr>
              <a:tr h="339778">
                <a:tc>
                  <a:txBody>
                    <a:bodyPr/>
                    <a:lstStyle/>
                    <a:p>
                      <a:pPr algn="r" fontAlgn="b"/>
                      <a:r>
                        <a:rPr lang="en-US" sz="2400" dirty="0"/>
                        <a:t>₺</a:t>
                      </a:r>
                      <a:r>
                        <a:rPr lang="en-US" sz="2200" u="none" strike="noStrike" dirty="0">
                          <a:effectLst/>
                        </a:rPr>
                        <a:t>2,000, </a:t>
                      </a:r>
                      <a:endParaRPr lang="en-US" sz="2200" b="0" i="0" u="none" strike="noStrike" dirty="0">
                        <a:solidFill>
                          <a:srgbClr val="000000"/>
                        </a:solidFill>
                        <a:effectLst/>
                        <a:latin typeface="Calibri" panose="020F0502020204030204" pitchFamily="34" charset="0"/>
                      </a:endParaRPr>
                    </a:p>
                  </a:txBody>
                  <a:tcPr marR="0" marT="27432" marB="91440" anchor="b">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tc>
                  <a:txBody>
                    <a:bodyPr/>
                    <a:lstStyle/>
                    <a:p>
                      <a:pPr algn="r" fontAlgn="b"/>
                      <a:r>
                        <a:rPr lang="en-US" sz="2200" u="none" strike="noStrike" dirty="0">
                          <a:effectLst/>
                        </a:rPr>
                        <a:t>6%,</a:t>
                      </a:r>
                      <a:endParaRPr lang="en-US" sz="2200" b="0" i="0" u="none" strike="noStrike" dirty="0">
                        <a:solidFill>
                          <a:srgbClr val="000000"/>
                        </a:solidFill>
                        <a:effectLst/>
                        <a:latin typeface="Calibri" panose="020F0502020204030204" pitchFamily="34" charset="0"/>
                      </a:endParaRPr>
                    </a:p>
                  </a:txBody>
                  <a:tcPr marL="4233" marT="27432" marB="9144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tc>
                  <a:txBody>
                    <a:bodyPr/>
                    <a:lstStyle/>
                    <a:p>
                      <a:pPr algn="l" fontAlgn="b"/>
                      <a:r>
                        <a:rPr lang="en-US" sz="2200" u="none" strike="noStrike" dirty="0">
                          <a:effectLst/>
                        </a:rPr>
                        <a:t>1 year</a:t>
                      </a:r>
                      <a:endParaRPr lang="en-US" sz="2200" b="0" i="0" u="none" strike="noStrike" dirty="0">
                        <a:solidFill>
                          <a:srgbClr val="000000"/>
                        </a:solidFill>
                        <a:effectLst/>
                        <a:latin typeface="Calibri" panose="020F0502020204030204" pitchFamily="34" charset="0"/>
                      </a:endParaRPr>
                    </a:p>
                  </a:txBody>
                  <a:tcPr marL="4233" marR="4233" marT="27432" marB="9144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tc>
                  <a:txBody>
                    <a:bodyPr/>
                    <a:lstStyle/>
                    <a:p>
                      <a:pPr algn="ctr" fontAlgn="b"/>
                      <a:endParaRPr lang="en-US" sz="2200" b="0" i="0" u="none" strike="noStrike" dirty="0">
                        <a:solidFill>
                          <a:srgbClr val="000000"/>
                        </a:solidFill>
                        <a:effectLst/>
                        <a:latin typeface="Calibri" panose="020F0502020204030204" pitchFamily="34" charset="0"/>
                      </a:endParaRPr>
                    </a:p>
                  </a:txBody>
                  <a:tcPr marL="4233" marR="4233" marT="27432" marB="9144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tc>
                  <a:txBody>
                    <a:bodyPr/>
                    <a:lstStyle/>
                    <a:p>
                      <a:pPr algn="r" fontAlgn="b"/>
                      <a:r>
                        <a:rPr lang="en-US" sz="2400" dirty="0"/>
                        <a:t>₺</a:t>
                      </a:r>
                      <a:r>
                        <a:rPr lang="en-US" sz="2200" u="none" strike="noStrike" dirty="0">
                          <a:effectLst/>
                        </a:rPr>
                        <a:t>2,000 </a:t>
                      </a:r>
                      <a:endParaRPr lang="en-US" sz="2200" b="0" i="0" u="none" strike="noStrike" dirty="0">
                        <a:solidFill>
                          <a:srgbClr val="000000"/>
                        </a:solidFill>
                        <a:effectLst/>
                        <a:latin typeface="Calibri" panose="020F0502020204030204" pitchFamily="34" charset="0"/>
                      </a:endParaRPr>
                    </a:p>
                  </a:txBody>
                  <a:tcPr marL="4233" marT="27432" marB="9144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tc>
                  <a:txBody>
                    <a:bodyPr/>
                    <a:lstStyle/>
                    <a:p>
                      <a:pPr algn="ctr" fontAlgn="b"/>
                      <a:r>
                        <a:rPr lang="en-US" sz="2200" u="none" strike="noStrike" dirty="0">
                          <a:effectLst/>
                        </a:rPr>
                        <a:t>x</a:t>
                      </a:r>
                      <a:endParaRPr lang="en-US" sz="2200" b="0" i="0" u="none" strike="noStrike" dirty="0">
                        <a:solidFill>
                          <a:srgbClr val="000000"/>
                        </a:solidFill>
                        <a:effectLst/>
                        <a:latin typeface="Calibri" panose="020F0502020204030204" pitchFamily="34" charset="0"/>
                      </a:endParaRPr>
                    </a:p>
                  </a:txBody>
                  <a:tcPr marL="4233" marR="4233" marT="27432" marB="9144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tc>
                  <a:txBody>
                    <a:bodyPr/>
                    <a:lstStyle/>
                    <a:p>
                      <a:pPr algn="r" fontAlgn="b"/>
                      <a:r>
                        <a:rPr lang="en-US" sz="2200" u="none" strike="noStrike" dirty="0">
                          <a:effectLst/>
                        </a:rPr>
                        <a:t>6%</a:t>
                      </a:r>
                      <a:endParaRPr lang="en-US" sz="2200" b="0" i="0" u="none" strike="noStrike" dirty="0">
                        <a:solidFill>
                          <a:srgbClr val="000000"/>
                        </a:solidFill>
                        <a:effectLst/>
                        <a:latin typeface="Calibri" panose="020F0502020204030204" pitchFamily="34" charset="0"/>
                      </a:endParaRPr>
                    </a:p>
                  </a:txBody>
                  <a:tcPr marL="4233" marT="27432" marB="9144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tc>
                  <a:txBody>
                    <a:bodyPr/>
                    <a:lstStyle/>
                    <a:p>
                      <a:pPr algn="ctr" fontAlgn="b"/>
                      <a:r>
                        <a:rPr lang="en-US" sz="2200" u="none" strike="noStrike" dirty="0">
                          <a:effectLst/>
                        </a:rPr>
                        <a:t>x</a:t>
                      </a:r>
                      <a:endParaRPr lang="en-US" sz="2200" b="0" i="0" u="none" strike="noStrike" dirty="0">
                        <a:solidFill>
                          <a:srgbClr val="000000"/>
                        </a:solidFill>
                        <a:effectLst/>
                        <a:latin typeface="Calibri" panose="020F0502020204030204" pitchFamily="34" charset="0"/>
                      </a:endParaRPr>
                    </a:p>
                  </a:txBody>
                  <a:tcPr marL="4233" marR="4233" marT="27432" marB="9144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tc>
                  <a:txBody>
                    <a:bodyPr/>
                    <a:lstStyle/>
                    <a:p>
                      <a:pPr algn="ctr" fontAlgn="b"/>
                      <a:r>
                        <a:rPr lang="en-US" sz="2200" b="1" u="none" strike="noStrike" dirty="0">
                          <a:solidFill>
                            <a:srgbClr val="990000"/>
                          </a:solidFill>
                          <a:effectLst/>
                        </a:rPr>
                        <a:t>1/1</a:t>
                      </a:r>
                      <a:endParaRPr lang="en-US" sz="2200" b="1" i="0" u="none" strike="noStrike" dirty="0">
                        <a:solidFill>
                          <a:srgbClr val="990000"/>
                        </a:solidFill>
                        <a:effectLst/>
                        <a:latin typeface="Calibri" panose="020F0502020204030204" pitchFamily="34" charset="0"/>
                      </a:endParaRPr>
                    </a:p>
                  </a:txBody>
                  <a:tcPr marL="4233" marR="4233" marT="27432" marB="9144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tc>
                  <a:txBody>
                    <a:bodyPr/>
                    <a:lstStyle/>
                    <a:p>
                      <a:pPr algn="ctr" fontAlgn="b"/>
                      <a:r>
                        <a:rPr lang="en-US" sz="2200" u="none" strike="noStrike" dirty="0">
                          <a:effectLst/>
                        </a:rPr>
                        <a:t>=</a:t>
                      </a:r>
                      <a:endParaRPr lang="en-US" sz="2200" b="0" i="0" u="none" strike="noStrike" dirty="0">
                        <a:solidFill>
                          <a:srgbClr val="000000"/>
                        </a:solidFill>
                        <a:effectLst/>
                        <a:latin typeface="Calibri" panose="020F0502020204030204" pitchFamily="34" charset="0"/>
                      </a:endParaRPr>
                    </a:p>
                  </a:txBody>
                  <a:tcPr marL="4233" marR="4233" marT="27432" marB="9144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tc>
                  <a:txBody>
                    <a:bodyPr/>
                    <a:lstStyle/>
                    <a:p>
                      <a:pPr algn="r" fontAlgn="b"/>
                      <a:r>
                        <a:rPr lang="en-US" sz="2400" dirty="0"/>
                        <a:t>₺</a:t>
                      </a:r>
                      <a:r>
                        <a:rPr lang="en-US" sz="2200" u="none" strike="noStrike" dirty="0">
                          <a:effectLst/>
                        </a:rPr>
                        <a:t>120.00</a:t>
                      </a:r>
                      <a:endParaRPr lang="en-US" sz="2200" b="0" i="0" u="none" strike="noStrike" dirty="0">
                        <a:solidFill>
                          <a:srgbClr val="000000"/>
                        </a:solidFill>
                        <a:effectLst/>
                        <a:latin typeface="Calibri" panose="020F0502020204030204" pitchFamily="34" charset="0"/>
                      </a:endParaRPr>
                    </a:p>
                  </a:txBody>
                  <a:tcPr marL="4233" marR="182880" marT="27432" marB="91440" anchor="b">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C9"/>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857533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73E81-08DF-41A5-9B5F-1730B29DB97C}"/>
              </a:ext>
            </a:extLst>
          </p:cNvPr>
          <p:cNvSpPr>
            <a:spLocks noGrp="1"/>
          </p:cNvSpPr>
          <p:nvPr>
            <p:ph type="title"/>
          </p:nvPr>
        </p:nvSpPr>
        <p:spPr/>
        <p:txBody>
          <a:bodyPr>
            <a:normAutofit/>
          </a:bodyPr>
          <a:lstStyle/>
          <a:p>
            <a:r>
              <a:rPr lang="en-US" dirty="0"/>
              <a:t>Recognizing Notes Receivable</a:t>
            </a:r>
          </a:p>
        </p:txBody>
      </p:sp>
      <p:sp>
        <p:nvSpPr>
          <p:cNvPr id="3" name="Content Placeholder 2">
            <a:extLst>
              <a:ext uri="{FF2B5EF4-FFF2-40B4-BE49-F238E27FC236}">
                <a16:creationId xmlns:a16="http://schemas.microsoft.com/office/drawing/2014/main" xmlns="" id="{7EE342BA-B6D7-42F7-85B7-D30CD4638B08}"/>
              </a:ext>
            </a:extLst>
          </p:cNvPr>
          <p:cNvSpPr>
            <a:spLocks noGrp="1"/>
          </p:cNvSpPr>
          <p:nvPr>
            <p:ph sz="quarter" idx="16"/>
          </p:nvPr>
        </p:nvSpPr>
        <p:spPr>
          <a:xfrm>
            <a:off x="304800" y="1429045"/>
            <a:ext cx="8534400" cy="1771355"/>
          </a:xfrm>
        </p:spPr>
        <p:txBody>
          <a:bodyPr/>
          <a:lstStyle/>
          <a:p>
            <a:pPr>
              <a:lnSpc>
                <a:spcPct val="100000"/>
              </a:lnSpc>
              <a:spcBef>
                <a:spcPts val="1200"/>
              </a:spcBef>
            </a:pPr>
            <a:r>
              <a:rPr lang="en-US" altLang="en-US" sz="2600" b="1" dirty="0"/>
              <a:t>Illustration:</a:t>
            </a:r>
            <a:r>
              <a:rPr lang="en-US" altLang="en-US" sz="2600" dirty="0"/>
              <a:t> Calhoun plc wrote a £1,000, two-month, 12% promissory note dated May 1, to settle an open account.  Prepare </a:t>
            </a:r>
            <a:r>
              <a:rPr lang="en-GB" altLang="en-US" sz="2600" dirty="0"/>
              <a:t>an entry Wilma Ltd. would make</a:t>
            </a:r>
            <a:r>
              <a:rPr lang="en-US" altLang="en-US" sz="2600" dirty="0"/>
              <a:t> for the receipt of the note.</a:t>
            </a:r>
            <a:endParaRPr lang="en-US" sz="2600" dirty="0"/>
          </a:p>
        </p:txBody>
      </p:sp>
      <p:sp>
        <p:nvSpPr>
          <p:cNvPr id="4" name="Slide Number Placeholder 3">
            <a:extLst>
              <a:ext uri="{FF2B5EF4-FFF2-40B4-BE49-F238E27FC236}">
                <a16:creationId xmlns:a16="http://schemas.microsoft.com/office/drawing/2014/main" xmlns="" id="{C7D2FAD2-EF8B-4399-884D-7EE10B869F35}"/>
              </a:ext>
            </a:extLst>
          </p:cNvPr>
          <p:cNvSpPr>
            <a:spLocks noGrp="1"/>
          </p:cNvSpPr>
          <p:nvPr>
            <p:ph type="sldNum" sz="quarter" idx="10"/>
          </p:nvPr>
        </p:nvSpPr>
        <p:spPr/>
        <p:txBody>
          <a:bodyPr/>
          <a:lstStyle/>
          <a:p>
            <a:fld id="{67B19427-F580-D146-B60E-4CADEE75497F}" type="slidenum">
              <a:rPr lang="en-US" smtClean="0"/>
              <a:pPr/>
              <a:t>57</a:t>
            </a:fld>
            <a:endParaRPr lang="en-US" dirty="0"/>
          </a:p>
        </p:txBody>
      </p:sp>
      <p:sp>
        <p:nvSpPr>
          <p:cNvPr id="5" name="Footer Placeholder 4">
            <a:extLst>
              <a:ext uri="{FF2B5EF4-FFF2-40B4-BE49-F238E27FC236}">
                <a16:creationId xmlns:a16="http://schemas.microsoft.com/office/drawing/2014/main" xmlns="" id="{B933CB17-9799-46D7-8FC9-9D838BDE2B80}"/>
              </a:ext>
            </a:extLst>
          </p:cNvPr>
          <p:cNvSpPr>
            <a:spLocks noGrp="1"/>
          </p:cNvSpPr>
          <p:nvPr>
            <p:ph type="ftr" sz="quarter" idx="11"/>
          </p:nvPr>
        </p:nvSpPr>
        <p:spPr/>
        <p:txBody>
          <a:bodyPr/>
          <a:lstStyle/>
          <a:p>
            <a:r>
              <a:rPr lang="en-US" dirty="0"/>
              <a:t>Copyright ©2019 John Wiley &amp; Sons, Inc. </a:t>
            </a:r>
          </a:p>
        </p:txBody>
      </p:sp>
      <p:sp>
        <p:nvSpPr>
          <p:cNvPr id="16" name="Content Placeholder 9">
            <a:extLst>
              <a:ext uri="{FF2B5EF4-FFF2-40B4-BE49-F238E27FC236}">
                <a16:creationId xmlns:a16="http://schemas.microsoft.com/office/drawing/2014/main" xmlns="" id="{9CE2D4E0-854D-4A8A-8C5D-5947676B9FFE}"/>
              </a:ext>
            </a:extLst>
          </p:cNvPr>
          <p:cNvSpPr>
            <a:spLocks noGrp="1"/>
          </p:cNvSpPr>
          <p:nvPr>
            <p:ph sz="quarter" idx="21"/>
          </p:nvPr>
        </p:nvSpPr>
        <p:spPr>
          <a:xfrm>
            <a:off x="304800" y="3352800"/>
            <a:ext cx="1219200" cy="474785"/>
          </a:xfrm>
          <a:ln>
            <a:noFill/>
          </a:ln>
        </p:spPr>
        <p:txBody>
          <a:bodyPr anchor="ctr" anchorCtr="0"/>
          <a:lstStyle/>
          <a:p>
            <a:pPr>
              <a:lnSpc>
                <a:spcPct val="100000"/>
              </a:lnSpc>
              <a:spcBef>
                <a:spcPts val="1200"/>
              </a:spcBef>
            </a:pPr>
            <a:r>
              <a:rPr lang="en-US" sz="2600" dirty="0"/>
              <a:t>May 1</a:t>
            </a:r>
          </a:p>
        </p:txBody>
      </p:sp>
      <p:sp>
        <p:nvSpPr>
          <p:cNvPr id="17"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3352800"/>
            <a:ext cx="4800600" cy="474785"/>
          </a:xfrm>
          <a:ln>
            <a:noFill/>
          </a:ln>
        </p:spPr>
        <p:txBody>
          <a:bodyPr anchor="ctr" anchorCtr="0"/>
          <a:lstStyle/>
          <a:p>
            <a:pPr>
              <a:lnSpc>
                <a:spcPct val="100000"/>
              </a:lnSpc>
              <a:spcBef>
                <a:spcPts val="1200"/>
              </a:spcBef>
            </a:pPr>
            <a:r>
              <a:rPr lang="en-US" sz="2600" dirty="0"/>
              <a:t>Notes Receivable</a:t>
            </a:r>
          </a:p>
        </p:txBody>
      </p:sp>
      <p:sp>
        <p:nvSpPr>
          <p:cNvPr id="18"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943600" y="3352800"/>
            <a:ext cx="1295400" cy="474785"/>
          </a:xfrm>
          <a:ln>
            <a:noFill/>
          </a:ln>
        </p:spPr>
        <p:txBody>
          <a:bodyPr anchor="ctr" anchorCtr="0"/>
          <a:lstStyle/>
          <a:p>
            <a:pPr algn="r">
              <a:lnSpc>
                <a:spcPct val="100000"/>
              </a:lnSpc>
              <a:spcBef>
                <a:spcPts val="1200"/>
              </a:spcBef>
            </a:pPr>
            <a:r>
              <a:rPr lang="en-US" sz="2600" dirty="0"/>
              <a:t>1,000</a:t>
            </a:r>
          </a:p>
        </p:txBody>
      </p:sp>
      <p:sp>
        <p:nvSpPr>
          <p:cNvPr id="19"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1523999" y="3825949"/>
            <a:ext cx="5317435" cy="474785"/>
          </a:xfrm>
          <a:ln>
            <a:noFill/>
          </a:ln>
        </p:spPr>
        <p:txBody>
          <a:bodyPr anchor="ctr" anchorCtr="0"/>
          <a:lstStyle/>
          <a:p>
            <a:pPr marL="457200">
              <a:lnSpc>
                <a:spcPct val="100000"/>
              </a:lnSpc>
              <a:spcBef>
                <a:spcPts val="1200"/>
              </a:spcBef>
            </a:pPr>
            <a:r>
              <a:rPr lang="en-US" sz="2600" dirty="0"/>
              <a:t>Accounts Receivable</a:t>
            </a:r>
          </a:p>
        </p:txBody>
      </p:sp>
      <p:sp>
        <p:nvSpPr>
          <p:cNvPr id="20"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239000" y="3825949"/>
            <a:ext cx="1243043" cy="474785"/>
          </a:xfrm>
          <a:ln>
            <a:noFill/>
          </a:ln>
        </p:spPr>
        <p:txBody>
          <a:bodyPr anchor="ctr" anchorCtr="0"/>
          <a:lstStyle/>
          <a:p>
            <a:pPr algn="r">
              <a:lnSpc>
                <a:spcPct val="100000"/>
              </a:lnSpc>
              <a:spcBef>
                <a:spcPts val="1200"/>
              </a:spcBef>
            </a:pPr>
            <a:r>
              <a:rPr lang="en-US" altLang="en-US" sz="2600" dirty="0">
                <a:cs typeface="Calibri" panose="020F0502020204030204" pitchFamily="34" charset="0"/>
              </a:rPr>
              <a:t>1,000</a:t>
            </a:r>
            <a:endParaRPr lang="en-US" sz="2600" dirty="0">
              <a:cs typeface="Calibri" panose="020F0502020204030204" pitchFamily="34" charset="0"/>
            </a:endParaRPr>
          </a:p>
        </p:txBody>
      </p:sp>
    </p:spTree>
    <p:extLst>
      <p:ext uri="{BB962C8B-B14F-4D97-AF65-F5344CB8AC3E}">
        <p14:creationId xmlns:p14="http://schemas.microsoft.com/office/powerpoint/2010/main" xmlns="" val="263631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233308-0EA9-4B15-B354-AA21B32B6C64}"/>
              </a:ext>
            </a:extLst>
          </p:cNvPr>
          <p:cNvSpPr>
            <a:spLocks noGrp="1"/>
          </p:cNvSpPr>
          <p:nvPr>
            <p:ph type="title"/>
          </p:nvPr>
        </p:nvSpPr>
        <p:spPr/>
        <p:txBody>
          <a:bodyPr>
            <a:normAutofit/>
          </a:bodyPr>
          <a:lstStyle/>
          <a:p>
            <a:r>
              <a:rPr lang="en-US" dirty="0"/>
              <a:t>Valuing Notes Receivable</a:t>
            </a:r>
          </a:p>
        </p:txBody>
      </p:sp>
      <p:sp>
        <p:nvSpPr>
          <p:cNvPr id="3" name="Content Placeholder 2">
            <a:extLst>
              <a:ext uri="{FF2B5EF4-FFF2-40B4-BE49-F238E27FC236}">
                <a16:creationId xmlns:a16="http://schemas.microsoft.com/office/drawing/2014/main" xmlns="" id="{501A0A91-B877-41D5-8006-5098BF1B9514}"/>
              </a:ext>
            </a:extLst>
          </p:cNvPr>
          <p:cNvSpPr>
            <a:spLocks noGrp="1"/>
          </p:cNvSpPr>
          <p:nvPr>
            <p:ph sz="quarter" idx="16"/>
          </p:nvPr>
        </p:nvSpPr>
        <p:spPr>
          <a:xfrm>
            <a:off x="304800" y="1447800"/>
            <a:ext cx="8534400" cy="2819400"/>
          </a:xfrm>
        </p:spPr>
        <p:txBody>
          <a:bodyPr/>
          <a:lstStyle/>
          <a:p>
            <a:pPr marL="574675" indent="-346075">
              <a:lnSpc>
                <a:spcPct val="100000"/>
              </a:lnSpc>
              <a:spcBef>
                <a:spcPts val="1200"/>
              </a:spcBef>
              <a:buClr>
                <a:schemeClr val="accent2"/>
              </a:buClr>
              <a:buFont typeface="Arial" panose="020B0604020202020204" pitchFamily="34" charset="0"/>
              <a:buChar char="•"/>
            </a:pPr>
            <a:r>
              <a:rPr lang="en-US" dirty="0"/>
              <a:t>Report short-term notes receivable at their </a:t>
            </a:r>
            <a:r>
              <a:rPr lang="en-US" b="1" dirty="0"/>
              <a:t>cash (net) realizable value </a:t>
            </a:r>
          </a:p>
          <a:p>
            <a:pPr marL="574675" indent="-346075">
              <a:lnSpc>
                <a:spcPct val="100000"/>
              </a:lnSpc>
              <a:spcBef>
                <a:spcPts val="1200"/>
              </a:spcBef>
              <a:buClr>
                <a:schemeClr val="accent2"/>
              </a:buClr>
              <a:buFont typeface="Arial" panose="020B0604020202020204" pitchFamily="34" charset="0"/>
              <a:buChar char="•"/>
            </a:pPr>
            <a:r>
              <a:rPr lang="en-US" dirty="0"/>
              <a:t>Estimation of cash realizable value and recording bad debt expense and related allowance are similar to accounts receivable</a:t>
            </a:r>
          </a:p>
        </p:txBody>
      </p:sp>
      <p:sp>
        <p:nvSpPr>
          <p:cNvPr id="4" name="Slide Number Placeholder 3">
            <a:extLst>
              <a:ext uri="{FF2B5EF4-FFF2-40B4-BE49-F238E27FC236}">
                <a16:creationId xmlns:a16="http://schemas.microsoft.com/office/drawing/2014/main" xmlns="" id="{743F67B9-247A-4334-BA8A-EC264A7B3E54}"/>
              </a:ext>
            </a:extLst>
          </p:cNvPr>
          <p:cNvSpPr>
            <a:spLocks noGrp="1"/>
          </p:cNvSpPr>
          <p:nvPr>
            <p:ph type="sldNum" sz="quarter" idx="10"/>
          </p:nvPr>
        </p:nvSpPr>
        <p:spPr/>
        <p:txBody>
          <a:bodyPr/>
          <a:lstStyle/>
          <a:p>
            <a:fld id="{67B19427-F580-D146-B60E-4CADEE75497F}" type="slidenum">
              <a:rPr lang="en-US" smtClean="0"/>
              <a:pPr/>
              <a:t>58</a:t>
            </a:fld>
            <a:endParaRPr lang="en-US" dirty="0"/>
          </a:p>
        </p:txBody>
      </p:sp>
      <p:sp>
        <p:nvSpPr>
          <p:cNvPr id="5" name="Footer Placeholder 4">
            <a:extLst>
              <a:ext uri="{FF2B5EF4-FFF2-40B4-BE49-F238E27FC236}">
                <a16:creationId xmlns:a16="http://schemas.microsoft.com/office/drawing/2014/main" xmlns="" id="{3F983998-706B-45DE-AC96-F6AE9A128986}"/>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241560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321C3-D98D-46E5-8F8C-CC00DBC57BB7}"/>
              </a:ext>
            </a:extLst>
          </p:cNvPr>
          <p:cNvSpPr>
            <a:spLocks noGrp="1"/>
          </p:cNvSpPr>
          <p:nvPr>
            <p:ph type="title"/>
          </p:nvPr>
        </p:nvSpPr>
        <p:spPr/>
        <p:txBody>
          <a:bodyPr>
            <a:normAutofit/>
          </a:bodyPr>
          <a:lstStyle/>
          <a:p>
            <a:r>
              <a:rPr lang="en-US" dirty="0"/>
              <a:t>Disposing of Notes Receivable </a:t>
            </a:r>
            <a:r>
              <a:rPr lang="en-US" sz="2000" b="0" baseline="0" dirty="0"/>
              <a:t>(1 of 2)</a:t>
            </a:r>
          </a:p>
        </p:txBody>
      </p:sp>
      <p:sp>
        <p:nvSpPr>
          <p:cNvPr id="3" name="Content Placeholder 2">
            <a:extLst>
              <a:ext uri="{FF2B5EF4-FFF2-40B4-BE49-F238E27FC236}">
                <a16:creationId xmlns:a16="http://schemas.microsoft.com/office/drawing/2014/main" xmlns="" id="{D356B175-AC9D-4255-9360-B2E420D361F6}"/>
              </a:ext>
            </a:extLst>
          </p:cNvPr>
          <p:cNvSpPr>
            <a:spLocks noGrp="1"/>
          </p:cNvSpPr>
          <p:nvPr>
            <p:ph sz="quarter" idx="16"/>
          </p:nvPr>
        </p:nvSpPr>
        <p:spPr>
          <a:xfrm>
            <a:off x="304800" y="1447800"/>
            <a:ext cx="8534400" cy="2819400"/>
          </a:xfrm>
        </p:spPr>
        <p:txBody>
          <a:bodyPr/>
          <a:lstStyle/>
          <a:p>
            <a:pPr marL="685800" indent="-457200">
              <a:lnSpc>
                <a:spcPct val="100000"/>
              </a:lnSpc>
              <a:spcBef>
                <a:spcPts val="1200"/>
              </a:spcBef>
              <a:buFont typeface="+mj-lt"/>
              <a:buAutoNum type="arabicPeriod"/>
            </a:pPr>
            <a:r>
              <a:rPr lang="en-US" dirty="0"/>
              <a:t>Notes may be held to their maturity date</a:t>
            </a:r>
          </a:p>
          <a:p>
            <a:pPr marL="685800" indent="-457200">
              <a:lnSpc>
                <a:spcPct val="100000"/>
              </a:lnSpc>
              <a:spcBef>
                <a:spcPts val="1200"/>
              </a:spcBef>
              <a:buFont typeface="+mj-lt"/>
              <a:buAutoNum type="arabicPeriod"/>
            </a:pPr>
            <a:r>
              <a:rPr lang="en-US" dirty="0"/>
              <a:t>Maker may default and payee must make an adjustment to the account</a:t>
            </a:r>
          </a:p>
          <a:p>
            <a:pPr marL="685800" indent="-457200">
              <a:lnSpc>
                <a:spcPct val="100000"/>
              </a:lnSpc>
              <a:spcBef>
                <a:spcPts val="1200"/>
              </a:spcBef>
              <a:buFont typeface="+mj-lt"/>
              <a:buAutoNum type="arabicPeriod"/>
            </a:pPr>
            <a:r>
              <a:rPr lang="en-US" dirty="0"/>
              <a:t>Holder speeds up conversion to cash by selling the note receivable</a:t>
            </a:r>
          </a:p>
        </p:txBody>
      </p:sp>
      <p:sp>
        <p:nvSpPr>
          <p:cNvPr id="4" name="Slide Number Placeholder 3">
            <a:extLst>
              <a:ext uri="{FF2B5EF4-FFF2-40B4-BE49-F238E27FC236}">
                <a16:creationId xmlns:a16="http://schemas.microsoft.com/office/drawing/2014/main" xmlns="" id="{62E9FF84-E0A5-4CCB-982A-CD0C4447B062}"/>
              </a:ext>
            </a:extLst>
          </p:cNvPr>
          <p:cNvSpPr>
            <a:spLocks noGrp="1"/>
          </p:cNvSpPr>
          <p:nvPr>
            <p:ph type="sldNum" sz="quarter" idx="10"/>
          </p:nvPr>
        </p:nvSpPr>
        <p:spPr/>
        <p:txBody>
          <a:bodyPr/>
          <a:lstStyle/>
          <a:p>
            <a:fld id="{67B19427-F580-D146-B60E-4CADEE75497F}" type="slidenum">
              <a:rPr lang="en-US" smtClean="0"/>
              <a:pPr/>
              <a:t>59</a:t>
            </a:fld>
            <a:endParaRPr lang="en-US" dirty="0"/>
          </a:p>
        </p:txBody>
      </p:sp>
      <p:sp>
        <p:nvSpPr>
          <p:cNvPr id="5" name="Footer Placeholder 4">
            <a:extLst>
              <a:ext uri="{FF2B5EF4-FFF2-40B4-BE49-F238E27FC236}">
                <a16:creationId xmlns:a16="http://schemas.microsoft.com/office/drawing/2014/main" xmlns="" id="{BC30370F-6415-48D1-87B4-BF69F84584D3}"/>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419998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DEF78-EE53-48A2-8BD9-5FC70C838900}"/>
              </a:ext>
            </a:extLst>
          </p:cNvPr>
          <p:cNvSpPr>
            <a:spLocks noGrp="1"/>
          </p:cNvSpPr>
          <p:nvPr>
            <p:ph type="title"/>
          </p:nvPr>
        </p:nvSpPr>
        <p:spPr/>
        <p:txBody>
          <a:bodyPr>
            <a:noAutofit/>
          </a:bodyPr>
          <a:lstStyle/>
          <a:p>
            <a:r>
              <a:rPr lang="en-US" dirty="0"/>
              <a:t>Recognizing Accounts Receivable </a:t>
            </a:r>
            <a:r>
              <a:rPr lang="en-US" sz="2000" b="0" dirty="0"/>
              <a:t>(1</a:t>
            </a:r>
            <a:r>
              <a:rPr lang="en-US" sz="2000" b="0" baseline="0" dirty="0"/>
              <a:t> of 5)</a:t>
            </a:r>
            <a:endParaRPr lang="en-US" sz="2000" b="0" dirty="0"/>
          </a:p>
        </p:txBody>
      </p:sp>
      <p:sp>
        <p:nvSpPr>
          <p:cNvPr id="3" name="Content Placeholder 2">
            <a:extLst>
              <a:ext uri="{FF2B5EF4-FFF2-40B4-BE49-F238E27FC236}">
                <a16:creationId xmlns:a16="http://schemas.microsoft.com/office/drawing/2014/main" xmlns="" id="{525C3BC9-A1D3-49A8-9D6B-1688C8E139C5}"/>
              </a:ext>
            </a:extLst>
          </p:cNvPr>
          <p:cNvSpPr>
            <a:spLocks noGrp="1"/>
          </p:cNvSpPr>
          <p:nvPr>
            <p:ph sz="quarter" idx="16"/>
          </p:nvPr>
        </p:nvSpPr>
        <p:spPr>
          <a:xfrm>
            <a:off x="304800" y="1447800"/>
            <a:ext cx="8534400" cy="4648200"/>
          </a:xfrm>
        </p:spPr>
        <p:txBody>
          <a:bodyPr/>
          <a:lstStyle/>
          <a:p>
            <a:pPr marL="574675" indent="-346075">
              <a:lnSpc>
                <a:spcPct val="100000"/>
              </a:lnSpc>
              <a:spcBef>
                <a:spcPts val="1200"/>
              </a:spcBef>
              <a:buClr>
                <a:schemeClr val="accent2"/>
              </a:buClr>
              <a:buSzPct val="100000"/>
              <a:buFont typeface="Arial" panose="020B0604020202020204" pitchFamily="34" charset="0"/>
              <a:buChar char="•"/>
            </a:pPr>
            <a:r>
              <a:rPr lang="en-US" altLang="en-US" b="1" dirty="0"/>
              <a:t>Service organization</a:t>
            </a:r>
            <a:r>
              <a:rPr lang="en-US" altLang="en-US" dirty="0"/>
              <a:t> records a receivable when it performs service on account</a:t>
            </a:r>
          </a:p>
          <a:p>
            <a:pPr marL="574675" indent="-346075">
              <a:lnSpc>
                <a:spcPct val="100000"/>
              </a:lnSpc>
              <a:spcBef>
                <a:spcPts val="1200"/>
              </a:spcBef>
              <a:buClr>
                <a:schemeClr val="accent2"/>
              </a:buClr>
              <a:buSzPct val="100000"/>
              <a:buFont typeface="Arial" panose="020B0604020202020204" pitchFamily="34" charset="0"/>
              <a:buChar char="•"/>
            </a:pPr>
            <a:r>
              <a:rPr lang="en-US" altLang="en-US" b="1" dirty="0"/>
              <a:t>Merchandiser</a:t>
            </a:r>
            <a:r>
              <a:rPr lang="en-US" altLang="en-US" dirty="0"/>
              <a:t> records accounts receivable at point of sale of merchandise on account</a:t>
            </a:r>
          </a:p>
          <a:p>
            <a:pPr marL="574675" indent="-346075">
              <a:lnSpc>
                <a:spcPct val="100000"/>
              </a:lnSpc>
              <a:spcBef>
                <a:spcPts val="1200"/>
              </a:spcBef>
              <a:buClr>
                <a:schemeClr val="accent2"/>
              </a:buClr>
              <a:buSzPct val="100000"/>
              <a:buFont typeface="Arial" panose="020B0604020202020204" pitchFamily="34" charset="0"/>
              <a:buChar char="•"/>
            </a:pPr>
            <a:r>
              <a:rPr lang="en-US" dirty="0"/>
              <a:t>Seller may offer a </a:t>
            </a:r>
            <a:r>
              <a:rPr lang="en-US" b="1" dirty="0"/>
              <a:t>discount</a:t>
            </a:r>
            <a:r>
              <a:rPr lang="en-US" dirty="0"/>
              <a:t> to encourage early payment ( 3/10 n 30) </a:t>
            </a:r>
          </a:p>
          <a:p>
            <a:pPr marL="574675" indent="-346075">
              <a:lnSpc>
                <a:spcPct val="100000"/>
              </a:lnSpc>
              <a:spcBef>
                <a:spcPts val="1200"/>
              </a:spcBef>
              <a:buClr>
                <a:schemeClr val="accent2"/>
              </a:buClr>
              <a:buSzPct val="100000"/>
              <a:buFont typeface="Arial" panose="020B0604020202020204" pitchFamily="34" charset="0"/>
              <a:buChar char="•"/>
            </a:pPr>
            <a:r>
              <a:rPr lang="en-US" dirty="0"/>
              <a:t>Buyer might </a:t>
            </a:r>
            <a:r>
              <a:rPr lang="en-US" b="1" dirty="0"/>
              <a:t>return</a:t>
            </a:r>
            <a:r>
              <a:rPr lang="en-US" dirty="0"/>
              <a:t> </a:t>
            </a:r>
            <a:r>
              <a:rPr lang="en-US" b="1" dirty="0"/>
              <a:t>goods</a:t>
            </a:r>
            <a:r>
              <a:rPr lang="en-US" dirty="0"/>
              <a:t> found to be unacceptable</a:t>
            </a:r>
            <a:endParaRPr lang="en-US" altLang="en-US" dirty="0"/>
          </a:p>
          <a:p>
            <a:pPr marL="1143000" lvl="1" indent="-339725">
              <a:lnSpc>
                <a:spcPct val="100000"/>
              </a:lnSpc>
              <a:spcBef>
                <a:spcPts val="1200"/>
              </a:spcBef>
              <a:buClr>
                <a:schemeClr val="accent2"/>
              </a:buClr>
              <a:buSzPct val="80000"/>
              <a:buFont typeface="Wingdings" panose="05000000000000000000" pitchFamily="2" charset="2"/>
              <a:buChar char="§"/>
            </a:pPr>
            <a:r>
              <a:rPr lang="en-US" sz="2800" dirty="0">
                <a:latin typeface="Calibri" panose="020F0502020204030204" pitchFamily="34" charset="0"/>
                <a:cs typeface="Calibri" panose="020F0502020204030204" pitchFamily="34" charset="0"/>
              </a:rPr>
              <a:t>Sales returns reduce receivables </a:t>
            </a:r>
          </a:p>
        </p:txBody>
      </p:sp>
      <p:sp>
        <p:nvSpPr>
          <p:cNvPr id="4" name="Slide Number Placeholder 3">
            <a:extLst>
              <a:ext uri="{FF2B5EF4-FFF2-40B4-BE49-F238E27FC236}">
                <a16:creationId xmlns:a16="http://schemas.microsoft.com/office/drawing/2014/main" xmlns="" id="{95A39D18-427E-4A8D-A926-A5B845B1DE0E}"/>
              </a:ext>
            </a:extLst>
          </p:cNvPr>
          <p:cNvSpPr>
            <a:spLocks noGrp="1"/>
          </p:cNvSpPr>
          <p:nvPr>
            <p:ph type="sldNum" sz="quarter" idx="10"/>
          </p:nvPr>
        </p:nvSpPr>
        <p:spPr/>
        <p:txBody>
          <a:bodyPr/>
          <a:lstStyle/>
          <a:p>
            <a:fld id="{67B19427-F580-D146-B60E-4CADEE75497F}" type="slidenum">
              <a:rPr lang="en-US" smtClean="0"/>
              <a:pPr/>
              <a:t>6</a:t>
            </a:fld>
            <a:endParaRPr lang="en-US" dirty="0"/>
          </a:p>
        </p:txBody>
      </p:sp>
      <p:sp>
        <p:nvSpPr>
          <p:cNvPr id="5" name="Footer Placeholder 4">
            <a:extLst>
              <a:ext uri="{FF2B5EF4-FFF2-40B4-BE49-F238E27FC236}">
                <a16:creationId xmlns:a16="http://schemas.microsoft.com/office/drawing/2014/main" xmlns="" id="{122D3F06-E7A3-4F77-9F7E-0546D7EE6BDF}"/>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6965750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3F988F-C7BE-4404-A7EE-EE64F49ABB7D}"/>
              </a:ext>
            </a:extLst>
          </p:cNvPr>
          <p:cNvSpPr>
            <a:spLocks noGrp="1"/>
          </p:cNvSpPr>
          <p:nvPr>
            <p:ph type="title"/>
          </p:nvPr>
        </p:nvSpPr>
        <p:spPr/>
        <p:txBody>
          <a:bodyPr/>
          <a:lstStyle/>
          <a:p>
            <a:r>
              <a:rPr lang="en-US" dirty="0"/>
              <a:t>Disposing of Notes Receivable </a:t>
            </a:r>
            <a:r>
              <a:rPr lang="en-US" sz="2000" b="0" baseline="0" dirty="0"/>
              <a:t>(2 of 2)</a:t>
            </a:r>
          </a:p>
        </p:txBody>
      </p:sp>
      <p:sp>
        <p:nvSpPr>
          <p:cNvPr id="3" name="Content Placeholder 2">
            <a:extLst>
              <a:ext uri="{FF2B5EF4-FFF2-40B4-BE49-F238E27FC236}">
                <a16:creationId xmlns:a16="http://schemas.microsoft.com/office/drawing/2014/main" xmlns="" id="{4E47E38C-4801-45B5-97D1-CAC7963D3A5A}"/>
              </a:ext>
            </a:extLst>
          </p:cNvPr>
          <p:cNvSpPr>
            <a:spLocks noGrp="1"/>
          </p:cNvSpPr>
          <p:nvPr>
            <p:ph sz="quarter" idx="16"/>
          </p:nvPr>
        </p:nvSpPr>
        <p:spPr>
          <a:xfrm>
            <a:off x="304800" y="1447800"/>
            <a:ext cx="8534400" cy="3429000"/>
          </a:xfrm>
        </p:spPr>
        <p:txBody>
          <a:bodyPr/>
          <a:lstStyle/>
          <a:p>
            <a:pPr>
              <a:lnSpc>
                <a:spcPct val="100000"/>
              </a:lnSpc>
              <a:spcBef>
                <a:spcPts val="1200"/>
              </a:spcBef>
              <a:buClr>
                <a:schemeClr val="tx1"/>
              </a:buClr>
            </a:pPr>
            <a:r>
              <a:rPr lang="en-US" sz="3200" b="1" dirty="0"/>
              <a:t>Honor of Notes Receivable</a:t>
            </a:r>
          </a:p>
          <a:p>
            <a:pPr marL="574675" indent="-346075">
              <a:lnSpc>
                <a:spcPct val="100000"/>
              </a:lnSpc>
              <a:spcBef>
                <a:spcPts val="1200"/>
              </a:spcBef>
              <a:buClr>
                <a:srgbClr val="990000"/>
              </a:buClr>
              <a:buFont typeface="Arial" panose="020B0604020202020204" pitchFamily="34" charset="0"/>
              <a:buChar char="•"/>
            </a:pPr>
            <a:r>
              <a:rPr lang="en-US" altLang="en-US" dirty="0">
                <a:solidFill>
                  <a:srgbClr val="000000"/>
                </a:solidFill>
              </a:rPr>
              <a:t>Maker pays it in full at its maturity date</a:t>
            </a:r>
          </a:p>
          <a:p>
            <a:pPr>
              <a:lnSpc>
                <a:spcPct val="100000"/>
              </a:lnSpc>
              <a:spcBef>
                <a:spcPts val="1800"/>
              </a:spcBef>
              <a:buClr>
                <a:schemeClr val="tx1"/>
              </a:buClr>
            </a:pPr>
            <a:r>
              <a:rPr lang="en-US" sz="3200" b="1" dirty="0"/>
              <a:t>Dishonor of Notes Receivable</a:t>
            </a:r>
          </a:p>
          <a:p>
            <a:pPr marL="574675" indent="-346075">
              <a:lnSpc>
                <a:spcPct val="100000"/>
              </a:lnSpc>
              <a:spcBef>
                <a:spcPts val="1200"/>
              </a:spcBef>
              <a:buClr>
                <a:srgbClr val="800000"/>
              </a:buClr>
              <a:buSzPct val="100000"/>
              <a:buFont typeface="Arial" panose="020B0604020202020204" pitchFamily="34" charset="0"/>
              <a:buChar char="•"/>
            </a:pPr>
            <a:r>
              <a:rPr lang="en-US" altLang="en-US" dirty="0">
                <a:solidFill>
                  <a:srgbClr val="000000"/>
                </a:solidFill>
              </a:rPr>
              <a:t>Not paid in full at maturity</a:t>
            </a:r>
          </a:p>
          <a:p>
            <a:pPr marL="574675" indent="-346075">
              <a:lnSpc>
                <a:spcPct val="100000"/>
              </a:lnSpc>
              <a:spcBef>
                <a:spcPts val="1200"/>
              </a:spcBef>
              <a:buClr>
                <a:srgbClr val="800000"/>
              </a:buClr>
              <a:buSzPct val="100000"/>
              <a:buFont typeface="Arial" panose="020B0604020202020204" pitchFamily="34" charset="0"/>
              <a:buChar char="•"/>
            </a:pPr>
            <a:r>
              <a:rPr lang="en-US" altLang="en-US" dirty="0">
                <a:solidFill>
                  <a:srgbClr val="000000"/>
                </a:solidFill>
              </a:rPr>
              <a:t>No longer negotiable</a:t>
            </a:r>
          </a:p>
        </p:txBody>
      </p:sp>
      <p:sp>
        <p:nvSpPr>
          <p:cNvPr id="4" name="Slide Number Placeholder 3">
            <a:extLst>
              <a:ext uri="{FF2B5EF4-FFF2-40B4-BE49-F238E27FC236}">
                <a16:creationId xmlns:a16="http://schemas.microsoft.com/office/drawing/2014/main" xmlns="" id="{553EB262-E3D1-4F86-A5DF-BB0AC6671416}"/>
              </a:ext>
            </a:extLst>
          </p:cNvPr>
          <p:cNvSpPr>
            <a:spLocks noGrp="1"/>
          </p:cNvSpPr>
          <p:nvPr>
            <p:ph type="sldNum" sz="quarter" idx="10"/>
          </p:nvPr>
        </p:nvSpPr>
        <p:spPr/>
        <p:txBody>
          <a:bodyPr/>
          <a:lstStyle/>
          <a:p>
            <a:fld id="{67B19427-F580-D146-B60E-4CADEE75497F}" type="slidenum">
              <a:rPr lang="en-US" smtClean="0"/>
              <a:pPr/>
              <a:t>60</a:t>
            </a:fld>
            <a:endParaRPr lang="en-US" dirty="0"/>
          </a:p>
        </p:txBody>
      </p:sp>
      <p:sp>
        <p:nvSpPr>
          <p:cNvPr id="5" name="Footer Placeholder 4">
            <a:extLst>
              <a:ext uri="{FF2B5EF4-FFF2-40B4-BE49-F238E27FC236}">
                <a16:creationId xmlns:a16="http://schemas.microsoft.com/office/drawing/2014/main" xmlns="" id="{E79CCA7F-FC50-4584-B613-35DAF9F363FA}"/>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0781190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CC5B2F-6776-4B1F-A6BD-96D683D37345}"/>
              </a:ext>
            </a:extLst>
          </p:cNvPr>
          <p:cNvSpPr>
            <a:spLocks noGrp="1"/>
          </p:cNvSpPr>
          <p:nvPr>
            <p:ph type="title"/>
          </p:nvPr>
        </p:nvSpPr>
        <p:spPr/>
        <p:txBody>
          <a:bodyPr>
            <a:normAutofit/>
          </a:bodyPr>
          <a:lstStyle/>
          <a:p>
            <a:r>
              <a:rPr lang="en-US" dirty="0"/>
              <a:t>Honor of Notes Receivable</a:t>
            </a:r>
          </a:p>
        </p:txBody>
      </p:sp>
      <p:sp>
        <p:nvSpPr>
          <p:cNvPr id="3" name="Content Placeholder 2">
            <a:extLst>
              <a:ext uri="{FF2B5EF4-FFF2-40B4-BE49-F238E27FC236}">
                <a16:creationId xmlns:a16="http://schemas.microsoft.com/office/drawing/2014/main" xmlns="" id="{03532E63-F52F-4AF8-BE13-233ED11BA6E8}"/>
              </a:ext>
            </a:extLst>
          </p:cNvPr>
          <p:cNvSpPr>
            <a:spLocks noGrp="1"/>
          </p:cNvSpPr>
          <p:nvPr>
            <p:ph sz="quarter" idx="16"/>
          </p:nvPr>
        </p:nvSpPr>
        <p:spPr>
          <a:xfrm>
            <a:off x="304800" y="1447800"/>
            <a:ext cx="8686800" cy="2020220"/>
          </a:xfrm>
        </p:spPr>
        <p:txBody>
          <a:bodyPr/>
          <a:lstStyle/>
          <a:p>
            <a:pPr>
              <a:lnSpc>
                <a:spcPct val="100000"/>
              </a:lnSpc>
              <a:spcBef>
                <a:spcPts val="1200"/>
              </a:spcBef>
            </a:pPr>
            <a:r>
              <a:rPr lang="en-US" altLang="en-US" sz="2600" b="1" dirty="0"/>
              <a:t>Illustration:</a:t>
            </a:r>
            <a:r>
              <a:rPr lang="en-US" altLang="en-US" sz="2600" dirty="0"/>
              <a:t> </a:t>
            </a:r>
            <a:r>
              <a:rPr lang="en-US" sz="2600" dirty="0"/>
              <a:t>Wolder Co. lends Higley Co. €10,000 on June 1, accepting a five-month, 9% interest note. To obtain payment, Wolder (the payee) must present the note either to Higley Co. (the maker) or to the maker’s agent, such as a bank. If Wolder presents the note to Higley Co. on November 1, the maturity date, Wolder’s entry to record the collection is as follows.</a:t>
            </a:r>
          </a:p>
        </p:txBody>
      </p:sp>
      <p:sp>
        <p:nvSpPr>
          <p:cNvPr id="4" name="Slide Number Placeholder 3">
            <a:extLst>
              <a:ext uri="{FF2B5EF4-FFF2-40B4-BE49-F238E27FC236}">
                <a16:creationId xmlns:a16="http://schemas.microsoft.com/office/drawing/2014/main" xmlns="" id="{96AA1130-B5D2-49A5-A8B1-28610A4E72DD}"/>
              </a:ext>
            </a:extLst>
          </p:cNvPr>
          <p:cNvSpPr>
            <a:spLocks noGrp="1"/>
          </p:cNvSpPr>
          <p:nvPr>
            <p:ph type="sldNum" sz="quarter" idx="10"/>
          </p:nvPr>
        </p:nvSpPr>
        <p:spPr/>
        <p:txBody>
          <a:bodyPr/>
          <a:lstStyle/>
          <a:p>
            <a:fld id="{67B19427-F580-D146-B60E-4CADEE75497F}" type="slidenum">
              <a:rPr lang="en-US" smtClean="0"/>
              <a:pPr/>
              <a:t>61</a:t>
            </a:fld>
            <a:endParaRPr lang="en-US" dirty="0"/>
          </a:p>
        </p:txBody>
      </p:sp>
      <p:sp>
        <p:nvSpPr>
          <p:cNvPr id="5" name="Footer Placeholder 4">
            <a:extLst>
              <a:ext uri="{FF2B5EF4-FFF2-40B4-BE49-F238E27FC236}">
                <a16:creationId xmlns:a16="http://schemas.microsoft.com/office/drawing/2014/main" xmlns="" id="{E9D10FDF-617E-4BD9-9B84-61B143D99D92}"/>
              </a:ext>
            </a:extLst>
          </p:cNvPr>
          <p:cNvSpPr>
            <a:spLocks noGrp="1"/>
          </p:cNvSpPr>
          <p:nvPr>
            <p:ph type="ftr" sz="quarter" idx="11"/>
          </p:nvPr>
        </p:nvSpPr>
        <p:spPr/>
        <p:txBody>
          <a:bodyPr/>
          <a:lstStyle/>
          <a:p>
            <a:r>
              <a:rPr lang="en-US" dirty="0"/>
              <a:t>Copyright ©2019 John Wiley &amp; Sons, Inc. </a:t>
            </a:r>
          </a:p>
        </p:txBody>
      </p:sp>
      <p:sp>
        <p:nvSpPr>
          <p:cNvPr id="22"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4141380"/>
            <a:ext cx="4548158" cy="474785"/>
          </a:xfrm>
          <a:ln>
            <a:noFill/>
          </a:ln>
        </p:spPr>
        <p:txBody>
          <a:bodyPr anchor="ctr" anchorCtr="0"/>
          <a:lstStyle/>
          <a:p>
            <a:pPr>
              <a:lnSpc>
                <a:spcPct val="100000"/>
              </a:lnSpc>
              <a:spcBef>
                <a:spcPts val="1200"/>
              </a:spcBef>
            </a:pPr>
            <a:r>
              <a:rPr lang="en-US" sz="2600" dirty="0"/>
              <a:t>Cash</a:t>
            </a:r>
          </a:p>
        </p:txBody>
      </p:sp>
      <p:sp>
        <p:nvSpPr>
          <p:cNvPr id="23"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614958" y="4141380"/>
            <a:ext cx="1523999" cy="474785"/>
          </a:xfrm>
          <a:ln>
            <a:noFill/>
          </a:ln>
        </p:spPr>
        <p:txBody>
          <a:bodyPr anchor="ctr" anchorCtr="0"/>
          <a:lstStyle/>
          <a:p>
            <a:pPr algn="r">
              <a:lnSpc>
                <a:spcPct val="100000"/>
              </a:lnSpc>
              <a:spcBef>
                <a:spcPts val="1200"/>
              </a:spcBef>
            </a:pPr>
            <a:r>
              <a:rPr lang="en-US" sz="2600" dirty="0"/>
              <a:t>10,375</a:t>
            </a:r>
          </a:p>
        </p:txBody>
      </p:sp>
      <p:sp>
        <p:nvSpPr>
          <p:cNvPr id="24"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1524000" y="5087815"/>
            <a:ext cx="6019800" cy="474785"/>
          </a:xfrm>
          <a:ln>
            <a:noFill/>
          </a:ln>
        </p:spPr>
        <p:txBody>
          <a:bodyPr anchor="ctr" anchorCtr="0"/>
          <a:lstStyle/>
          <a:p>
            <a:pPr marL="457200">
              <a:lnSpc>
                <a:spcPct val="100000"/>
              </a:lnSpc>
              <a:spcBef>
                <a:spcPts val="1200"/>
              </a:spcBef>
            </a:pPr>
            <a:r>
              <a:rPr lang="en-US" sz="2600" dirty="0"/>
              <a:t>Interest Revenue </a:t>
            </a:r>
            <a:r>
              <a:rPr lang="en-US" sz="1700" dirty="0"/>
              <a:t>(€10,000 × 9% x 5/12)</a:t>
            </a:r>
          </a:p>
        </p:txBody>
      </p:sp>
      <p:sp>
        <p:nvSpPr>
          <p:cNvPr id="25"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138957" y="5087815"/>
            <a:ext cx="1547843" cy="474785"/>
          </a:xfrm>
          <a:ln>
            <a:noFill/>
          </a:ln>
        </p:spPr>
        <p:txBody>
          <a:bodyPr anchor="ctr" anchorCtr="0"/>
          <a:lstStyle/>
          <a:p>
            <a:pPr algn="r">
              <a:lnSpc>
                <a:spcPct val="100000"/>
              </a:lnSpc>
              <a:spcBef>
                <a:spcPts val="1200"/>
              </a:spcBef>
            </a:pPr>
            <a:r>
              <a:rPr lang="en-US" altLang="en-US" sz="2600" dirty="0">
                <a:cs typeface="Calibri" panose="020F0502020204030204" pitchFamily="34" charset="0"/>
              </a:rPr>
              <a:t>375</a:t>
            </a:r>
            <a:endParaRPr lang="en-US" sz="2600" dirty="0">
              <a:cs typeface="Calibri" panose="020F0502020204030204" pitchFamily="34" charset="0"/>
            </a:endParaRPr>
          </a:p>
        </p:txBody>
      </p:sp>
      <p:sp>
        <p:nvSpPr>
          <p:cNvPr id="26"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4614528"/>
            <a:ext cx="4548158" cy="474785"/>
          </a:xfrm>
          <a:ln>
            <a:noFill/>
          </a:ln>
        </p:spPr>
        <p:txBody>
          <a:bodyPr anchor="ctr" anchorCtr="0"/>
          <a:lstStyle/>
          <a:p>
            <a:pPr marL="457200">
              <a:lnSpc>
                <a:spcPct val="100000"/>
              </a:lnSpc>
              <a:spcBef>
                <a:spcPts val="1200"/>
              </a:spcBef>
            </a:pPr>
            <a:r>
              <a:rPr lang="en-US" sz="2600" dirty="0"/>
              <a:t>Notes Receivable</a:t>
            </a:r>
          </a:p>
        </p:txBody>
      </p:sp>
      <p:sp>
        <p:nvSpPr>
          <p:cNvPr id="27"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7134447" y="4614528"/>
            <a:ext cx="1552353" cy="474785"/>
          </a:xfrm>
          <a:ln>
            <a:noFill/>
          </a:ln>
        </p:spPr>
        <p:txBody>
          <a:bodyPr anchor="ctr" anchorCtr="0"/>
          <a:lstStyle/>
          <a:p>
            <a:pPr algn="r">
              <a:lnSpc>
                <a:spcPct val="100000"/>
              </a:lnSpc>
              <a:spcBef>
                <a:spcPts val="1200"/>
              </a:spcBef>
            </a:pPr>
            <a:r>
              <a:rPr lang="en-US" sz="2600" dirty="0"/>
              <a:t>10,000</a:t>
            </a:r>
          </a:p>
        </p:txBody>
      </p:sp>
      <p:sp>
        <p:nvSpPr>
          <p:cNvPr id="29"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304800" y="4141380"/>
            <a:ext cx="1219200" cy="474785"/>
          </a:xfrm>
          <a:ln>
            <a:noFill/>
          </a:ln>
        </p:spPr>
        <p:txBody>
          <a:bodyPr anchor="ctr" anchorCtr="0"/>
          <a:lstStyle/>
          <a:p>
            <a:pPr>
              <a:lnSpc>
                <a:spcPct val="100000"/>
              </a:lnSpc>
              <a:spcBef>
                <a:spcPts val="1200"/>
              </a:spcBef>
            </a:pPr>
            <a:r>
              <a:rPr lang="en-US" sz="2600" dirty="0"/>
              <a:t>Nov. 1</a:t>
            </a:r>
          </a:p>
        </p:txBody>
      </p:sp>
    </p:spTree>
    <p:extLst>
      <p:ext uri="{BB962C8B-B14F-4D97-AF65-F5344CB8AC3E}">
        <p14:creationId xmlns:p14="http://schemas.microsoft.com/office/powerpoint/2010/main" xmlns="" val="46425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P spid="24" grpId="0" build="p"/>
      <p:bldP spid="25" grpId="0" build="p"/>
      <p:bldP spid="26" grpId="0" build="p"/>
      <p:bldP spid="2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n the timeline from June 1 to November 1, the company earns €300 in the four months between June 1 and September 30, and earns €75 in 1 month between September 30 and November 1. It receives €375 on November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65073" y="2950126"/>
            <a:ext cx="6219986" cy="1880247"/>
          </a:xfrm>
          <a:prstGeom prst="rect">
            <a:avLst/>
          </a:prstGeom>
        </p:spPr>
      </p:pic>
      <p:sp>
        <p:nvSpPr>
          <p:cNvPr id="2" name="Title 1">
            <a:extLst>
              <a:ext uri="{FF2B5EF4-FFF2-40B4-BE49-F238E27FC236}">
                <a16:creationId xmlns:a16="http://schemas.microsoft.com/office/drawing/2014/main" xmlns="" id="{F051AA75-0E37-43A9-A030-A0D6DF5A9E2E}"/>
              </a:ext>
            </a:extLst>
          </p:cNvPr>
          <p:cNvSpPr>
            <a:spLocks noGrp="1"/>
          </p:cNvSpPr>
          <p:nvPr>
            <p:ph type="title"/>
          </p:nvPr>
        </p:nvSpPr>
        <p:spPr/>
        <p:txBody>
          <a:bodyPr>
            <a:normAutofit/>
          </a:bodyPr>
          <a:lstStyle/>
          <a:p>
            <a:r>
              <a:rPr lang="en-US" dirty="0"/>
              <a:t>Accrual of Interest Receivable </a:t>
            </a:r>
            <a:r>
              <a:rPr lang="en-US" sz="2000" b="0" baseline="0" dirty="0"/>
              <a:t>(1 of 2)</a:t>
            </a:r>
          </a:p>
        </p:txBody>
      </p:sp>
      <p:sp>
        <p:nvSpPr>
          <p:cNvPr id="3" name="Content Placeholder 2">
            <a:extLst>
              <a:ext uri="{FF2B5EF4-FFF2-40B4-BE49-F238E27FC236}">
                <a16:creationId xmlns:a16="http://schemas.microsoft.com/office/drawing/2014/main" xmlns="" id="{FCCC43EE-307F-4C68-85BC-C7AA2C3DCFA0}"/>
              </a:ext>
            </a:extLst>
          </p:cNvPr>
          <p:cNvSpPr>
            <a:spLocks noGrp="1"/>
          </p:cNvSpPr>
          <p:nvPr>
            <p:ph sz="quarter" idx="16"/>
          </p:nvPr>
        </p:nvSpPr>
        <p:spPr>
          <a:xfrm>
            <a:off x="304800" y="1447800"/>
            <a:ext cx="8534400" cy="1471046"/>
          </a:xfrm>
        </p:spPr>
        <p:txBody>
          <a:bodyPr/>
          <a:lstStyle/>
          <a:p>
            <a:pPr>
              <a:lnSpc>
                <a:spcPct val="100000"/>
              </a:lnSpc>
              <a:spcBef>
                <a:spcPts val="1200"/>
              </a:spcBef>
            </a:pPr>
            <a:r>
              <a:rPr lang="en-US" sz="2600" b="1" dirty="0"/>
              <a:t>Illustration</a:t>
            </a:r>
            <a:r>
              <a:rPr lang="en-US" sz="2600" dirty="0"/>
              <a:t>: Suppose instead that Wolder Co. prepares financial statements as of September 30. The adjusting entry</a:t>
            </a:r>
            <a:r>
              <a:rPr lang="en-US" sz="2600" baseline="0" dirty="0"/>
              <a:t> </a:t>
            </a:r>
            <a:r>
              <a:rPr lang="en-US" sz="2600" dirty="0"/>
              <a:t>by Wolder is for four months ending Sept. 30.</a:t>
            </a:r>
          </a:p>
        </p:txBody>
      </p:sp>
      <p:sp>
        <p:nvSpPr>
          <p:cNvPr id="4" name="Slide Number Placeholder 3">
            <a:extLst>
              <a:ext uri="{FF2B5EF4-FFF2-40B4-BE49-F238E27FC236}">
                <a16:creationId xmlns:a16="http://schemas.microsoft.com/office/drawing/2014/main" xmlns="" id="{42A73873-A693-4D89-8583-8EEC6B94FE1B}"/>
              </a:ext>
            </a:extLst>
          </p:cNvPr>
          <p:cNvSpPr>
            <a:spLocks noGrp="1"/>
          </p:cNvSpPr>
          <p:nvPr>
            <p:ph type="sldNum" sz="quarter" idx="10"/>
          </p:nvPr>
        </p:nvSpPr>
        <p:spPr/>
        <p:txBody>
          <a:bodyPr/>
          <a:lstStyle/>
          <a:p>
            <a:fld id="{67B19427-F580-D146-B60E-4CADEE75497F}" type="slidenum">
              <a:rPr lang="en-US" smtClean="0"/>
              <a:pPr/>
              <a:t>62</a:t>
            </a:fld>
            <a:endParaRPr lang="en-US" dirty="0"/>
          </a:p>
        </p:txBody>
      </p:sp>
      <p:sp>
        <p:nvSpPr>
          <p:cNvPr id="5" name="Footer Placeholder 4">
            <a:extLst>
              <a:ext uri="{FF2B5EF4-FFF2-40B4-BE49-F238E27FC236}">
                <a16:creationId xmlns:a16="http://schemas.microsoft.com/office/drawing/2014/main" xmlns="" id="{CB87696A-353E-4F63-8CBC-0173AC4F48EA}"/>
              </a:ext>
            </a:extLst>
          </p:cNvPr>
          <p:cNvSpPr>
            <a:spLocks noGrp="1"/>
          </p:cNvSpPr>
          <p:nvPr>
            <p:ph type="ftr" sz="quarter" idx="11"/>
          </p:nvPr>
        </p:nvSpPr>
        <p:spPr/>
        <p:txBody>
          <a:bodyPr/>
          <a:lstStyle/>
          <a:p>
            <a:r>
              <a:rPr lang="en-US" dirty="0"/>
              <a:t>Copyright ©2019 John Wiley &amp; Sons, Inc. </a:t>
            </a:r>
          </a:p>
        </p:txBody>
      </p:sp>
      <p:sp>
        <p:nvSpPr>
          <p:cNvPr id="19"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676400" y="5071867"/>
            <a:ext cx="5334000" cy="474785"/>
          </a:xfrm>
          <a:ln>
            <a:noFill/>
          </a:ln>
        </p:spPr>
        <p:txBody>
          <a:bodyPr anchor="ctr" anchorCtr="0"/>
          <a:lstStyle/>
          <a:p>
            <a:pPr>
              <a:lnSpc>
                <a:spcPct val="100000"/>
              </a:lnSpc>
              <a:spcBef>
                <a:spcPts val="1200"/>
              </a:spcBef>
            </a:pPr>
            <a:r>
              <a:rPr lang="en-US" sz="2600" dirty="0"/>
              <a:t>Interest Receivable </a:t>
            </a:r>
            <a:r>
              <a:rPr lang="en-US" sz="2000" dirty="0"/>
              <a:t>(€10,000 × 9% x 4/12) </a:t>
            </a:r>
          </a:p>
        </p:txBody>
      </p:sp>
      <p:sp>
        <p:nvSpPr>
          <p:cNvPr id="20"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553200" y="5071867"/>
            <a:ext cx="1142999" cy="474785"/>
          </a:xfrm>
          <a:ln>
            <a:noFill/>
          </a:ln>
        </p:spPr>
        <p:txBody>
          <a:bodyPr anchor="ctr" anchorCtr="0"/>
          <a:lstStyle/>
          <a:p>
            <a:pPr algn="r">
              <a:lnSpc>
                <a:spcPct val="100000"/>
              </a:lnSpc>
              <a:spcBef>
                <a:spcPts val="1200"/>
              </a:spcBef>
            </a:pPr>
            <a:r>
              <a:rPr lang="en-US" sz="2600" dirty="0"/>
              <a:t>300</a:t>
            </a:r>
          </a:p>
        </p:txBody>
      </p:sp>
      <p:sp>
        <p:nvSpPr>
          <p:cNvPr id="23"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676400" y="5545015"/>
            <a:ext cx="4548158" cy="474785"/>
          </a:xfrm>
          <a:ln>
            <a:noFill/>
          </a:ln>
        </p:spPr>
        <p:txBody>
          <a:bodyPr anchor="ctr" anchorCtr="0"/>
          <a:lstStyle/>
          <a:p>
            <a:pPr marL="457200">
              <a:lnSpc>
                <a:spcPct val="100000"/>
              </a:lnSpc>
              <a:spcBef>
                <a:spcPts val="1200"/>
              </a:spcBef>
            </a:pPr>
            <a:r>
              <a:rPr lang="en-US" sz="2600" dirty="0"/>
              <a:t>Interest Revenue</a:t>
            </a:r>
          </a:p>
        </p:txBody>
      </p:sp>
      <p:sp>
        <p:nvSpPr>
          <p:cNvPr id="24"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7210647" y="5545015"/>
            <a:ext cx="1552353" cy="474785"/>
          </a:xfrm>
          <a:ln>
            <a:noFill/>
          </a:ln>
        </p:spPr>
        <p:txBody>
          <a:bodyPr anchor="ctr" anchorCtr="0"/>
          <a:lstStyle/>
          <a:p>
            <a:pPr algn="r">
              <a:lnSpc>
                <a:spcPct val="100000"/>
              </a:lnSpc>
              <a:spcBef>
                <a:spcPts val="1200"/>
              </a:spcBef>
            </a:pPr>
            <a:r>
              <a:rPr lang="en-US" sz="2600" dirty="0"/>
              <a:t>300</a:t>
            </a:r>
          </a:p>
        </p:txBody>
      </p:sp>
      <p:sp>
        <p:nvSpPr>
          <p:cNvPr id="26"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304800" y="5071867"/>
            <a:ext cx="1371600" cy="474785"/>
          </a:xfrm>
          <a:ln>
            <a:noFill/>
          </a:ln>
        </p:spPr>
        <p:txBody>
          <a:bodyPr anchor="ctr" anchorCtr="0"/>
          <a:lstStyle/>
          <a:p>
            <a:pPr>
              <a:lnSpc>
                <a:spcPct val="100000"/>
              </a:lnSpc>
              <a:spcBef>
                <a:spcPts val="1200"/>
              </a:spcBef>
            </a:pPr>
            <a:r>
              <a:rPr lang="en-US" sz="2600" dirty="0"/>
              <a:t>Sept. 30</a:t>
            </a:r>
          </a:p>
        </p:txBody>
      </p:sp>
    </p:spTree>
    <p:extLst>
      <p:ext uri="{BB962C8B-B14F-4D97-AF65-F5344CB8AC3E}">
        <p14:creationId xmlns:p14="http://schemas.microsoft.com/office/powerpoint/2010/main" xmlns="" val="183898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23" grpId="0" build="p"/>
      <p:bldP spid="2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8C4BD-07E3-410C-BDCF-93B6240FEF45}"/>
              </a:ext>
            </a:extLst>
          </p:cNvPr>
          <p:cNvSpPr>
            <a:spLocks noGrp="1"/>
          </p:cNvSpPr>
          <p:nvPr>
            <p:ph type="title"/>
          </p:nvPr>
        </p:nvSpPr>
        <p:spPr/>
        <p:txBody>
          <a:bodyPr/>
          <a:lstStyle/>
          <a:p>
            <a:r>
              <a:rPr lang="en-US" dirty="0"/>
              <a:t>Accrual of Interest Receivable </a:t>
            </a:r>
            <a:r>
              <a:rPr lang="en-US" sz="2000" b="0" baseline="0" dirty="0"/>
              <a:t>(2 of 2)</a:t>
            </a:r>
          </a:p>
        </p:txBody>
      </p:sp>
      <p:sp>
        <p:nvSpPr>
          <p:cNvPr id="3" name="Content Placeholder 2">
            <a:extLst>
              <a:ext uri="{FF2B5EF4-FFF2-40B4-BE49-F238E27FC236}">
                <a16:creationId xmlns:a16="http://schemas.microsoft.com/office/drawing/2014/main" xmlns="" id="{7B483572-2514-4274-9B15-9F898AF6DC2F}"/>
              </a:ext>
            </a:extLst>
          </p:cNvPr>
          <p:cNvSpPr>
            <a:spLocks noGrp="1"/>
          </p:cNvSpPr>
          <p:nvPr>
            <p:ph sz="quarter" idx="16"/>
          </p:nvPr>
        </p:nvSpPr>
        <p:spPr>
          <a:xfrm>
            <a:off x="304800" y="1447800"/>
            <a:ext cx="8534400" cy="914399"/>
          </a:xfrm>
        </p:spPr>
        <p:txBody>
          <a:bodyPr/>
          <a:lstStyle/>
          <a:p>
            <a:pPr>
              <a:lnSpc>
                <a:spcPct val="100000"/>
              </a:lnSpc>
              <a:spcBef>
                <a:spcPts val="1200"/>
              </a:spcBef>
            </a:pPr>
            <a:r>
              <a:rPr lang="en-US" sz="2600" b="1" dirty="0"/>
              <a:t>Illustration: </a:t>
            </a:r>
            <a:r>
              <a:rPr lang="en-US" sz="2600" dirty="0"/>
              <a:t>Prepare the entry Wolder’s would make to record the honoring of the Higley note on November 1.</a:t>
            </a:r>
          </a:p>
        </p:txBody>
      </p:sp>
      <p:sp>
        <p:nvSpPr>
          <p:cNvPr id="4" name="Slide Number Placeholder 3">
            <a:extLst>
              <a:ext uri="{FF2B5EF4-FFF2-40B4-BE49-F238E27FC236}">
                <a16:creationId xmlns:a16="http://schemas.microsoft.com/office/drawing/2014/main" xmlns="" id="{951343AB-210C-4075-AA58-660362E7DC76}"/>
              </a:ext>
            </a:extLst>
          </p:cNvPr>
          <p:cNvSpPr>
            <a:spLocks noGrp="1"/>
          </p:cNvSpPr>
          <p:nvPr>
            <p:ph type="sldNum" sz="quarter" idx="10"/>
          </p:nvPr>
        </p:nvSpPr>
        <p:spPr>
          <a:ln>
            <a:noFill/>
          </a:ln>
        </p:spPr>
        <p:txBody>
          <a:bodyPr/>
          <a:lstStyle/>
          <a:p>
            <a:fld id="{67B19427-F580-D146-B60E-4CADEE75497F}" type="slidenum">
              <a:rPr lang="en-US" smtClean="0"/>
              <a:pPr/>
              <a:t>63</a:t>
            </a:fld>
            <a:endParaRPr lang="en-US" dirty="0"/>
          </a:p>
        </p:txBody>
      </p:sp>
      <p:sp>
        <p:nvSpPr>
          <p:cNvPr id="5" name="Footer Placeholder 4">
            <a:extLst>
              <a:ext uri="{FF2B5EF4-FFF2-40B4-BE49-F238E27FC236}">
                <a16:creationId xmlns:a16="http://schemas.microsoft.com/office/drawing/2014/main" xmlns="" id="{19F81C38-64AF-4A0C-88F1-195931526BE2}"/>
              </a:ext>
            </a:extLst>
          </p:cNvPr>
          <p:cNvSpPr>
            <a:spLocks noGrp="1"/>
          </p:cNvSpPr>
          <p:nvPr>
            <p:ph type="ftr" sz="quarter" idx="11"/>
          </p:nvPr>
        </p:nvSpPr>
        <p:spPr>
          <a:xfrm>
            <a:off x="3028950" y="6356350"/>
            <a:ext cx="3086100" cy="365125"/>
          </a:xfrm>
          <a:ln>
            <a:noFill/>
          </a:ln>
        </p:spPr>
        <p:txBody>
          <a:bodyPr/>
          <a:lstStyle/>
          <a:p>
            <a:r>
              <a:rPr lang="en-US" dirty="0"/>
              <a:t>Copyright ©2019 John Wiley &amp; Sons, Inc. </a:t>
            </a:r>
          </a:p>
        </p:txBody>
      </p:sp>
      <p:sp>
        <p:nvSpPr>
          <p:cNvPr id="26"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2557267"/>
            <a:ext cx="4548158" cy="474785"/>
          </a:xfrm>
          <a:ln>
            <a:noFill/>
          </a:ln>
        </p:spPr>
        <p:txBody>
          <a:bodyPr anchor="ctr" anchorCtr="0"/>
          <a:lstStyle/>
          <a:p>
            <a:pPr>
              <a:lnSpc>
                <a:spcPct val="100000"/>
              </a:lnSpc>
              <a:spcBef>
                <a:spcPts val="1200"/>
              </a:spcBef>
            </a:pPr>
            <a:r>
              <a:rPr lang="en-US" sz="2600" dirty="0"/>
              <a:t>Cash</a:t>
            </a:r>
            <a:endParaRPr lang="en-US" sz="2000" dirty="0"/>
          </a:p>
        </p:txBody>
      </p:sp>
      <p:sp>
        <p:nvSpPr>
          <p:cNvPr id="27"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614958" y="2557267"/>
            <a:ext cx="1523999" cy="474785"/>
          </a:xfrm>
          <a:ln>
            <a:noFill/>
          </a:ln>
        </p:spPr>
        <p:txBody>
          <a:bodyPr anchor="ctr" anchorCtr="0"/>
          <a:lstStyle/>
          <a:p>
            <a:pPr algn="r">
              <a:lnSpc>
                <a:spcPct val="100000"/>
              </a:lnSpc>
              <a:spcBef>
                <a:spcPts val="1200"/>
              </a:spcBef>
            </a:pPr>
            <a:r>
              <a:rPr lang="en-US" sz="2600" dirty="0"/>
              <a:t>10,375</a:t>
            </a:r>
          </a:p>
        </p:txBody>
      </p:sp>
      <p:sp>
        <p:nvSpPr>
          <p:cNvPr id="28"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3030415"/>
            <a:ext cx="4548158" cy="474785"/>
          </a:xfrm>
          <a:ln>
            <a:noFill/>
          </a:ln>
        </p:spPr>
        <p:txBody>
          <a:bodyPr anchor="ctr" anchorCtr="0"/>
          <a:lstStyle/>
          <a:p>
            <a:pPr marL="457200">
              <a:lnSpc>
                <a:spcPct val="100000"/>
              </a:lnSpc>
              <a:spcBef>
                <a:spcPts val="1200"/>
              </a:spcBef>
            </a:pPr>
            <a:r>
              <a:rPr lang="en-US" sz="2600" dirty="0"/>
              <a:t>Notes Receivable</a:t>
            </a:r>
          </a:p>
        </p:txBody>
      </p:sp>
      <p:sp>
        <p:nvSpPr>
          <p:cNvPr id="29"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7134447" y="3030415"/>
            <a:ext cx="1552353" cy="474785"/>
          </a:xfrm>
          <a:ln>
            <a:noFill/>
          </a:ln>
        </p:spPr>
        <p:txBody>
          <a:bodyPr anchor="ctr" anchorCtr="0"/>
          <a:lstStyle/>
          <a:p>
            <a:pPr algn="r">
              <a:lnSpc>
                <a:spcPct val="100000"/>
              </a:lnSpc>
              <a:spcBef>
                <a:spcPts val="1200"/>
              </a:spcBef>
            </a:pPr>
            <a:r>
              <a:rPr lang="en-US" sz="2600" dirty="0"/>
              <a:t>10,000</a:t>
            </a:r>
          </a:p>
        </p:txBody>
      </p:sp>
      <p:sp>
        <p:nvSpPr>
          <p:cNvPr id="30"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304800" y="2557267"/>
            <a:ext cx="1219200" cy="474785"/>
          </a:xfrm>
          <a:ln>
            <a:noFill/>
          </a:ln>
        </p:spPr>
        <p:txBody>
          <a:bodyPr anchor="ctr" anchorCtr="0"/>
          <a:lstStyle/>
          <a:p>
            <a:pPr>
              <a:lnSpc>
                <a:spcPct val="100000"/>
              </a:lnSpc>
              <a:spcBef>
                <a:spcPts val="1200"/>
              </a:spcBef>
            </a:pPr>
            <a:r>
              <a:rPr lang="en-US" sz="2600" dirty="0"/>
              <a:t>Nov. 1</a:t>
            </a:r>
          </a:p>
        </p:txBody>
      </p:sp>
      <p:sp>
        <p:nvSpPr>
          <p:cNvPr id="31"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3503563"/>
            <a:ext cx="4548158" cy="474785"/>
          </a:xfrm>
          <a:ln>
            <a:noFill/>
          </a:ln>
        </p:spPr>
        <p:txBody>
          <a:bodyPr anchor="ctr" anchorCtr="0"/>
          <a:lstStyle/>
          <a:p>
            <a:pPr marL="457200">
              <a:lnSpc>
                <a:spcPct val="100000"/>
              </a:lnSpc>
              <a:spcBef>
                <a:spcPts val="1200"/>
              </a:spcBef>
            </a:pPr>
            <a:r>
              <a:rPr lang="en-US" sz="2600" dirty="0"/>
              <a:t>Interest Receivable</a:t>
            </a:r>
          </a:p>
        </p:txBody>
      </p:sp>
      <p:sp>
        <p:nvSpPr>
          <p:cNvPr id="32"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7134447" y="3503563"/>
            <a:ext cx="1552353" cy="474785"/>
          </a:xfrm>
          <a:ln>
            <a:noFill/>
          </a:ln>
        </p:spPr>
        <p:txBody>
          <a:bodyPr anchor="ctr" anchorCtr="0"/>
          <a:lstStyle/>
          <a:p>
            <a:pPr algn="r">
              <a:lnSpc>
                <a:spcPct val="100000"/>
              </a:lnSpc>
              <a:spcBef>
                <a:spcPts val="1200"/>
              </a:spcBef>
            </a:pPr>
            <a:r>
              <a:rPr lang="en-US" sz="2600" dirty="0"/>
              <a:t>300</a:t>
            </a:r>
          </a:p>
        </p:txBody>
      </p:sp>
      <p:sp>
        <p:nvSpPr>
          <p:cNvPr id="33"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3999" y="3978348"/>
            <a:ext cx="5610447" cy="474785"/>
          </a:xfrm>
          <a:ln>
            <a:noFill/>
          </a:ln>
        </p:spPr>
        <p:txBody>
          <a:bodyPr anchor="ctr" anchorCtr="0"/>
          <a:lstStyle/>
          <a:p>
            <a:pPr marL="457200">
              <a:lnSpc>
                <a:spcPct val="100000"/>
              </a:lnSpc>
              <a:spcBef>
                <a:spcPts val="1200"/>
              </a:spcBef>
            </a:pPr>
            <a:r>
              <a:rPr lang="en-US" sz="2600" dirty="0"/>
              <a:t>Interest Revenue </a:t>
            </a:r>
            <a:r>
              <a:rPr lang="en-US" sz="2000" dirty="0"/>
              <a:t>(€10,000 × 9% x 1/12)</a:t>
            </a:r>
            <a:endParaRPr lang="en-US" sz="2400" dirty="0"/>
          </a:p>
        </p:txBody>
      </p:sp>
      <p:sp>
        <p:nvSpPr>
          <p:cNvPr id="34"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7134447" y="3978348"/>
            <a:ext cx="1552353" cy="474785"/>
          </a:xfrm>
          <a:ln>
            <a:noFill/>
          </a:ln>
        </p:spPr>
        <p:txBody>
          <a:bodyPr anchor="ctr" anchorCtr="0"/>
          <a:lstStyle/>
          <a:p>
            <a:pPr algn="r">
              <a:lnSpc>
                <a:spcPct val="100000"/>
              </a:lnSpc>
              <a:spcBef>
                <a:spcPts val="1200"/>
              </a:spcBef>
            </a:pPr>
            <a:r>
              <a:rPr lang="en-US" sz="2600" dirty="0"/>
              <a:t>75</a:t>
            </a:r>
          </a:p>
        </p:txBody>
      </p:sp>
    </p:spTree>
    <p:extLst>
      <p:ext uri="{BB962C8B-B14F-4D97-AF65-F5344CB8AC3E}">
        <p14:creationId xmlns:p14="http://schemas.microsoft.com/office/powerpoint/2010/main" xmlns="" val="424910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build="p"/>
      <p:bldP spid="28" grpId="0" build="p"/>
      <p:bldP spid="29" grpId="0" build="p"/>
      <p:bldP spid="31" grpId="0" build="p"/>
      <p:bldP spid="32" grpId="0" build="p"/>
      <p:bldP spid="33" grpId="0" build="p"/>
      <p:bldP spid="3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CC5B2F-6776-4B1F-A6BD-96D683D37345}"/>
              </a:ext>
            </a:extLst>
          </p:cNvPr>
          <p:cNvSpPr>
            <a:spLocks noGrp="1"/>
          </p:cNvSpPr>
          <p:nvPr>
            <p:ph type="title"/>
          </p:nvPr>
        </p:nvSpPr>
        <p:spPr/>
        <p:txBody>
          <a:bodyPr>
            <a:normAutofit/>
          </a:bodyPr>
          <a:lstStyle/>
          <a:p>
            <a:r>
              <a:rPr lang="en-US" dirty="0"/>
              <a:t>Dishonor of Notes Receivable </a:t>
            </a:r>
            <a:r>
              <a:rPr lang="en-US" sz="2000" b="0" dirty="0"/>
              <a:t>(1 of 2)</a:t>
            </a:r>
            <a:endParaRPr lang="en-US" b="0" dirty="0"/>
          </a:p>
        </p:txBody>
      </p:sp>
      <p:sp>
        <p:nvSpPr>
          <p:cNvPr id="3" name="Content Placeholder 2">
            <a:extLst>
              <a:ext uri="{FF2B5EF4-FFF2-40B4-BE49-F238E27FC236}">
                <a16:creationId xmlns:a16="http://schemas.microsoft.com/office/drawing/2014/main" xmlns="" id="{03532E63-F52F-4AF8-BE13-233ED11BA6E8}"/>
              </a:ext>
            </a:extLst>
          </p:cNvPr>
          <p:cNvSpPr>
            <a:spLocks noGrp="1"/>
          </p:cNvSpPr>
          <p:nvPr>
            <p:ph sz="quarter" idx="16"/>
          </p:nvPr>
        </p:nvSpPr>
        <p:spPr>
          <a:xfrm>
            <a:off x="304800" y="1447800"/>
            <a:ext cx="8686800" cy="2020220"/>
          </a:xfrm>
        </p:spPr>
        <p:txBody>
          <a:bodyPr/>
          <a:lstStyle/>
          <a:p>
            <a:pPr>
              <a:lnSpc>
                <a:spcPct val="100000"/>
              </a:lnSpc>
              <a:spcBef>
                <a:spcPts val="1200"/>
              </a:spcBef>
            </a:pPr>
            <a:r>
              <a:rPr lang="en-US" altLang="en-US" sz="2600" b="1" dirty="0"/>
              <a:t>Illustration:</a:t>
            </a:r>
            <a:r>
              <a:rPr lang="en-US" altLang="en-US" sz="2600" dirty="0"/>
              <a:t> A</a:t>
            </a:r>
            <a:r>
              <a:rPr lang="en-US" sz="2600" dirty="0"/>
              <a:t>ssume that Higley Co. on November 1 indicates that it cannot pay at the present time. If it does expect eventual collection, Wolder Co. would make the following entry at the time the note is dishonored (assuming no previous accrual of interest).</a:t>
            </a:r>
            <a:endParaRPr lang="en-US" altLang="en-US" sz="2600" dirty="0"/>
          </a:p>
        </p:txBody>
      </p:sp>
      <p:sp>
        <p:nvSpPr>
          <p:cNvPr id="4" name="Slide Number Placeholder 3">
            <a:extLst>
              <a:ext uri="{FF2B5EF4-FFF2-40B4-BE49-F238E27FC236}">
                <a16:creationId xmlns:a16="http://schemas.microsoft.com/office/drawing/2014/main" xmlns="" id="{96AA1130-B5D2-49A5-A8B1-28610A4E72DD}"/>
              </a:ext>
            </a:extLst>
          </p:cNvPr>
          <p:cNvSpPr>
            <a:spLocks noGrp="1"/>
          </p:cNvSpPr>
          <p:nvPr>
            <p:ph type="sldNum" sz="quarter" idx="10"/>
          </p:nvPr>
        </p:nvSpPr>
        <p:spPr/>
        <p:txBody>
          <a:bodyPr/>
          <a:lstStyle/>
          <a:p>
            <a:fld id="{67B19427-F580-D146-B60E-4CADEE75497F}" type="slidenum">
              <a:rPr lang="en-US" smtClean="0"/>
              <a:pPr/>
              <a:t>64</a:t>
            </a:fld>
            <a:endParaRPr lang="en-US" dirty="0"/>
          </a:p>
        </p:txBody>
      </p:sp>
      <p:sp>
        <p:nvSpPr>
          <p:cNvPr id="5" name="Footer Placeholder 4">
            <a:extLst>
              <a:ext uri="{FF2B5EF4-FFF2-40B4-BE49-F238E27FC236}">
                <a16:creationId xmlns:a16="http://schemas.microsoft.com/office/drawing/2014/main" xmlns="" id="{E9D10FDF-617E-4BD9-9B84-61B143D99D92}"/>
              </a:ext>
            </a:extLst>
          </p:cNvPr>
          <p:cNvSpPr>
            <a:spLocks noGrp="1"/>
          </p:cNvSpPr>
          <p:nvPr>
            <p:ph type="ftr" sz="quarter" idx="11"/>
          </p:nvPr>
        </p:nvSpPr>
        <p:spPr/>
        <p:txBody>
          <a:bodyPr/>
          <a:lstStyle/>
          <a:p>
            <a:r>
              <a:rPr lang="en-US" dirty="0"/>
              <a:t>Copyright ©2019 John Wiley &amp; Sons, Inc. </a:t>
            </a:r>
          </a:p>
        </p:txBody>
      </p:sp>
      <p:sp>
        <p:nvSpPr>
          <p:cNvPr id="22"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3733799"/>
            <a:ext cx="4548158" cy="474785"/>
          </a:xfrm>
          <a:ln>
            <a:noFill/>
          </a:ln>
        </p:spPr>
        <p:txBody>
          <a:bodyPr anchor="ctr" anchorCtr="0"/>
          <a:lstStyle/>
          <a:p>
            <a:pPr>
              <a:lnSpc>
                <a:spcPct val="100000"/>
              </a:lnSpc>
              <a:spcBef>
                <a:spcPts val="1200"/>
              </a:spcBef>
            </a:pPr>
            <a:r>
              <a:rPr lang="en-US" sz="2600" dirty="0"/>
              <a:t>Accounts Receivable</a:t>
            </a:r>
          </a:p>
        </p:txBody>
      </p:sp>
      <p:sp>
        <p:nvSpPr>
          <p:cNvPr id="23"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5614958" y="3733799"/>
            <a:ext cx="1523999" cy="474785"/>
          </a:xfrm>
          <a:ln>
            <a:noFill/>
          </a:ln>
        </p:spPr>
        <p:txBody>
          <a:bodyPr anchor="ctr" anchorCtr="0"/>
          <a:lstStyle/>
          <a:p>
            <a:pPr algn="r">
              <a:lnSpc>
                <a:spcPct val="100000"/>
              </a:lnSpc>
              <a:spcBef>
                <a:spcPts val="1200"/>
              </a:spcBef>
            </a:pPr>
            <a:r>
              <a:rPr lang="en-US" sz="2600" dirty="0"/>
              <a:t>10,375</a:t>
            </a:r>
          </a:p>
        </p:txBody>
      </p:sp>
      <p:sp>
        <p:nvSpPr>
          <p:cNvPr id="24" name="Content Placeholder 7">
            <a:extLst>
              <a:ext uri="{FF2B5EF4-FFF2-40B4-BE49-F238E27FC236}">
                <a16:creationId xmlns:a16="http://schemas.microsoft.com/office/drawing/2014/main" xmlns="" id="{896E1DAF-7245-4F80-BA2F-6C39053F9811}"/>
              </a:ext>
            </a:extLst>
          </p:cNvPr>
          <p:cNvSpPr>
            <a:spLocks noGrp="1"/>
          </p:cNvSpPr>
          <p:nvPr>
            <p:ph sz="quarter" idx="19"/>
          </p:nvPr>
        </p:nvSpPr>
        <p:spPr>
          <a:xfrm>
            <a:off x="1524000" y="4685022"/>
            <a:ext cx="4548158" cy="474785"/>
          </a:xfrm>
          <a:ln>
            <a:noFill/>
          </a:ln>
        </p:spPr>
        <p:txBody>
          <a:bodyPr anchor="ctr" anchorCtr="0"/>
          <a:lstStyle/>
          <a:p>
            <a:pPr marL="457200">
              <a:lnSpc>
                <a:spcPct val="100000"/>
              </a:lnSpc>
              <a:spcBef>
                <a:spcPts val="1200"/>
              </a:spcBef>
            </a:pPr>
            <a:r>
              <a:rPr lang="en-US" sz="2600" dirty="0"/>
              <a:t>Interest Revenue</a:t>
            </a:r>
          </a:p>
        </p:txBody>
      </p:sp>
      <p:sp>
        <p:nvSpPr>
          <p:cNvPr id="25" name="Content Placeholder 8">
            <a:extLst>
              <a:ext uri="{FF2B5EF4-FFF2-40B4-BE49-F238E27FC236}">
                <a16:creationId xmlns:a16="http://schemas.microsoft.com/office/drawing/2014/main" xmlns="" id="{CA4A1533-6359-408C-B57A-5AB3E7260AB8}"/>
              </a:ext>
            </a:extLst>
          </p:cNvPr>
          <p:cNvSpPr>
            <a:spLocks noGrp="1"/>
          </p:cNvSpPr>
          <p:nvPr>
            <p:ph sz="quarter" idx="20"/>
          </p:nvPr>
        </p:nvSpPr>
        <p:spPr>
          <a:xfrm>
            <a:off x="7138957" y="4680234"/>
            <a:ext cx="1547843" cy="474785"/>
          </a:xfrm>
          <a:ln>
            <a:noFill/>
          </a:ln>
        </p:spPr>
        <p:txBody>
          <a:bodyPr anchor="ctr" anchorCtr="0"/>
          <a:lstStyle/>
          <a:p>
            <a:pPr algn="r">
              <a:lnSpc>
                <a:spcPct val="100000"/>
              </a:lnSpc>
              <a:spcBef>
                <a:spcPts val="1200"/>
              </a:spcBef>
            </a:pPr>
            <a:r>
              <a:rPr lang="en-US" altLang="en-US" sz="2600" dirty="0">
                <a:cs typeface="Calibri" panose="020F0502020204030204" pitchFamily="34" charset="0"/>
              </a:rPr>
              <a:t>375</a:t>
            </a:r>
            <a:endParaRPr lang="en-US" sz="2600" dirty="0">
              <a:cs typeface="Calibri" panose="020F0502020204030204" pitchFamily="34" charset="0"/>
            </a:endParaRPr>
          </a:p>
        </p:txBody>
      </p:sp>
      <p:sp>
        <p:nvSpPr>
          <p:cNvPr id="26"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4206947"/>
            <a:ext cx="4548158" cy="474785"/>
          </a:xfrm>
          <a:ln>
            <a:noFill/>
          </a:ln>
        </p:spPr>
        <p:txBody>
          <a:bodyPr anchor="ctr" anchorCtr="0"/>
          <a:lstStyle/>
          <a:p>
            <a:pPr marL="457200">
              <a:lnSpc>
                <a:spcPct val="100000"/>
              </a:lnSpc>
              <a:spcBef>
                <a:spcPts val="1200"/>
              </a:spcBef>
            </a:pPr>
            <a:r>
              <a:rPr lang="en-US" sz="2600" dirty="0"/>
              <a:t>Notes Receivable</a:t>
            </a:r>
          </a:p>
        </p:txBody>
      </p:sp>
      <p:sp>
        <p:nvSpPr>
          <p:cNvPr id="27"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7134447" y="4206947"/>
            <a:ext cx="1552353" cy="474785"/>
          </a:xfrm>
          <a:ln>
            <a:noFill/>
          </a:ln>
        </p:spPr>
        <p:txBody>
          <a:bodyPr anchor="ctr" anchorCtr="0"/>
          <a:lstStyle/>
          <a:p>
            <a:pPr algn="r">
              <a:lnSpc>
                <a:spcPct val="100000"/>
              </a:lnSpc>
              <a:spcBef>
                <a:spcPts val="1200"/>
              </a:spcBef>
            </a:pPr>
            <a:r>
              <a:rPr lang="en-US" sz="2600" dirty="0"/>
              <a:t>10,000</a:t>
            </a:r>
          </a:p>
        </p:txBody>
      </p:sp>
      <p:sp>
        <p:nvSpPr>
          <p:cNvPr id="29"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304800" y="3733799"/>
            <a:ext cx="1219200" cy="474785"/>
          </a:xfrm>
          <a:ln>
            <a:noFill/>
          </a:ln>
        </p:spPr>
        <p:txBody>
          <a:bodyPr anchor="ctr" anchorCtr="0"/>
          <a:lstStyle/>
          <a:p>
            <a:pPr>
              <a:lnSpc>
                <a:spcPct val="100000"/>
              </a:lnSpc>
              <a:spcBef>
                <a:spcPts val="1200"/>
              </a:spcBef>
            </a:pPr>
            <a:r>
              <a:rPr lang="en-US" sz="2600" dirty="0"/>
              <a:t>Nov. 1</a:t>
            </a:r>
          </a:p>
        </p:txBody>
      </p:sp>
    </p:spTree>
    <p:extLst>
      <p:ext uri="{BB962C8B-B14F-4D97-AF65-F5344CB8AC3E}">
        <p14:creationId xmlns:p14="http://schemas.microsoft.com/office/powerpoint/2010/main" xmlns="" val="273176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uiExpand="1" build="p"/>
      <p:bldP spid="24" grpId="0" build="p"/>
      <p:bldP spid="25" grpId="0" build="p"/>
      <p:bldP spid="26" grpId="0" build="p"/>
      <p:bldP spid="2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CC5B2F-6776-4B1F-A6BD-96D683D37345}"/>
              </a:ext>
            </a:extLst>
          </p:cNvPr>
          <p:cNvSpPr>
            <a:spLocks noGrp="1"/>
          </p:cNvSpPr>
          <p:nvPr>
            <p:ph type="title"/>
          </p:nvPr>
        </p:nvSpPr>
        <p:spPr/>
        <p:txBody>
          <a:bodyPr>
            <a:normAutofit/>
          </a:bodyPr>
          <a:lstStyle/>
          <a:p>
            <a:r>
              <a:rPr lang="en-US" dirty="0"/>
              <a:t>Dishonor of Notes Receivable </a:t>
            </a:r>
            <a:r>
              <a:rPr lang="en-US" sz="2000" b="0" dirty="0"/>
              <a:t>(2 of 2)</a:t>
            </a:r>
            <a:endParaRPr lang="en-US" dirty="0"/>
          </a:p>
        </p:txBody>
      </p:sp>
      <p:sp>
        <p:nvSpPr>
          <p:cNvPr id="3" name="Content Placeholder 2">
            <a:extLst>
              <a:ext uri="{FF2B5EF4-FFF2-40B4-BE49-F238E27FC236}">
                <a16:creationId xmlns:a16="http://schemas.microsoft.com/office/drawing/2014/main" xmlns="" id="{03532E63-F52F-4AF8-BE13-233ED11BA6E8}"/>
              </a:ext>
            </a:extLst>
          </p:cNvPr>
          <p:cNvSpPr>
            <a:spLocks noGrp="1"/>
          </p:cNvSpPr>
          <p:nvPr>
            <p:ph sz="quarter" idx="16"/>
          </p:nvPr>
        </p:nvSpPr>
        <p:spPr>
          <a:xfrm>
            <a:off x="304800" y="1447800"/>
            <a:ext cx="8686800" cy="1905000"/>
          </a:xfrm>
        </p:spPr>
        <p:txBody>
          <a:bodyPr/>
          <a:lstStyle/>
          <a:p>
            <a:pPr>
              <a:lnSpc>
                <a:spcPct val="100000"/>
              </a:lnSpc>
              <a:spcBef>
                <a:spcPts val="1200"/>
              </a:spcBef>
            </a:pPr>
            <a:r>
              <a:rPr lang="en-US" altLang="en-US" sz="2600" b="1" dirty="0"/>
              <a:t>Illustration:</a:t>
            </a:r>
            <a:r>
              <a:rPr lang="en-US" altLang="en-US" sz="2600" dirty="0"/>
              <a:t> </a:t>
            </a:r>
            <a:r>
              <a:rPr lang="en-US" sz="2600" dirty="0"/>
              <a:t>If instead on November 1 there is no hope of collection, the note holder would write off the face value of the note by making the following entry at the time the note is dishonored (assuming no previous accrual of interest).</a:t>
            </a:r>
            <a:endParaRPr lang="en-US" altLang="en-US" sz="2600" dirty="0"/>
          </a:p>
        </p:txBody>
      </p:sp>
      <p:sp>
        <p:nvSpPr>
          <p:cNvPr id="4" name="Slide Number Placeholder 3">
            <a:extLst>
              <a:ext uri="{FF2B5EF4-FFF2-40B4-BE49-F238E27FC236}">
                <a16:creationId xmlns:a16="http://schemas.microsoft.com/office/drawing/2014/main" xmlns="" id="{96AA1130-B5D2-49A5-A8B1-28610A4E72DD}"/>
              </a:ext>
            </a:extLst>
          </p:cNvPr>
          <p:cNvSpPr>
            <a:spLocks noGrp="1"/>
          </p:cNvSpPr>
          <p:nvPr>
            <p:ph type="sldNum" sz="quarter" idx="10"/>
          </p:nvPr>
        </p:nvSpPr>
        <p:spPr/>
        <p:txBody>
          <a:bodyPr/>
          <a:lstStyle/>
          <a:p>
            <a:fld id="{67B19427-F580-D146-B60E-4CADEE75497F}" type="slidenum">
              <a:rPr lang="en-US" smtClean="0"/>
              <a:pPr/>
              <a:t>65</a:t>
            </a:fld>
            <a:endParaRPr lang="en-US" dirty="0"/>
          </a:p>
        </p:txBody>
      </p:sp>
      <p:sp>
        <p:nvSpPr>
          <p:cNvPr id="5" name="Footer Placeholder 4">
            <a:extLst>
              <a:ext uri="{FF2B5EF4-FFF2-40B4-BE49-F238E27FC236}">
                <a16:creationId xmlns:a16="http://schemas.microsoft.com/office/drawing/2014/main" xmlns="" id="{E9D10FDF-617E-4BD9-9B84-61B143D99D92}"/>
              </a:ext>
            </a:extLst>
          </p:cNvPr>
          <p:cNvSpPr>
            <a:spLocks noGrp="1"/>
          </p:cNvSpPr>
          <p:nvPr>
            <p:ph type="ftr" sz="quarter" idx="11"/>
          </p:nvPr>
        </p:nvSpPr>
        <p:spPr/>
        <p:txBody>
          <a:bodyPr/>
          <a:lstStyle/>
          <a:p>
            <a:r>
              <a:rPr lang="en-US" dirty="0"/>
              <a:t>Copyright ©2019 John Wiley &amp; Sons, Inc. </a:t>
            </a:r>
          </a:p>
        </p:txBody>
      </p:sp>
      <p:sp>
        <p:nvSpPr>
          <p:cNvPr id="22"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3352800"/>
            <a:ext cx="4933950" cy="474785"/>
          </a:xfrm>
          <a:ln>
            <a:noFill/>
          </a:ln>
        </p:spPr>
        <p:txBody>
          <a:bodyPr anchor="ctr" anchorCtr="0"/>
          <a:lstStyle/>
          <a:p>
            <a:pPr>
              <a:lnSpc>
                <a:spcPct val="100000"/>
              </a:lnSpc>
              <a:spcBef>
                <a:spcPts val="1200"/>
              </a:spcBef>
            </a:pPr>
            <a:r>
              <a:rPr lang="en-US" sz="2600" dirty="0"/>
              <a:t>Allowance for Doubtful Accounts</a:t>
            </a:r>
          </a:p>
        </p:txBody>
      </p:sp>
      <p:sp>
        <p:nvSpPr>
          <p:cNvPr id="23"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6172200" y="3352800"/>
            <a:ext cx="1295400" cy="474785"/>
          </a:xfrm>
          <a:ln>
            <a:noFill/>
          </a:ln>
        </p:spPr>
        <p:txBody>
          <a:bodyPr anchor="ctr" anchorCtr="0"/>
          <a:lstStyle/>
          <a:p>
            <a:pPr algn="r">
              <a:lnSpc>
                <a:spcPct val="100000"/>
              </a:lnSpc>
              <a:spcBef>
                <a:spcPts val="1200"/>
              </a:spcBef>
            </a:pPr>
            <a:r>
              <a:rPr lang="en-US" sz="2600" dirty="0"/>
              <a:t>10,000</a:t>
            </a:r>
          </a:p>
        </p:txBody>
      </p:sp>
      <p:sp>
        <p:nvSpPr>
          <p:cNvPr id="26"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1524000" y="3825948"/>
            <a:ext cx="4548158" cy="474785"/>
          </a:xfrm>
          <a:ln>
            <a:noFill/>
          </a:ln>
        </p:spPr>
        <p:txBody>
          <a:bodyPr anchor="ctr" anchorCtr="0"/>
          <a:lstStyle/>
          <a:p>
            <a:pPr marL="457200">
              <a:lnSpc>
                <a:spcPct val="100000"/>
              </a:lnSpc>
              <a:spcBef>
                <a:spcPts val="1200"/>
              </a:spcBef>
            </a:pPr>
            <a:r>
              <a:rPr lang="en-US" sz="2600" dirty="0"/>
              <a:t>Notes Receivable</a:t>
            </a:r>
          </a:p>
        </p:txBody>
      </p:sp>
      <p:sp>
        <p:nvSpPr>
          <p:cNvPr id="27" name="Content Placeholder 6">
            <a:extLst>
              <a:ext uri="{FF2B5EF4-FFF2-40B4-BE49-F238E27FC236}">
                <a16:creationId xmlns:a16="http://schemas.microsoft.com/office/drawing/2014/main" xmlns="" id="{A9091092-8554-4125-9B27-1EAD3D953C2E}"/>
              </a:ext>
            </a:extLst>
          </p:cNvPr>
          <p:cNvSpPr>
            <a:spLocks noGrp="1"/>
          </p:cNvSpPr>
          <p:nvPr>
            <p:ph sz="quarter" idx="18"/>
          </p:nvPr>
        </p:nvSpPr>
        <p:spPr>
          <a:xfrm>
            <a:off x="7134447" y="3825948"/>
            <a:ext cx="1552353" cy="474785"/>
          </a:xfrm>
          <a:ln>
            <a:noFill/>
          </a:ln>
        </p:spPr>
        <p:txBody>
          <a:bodyPr anchor="ctr" anchorCtr="0"/>
          <a:lstStyle/>
          <a:p>
            <a:pPr algn="r">
              <a:lnSpc>
                <a:spcPct val="100000"/>
              </a:lnSpc>
              <a:spcBef>
                <a:spcPts val="1200"/>
              </a:spcBef>
            </a:pPr>
            <a:r>
              <a:rPr lang="en-US" sz="2600" dirty="0"/>
              <a:t>10,000</a:t>
            </a:r>
          </a:p>
        </p:txBody>
      </p:sp>
      <p:sp>
        <p:nvSpPr>
          <p:cNvPr id="29" name="Content Placeholder 5">
            <a:extLst>
              <a:ext uri="{FF2B5EF4-FFF2-40B4-BE49-F238E27FC236}">
                <a16:creationId xmlns:a16="http://schemas.microsoft.com/office/drawing/2014/main" xmlns="" id="{4AF33181-5F5C-4B59-B27A-94A324F27927}"/>
              </a:ext>
            </a:extLst>
          </p:cNvPr>
          <p:cNvSpPr>
            <a:spLocks noGrp="1"/>
          </p:cNvSpPr>
          <p:nvPr>
            <p:ph sz="quarter" idx="17"/>
          </p:nvPr>
        </p:nvSpPr>
        <p:spPr>
          <a:xfrm>
            <a:off x="304800" y="3352800"/>
            <a:ext cx="1219200" cy="474785"/>
          </a:xfrm>
          <a:ln>
            <a:noFill/>
          </a:ln>
        </p:spPr>
        <p:txBody>
          <a:bodyPr anchor="ctr" anchorCtr="0"/>
          <a:lstStyle/>
          <a:p>
            <a:pPr>
              <a:lnSpc>
                <a:spcPct val="100000"/>
              </a:lnSpc>
              <a:spcBef>
                <a:spcPts val="1200"/>
              </a:spcBef>
            </a:pPr>
            <a:r>
              <a:rPr lang="en-US" sz="2600" dirty="0"/>
              <a:t>Nov. 1</a:t>
            </a:r>
          </a:p>
        </p:txBody>
      </p:sp>
    </p:spTree>
    <p:extLst>
      <p:ext uri="{BB962C8B-B14F-4D97-AF65-F5344CB8AC3E}">
        <p14:creationId xmlns:p14="http://schemas.microsoft.com/office/powerpoint/2010/main" xmlns="" val="344916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P spid="26" grpId="0" build="p"/>
      <p:bldP spid="2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Table is screen readable."/>
          <p:cNvGraphicFramePr>
            <a:graphicFrameLocks noGrp="1"/>
          </p:cNvGraphicFramePr>
          <p:nvPr>
            <p:extLst>
              <p:ext uri="{D42A27DB-BD31-4B8C-83A1-F6EECF244321}">
                <p14:modId xmlns:p14="http://schemas.microsoft.com/office/powerpoint/2010/main" xmlns="" val="1844497398"/>
              </p:ext>
            </p:extLst>
          </p:nvPr>
        </p:nvGraphicFramePr>
        <p:xfrm>
          <a:off x="1061484" y="4017435"/>
          <a:ext cx="5656757" cy="1773765"/>
        </p:xfrm>
        <a:graphic>
          <a:graphicData uri="http://schemas.openxmlformats.org/drawingml/2006/table">
            <a:tbl>
              <a:tblPr>
                <a:tableStyleId>{5C22544A-7EE6-4342-B048-85BDC9FD1C3A}</a:tableStyleId>
              </a:tblPr>
              <a:tblGrid>
                <a:gridCol w="3385228">
                  <a:extLst>
                    <a:ext uri="{9D8B030D-6E8A-4147-A177-3AD203B41FA5}">
                      <a16:colId xmlns:a16="http://schemas.microsoft.com/office/drawing/2014/main" xmlns="" val="20000"/>
                    </a:ext>
                  </a:extLst>
                </a:gridCol>
                <a:gridCol w="456141">
                  <a:extLst>
                    <a:ext uri="{9D8B030D-6E8A-4147-A177-3AD203B41FA5}">
                      <a16:colId xmlns:a16="http://schemas.microsoft.com/office/drawing/2014/main" xmlns="" val="20001"/>
                    </a:ext>
                  </a:extLst>
                </a:gridCol>
                <a:gridCol w="635669">
                  <a:extLst>
                    <a:ext uri="{9D8B030D-6E8A-4147-A177-3AD203B41FA5}">
                      <a16:colId xmlns:a16="http://schemas.microsoft.com/office/drawing/2014/main" xmlns="" val="20002"/>
                    </a:ext>
                  </a:extLst>
                </a:gridCol>
                <a:gridCol w="461052">
                  <a:extLst>
                    <a:ext uri="{9D8B030D-6E8A-4147-A177-3AD203B41FA5}">
                      <a16:colId xmlns:a16="http://schemas.microsoft.com/office/drawing/2014/main" xmlns="" val="20003"/>
                    </a:ext>
                  </a:extLst>
                </a:gridCol>
                <a:gridCol w="718667">
                  <a:extLst>
                    <a:ext uri="{9D8B030D-6E8A-4147-A177-3AD203B41FA5}">
                      <a16:colId xmlns:a16="http://schemas.microsoft.com/office/drawing/2014/main" xmlns="" val="20004"/>
                    </a:ext>
                  </a:extLst>
                </a:gridCol>
              </a:tblGrid>
              <a:tr h="182245">
                <a:tc>
                  <a:txBody>
                    <a:bodyPr/>
                    <a:lstStyle/>
                    <a:p>
                      <a:pPr algn="l" fontAlgn="b"/>
                      <a:r>
                        <a:rPr lang="en-US" sz="2300" u="none" strike="noStrike" dirty="0">
                          <a:effectLst/>
                        </a:rPr>
                        <a:t>Term of note:</a:t>
                      </a:r>
                      <a:endParaRPr lang="en-US" sz="2300" b="0" i="0" u="none" strike="noStrike" dirty="0">
                        <a:solidFill>
                          <a:srgbClr val="000000"/>
                        </a:solidFill>
                        <a:effectLst/>
                        <a:latin typeface="Calibri" panose="020F0502020204030204" pitchFamily="34" charset="0"/>
                      </a:endParaRPr>
                    </a:p>
                  </a:txBody>
                  <a:tcPr marL="4233" marR="182880"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3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3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300" u="none" strike="noStrike" dirty="0">
                          <a:effectLst/>
                        </a:rPr>
                        <a:t>90</a:t>
                      </a:r>
                      <a:endParaRPr lang="en-US" sz="2300" b="0" i="0" u="none" strike="noStrike" dirty="0">
                        <a:solidFill>
                          <a:srgbClr val="000000"/>
                        </a:solidFill>
                        <a:effectLst/>
                        <a:latin typeface="Calibri" panose="020F0502020204030204" pitchFamily="34" charset="0"/>
                      </a:endParaRPr>
                    </a:p>
                  </a:txBody>
                  <a:tcPr marL="4233" marR="9144"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300" u="none" strike="noStrike" dirty="0">
                          <a:effectLst/>
                        </a:rPr>
                        <a:t>days</a:t>
                      </a:r>
                      <a:endParaRPr lang="en-US" sz="2300" b="0" i="0" u="none" strike="noStrike" dirty="0">
                        <a:solidFill>
                          <a:srgbClr val="000000"/>
                        </a:solidFill>
                        <a:effectLst/>
                        <a:latin typeface="Calibri" panose="020F0502020204030204" pitchFamily="34" charset="0"/>
                      </a:endParaRPr>
                    </a:p>
                  </a:txBody>
                  <a:tcPr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82245">
                <a:tc>
                  <a:txBody>
                    <a:bodyPr/>
                    <a:lstStyle/>
                    <a:p>
                      <a:pPr algn="l" fontAlgn="b"/>
                      <a:r>
                        <a:rPr lang="en-US" sz="2300" u="none" strike="noStrike" dirty="0">
                          <a:effectLst/>
                        </a:rPr>
                        <a:t>May (31-10)</a:t>
                      </a:r>
                      <a:endParaRPr lang="en-US" sz="2300" b="0" i="0" u="none" strike="noStrike" dirty="0">
                        <a:solidFill>
                          <a:srgbClr val="000000"/>
                        </a:solidFill>
                        <a:effectLst/>
                        <a:latin typeface="Calibri" panose="020F0502020204030204" pitchFamily="34" charset="0"/>
                      </a:endParaRPr>
                    </a:p>
                  </a:txBody>
                  <a:tcPr marL="4233" marR="182880"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300" u="none" strike="noStrike" dirty="0">
                          <a:effectLst/>
                        </a:rPr>
                        <a:t>21</a:t>
                      </a:r>
                      <a:endParaRPr lang="en-US" sz="23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3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300" b="0" i="0" u="none" strike="noStrike" dirty="0">
                        <a:solidFill>
                          <a:srgbClr val="000000"/>
                        </a:solidFill>
                        <a:effectLst/>
                        <a:latin typeface="Calibri" panose="020F0502020204030204" pitchFamily="34" charset="0"/>
                      </a:endParaRPr>
                    </a:p>
                  </a:txBody>
                  <a:tcPr marL="4233" marR="9144"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3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82245">
                <a:tc>
                  <a:txBody>
                    <a:bodyPr/>
                    <a:lstStyle/>
                    <a:p>
                      <a:pPr algn="l" fontAlgn="b"/>
                      <a:r>
                        <a:rPr lang="en-US" sz="2300" u="none" strike="noStrike" dirty="0">
                          <a:effectLst/>
                        </a:rPr>
                        <a:t>June</a:t>
                      </a:r>
                      <a:endParaRPr lang="en-US" sz="2300" b="0" i="0" u="none" strike="noStrike" dirty="0">
                        <a:solidFill>
                          <a:srgbClr val="000000"/>
                        </a:solidFill>
                        <a:effectLst/>
                        <a:latin typeface="Calibri" panose="020F0502020204030204" pitchFamily="34" charset="0"/>
                      </a:endParaRPr>
                    </a:p>
                  </a:txBody>
                  <a:tcPr marL="4233" marR="182880"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300" u="none" strike="noStrike" dirty="0">
                          <a:effectLst/>
                        </a:rPr>
                        <a:t>30</a:t>
                      </a:r>
                      <a:endParaRPr lang="en-US" sz="23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3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300" b="0" i="0" u="none" strike="noStrike" dirty="0">
                        <a:solidFill>
                          <a:srgbClr val="000000"/>
                        </a:solidFill>
                        <a:effectLst/>
                        <a:latin typeface="Calibri" panose="020F0502020204030204" pitchFamily="34" charset="0"/>
                      </a:endParaRPr>
                    </a:p>
                  </a:txBody>
                  <a:tcPr marL="4233" marR="9144"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3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82245">
                <a:tc>
                  <a:txBody>
                    <a:bodyPr/>
                    <a:lstStyle/>
                    <a:p>
                      <a:pPr algn="l" fontAlgn="b"/>
                      <a:r>
                        <a:rPr lang="en-US" sz="2300" u="none" strike="noStrike" dirty="0">
                          <a:effectLst/>
                        </a:rPr>
                        <a:t>July</a:t>
                      </a:r>
                      <a:endParaRPr lang="en-US" sz="2300" b="0" i="0" u="none" strike="noStrike" dirty="0">
                        <a:solidFill>
                          <a:srgbClr val="000000"/>
                        </a:solidFill>
                        <a:effectLst/>
                        <a:latin typeface="Calibri" panose="020F0502020204030204" pitchFamily="34" charset="0"/>
                      </a:endParaRPr>
                    </a:p>
                  </a:txBody>
                  <a:tcPr marL="4233" marR="182880"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300" u="none" strike="noStrike" dirty="0">
                          <a:effectLst/>
                        </a:rPr>
                        <a:t>31</a:t>
                      </a:r>
                      <a:endParaRPr lang="en-US" sz="23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3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300" u="none" strike="noStrike" dirty="0">
                          <a:effectLst/>
                        </a:rPr>
                        <a:t>82</a:t>
                      </a:r>
                      <a:endParaRPr lang="en-US" sz="2300" b="0" i="0" u="none" strike="noStrike" dirty="0">
                        <a:solidFill>
                          <a:srgbClr val="000000"/>
                        </a:solidFill>
                        <a:effectLst/>
                        <a:latin typeface="Calibri" panose="020F0502020204030204" pitchFamily="34" charset="0"/>
                      </a:endParaRPr>
                    </a:p>
                  </a:txBody>
                  <a:tcPr marL="4233" marR="9144" marT="423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3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82245">
                <a:tc>
                  <a:txBody>
                    <a:bodyPr/>
                    <a:lstStyle/>
                    <a:p>
                      <a:pPr algn="l" fontAlgn="b"/>
                      <a:r>
                        <a:rPr lang="en-US" sz="2300" u="none" strike="noStrike" dirty="0">
                          <a:effectLst/>
                        </a:rPr>
                        <a:t>Maturity date: August</a:t>
                      </a:r>
                      <a:endParaRPr lang="en-US" sz="2300" b="0" i="0" u="none" strike="noStrike" dirty="0">
                        <a:solidFill>
                          <a:srgbClr val="000000"/>
                        </a:solidFill>
                        <a:effectLst/>
                        <a:latin typeface="Calibri" panose="020F0502020204030204" pitchFamily="34" charset="0"/>
                      </a:endParaRPr>
                    </a:p>
                  </a:txBody>
                  <a:tcPr marL="4233" marR="182880"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3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3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300" u="none" strike="noStrike" dirty="0">
                          <a:effectLst/>
                        </a:rPr>
                        <a:t>8</a:t>
                      </a:r>
                      <a:endParaRPr lang="en-US" sz="2300" b="0" i="0" u="none" strike="noStrike" dirty="0">
                        <a:solidFill>
                          <a:srgbClr val="000000"/>
                        </a:solidFill>
                        <a:effectLst/>
                        <a:latin typeface="Calibri" panose="020F0502020204030204" pitchFamily="34" charset="0"/>
                      </a:endParaRPr>
                    </a:p>
                  </a:txBody>
                  <a:tcPr marL="4233" marR="9144" marT="423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3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6" name="Slide Number Placeholder "/>
          <p:cNvSpPr>
            <a:spLocks noGrp="1"/>
          </p:cNvSpPr>
          <p:nvPr>
            <p:ph type="sldNum" sz="quarter" idx="10"/>
          </p:nvPr>
        </p:nvSpPr>
        <p:spPr>
          <a:xfrm>
            <a:off x="6483202" y="6322547"/>
            <a:ext cx="2381250" cy="365125"/>
          </a:xfrm>
        </p:spPr>
        <p:txBody>
          <a:bodyPr/>
          <a:lstStyle/>
          <a:p>
            <a:fld id="{67B19427-F580-D146-B60E-4CADEE75497F}" type="slidenum">
              <a:rPr lang="en-US" smtClean="0"/>
              <a:pPr/>
              <a:t>66</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10624" y="1447800"/>
            <a:ext cx="8534400" cy="4773741"/>
          </a:xfrm>
          <a:prstGeom prst="rect">
            <a:avLst/>
          </a:prstGeom>
        </p:spPr>
        <p:txBody>
          <a:bodyPr/>
          <a:lstStyle/>
          <a:p>
            <a:pPr marL="0" indent="0">
              <a:lnSpc>
                <a:spcPct val="100000"/>
              </a:lnSpc>
              <a:spcBef>
                <a:spcPts val="1200"/>
              </a:spcBef>
              <a:buNone/>
            </a:pPr>
            <a:r>
              <a:rPr lang="en-US" sz="2300" dirty="0"/>
              <a:t>Gambit Stores accepts from Leonard Co. a $3,400, 90-day, 6% note dated May 10 in settlement of Leonard’s overdue account. (a) What is the maturity date of the note? (b) What is the interest payable at the maturity date? (c) What entry does Gambit make at the maturity date, assuming Leonard pays the note and interest in full at that time?</a:t>
            </a:r>
          </a:p>
          <a:p>
            <a:pPr marL="346075" indent="-346075">
              <a:lnSpc>
                <a:spcPct val="100000"/>
              </a:lnSpc>
              <a:spcBef>
                <a:spcPts val="1200"/>
              </a:spcBef>
              <a:buNone/>
            </a:pPr>
            <a:r>
              <a:rPr lang="en-US" altLang="en-US" sz="2300" dirty="0"/>
              <a:t>a. 	The maturity date is August 8, computed as follows:</a:t>
            </a:r>
          </a:p>
        </p:txBody>
      </p:sp>
      <p:sp>
        <p:nvSpPr>
          <p:cNvPr id="8" name="Title 2"/>
          <p:cNvSpPr>
            <a:spLocks noGrp="1"/>
          </p:cNvSpPr>
          <p:nvPr>
            <p:ph type="title"/>
          </p:nvPr>
        </p:nvSpPr>
        <p:spPr>
          <a:xfrm>
            <a:off x="304800" y="762001"/>
            <a:ext cx="8763000" cy="590931"/>
          </a:xfrm>
        </p:spPr>
        <p:txBody>
          <a:bodyPr wrap="square">
            <a:spAutoFit/>
          </a:bodyPr>
          <a:lstStyle/>
          <a:p>
            <a:r>
              <a:rPr lang="en-US" sz="3600" b="1" dirty="0">
                <a:ea typeface="Source Sans Pro" charset="0"/>
              </a:rPr>
              <a:t>DO IT! 3: </a:t>
            </a:r>
            <a:r>
              <a:rPr lang="en-US" sz="3600" b="1" dirty="0">
                <a:solidFill>
                  <a:srgbClr val="196E78"/>
                </a:solidFill>
                <a:ea typeface="Source Sans Pro" charset="0"/>
              </a:rPr>
              <a:t>Recognizing Notes Receivable </a:t>
            </a:r>
            <a:r>
              <a:rPr lang="en-US" sz="1800" dirty="0">
                <a:solidFill>
                  <a:srgbClr val="196E78"/>
                </a:solidFill>
                <a:ea typeface="Source Sans Pro" charset="0"/>
              </a:rPr>
              <a:t>(1 of 3)</a:t>
            </a:r>
            <a:endParaRPr lang="en-US" sz="1800" dirty="0"/>
          </a:p>
        </p:txBody>
      </p:sp>
      <p:sp>
        <p:nvSpPr>
          <p:cNvPr id="13" name="Rectangle 12" descr="Rectangle is used in presentation mode to reveal slide data."/>
          <p:cNvSpPr/>
          <p:nvPr/>
        </p:nvSpPr>
        <p:spPr bwMode="auto">
          <a:xfrm>
            <a:off x="5562600" y="4071662"/>
            <a:ext cx="1150331" cy="314876"/>
          </a:xfrm>
          <a:prstGeom prst="rect">
            <a:avLst/>
          </a:prstGeom>
          <a:solidFill>
            <a:schemeClr val="bg2"/>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15" name="Rectangle 14" descr="Rectangle is used in presentation mode to reveal slide data."/>
          <p:cNvSpPr/>
          <p:nvPr/>
        </p:nvSpPr>
        <p:spPr bwMode="auto">
          <a:xfrm>
            <a:off x="1665654" y="4418521"/>
            <a:ext cx="3282030" cy="286251"/>
          </a:xfrm>
          <a:prstGeom prst="rect">
            <a:avLst/>
          </a:prstGeom>
          <a:solidFill>
            <a:schemeClr val="bg2"/>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18" name="Rectangle 17" descr="Rectangle is used in presentation mode to reveal slide data."/>
          <p:cNvSpPr/>
          <p:nvPr/>
        </p:nvSpPr>
        <p:spPr bwMode="auto">
          <a:xfrm>
            <a:off x="4419600" y="4797885"/>
            <a:ext cx="649332" cy="286251"/>
          </a:xfrm>
          <a:prstGeom prst="rect">
            <a:avLst/>
          </a:prstGeom>
          <a:solidFill>
            <a:schemeClr val="bg2"/>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19" name="Rectangle 18" descr="Rectangle is used in presentation mode to reveal slide data."/>
          <p:cNvSpPr/>
          <p:nvPr/>
        </p:nvSpPr>
        <p:spPr bwMode="auto">
          <a:xfrm>
            <a:off x="4354032" y="5147592"/>
            <a:ext cx="649332" cy="260228"/>
          </a:xfrm>
          <a:prstGeom prst="rect">
            <a:avLst/>
          </a:prstGeom>
          <a:solidFill>
            <a:schemeClr val="bg2"/>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0" name="Rectangle 19" descr="Rectangle is used in presentation mode to reveal slide data."/>
          <p:cNvSpPr/>
          <p:nvPr/>
        </p:nvSpPr>
        <p:spPr bwMode="auto">
          <a:xfrm>
            <a:off x="5446668" y="5149972"/>
            <a:ext cx="649332" cy="260228"/>
          </a:xfrm>
          <a:prstGeom prst="rect">
            <a:avLst/>
          </a:prstGeom>
          <a:solidFill>
            <a:schemeClr val="bg2"/>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1" name="Rectangle 20" descr="Rectangle is used in presentation mode to reveal slide data."/>
          <p:cNvSpPr/>
          <p:nvPr/>
        </p:nvSpPr>
        <p:spPr bwMode="auto">
          <a:xfrm>
            <a:off x="5436780" y="5504392"/>
            <a:ext cx="649332" cy="260228"/>
          </a:xfrm>
          <a:prstGeom prst="rect">
            <a:avLst/>
          </a:prstGeom>
          <a:solidFill>
            <a:schemeClr val="bg2"/>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Tree>
    <p:extLst>
      <p:ext uri="{BB962C8B-B14F-4D97-AF65-F5344CB8AC3E}">
        <p14:creationId xmlns:p14="http://schemas.microsoft.com/office/powerpoint/2010/main" xmlns="" val="88496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P spid="19" grpId="0" animBg="1"/>
      <p:bldP spid="20" grpId="0" animBg="1"/>
      <p:bldP spid="2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a:xfrm>
            <a:off x="6483202" y="6322547"/>
            <a:ext cx="2381250" cy="365125"/>
          </a:xfrm>
        </p:spPr>
        <p:txBody>
          <a:bodyPr/>
          <a:lstStyle/>
          <a:p>
            <a:fld id="{67B19427-F580-D146-B60E-4CADEE75497F}" type="slidenum">
              <a:rPr lang="en-US" smtClean="0"/>
              <a:pPr/>
              <a:t>67</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10624" y="1447800"/>
            <a:ext cx="8534400" cy="4773741"/>
          </a:xfrm>
          <a:prstGeom prst="rect">
            <a:avLst/>
          </a:prstGeom>
        </p:spPr>
        <p:txBody>
          <a:bodyPr/>
          <a:lstStyle/>
          <a:p>
            <a:pPr marL="0" indent="0">
              <a:lnSpc>
                <a:spcPct val="100000"/>
              </a:lnSpc>
              <a:spcBef>
                <a:spcPts val="1200"/>
              </a:spcBef>
              <a:buNone/>
            </a:pPr>
            <a:r>
              <a:rPr lang="en-US" sz="2300" dirty="0"/>
              <a:t>Gambit Stores accepts from Leonard Co. a $3,400, 90-day, 6% note dated May 10 in settlement of Leonard’s overdue account. (a) What is the maturity date of the note? (b) What is the interest payable at the maturity date? (c) What entry does Gambit make at the maturity date, assuming Leonard pays the note and interest in full at that time?</a:t>
            </a:r>
          </a:p>
          <a:p>
            <a:pPr marL="346075" indent="-346075">
              <a:lnSpc>
                <a:spcPct val="100000"/>
              </a:lnSpc>
              <a:spcBef>
                <a:spcPts val="1200"/>
              </a:spcBef>
              <a:buNone/>
            </a:pPr>
            <a:r>
              <a:rPr lang="en-US" altLang="en-US" sz="2300" dirty="0"/>
              <a:t>b. 	The interest payable at the maturity date is $51, computed as:</a:t>
            </a:r>
          </a:p>
        </p:txBody>
      </p:sp>
      <p:sp>
        <p:nvSpPr>
          <p:cNvPr id="15" name="Rectangle 14" descr="Rectangle is used in presentation mode to reveal slide data."/>
          <p:cNvSpPr/>
          <p:nvPr/>
        </p:nvSpPr>
        <p:spPr bwMode="auto">
          <a:xfrm>
            <a:off x="1670970" y="4418521"/>
            <a:ext cx="3282030" cy="286251"/>
          </a:xfrm>
          <a:prstGeom prst="rect">
            <a:avLst/>
          </a:prstGeom>
          <a:solidFill>
            <a:schemeClr val="bg2"/>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graphicFrame>
        <p:nvGraphicFramePr>
          <p:cNvPr id="3" name="Table 2" descr="Table is screen readable."/>
          <p:cNvGraphicFramePr>
            <a:graphicFrameLocks noGrp="1"/>
          </p:cNvGraphicFramePr>
          <p:nvPr>
            <p:extLst>
              <p:ext uri="{D42A27DB-BD31-4B8C-83A1-F6EECF244321}">
                <p14:modId xmlns:p14="http://schemas.microsoft.com/office/powerpoint/2010/main" xmlns="" val="870253280"/>
              </p:ext>
            </p:extLst>
          </p:nvPr>
        </p:nvGraphicFramePr>
        <p:xfrm>
          <a:off x="838200" y="4022652"/>
          <a:ext cx="6019801" cy="800946"/>
        </p:xfrm>
        <a:graphic>
          <a:graphicData uri="http://schemas.openxmlformats.org/drawingml/2006/table">
            <a:tbl>
              <a:tblPr>
                <a:tableStyleId>{5C22544A-7EE6-4342-B048-85BDC9FD1C3A}</a:tableStyleId>
              </a:tblPr>
              <a:tblGrid>
                <a:gridCol w="1278142">
                  <a:extLst>
                    <a:ext uri="{9D8B030D-6E8A-4147-A177-3AD203B41FA5}">
                      <a16:colId xmlns:a16="http://schemas.microsoft.com/office/drawing/2014/main" xmlns="" val="20000"/>
                    </a:ext>
                  </a:extLst>
                </a:gridCol>
                <a:gridCol w="459876">
                  <a:extLst>
                    <a:ext uri="{9D8B030D-6E8A-4147-A177-3AD203B41FA5}">
                      <a16:colId xmlns:a16="http://schemas.microsoft.com/office/drawing/2014/main" xmlns="" val="20001"/>
                    </a:ext>
                  </a:extLst>
                </a:gridCol>
                <a:gridCol w="821077">
                  <a:extLst>
                    <a:ext uri="{9D8B030D-6E8A-4147-A177-3AD203B41FA5}">
                      <a16:colId xmlns:a16="http://schemas.microsoft.com/office/drawing/2014/main" xmlns="" val="20002"/>
                    </a:ext>
                  </a:extLst>
                </a:gridCol>
                <a:gridCol w="408779">
                  <a:extLst>
                    <a:ext uri="{9D8B030D-6E8A-4147-A177-3AD203B41FA5}">
                      <a16:colId xmlns:a16="http://schemas.microsoft.com/office/drawing/2014/main" xmlns="" val="20003"/>
                    </a:ext>
                  </a:extLst>
                </a:gridCol>
                <a:gridCol w="1241948">
                  <a:extLst>
                    <a:ext uri="{9D8B030D-6E8A-4147-A177-3AD203B41FA5}">
                      <a16:colId xmlns:a16="http://schemas.microsoft.com/office/drawing/2014/main" xmlns="" val="20004"/>
                    </a:ext>
                  </a:extLst>
                </a:gridCol>
                <a:gridCol w="476908">
                  <a:extLst>
                    <a:ext uri="{9D8B030D-6E8A-4147-A177-3AD203B41FA5}">
                      <a16:colId xmlns:a16="http://schemas.microsoft.com/office/drawing/2014/main" xmlns="" val="20005"/>
                    </a:ext>
                  </a:extLst>
                </a:gridCol>
                <a:gridCol w="1333071">
                  <a:extLst>
                    <a:ext uri="{9D8B030D-6E8A-4147-A177-3AD203B41FA5}">
                      <a16:colId xmlns:a16="http://schemas.microsoft.com/office/drawing/2014/main" xmlns="" val="20006"/>
                    </a:ext>
                  </a:extLst>
                </a:gridCol>
              </a:tblGrid>
              <a:tr h="182245">
                <a:tc>
                  <a:txBody>
                    <a:bodyPr/>
                    <a:lstStyle/>
                    <a:p>
                      <a:pPr algn="ctr" fontAlgn="b"/>
                      <a:r>
                        <a:rPr lang="en-US" sz="2300" u="none" strike="noStrike" dirty="0">
                          <a:effectLst/>
                        </a:rPr>
                        <a:t>Face</a:t>
                      </a:r>
                      <a:endParaRPr lang="en-US" sz="2300" b="0" i="0" u="none" strike="noStrike" dirty="0">
                        <a:solidFill>
                          <a:srgbClr val="000000"/>
                        </a:solidFill>
                        <a:effectLst/>
                        <a:latin typeface="Calibri" panose="020F0502020204030204" pitchFamily="34" charset="0"/>
                      </a:endParaRPr>
                    </a:p>
                  </a:txBody>
                  <a:tcPr marL="4233" marR="4233" marT="4233" marB="91440" anchor="b">
                    <a:noFill/>
                  </a:tcPr>
                </a:tc>
                <a:tc>
                  <a:txBody>
                    <a:bodyPr/>
                    <a:lstStyle/>
                    <a:p>
                      <a:pPr algn="ctr" fontAlgn="b"/>
                      <a:r>
                        <a:rPr lang="en-US" sz="2300" u="none" strike="noStrike" dirty="0">
                          <a:effectLst/>
                        </a:rPr>
                        <a:t>x</a:t>
                      </a:r>
                      <a:endParaRPr lang="en-US" sz="2300" b="0" i="0" u="none" strike="noStrike" dirty="0">
                        <a:solidFill>
                          <a:srgbClr val="000000"/>
                        </a:solidFill>
                        <a:effectLst/>
                        <a:latin typeface="Calibri" panose="020F0502020204030204" pitchFamily="34" charset="0"/>
                      </a:endParaRPr>
                    </a:p>
                  </a:txBody>
                  <a:tcPr marL="4233" marR="4233" marT="4233" marB="91440" anchor="b">
                    <a:noFill/>
                  </a:tcPr>
                </a:tc>
                <a:tc>
                  <a:txBody>
                    <a:bodyPr/>
                    <a:lstStyle/>
                    <a:p>
                      <a:pPr algn="ctr" fontAlgn="b"/>
                      <a:r>
                        <a:rPr lang="en-US" sz="2300" u="none" strike="noStrike" dirty="0">
                          <a:effectLst/>
                        </a:rPr>
                        <a:t>Rate</a:t>
                      </a:r>
                      <a:endParaRPr lang="en-US" sz="2300" b="0" i="0" u="none" strike="noStrike" dirty="0">
                        <a:solidFill>
                          <a:srgbClr val="000000"/>
                        </a:solidFill>
                        <a:effectLst/>
                        <a:latin typeface="Calibri" panose="020F0502020204030204" pitchFamily="34" charset="0"/>
                      </a:endParaRPr>
                    </a:p>
                  </a:txBody>
                  <a:tcPr marL="4233" marR="4233" marT="4233" marB="91440" anchor="b">
                    <a:noFill/>
                  </a:tcPr>
                </a:tc>
                <a:tc>
                  <a:txBody>
                    <a:bodyPr/>
                    <a:lstStyle/>
                    <a:p>
                      <a:pPr algn="ctr" fontAlgn="b"/>
                      <a:r>
                        <a:rPr lang="en-US" sz="2300" u="none" strike="noStrike" dirty="0">
                          <a:effectLst/>
                        </a:rPr>
                        <a:t>x</a:t>
                      </a:r>
                      <a:endParaRPr lang="en-US" sz="2300" b="0" i="0" u="none" strike="noStrike" dirty="0">
                        <a:solidFill>
                          <a:srgbClr val="000000"/>
                        </a:solidFill>
                        <a:effectLst/>
                        <a:latin typeface="Calibri" panose="020F0502020204030204" pitchFamily="34" charset="0"/>
                      </a:endParaRPr>
                    </a:p>
                  </a:txBody>
                  <a:tcPr marL="4233" marR="4233" marT="4233" marB="91440" anchor="b">
                    <a:noFill/>
                  </a:tcPr>
                </a:tc>
                <a:tc>
                  <a:txBody>
                    <a:bodyPr/>
                    <a:lstStyle/>
                    <a:p>
                      <a:pPr algn="ctr" fontAlgn="b"/>
                      <a:r>
                        <a:rPr lang="en-US" sz="2300" u="none" strike="noStrike" dirty="0">
                          <a:effectLst/>
                        </a:rPr>
                        <a:t>Time</a:t>
                      </a:r>
                      <a:endParaRPr lang="en-US" sz="2300" b="0" i="0" u="none" strike="noStrike" dirty="0">
                        <a:solidFill>
                          <a:srgbClr val="000000"/>
                        </a:solidFill>
                        <a:effectLst/>
                        <a:latin typeface="Calibri" panose="020F0502020204030204" pitchFamily="34" charset="0"/>
                      </a:endParaRPr>
                    </a:p>
                  </a:txBody>
                  <a:tcPr marL="4233" marR="4233" marT="4233" marB="91440" anchor="b">
                    <a:noFill/>
                  </a:tcPr>
                </a:tc>
                <a:tc>
                  <a:txBody>
                    <a:bodyPr/>
                    <a:lstStyle/>
                    <a:p>
                      <a:pPr algn="ctr" fontAlgn="b"/>
                      <a:r>
                        <a:rPr lang="en-US" sz="2300" u="none" strike="noStrike" dirty="0">
                          <a:effectLst/>
                        </a:rPr>
                        <a:t>=</a:t>
                      </a:r>
                      <a:endParaRPr lang="en-US" sz="2300" b="0" i="0" u="none" strike="noStrike" dirty="0">
                        <a:solidFill>
                          <a:srgbClr val="000000"/>
                        </a:solidFill>
                        <a:effectLst/>
                        <a:latin typeface="Calibri" panose="020F0502020204030204" pitchFamily="34" charset="0"/>
                      </a:endParaRPr>
                    </a:p>
                  </a:txBody>
                  <a:tcPr marL="4233" marR="4233" marT="4233" marB="91440" anchor="b">
                    <a:noFill/>
                  </a:tcPr>
                </a:tc>
                <a:tc>
                  <a:txBody>
                    <a:bodyPr/>
                    <a:lstStyle/>
                    <a:p>
                      <a:pPr algn="ctr" fontAlgn="b"/>
                      <a:r>
                        <a:rPr lang="en-US" sz="2300" u="none" strike="noStrike" dirty="0">
                          <a:effectLst/>
                        </a:rPr>
                        <a:t>Interest</a:t>
                      </a:r>
                      <a:endParaRPr lang="en-US" sz="2300" b="0" i="0" u="none" strike="noStrike" dirty="0">
                        <a:solidFill>
                          <a:srgbClr val="000000"/>
                        </a:solidFill>
                        <a:effectLst/>
                        <a:latin typeface="Calibri" panose="020F0502020204030204" pitchFamily="34" charset="0"/>
                      </a:endParaRPr>
                    </a:p>
                  </a:txBody>
                  <a:tcPr marL="4233" marR="4233" marT="4233" marB="91440" anchor="b">
                    <a:noFill/>
                  </a:tcPr>
                </a:tc>
                <a:extLst>
                  <a:ext uri="{0D108BD9-81ED-4DB2-BD59-A6C34878D82A}">
                    <a16:rowId xmlns:a16="http://schemas.microsoft.com/office/drawing/2014/main" xmlns="" val="10000"/>
                  </a:ext>
                </a:extLst>
              </a:tr>
              <a:tr h="182245">
                <a:tc>
                  <a:txBody>
                    <a:bodyPr/>
                    <a:lstStyle/>
                    <a:p>
                      <a:pPr algn="ctr" fontAlgn="b"/>
                      <a:r>
                        <a:rPr lang="en-US" sz="2300" u="none" strike="noStrike" dirty="0">
                          <a:effectLst/>
                        </a:rPr>
                        <a:t>$3,400 </a:t>
                      </a:r>
                      <a:endParaRPr lang="en-US" sz="2300" b="0" i="0" u="none" strike="noStrike" dirty="0">
                        <a:solidFill>
                          <a:srgbClr val="000000"/>
                        </a:solidFill>
                        <a:effectLst/>
                        <a:latin typeface="Calibri" panose="020F0502020204030204" pitchFamily="34" charset="0"/>
                      </a:endParaRPr>
                    </a:p>
                  </a:txBody>
                  <a:tcPr marL="4233" marR="4233" marT="4233" marB="0" anchor="b">
                    <a:noFill/>
                  </a:tcPr>
                </a:tc>
                <a:tc>
                  <a:txBody>
                    <a:bodyPr/>
                    <a:lstStyle/>
                    <a:p>
                      <a:pPr algn="ctr" fontAlgn="b"/>
                      <a:r>
                        <a:rPr lang="en-US" sz="2300" u="none" strike="noStrike" dirty="0">
                          <a:effectLst/>
                        </a:rPr>
                        <a:t>x</a:t>
                      </a:r>
                      <a:endParaRPr lang="en-US" sz="2300" b="0" i="0" u="none" strike="noStrike" dirty="0">
                        <a:solidFill>
                          <a:srgbClr val="000000"/>
                        </a:solidFill>
                        <a:effectLst/>
                        <a:latin typeface="Calibri" panose="020F0502020204030204" pitchFamily="34" charset="0"/>
                      </a:endParaRPr>
                    </a:p>
                  </a:txBody>
                  <a:tcPr marL="4233" marR="4233" marT="4233" marB="0" anchor="b">
                    <a:noFill/>
                  </a:tcPr>
                </a:tc>
                <a:tc>
                  <a:txBody>
                    <a:bodyPr/>
                    <a:lstStyle/>
                    <a:p>
                      <a:pPr algn="ctr" fontAlgn="b"/>
                      <a:r>
                        <a:rPr lang="en-US" sz="2300" u="none" strike="noStrike" dirty="0">
                          <a:effectLst/>
                        </a:rPr>
                        <a:t>6%</a:t>
                      </a:r>
                      <a:endParaRPr lang="en-US" sz="2300" b="0" i="0" u="none" strike="noStrike" dirty="0">
                        <a:solidFill>
                          <a:srgbClr val="000000"/>
                        </a:solidFill>
                        <a:effectLst/>
                        <a:latin typeface="Calibri" panose="020F0502020204030204" pitchFamily="34" charset="0"/>
                      </a:endParaRPr>
                    </a:p>
                  </a:txBody>
                  <a:tcPr marL="4233" marR="4233" marT="4233" marB="0" anchor="b">
                    <a:noFill/>
                  </a:tcPr>
                </a:tc>
                <a:tc>
                  <a:txBody>
                    <a:bodyPr/>
                    <a:lstStyle/>
                    <a:p>
                      <a:pPr algn="ctr" fontAlgn="b"/>
                      <a:r>
                        <a:rPr lang="en-US" sz="2300" u="none" strike="noStrike" dirty="0">
                          <a:effectLst/>
                        </a:rPr>
                        <a:t>x</a:t>
                      </a:r>
                      <a:endParaRPr lang="en-US" sz="2300" b="0" i="0" u="none" strike="noStrike" dirty="0">
                        <a:solidFill>
                          <a:srgbClr val="000000"/>
                        </a:solidFill>
                        <a:effectLst/>
                        <a:latin typeface="Calibri" panose="020F0502020204030204" pitchFamily="34" charset="0"/>
                      </a:endParaRPr>
                    </a:p>
                  </a:txBody>
                  <a:tcPr marL="4233" marR="4233" marT="4233" marB="0" anchor="b">
                    <a:noFill/>
                  </a:tcPr>
                </a:tc>
                <a:tc>
                  <a:txBody>
                    <a:bodyPr/>
                    <a:lstStyle/>
                    <a:p>
                      <a:pPr algn="ctr" fontAlgn="b"/>
                      <a:r>
                        <a:rPr lang="en-US" sz="2300" u="none" strike="noStrike" dirty="0">
                          <a:effectLst/>
                        </a:rPr>
                        <a:t>90/360</a:t>
                      </a:r>
                      <a:endParaRPr lang="en-US" sz="2300" b="0" i="0" u="none" strike="noStrike" dirty="0">
                        <a:solidFill>
                          <a:srgbClr val="000000"/>
                        </a:solidFill>
                        <a:effectLst/>
                        <a:latin typeface="Calibri" panose="020F0502020204030204" pitchFamily="34" charset="0"/>
                      </a:endParaRPr>
                    </a:p>
                  </a:txBody>
                  <a:tcPr marL="4233" marR="4233" marT="4233" marB="0" anchor="b">
                    <a:noFill/>
                  </a:tcPr>
                </a:tc>
                <a:tc>
                  <a:txBody>
                    <a:bodyPr/>
                    <a:lstStyle/>
                    <a:p>
                      <a:pPr algn="ctr" fontAlgn="b"/>
                      <a:r>
                        <a:rPr lang="en-US" sz="2300" u="none" strike="noStrike" dirty="0">
                          <a:effectLst/>
                        </a:rPr>
                        <a:t>=</a:t>
                      </a:r>
                      <a:endParaRPr lang="en-US" sz="2300" b="0" i="0" u="none" strike="noStrike" dirty="0">
                        <a:solidFill>
                          <a:srgbClr val="000000"/>
                        </a:solidFill>
                        <a:effectLst/>
                        <a:latin typeface="Calibri" panose="020F0502020204030204" pitchFamily="34" charset="0"/>
                      </a:endParaRPr>
                    </a:p>
                  </a:txBody>
                  <a:tcPr marL="4233" marR="4233" marT="4233" marB="0" anchor="b">
                    <a:noFill/>
                  </a:tcPr>
                </a:tc>
                <a:tc>
                  <a:txBody>
                    <a:bodyPr/>
                    <a:lstStyle/>
                    <a:p>
                      <a:pPr algn="ctr" fontAlgn="b"/>
                      <a:r>
                        <a:rPr lang="en-US" sz="2300" u="none" strike="noStrike" dirty="0">
                          <a:effectLst/>
                        </a:rPr>
                        <a:t>$51.00</a:t>
                      </a:r>
                      <a:endParaRPr lang="en-US" sz="2300" b="0" i="0" u="none" strike="noStrike" dirty="0">
                        <a:solidFill>
                          <a:srgbClr val="000000"/>
                        </a:solidFill>
                        <a:effectLst/>
                        <a:latin typeface="Calibri" panose="020F0502020204030204" pitchFamily="34" charset="0"/>
                      </a:endParaRPr>
                    </a:p>
                  </a:txBody>
                  <a:tcPr marL="4233" marR="9144" marT="4233" marB="0" anchor="b">
                    <a:noFill/>
                  </a:tcPr>
                </a:tc>
                <a:extLst>
                  <a:ext uri="{0D108BD9-81ED-4DB2-BD59-A6C34878D82A}">
                    <a16:rowId xmlns:a16="http://schemas.microsoft.com/office/drawing/2014/main" xmlns="" val="10001"/>
                  </a:ext>
                </a:extLst>
              </a:tr>
            </a:tbl>
          </a:graphicData>
        </a:graphic>
      </p:graphicFrame>
      <p:sp>
        <p:nvSpPr>
          <p:cNvPr id="16" name="Rectangle 15" descr="Rectangle is used in presentation mode to reveal slide data."/>
          <p:cNvSpPr/>
          <p:nvPr/>
        </p:nvSpPr>
        <p:spPr bwMode="auto">
          <a:xfrm>
            <a:off x="907069" y="4485724"/>
            <a:ext cx="1150331" cy="314876"/>
          </a:xfrm>
          <a:prstGeom prst="rect">
            <a:avLst/>
          </a:prstGeom>
          <a:solidFill>
            <a:schemeClr val="bg2"/>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17" name="Rectangle 16" descr="Rectangle is used in presentation mode to reveal slide data."/>
          <p:cNvSpPr/>
          <p:nvPr/>
        </p:nvSpPr>
        <p:spPr bwMode="auto">
          <a:xfrm>
            <a:off x="2616729" y="4495800"/>
            <a:ext cx="785691" cy="314876"/>
          </a:xfrm>
          <a:prstGeom prst="rect">
            <a:avLst/>
          </a:prstGeom>
          <a:solidFill>
            <a:schemeClr val="bg2"/>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2" name="Rectangle 21" descr="Rectangle is used in presentation mode to reveal slide data."/>
          <p:cNvSpPr/>
          <p:nvPr/>
        </p:nvSpPr>
        <p:spPr bwMode="auto">
          <a:xfrm>
            <a:off x="3886200" y="4495800"/>
            <a:ext cx="1045755" cy="314876"/>
          </a:xfrm>
          <a:prstGeom prst="rect">
            <a:avLst/>
          </a:prstGeom>
          <a:solidFill>
            <a:schemeClr val="bg2"/>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23" name="Rectangle 22" descr="Rectangle is used in presentation mode to reveal slide data."/>
          <p:cNvSpPr/>
          <p:nvPr/>
        </p:nvSpPr>
        <p:spPr bwMode="auto">
          <a:xfrm>
            <a:off x="5659845" y="4495800"/>
            <a:ext cx="1045755" cy="314876"/>
          </a:xfrm>
          <a:prstGeom prst="rect">
            <a:avLst/>
          </a:prstGeom>
          <a:solidFill>
            <a:schemeClr val="bg2"/>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18" name="Title 2"/>
          <p:cNvSpPr>
            <a:spLocks noGrp="1"/>
          </p:cNvSpPr>
          <p:nvPr>
            <p:ph type="title"/>
          </p:nvPr>
        </p:nvSpPr>
        <p:spPr>
          <a:xfrm>
            <a:off x="304800" y="762001"/>
            <a:ext cx="8763000" cy="590931"/>
          </a:xfrm>
        </p:spPr>
        <p:txBody>
          <a:bodyPr wrap="square">
            <a:spAutoFit/>
          </a:bodyPr>
          <a:lstStyle/>
          <a:p>
            <a:r>
              <a:rPr lang="en-US" sz="3600" b="1" dirty="0">
                <a:ea typeface="Source Sans Pro" charset="0"/>
              </a:rPr>
              <a:t>DO IT! 3: </a:t>
            </a:r>
            <a:r>
              <a:rPr lang="en-US" sz="3600" b="1" dirty="0">
                <a:solidFill>
                  <a:srgbClr val="196E78"/>
                </a:solidFill>
                <a:ea typeface="Source Sans Pro" charset="0"/>
              </a:rPr>
              <a:t>Recognizing Notes Receivable </a:t>
            </a:r>
            <a:r>
              <a:rPr lang="en-US" sz="1800" dirty="0">
                <a:solidFill>
                  <a:srgbClr val="196E78"/>
                </a:solidFill>
                <a:ea typeface="Source Sans Pro" charset="0"/>
              </a:rPr>
              <a:t>(2 of 3)</a:t>
            </a:r>
            <a:endParaRPr lang="en-US" sz="1800" dirty="0"/>
          </a:p>
        </p:txBody>
      </p:sp>
    </p:spTree>
    <p:extLst>
      <p:ext uri="{BB962C8B-B14F-4D97-AF65-F5344CB8AC3E}">
        <p14:creationId xmlns:p14="http://schemas.microsoft.com/office/powerpoint/2010/main" xmlns="" val="300749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2" grpId="0" animBg="1"/>
      <p:bldP spid="2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a:xfrm>
            <a:off x="6483202" y="6322547"/>
            <a:ext cx="2381250" cy="365125"/>
          </a:xfrm>
        </p:spPr>
        <p:txBody>
          <a:bodyPr/>
          <a:lstStyle/>
          <a:p>
            <a:fld id="{67B19427-F580-D146-B60E-4CADEE75497F}" type="slidenum">
              <a:rPr lang="en-US" smtClean="0"/>
              <a:pPr/>
              <a:t>68</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10624" y="1447801"/>
            <a:ext cx="8534400" cy="2438400"/>
          </a:xfrm>
          <a:prstGeom prst="rect">
            <a:avLst/>
          </a:prstGeom>
        </p:spPr>
        <p:txBody>
          <a:bodyPr/>
          <a:lstStyle/>
          <a:p>
            <a:pPr marL="0" indent="0">
              <a:lnSpc>
                <a:spcPct val="100000"/>
              </a:lnSpc>
              <a:spcBef>
                <a:spcPts val="1200"/>
              </a:spcBef>
              <a:buNone/>
            </a:pPr>
            <a:r>
              <a:rPr lang="en-US" sz="2300" dirty="0"/>
              <a:t>Gambit Stores accepts from Leonard Co. a $3,400, 90-day, 6% note dated May 10 in settlement of Leonard’s overdue account. (a) What is the maturity date of the note? (b) What is the interest payable at the maturity date? (c) What entry does Gambit make at the maturity date, assuming Leonard pays the note and interest in full at that time?</a:t>
            </a:r>
          </a:p>
          <a:p>
            <a:pPr marL="346075" indent="-346075">
              <a:lnSpc>
                <a:spcPct val="100000"/>
              </a:lnSpc>
              <a:spcBef>
                <a:spcPts val="1200"/>
              </a:spcBef>
              <a:buFont typeface="+mj-lt"/>
              <a:buAutoNum type="alphaLcPeriod" startAt="3"/>
            </a:pPr>
            <a:r>
              <a:rPr lang="en-US" sz="2300" dirty="0"/>
              <a:t>Gambit Stores records this entry at the maturity date:</a:t>
            </a:r>
          </a:p>
        </p:txBody>
      </p:sp>
      <p:sp>
        <p:nvSpPr>
          <p:cNvPr id="9" name="Title 2"/>
          <p:cNvSpPr>
            <a:spLocks noGrp="1"/>
          </p:cNvSpPr>
          <p:nvPr>
            <p:ph type="title"/>
          </p:nvPr>
        </p:nvSpPr>
        <p:spPr>
          <a:xfrm>
            <a:off x="304800" y="762001"/>
            <a:ext cx="8763000" cy="590931"/>
          </a:xfrm>
        </p:spPr>
        <p:txBody>
          <a:bodyPr wrap="square">
            <a:spAutoFit/>
          </a:bodyPr>
          <a:lstStyle/>
          <a:p>
            <a:r>
              <a:rPr lang="en-US" sz="3600" b="1" dirty="0">
                <a:ea typeface="Source Sans Pro" charset="0"/>
              </a:rPr>
              <a:t>DO IT! 3: </a:t>
            </a:r>
            <a:r>
              <a:rPr lang="en-US" sz="3600" b="1" dirty="0">
                <a:solidFill>
                  <a:srgbClr val="196E78"/>
                </a:solidFill>
                <a:ea typeface="Source Sans Pro" charset="0"/>
              </a:rPr>
              <a:t>Recognizing Notes Receivable </a:t>
            </a:r>
            <a:r>
              <a:rPr lang="en-US" sz="1800" dirty="0">
                <a:solidFill>
                  <a:srgbClr val="196E78"/>
                </a:solidFill>
                <a:ea typeface="Source Sans Pro" charset="0"/>
              </a:rPr>
              <a:t>(3 of 3)</a:t>
            </a:r>
            <a:endParaRPr lang="en-US" sz="1800" dirty="0"/>
          </a:p>
        </p:txBody>
      </p:sp>
      <p:sp>
        <p:nvSpPr>
          <p:cNvPr id="11" name="Content Placeholder 5">
            <a:extLst>
              <a:ext uri="{FF2B5EF4-FFF2-40B4-BE49-F238E27FC236}">
                <a16:creationId xmlns:a16="http://schemas.microsoft.com/office/drawing/2014/main" xmlns="" id="{4AF33181-5F5C-4B59-B27A-94A324F27927}"/>
              </a:ext>
            </a:extLst>
          </p:cNvPr>
          <p:cNvSpPr>
            <a:spLocks noGrp="1"/>
          </p:cNvSpPr>
          <p:nvPr>
            <p:ph sz="quarter" idx="4294967295"/>
          </p:nvPr>
        </p:nvSpPr>
        <p:spPr>
          <a:xfrm>
            <a:off x="1066800" y="4038600"/>
            <a:ext cx="4548158" cy="474785"/>
          </a:xfrm>
          <a:prstGeom prst="rect">
            <a:avLst/>
          </a:prstGeom>
          <a:ln>
            <a:noFill/>
          </a:ln>
        </p:spPr>
        <p:txBody>
          <a:bodyPr anchor="ctr" anchorCtr="0"/>
          <a:lstStyle/>
          <a:p>
            <a:pPr marL="0" indent="0">
              <a:lnSpc>
                <a:spcPct val="100000"/>
              </a:lnSpc>
              <a:spcBef>
                <a:spcPts val="1200"/>
              </a:spcBef>
              <a:buNone/>
            </a:pPr>
            <a:r>
              <a:rPr lang="en-US" sz="2400" dirty="0"/>
              <a:t>Cash</a:t>
            </a:r>
          </a:p>
        </p:txBody>
      </p:sp>
      <p:sp>
        <p:nvSpPr>
          <p:cNvPr id="13" name="Content Placeholder 6">
            <a:extLst>
              <a:ext uri="{FF2B5EF4-FFF2-40B4-BE49-F238E27FC236}">
                <a16:creationId xmlns:a16="http://schemas.microsoft.com/office/drawing/2014/main" xmlns="" id="{A9091092-8554-4125-9B27-1EAD3D953C2E}"/>
              </a:ext>
            </a:extLst>
          </p:cNvPr>
          <p:cNvSpPr>
            <a:spLocks noGrp="1"/>
          </p:cNvSpPr>
          <p:nvPr>
            <p:ph sz="quarter" idx="4294967295"/>
          </p:nvPr>
        </p:nvSpPr>
        <p:spPr>
          <a:xfrm>
            <a:off x="5157758" y="4038600"/>
            <a:ext cx="1523999" cy="474785"/>
          </a:xfrm>
          <a:prstGeom prst="rect">
            <a:avLst/>
          </a:prstGeom>
          <a:ln>
            <a:noFill/>
          </a:ln>
        </p:spPr>
        <p:txBody>
          <a:bodyPr anchor="ctr" anchorCtr="0"/>
          <a:lstStyle/>
          <a:p>
            <a:pPr marL="0" indent="0" algn="r">
              <a:lnSpc>
                <a:spcPct val="100000"/>
              </a:lnSpc>
              <a:spcBef>
                <a:spcPts val="1200"/>
              </a:spcBef>
              <a:buNone/>
            </a:pPr>
            <a:r>
              <a:rPr lang="en-US" sz="2400" dirty="0"/>
              <a:t>3,451</a:t>
            </a:r>
          </a:p>
        </p:txBody>
      </p:sp>
      <p:sp>
        <p:nvSpPr>
          <p:cNvPr id="14" name="Content Placeholder 7">
            <a:extLst>
              <a:ext uri="{FF2B5EF4-FFF2-40B4-BE49-F238E27FC236}">
                <a16:creationId xmlns:a16="http://schemas.microsoft.com/office/drawing/2014/main" xmlns="" id="{896E1DAF-7245-4F80-BA2F-6C39053F9811}"/>
              </a:ext>
            </a:extLst>
          </p:cNvPr>
          <p:cNvSpPr>
            <a:spLocks noGrp="1"/>
          </p:cNvSpPr>
          <p:nvPr>
            <p:ph sz="quarter" idx="4294967295"/>
          </p:nvPr>
        </p:nvSpPr>
        <p:spPr>
          <a:xfrm>
            <a:off x="1066800" y="4985035"/>
            <a:ext cx="4548158" cy="474785"/>
          </a:xfrm>
          <a:prstGeom prst="rect">
            <a:avLst/>
          </a:prstGeom>
          <a:ln>
            <a:noFill/>
          </a:ln>
        </p:spPr>
        <p:txBody>
          <a:bodyPr anchor="ctr" anchorCtr="0"/>
          <a:lstStyle/>
          <a:p>
            <a:pPr indent="0">
              <a:lnSpc>
                <a:spcPct val="100000"/>
              </a:lnSpc>
              <a:spcBef>
                <a:spcPts val="1200"/>
              </a:spcBef>
              <a:buNone/>
            </a:pPr>
            <a:r>
              <a:rPr lang="en-US" sz="2400" dirty="0"/>
              <a:t>Interest Revenue</a:t>
            </a:r>
          </a:p>
        </p:txBody>
      </p:sp>
      <p:sp>
        <p:nvSpPr>
          <p:cNvPr id="15" name="Content Placeholder 8">
            <a:extLst>
              <a:ext uri="{FF2B5EF4-FFF2-40B4-BE49-F238E27FC236}">
                <a16:creationId xmlns:a16="http://schemas.microsoft.com/office/drawing/2014/main" xmlns="" id="{CA4A1533-6359-408C-B57A-5AB3E7260AB8}"/>
              </a:ext>
            </a:extLst>
          </p:cNvPr>
          <p:cNvSpPr>
            <a:spLocks noGrp="1"/>
          </p:cNvSpPr>
          <p:nvPr>
            <p:ph sz="quarter" idx="4294967295"/>
          </p:nvPr>
        </p:nvSpPr>
        <p:spPr>
          <a:xfrm>
            <a:off x="6681757" y="4985035"/>
            <a:ext cx="1547843" cy="474785"/>
          </a:xfrm>
          <a:prstGeom prst="rect">
            <a:avLst/>
          </a:prstGeom>
          <a:ln>
            <a:noFill/>
          </a:ln>
        </p:spPr>
        <p:txBody>
          <a:bodyPr anchor="ctr" anchorCtr="0"/>
          <a:lstStyle/>
          <a:p>
            <a:pPr marL="0" indent="0" algn="r">
              <a:lnSpc>
                <a:spcPct val="100000"/>
              </a:lnSpc>
              <a:spcBef>
                <a:spcPts val="1200"/>
              </a:spcBef>
              <a:buNone/>
            </a:pPr>
            <a:r>
              <a:rPr lang="en-US" altLang="en-US" sz="2400" dirty="0">
                <a:cs typeface="Calibri" panose="020F0502020204030204" pitchFamily="34" charset="0"/>
              </a:rPr>
              <a:t>51</a:t>
            </a:r>
            <a:endParaRPr lang="en-US" sz="2400" dirty="0">
              <a:cs typeface="Calibri" panose="020F0502020204030204" pitchFamily="34" charset="0"/>
            </a:endParaRPr>
          </a:p>
        </p:txBody>
      </p:sp>
      <p:sp>
        <p:nvSpPr>
          <p:cNvPr id="16" name="Content Placeholder 5">
            <a:extLst>
              <a:ext uri="{FF2B5EF4-FFF2-40B4-BE49-F238E27FC236}">
                <a16:creationId xmlns:a16="http://schemas.microsoft.com/office/drawing/2014/main" xmlns="" id="{4AF33181-5F5C-4B59-B27A-94A324F27927}"/>
              </a:ext>
            </a:extLst>
          </p:cNvPr>
          <p:cNvSpPr>
            <a:spLocks noGrp="1"/>
          </p:cNvSpPr>
          <p:nvPr>
            <p:ph sz="quarter" idx="4294967295"/>
          </p:nvPr>
        </p:nvSpPr>
        <p:spPr>
          <a:xfrm>
            <a:off x="1066800" y="4511748"/>
            <a:ext cx="4548158" cy="474785"/>
          </a:xfrm>
          <a:prstGeom prst="rect">
            <a:avLst/>
          </a:prstGeom>
          <a:ln>
            <a:noFill/>
          </a:ln>
        </p:spPr>
        <p:txBody>
          <a:bodyPr anchor="ctr" anchorCtr="0"/>
          <a:lstStyle/>
          <a:p>
            <a:pPr indent="0">
              <a:lnSpc>
                <a:spcPct val="100000"/>
              </a:lnSpc>
              <a:spcBef>
                <a:spcPts val="1200"/>
              </a:spcBef>
              <a:buNone/>
            </a:pPr>
            <a:r>
              <a:rPr lang="en-US" sz="2400" dirty="0"/>
              <a:t>Notes Receivable</a:t>
            </a:r>
          </a:p>
        </p:txBody>
      </p:sp>
      <p:sp>
        <p:nvSpPr>
          <p:cNvPr id="17" name="Content Placeholder 6">
            <a:extLst>
              <a:ext uri="{FF2B5EF4-FFF2-40B4-BE49-F238E27FC236}">
                <a16:creationId xmlns:a16="http://schemas.microsoft.com/office/drawing/2014/main" xmlns="" id="{A9091092-8554-4125-9B27-1EAD3D953C2E}"/>
              </a:ext>
            </a:extLst>
          </p:cNvPr>
          <p:cNvSpPr>
            <a:spLocks noGrp="1"/>
          </p:cNvSpPr>
          <p:nvPr>
            <p:ph sz="quarter" idx="4294967295"/>
          </p:nvPr>
        </p:nvSpPr>
        <p:spPr>
          <a:xfrm>
            <a:off x="6677247" y="4511748"/>
            <a:ext cx="1552353" cy="474785"/>
          </a:xfrm>
          <a:prstGeom prst="rect">
            <a:avLst/>
          </a:prstGeom>
          <a:ln>
            <a:noFill/>
          </a:ln>
        </p:spPr>
        <p:txBody>
          <a:bodyPr anchor="ctr" anchorCtr="0"/>
          <a:lstStyle/>
          <a:p>
            <a:pPr marL="0" indent="0" algn="r">
              <a:lnSpc>
                <a:spcPct val="100000"/>
              </a:lnSpc>
              <a:spcBef>
                <a:spcPts val="1200"/>
              </a:spcBef>
              <a:buNone/>
            </a:pPr>
            <a:r>
              <a:rPr lang="en-US" sz="2400" dirty="0"/>
              <a:t>3,400</a:t>
            </a:r>
          </a:p>
        </p:txBody>
      </p:sp>
    </p:spTree>
    <p:extLst>
      <p:ext uri="{BB962C8B-B14F-4D97-AF65-F5344CB8AC3E}">
        <p14:creationId xmlns:p14="http://schemas.microsoft.com/office/powerpoint/2010/main" xmlns="" val="95491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P spid="14" grpId="0" build="p"/>
      <p:bldP spid="15" grpId="0" build="p"/>
      <p:bldP spid="16" grpId="0" build="p"/>
      <p:bldP spid="1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667000"/>
          </a:xfrm>
          <a:prstGeom prst="rect">
            <a:avLst/>
          </a:prstGeom>
        </p:spPr>
        <p:txBody>
          <a:bodyPr>
            <a:noAutofit/>
          </a:bodyPr>
          <a:lstStyle/>
          <a:p>
            <a:pPr>
              <a:lnSpc>
                <a:spcPct val="100000"/>
              </a:lnSpc>
              <a:spcBef>
                <a:spcPts val="600"/>
              </a:spcBef>
            </a:pPr>
            <a:r>
              <a:rPr lang="en-IN" dirty="0">
                <a:solidFill>
                  <a:srgbClr val="931B21"/>
                </a:solidFill>
              </a:rPr>
              <a:t>Learning Objective 4</a:t>
            </a:r>
            <a:br>
              <a:rPr lang="en-IN" dirty="0">
                <a:solidFill>
                  <a:srgbClr val="931B21"/>
                </a:solidFill>
              </a:rPr>
            </a:br>
            <a:r>
              <a:rPr lang="en-IN" dirty="0">
                <a:solidFill>
                  <a:schemeClr val="accent1"/>
                </a:solidFill>
              </a:rPr>
              <a:t>Describe the Statement Presentation and Analysis of Receivables</a:t>
            </a:r>
            <a:endParaRPr lang="en-US"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69</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17216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DC07F-37A1-4D2E-B4BF-ED40ABA313BF}"/>
              </a:ext>
            </a:extLst>
          </p:cNvPr>
          <p:cNvSpPr>
            <a:spLocks noGrp="1"/>
          </p:cNvSpPr>
          <p:nvPr>
            <p:ph type="title"/>
          </p:nvPr>
        </p:nvSpPr>
        <p:spPr/>
        <p:txBody>
          <a:bodyPr/>
          <a:lstStyle/>
          <a:p>
            <a:r>
              <a:rPr lang="en-US" dirty="0"/>
              <a:t>Recognizing Accounts Receivable </a:t>
            </a:r>
            <a:r>
              <a:rPr lang="en-US" sz="2000" b="0" dirty="0"/>
              <a:t>(2 of 5)</a:t>
            </a:r>
            <a:endParaRPr lang="en-US" dirty="0"/>
          </a:p>
        </p:txBody>
      </p:sp>
      <p:sp>
        <p:nvSpPr>
          <p:cNvPr id="3" name="Content Placeholder 2">
            <a:extLst>
              <a:ext uri="{FF2B5EF4-FFF2-40B4-BE49-F238E27FC236}">
                <a16:creationId xmlns:a16="http://schemas.microsoft.com/office/drawing/2014/main" xmlns="" id="{9A26F2F5-4E66-49F5-97FD-004D55669034}"/>
              </a:ext>
            </a:extLst>
          </p:cNvPr>
          <p:cNvSpPr>
            <a:spLocks noGrp="1"/>
          </p:cNvSpPr>
          <p:nvPr>
            <p:ph sz="quarter" idx="16"/>
          </p:nvPr>
        </p:nvSpPr>
        <p:spPr>
          <a:xfrm>
            <a:off x="304800" y="1447800"/>
            <a:ext cx="8534400" cy="2133600"/>
          </a:xfrm>
          <a:ln>
            <a:noFill/>
          </a:ln>
        </p:spPr>
        <p:txBody>
          <a:bodyPr/>
          <a:lstStyle/>
          <a:p>
            <a:pPr>
              <a:lnSpc>
                <a:spcPct val="100000"/>
              </a:lnSpc>
              <a:spcBef>
                <a:spcPts val="1200"/>
              </a:spcBef>
            </a:pPr>
            <a:r>
              <a:rPr lang="en-US" sz="2600" b="1" dirty="0"/>
              <a:t>Illustration</a:t>
            </a:r>
            <a:r>
              <a:rPr lang="en-US" sz="2600" dirty="0"/>
              <a:t>: Assume that Zhang Ltd. on July 1, 2020, sells merchandise on account to Li Stores for ¥1,000, terms 2/10, n/30 (amounts in thousands). </a:t>
            </a:r>
          </a:p>
          <a:p>
            <a:pPr>
              <a:lnSpc>
                <a:spcPct val="100000"/>
              </a:lnSpc>
              <a:spcBef>
                <a:spcPts val="1200"/>
              </a:spcBef>
            </a:pPr>
            <a:r>
              <a:rPr lang="en-US" sz="2600" dirty="0"/>
              <a:t>On July 5, Li returns merchandise with a sales price of ¥100 to Zhang. Prepare the journal entries to record these transactions.</a:t>
            </a:r>
          </a:p>
          <a:p>
            <a:pPr>
              <a:lnSpc>
                <a:spcPct val="100000"/>
              </a:lnSpc>
              <a:spcBef>
                <a:spcPts val="1200"/>
              </a:spcBef>
            </a:pPr>
            <a:r>
              <a:rPr lang="en-US" sz="2600" dirty="0"/>
              <a:t>On July 11, Zhang receives payment from Li for the balance due. Prepare the journal entry to record this transaction.</a:t>
            </a:r>
          </a:p>
        </p:txBody>
      </p:sp>
      <p:sp>
        <p:nvSpPr>
          <p:cNvPr id="4" name="Slide Number Placeholder 3">
            <a:extLst>
              <a:ext uri="{FF2B5EF4-FFF2-40B4-BE49-F238E27FC236}">
                <a16:creationId xmlns:a16="http://schemas.microsoft.com/office/drawing/2014/main" xmlns="" id="{D8FCCEC7-065E-4934-B467-83F4AB507CC3}"/>
              </a:ext>
            </a:extLst>
          </p:cNvPr>
          <p:cNvSpPr>
            <a:spLocks noGrp="1"/>
          </p:cNvSpPr>
          <p:nvPr>
            <p:ph type="sldNum" sz="quarter" idx="10"/>
          </p:nvPr>
        </p:nvSpPr>
        <p:spPr/>
        <p:txBody>
          <a:bodyPr/>
          <a:lstStyle/>
          <a:p>
            <a:fld id="{67B19427-F580-D146-B60E-4CADEE75497F}" type="slidenum">
              <a:rPr lang="en-US" smtClean="0"/>
              <a:pPr/>
              <a:t>7</a:t>
            </a:fld>
            <a:endParaRPr lang="en-US" dirty="0"/>
          </a:p>
        </p:txBody>
      </p:sp>
      <p:sp>
        <p:nvSpPr>
          <p:cNvPr id="5" name="Footer Placeholder 4">
            <a:extLst>
              <a:ext uri="{FF2B5EF4-FFF2-40B4-BE49-F238E27FC236}">
                <a16:creationId xmlns:a16="http://schemas.microsoft.com/office/drawing/2014/main" xmlns="" id="{2E50CF37-70B8-4220-BC04-753ECE6E47C8}"/>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5832110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70</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9"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Presentation and Analysis</a:t>
            </a:r>
          </a:p>
        </p:txBody>
      </p:sp>
      <p:sp>
        <p:nvSpPr>
          <p:cNvPr id="8" name="LOBL"/>
          <p:cNvSpPr>
            <a:spLocks noGrp="1"/>
          </p:cNvSpPr>
          <p:nvPr>
            <p:ph sz="quarter" idx="4294967295"/>
          </p:nvPr>
        </p:nvSpPr>
        <p:spPr>
          <a:xfrm>
            <a:off x="309562" y="1447800"/>
            <a:ext cx="8535614" cy="4800600"/>
          </a:xfrm>
          <a:prstGeom prst="rect">
            <a:avLst/>
          </a:prstGeom>
        </p:spPr>
        <p:txBody>
          <a:bodyPr/>
          <a:lstStyle/>
          <a:p>
            <a:pPr marL="0" indent="0">
              <a:lnSpc>
                <a:spcPct val="100000"/>
              </a:lnSpc>
              <a:spcBef>
                <a:spcPts val="1200"/>
              </a:spcBef>
              <a:buClr>
                <a:schemeClr val="tx1"/>
              </a:buClr>
              <a:buNone/>
            </a:pPr>
            <a:r>
              <a:rPr lang="en-US" sz="3200" b="1" dirty="0">
                <a:solidFill>
                  <a:srgbClr val="990000"/>
                </a:solidFill>
              </a:rPr>
              <a:t>Presentation</a:t>
            </a:r>
          </a:p>
          <a:p>
            <a:pPr marL="0" indent="0">
              <a:lnSpc>
                <a:spcPct val="100000"/>
              </a:lnSpc>
              <a:spcBef>
                <a:spcPts val="1200"/>
              </a:spcBef>
              <a:buClr>
                <a:srgbClr val="990000"/>
              </a:buClr>
              <a:buNone/>
            </a:pPr>
            <a:r>
              <a:rPr lang="en-US" altLang="en-US" b="1" dirty="0">
                <a:solidFill>
                  <a:srgbClr val="000000"/>
                </a:solidFill>
              </a:rPr>
              <a:t>Statement of Financial Position</a:t>
            </a:r>
          </a:p>
          <a:p>
            <a:pPr marL="569913" indent="-339725">
              <a:lnSpc>
                <a:spcPct val="100000"/>
              </a:lnSpc>
              <a:spcBef>
                <a:spcPts val="1200"/>
              </a:spcBef>
              <a:buClr>
                <a:srgbClr val="990000"/>
              </a:buClr>
            </a:pPr>
            <a:r>
              <a:rPr lang="en-US" altLang="en-US" dirty="0">
                <a:solidFill>
                  <a:srgbClr val="000000"/>
                </a:solidFill>
              </a:rPr>
              <a:t>Identify on statement or in the notes each major type of receivable</a:t>
            </a:r>
          </a:p>
          <a:p>
            <a:pPr marL="569913" indent="-339725">
              <a:lnSpc>
                <a:spcPct val="100000"/>
              </a:lnSpc>
              <a:spcBef>
                <a:spcPts val="1200"/>
              </a:spcBef>
              <a:buClr>
                <a:srgbClr val="990000"/>
              </a:buClr>
            </a:pPr>
            <a:r>
              <a:rPr lang="en-US" altLang="en-US" dirty="0">
                <a:solidFill>
                  <a:srgbClr val="000000"/>
                </a:solidFill>
              </a:rPr>
              <a:t>Report short-term receivables as current assets</a:t>
            </a:r>
          </a:p>
          <a:p>
            <a:pPr marL="569913" indent="-339725">
              <a:lnSpc>
                <a:spcPct val="100000"/>
              </a:lnSpc>
              <a:spcBef>
                <a:spcPts val="1200"/>
              </a:spcBef>
              <a:buClr>
                <a:srgbClr val="990000"/>
              </a:buClr>
            </a:pPr>
            <a:r>
              <a:rPr lang="en-US" altLang="en-US" dirty="0">
                <a:solidFill>
                  <a:srgbClr val="000000"/>
                </a:solidFill>
              </a:rPr>
              <a:t>Report both gross amount of receivables and allowance for doubtful account</a:t>
            </a:r>
          </a:p>
        </p:txBody>
      </p:sp>
    </p:spTree>
    <p:extLst>
      <p:ext uri="{BB962C8B-B14F-4D97-AF65-F5344CB8AC3E}">
        <p14:creationId xmlns:p14="http://schemas.microsoft.com/office/powerpoint/2010/main" xmlns="" val="17834379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71</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9"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Presentation and Analysis</a:t>
            </a:r>
          </a:p>
        </p:txBody>
      </p:sp>
      <p:sp>
        <p:nvSpPr>
          <p:cNvPr id="8" name="LOBL"/>
          <p:cNvSpPr>
            <a:spLocks noGrp="1"/>
          </p:cNvSpPr>
          <p:nvPr>
            <p:ph sz="quarter" idx="4294967295"/>
          </p:nvPr>
        </p:nvSpPr>
        <p:spPr>
          <a:xfrm>
            <a:off x="309562" y="1447800"/>
            <a:ext cx="8535614" cy="4800600"/>
          </a:xfrm>
          <a:prstGeom prst="rect">
            <a:avLst/>
          </a:prstGeom>
        </p:spPr>
        <p:txBody>
          <a:bodyPr/>
          <a:lstStyle/>
          <a:p>
            <a:pPr marL="0" indent="0">
              <a:lnSpc>
                <a:spcPct val="100000"/>
              </a:lnSpc>
              <a:spcBef>
                <a:spcPts val="1200"/>
              </a:spcBef>
              <a:buClr>
                <a:schemeClr val="tx1"/>
              </a:buClr>
              <a:buNone/>
            </a:pPr>
            <a:r>
              <a:rPr lang="en-US" sz="3200" b="1" dirty="0">
                <a:solidFill>
                  <a:srgbClr val="990000"/>
                </a:solidFill>
              </a:rPr>
              <a:t>Presentation</a:t>
            </a:r>
          </a:p>
          <a:p>
            <a:pPr marL="0" indent="0">
              <a:lnSpc>
                <a:spcPct val="100000"/>
              </a:lnSpc>
              <a:spcBef>
                <a:spcPts val="1200"/>
              </a:spcBef>
              <a:buClr>
                <a:srgbClr val="990000"/>
              </a:buClr>
              <a:buNone/>
            </a:pPr>
            <a:r>
              <a:rPr lang="en-US" altLang="en-US" b="1" dirty="0">
                <a:solidFill>
                  <a:srgbClr val="000000"/>
                </a:solidFill>
              </a:rPr>
              <a:t>Income Statement</a:t>
            </a:r>
          </a:p>
          <a:p>
            <a:pPr marL="569913" indent="-339725">
              <a:lnSpc>
                <a:spcPct val="100000"/>
              </a:lnSpc>
              <a:spcBef>
                <a:spcPts val="1200"/>
              </a:spcBef>
              <a:buClr>
                <a:srgbClr val="990000"/>
              </a:buClr>
            </a:pPr>
            <a:r>
              <a:rPr lang="en-US" altLang="en-US" dirty="0">
                <a:solidFill>
                  <a:srgbClr val="000000"/>
                </a:solidFill>
              </a:rPr>
              <a:t>Report bad debt expense and service charge expense in operating expenses section</a:t>
            </a:r>
          </a:p>
          <a:p>
            <a:pPr marL="569913" indent="-339725">
              <a:lnSpc>
                <a:spcPct val="100000"/>
              </a:lnSpc>
              <a:spcBef>
                <a:spcPts val="1200"/>
              </a:spcBef>
              <a:buClr>
                <a:srgbClr val="990000"/>
              </a:buClr>
            </a:pPr>
            <a:r>
              <a:rPr lang="en-US" altLang="en-US" dirty="0">
                <a:solidFill>
                  <a:srgbClr val="000000"/>
                </a:solidFill>
              </a:rPr>
              <a:t>Report interest revenue under “Other income and expense” in non-operating section</a:t>
            </a:r>
            <a:endParaRPr lang="en-US" dirty="0">
              <a:solidFill>
                <a:srgbClr val="000000"/>
              </a:solidFill>
            </a:endParaRPr>
          </a:p>
        </p:txBody>
      </p:sp>
    </p:spTree>
    <p:extLst>
      <p:ext uri="{BB962C8B-B14F-4D97-AF65-F5344CB8AC3E}">
        <p14:creationId xmlns:p14="http://schemas.microsoft.com/office/powerpoint/2010/main" xmlns="" val="14207904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
          <p:cNvSpPr>
            <a:spLocks noGrp="1"/>
          </p:cNvSpPr>
          <p:nvPr>
            <p:ph type="sldNum" sz="quarter" idx="10"/>
          </p:nvPr>
        </p:nvSpPr>
        <p:spPr/>
        <p:txBody>
          <a:bodyPr/>
          <a:lstStyle/>
          <a:p>
            <a:fld id="{67B19427-F580-D146-B60E-4CADEE75497F}" type="slidenum">
              <a:rPr lang="en-US" smtClean="0"/>
              <a:pPr/>
              <a:t>72</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pic>
        <p:nvPicPr>
          <p:cNvPr id="3" name="Picture 2">
            <a:extLst>
              <a:ext uri="{FF2B5EF4-FFF2-40B4-BE49-F238E27FC236}">
                <a16:creationId xmlns:a16="http://schemas.microsoft.com/office/drawing/2014/main" xmlns="" id="{DD758169-E18E-445C-AAC5-D07A30929B01}"/>
              </a:ext>
            </a:extLst>
          </p:cNvPr>
          <p:cNvPicPr>
            <a:picLocks noChangeAspect="1"/>
          </p:cNvPicPr>
          <p:nvPr/>
        </p:nvPicPr>
        <p:blipFill>
          <a:blip r:embed="rId2"/>
          <a:stretch>
            <a:fillRect/>
          </a:stretch>
        </p:blipFill>
        <p:spPr>
          <a:xfrm>
            <a:off x="-1" y="533400"/>
            <a:ext cx="9148119" cy="3543300"/>
          </a:xfrm>
          <a:prstGeom prst="rect">
            <a:avLst/>
          </a:prstGeom>
        </p:spPr>
      </p:pic>
    </p:spTree>
    <p:extLst>
      <p:ext uri="{BB962C8B-B14F-4D97-AF65-F5344CB8AC3E}">
        <p14:creationId xmlns:p14="http://schemas.microsoft.com/office/powerpoint/2010/main" xmlns="" val="42171488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
          <p:cNvSpPr>
            <a:spLocks noGrp="1"/>
          </p:cNvSpPr>
          <p:nvPr>
            <p:ph type="sldNum" sz="quarter" idx="10"/>
          </p:nvPr>
        </p:nvSpPr>
        <p:spPr/>
        <p:txBody>
          <a:bodyPr/>
          <a:lstStyle/>
          <a:p>
            <a:fld id="{67B19427-F580-D146-B60E-4CADEE75497F}" type="slidenum">
              <a:rPr lang="en-US" smtClean="0"/>
              <a:pPr/>
              <a:t>73</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pic>
        <p:nvPicPr>
          <p:cNvPr id="4" name="Picture 3">
            <a:extLst>
              <a:ext uri="{FF2B5EF4-FFF2-40B4-BE49-F238E27FC236}">
                <a16:creationId xmlns:a16="http://schemas.microsoft.com/office/drawing/2014/main" xmlns="" id="{A576553D-063C-4ED9-AC2C-2500CE453EAA}"/>
              </a:ext>
            </a:extLst>
          </p:cNvPr>
          <p:cNvPicPr>
            <a:picLocks noChangeAspect="1"/>
          </p:cNvPicPr>
          <p:nvPr/>
        </p:nvPicPr>
        <p:blipFill>
          <a:blip r:embed="rId2"/>
          <a:stretch>
            <a:fillRect/>
          </a:stretch>
        </p:blipFill>
        <p:spPr>
          <a:xfrm>
            <a:off x="0" y="645626"/>
            <a:ext cx="9144000" cy="6075849"/>
          </a:xfrm>
          <a:prstGeom prst="rect">
            <a:avLst/>
          </a:prstGeom>
        </p:spPr>
      </p:pic>
    </p:spTree>
    <p:extLst>
      <p:ext uri="{BB962C8B-B14F-4D97-AF65-F5344CB8AC3E}">
        <p14:creationId xmlns:p14="http://schemas.microsoft.com/office/powerpoint/2010/main" xmlns="" val="33038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53D61F-7C83-4282-AF3D-13E518C200F6}"/>
              </a:ext>
            </a:extLst>
          </p:cNvPr>
          <p:cNvSpPr>
            <a:spLocks noGrp="1"/>
          </p:cNvSpPr>
          <p:nvPr>
            <p:ph type="title"/>
          </p:nvPr>
        </p:nvSpPr>
        <p:spPr/>
        <p:txBody>
          <a:bodyPr/>
          <a:lstStyle/>
          <a:p>
            <a:r>
              <a:rPr lang="en-US" dirty="0"/>
              <a:t>Recognizing Accounts Receivable </a:t>
            </a:r>
            <a:r>
              <a:rPr lang="en-US" sz="2000" b="0" dirty="0"/>
              <a:t>(4 of 5)</a:t>
            </a:r>
            <a:endParaRPr lang="en-US" dirty="0"/>
          </a:p>
        </p:txBody>
      </p:sp>
      <p:sp>
        <p:nvSpPr>
          <p:cNvPr id="3" name="Content Placeholder 2">
            <a:extLst>
              <a:ext uri="{FF2B5EF4-FFF2-40B4-BE49-F238E27FC236}">
                <a16:creationId xmlns:a16="http://schemas.microsoft.com/office/drawing/2014/main" xmlns="" id="{0D6D7742-5AC0-47B9-A783-E06CD40C787E}"/>
              </a:ext>
            </a:extLst>
          </p:cNvPr>
          <p:cNvSpPr>
            <a:spLocks noGrp="1"/>
          </p:cNvSpPr>
          <p:nvPr>
            <p:ph sz="quarter" idx="16"/>
          </p:nvPr>
        </p:nvSpPr>
        <p:spPr>
          <a:xfrm>
            <a:off x="304800" y="1447800"/>
            <a:ext cx="8534400" cy="3124200"/>
          </a:xfrm>
          <a:ln>
            <a:noFill/>
          </a:ln>
        </p:spPr>
        <p:txBody>
          <a:bodyPr/>
          <a:lstStyle/>
          <a:p>
            <a:pPr>
              <a:lnSpc>
                <a:spcPct val="100000"/>
              </a:lnSpc>
              <a:spcBef>
                <a:spcPts val="1200"/>
              </a:spcBef>
            </a:pPr>
            <a:r>
              <a:rPr lang="en-US" altLang="en-US" sz="2600" b="1" dirty="0"/>
              <a:t>Illustration: </a:t>
            </a:r>
            <a:r>
              <a:rPr lang="en-US" sz="2600" dirty="0"/>
              <a:t>Some retailers issue their own credit cards. When you use a retailer’s credit card (IKEA, for example), the retailer charges interest on the balance due if not paid within a specified period (usually 25–30 days).</a:t>
            </a:r>
          </a:p>
          <a:p>
            <a:pPr>
              <a:lnSpc>
                <a:spcPct val="100000"/>
              </a:lnSpc>
              <a:spcBef>
                <a:spcPts val="1200"/>
              </a:spcBef>
            </a:pPr>
            <a:r>
              <a:rPr lang="en-US" sz="2600" b="1" dirty="0"/>
              <a:t>Illustration: </a:t>
            </a:r>
            <a:r>
              <a:rPr lang="en-US" sz="2600" dirty="0"/>
              <a:t>Assume you use your IKEA credit card to purchase clothing with a sales price of €300 on June 1, 2020. The entry is recorded as follows. </a:t>
            </a:r>
          </a:p>
          <a:p>
            <a:pPr>
              <a:lnSpc>
                <a:spcPct val="100000"/>
              </a:lnSpc>
              <a:spcBef>
                <a:spcPts val="1200"/>
              </a:spcBef>
            </a:pPr>
            <a:endParaRPr lang="en-US" sz="2600" dirty="0"/>
          </a:p>
          <a:p>
            <a:pPr>
              <a:lnSpc>
                <a:spcPct val="100000"/>
              </a:lnSpc>
              <a:spcBef>
                <a:spcPts val="1200"/>
              </a:spcBef>
            </a:pPr>
            <a:r>
              <a:rPr lang="en-US" sz="2600" b="1" dirty="0"/>
              <a:t>Illustration: </a:t>
            </a:r>
            <a:r>
              <a:rPr lang="en-US" sz="2600" dirty="0"/>
              <a:t>Assuming that you owe €300 at the end of the month and IKEA charges 1.5% per month on the balance due, the adjusting entry that IKEA makes</a:t>
            </a:r>
          </a:p>
          <a:p>
            <a:pPr>
              <a:lnSpc>
                <a:spcPct val="100000"/>
              </a:lnSpc>
              <a:spcBef>
                <a:spcPts val="1200"/>
              </a:spcBef>
            </a:pPr>
            <a:endParaRPr lang="en-US" altLang="en-US" sz="2600" dirty="0"/>
          </a:p>
        </p:txBody>
      </p:sp>
      <p:sp>
        <p:nvSpPr>
          <p:cNvPr id="4" name="Slide Number Placeholder 3">
            <a:extLst>
              <a:ext uri="{FF2B5EF4-FFF2-40B4-BE49-F238E27FC236}">
                <a16:creationId xmlns:a16="http://schemas.microsoft.com/office/drawing/2014/main" xmlns="" id="{DEC1699D-51F4-4027-A897-C402428D4EB2}"/>
              </a:ext>
            </a:extLst>
          </p:cNvPr>
          <p:cNvSpPr>
            <a:spLocks noGrp="1"/>
          </p:cNvSpPr>
          <p:nvPr>
            <p:ph type="sldNum" sz="quarter" idx="10"/>
          </p:nvPr>
        </p:nvSpPr>
        <p:spPr/>
        <p:txBody>
          <a:bodyPr/>
          <a:lstStyle/>
          <a:p>
            <a:fld id="{67B19427-F580-D146-B60E-4CADEE75497F}" type="slidenum">
              <a:rPr lang="en-US" smtClean="0"/>
              <a:pPr/>
              <a:t>8</a:t>
            </a:fld>
            <a:endParaRPr lang="en-US" dirty="0"/>
          </a:p>
        </p:txBody>
      </p:sp>
      <p:sp>
        <p:nvSpPr>
          <p:cNvPr id="5" name="Footer Placeholder 4">
            <a:extLst>
              <a:ext uri="{FF2B5EF4-FFF2-40B4-BE49-F238E27FC236}">
                <a16:creationId xmlns:a16="http://schemas.microsoft.com/office/drawing/2014/main" xmlns="" id="{5E3E415E-C51A-4C1F-8D0F-352BDC4DFC5D}"/>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51805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1A9DB-FEDC-49D1-8149-70C36AEB5BD4}"/>
              </a:ext>
            </a:extLst>
          </p:cNvPr>
          <p:cNvSpPr>
            <a:spLocks noGrp="1"/>
          </p:cNvSpPr>
          <p:nvPr>
            <p:ph type="title"/>
          </p:nvPr>
        </p:nvSpPr>
        <p:spPr/>
        <p:txBody>
          <a:bodyPr/>
          <a:lstStyle/>
          <a:p>
            <a:r>
              <a:rPr lang="en-GB" dirty="0"/>
              <a:t>Recognising accounts receivable </a:t>
            </a:r>
          </a:p>
        </p:txBody>
      </p:sp>
      <p:sp>
        <p:nvSpPr>
          <p:cNvPr id="4" name="Slide Number Placeholder 3">
            <a:extLst>
              <a:ext uri="{FF2B5EF4-FFF2-40B4-BE49-F238E27FC236}">
                <a16:creationId xmlns:a16="http://schemas.microsoft.com/office/drawing/2014/main" xmlns="" id="{AF0627B6-323E-49A6-8DDB-B218D43471BC}"/>
              </a:ext>
            </a:extLst>
          </p:cNvPr>
          <p:cNvSpPr>
            <a:spLocks noGrp="1"/>
          </p:cNvSpPr>
          <p:nvPr>
            <p:ph type="sldNum" sz="quarter" idx="10"/>
          </p:nvPr>
        </p:nvSpPr>
        <p:spPr/>
        <p:txBody>
          <a:bodyPr/>
          <a:lstStyle/>
          <a:p>
            <a:fld id="{67B19427-F580-D146-B60E-4CADEE75497F}" type="slidenum">
              <a:rPr lang="en-US" smtClean="0"/>
              <a:pPr/>
              <a:t>9</a:t>
            </a:fld>
            <a:endParaRPr lang="en-US" dirty="0"/>
          </a:p>
        </p:txBody>
      </p:sp>
      <p:sp>
        <p:nvSpPr>
          <p:cNvPr id="5" name="Footer Placeholder 4">
            <a:extLst>
              <a:ext uri="{FF2B5EF4-FFF2-40B4-BE49-F238E27FC236}">
                <a16:creationId xmlns:a16="http://schemas.microsoft.com/office/drawing/2014/main" xmlns="" id="{E19CD69A-097C-4B99-A1C2-A12EFB7EB7F1}"/>
              </a:ext>
            </a:extLst>
          </p:cNvPr>
          <p:cNvSpPr>
            <a:spLocks noGrp="1"/>
          </p:cNvSpPr>
          <p:nvPr>
            <p:ph type="ftr" sz="quarter" idx="11"/>
          </p:nvPr>
        </p:nvSpPr>
        <p:spPr/>
        <p:txBody>
          <a:bodyPr/>
          <a:lstStyle/>
          <a:p>
            <a:r>
              <a:rPr lang="en-US"/>
              <a:t>Copyright ©2019 John Wiley &amp; Sons, Inc. </a:t>
            </a:r>
            <a:endParaRPr lang="en-US" dirty="0"/>
          </a:p>
        </p:txBody>
      </p:sp>
      <p:pic>
        <p:nvPicPr>
          <p:cNvPr id="15" name="Picture 14">
            <a:extLst>
              <a:ext uri="{FF2B5EF4-FFF2-40B4-BE49-F238E27FC236}">
                <a16:creationId xmlns:a16="http://schemas.microsoft.com/office/drawing/2014/main" xmlns="" id="{CA97AC59-78E4-4445-AE54-CD6C3071815D}"/>
              </a:ext>
            </a:extLst>
          </p:cNvPr>
          <p:cNvPicPr>
            <a:picLocks noChangeAspect="1"/>
          </p:cNvPicPr>
          <p:nvPr/>
        </p:nvPicPr>
        <p:blipFill>
          <a:blip r:embed="rId2"/>
          <a:stretch>
            <a:fillRect/>
          </a:stretch>
        </p:blipFill>
        <p:spPr>
          <a:xfrm>
            <a:off x="304800" y="1371600"/>
            <a:ext cx="8718354" cy="3276600"/>
          </a:xfrm>
          <a:prstGeom prst="rect">
            <a:avLst/>
          </a:prstGeom>
        </p:spPr>
      </p:pic>
    </p:spTree>
    <p:extLst>
      <p:ext uri="{BB962C8B-B14F-4D97-AF65-F5344CB8AC3E}">
        <p14:creationId xmlns:p14="http://schemas.microsoft.com/office/powerpoint/2010/main" xmlns="" val="2087539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dd74a2e4272b3ceab11fc1becfed297ae986ab"/>
</p:tagLst>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Custom Desig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E39A3ED730EF40BC95659DEDC34250" ma:contentTypeVersion="4" ma:contentTypeDescription="Create a new document." ma:contentTypeScope="" ma:versionID="35ae4085b5cb6bde6e905c69dcb10e27">
  <xsd:schema xmlns:xsd="http://www.w3.org/2001/XMLSchema" xmlns:xs="http://www.w3.org/2001/XMLSchema" xmlns:p="http://schemas.microsoft.com/office/2006/metadata/properties" xmlns:ns2="2e108766-8a5d-4dd6-bf2d-0e83b2e3ea10" targetNamespace="http://schemas.microsoft.com/office/2006/metadata/properties" ma:root="true" ma:fieldsID="6e076ca49e7c802acdbea8cc88235627" ns2:_="">
    <xsd:import namespace="2e108766-8a5d-4dd6-bf2d-0e83b2e3ea1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08766-8a5d-4dd6-bf2d-0e83b2e3ea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3F815B-6E6B-437C-95EA-B6C979BFBC91}">
  <ds:schemaRefs>
    <ds:schemaRef ds:uri="http://schemas.microsoft.com/sharepoint/v3/contenttype/forms"/>
  </ds:schemaRefs>
</ds:datastoreItem>
</file>

<file path=customXml/itemProps2.xml><?xml version="1.0" encoding="utf-8"?>
<ds:datastoreItem xmlns:ds="http://schemas.openxmlformats.org/officeDocument/2006/customXml" ds:itemID="{6936CF6A-C1C3-4ABA-ACA7-1D450D43CCA9}">
  <ds:schemaRefs>
    <ds:schemaRef ds:uri="http://purl.org/dc/terms/"/>
    <ds:schemaRef ds:uri="http://schemas.microsoft.com/office/2006/documentManagement/types"/>
    <ds:schemaRef ds:uri="2e108766-8a5d-4dd6-bf2d-0e83b2e3ea10"/>
    <ds:schemaRef ds:uri="http://schemas.microsoft.com/office/infopath/2007/PartnerControls"/>
    <ds:schemaRef ds:uri="http://schemas.openxmlformats.org/package/2006/metadata/core-properties"/>
    <ds:schemaRef ds:uri="http://purl.org/dc/elements/1.1/"/>
    <ds:schemaRef ds:uri="http://www.w3.org/XML/1998/namespace"/>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BF7605ED-CCB9-4441-91E0-7F14D93A1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08766-8a5d-4dd6-bf2d-0e83b2e3e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17929</TotalTime>
  <Words>4360</Words>
  <Application>Microsoft Office PowerPoint</Application>
  <PresentationFormat>On-screen Show (4:3)</PresentationFormat>
  <Paragraphs>827</Paragraphs>
  <Slides>73</Slides>
  <Notes>26</Notes>
  <HiddenSlides>0</HiddenSlides>
  <MMClips>0</MMClips>
  <ScaleCrop>false</ScaleCrop>
  <HeadingPairs>
    <vt:vector size="4" baseType="variant">
      <vt:variant>
        <vt:lpstr>Theme</vt:lpstr>
      </vt:variant>
      <vt:variant>
        <vt:i4>7</vt:i4>
      </vt:variant>
      <vt:variant>
        <vt:lpstr>Slide Titles</vt:lpstr>
      </vt:variant>
      <vt:variant>
        <vt:i4>73</vt:i4>
      </vt:variant>
    </vt:vector>
  </HeadingPairs>
  <TitlesOfParts>
    <vt:vector size="80" baseType="lpstr">
      <vt:lpstr>Opener</vt:lpstr>
      <vt:lpstr>Chapter Outline</vt:lpstr>
      <vt:lpstr>Learning Objectives</vt:lpstr>
      <vt:lpstr>Concept Check Question</vt:lpstr>
      <vt:lpstr>Key Term</vt:lpstr>
      <vt:lpstr>Image Slide Master</vt:lpstr>
      <vt:lpstr>Custom Design</vt:lpstr>
      <vt:lpstr>Financial Accounting</vt:lpstr>
      <vt:lpstr>Chapter Outline:</vt:lpstr>
      <vt:lpstr>Learning Objective 1 Explain How Companies Recognize Accounts Receivable</vt:lpstr>
      <vt:lpstr>Recognition of Accounts Receivables </vt:lpstr>
      <vt:lpstr>Types of Receivables (1 of 2)</vt:lpstr>
      <vt:lpstr>Recognizing Accounts Receivable (1 of 5)</vt:lpstr>
      <vt:lpstr>Recognizing Accounts Receivable (2 of 5)</vt:lpstr>
      <vt:lpstr>Recognizing Accounts Receivable (4 of 5)</vt:lpstr>
      <vt:lpstr>Recognising accounts receivable </vt:lpstr>
      <vt:lpstr>Recognising accounts receivable </vt:lpstr>
      <vt:lpstr>Do It! 1: Recognizing Accounts Receivable (1 of 3)</vt:lpstr>
      <vt:lpstr>Do It! 1: Recognizing Accounts Receivable (2 of 3)</vt:lpstr>
      <vt:lpstr>Do It! 1: Recognizing Accounts Receivable (3 of 3)</vt:lpstr>
      <vt:lpstr>Learning Objective 2 Describe How Companies Value Accounts Receivable and Record Their Disposition</vt:lpstr>
      <vt:lpstr>Valuation of Accounts Receivable</vt:lpstr>
      <vt:lpstr>Slide 16</vt:lpstr>
      <vt:lpstr>Direct Write-Off Method for Uncollectible Accounts</vt:lpstr>
      <vt:lpstr>Allowance Method for Uncollectible Accounts</vt:lpstr>
      <vt:lpstr>Allowance Method for Uncollectibles  (1 of 5)</vt:lpstr>
      <vt:lpstr>Allowance Method for Uncollectibles  (2 of 5)</vt:lpstr>
      <vt:lpstr>Allowance Method for Uncollectibles  (3 of 5)</vt:lpstr>
      <vt:lpstr>Allowance Method for Uncollectibles  (4 of 5)</vt:lpstr>
      <vt:lpstr>Valuing Accounts Receivable</vt:lpstr>
      <vt:lpstr>Valuing Accounts Receivable</vt:lpstr>
      <vt:lpstr>Valuing Accounts Receivable</vt:lpstr>
      <vt:lpstr>Valuing Accounts Receivable</vt:lpstr>
      <vt:lpstr>Valuing Accounts Receivable</vt:lpstr>
      <vt:lpstr>Valuing Accounts Receivable</vt:lpstr>
      <vt:lpstr>Valuing Accounts Receivable</vt:lpstr>
      <vt:lpstr>Valuing Accounts Receivable</vt:lpstr>
      <vt:lpstr>Slide 31</vt:lpstr>
      <vt:lpstr>Slide 32</vt:lpstr>
      <vt:lpstr>Slide 33</vt:lpstr>
      <vt:lpstr>Slide 34</vt:lpstr>
      <vt:lpstr>Slide 35</vt:lpstr>
      <vt:lpstr>Estimating the Allowance (1 of 4)</vt:lpstr>
      <vt:lpstr>Estimating the Allowance (2 of 4)</vt:lpstr>
      <vt:lpstr>Estimating the Allowance (3 of 4)</vt:lpstr>
      <vt:lpstr>Estimating the Allowance (4 of 4)</vt:lpstr>
      <vt:lpstr>Valuing account receivable </vt:lpstr>
      <vt:lpstr>Valuing account receivable </vt:lpstr>
      <vt:lpstr>Valuing account receivable </vt:lpstr>
      <vt:lpstr>Valuing account receivable </vt:lpstr>
      <vt:lpstr>Disposing of Accounts Receivables (1 of 2)</vt:lpstr>
      <vt:lpstr>Disposing of Accounts Receivables (2 of 3)</vt:lpstr>
      <vt:lpstr>Sale of Receivables to a Factor</vt:lpstr>
      <vt:lpstr>Disposing of Accounts Receivables (3 of 3)</vt:lpstr>
      <vt:lpstr>National Credit Card Sales</vt:lpstr>
      <vt:lpstr>Do It! 2b: Factoring</vt:lpstr>
      <vt:lpstr>Disposing account receivable </vt:lpstr>
      <vt:lpstr>Disposing account receivable </vt:lpstr>
      <vt:lpstr>Learning Objective 3 Explain How Companies Recognize, Value, and Dispose of Notes Receivable</vt:lpstr>
      <vt:lpstr>Notes Receivable (1 of 2)</vt:lpstr>
      <vt:lpstr>Notes Receivable (2 of 2)</vt:lpstr>
      <vt:lpstr>Determining the Maturity Date</vt:lpstr>
      <vt:lpstr>Computing Interest</vt:lpstr>
      <vt:lpstr>Recognizing Notes Receivable</vt:lpstr>
      <vt:lpstr>Valuing Notes Receivable</vt:lpstr>
      <vt:lpstr>Disposing of Notes Receivable (1 of 2)</vt:lpstr>
      <vt:lpstr>Disposing of Notes Receivable (2 of 2)</vt:lpstr>
      <vt:lpstr>Honor of Notes Receivable</vt:lpstr>
      <vt:lpstr>Accrual of Interest Receivable (1 of 2)</vt:lpstr>
      <vt:lpstr>Accrual of Interest Receivable (2 of 2)</vt:lpstr>
      <vt:lpstr>Dishonor of Notes Receivable (1 of 2)</vt:lpstr>
      <vt:lpstr>Dishonor of Notes Receivable (2 of 2)</vt:lpstr>
      <vt:lpstr>DO IT! 3: Recognizing Notes Receivable (1 of 3)</vt:lpstr>
      <vt:lpstr>DO IT! 3: Recognizing Notes Receivable (2 of 3)</vt:lpstr>
      <vt:lpstr>DO IT! 3: Recognizing Notes Receivable (3 of 3)</vt:lpstr>
      <vt:lpstr>Learning Objective 4 Describe the Statement Presentation and Analysis of Receivables</vt:lpstr>
      <vt:lpstr>Presentation and Analysis</vt:lpstr>
      <vt:lpstr>Presentation and Analysis</vt:lpstr>
      <vt:lpstr>Slide 72</vt:lpstr>
      <vt:lpstr>Slide 73</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Tools for Business Decision Making, 8e</dc:title>
  <dc:subject>Financial Accounting</dc:subject>
  <dc:creator>Kimmel/Weygandt/Kieso</dc:creator>
  <cp:lastModifiedBy>mt2x.com</cp:lastModifiedBy>
  <cp:revision>1937</cp:revision>
  <cp:lastPrinted>2017-04-26T13:25:47Z</cp:lastPrinted>
  <dcterms:created xsi:type="dcterms:W3CDTF">2017-04-21T14:49:46Z</dcterms:created>
  <dcterms:modified xsi:type="dcterms:W3CDTF">2020-09-04T19:35:18Z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0x01010070E39A3ED730EF40BC95659DEDC34250</vt:lpwstr>
  </property>
</Properties>
</file>