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311" r:id="rId3"/>
    <p:sldId id="257" r:id="rId4"/>
    <p:sldId id="258" r:id="rId5"/>
    <p:sldId id="259" r:id="rId6"/>
    <p:sldId id="260" r:id="rId7"/>
    <p:sldId id="261" r:id="rId8"/>
    <p:sldId id="264" r:id="rId9"/>
    <p:sldId id="265" r:id="rId10"/>
    <p:sldId id="272" r:id="rId11"/>
    <p:sldId id="273" r:id="rId12"/>
    <p:sldId id="275" r:id="rId13"/>
    <p:sldId id="279" r:id="rId14"/>
    <p:sldId id="281" r:id="rId15"/>
    <p:sldId id="283" r:id="rId16"/>
    <p:sldId id="278" r:id="rId17"/>
    <p:sldId id="286" r:id="rId18"/>
    <p:sldId id="287" r:id="rId19"/>
    <p:sldId id="288" r:id="rId20"/>
    <p:sldId id="289" r:id="rId21"/>
    <p:sldId id="290" r:id="rId22"/>
    <p:sldId id="291" r:id="rId23"/>
    <p:sldId id="294" r:id="rId24"/>
    <p:sldId id="296" r:id="rId25"/>
    <p:sldId id="298" r:id="rId26"/>
    <p:sldId id="300" r:id="rId27"/>
    <p:sldId id="303" r:id="rId28"/>
    <p:sldId id="305" r:id="rId29"/>
    <p:sldId id="306"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dirty="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A072152F-2907-4E10-9CB6-01E1B454B1F0}" type="presOf" srcId="{8851A572-10A3-4220-B89C-B8A30F4E69EA}" destId="{CCCD0997-16C1-406F-87F9-C0A35F8F5A15}" srcOrd="0" destOrd="0" presId="urn:microsoft.com/office/officeart/2005/8/layout/vList2"/>
    <dgm:cxn modelId="{F651EB3D-92E1-494C-848A-C44BE4F94FB4}" type="presOf" srcId="{8FB9F61C-6D5C-489A-830C-01BA554D7B10}" destId="{B7A8C16C-5DBB-40FF-A23A-A889266DD7CC}"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58DE0372-0A8F-42F8-B810-3E681C032B5B}" type="presOf" srcId="{E05382F1-5A63-4ED0-A927-633B2FB08288}" destId="{9B79893C-F79B-43DA-8999-DA516CE9FAE1}" srcOrd="0" destOrd="0" presId="urn:microsoft.com/office/officeart/2005/8/layout/vList2"/>
    <dgm:cxn modelId="{D5A11854-6858-4F25-B414-87556C0BB284}" type="presOf" srcId="{2880DE91-1B2D-4DC9-9BCA-B0197CEBA15A}" destId="{B5FBE0E1-6C87-4B3D-8218-7447C7B7BC56}" srcOrd="0" destOrd="0" presId="urn:microsoft.com/office/officeart/2005/8/layout/vList2"/>
    <dgm:cxn modelId="{3F138585-7EC7-429D-B752-AF41FA15D349}" type="presOf" srcId="{25FC8D72-CC1A-4EE7-AA59-4E981F3BD434}" destId="{426527C5-5B68-4FB5-8168-DCF18AE86F68}"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9DADEABD-6294-4FC4-BEEE-8880BFCD414B}" type="presOf" srcId="{4EA38C27-7DB7-4565-B56D-12CBB45FB2C5}" destId="{A1D1E4DE-2D3B-4AFB-88BC-72E76FDE38D5}" srcOrd="0" destOrd="0" presId="urn:microsoft.com/office/officeart/2005/8/layout/vList2"/>
    <dgm:cxn modelId="{FD04D6FD-FCF9-487D-9B67-45A7BCEF0937}" type="presOf" srcId="{10B146F6-A4D8-487A-9323-7C10C7CA0E4D}" destId="{D51E889A-9972-4DA1-949E-861592BF20DB}" srcOrd="0" destOrd="0" presId="urn:microsoft.com/office/officeart/2005/8/layout/vList2"/>
    <dgm:cxn modelId="{A2E38CED-BE0C-48C6-9D0C-DBB42C22806F}" type="presParOf" srcId="{CCCD0997-16C1-406F-87F9-C0A35F8F5A15}" destId="{426527C5-5B68-4FB5-8168-DCF18AE86F68}" srcOrd="0" destOrd="0" presId="urn:microsoft.com/office/officeart/2005/8/layout/vList2"/>
    <dgm:cxn modelId="{78DE56D9-C513-4054-8EB2-249B4BCB6C97}" type="presParOf" srcId="{CCCD0997-16C1-406F-87F9-C0A35F8F5A15}" destId="{5760FA8F-1E66-489A-92A4-9DDE6ECA8ADA}" srcOrd="1" destOrd="0" presId="urn:microsoft.com/office/officeart/2005/8/layout/vList2"/>
    <dgm:cxn modelId="{8FF41CBE-BA7B-4CFE-9235-EA20C8BA33E5}" type="presParOf" srcId="{CCCD0997-16C1-406F-87F9-C0A35F8F5A15}" destId="{A1D1E4DE-2D3B-4AFB-88BC-72E76FDE38D5}" srcOrd="2" destOrd="0" presId="urn:microsoft.com/office/officeart/2005/8/layout/vList2"/>
    <dgm:cxn modelId="{013319D4-875D-4ECE-A0CB-51EDCD613C96}" type="presParOf" srcId="{CCCD0997-16C1-406F-87F9-C0A35F8F5A15}" destId="{8EA79A4E-D648-471C-9170-9FDBE2491C3E}" srcOrd="3" destOrd="0" presId="urn:microsoft.com/office/officeart/2005/8/layout/vList2"/>
    <dgm:cxn modelId="{2570075D-2884-4860-BBE4-7F35EF81092E}" type="presParOf" srcId="{CCCD0997-16C1-406F-87F9-C0A35F8F5A15}" destId="{B7A8C16C-5DBB-40FF-A23A-A889266DD7CC}" srcOrd="4" destOrd="0" presId="urn:microsoft.com/office/officeart/2005/8/layout/vList2"/>
    <dgm:cxn modelId="{C16E0427-054F-446C-A0A7-CD23D13AC1FC}" type="presParOf" srcId="{CCCD0997-16C1-406F-87F9-C0A35F8F5A15}" destId="{1CC9FFFA-0224-4E02-BA03-6552DA2BEE43}" srcOrd="5" destOrd="0" presId="urn:microsoft.com/office/officeart/2005/8/layout/vList2"/>
    <dgm:cxn modelId="{F90BC68A-0F7D-493C-9C41-A0AC29B29EC0}" type="presParOf" srcId="{CCCD0997-16C1-406F-87F9-C0A35F8F5A15}" destId="{B5FBE0E1-6C87-4B3D-8218-7447C7B7BC56}" srcOrd="6" destOrd="0" presId="urn:microsoft.com/office/officeart/2005/8/layout/vList2"/>
    <dgm:cxn modelId="{188F493B-839A-4734-9C61-75D8254B0EBB}" type="presParOf" srcId="{CCCD0997-16C1-406F-87F9-C0A35F8F5A15}" destId="{9E450E86-ABE1-4D87-A580-5F555EF39BB1}" srcOrd="7" destOrd="0" presId="urn:microsoft.com/office/officeart/2005/8/layout/vList2"/>
    <dgm:cxn modelId="{8BB5B00E-5D01-41F1-92CD-253654A44FBA}" type="presParOf" srcId="{CCCD0997-16C1-406F-87F9-C0A35F8F5A15}" destId="{D51E889A-9972-4DA1-949E-861592BF20DB}" srcOrd="8" destOrd="0" presId="urn:microsoft.com/office/officeart/2005/8/layout/vList2"/>
    <dgm:cxn modelId="{1C7C90EC-DA61-491B-A09F-737FD550376A}" type="presParOf" srcId="{CCCD0997-16C1-406F-87F9-C0A35F8F5A15}" destId="{35597801-4EC3-41CB-99E1-5F118BE8497A}" srcOrd="9" destOrd="0" presId="urn:microsoft.com/office/officeart/2005/8/layout/vList2"/>
    <dgm:cxn modelId="{9C0EE566-24C1-4982-9DDF-685C79EA1BB6}"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97BABE-9CF1-4A4E-8CA0-0A8F2B99C25B}" type="doc">
      <dgm:prSet loTypeId="urn:microsoft.com/office/officeart/2008/layout/VerticalAccentList" loCatId="list" qsTypeId="urn:microsoft.com/office/officeart/2005/8/quickstyle/simple3" qsCatId="simple" csTypeId="urn:microsoft.com/office/officeart/2005/8/colors/colorful4" csCatId="colorful" phldr="1"/>
      <dgm:spPr/>
      <dgm:t>
        <a:bodyPr/>
        <a:lstStyle/>
        <a:p>
          <a:endParaRPr lang="en-US"/>
        </a:p>
      </dgm:t>
    </dgm:pt>
    <dgm:pt modelId="{2BA3C001-08D1-47AB-965D-58DB21B55311}">
      <dgm:prSet custT="1"/>
      <dgm:spPr/>
      <dgm:t>
        <a:bodyPr/>
        <a:lstStyle/>
        <a:p>
          <a:pPr algn="ctr" rtl="0"/>
          <a:r>
            <a:rPr lang="en-US" sz="3200" b="1" dirty="0">
              <a:solidFill>
                <a:schemeClr val="tx2">
                  <a:lumMod val="60000"/>
                  <a:lumOff val="40000"/>
                </a:schemeClr>
              </a:solidFill>
              <a:latin typeface="Algerian" pitchFamily="82" charset="0"/>
            </a:rPr>
            <a:t>Healthcare Service Management</a:t>
          </a:r>
        </a:p>
      </dgm:t>
    </dgm:pt>
    <dgm:pt modelId="{F3BF4E4A-F6C2-4769-BA5B-1F07A5C16EC0}" type="parTrans" cxnId="{41054D4B-FCB6-431E-B7CA-C75909A5C2C4}">
      <dgm:prSet/>
      <dgm:spPr/>
      <dgm:t>
        <a:bodyPr/>
        <a:lstStyle/>
        <a:p>
          <a:endParaRPr lang="en-US">
            <a:solidFill>
              <a:schemeClr val="tx2">
                <a:lumMod val="60000"/>
                <a:lumOff val="40000"/>
              </a:schemeClr>
            </a:solidFill>
          </a:endParaRPr>
        </a:p>
      </dgm:t>
    </dgm:pt>
    <dgm:pt modelId="{A8C78DDC-4FB0-4317-8187-6D69849F8479}" type="sibTrans" cxnId="{41054D4B-FCB6-431E-B7CA-C75909A5C2C4}">
      <dgm:prSet/>
      <dgm:spPr/>
      <dgm:t>
        <a:bodyPr/>
        <a:lstStyle/>
        <a:p>
          <a:endParaRPr lang="en-US">
            <a:solidFill>
              <a:schemeClr val="tx2">
                <a:lumMod val="60000"/>
                <a:lumOff val="40000"/>
              </a:schemeClr>
            </a:solidFill>
          </a:endParaRPr>
        </a:p>
      </dgm:t>
    </dgm:pt>
    <dgm:pt modelId="{F0F7EF23-BE89-49CA-AEB4-58E2619071C1}" type="pres">
      <dgm:prSet presAssocID="{BD97BABE-9CF1-4A4E-8CA0-0A8F2B99C25B}" presName="Name0" presStyleCnt="0">
        <dgm:presLayoutVars>
          <dgm:chMax/>
          <dgm:chPref/>
          <dgm:dir/>
        </dgm:presLayoutVars>
      </dgm:prSet>
      <dgm:spPr/>
    </dgm:pt>
    <dgm:pt modelId="{CE5C048E-E3B0-4BF3-9E0B-FC2D0B7960AB}" type="pres">
      <dgm:prSet presAssocID="{2BA3C001-08D1-47AB-965D-58DB21B55311}" presName="parenttextcomposite" presStyleCnt="0"/>
      <dgm:spPr/>
    </dgm:pt>
    <dgm:pt modelId="{BA3D77C7-C752-4C87-8874-7A070DE5E425}" type="pres">
      <dgm:prSet presAssocID="{2BA3C001-08D1-47AB-965D-58DB21B55311}" presName="parenttext" presStyleLbl="revTx" presStyleIdx="0" presStyleCnt="1" custScaleX="174413">
        <dgm:presLayoutVars>
          <dgm:chMax/>
          <dgm:chPref val="2"/>
          <dgm:bulletEnabled val="1"/>
        </dgm:presLayoutVars>
      </dgm:prSet>
      <dgm:spPr/>
    </dgm:pt>
    <dgm:pt modelId="{F6CEDA04-0065-486B-A2F0-4CA7586FD407}" type="pres">
      <dgm:prSet presAssocID="{2BA3C001-08D1-47AB-965D-58DB21B55311}" presName="parallelogramComposite" presStyleCnt="0"/>
      <dgm:spPr/>
    </dgm:pt>
    <dgm:pt modelId="{C201932C-2FE3-48D2-A587-A877F7914365}" type="pres">
      <dgm:prSet presAssocID="{2BA3C001-08D1-47AB-965D-58DB21B55311}" presName="parallelogram1" presStyleLbl="alignNode1" presStyleIdx="0" presStyleCnt="7"/>
      <dgm:spPr/>
    </dgm:pt>
    <dgm:pt modelId="{4A9D78D1-3AC0-4513-9C6D-9113DA49903F}" type="pres">
      <dgm:prSet presAssocID="{2BA3C001-08D1-47AB-965D-58DB21B55311}" presName="parallelogram2" presStyleLbl="alignNode1" presStyleIdx="1" presStyleCnt="7"/>
      <dgm:spPr/>
    </dgm:pt>
    <dgm:pt modelId="{A83A6850-D5AF-4988-ABE5-74A2B9556DA1}" type="pres">
      <dgm:prSet presAssocID="{2BA3C001-08D1-47AB-965D-58DB21B55311}" presName="parallelogram3" presStyleLbl="alignNode1" presStyleIdx="2" presStyleCnt="7"/>
      <dgm:spPr/>
    </dgm:pt>
    <dgm:pt modelId="{A0796FED-14FE-4806-9F7C-208BB17A10B2}" type="pres">
      <dgm:prSet presAssocID="{2BA3C001-08D1-47AB-965D-58DB21B55311}" presName="parallelogram4" presStyleLbl="alignNode1" presStyleIdx="3" presStyleCnt="7"/>
      <dgm:spPr/>
    </dgm:pt>
    <dgm:pt modelId="{8F4A646B-8CA1-4000-9D84-DEAAF3752C9F}" type="pres">
      <dgm:prSet presAssocID="{2BA3C001-08D1-47AB-965D-58DB21B55311}" presName="parallelogram5" presStyleLbl="alignNode1" presStyleIdx="4" presStyleCnt="7"/>
      <dgm:spPr/>
    </dgm:pt>
    <dgm:pt modelId="{3EA5E7BB-59EB-4DA8-AD7E-9DF75411E701}" type="pres">
      <dgm:prSet presAssocID="{2BA3C001-08D1-47AB-965D-58DB21B55311}" presName="parallelogram6" presStyleLbl="alignNode1" presStyleIdx="5" presStyleCnt="7"/>
      <dgm:spPr/>
    </dgm:pt>
    <dgm:pt modelId="{57F788E5-745F-47C5-BB10-361266249570}" type="pres">
      <dgm:prSet presAssocID="{2BA3C001-08D1-47AB-965D-58DB21B55311}" presName="parallelogram7" presStyleLbl="alignNode1" presStyleIdx="6" presStyleCnt="7"/>
      <dgm:spPr/>
    </dgm:pt>
  </dgm:ptLst>
  <dgm:cxnLst>
    <dgm:cxn modelId="{0A37CC06-E3C8-46D6-A227-79A7910FB829}" type="presOf" srcId="{BD97BABE-9CF1-4A4E-8CA0-0A8F2B99C25B}" destId="{F0F7EF23-BE89-49CA-AEB4-58E2619071C1}" srcOrd="0" destOrd="0" presId="urn:microsoft.com/office/officeart/2008/layout/VerticalAccentList"/>
    <dgm:cxn modelId="{41054D4B-FCB6-431E-B7CA-C75909A5C2C4}" srcId="{BD97BABE-9CF1-4A4E-8CA0-0A8F2B99C25B}" destId="{2BA3C001-08D1-47AB-965D-58DB21B55311}" srcOrd="0" destOrd="0" parTransId="{F3BF4E4A-F6C2-4769-BA5B-1F07A5C16EC0}" sibTransId="{A8C78DDC-4FB0-4317-8187-6D69849F8479}"/>
    <dgm:cxn modelId="{B3782EB8-4C2D-4A18-A500-B18716B95C2B}" type="presOf" srcId="{2BA3C001-08D1-47AB-965D-58DB21B55311}" destId="{BA3D77C7-C752-4C87-8874-7A070DE5E425}" srcOrd="0" destOrd="0" presId="urn:microsoft.com/office/officeart/2008/layout/VerticalAccentList"/>
    <dgm:cxn modelId="{C365004B-9C1B-4AF3-8223-C3D292EBABC6}" type="presParOf" srcId="{F0F7EF23-BE89-49CA-AEB4-58E2619071C1}" destId="{CE5C048E-E3B0-4BF3-9E0B-FC2D0B7960AB}" srcOrd="0" destOrd="0" presId="urn:microsoft.com/office/officeart/2008/layout/VerticalAccentList"/>
    <dgm:cxn modelId="{B7F25769-D421-47EB-8257-B930BDC73820}" type="presParOf" srcId="{CE5C048E-E3B0-4BF3-9E0B-FC2D0B7960AB}" destId="{BA3D77C7-C752-4C87-8874-7A070DE5E425}" srcOrd="0" destOrd="0" presId="urn:microsoft.com/office/officeart/2008/layout/VerticalAccentList"/>
    <dgm:cxn modelId="{5BF049EE-CEF5-41CF-B893-D28FF958B145}" type="presParOf" srcId="{F0F7EF23-BE89-49CA-AEB4-58E2619071C1}" destId="{F6CEDA04-0065-486B-A2F0-4CA7586FD407}" srcOrd="1" destOrd="0" presId="urn:microsoft.com/office/officeart/2008/layout/VerticalAccentList"/>
    <dgm:cxn modelId="{3B668CD8-1816-4F34-98FA-3A3BB0B96DB7}" type="presParOf" srcId="{F6CEDA04-0065-486B-A2F0-4CA7586FD407}" destId="{C201932C-2FE3-48D2-A587-A877F7914365}" srcOrd="0" destOrd="0" presId="urn:microsoft.com/office/officeart/2008/layout/VerticalAccentList"/>
    <dgm:cxn modelId="{FD66F96E-566F-4AD9-9586-2F403489EF5C}" type="presParOf" srcId="{F6CEDA04-0065-486B-A2F0-4CA7586FD407}" destId="{4A9D78D1-3AC0-4513-9C6D-9113DA49903F}" srcOrd="1" destOrd="0" presId="urn:microsoft.com/office/officeart/2008/layout/VerticalAccentList"/>
    <dgm:cxn modelId="{800A071C-6C80-46A0-90E5-603C7F04716A}" type="presParOf" srcId="{F6CEDA04-0065-486B-A2F0-4CA7586FD407}" destId="{A83A6850-D5AF-4988-ABE5-74A2B9556DA1}" srcOrd="2" destOrd="0" presId="urn:microsoft.com/office/officeart/2008/layout/VerticalAccentList"/>
    <dgm:cxn modelId="{C8806A0E-758F-4B92-94D3-16D5DEF44B25}" type="presParOf" srcId="{F6CEDA04-0065-486B-A2F0-4CA7586FD407}" destId="{A0796FED-14FE-4806-9F7C-208BB17A10B2}" srcOrd="3" destOrd="0" presId="urn:microsoft.com/office/officeart/2008/layout/VerticalAccentList"/>
    <dgm:cxn modelId="{11C38637-D5C9-4E6D-AFED-BF750F3827B6}" type="presParOf" srcId="{F6CEDA04-0065-486B-A2F0-4CA7586FD407}" destId="{8F4A646B-8CA1-4000-9D84-DEAAF3752C9F}" srcOrd="4" destOrd="0" presId="urn:microsoft.com/office/officeart/2008/layout/VerticalAccentList"/>
    <dgm:cxn modelId="{CA3A7DB2-B516-4DDB-87D3-7C5D0D519D36}" type="presParOf" srcId="{F6CEDA04-0065-486B-A2F0-4CA7586FD407}" destId="{3EA5E7BB-59EB-4DA8-AD7E-9DF75411E701}" srcOrd="5" destOrd="0" presId="urn:microsoft.com/office/officeart/2008/layout/VerticalAccentList"/>
    <dgm:cxn modelId="{1571598B-48BB-4B44-B7CF-48D6083CA5FA}" type="presParOf" srcId="{F6CEDA04-0065-486B-A2F0-4CA7586FD407}" destId="{57F788E5-745F-47C5-BB10-361266249570}" srcOrd="6" destOrd="0" presId="urn:microsoft.com/office/officeart/2008/layout/Vertical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14665"/>
          <a:ext cx="2628396" cy="505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4674" y="39339"/>
        <a:ext cx="2579048" cy="456092"/>
      </dsp:txXfrm>
    </dsp:sp>
    <dsp:sp modelId="{A1D1E4DE-2D3B-4AFB-88BC-72E76FDE38D5}">
      <dsp:nvSpPr>
        <dsp:cNvPr id="0" name=""/>
        <dsp:cNvSpPr/>
      </dsp:nvSpPr>
      <dsp:spPr>
        <a:xfrm>
          <a:off x="0" y="597865"/>
          <a:ext cx="2628396" cy="505440"/>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4674" y="622539"/>
        <a:ext cx="2579048" cy="456092"/>
      </dsp:txXfrm>
    </dsp:sp>
    <dsp:sp modelId="{B7A8C16C-5DBB-40FF-A23A-A889266DD7CC}">
      <dsp:nvSpPr>
        <dsp:cNvPr id="0" name=""/>
        <dsp:cNvSpPr/>
      </dsp:nvSpPr>
      <dsp:spPr>
        <a:xfrm>
          <a:off x="0" y="1181065"/>
          <a:ext cx="2628396" cy="505440"/>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dirty="0"/>
            <a:t>Head of Quality Assurance Unit </a:t>
          </a:r>
        </a:p>
      </dsp:txBody>
      <dsp:txXfrm>
        <a:off x="24674" y="1205739"/>
        <a:ext cx="2579048" cy="456092"/>
      </dsp:txXfrm>
    </dsp:sp>
    <dsp:sp modelId="{B5FBE0E1-6C87-4B3D-8218-7447C7B7BC56}">
      <dsp:nvSpPr>
        <dsp:cNvPr id="0" name=""/>
        <dsp:cNvSpPr/>
      </dsp:nvSpPr>
      <dsp:spPr>
        <a:xfrm>
          <a:off x="0" y="1764265"/>
          <a:ext cx="2628396" cy="505440"/>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4674" y="1788939"/>
        <a:ext cx="2579048" cy="456092"/>
      </dsp:txXfrm>
    </dsp:sp>
    <dsp:sp modelId="{D51E889A-9972-4DA1-949E-861592BF20DB}">
      <dsp:nvSpPr>
        <dsp:cNvPr id="0" name=""/>
        <dsp:cNvSpPr/>
      </dsp:nvSpPr>
      <dsp:spPr>
        <a:xfrm>
          <a:off x="0" y="2347465"/>
          <a:ext cx="2628396" cy="505440"/>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4674" y="2372139"/>
        <a:ext cx="2579048" cy="456092"/>
      </dsp:txXfrm>
    </dsp:sp>
    <dsp:sp modelId="{9B79893C-F79B-43DA-8999-DA516CE9FAE1}">
      <dsp:nvSpPr>
        <dsp:cNvPr id="0" name=""/>
        <dsp:cNvSpPr/>
      </dsp:nvSpPr>
      <dsp:spPr>
        <a:xfrm>
          <a:off x="0" y="2930665"/>
          <a:ext cx="2628396" cy="505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4674" y="2955339"/>
        <a:ext cx="2579048" cy="456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D77C7-C752-4C87-8874-7A070DE5E425}">
      <dsp:nvSpPr>
        <dsp:cNvPr id="0" name=""/>
        <dsp:cNvSpPr/>
      </dsp:nvSpPr>
      <dsp:spPr>
        <a:xfrm>
          <a:off x="-555178" y="76171"/>
          <a:ext cx="8763012" cy="456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marL="0" lvl="0" indent="0" algn="ctr" defTabSz="1422400" rtl="0">
            <a:lnSpc>
              <a:spcPct val="90000"/>
            </a:lnSpc>
            <a:spcBef>
              <a:spcPct val="0"/>
            </a:spcBef>
            <a:spcAft>
              <a:spcPct val="35000"/>
            </a:spcAft>
            <a:buNone/>
          </a:pPr>
          <a:r>
            <a:rPr lang="en-US" sz="3200" b="1" kern="1200" dirty="0">
              <a:solidFill>
                <a:schemeClr val="tx2">
                  <a:lumMod val="60000"/>
                  <a:lumOff val="40000"/>
                </a:schemeClr>
              </a:solidFill>
              <a:latin typeface="Algerian" pitchFamily="82" charset="0"/>
            </a:rPr>
            <a:t>Healthcare Service Management</a:t>
          </a:r>
        </a:p>
      </dsp:txBody>
      <dsp:txXfrm>
        <a:off x="-555178" y="76171"/>
        <a:ext cx="8763012" cy="456753"/>
      </dsp:txXfrm>
    </dsp:sp>
    <dsp:sp modelId="{C201932C-2FE3-48D2-A587-A877F7914365}">
      <dsp:nvSpPr>
        <dsp:cNvPr id="0" name=""/>
        <dsp:cNvSpPr/>
      </dsp:nvSpPr>
      <dsp:spPr>
        <a:xfrm>
          <a:off x="-555178" y="532924"/>
          <a:ext cx="917421" cy="152903"/>
        </a:xfrm>
        <a:prstGeom prst="parallelogram">
          <a:avLst>
            <a:gd name="adj" fmla="val 14084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A9D78D1-3AC0-4513-9C6D-9113DA49903F}">
      <dsp:nvSpPr>
        <dsp:cNvPr id="0" name=""/>
        <dsp:cNvSpPr/>
      </dsp:nvSpPr>
      <dsp:spPr>
        <a:xfrm>
          <a:off x="415759" y="532924"/>
          <a:ext cx="917421" cy="152903"/>
        </a:xfrm>
        <a:prstGeom prst="parallelogram">
          <a:avLst>
            <a:gd name="adj" fmla="val 140840"/>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w="9525" cap="flat" cmpd="sng" algn="ctr">
          <a:solidFill>
            <a:schemeClr val="accent4">
              <a:hueOff val="-744128"/>
              <a:satOff val="4483"/>
              <a:lumOff val="3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83A6850-D5AF-4988-ABE5-74A2B9556DA1}">
      <dsp:nvSpPr>
        <dsp:cNvPr id="0" name=""/>
        <dsp:cNvSpPr/>
      </dsp:nvSpPr>
      <dsp:spPr>
        <a:xfrm>
          <a:off x="1386698" y="532924"/>
          <a:ext cx="917421" cy="152903"/>
        </a:xfrm>
        <a:prstGeom prst="parallelogram">
          <a:avLst>
            <a:gd name="adj" fmla="val 14084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w="9525"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0796FED-14FE-4806-9F7C-208BB17A10B2}">
      <dsp:nvSpPr>
        <dsp:cNvPr id="0" name=""/>
        <dsp:cNvSpPr/>
      </dsp:nvSpPr>
      <dsp:spPr>
        <a:xfrm>
          <a:off x="2357636" y="532924"/>
          <a:ext cx="917421" cy="152903"/>
        </a:xfrm>
        <a:prstGeom prst="parallelogram">
          <a:avLst>
            <a:gd name="adj" fmla="val 14084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w="9525"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4A646B-8CA1-4000-9D84-DEAAF3752C9F}">
      <dsp:nvSpPr>
        <dsp:cNvPr id="0" name=""/>
        <dsp:cNvSpPr/>
      </dsp:nvSpPr>
      <dsp:spPr>
        <a:xfrm>
          <a:off x="3328574" y="532924"/>
          <a:ext cx="917421" cy="152903"/>
        </a:xfrm>
        <a:prstGeom prst="parallelogram">
          <a:avLst>
            <a:gd name="adj" fmla="val 14084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w="9525"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A5E7BB-59EB-4DA8-AD7E-9DF75411E701}">
      <dsp:nvSpPr>
        <dsp:cNvPr id="0" name=""/>
        <dsp:cNvSpPr/>
      </dsp:nvSpPr>
      <dsp:spPr>
        <a:xfrm>
          <a:off x="4299512" y="532924"/>
          <a:ext cx="917421" cy="152903"/>
        </a:xfrm>
        <a:prstGeom prst="parallelogram">
          <a:avLst>
            <a:gd name="adj" fmla="val 140840"/>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w="9525" cap="flat" cmpd="sng" algn="ctr">
          <a:solidFill>
            <a:schemeClr val="accent4">
              <a:hueOff val="-3720641"/>
              <a:satOff val="22416"/>
              <a:lumOff val="179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F788E5-745F-47C5-BB10-361266249570}">
      <dsp:nvSpPr>
        <dsp:cNvPr id="0" name=""/>
        <dsp:cNvSpPr/>
      </dsp:nvSpPr>
      <dsp:spPr>
        <a:xfrm>
          <a:off x="5270450" y="532924"/>
          <a:ext cx="917421" cy="152903"/>
        </a:xfrm>
        <a:prstGeom prst="parallelogram">
          <a:avLst>
            <a:gd name="adj" fmla="val 14084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A2FF4E-04DA-4E45-B77F-2193F98CEED0}"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6A257-49A1-4A75-87FC-74D139FB8ADF}" type="slidenum">
              <a:rPr lang="en-US" smtClean="0"/>
              <a:t>‹#›</a:t>
            </a:fld>
            <a:endParaRPr lang="en-US"/>
          </a:p>
        </p:txBody>
      </p:sp>
    </p:spTree>
    <p:extLst>
      <p:ext uri="{BB962C8B-B14F-4D97-AF65-F5344CB8AC3E}">
        <p14:creationId xmlns:p14="http://schemas.microsoft.com/office/powerpoint/2010/main" val="254752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98BD9B6-5DB2-428E-8CA5-0166601FDB94}"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74618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3E06CE1-AF1A-4663-A937-2E35F67FEC31}"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145358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09103A7-0984-4A9F-A2DA-A4259875F9E3}"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205979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9C32999-1A20-434D-B52C-14D79F289866}"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215055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C4BED87B-5716-4E05-B6EF-3D55144838EF}"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427383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E50A2226-1B64-417E-9C89-EAB1EC2D24A9}"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417517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987864E-2EB2-477A-98D0-7308AAC2FE09}"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394015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0CE8864-F32D-44A0-B0F9-1B2597152C78}"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227546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8357618-9D93-48CC-9829-7B1E7A39255D}"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1529470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958D8B1D-58F7-412D-B964-46C1AAB43A60}"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125541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67EA5EC-D3D3-451B-BC21-D3854CFC7F24}"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6900A80-E6BD-41B3-8AD2-E001CA632AB6}" type="slidenum">
              <a:rPr lang="en-US" smtClean="0"/>
              <a:t>‹#›</a:t>
            </a:fld>
            <a:endParaRPr lang="en-US"/>
          </a:p>
        </p:txBody>
      </p:sp>
    </p:spTree>
    <p:extLst>
      <p:ext uri="{BB962C8B-B14F-4D97-AF65-F5344CB8AC3E}">
        <p14:creationId xmlns:p14="http://schemas.microsoft.com/office/powerpoint/2010/main" val="3033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CF872-7220-4D4E-8B0F-12E74A688D11}"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00A80-E6BD-41B3-8AD2-E001CA632AB6}" type="slidenum">
              <a:rPr lang="en-US" smtClean="0"/>
              <a:t>‹#›</a:t>
            </a:fld>
            <a:endParaRPr lang="en-US"/>
          </a:p>
        </p:txBody>
      </p:sp>
    </p:spTree>
    <p:extLst>
      <p:ext uri="{BB962C8B-B14F-4D97-AF65-F5344CB8AC3E}">
        <p14:creationId xmlns:p14="http://schemas.microsoft.com/office/powerpoint/2010/main" val="2857812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9600" y="1371600"/>
            <a:ext cx="7772400" cy="993775"/>
          </a:xfrm>
        </p:spPr>
        <p:txBody>
          <a:bodyPr/>
          <a:lstStyle/>
          <a:p>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Leading: Culture and Ethics </a:t>
            </a:r>
          </a:p>
        </p:txBody>
      </p:sp>
      <p:pic>
        <p:nvPicPr>
          <p:cNvPr id="1026" name="Picture 2" descr="ÙØªÙØ¬Ø© Ø¨Ø­Ø« Ø§ÙØµÙØ± Ø¹Ù âªLeading: Culture and Ethic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895600"/>
            <a:ext cx="46482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رسم تخطيطي 3"/>
          <p:cNvGraphicFramePr/>
          <p:nvPr>
            <p:extLst>
              <p:ext uri="{D42A27DB-BD31-4B8C-83A1-F6EECF244321}">
                <p14:modId xmlns:p14="http://schemas.microsoft.com/office/powerpoint/2010/main" val="48874884"/>
              </p:ext>
            </p:extLst>
          </p:nvPr>
        </p:nvGraphicFramePr>
        <p:xfrm>
          <a:off x="304800" y="3048000"/>
          <a:ext cx="2628396" cy="345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رسم تخطيطي 4"/>
          <p:cNvGraphicFramePr/>
          <p:nvPr>
            <p:extLst>
              <p:ext uri="{D42A27DB-BD31-4B8C-83A1-F6EECF244321}">
                <p14:modId xmlns:p14="http://schemas.microsoft.com/office/powerpoint/2010/main" val="3872384056"/>
              </p:ext>
            </p:extLst>
          </p:nvPr>
        </p:nvGraphicFramePr>
        <p:xfrm>
          <a:off x="685800" y="228600"/>
          <a:ext cx="7652656"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22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90800" y="610758"/>
            <a:ext cx="3263329" cy="369332"/>
          </a:xfrm>
          <a:prstGeom prst="rect">
            <a:avLst/>
          </a:prstGeom>
        </p:spPr>
        <p:txBody>
          <a:bodyPr wrap="none">
            <a:spAutoFit/>
          </a:bodyPr>
          <a:lstStyle/>
          <a:p>
            <a:r>
              <a:rPr lang="en-US" b="1" dirty="0"/>
              <a:t>Types of Organizational Cultures</a:t>
            </a:r>
          </a:p>
        </p:txBody>
      </p:sp>
      <p:pic>
        <p:nvPicPr>
          <p:cNvPr id="3074"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23850" y="1603375"/>
            <a:ext cx="84963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66900A80-E6BD-41B3-8AD2-E001CA632AB6}" type="slidenum">
              <a:rPr lang="en-US" smtClean="0"/>
              <a:t>10</a:t>
            </a:fld>
            <a:endParaRPr lang="en-US"/>
          </a:p>
        </p:txBody>
      </p:sp>
    </p:spTree>
    <p:extLst>
      <p:ext uri="{BB962C8B-B14F-4D97-AF65-F5344CB8AC3E}">
        <p14:creationId xmlns:p14="http://schemas.microsoft.com/office/powerpoint/2010/main" val="428279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838200"/>
            <a:ext cx="8305800" cy="233910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endParaRPr lang="en-US" sz="1600" b="1" dirty="0"/>
          </a:p>
          <a:p>
            <a:pPr marL="342900" indent="-342900" algn="just">
              <a:buFont typeface="+mj-lt"/>
              <a:buAutoNum type="arabicPeriod"/>
            </a:pPr>
            <a:r>
              <a:rPr lang="en-US" sz="1600" b="1" dirty="0"/>
              <a:t>Cooperative culture </a:t>
            </a:r>
          </a:p>
          <a:p>
            <a:pPr marL="285750" indent="-285750" algn="just">
              <a:buFont typeface="Wingdings" pitchFamily="2" charset="2"/>
              <a:buChar char="q"/>
            </a:pPr>
            <a:r>
              <a:rPr lang="en-US" sz="1600" dirty="0"/>
              <a:t>Represents a leadership belief in strong, mutually reinforcing exchanges and linkages between employees and departments </a:t>
            </a:r>
          </a:p>
          <a:p>
            <a:pPr marL="285750" indent="-285750" algn="just">
              <a:buFont typeface="Wingdings" pitchFamily="2" charset="2"/>
              <a:buChar char="q"/>
            </a:pPr>
            <a:r>
              <a:rPr lang="en-US" sz="1600" dirty="0"/>
              <a:t> Operating policies, procedures, standards, and tasks are all designed to encourage cooperation, teamwork, power sharing, and camaraderie among employees </a:t>
            </a:r>
          </a:p>
          <a:p>
            <a:pPr marL="285750" indent="-285750" algn="just">
              <a:buFont typeface="Wingdings" pitchFamily="2" charset="2"/>
              <a:buChar char="q"/>
            </a:pPr>
            <a:r>
              <a:rPr lang="en-US" sz="1600" dirty="0"/>
              <a:t> Management thinking is predicated on the belief that organizational success is influenced more by employee relationships inside the organization than by external relationships </a:t>
            </a:r>
          </a:p>
          <a:p>
            <a:pPr marL="285750" indent="-285750" algn="just">
              <a:buFont typeface="Wingdings" pitchFamily="2" charset="2"/>
              <a:buChar char="q"/>
            </a:pPr>
            <a:r>
              <a:rPr lang="en-US" sz="1600" dirty="0"/>
              <a:t> Employees are trained to think like owners rather than hired hands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11</a:t>
            </a:fld>
            <a:endParaRPr lang="en-US"/>
          </a:p>
        </p:txBody>
      </p:sp>
      <p:sp>
        <p:nvSpPr>
          <p:cNvPr id="4" name="مستطيل 3"/>
          <p:cNvSpPr/>
          <p:nvPr/>
        </p:nvSpPr>
        <p:spPr>
          <a:xfrm>
            <a:off x="3466655" y="304800"/>
            <a:ext cx="2172967" cy="369332"/>
          </a:xfrm>
          <a:prstGeom prst="rect">
            <a:avLst/>
          </a:prstGeom>
        </p:spPr>
        <p:txBody>
          <a:bodyPr wrap="none">
            <a:spAutoFit/>
          </a:bodyPr>
          <a:lstStyle/>
          <a:p>
            <a:pPr algn="just"/>
            <a:r>
              <a:rPr lang="en-US" b="1" dirty="0"/>
              <a:t>Cultural Value Types </a:t>
            </a:r>
          </a:p>
        </p:txBody>
      </p:sp>
      <p:sp>
        <p:nvSpPr>
          <p:cNvPr id="5" name="مستطيل 4"/>
          <p:cNvSpPr/>
          <p:nvPr/>
        </p:nvSpPr>
        <p:spPr>
          <a:xfrm>
            <a:off x="458709" y="3352800"/>
            <a:ext cx="83058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AutoNum type="arabicPeriod" startAt="2"/>
            </a:pPr>
            <a:r>
              <a:rPr lang="en-US" sz="1600" b="1" dirty="0"/>
              <a:t>Adaptive culture </a:t>
            </a:r>
          </a:p>
          <a:p>
            <a:pPr marL="285750" indent="-285750">
              <a:buFont typeface="Wingdings" pitchFamily="2" charset="2"/>
              <a:buChar char="q"/>
            </a:pPr>
            <a:r>
              <a:rPr lang="en-US" sz="1600" dirty="0"/>
              <a:t>Represents a leadership belief in active monitoring of the external environment for emerging opportunities and threats </a:t>
            </a:r>
          </a:p>
          <a:p>
            <a:pPr marL="285750" indent="-285750">
              <a:buFont typeface="Wingdings" pitchFamily="2" charset="2"/>
              <a:buChar char="q"/>
            </a:pPr>
            <a:r>
              <a:rPr lang="en-US" sz="1600" dirty="0"/>
              <a:t>Made up of policies, procedures, and practices that support employees’ ability to respond quickly to changing environmental conditions </a:t>
            </a:r>
          </a:p>
          <a:p>
            <a:pPr marL="285750" indent="-285750">
              <a:buFont typeface="Wingdings" pitchFamily="2" charset="2"/>
              <a:buChar char="q"/>
            </a:pPr>
            <a:r>
              <a:rPr lang="en-US" sz="1600" dirty="0"/>
              <a:t>Members are encouraged to take risks, experiment, and innovate </a:t>
            </a:r>
          </a:p>
          <a:p>
            <a:pPr marL="285750" indent="-285750">
              <a:buFont typeface="Wingdings" pitchFamily="2" charset="2"/>
              <a:buChar char="q"/>
            </a:pPr>
            <a:r>
              <a:rPr lang="en-US" sz="1600" dirty="0"/>
              <a:t> Management thinking is based on the belief that organizational success is influenced more by events outside the organization than by internal factors </a:t>
            </a:r>
          </a:p>
          <a:p>
            <a:pPr marL="285750" indent="-285750">
              <a:buFont typeface="Wingdings" pitchFamily="2" charset="2"/>
              <a:buChar char="q"/>
            </a:pPr>
            <a:r>
              <a:rPr lang="en-US" sz="1600" dirty="0"/>
              <a:t> Employees are empowered to make decisions and act quickly to take advantage of emerging opportunities or avoid threats.</a:t>
            </a:r>
          </a:p>
        </p:txBody>
      </p:sp>
    </p:spTree>
    <p:extLst>
      <p:ext uri="{BB962C8B-B14F-4D97-AF65-F5344CB8AC3E}">
        <p14:creationId xmlns:p14="http://schemas.microsoft.com/office/powerpoint/2010/main" val="149488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990600"/>
            <a:ext cx="8229600" cy="21236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b="1" dirty="0"/>
              <a:t>3. Competitive culture </a:t>
            </a:r>
            <a:endParaRPr lang="en-US" sz="1600" dirty="0"/>
          </a:p>
          <a:p>
            <a:pPr marL="285750" indent="-285750">
              <a:buFont typeface="Wingdings" pitchFamily="2" charset="2"/>
              <a:buChar char="q"/>
            </a:pPr>
            <a:r>
              <a:rPr lang="en-US" sz="1600" dirty="0"/>
              <a:t> Represents a leadership that encourages and values a highly competitive work environment </a:t>
            </a:r>
          </a:p>
          <a:p>
            <a:pPr marL="285750" indent="-285750">
              <a:buFont typeface="Wingdings" pitchFamily="2" charset="2"/>
              <a:buChar char="q"/>
            </a:pPr>
            <a:r>
              <a:rPr lang="en-US" sz="1600" dirty="0"/>
              <a:t>Organizational policies, procedures, work practices, rules, and tasks are all designed to foster both internal competition and external competition </a:t>
            </a:r>
          </a:p>
          <a:p>
            <a:pPr marL="285750" indent="-285750">
              <a:buFont typeface="Wingdings" pitchFamily="2" charset="2"/>
              <a:buChar char="q"/>
            </a:pPr>
            <a:r>
              <a:rPr lang="en-US" sz="1600" dirty="0"/>
              <a:t>Leaders focus on the achievement of specific targets such as market share, revenue, growth, or profitability </a:t>
            </a:r>
          </a:p>
          <a:p>
            <a:pPr marL="285750" indent="-285750">
              <a:buFont typeface="Wingdings" pitchFamily="2" charset="2"/>
              <a:buChar char="q"/>
            </a:pPr>
            <a:r>
              <a:rPr lang="en-US" sz="1600" dirty="0"/>
              <a:t>Values competitiveness, personal initiative, aggressiveness, achievement, and the willingness to work long and hard for yourself or for the team</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12</a:t>
            </a:fld>
            <a:endParaRPr lang="en-US"/>
          </a:p>
        </p:txBody>
      </p:sp>
      <p:sp>
        <p:nvSpPr>
          <p:cNvPr id="4" name="مستطيل 3"/>
          <p:cNvSpPr/>
          <p:nvPr/>
        </p:nvSpPr>
        <p:spPr>
          <a:xfrm>
            <a:off x="3657600" y="381000"/>
            <a:ext cx="2172967" cy="369332"/>
          </a:xfrm>
          <a:prstGeom prst="rect">
            <a:avLst/>
          </a:prstGeom>
        </p:spPr>
        <p:txBody>
          <a:bodyPr wrap="none">
            <a:spAutoFit/>
          </a:bodyPr>
          <a:lstStyle/>
          <a:p>
            <a:r>
              <a:rPr lang="en-US" b="1" dirty="0"/>
              <a:t>Cultural Value Types </a:t>
            </a:r>
          </a:p>
        </p:txBody>
      </p:sp>
      <p:sp>
        <p:nvSpPr>
          <p:cNvPr id="5" name="مستطيل 4"/>
          <p:cNvSpPr/>
          <p:nvPr/>
        </p:nvSpPr>
        <p:spPr>
          <a:xfrm>
            <a:off x="522083" y="3352800"/>
            <a:ext cx="822960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600" b="1" dirty="0"/>
              <a:t>4. Bureaucratic culture </a:t>
            </a:r>
            <a:endParaRPr lang="en-US" sz="1600" dirty="0"/>
          </a:p>
          <a:p>
            <a:pPr marL="285750" indent="-285750">
              <a:buFont typeface="Wingdings" pitchFamily="2" charset="2"/>
              <a:buChar char="q"/>
            </a:pPr>
            <a:r>
              <a:rPr lang="en-US" sz="1600" dirty="0"/>
              <a:t> Represents a leadership that values order, stability, status, and efficiency </a:t>
            </a:r>
          </a:p>
          <a:p>
            <a:pPr marL="285750" indent="-285750">
              <a:buFont typeface="Wingdings" pitchFamily="2" charset="2"/>
              <a:buChar char="q"/>
            </a:pPr>
            <a:r>
              <a:rPr lang="en-US" sz="1600" dirty="0"/>
              <a:t>Leaders perceive their environments as basically stable with an internal strategic focus </a:t>
            </a:r>
          </a:p>
          <a:p>
            <a:pPr marL="285750" indent="-285750">
              <a:buFont typeface="Wingdings" pitchFamily="2" charset="2"/>
              <a:buChar char="q"/>
            </a:pPr>
            <a:r>
              <a:rPr lang="en-US" sz="1600" dirty="0"/>
              <a:t> Emphasizes strict adherence to set rules, policies, and procedures </a:t>
            </a:r>
          </a:p>
          <a:p>
            <a:pPr marL="285750" indent="-285750">
              <a:buFont typeface="Wingdings" pitchFamily="2" charset="2"/>
              <a:buChar char="q"/>
            </a:pPr>
            <a:r>
              <a:rPr lang="en-US" sz="1600" dirty="0"/>
              <a:t> Are highly structured and efficiency driven</a:t>
            </a:r>
          </a:p>
        </p:txBody>
      </p:sp>
      <p:sp>
        <p:nvSpPr>
          <p:cNvPr id="6" name="مستطيل 5"/>
          <p:cNvSpPr/>
          <p:nvPr/>
        </p:nvSpPr>
        <p:spPr>
          <a:xfrm>
            <a:off x="522083" y="4876800"/>
            <a:ext cx="8218283" cy="135421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dirty="0"/>
              <a:t>How to Sustain an Organization’s Culture </a:t>
            </a:r>
          </a:p>
          <a:p>
            <a:r>
              <a:rPr lang="en-US" sz="1600" dirty="0"/>
              <a:t>• Define a strategic plan for implementing the company culture </a:t>
            </a:r>
          </a:p>
          <a:p>
            <a:r>
              <a:rPr lang="en-US" sz="1600" dirty="0"/>
              <a:t>• Use well‐trained and experienced employees to train new hires </a:t>
            </a:r>
          </a:p>
          <a:p>
            <a:r>
              <a:rPr lang="en-US" sz="1600" dirty="0"/>
              <a:t>• Make sure that employees at all levels know what the culture is and accept it </a:t>
            </a:r>
          </a:p>
          <a:p>
            <a:endParaRPr lang="en-US" sz="1600" dirty="0"/>
          </a:p>
        </p:txBody>
      </p:sp>
    </p:spTree>
    <p:extLst>
      <p:ext uri="{BB962C8B-B14F-4D97-AF65-F5344CB8AC3E}">
        <p14:creationId xmlns:p14="http://schemas.microsoft.com/office/powerpoint/2010/main" val="326881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143000"/>
            <a:ext cx="8153400" cy="2308324"/>
          </a:xfrm>
          <a:prstGeom prst="rect">
            <a:avLst/>
          </a:prstGeom>
        </p:spPr>
        <p:style>
          <a:lnRef idx="0">
            <a:scrgbClr r="0" g="0" b="0"/>
          </a:lnRef>
          <a:fillRef idx="1003">
            <a:schemeClr val="lt2"/>
          </a:fillRef>
          <a:effectRef idx="0">
            <a:scrgbClr r="0" g="0" b="0"/>
          </a:effectRef>
          <a:fontRef idx="major"/>
        </p:style>
        <p:txBody>
          <a:bodyPr wrap="square">
            <a:spAutoFit/>
          </a:bodyPr>
          <a:lstStyle/>
          <a:p>
            <a:pPr algn="just"/>
            <a:r>
              <a:rPr lang="en-US" dirty="0"/>
              <a:t>• Values are generalized beliefs and behaviors that are considered by an individual or group to be important </a:t>
            </a:r>
          </a:p>
          <a:p>
            <a:pPr algn="just"/>
            <a:r>
              <a:rPr lang="en-US" dirty="0"/>
              <a:t>• A leader’s decisions and actions reflect his or her personal values and beliefs </a:t>
            </a:r>
          </a:p>
          <a:p>
            <a:pPr algn="just"/>
            <a:r>
              <a:rPr lang="en-US" dirty="0"/>
              <a:t>• Integrity and strong values are vital traits of good leaders</a:t>
            </a:r>
          </a:p>
          <a:p>
            <a:pPr algn="just"/>
            <a:r>
              <a:rPr lang="en-US" dirty="0"/>
              <a:t>• How leaders’ ethical values influence follower behavior or and performance is the subject of values‐based leadership </a:t>
            </a:r>
          </a:p>
          <a:p>
            <a:pPr algn="just"/>
            <a:r>
              <a:rPr lang="en-US" dirty="0"/>
              <a:t>• Followers take their cue from the leader</a:t>
            </a:r>
          </a:p>
          <a:p>
            <a:pPr algn="just"/>
            <a:endParaRPr lang="en-US" dirty="0"/>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13</a:t>
            </a:fld>
            <a:endParaRPr lang="en-US"/>
          </a:p>
        </p:txBody>
      </p:sp>
      <p:sp>
        <p:nvSpPr>
          <p:cNvPr id="4" name="مستطيل 3"/>
          <p:cNvSpPr/>
          <p:nvPr/>
        </p:nvSpPr>
        <p:spPr>
          <a:xfrm>
            <a:off x="3313445" y="609600"/>
            <a:ext cx="2597634" cy="369332"/>
          </a:xfrm>
          <a:prstGeom prst="rect">
            <a:avLst/>
          </a:prstGeom>
        </p:spPr>
        <p:txBody>
          <a:bodyPr wrap="none">
            <a:spAutoFit/>
          </a:bodyPr>
          <a:lstStyle/>
          <a:p>
            <a:r>
              <a:rPr lang="en-US" b="1" dirty="0"/>
              <a:t>Values‐Based Leadership </a:t>
            </a:r>
          </a:p>
        </p:txBody>
      </p:sp>
      <p:pic>
        <p:nvPicPr>
          <p:cNvPr id="8194" name="Picture 2" descr="http://peopledevelopmentmagazine.com/wp-content/uploads/2014/11/values2-860x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59574"/>
            <a:ext cx="6019800" cy="3098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68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990600"/>
            <a:ext cx="8001000" cy="1754326"/>
          </a:xfrm>
          <a:prstGeom prst="rect">
            <a:avLst/>
          </a:prstGeom>
        </p:spPr>
        <p:style>
          <a:lnRef idx="0">
            <a:scrgbClr r="0" g="0" b="0"/>
          </a:lnRef>
          <a:fillRef idx="1002">
            <a:schemeClr val="lt2"/>
          </a:fillRef>
          <a:effectRef idx="0">
            <a:scrgbClr r="0" g="0" b="0"/>
          </a:effectRef>
          <a:fontRef idx="major"/>
        </p:style>
        <p:txBody>
          <a:bodyPr wrap="square">
            <a:spAutoFit/>
          </a:bodyPr>
          <a:lstStyle/>
          <a:p>
            <a:pPr algn="just"/>
            <a:r>
              <a:rPr lang="en-US" dirty="0"/>
              <a:t>• Some of the tools available for leaders to use in enforcing ethical behavior include:</a:t>
            </a:r>
          </a:p>
          <a:p>
            <a:pPr marL="342900" indent="-342900" algn="just">
              <a:buFont typeface="+mj-lt"/>
              <a:buAutoNum type="arabicPeriod"/>
            </a:pPr>
            <a:r>
              <a:rPr lang="en-US" dirty="0"/>
              <a:t>Codes of ethics </a:t>
            </a:r>
          </a:p>
          <a:p>
            <a:pPr marL="342900" indent="-342900" algn="just">
              <a:buFont typeface="+mj-lt"/>
              <a:buAutoNum type="arabicPeriod"/>
            </a:pPr>
            <a:r>
              <a:rPr lang="en-US" dirty="0"/>
              <a:t>Ethics committees </a:t>
            </a:r>
          </a:p>
          <a:p>
            <a:pPr marL="342900" indent="-342900" algn="just">
              <a:buFont typeface="+mj-lt"/>
              <a:buAutoNum type="arabicPeriod"/>
            </a:pPr>
            <a:r>
              <a:rPr lang="en-US" dirty="0"/>
              <a:t>Training programs </a:t>
            </a:r>
          </a:p>
          <a:p>
            <a:pPr marL="342900" indent="-342900" algn="just">
              <a:buFont typeface="+mj-lt"/>
              <a:buAutoNum type="arabicPeriod"/>
            </a:pPr>
            <a:r>
              <a:rPr lang="en-US" dirty="0"/>
              <a:t>Disclosure mechanisms </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14</a:t>
            </a:fld>
            <a:endParaRPr lang="en-US"/>
          </a:p>
        </p:txBody>
      </p:sp>
      <p:sp>
        <p:nvSpPr>
          <p:cNvPr id="4" name="مستطيل 3"/>
          <p:cNvSpPr/>
          <p:nvPr/>
        </p:nvSpPr>
        <p:spPr>
          <a:xfrm>
            <a:off x="1524000" y="228600"/>
            <a:ext cx="5791200" cy="369332"/>
          </a:xfrm>
          <a:prstGeom prst="rect">
            <a:avLst/>
          </a:prstGeom>
        </p:spPr>
        <p:style>
          <a:lnRef idx="0">
            <a:scrgbClr r="0" g="0" b="0"/>
          </a:lnRef>
          <a:fillRef idx="1002">
            <a:schemeClr val="dk2"/>
          </a:fillRef>
          <a:effectRef idx="0">
            <a:scrgbClr r="0" g="0" b="0"/>
          </a:effectRef>
          <a:fontRef idx="major"/>
        </p:style>
        <p:txBody>
          <a:bodyPr wrap="square">
            <a:spAutoFit/>
          </a:bodyPr>
          <a:lstStyle/>
          <a:p>
            <a:pPr algn="ctr"/>
            <a:r>
              <a:rPr lang="en-US" b="1" dirty="0"/>
              <a:t>The Leader’s Role in Advocating Ethical Standards </a:t>
            </a:r>
          </a:p>
        </p:txBody>
      </p:sp>
      <p:sp>
        <p:nvSpPr>
          <p:cNvPr id="5" name="مستطيل 4"/>
          <p:cNvSpPr/>
          <p:nvPr/>
        </p:nvSpPr>
        <p:spPr>
          <a:xfrm>
            <a:off x="609600" y="2971800"/>
            <a:ext cx="8001000" cy="34163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342900" indent="-342900">
              <a:buAutoNum type="arabicPeriod"/>
            </a:pPr>
            <a:r>
              <a:rPr lang="en-US" b="1" dirty="0"/>
              <a:t>Code of ethics</a:t>
            </a:r>
          </a:p>
          <a:p>
            <a:pPr marL="285750" indent="-285750">
              <a:buFont typeface="Wingdings" pitchFamily="2" charset="2"/>
              <a:buChar char="q"/>
            </a:pPr>
            <a:r>
              <a:rPr lang="en-US" dirty="0"/>
              <a:t>Written statements have the advantage of explicitly stating the company’s position on ethical or moral issues </a:t>
            </a:r>
          </a:p>
          <a:p>
            <a:pPr marL="285750" indent="-285750">
              <a:buFont typeface="Wingdings" pitchFamily="2" charset="2"/>
              <a:buChar char="q"/>
            </a:pPr>
            <a:r>
              <a:rPr lang="en-US" dirty="0"/>
              <a:t> They serve as benchmarks for judging both company policies and actions and individual conduct </a:t>
            </a:r>
          </a:p>
          <a:p>
            <a:pPr marL="285750" indent="-285750">
              <a:buFont typeface="Wingdings" pitchFamily="2" charset="2"/>
              <a:buChar char="q"/>
            </a:pPr>
            <a:r>
              <a:rPr lang="en-US" dirty="0"/>
              <a:t> Some organizations include ethics as part of their mission </a:t>
            </a:r>
          </a:p>
          <a:p>
            <a:pPr marL="285750" indent="-285750">
              <a:buFont typeface="Wingdings" pitchFamily="2" charset="2"/>
              <a:buChar char="q"/>
            </a:pPr>
            <a:r>
              <a:rPr lang="en-US" dirty="0"/>
              <a:t> Developing a code of ethics program should incorporate some key components: – Leaders model expected behaviors </a:t>
            </a:r>
          </a:p>
          <a:p>
            <a:r>
              <a:rPr lang="en-US" dirty="0"/>
              <a:t>     – Ethics is a core element of the corporate culture </a:t>
            </a:r>
          </a:p>
          <a:p>
            <a:r>
              <a:rPr lang="en-US" dirty="0"/>
              <a:t>     – Everyone participates in creating the guidelines </a:t>
            </a:r>
          </a:p>
          <a:p>
            <a:r>
              <a:rPr lang="en-US" dirty="0"/>
              <a:t>     – Ethics is discussed openly </a:t>
            </a:r>
          </a:p>
          <a:p>
            <a:r>
              <a:rPr lang="en-US" dirty="0"/>
              <a:t>     – Rules are applied consistently</a:t>
            </a:r>
          </a:p>
        </p:txBody>
      </p:sp>
    </p:spTree>
    <p:extLst>
      <p:ext uri="{BB962C8B-B14F-4D97-AF65-F5344CB8AC3E}">
        <p14:creationId xmlns:p14="http://schemas.microsoft.com/office/powerpoint/2010/main" val="19044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093887"/>
            <a:ext cx="8229600" cy="507831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b="1" dirty="0"/>
              <a:t>3. Ethics committees </a:t>
            </a:r>
          </a:p>
          <a:p>
            <a:pPr algn="just"/>
            <a:endParaRPr lang="en-US" b="1" dirty="0"/>
          </a:p>
          <a:p>
            <a:pPr algn="just"/>
            <a:r>
              <a:rPr lang="en-US" dirty="0"/>
              <a:t>– Charged with overseeing ethical issues </a:t>
            </a:r>
          </a:p>
          <a:p>
            <a:pPr algn="just"/>
            <a:r>
              <a:rPr lang="en-US" dirty="0"/>
              <a:t>– Ethics ombudsperson  Is a single person entrusted with the responsibility of acting as the organization’s conscience </a:t>
            </a:r>
          </a:p>
          <a:p>
            <a:pPr algn="just"/>
            <a:endParaRPr lang="en-US" dirty="0"/>
          </a:p>
          <a:p>
            <a:pPr marL="342900" indent="-342900" algn="just">
              <a:buAutoNum type="arabicPeriod" startAt="4"/>
            </a:pPr>
            <a:r>
              <a:rPr lang="en-US" b="1" dirty="0"/>
              <a:t>Training programs </a:t>
            </a:r>
          </a:p>
          <a:p>
            <a:pPr algn="just"/>
            <a:endParaRPr lang="en-US" b="1" dirty="0"/>
          </a:p>
          <a:p>
            <a:pPr algn="just"/>
            <a:r>
              <a:rPr lang="en-US" dirty="0"/>
              <a:t>– Teach employees how to incorporate ethics into daily behavior </a:t>
            </a:r>
          </a:p>
          <a:p>
            <a:pPr algn="just"/>
            <a:r>
              <a:rPr lang="en-US" dirty="0"/>
              <a:t>– Help align member behaviors with the organization’s values</a:t>
            </a:r>
          </a:p>
          <a:p>
            <a:pPr algn="just"/>
            <a:endParaRPr lang="en-US" dirty="0"/>
          </a:p>
          <a:p>
            <a:pPr algn="just"/>
            <a:r>
              <a:rPr lang="en-US" b="1" dirty="0"/>
              <a:t>5. Disclosure mechanisms </a:t>
            </a:r>
          </a:p>
          <a:p>
            <a:pPr algn="just"/>
            <a:endParaRPr lang="en-US" b="1" dirty="0"/>
          </a:p>
          <a:p>
            <a:pPr marL="285750" indent="-285750" algn="just">
              <a:buFont typeface="Arial" pitchFamily="34" charset="0"/>
              <a:buChar char="•"/>
            </a:pPr>
            <a:r>
              <a:rPr lang="en-US" dirty="0"/>
              <a:t>Whistle blowing Is employee disclosure of illegal or unethical practices on the part of the organization </a:t>
            </a:r>
          </a:p>
          <a:p>
            <a:pPr marL="285750" indent="-285750" algn="just">
              <a:buFont typeface="Arial" pitchFamily="34" charset="0"/>
              <a:buChar char="•"/>
            </a:pPr>
            <a:r>
              <a:rPr lang="en-US" dirty="0"/>
              <a:t>Can be risky for those who choose to do it</a:t>
            </a:r>
          </a:p>
          <a:p>
            <a:pPr marL="285750" indent="-285750" algn="just">
              <a:buFont typeface="Arial" pitchFamily="34" charset="0"/>
              <a:buChar char="•"/>
            </a:pPr>
            <a:r>
              <a:rPr lang="en-US" dirty="0"/>
              <a:t>Ostracization by coworkers – Demotion – Transfer – Termination</a:t>
            </a:r>
          </a:p>
          <a:p>
            <a:pPr marL="285750" indent="-285750" algn="just">
              <a:buFont typeface="Arial" pitchFamily="34" charset="0"/>
              <a:buChar char="•"/>
            </a:pPr>
            <a:endParaRPr lang="en-US" dirty="0"/>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15</a:t>
            </a:fld>
            <a:endParaRPr lang="en-US"/>
          </a:p>
        </p:txBody>
      </p:sp>
      <p:sp>
        <p:nvSpPr>
          <p:cNvPr id="4" name="مستطيل 3"/>
          <p:cNvSpPr/>
          <p:nvPr/>
        </p:nvSpPr>
        <p:spPr>
          <a:xfrm>
            <a:off x="1219200" y="379894"/>
            <a:ext cx="6324600" cy="369332"/>
          </a:xfrm>
          <a:prstGeom prst="rect">
            <a:avLst/>
          </a:prstGeom>
        </p:spPr>
        <p:style>
          <a:lnRef idx="0">
            <a:scrgbClr r="0" g="0" b="0"/>
          </a:lnRef>
          <a:fillRef idx="1002">
            <a:schemeClr val="dk2"/>
          </a:fillRef>
          <a:effectRef idx="0">
            <a:scrgbClr r="0" g="0" b="0"/>
          </a:effectRef>
          <a:fontRef idx="major"/>
        </p:style>
        <p:txBody>
          <a:bodyPr wrap="square">
            <a:spAutoFit/>
          </a:bodyPr>
          <a:lstStyle/>
          <a:p>
            <a:pPr algn="ctr"/>
            <a:r>
              <a:rPr lang="en-US" b="1" dirty="0"/>
              <a:t>The Leader’s Role in Advocating Ethical Standards (cont.) </a:t>
            </a:r>
          </a:p>
        </p:txBody>
      </p:sp>
    </p:spTree>
    <p:extLst>
      <p:ext uri="{BB962C8B-B14F-4D97-AF65-F5344CB8AC3E}">
        <p14:creationId xmlns:p14="http://schemas.microsoft.com/office/powerpoint/2010/main" val="236441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57200" y="3959854"/>
            <a:ext cx="8305800" cy="2886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57200" y="762000"/>
            <a:ext cx="8305800" cy="258532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b="1" dirty="0" err="1"/>
              <a:t>Hofstede’s</a:t>
            </a:r>
            <a:r>
              <a:rPr lang="en-US" b="1" dirty="0"/>
              <a:t> Value Dimensions </a:t>
            </a:r>
          </a:p>
          <a:p>
            <a:pPr algn="just"/>
            <a:endParaRPr lang="en-US" dirty="0"/>
          </a:p>
          <a:p>
            <a:pPr algn="just"/>
            <a:r>
              <a:rPr lang="en-US" dirty="0"/>
              <a:t>• A nation’s values and norms determine what kinds of attitudes and behaviors are acceptable or appropriate </a:t>
            </a:r>
          </a:p>
          <a:p>
            <a:pPr algn="just"/>
            <a:r>
              <a:rPr lang="en-US" dirty="0"/>
              <a:t>• The people of a particular culture are socialized into national values as they grow up • Norms and social guidelines prescribe how members of a nation should behave toward each other </a:t>
            </a:r>
          </a:p>
          <a:p>
            <a:pPr algn="just"/>
            <a:r>
              <a:rPr lang="en-US" dirty="0"/>
              <a:t>• Significant differences between national cultures exist and make a difference in how leaders and employees behave in organizations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16</a:t>
            </a:fld>
            <a:endParaRPr lang="en-US"/>
          </a:p>
        </p:txBody>
      </p:sp>
      <p:sp>
        <p:nvSpPr>
          <p:cNvPr id="4" name="مستطيل 3"/>
          <p:cNvSpPr/>
          <p:nvPr/>
        </p:nvSpPr>
        <p:spPr>
          <a:xfrm>
            <a:off x="457200" y="304800"/>
            <a:ext cx="8305799" cy="369332"/>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n-US" b="1" dirty="0"/>
              <a:t>National Culture Identities</a:t>
            </a:r>
          </a:p>
        </p:txBody>
      </p:sp>
      <p:sp>
        <p:nvSpPr>
          <p:cNvPr id="6" name="مستطيل 5"/>
          <p:cNvSpPr/>
          <p:nvPr/>
        </p:nvSpPr>
        <p:spPr>
          <a:xfrm>
            <a:off x="457200" y="3505200"/>
            <a:ext cx="8305800" cy="338554"/>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n-US" sz="1600" b="1" dirty="0"/>
              <a:t>A Framework of Value Dimensions for Understanding Cultural Differences </a:t>
            </a:r>
          </a:p>
        </p:txBody>
      </p:sp>
    </p:spTree>
    <p:extLst>
      <p:ext uri="{BB962C8B-B14F-4D97-AF65-F5344CB8AC3E}">
        <p14:creationId xmlns:p14="http://schemas.microsoft.com/office/powerpoint/2010/main" val="91660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28874" y="1066800"/>
            <a:ext cx="8157926" cy="286232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n-US" dirty="0"/>
              <a:t>• </a:t>
            </a:r>
            <a:r>
              <a:rPr lang="en-US" b="1" dirty="0"/>
              <a:t>Individualism</a:t>
            </a:r>
            <a:r>
              <a:rPr lang="en-US" dirty="0"/>
              <a:t> is a psychological state in which people see themselves first as individuals and believe their own interest and values are primary </a:t>
            </a:r>
          </a:p>
          <a:p>
            <a:pPr algn="just"/>
            <a:endParaRPr lang="en-US" dirty="0"/>
          </a:p>
          <a:p>
            <a:pPr algn="just"/>
            <a:r>
              <a:rPr lang="en-US" dirty="0"/>
              <a:t>– Examples: </a:t>
            </a:r>
          </a:p>
          <a:p>
            <a:pPr algn="just"/>
            <a:r>
              <a:rPr lang="en-US" dirty="0"/>
              <a:t>– United States – Great Britain – Canada </a:t>
            </a:r>
          </a:p>
          <a:p>
            <a:pPr algn="just"/>
            <a:endParaRPr lang="en-US" dirty="0"/>
          </a:p>
          <a:p>
            <a:pPr algn="just"/>
            <a:r>
              <a:rPr lang="en-US" dirty="0"/>
              <a:t>• Collectivism is the state of mind wherein the values and goals of the group whether extended family, ethnic group, or company are primary </a:t>
            </a:r>
          </a:p>
          <a:p>
            <a:pPr algn="just"/>
            <a:endParaRPr lang="en-US" dirty="0"/>
          </a:p>
          <a:p>
            <a:pPr algn="just"/>
            <a:r>
              <a:rPr lang="en-US" dirty="0"/>
              <a:t>– Examples: – Greece – Japan – Mexico </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17</a:t>
            </a:fld>
            <a:endParaRPr lang="en-US"/>
          </a:p>
        </p:txBody>
      </p:sp>
      <p:sp>
        <p:nvSpPr>
          <p:cNvPr id="4" name="مستطيل 3"/>
          <p:cNvSpPr/>
          <p:nvPr/>
        </p:nvSpPr>
        <p:spPr>
          <a:xfrm>
            <a:off x="528874" y="301028"/>
            <a:ext cx="8157926" cy="369332"/>
          </a:xfrm>
          <a:prstGeom prst="rect">
            <a:avLst/>
          </a:prstGeom>
        </p:spPr>
        <p:style>
          <a:lnRef idx="0">
            <a:scrgbClr r="0" g="0" b="0"/>
          </a:lnRef>
          <a:fillRef idx="1003">
            <a:schemeClr val="lt1"/>
          </a:fillRef>
          <a:effectRef idx="0">
            <a:scrgbClr r="0" g="0" b="0"/>
          </a:effectRef>
          <a:fontRef idx="major"/>
        </p:style>
        <p:txBody>
          <a:bodyPr wrap="square">
            <a:spAutoFit/>
          </a:bodyPr>
          <a:lstStyle/>
          <a:p>
            <a:pPr algn="ctr"/>
            <a:r>
              <a:rPr lang="en-US" b="1" dirty="0"/>
              <a:t>Individualistic to Collectivist Cultures </a:t>
            </a:r>
          </a:p>
        </p:txBody>
      </p:sp>
      <p:pic>
        <p:nvPicPr>
          <p:cNvPr id="921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038600"/>
            <a:ext cx="8382000" cy="236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4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066800"/>
            <a:ext cx="7772400" cy="2585323"/>
          </a:xfrm>
          <a:prstGeom prst="rect">
            <a:avLst/>
          </a:prstGeom>
        </p:spPr>
        <p:style>
          <a:lnRef idx="0">
            <a:scrgbClr r="0" g="0" b="0"/>
          </a:lnRef>
          <a:fillRef idx="1002">
            <a:schemeClr val="lt2"/>
          </a:fillRef>
          <a:effectRef idx="0">
            <a:scrgbClr r="0" g="0" b="0"/>
          </a:effectRef>
          <a:fontRef idx="major"/>
        </p:style>
        <p:txBody>
          <a:bodyPr wrap="square">
            <a:spAutoFit/>
          </a:bodyPr>
          <a:lstStyle/>
          <a:p>
            <a:pPr algn="just"/>
            <a:r>
              <a:rPr lang="en-US" dirty="0"/>
              <a:t>• A society with </a:t>
            </a:r>
            <a:r>
              <a:rPr lang="en-US" b="1" dirty="0"/>
              <a:t>high uncertainty avoidance </a:t>
            </a:r>
            <a:r>
              <a:rPr lang="en-US" dirty="0"/>
              <a:t>contains a majority of people who do not tolerate risk, avoid the unknown, and are comfortable when the future is relatively predictable and certain </a:t>
            </a:r>
            <a:endParaRPr lang="ar-SA" dirty="0"/>
          </a:p>
          <a:p>
            <a:pPr algn="just"/>
            <a:r>
              <a:rPr lang="en-US" dirty="0"/>
              <a:t>– Examples: – United States – Australia – Canada </a:t>
            </a:r>
            <a:endParaRPr lang="ar-SA" dirty="0"/>
          </a:p>
          <a:p>
            <a:pPr algn="just"/>
            <a:endParaRPr lang="ar-SA" dirty="0"/>
          </a:p>
          <a:p>
            <a:pPr algn="just"/>
            <a:r>
              <a:rPr lang="en-US" dirty="0"/>
              <a:t>• A society where the majority of the people have </a:t>
            </a:r>
            <a:r>
              <a:rPr lang="en-US" b="1" dirty="0"/>
              <a:t>low uncertainty avoidance </a:t>
            </a:r>
            <a:r>
              <a:rPr lang="en-US" dirty="0"/>
              <a:t>has people who are comfortable with and accepting the unknown, and tolerate risk and unpredictability </a:t>
            </a:r>
            <a:endParaRPr lang="ar-SA" dirty="0"/>
          </a:p>
          <a:p>
            <a:pPr algn="just"/>
            <a:r>
              <a:rPr lang="en-US" dirty="0"/>
              <a:t>– Examples: – Italy – Japan – Israel</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18</a:t>
            </a:fld>
            <a:endParaRPr lang="en-US"/>
          </a:p>
        </p:txBody>
      </p:sp>
      <p:sp>
        <p:nvSpPr>
          <p:cNvPr id="4" name="مستطيل 3"/>
          <p:cNvSpPr/>
          <p:nvPr/>
        </p:nvSpPr>
        <p:spPr>
          <a:xfrm>
            <a:off x="609600" y="381000"/>
            <a:ext cx="7772400" cy="369332"/>
          </a:xfrm>
          <a:prstGeom prst="rect">
            <a:avLst/>
          </a:prstGeom>
        </p:spPr>
        <p:style>
          <a:lnRef idx="0">
            <a:scrgbClr r="0" g="0" b="0"/>
          </a:lnRef>
          <a:fillRef idx="1002">
            <a:schemeClr val="dk2"/>
          </a:fillRef>
          <a:effectRef idx="0">
            <a:scrgbClr r="0" g="0" b="0"/>
          </a:effectRef>
          <a:fontRef idx="major"/>
        </p:style>
        <p:txBody>
          <a:bodyPr wrap="square">
            <a:spAutoFit/>
          </a:bodyPr>
          <a:lstStyle/>
          <a:p>
            <a:pPr algn="ctr"/>
            <a:r>
              <a:rPr lang="en-US" b="1" dirty="0"/>
              <a:t>High to Low Uncertainty Avoidance Cultures </a:t>
            </a:r>
          </a:p>
        </p:txBody>
      </p:sp>
      <p:pic>
        <p:nvPicPr>
          <p:cNvPr id="11266" name="Picture 2" descr="https://image.slidesharecdn.com/mark6slidedeckclass3culture-120111124638-phpapp01/95/elements-of-culture-in-international-business-4-728.jpg?cb=1326286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71900"/>
            <a:ext cx="6553200" cy="3028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15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990600"/>
            <a:ext cx="82296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285750" indent="-285750">
              <a:buFont typeface="Arial" pitchFamily="34" charset="0"/>
              <a:buChar char="•"/>
            </a:pPr>
            <a:r>
              <a:rPr lang="en-US" dirty="0"/>
              <a:t>In a high power‐distance culture, leaders and followers rarely interact as equals </a:t>
            </a:r>
            <a:endParaRPr lang="ar-SA" dirty="0"/>
          </a:p>
          <a:p>
            <a:endParaRPr lang="ar-SA" dirty="0"/>
          </a:p>
          <a:p>
            <a:r>
              <a:rPr lang="en-US" dirty="0"/>
              <a:t>Examples: – Mexico – Spain – Japan – France </a:t>
            </a:r>
            <a:endParaRPr lang="ar-SA" dirty="0"/>
          </a:p>
          <a:p>
            <a:endParaRPr lang="ar-SA" dirty="0"/>
          </a:p>
          <a:p>
            <a:r>
              <a:rPr lang="en-US" dirty="0"/>
              <a:t>• </a:t>
            </a:r>
            <a:r>
              <a:rPr lang="ar-SA" dirty="0"/>
              <a:t> </a:t>
            </a:r>
            <a:r>
              <a:rPr lang="en-US" dirty="0"/>
              <a:t>In a low power‐distance culture, leaders and their members interact on several levels as equals </a:t>
            </a:r>
            <a:endParaRPr lang="ar-SA" dirty="0"/>
          </a:p>
          <a:p>
            <a:endParaRPr lang="ar-SA" dirty="0"/>
          </a:p>
          <a:p>
            <a:r>
              <a:rPr lang="en-US" dirty="0"/>
              <a:t>– Examples: – Germany – United States – Ireland</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19</a:t>
            </a:fld>
            <a:endParaRPr lang="en-US"/>
          </a:p>
        </p:txBody>
      </p:sp>
      <p:sp>
        <p:nvSpPr>
          <p:cNvPr id="4" name="مستطيل 3"/>
          <p:cNvSpPr/>
          <p:nvPr/>
        </p:nvSpPr>
        <p:spPr>
          <a:xfrm>
            <a:off x="457200" y="381000"/>
            <a:ext cx="8229600" cy="369332"/>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n-US" b="1" dirty="0"/>
              <a:t>High to Low Power‐Distance Cultures </a:t>
            </a:r>
          </a:p>
        </p:txBody>
      </p:sp>
      <p:pic>
        <p:nvPicPr>
          <p:cNvPr id="12290" name="Picture 2" descr="http://blog.foreigners.cz/wp-content/uploads/2016/07/Power-dist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62" y="3429000"/>
            <a:ext cx="6648450" cy="301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5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19200" y="1585079"/>
            <a:ext cx="6781800" cy="313932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b="1" dirty="0"/>
              <a:t>Learning Outcomes</a:t>
            </a:r>
          </a:p>
          <a:p>
            <a:pPr algn="just"/>
            <a:endParaRPr lang="en-US" b="1" dirty="0"/>
          </a:p>
          <a:p>
            <a:pPr algn="just"/>
            <a:r>
              <a:rPr lang="en-US" b="1" dirty="0"/>
              <a:t> </a:t>
            </a:r>
          </a:p>
          <a:p>
            <a:pPr algn="just"/>
            <a:r>
              <a:rPr lang="en-US" dirty="0"/>
              <a:t>• Explain the power of culture in the strategy execution process. </a:t>
            </a:r>
          </a:p>
          <a:p>
            <a:pPr algn="just"/>
            <a:r>
              <a:rPr lang="en-US" dirty="0"/>
              <a:t>• Describe the characteristics of low‐ and high‐performance cultures. </a:t>
            </a:r>
          </a:p>
          <a:p>
            <a:pPr algn="just"/>
            <a:r>
              <a:rPr lang="en-US" dirty="0"/>
              <a:t>• Differentiate between the four cultural value types. </a:t>
            </a:r>
          </a:p>
          <a:p>
            <a:pPr algn="just"/>
            <a:r>
              <a:rPr lang="en-US" dirty="0"/>
              <a:t>• Describe </a:t>
            </a:r>
            <a:r>
              <a:rPr lang="en-US" dirty="0" err="1"/>
              <a:t>Hofstede’s</a:t>
            </a:r>
            <a:r>
              <a:rPr lang="en-US" dirty="0"/>
              <a:t> value dimensions of national culture. </a:t>
            </a:r>
          </a:p>
          <a:p>
            <a:pPr algn="just"/>
            <a:r>
              <a:rPr lang="en-US" dirty="0"/>
              <a:t>• Explain the primary reasons for embracing diversity. </a:t>
            </a:r>
          </a:p>
          <a:p>
            <a:pPr algn="just"/>
            <a:r>
              <a:rPr lang="en-US" dirty="0"/>
              <a:t>• Identify and briefly describe the obstacles that make it hard to achieve diversity objectives. </a:t>
            </a:r>
          </a:p>
          <a:p>
            <a:pPr algn="just"/>
            <a:r>
              <a:rPr lang="en-US" dirty="0"/>
              <a:t>• Describe the key indicators of a culture that supports diversity. </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a:t>
            </a:fld>
            <a:endParaRPr lang="en-US"/>
          </a:p>
        </p:txBody>
      </p:sp>
    </p:spTree>
    <p:extLst>
      <p:ext uri="{BB962C8B-B14F-4D97-AF65-F5344CB8AC3E}">
        <p14:creationId xmlns:p14="http://schemas.microsoft.com/office/powerpoint/2010/main" val="133000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219200"/>
            <a:ext cx="7924800" cy="2585323"/>
          </a:xfrm>
          <a:prstGeom prst="rect">
            <a:avLst/>
          </a:prstGeom>
          <a:solidFill>
            <a:schemeClr val="bg2">
              <a:lumMod val="90000"/>
            </a:schemeClr>
          </a:solidFill>
        </p:spPr>
        <p:style>
          <a:lnRef idx="0">
            <a:scrgbClr r="0" g="0" b="0"/>
          </a:lnRef>
          <a:fillRef idx="1002">
            <a:schemeClr val="dk2"/>
          </a:fillRef>
          <a:effectRef idx="0">
            <a:scrgbClr r="0" g="0" b="0"/>
          </a:effectRef>
          <a:fontRef idx="major"/>
        </p:style>
        <p:txBody>
          <a:bodyPr wrap="square">
            <a:spAutoFit/>
          </a:bodyPr>
          <a:lstStyle/>
          <a:p>
            <a:pPr algn="just"/>
            <a:r>
              <a:rPr lang="en-US" dirty="0"/>
              <a:t>• People from a culture with a long‐term orientation have a future‐oriented view of life and thus are persistent in achieving goals </a:t>
            </a:r>
          </a:p>
          <a:p>
            <a:pPr algn="just"/>
            <a:endParaRPr lang="en-US" dirty="0"/>
          </a:p>
          <a:p>
            <a:pPr algn="just"/>
            <a:r>
              <a:rPr lang="en-US" dirty="0"/>
              <a:t>– Examples: – Most Asian countries </a:t>
            </a:r>
          </a:p>
          <a:p>
            <a:pPr algn="just"/>
            <a:endParaRPr lang="en-US" dirty="0"/>
          </a:p>
          <a:p>
            <a:pPr algn="just"/>
            <a:r>
              <a:rPr lang="en-US" dirty="0"/>
              <a:t>• A short‐term orientation derives from values that express a concern for maintaining personal happiness and living for the present </a:t>
            </a:r>
          </a:p>
          <a:p>
            <a:pPr algn="just"/>
            <a:endParaRPr lang="en-US" dirty="0"/>
          </a:p>
          <a:p>
            <a:pPr algn="just"/>
            <a:r>
              <a:rPr lang="en-US" dirty="0"/>
              <a:t>– Examples: – Most European countries – United States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20</a:t>
            </a:fld>
            <a:endParaRPr lang="en-US"/>
          </a:p>
        </p:txBody>
      </p:sp>
      <p:sp>
        <p:nvSpPr>
          <p:cNvPr id="4" name="مستطيل 3"/>
          <p:cNvSpPr/>
          <p:nvPr/>
        </p:nvSpPr>
        <p:spPr>
          <a:xfrm>
            <a:off x="2586377" y="533400"/>
            <a:ext cx="4351704"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b="1" dirty="0"/>
              <a:t>Long‐Term to Short‐Term Oriented Cultures </a:t>
            </a:r>
          </a:p>
        </p:txBody>
      </p:sp>
      <p:pic>
        <p:nvPicPr>
          <p:cNvPr id="13314" name="Picture 2" descr="ÙØªÙØ¬Ø© Ø¨Ø­Ø« Ø§ÙØµÙØ± Ø¹Ù âªLongâTerm to ShortâTerm Oriented Cultures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479" y="4038600"/>
            <a:ext cx="5905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7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80861" y="1295400"/>
            <a:ext cx="76962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a:t>• </a:t>
            </a:r>
            <a:r>
              <a:rPr lang="en-US" b="1" dirty="0"/>
              <a:t>Masculinity</a:t>
            </a:r>
            <a:r>
              <a:rPr lang="en-US" dirty="0"/>
              <a:t> describes a culture that emphasizes assertiveness and a competitive drive for money and material objects </a:t>
            </a:r>
          </a:p>
          <a:p>
            <a:pPr algn="just"/>
            <a:endParaRPr lang="en-US" dirty="0"/>
          </a:p>
          <a:p>
            <a:pPr algn="just"/>
            <a:r>
              <a:rPr lang="en-US" dirty="0"/>
              <a:t>– Examples: – Japan – Italy </a:t>
            </a:r>
          </a:p>
          <a:p>
            <a:pPr algn="just"/>
            <a:endParaRPr lang="en-US" dirty="0"/>
          </a:p>
          <a:p>
            <a:pPr algn="just"/>
            <a:r>
              <a:rPr lang="en-US" dirty="0"/>
              <a:t>• </a:t>
            </a:r>
            <a:r>
              <a:rPr lang="en-US" b="1" dirty="0"/>
              <a:t>Femininity</a:t>
            </a:r>
            <a:r>
              <a:rPr lang="en-US" dirty="0"/>
              <a:t> describes a culture that emphasizes developing and nurturing personal relationships and a high quality of life </a:t>
            </a:r>
          </a:p>
          <a:p>
            <a:pPr algn="just"/>
            <a:endParaRPr lang="en-US" dirty="0"/>
          </a:p>
          <a:p>
            <a:pPr algn="just"/>
            <a:r>
              <a:rPr lang="en-US" dirty="0"/>
              <a:t>– Examples: – Sweden – Denmark</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21</a:t>
            </a:fld>
            <a:endParaRPr lang="en-US"/>
          </a:p>
        </p:txBody>
      </p:sp>
      <p:sp>
        <p:nvSpPr>
          <p:cNvPr id="4" name="مستطيل 3"/>
          <p:cNvSpPr/>
          <p:nvPr/>
        </p:nvSpPr>
        <p:spPr>
          <a:xfrm>
            <a:off x="762000" y="609600"/>
            <a:ext cx="76962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a:t>Masculinity–Femininity</a:t>
            </a:r>
          </a:p>
        </p:txBody>
      </p:sp>
      <p:pic>
        <p:nvPicPr>
          <p:cNvPr id="14338" name="Picture 2" descr="ÙØªÙØ¬Ø© Ø¨Ø­Ø« Ø§ÙØµÙØ± Ø¹Ù âªMasculinityâFemininity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4267200"/>
            <a:ext cx="69913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516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682191"/>
            <a:ext cx="8077200" cy="1569660"/>
          </a:xfrm>
          <a:prstGeom prst="rect">
            <a:avLst/>
          </a:prstGeom>
          <a:solidFill>
            <a:schemeClr val="accent3">
              <a:lumMod val="40000"/>
              <a:lumOff val="60000"/>
            </a:schemeClr>
          </a:solidFill>
        </p:spPr>
        <p:txBody>
          <a:bodyPr wrap="square">
            <a:spAutoFit/>
          </a:bodyPr>
          <a:lstStyle/>
          <a:p>
            <a:pPr marL="342900" indent="-342900" algn="just">
              <a:buFont typeface="+mj-lt"/>
              <a:buAutoNum type="arabicPeriod"/>
            </a:pPr>
            <a:r>
              <a:rPr lang="en-US" sz="1600" dirty="0"/>
              <a:t>The growing diversity of the workforce and the increasing globalization of the marketplace create the need for leaders with multicultural backgrounds and experiences </a:t>
            </a:r>
          </a:p>
          <a:p>
            <a:pPr marL="342900" indent="-342900" algn="just">
              <a:buFont typeface="+mj-lt"/>
              <a:buAutoNum type="arabicPeriod"/>
            </a:pPr>
            <a:r>
              <a:rPr lang="en-US" sz="1600" dirty="0"/>
              <a:t>Multicultural leaders possess competencies that enable them to relate effectively to and motivate people across race, gender, age, social strata, and nationality </a:t>
            </a:r>
          </a:p>
          <a:p>
            <a:pPr marL="342900" indent="-342900" algn="just">
              <a:buFont typeface="+mj-lt"/>
              <a:buAutoNum type="arabicPeriod"/>
            </a:pPr>
            <a:r>
              <a:rPr lang="en-US" sz="1600" dirty="0"/>
              <a:t>Cross‐cultural and international joint venture (IJV) studies often identify cultural differences as the cause of many interpersonal difficulties, including conflict and poor performance</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22</a:t>
            </a:fld>
            <a:endParaRPr lang="en-US"/>
          </a:p>
        </p:txBody>
      </p:sp>
      <p:sp>
        <p:nvSpPr>
          <p:cNvPr id="4" name="Rectangle 3">
            <a:extLst>
              <a:ext uri="{FF2B5EF4-FFF2-40B4-BE49-F238E27FC236}">
                <a16:creationId xmlns:a16="http://schemas.microsoft.com/office/drawing/2014/main" id="{4C8F7484-0D9A-421B-A2D0-80DF3D4063E2}"/>
              </a:ext>
            </a:extLst>
          </p:cNvPr>
          <p:cNvSpPr/>
          <p:nvPr/>
        </p:nvSpPr>
        <p:spPr>
          <a:xfrm>
            <a:off x="2755028" y="312859"/>
            <a:ext cx="3633944" cy="369332"/>
          </a:xfrm>
          <a:prstGeom prst="rect">
            <a:avLst/>
          </a:prstGeom>
        </p:spPr>
        <p:txBody>
          <a:bodyPr wrap="none">
            <a:spAutoFit/>
          </a:bodyPr>
          <a:lstStyle/>
          <a:p>
            <a:r>
              <a:rPr lang="en-US" b="1" dirty="0"/>
              <a:t>Implications for Leadership Practice </a:t>
            </a:r>
          </a:p>
        </p:txBody>
      </p:sp>
      <p:sp>
        <p:nvSpPr>
          <p:cNvPr id="5" name="Rectangle 4">
            <a:extLst>
              <a:ext uri="{FF2B5EF4-FFF2-40B4-BE49-F238E27FC236}">
                <a16:creationId xmlns:a16="http://schemas.microsoft.com/office/drawing/2014/main" id="{CB3B5CD3-F07A-44F7-9D77-CA7F28A2ECB0}"/>
              </a:ext>
            </a:extLst>
          </p:cNvPr>
          <p:cNvSpPr/>
          <p:nvPr/>
        </p:nvSpPr>
        <p:spPr>
          <a:xfrm>
            <a:off x="533400" y="2547670"/>
            <a:ext cx="8077200"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 Demographic diversity Is any characteristic that serves as a basis for social categorization and self‐identification Includes:</a:t>
            </a:r>
          </a:p>
          <a:p>
            <a:r>
              <a:rPr lang="en-US" dirty="0"/>
              <a:t> – Race – Gender – Age – Ethnicity – Religion – Sexual orientation </a:t>
            </a:r>
          </a:p>
          <a:p>
            <a:endParaRPr lang="en-US" dirty="0"/>
          </a:p>
          <a:p>
            <a:r>
              <a:rPr lang="en-US" dirty="0"/>
              <a:t>• Diversity – Is the inclusion of all groups at all levels in an organization</a:t>
            </a:r>
          </a:p>
        </p:txBody>
      </p:sp>
      <p:sp>
        <p:nvSpPr>
          <p:cNvPr id="6" name="Rectangle 5">
            <a:extLst>
              <a:ext uri="{FF2B5EF4-FFF2-40B4-BE49-F238E27FC236}">
                <a16:creationId xmlns:a16="http://schemas.microsoft.com/office/drawing/2014/main" id="{C5609F7A-3C29-4D74-92C2-23D896FC0971}"/>
              </a:ext>
            </a:extLst>
          </p:cNvPr>
          <p:cNvSpPr/>
          <p:nvPr/>
        </p:nvSpPr>
        <p:spPr>
          <a:xfrm>
            <a:off x="527482" y="4320817"/>
            <a:ext cx="8077200"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a:t>Generational diversity in the workplace </a:t>
            </a:r>
          </a:p>
          <a:p>
            <a:r>
              <a:rPr lang="en-US" dirty="0"/>
              <a:t>– Traditionalists (1900–1945)</a:t>
            </a:r>
          </a:p>
          <a:p>
            <a:r>
              <a:rPr lang="en-US" dirty="0"/>
              <a:t>– Baby Boomers (1946–1964) </a:t>
            </a:r>
          </a:p>
          <a:p>
            <a:r>
              <a:rPr lang="en-US" dirty="0"/>
              <a:t>– Generation Xers (1965–1980) </a:t>
            </a:r>
          </a:p>
          <a:p>
            <a:r>
              <a:rPr lang="en-US" dirty="0"/>
              <a:t>– Millennials (1981–2000)</a:t>
            </a:r>
          </a:p>
        </p:txBody>
      </p:sp>
    </p:spTree>
    <p:extLst>
      <p:ext uri="{BB962C8B-B14F-4D97-AF65-F5344CB8AC3E}">
        <p14:creationId xmlns:p14="http://schemas.microsoft.com/office/powerpoint/2010/main" val="381122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500" y="381000"/>
            <a:ext cx="8001000"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1600" b="1" dirty="0"/>
              <a:t>The most significant increase in workforce diversity is due to: </a:t>
            </a:r>
          </a:p>
          <a:p>
            <a:pPr algn="just"/>
            <a:endParaRPr lang="en-US" sz="1600" b="1" dirty="0"/>
          </a:p>
          <a:p>
            <a:pPr algn="just"/>
            <a:r>
              <a:rPr lang="en-US" sz="1600" dirty="0"/>
              <a:t>– National demographic changes </a:t>
            </a:r>
          </a:p>
          <a:p>
            <a:pPr algn="just"/>
            <a:r>
              <a:rPr lang="en-US" sz="1600" dirty="0"/>
              <a:t>– Greater minority representation in the workforce </a:t>
            </a:r>
          </a:p>
          <a:p>
            <a:pPr algn="just"/>
            <a:endParaRPr lang="en-US" sz="1600" dirty="0"/>
          </a:p>
          <a:p>
            <a:pPr marL="285750" indent="-285750" algn="just">
              <a:buFont typeface="Arial" panose="020B0604020202020204" pitchFamily="34" charset="0"/>
              <a:buChar char="•"/>
            </a:pPr>
            <a:r>
              <a:rPr lang="en-US" sz="1600" dirty="0"/>
              <a:t>A greater likelihood exists that individuals will find themselves leading or under the leadership of someone demographically different from them </a:t>
            </a:r>
          </a:p>
          <a:p>
            <a:pPr algn="just"/>
            <a:endParaRPr lang="en-US" sz="1600" dirty="0"/>
          </a:p>
          <a:p>
            <a:pPr marL="285750" indent="-285750" algn="just">
              <a:buFont typeface="Arial" panose="020B0604020202020204" pitchFamily="34" charset="0"/>
              <a:buChar char="•"/>
            </a:pPr>
            <a:r>
              <a:rPr lang="en-US" sz="1600" dirty="0"/>
              <a:t> In the new work environment, workers must often share work duties and space with coworkers of diverse races, social backgrounds, and cultures</a:t>
            </a:r>
          </a:p>
          <a:p>
            <a:pPr algn="just"/>
            <a:endParaRPr lang="en-US" sz="1600" dirty="0"/>
          </a:p>
          <a:p>
            <a:pPr marL="285750" indent="-285750" algn="just">
              <a:buFont typeface="Arial" panose="020B0604020202020204" pitchFamily="34" charset="0"/>
              <a:buChar char="•"/>
            </a:pPr>
            <a:r>
              <a:rPr lang="en-US" sz="1600" dirty="0"/>
              <a:t>In the last 25 years, attitudes toward diversity have and continue to change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Companies that can effectively manage diversity will be able to recruit from a larger pool, train and retrain superior performers, and maximize the benefits of this diverse workforce</a:t>
            </a:r>
          </a:p>
          <a:p>
            <a:pPr algn="just"/>
            <a:endParaRPr lang="en-US" sz="1600" dirty="0"/>
          </a:p>
          <a:p>
            <a:pPr marL="285750" indent="-285750" algn="just">
              <a:buFont typeface="Arial" panose="020B0604020202020204" pitchFamily="34" charset="0"/>
              <a:buChar char="•"/>
            </a:pPr>
            <a:r>
              <a:rPr lang="en-US" sz="1600" dirty="0"/>
              <a:t>More organizations are highlighting diversity in their advertising, because they are competing for talent in a tight labor market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They recognize that demographic shifts are going to dramatically change their marketplace over the next 20 years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23</a:t>
            </a:fld>
            <a:endParaRPr lang="en-US"/>
          </a:p>
        </p:txBody>
      </p:sp>
      <p:pic>
        <p:nvPicPr>
          <p:cNvPr id="4" name="Picture 3">
            <a:extLst>
              <a:ext uri="{FF2B5EF4-FFF2-40B4-BE49-F238E27FC236}">
                <a16:creationId xmlns:a16="http://schemas.microsoft.com/office/drawing/2014/main" id="{4FEA88FB-9036-45D2-88B9-2213D6A56123}"/>
              </a:ext>
            </a:extLst>
          </p:cNvPr>
          <p:cNvPicPr>
            <a:picLocks noChangeAspect="1"/>
          </p:cNvPicPr>
          <p:nvPr/>
        </p:nvPicPr>
        <p:blipFill>
          <a:blip r:embed="rId2"/>
          <a:stretch>
            <a:fillRect/>
          </a:stretch>
        </p:blipFill>
        <p:spPr>
          <a:xfrm>
            <a:off x="571500" y="5715000"/>
            <a:ext cx="7581900" cy="1143662"/>
          </a:xfrm>
          <a:prstGeom prst="rect">
            <a:avLst/>
          </a:prstGeom>
          <a:ln>
            <a:noFill/>
          </a:ln>
          <a:effectLst>
            <a:softEdge rad="112500"/>
          </a:effectLst>
        </p:spPr>
      </p:pic>
    </p:spTree>
    <p:extLst>
      <p:ext uri="{BB962C8B-B14F-4D97-AF65-F5344CB8AC3E}">
        <p14:creationId xmlns:p14="http://schemas.microsoft.com/office/powerpoint/2010/main" val="256256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533400"/>
            <a:ext cx="792480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n-US" sz="1600" dirty="0"/>
              <a:t>Globally interconnected economies mean changes in one economy quickly impact others </a:t>
            </a:r>
          </a:p>
          <a:p>
            <a:pPr marL="285750" indent="-285750" algn="just">
              <a:buFont typeface="Arial" panose="020B0604020202020204" pitchFamily="34" charset="0"/>
              <a:buChar char="•"/>
            </a:pPr>
            <a:r>
              <a:rPr lang="en-US" sz="1600" dirty="0"/>
              <a:t>A global labor market is emerging, dominated by India and China </a:t>
            </a:r>
          </a:p>
          <a:p>
            <a:pPr marL="285750" indent="-285750" algn="just">
              <a:buFont typeface="Arial" panose="020B0604020202020204" pitchFamily="34" charset="0"/>
              <a:buChar char="•"/>
            </a:pPr>
            <a:r>
              <a:rPr lang="en-US" sz="1600" dirty="0"/>
              <a:t> Collaboration among competitors, suppliers, and financial institutions has become a common way to compete globally </a:t>
            </a:r>
          </a:p>
          <a:p>
            <a:pPr marL="285750" indent="-285750" algn="just">
              <a:buFont typeface="Arial" panose="020B0604020202020204" pitchFamily="34" charset="0"/>
              <a:buChar char="•"/>
            </a:pPr>
            <a:r>
              <a:rPr lang="en-US" sz="1600" dirty="0"/>
              <a:t> Global strategic alliances between independent firms are becoming more prevalent for the purpose of:</a:t>
            </a:r>
          </a:p>
          <a:p>
            <a:pPr marL="230188" algn="just"/>
            <a:endParaRPr lang="en-US" sz="1600" dirty="0"/>
          </a:p>
          <a:p>
            <a:pPr marL="230188" algn="just"/>
            <a:r>
              <a:rPr lang="en-US" sz="1600" dirty="0"/>
              <a:t> – Achieving common goals </a:t>
            </a:r>
          </a:p>
          <a:p>
            <a:pPr marL="230188" algn="just"/>
            <a:r>
              <a:rPr lang="en-US" sz="1600" dirty="0"/>
              <a:t>– Overcoming domestic country bias</a:t>
            </a:r>
          </a:p>
          <a:p>
            <a:pPr algn="just"/>
            <a:endParaRPr lang="en-US" sz="1600" dirty="0"/>
          </a:p>
          <a:p>
            <a:pPr marL="285750" indent="-285750" algn="just">
              <a:buFont typeface="Arial" panose="020B0604020202020204" pitchFamily="34" charset="0"/>
              <a:buChar char="•"/>
            </a:pPr>
            <a:r>
              <a:rPr lang="en-US" sz="1600" dirty="0"/>
              <a:t>Understanding cultural differences and learning to deal effectively with partners from different cultures will be critical </a:t>
            </a:r>
          </a:p>
          <a:p>
            <a:pPr marL="285750" indent="-285750" algn="just">
              <a:buFont typeface="Arial" panose="020B0604020202020204" pitchFamily="34" charset="0"/>
              <a:buChar char="•"/>
            </a:pPr>
            <a:r>
              <a:rPr lang="en-US" sz="1600" dirty="0"/>
              <a:t>The increased need for leaders with global mindsets and cross‐cultural leadership abilities has led to a shortage of qualified people </a:t>
            </a:r>
          </a:p>
          <a:p>
            <a:pPr marL="285750" indent="-285750" algn="just">
              <a:buFont typeface="Arial" panose="020B0604020202020204" pitchFamily="34" charset="0"/>
              <a:buChar char="•"/>
            </a:pPr>
            <a:r>
              <a:rPr lang="en-US" sz="1600" dirty="0"/>
              <a:t>Organizational leaders need to recognize that: </a:t>
            </a:r>
          </a:p>
          <a:p>
            <a:pPr marL="396875" indent="-166688" algn="just"/>
            <a:r>
              <a:rPr lang="en-US" sz="1600" dirty="0"/>
              <a:t>– Each person can bring values and strengths to the workplace based on his or her own unique backgrounds </a:t>
            </a:r>
          </a:p>
          <a:p>
            <a:pPr marL="230188" algn="just"/>
            <a:r>
              <a:rPr lang="en-US" sz="1600" dirty="0"/>
              <a:t>– Cultural values and norms can shape employee receptivity to leadership styles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24</a:t>
            </a:fld>
            <a:endParaRPr lang="en-US"/>
          </a:p>
        </p:txBody>
      </p:sp>
      <p:sp>
        <p:nvSpPr>
          <p:cNvPr id="4" name="Rectangle 3">
            <a:extLst>
              <a:ext uri="{FF2B5EF4-FFF2-40B4-BE49-F238E27FC236}">
                <a16:creationId xmlns:a16="http://schemas.microsoft.com/office/drawing/2014/main" id="{350B6B08-D684-494C-90B5-C0C80B3A02E7}"/>
              </a:ext>
            </a:extLst>
          </p:cNvPr>
          <p:cNvSpPr/>
          <p:nvPr/>
        </p:nvSpPr>
        <p:spPr>
          <a:xfrm>
            <a:off x="2362200" y="228600"/>
            <a:ext cx="4060342" cy="369332"/>
          </a:xfrm>
          <a:prstGeom prst="rect">
            <a:avLst/>
          </a:prstGeom>
        </p:spPr>
        <p:txBody>
          <a:bodyPr wrap="none">
            <a:spAutoFit/>
          </a:bodyPr>
          <a:lstStyle/>
          <a:p>
            <a:r>
              <a:rPr lang="en-US" b="1" dirty="0"/>
              <a:t>The Impact of Globalization on Diversity </a:t>
            </a:r>
          </a:p>
        </p:txBody>
      </p:sp>
      <p:pic>
        <p:nvPicPr>
          <p:cNvPr id="1026" name="Picture 2" descr="ÙØªÙØ¬Ø© Ø¨Ø­Ø« Ø§ÙØµÙØ± Ø¹Ù âªGlobalization on Diversityâ¬â">
            <a:extLst>
              <a:ext uri="{FF2B5EF4-FFF2-40B4-BE49-F238E27FC236}">
                <a16:creationId xmlns:a16="http://schemas.microsoft.com/office/drawing/2014/main" id="{4BF713A7-B6BE-42FE-9EB5-64478808A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5105400"/>
            <a:ext cx="6857999" cy="1730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88362" y="838200"/>
            <a:ext cx="8229600"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 Can offer a company a marketing advantage </a:t>
            </a:r>
          </a:p>
          <a:p>
            <a:r>
              <a:rPr lang="en-US" dirty="0"/>
              <a:t>• Can help a company to develop and retain talented people </a:t>
            </a:r>
          </a:p>
          <a:p>
            <a:r>
              <a:rPr lang="en-US" dirty="0"/>
              <a:t>• Can be cost effective </a:t>
            </a:r>
          </a:p>
          <a:p>
            <a:pPr marL="176213" indent="-176213"/>
            <a:r>
              <a:rPr lang="en-US" dirty="0"/>
              <a:t>• May provide a broader and deeper base of creative problem solving and decision       making</a:t>
            </a:r>
          </a:p>
          <a:p>
            <a:pPr marL="285750" indent="-285750">
              <a:buFont typeface="Wingdings" panose="05000000000000000000" pitchFamily="2" charset="2"/>
              <a:buChar char="Ø"/>
            </a:pPr>
            <a:r>
              <a:rPr lang="en-US" dirty="0"/>
              <a:t>Despite its benefits, negative outcomes can result if divers</a:t>
            </a:r>
            <a:r>
              <a:rPr lang="tr-TR" dirty="0"/>
              <a:t>ıty</a:t>
            </a:r>
            <a:r>
              <a:rPr lang="en-US" dirty="0"/>
              <a:t> is not effectively </a:t>
            </a:r>
            <a:r>
              <a:rPr lang="en-US"/>
              <a:t>managed </a:t>
            </a:r>
          </a:p>
          <a:p>
            <a:pPr marL="285750" indent="-285750">
              <a:buFont typeface="Wingdings" panose="05000000000000000000" pitchFamily="2" charset="2"/>
              <a:buChar char="Ø"/>
            </a:pPr>
            <a:r>
              <a:rPr lang="en-US"/>
              <a:t> </a:t>
            </a:r>
            <a:r>
              <a:rPr lang="en-US" dirty="0"/>
              <a:t>Left unmanaged, workforce diversity is more likely to: – Damage morale – Increase turnover – Cause communication problems – Ultimately cause conflict</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25</a:t>
            </a:fld>
            <a:endParaRPr lang="en-US"/>
          </a:p>
        </p:txBody>
      </p:sp>
      <p:sp>
        <p:nvSpPr>
          <p:cNvPr id="4" name="Rectangle 3">
            <a:extLst>
              <a:ext uri="{FF2B5EF4-FFF2-40B4-BE49-F238E27FC236}">
                <a16:creationId xmlns:a16="http://schemas.microsoft.com/office/drawing/2014/main" id="{6A59D4E3-667D-43DE-961A-B533493ED4E1}"/>
              </a:ext>
            </a:extLst>
          </p:cNvPr>
          <p:cNvSpPr/>
          <p:nvPr/>
        </p:nvSpPr>
        <p:spPr>
          <a:xfrm>
            <a:off x="2955532" y="304800"/>
            <a:ext cx="3295261" cy="369332"/>
          </a:xfrm>
          <a:prstGeom prst="rect">
            <a:avLst/>
          </a:prstGeom>
        </p:spPr>
        <p:txBody>
          <a:bodyPr wrap="none">
            <a:spAutoFit/>
          </a:bodyPr>
          <a:lstStyle/>
          <a:p>
            <a:r>
              <a:rPr lang="en-US" b="1" dirty="0"/>
              <a:t>Reasons for Embracing Diversity </a:t>
            </a:r>
          </a:p>
        </p:txBody>
      </p:sp>
      <p:pic>
        <p:nvPicPr>
          <p:cNvPr id="1026" name="Picture 2" descr="https://tse3.mm.bing.net/th?id=OIP.h2lSkRZboeK5l9W7yVOXPAHaHK&amp;pid=15.1&amp;P=0&amp;w=198&amp;h=1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62" y="3581400"/>
            <a:ext cx="8229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4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143000"/>
            <a:ext cx="7543800" cy="477053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n-US" sz="1600" dirty="0"/>
              <a:t>Stereotypes and prejudice – Prejudice is the tendency to form an adverse opinion without just cause about people who are different from the mainstream in terms of their gender, race, ethnicity, or any other definable characteristic – It is an assumption, without evidence, that people who are not part of the mainstream culture (women, African Americans, and other minorities) are: </a:t>
            </a:r>
          </a:p>
          <a:p>
            <a:pPr algn="just"/>
            <a:r>
              <a:rPr lang="en-US" sz="1600" dirty="0"/>
              <a:t>– Inherently inferior </a:t>
            </a:r>
          </a:p>
          <a:p>
            <a:pPr algn="just"/>
            <a:r>
              <a:rPr lang="en-US" sz="1600" dirty="0"/>
              <a:t>– Less competent at their jobs </a:t>
            </a:r>
          </a:p>
          <a:p>
            <a:pPr algn="just"/>
            <a:r>
              <a:rPr lang="en-US" sz="1600" dirty="0"/>
              <a:t>– Less suitable for leadership positions</a:t>
            </a:r>
          </a:p>
          <a:p>
            <a:pPr algn="just"/>
            <a:endParaRPr lang="en-US" sz="1600" dirty="0"/>
          </a:p>
          <a:p>
            <a:pPr marL="285750" indent="-285750" algn="just">
              <a:buFont typeface="Arial" pitchFamily="34" charset="0"/>
              <a:buChar char="•"/>
            </a:pPr>
            <a:r>
              <a:rPr lang="en-US" sz="1600" dirty="0"/>
              <a:t>Ethnocentrism – Is the b</a:t>
            </a:r>
            <a:r>
              <a:rPr lang="tr-TR" sz="1600" dirty="0"/>
              <a:t>e</a:t>
            </a:r>
            <a:r>
              <a:rPr lang="en-US" sz="1600" dirty="0"/>
              <a:t>life </a:t>
            </a:r>
            <a:r>
              <a:rPr lang="en-US" sz="1600" dirty="0" err="1"/>
              <a:t>th</a:t>
            </a:r>
            <a:r>
              <a:rPr lang="tr-TR" sz="1600" dirty="0"/>
              <a:t>a</a:t>
            </a:r>
            <a:r>
              <a:rPr lang="en-US" sz="1600" dirty="0"/>
              <a:t>t one’s own group or </a:t>
            </a:r>
            <a:r>
              <a:rPr lang="en-US" sz="1600" dirty="0" err="1"/>
              <a:t>subcu</a:t>
            </a:r>
            <a:r>
              <a:rPr lang="tr-TR" sz="1600" dirty="0"/>
              <a:t>lt</a:t>
            </a:r>
            <a:r>
              <a:rPr lang="en-US" sz="1600" dirty="0" err="1"/>
              <a:t>ure</a:t>
            </a:r>
            <a:r>
              <a:rPr lang="en-US" sz="1600" dirty="0"/>
              <a:t> is naturally superior to other groups and cultures – Produces a homogeneous culture </a:t>
            </a:r>
          </a:p>
          <a:p>
            <a:pPr marL="285750" indent="-285750" algn="just">
              <a:buFont typeface="Arial" pitchFamily="34" charset="0"/>
              <a:buChar char="•"/>
            </a:pPr>
            <a:r>
              <a:rPr lang="en-US" sz="1600" dirty="0"/>
              <a:t> Policies and practices </a:t>
            </a:r>
          </a:p>
          <a:p>
            <a:pPr marL="285750" indent="-285750" algn="just">
              <a:buFont typeface="Arial" pitchFamily="34" charset="0"/>
              <a:buChar char="•"/>
            </a:pPr>
            <a:r>
              <a:rPr lang="en-US" sz="1600" dirty="0"/>
              <a:t> The glass ceiling – Is an invisible barrier that separates women and minorities from top leadership positions – Remains a pervasive problem in corporate America</a:t>
            </a:r>
          </a:p>
          <a:p>
            <a:pPr marL="285750" indent="-285750" algn="just">
              <a:buFont typeface="Arial" pitchFamily="34" charset="0"/>
              <a:buChar char="•"/>
            </a:pPr>
            <a:r>
              <a:rPr lang="en-US" sz="1600" dirty="0"/>
              <a:t>Unfriendly work environment – Sexual harassment, intimidation, bullying, and social rejection are all examples of actions that make the workplace unfriendly – Making the workplace friendly for everyone will go a long way toward alleviating the problem of hi hg turnover and preserve diversity initiatives</a:t>
            </a:r>
          </a:p>
          <a:p>
            <a:pPr marL="285750" indent="-285750" algn="just">
              <a:buFont typeface="Arial" pitchFamily="34" charset="0"/>
              <a:buChar char="•"/>
            </a:pPr>
            <a:endParaRPr lang="en-US" sz="1600" dirty="0"/>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26</a:t>
            </a:fld>
            <a:endParaRPr lang="en-US"/>
          </a:p>
        </p:txBody>
      </p:sp>
      <p:sp>
        <p:nvSpPr>
          <p:cNvPr id="4" name="مستطيل 3"/>
          <p:cNvSpPr/>
          <p:nvPr/>
        </p:nvSpPr>
        <p:spPr>
          <a:xfrm>
            <a:off x="838200" y="457200"/>
            <a:ext cx="7543800" cy="369332"/>
          </a:xfrm>
          <a:prstGeom prst="rect">
            <a:avLst/>
          </a:prstGeom>
        </p:spPr>
        <p:style>
          <a:lnRef idx="0">
            <a:scrgbClr r="0" g="0" b="0"/>
          </a:lnRef>
          <a:fillRef idx="1002">
            <a:schemeClr val="dk1"/>
          </a:fillRef>
          <a:effectRef idx="0">
            <a:scrgbClr r="0" g="0" b="0"/>
          </a:effectRef>
          <a:fontRef idx="major"/>
        </p:style>
        <p:txBody>
          <a:bodyPr wrap="square">
            <a:spAutoFit/>
          </a:bodyPr>
          <a:lstStyle/>
          <a:p>
            <a:pPr algn="ctr"/>
            <a:r>
              <a:rPr lang="en-US" b="1" dirty="0"/>
              <a:t>Obstacles to Achieving Diversity</a:t>
            </a:r>
          </a:p>
        </p:txBody>
      </p:sp>
    </p:spTree>
    <p:extLst>
      <p:ext uri="{BB962C8B-B14F-4D97-AF65-F5344CB8AC3E}">
        <p14:creationId xmlns:p14="http://schemas.microsoft.com/office/powerpoint/2010/main" val="84813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066800"/>
            <a:ext cx="8077200" cy="452431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r>
              <a:rPr lang="en-US" dirty="0"/>
              <a:t>For organizations to embrace and value diversity, the concept itself must be embedded in the organizations’ business model – A company’s business model defines its vision, mission, strategic objectives, and strategies for achieving those objectives </a:t>
            </a:r>
          </a:p>
          <a:p>
            <a:pPr algn="just"/>
            <a:endParaRPr lang="en-US" dirty="0"/>
          </a:p>
          <a:p>
            <a:pPr marL="285750" indent="-285750" algn="just">
              <a:buFont typeface="Arial" pitchFamily="34" charset="0"/>
              <a:buChar char="•"/>
            </a:pPr>
            <a:r>
              <a:rPr lang="en-US" dirty="0"/>
              <a:t> When diversity leadership becomes part of the organization’s mission, all employees are given equal opportunities to contribute their talents, skills, and expertise toward achieving organizational objectives</a:t>
            </a:r>
          </a:p>
          <a:p>
            <a:pPr marL="285750" indent="-285750" algn="just">
              <a:buFont typeface="Arial" pitchFamily="34" charset="0"/>
              <a:buChar char="•"/>
            </a:pPr>
            <a:endParaRPr lang="en-US" dirty="0"/>
          </a:p>
          <a:p>
            <a:pPr marL="285750" indent="-285750" algn="just">
              <a:buFont typeface="Arial" pitchFamily="34" charset="0"/>
              <a:buChar char="•"/>
            </a:pPr>
            <a:r>
              <a:rPr lang="en-US" dirty="0"/>
              <a:t>A successful diversity program requires a team approach – A strong commitment to attract, retain, and promote employees of minority backgrounds – The creation of a culture that fully supports and rewards diversity initiatives throughout the organization </a:t>
            </a:r>
          </a:p>
          <a:p>
            <a:pPr marL="285750" indent="-285750" algn="just">
              <a:buFont typeface="Arial" pitchFamily="34" charset="0"/>
              <a:buChar char="•"/>
            </a:pPr>
            <a:endParaRPr lang="en-US" dirty="0"/>
          </a:p>
          <a:p>
            <a:pPr marL="285750" indent="-285750" algn="just">
              <a:buFont typeface="Arial" pitchFamily="34" charset="0"/>
              <a:buChar char="•"/>
            </a:pPr>
            <a:r>
              <a:rPr lang="en-US" dirty="0"/>
              <a:t> Leaders have a responsibility to create a work culture that accommodates the needs of a diverse workforce</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27</a:t>
            </a:fld>
            <a:endParaRPr lang="en-US"/>
          </a:p>
        </p:txBody>
      </p:sp>
      <p:sp>
        <p:nvSpPr>
          <p:cNvPr id="4" name="مستطيل 3"/>
          <p:cNvSpPr/>
          <p:nvPr/>
        </p:nvSpPr>
        <p:spPr>
          <a:xfrm>
            <a:off x="2590800" y="457200"/>
            <a:ext cx="4237186" cy="369332"/>
          </a:xfrm>
          <a:prstGeom prst="rect">
            <a:avLst/>
          </a:prstGeom>
        </p:spPr>
        <p:style>
          <a:lnRef idx="0">
            <a:scrgbClr r="0" g="0" b="0"/>
          </a:lnRef>
          <a:fillRef idx="1003">
            <a:schemeClr val="lt2"/>
          </a:fillRef>
          <a:effectRef idx="0">
            <a:scrgbClr r="0" g="0" b="0"/>
          </a:effectRef>
          <a:fontRef idx="major"/>
        </p:style>
        <p:txBody>
          <a:bodyPr wrap="none">
            <a:spAutoFit/>
          </a:bodyPr>
          <a:lstStyle/>
          <a:p>
            <a:r>
              <a:rPr lang="en-US" b="1" dirty="0"/>
              <a:t>Creating a Culture That Supports Diversity </a:t>
            </a:r>
          </a:p>
        </p:txBody>
      </p:sp>
    </p:spTree>
    <p:extLst>
      <p:ext uri="{BB962C8B-B14F-4D97-AF65-F5344CB8AC3E}">
        <p14:creationId xmlns:p14="http://schemas.microsoft.com/office/powerpoint/2010/main" val="2449395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164068"/>
            <a:ext cx="8229600" cy="369332"/>
          </a:xfrm>
          <a:prstGeom prst="rect">
            <a:avLst/>
          </a:prstGeom>
        </p:spPr>
        <p:style>
          <a:lnRef idx="0">
            <a:scrgbClr r="0" g="0" b="0"/>
          </a:lnRef>
          <a:fillRef idx="1002">
            <a:schemeClr val="dk2"/>
          </a:fillRef>
          <a:effectRef idx="0">
            <a:scrgbClr r="0" g="0" b="0"/>
          </a:effectRef>
          <a:fontRef idx="major"/>
        </p:style>
        <p:txBody>
          <a:bodyPr wrap="square">
            <a:spAutoFit/>
          </a:bodyPr>
          <a:lstStyle/>
          <a:p>
            <a:pPr algn="ctr"/>
            <a:r>
              <a:rPr lang="en-US" b="1" dirty="0"/>
              <a:t>Factors Related to Diversity Success</a:t>
            </a:r>
          </a:p>
        </p:txBody>
      </p:sp>
      <p:pic>
        <p:nvPicPr>
          <p:cNvPr id="5122" name="Picture 2"/>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9050" y="866774"/>
            <a:ext cx="9105900" cy="560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66900A80-E6BD-41B3-8AD2-E001CA632AB6}" type="slidenum">
              <a:rPr lang="en-US" smtClean="0"/>
              <a:t>28</a:t>
            </a:fld>
            <a:endParaRPr lang="en-US"/>
          </a:p>
        </p:txBody>
      </p:sp>
    </p:spTree>
    <p:extLst>
      <p:ext uri="{BB962C8B-B14F-4D97-AF65-F5344CB8AC3E}">
        <p14:creationId xmlns:p14="http://schemas.microsoft.com/office/powerpoint/2010/main" val="2859265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838200"/>
            <a:ext cx="8382000" cy="427809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Font typeface="Arial" pitchFamily="34" charset="0"/>
              <a:buChar char="•"/>
            </a:pPr>
            <a:r>
              <a:rPr lang="en-US" sz="1600" dirty="0"/>
              <a:t>The ultimate objective of diversity training and education on is to create a divers</a:t>
            </a:r>
            <a:r>
              <a:rPr lang="tr-TR" sz="1600" dirty="0"/>
              <a:t>ıty</a:t>
            </a:r>
            <a:r>
              <a:rPr lang="en-US" sz="1600" dirty="0"/>
              <a:t> sensitive orientation (DSO) within the entire workforce</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Diversity training </a:t>
            </a:r>
          </a:p>
          <a:p>
            <a:pPr algn="just"/>
            <a:r>
              <a:rPr lang="en-US" sz="1600" dirty="0"/>
              <a:t>– Training sessions are aimed at increasing people’s awareness of and empathy      for people from different cultures and backgrounds</a:t>
            </a:r>
          </a:p>
          <a:p>
            <a:pPr algn="just"/>
            <a:r>
              <a:rPr lang="en-US" sz="1600" dirty="0"/>
              <a:t> </a:t>
            </a:r>
          </a:p>
          <a:p>
            <a:pPr algn="just"/>
            <a:r>
              <a:rPr lang="en-US" sz="1600" dirty="0"/>
              <a:t>– </a:t>
            </a:r>
            <a:r>
              <a:rPr lang="en-US" sz="1600" b="1" dirty="0"/>
              <a:t>Diversity training can include: </a:t>
            </a:r>
          </a:p>
          <a:p>
            <a:pPr algn="just"/>
            <a:r>
              <a:rPr lang="en-US" sz="1600" dirty="0"/>
              <a:t>– Role‐playing </a:t>
            </a:r>
          </a:p>
          <a:p>
            <a:pPr algn="just"/>
            <a:r>
              <a:rPr lang="en-US" sz="1600" dirty="0"/>
              <a:t>– Self‐awareness activities </a:t>
            </a:r>
          </a:p>
          <a:p>
            <a:pPr algn="just"/>
            <a:r>
              <a:rPr lang="en-US" sz="1600" dirty="0"/>
              <a:t>– Awareness activities </a:t>
            </a:r>
          </a:p>
          <a:p>
            <a:pPr algn="just"/>
            <a:r>
              <a:rPr lang="en-US" sz="1600" dirty="0"/>
              <a:t>– Training programs can last hours or days</a:t>
            </a:r>
          </a:p>
          <a:p>
            <a:pPr algn="just"/>
            <a:r>
              <a:rPr lang="en-US" sz="1600" dirty="0"/>
              <a:t>– They can be conducted by outside experts on diversity, or by existing members of the organization with expertise in diversity </a:t>
            </a:r>
          </a:p>
          <a:p>
            <a:pPr algn="just"/>
            <a:r>
              <a:rPr lang="en-US" sz="1600" dirty="0"/>
              <a:t>– Not all diversity‐training programs are successful. Diversity training is most likely to be successful</a:t>
            </a:r>
            <a:r>
              <a:rPr lang="tr-TR" sz="1600" dirty="0"/>
              <a:t>l</a:t>
            </a:r>
            <a:r>
              <a:rPr lang="en-US" sz="1600" dirty="0"/>
              <a:t> when it is not a one‐time event, b t u an ongoing or repeated activity along with follow‐up activities to see whether training objectives were accomplished</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29</a:t>
            </a:fld>
            <a:endParaRPr lang="en-US"/>
          </a:p>
        </p:txBody>
      </p:sp>
      <p:sp>
        <p:nvSpPr>
          <p:cNvPr id="4" name="مستطيل 3"/>
          <p:cNvSpPr/>
          <p:nvPr/>
        </p:nvSpPr>
        <p:spPr>
          <a:xfrm>
            <a:off x="1371600" y="304800"/>
            <a:ext cx="6172200" cy="369332"/>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n-US" b="1" dirty="0"/>
              <a:t>Diversity Awareness Training and Leadership Education </a:t>
            </a:r>
          </a:p>
        </p:txBody>
      </p:sp>
    </p:spTree>
    <p:extLst>
      <p:ext uri="{BB962C8B-B14F-4D97-AF65-F5344CB8AC3E}">
        <p14:creationId xmlns:p14="http://schemas.microsoft.com/office/powerpoint/2010/main" val="13790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62000" y="838200"/>
            <a:ext cx="7620000"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itchFamily="34" charset="0"/>
              <a:buChar char="•"/>
            </a:pPr>
            <a:endParaRPr lang="en-US" dirty="0"/>
          </a:p>
          <a:p>
            <a:pPr marL="285750" indent="-285750" algn="just">
              <a:buFont typeface="Arial" pitchFamily="34" charset="0"/>
              <a:buChar char="•"/>
            </a:pPr>
            <a:r>
              <a:rPr lang="en-US" dirty="0"/>
              <a:t>Is the aggregate of </a:t>
            </a:r>
            <a:r>
              <a:rPr lang="en-US" dirty="0">
                <a:solidFill>
                  <a:srgbClr val="FF0000"/>
                </a:solidFill>
              </a:rPr>
              <a:t>beliefs, norms, attitudes, values, assumptions </a:t>
            </a:r>
            <a:r>
              <a:rPr lang="en-US" dirty="0"/>
              <a:t>and ways of doing things that is shared by members of an organization and taught to new members. </a:t>
            </a:r>
          </a:p>
          <a:p>
            <a:pPr marL="285750" indent="-285750" algn="just">
              <a:buFont typeface="Arial" pitchFamily="34" charset="0"/>
              <a:buChar char="•"/>
            </a:pPr>
            <a:endParaRPr lang="en-US" dirty="0"/>
          </a:p>
          <a:p>
            <a:pPr marL="285750" indent="-285750" algn="just">
              <a:buFont typeface="Arial" pitchFamily="34" charset="0"/>
              <a:buChar char="•"/>
            </a:pPr>
            <a:r>
              <a:rPr lang="en-US" dirty="0"/>
              <a:t>Gives meaning to each individual’s membership in the workplace and, in so doing, defines organization’s essential purpose. </a:t>
            </a:r>
          </a:p>
          <a:p>
            <a:pPr marL="285750" indent="-285750" algn="just">
              <a:buFont typeface="Arial" pitchFamily="34" charset="0"/>
              <a:buChar char="•"/>
            </a:pPr>
            <a:endParaRPr lang="en-US" dirty="0"/>
          </a:p>
          <a:p>
            <a:pPr marL="285750" indent="-285750" algn="just">
              <a:buFont typeface="Arial" pitchFamily="34" charset="0"/>
              <a:buChar char="•"/>
            </a:pPr>
            <a:r>
              <a:rPr lang="en-US" dirty="0"/>
              <a:t>Is recognized as a source of competitive advantage.</a:t>
            </a:r>
          </a:p>
          <a:p>
            <a:pPr algn="just"/>
            <a:endParaRPr lang="en-US" dirty="0"/>
          </a:p>
          <a:p>
            <a:pPr marL="285750" indent="-285750" algn="just">
              <a:buFont typeface="Arial" pitchFamily="34" charset="0"/>
              <a:buChar char="•"/>
            </a:pPr>
            <a:r>
              <a:rPr lang="en-US" dirty="0"/>
              <a:t>Is the operating system that brings to life the underlying core values of an organization. </a:t>
            </a:r>
          </a:p>
          <a:p>
            <a:pPr algn="just"/>
            <a:endParaRPr lang="en-US" dirty="0"/>
          </a:p>
          <a:p>
            <a:pPr marL="285750" indent="-285750" algn="just">
              <a:buFont typeface="Arial" pitchFamily="34" charset="0"/>
              <a:buChar char="•"/>
            </a:pPr>
            <a:r>
              <a:rPr lang="en-US" dirty="0"/>
              <a:t> Determines the way that an organization responds to problems of survival in its external and internal environments. </a:t>
            </a:r>
          </a:p>
          <a:p>
            <a:pPr marL="285750" indent="-285750" algn="just">
              <a:buFont typeface="Arial" pitchFamily="34" charset="0"/>
              <a:buChar char="•"/>
            </a:pPr>
            <a:endParaRPr lang="en-US" dirty="0"/>
          </a:p>
          <a:p>
            <a:pPr marL="285750" indent="-285750" algn="just">
              <a:buFont typeface="Arial" pitchFamily="34" charset="0"/>
              <a:buChar char="•"/>
            </a:pPr>
            <a:r>
              <a:rPr lang="en-US" dirty="0"/>
              <a:t>Emerges from the history and experiences of individuals and groups in that particular organization’s context.</a:t>
            </a:r>
          </a:p>
          <a:p>
            <a:pPr marL="285750" indent="-285750" algn="just">
              <a:buFont typeface="Arial" pitchFamily="34" charset="0"/>
              <a:buChar char="•"/>
            </a:pPr>
            <a:endParaRPr lang="en-US" dirty="0"/>
          </a:p>
        </p:txBody>
      </p:sp>
      <p:sp>
        <p:nvSpPr>
          <p:cNvPr id="3" name="مستطيل 2"/>
          <p:cNvSpPr/>
          <p:nvPr/>
        </p:nvSpPr>
        <p:spPr>
          <a:xfrm>
            <a:off x="4038600" y="304800"/>
            <a:ext cx="884216" cy="369332"/>
          </a:xfrm>
          <a:prstGeom prst="rect">
            <a:avLst/>
          </a:prstGeom>
        </p:spPr>
        <p:txBody>
          <a:bodyPr wrap="none">
            <a:spAutoFit/>
          </a:bodyPr>
          <a:lstStyle/>
          <a:p>
            <a:r>
              <a:rPr lang="en-US" b="1" dirty="0"/>
              <a:t>Culture</a:t>
            </a:r>
          </a:p>
        </p:txBody>
      </p:sp>
      <p:sp>
        <p:nvSpPr>
          <p:cNvPr id="4" name="عنصر نائب لرقم الشريحة 3"/>
          <p:cNvSpPr>
            <a:spLocks noGrp="1"/>
          </p:cNvSpPr>
          <p:nvPr>
            <p:ph type="sldNum" sz="quarter" idx="12"/>
          </p:nvPr>
        </p:nvSpPr>
        <p:spPr/>
        <p:txBody>
          <a:bodyPr/>
          <a:lstStyle/>
          <a:p>
            <a:fld id="{66900A80-E6BD-41B3-8AD2-E001CA632AB6}" type="slidenum">
              <a:rPr lang="en-US" smtClean="0"/>
              <a:t>3</a:t>
            </a:fld>
            <a:endParaRPr lang="en-US"/>
          </a:p>
        </p:txBody>
      </p:sp>
    </p:spTree>
    <p:extLst>
      <p:ext uri="{BB962C8B-B14F-4D97-AF65-F5344CB8AC3E}">
        <p14:creationId xmlns:p14="http://schemas.microsoft.com/office/powerpoint/2010/main" val="2193719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1371600"/>
            <a:ext cx="815340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Arial" pitchFamily="34" charset="0"/>
              <a:buChar char="•"/>
            </a:pPr>
            <a:r>
              <a:rPr lang="en-US" dirty="0"/>
              <a:t>Education – Additional education is sometimes needed for leaders beyond diversity training – Leaders develop personal characteristics to make them better able to communicate and work with diverse employees – Leaders are taught to view diversity in the larger context of the organization’s long‐term vision – They should be educated on the strategic significance of linking diversity to the organization’s competitiveness</a:t>
            </a:r>
          </a:p>
          <a:p>
            <a:pPr algn="just"/>
            <a:endParaRPr lang="en-US" dirty="0"/>
          </a:p>
          <a:p>
            <a:pPr algn="just"/>
            <a:r>
              <a:rPr lang="en-US" dirty="0"/>
              <a:t>• Education (cont.) </a:t>
            </a:r>
          </a:p>
          <a:p>
            <a:pPr algn="just"/>
            <a:r>
              <a:rPr lang="en-US" dirty="0"/>
              <a:t>– Through education, leaders learn how to: </a:t>
            </a:r>
          </a:p>
          <a:p>
            <a:pPr algn="just"/>
            <a:r>
              <a:rPr lang="en-US" dirty="0"/>
              <a:t>– Communicate effectively </a:t>
            </a:r>
          </a:p>
          <a:p>
            <a:pPr algn="just"/>
            <a:r>
              <a:rPr lang="en-US" dirty="0"/>
              <a:t>– Encourage feedback from all employees regardless of background </a:t>
            </a:r>
          </a:p>
          <a:p>
            <a:pPr algn="just"/>
            <a:r>
              <a:rPr lang="en-US" dirty="0"/>
              <a:t>– Accept criticism </a:t>
            </a:r>
          </a:p>
          <a:p>
            <a:pPr algn="just"/>
            <a:r>
              <a:rPr lang="en-US" dirty="0"/>
              <a:t>– Adjust their behavior when appropriate </a:t>
            </a:r>
          </a:p>
          <a:p>
            <a:pPr algn="just"/>
            <a:r>
              <a:rPr lang="en-US" dirty="0"/>
              <a:t>– Mentor and empower employees of diverse cultures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30</a:t>
            </a:fld>
            <a:endParaRPr lang="en-US"/>
          </a:p>
        </p:txBody>
      </p:sp>
      <p:sp>
        <p:nvSpPr>
          <p:cNvPr id="4" name="مستطيل 3"/>
          <p:cNvSpPr/>
          <p:nvPr/>
        </p:nvSpPr>
        <p:spPr>
          <a:xfrm>
            <a:off x="1219200" y="457200"/>
            <a:ext cx="617220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dirty="0"/>
              <a:t>Diversity Awareness Training and Leadership Education (cont.) </a:t>
            </a:r>
          </a:p>
        </p:txBody>
      </p:sp>
    </p:spTree>
    <p:extLst>
      <p:ext uri="{BB962C8B-B14F-4D97-AF65-F5344CB8AC3E}">
        <p14:creationId xmlns:p14="http://schemas.microsoft.com/office/powerpoint/2010/main" val="40181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838200"/>
            <a:ext cx="8077200" cy="535531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a:t>• A deeply rooted culture that is well matched to strategy and external environmental trends is a strong recipe for successful strategy execution. </a:t>
            </a:r>
          </a:p>
          <a:p>
            <a:pPr algn="just"/>
            <a:endParaRPr lang="en-US" dirty="0"/>
          </a:p>
          <a:p>
            <a:pPr algn="just"/>
            <a:r>
              <a:rPr lang="en-US" dirty="0"/>
              <a:t>• A weak or “shallow‐root” culture can become an obstacle to successful strategy execution. </a:t>
            </a:r>
          </a:p>
          <a:p>
            <a:pPr algn="just"/>
            <a:endParaRPr lang="en-US" dirty="0"/>
          </a:p>
          <a:p>
            <a:pPr algn="just"/>
            <a:r>
              <a:rPr lang="en-US" dirty="0"/>
              <a:t>• </a:t>
            </a:r>
            <a:r>
              <a:rPr lang="en-US" dirty="0">
                <a:solidFill>
                  <a:srgbClr val="FF0000"/>
                </a:solidFill>
              </a:rPr>
              <a:t>Culture serves two important functions in organizations: </a:t>
            </a:r>
          </a:p>
          <a:p>
            <a:pPr marL="342900" indent="-342900" algn="just">
              <a:buFont typeface="+mj-lt"/>
              <a:buAutoNum type="arabicPeriod"/>
            </a:pPr>
            <a:r>
              <a:rPr lang="en-US" dirty="0"/>
              <a:t>– It creates internal unity </a:t>
            </a:r>
          </a:p>
          <a:p>
            <a:pPr marL="342900" indent="-342900" algn="just">
              <a:buFont typeface="+mj-lt"/>
              <a:buAutoNum type="arabicPeriod"/>
            </a:pPr>
            <a:r>
              <a:rPr lang="en-US" dirty="0"/>
              <a:t>– It helps the organization adapt to the external environment.</a:t>
            </a:r>
          </a:p>
          <a:p>
            <a:pPr algn="just"/>
            <a:endParaRPr lang="en-US" dirty="0"/>
          </a:p>
          <a:p>
            <a:pPr algn="just"/>
            <a:r>
              <a:rPr lang="en-US" b="1" dirty="0">
                <a:solidFill>
                  <a:srgbClr val="FF0000"/>
                </a:solidFill>
              </a:rPr>
              <a:t>1. Internal unity </a:t>
            </a:r>
          </a:p>
          <a:p>
            <a:pPr marL="342900" indent="-342900" algn="just">
              <a:buFont typeface="+mj-lt"/>
              <a:buAutoNum type="alphaLcParenR"/>
            </a:pPr>
            <a:r>
              <a:rPr lang="en-US" dirty="0"/>
              <a:t>Organizational culture defines a normative order that serves as a source of   consistent behavior within the organization </a:t>
            </a:r>
          </a:p>
          <a:p>
            <a:pPr marL="342900" indent="-342900" algn="just">
              <a:buFont typeface="+mj-lt"/>
              <a:buAutoNum type="alphaLcParenR"/>
            </a:pPr>
            <a:r>
              <a:rPr lang="en-US" dirty="0"/>
              <a:t> Provides organizational members with a way of making sense of their daily lives</a:t>
            </a:r>
          </a:p>
          <a:p>
            <a:pPr marL="342900" indent="-342900" algn="just">
              <a:buFont typeface="+mj-lt"/>
              <a:buAutoNum type="alphaLcParenR"/>
            </a:pPr>
            <a:r>
              <a:rPr lang="en-US" dirty="0"/>
              <a:t> Establishes guidelines and rules for how to behave </a:t>
            </a:r>
          </a:p>
          <a:p>
            <a:pPr marL="342900" indent="-342900" algn="just">
              <a:buFont typeface="+mj-lt"/>
              <a:buAutoNum type="alphaLcParenR"/>
            </a:pPr>
            <a:r>
              <a:rPr lang="en-US" dirty="0"/>
              <a:t>Provides a value system in which to operate </a:t>
            </a:r>
          </a:p>
          <a:p>
            <a:pPr marL="342900" indent="-342900" algn="just">
              <a:buFont typeface="+mj-lt"/>
              <a:buAutoNum type="alphaLcParenR"/>
            </a:pPr>
            <a:r>
              <a:rPr lang="en-US" dirty="0"/>
              <a:t> Promotes strong employee identification with the organization’s vision, mission, goals, and strategy </a:t>
            </a:r>
          </a:p>
          <a:p>
            <a:pPr marL="342900" indent="-342900" algn="just">
              <a:buFont typeface="+mj-lt"/>
              <a:buAutoNum type="alphaLcParenR"/>
            </a:pPr>
            <a:r>
              <a:rPr lang="en-US" dirty="0"/>
              <a:t>Provides a shared understanding about the identity of an organization</a:t>
            </a:r>
          </a:p>
        </p:txBody>
      </p:sp>
      <p:sp>
        <p:nvSpPr>
          <p:cNvPr id="5" name="عنصر نائب لرقم الشريحة 4"/>
          <p:cNvSpPr>
            <a:spLocks noGrp="1"/>
          </p:cNvSpPr>
          <p:nvPr>
            <p:ph type="sldNum" sz="quarter" idx="12"/>
          </p:nvPr>
        </p:nvSpPr>
        <p:spPr/>
        <p:txBody>
          <a:bodyPr/>
          <a:lstStyle/>
          <a:p>
            <a:fld id="{66900A80-E6BD-41B3-8AD2-E001CA632AB6}" type="slidenum">
              <a:rPr lang="en-US" smtClean="0"/>
              <a:t>4</a:t>
            </a:fld>
            <a:endParaRPr lang="en-US"/>
          </a:p>
        </p:txBody>
      </p:sp>
    </p:spTree>
    <p:extLst>
      <p:ext uri="{BB962C8B-B14F-4D97-AF65-F5344CB8AC3E}">
        <p14:creationId xmlns:p14="http://schemas.microsoft.com/office/powerpoint/2010/main" val="2181022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990600"/>
            <a:ext cx="81534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b="1" dirty="0">
                <a:solidFill>
                  <a:srgbClr val="FF0000"/>
                </a:solidFill>
              </a:rPr>
              <a:t>2. External adaptation-</a:t>
            </a:r>
            <a:r>
              <a:rPr lang="en-US" dirty="0">
                <a:solidFill>
                  <a:srgbClr val="FF0000"/>
                </a:solidFill>
              </a:rPr>
              <a:t> Culture serves two important functions in organizations (con.): </a:t>
            </a:r>
            <a:endParaRPr lang="en-US" b="1" dirty="0">
              <a:solidFill>
                <a:srgbClr val="FF0000"/>
              </a:solidFill>
            </a:endParaRPr>
          </a:p>
          <a:p>
            <a:pPr algn="just"/>
            <a:endParaRPr lang="en-US" b="1" dirty="0"/>
          </a:p>
          <a:p>
            <a:pPr marL="342900" indent="-342900" algn="just">
              <a:buFont typeface="+mj-lt"/>
              <a:buAutoNum type="alphaLcParenR"/>
            </a:pPr>
            <a:r>
              <a:rPr lang="en-US" dirty="0"/>
              <a:t> Culture determines how the organization responds to changes in its external environment </a:t>
            </a:r>
          </a:p>
          <a:p>
            <a:pPr marL="342900" indent="-342900" algn="just">
              <a:buFont typeface="+mj-lt"/>
              <a:buAutoNum type="alphaLcParenR"/>
            </a:pPr>
            <a:r>
              <a:rPr lang="en-US" dirty="0"/>
              <a:t> The appropriate culture type can ensure that an organization responds quickly to rapidly changing customer needs or the offensive actions of a competitor.</a:t>
            </a:r>
          </a:p>
          <a:p>
            <a:pPr algn="just"/>
            <a:endParaRPr lang="en-US" dirty="0"/>
          </a:p>
        </p:txBody>
      </p:sp>
      <p:sp>
        <p:nvSpPr>
          <p:cNvPr id="3" name="مستطيل 2"/>
          <p:cNvSpPr/>
          <p:nvPr/>
        </p:nvSpPr>
        <p:spPr>
          <a:xfrm>
            <a:off x="584703" y="3429000"/>
            <a:ext cx="815340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solidFill>
                  <a:srgbClr val="FF0000"/>
                </a:solidFill>
              </a:rPr>
              <a:t>Low‐ and High‐Performance Cultures </a:t>
            </a:r>
          </a:p>
          <a:p>
            <a:pPr algn="just"/>
            <a:endParaRPr lang="en-US" dirty="0"/>
          </a:p>
          <a:p>
            <a:pPr algn="just"/>
            <a:r>
              <a:rPr lang="en-US" dirty="0"/>
              <a:t>• The strength of any culture depends on the degree to which a set of norms and values are widely shared and strongly held throughout the organization. </a:t>
            </a:r>
          </a:p>
          <a:p>
            <a:pPr algn="just"/>
            <a:endParaRPr lang="en-US" dirty="0"/>
          </a:p>
          <a:p>
            <a:pPr marL="342900" indent="-342900" algn="just">
              <a:buFont typeface="+mj-lt"/>
              <a:buAutoNum type="arabicPeriod"/>
            </a:pPr>
            <a:r>
              <a:rPr lang="en-US" dirty="0"/>
              <a:t>A weak culture symbolizes a lack of agreement on key </a:t>
            </a:r>
            <a:r>
              <a:rPr lang="en-US" dirty="0">
                <a:solidFill>
                  <a:srgbClr val="FF0000"/>
                </a:solidFill>
              </a:rPr>
              <a:t>values and norms </a:t>
            </a:r>
          </a:p>
          <a:p>
            <a:pPr marL="342900" indent="-342900" algn="just">
              <a:buFont typeface="+mj-lt"/>
              <a:buAutoNum type="arabicPeriod"/>
            </a:pPr>
            <a:r>
              <a:rPr lang="en-US" dirty="0"/>
              <a:t>A strong culture symbolizes widespread </a:t>
            </a:r>
            <a:r>
              <a:rPr lang="en-US" dirty="0">
                <a:solidFill>
                  <a:srgbClr val="FF0000"/>
                </a:solidFill>
              </a:rPr>
              <a:t>consensus</a:t>
            </a:r>
          </a:p>
          <a:p>
            <a:pPr algn="just"/>
            <a:endParaRPr lang="en-US" b="1" dirty="0"/>
          </a:p>
        </p:txBody>
      </p:sp>
      <p:sp>
        <p:nvSpPr>
          <p:cNvPr id="4" name="عنصر نائب لرقم الشريحة 3"/>
          <p:cNvSpPr>
            <a:spLocks noGrp="1"/>
          </p:cNvSpPr>
          <p:nvPr>
            <p:ph type="sldNum" sz="quarter" idx="12"/>
          </p:nvPr>
        </p:nvSpPr>
        <p:spPr/>
        <p:txBody>
          <a:bodyPr/>
          <a:lstStyle/>
          <a:p>
            <a:fld id="{66900A80-E6BD-41B3-8AD2-E001CA632AB6}" type="slidenum">
              <a:rPr lang="en-US" smtClean="0"/>
              <a:t>5</a:t>
            </a:fld>
            <a:endParaRPr lang="en-US"/>
          </a:p>
        </p:txBody>
      </p:sp>
    </p:spTree>
    <p:extLst>
      <p:ext uri="{BB962C8B-B14F-4D97-AF65-F5344CB8AC3E}">
        <p14:creationId xmlns:p14="http://schemas.microsoft.com/office/powerpoint/2010/main" val="190193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415290"/>
            <a:ext cx="8458200" cy="59093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1600" b="1" dirty="0">
              <a:solidFill>
                <a:srgbClr val="FF0000"/>
              </a:solidFill>
            </a:endParaRPr>
          </a:p>
          <a:p>
            <a:pPr algn="ctr"/>
            <a:r>
              <a:rPr lang="en-US" sz="1600" b="1" dirty="0">
                <a:solidFill>
                  <a:srgbClr val="FF0000"/>
                </a:solidFill>
              </a:rPr>
              <a:t>Low‐Performance Cultures – Characteristics</a:t>
            </a:r>
          </a:p>
          <a:p>
            <a:pPr algn="just"/>
            <a:endParaRPr lang="en-US" sz="1600" dirty="0"/>
          </a:p>
          <a:p>
            <a:pPr marL="342900" indent="-342900" algn="just">
              <a:buFont typeface="+mj-lt"/>
              <a:buAutoNum type="alphaLcParenR"/>
            </a:pPr>
            <a:r>
              <a:rPr lang="en-US" sz="1600" b="1" dirty="0"/>
              <a:t>Insular thinking </a:t>
            </a:r>
          </a:p>
          <a:p>
            <a:pPr algn="just"/>
            <a:endParaRPr lang="en-US" sz="1600" b="1" dirty="0"/>
          </a:p>
          <a:p>
            <a:pPr algn="just"/>
            <a:r>
              <a:rPr lang="en-US" sz="1600" dirty="0"/>
              <a:t>A tendency to avoid looking outside the organization for superior practices and approaches. This often prevents the organization from making the necessary cultural adaptation as external conditions change, thus leading to a decline in company performance.</a:t>
            </a:r>
          </a:p>
          <a:p>
            <a:pPr algn="just"/>
            <a:endParaRPr lang="en-US" sz="1600" dirty="0"/>
          </a:p>
          <a:p>
            <a:pPr algn="just"/>
            <a:r>
              <a:rPr lang="en-US" sz="1600" b="1" dirty="0"/>
              <a:t>b)    Resistance to change </a:t>
            </a:r>
          </a:p>
          <a:p>
            <a:pPr algn="just"/>
            <a:r>
              <a:rPr lang="en-US" sz="1600" dirty="0"/>
              <a:t>Avoiding risks and not making mistakes becomes more important to a person’s career advancement than entrepreneurial successes and innovate accomplishments.</a:t>
            </a:r>
          </a:p>
          <a:p>
            <a:pPr algn="just"/>
            <a:r>
              <a:rPr lang="en-US" sz="1600" b="1" dirty="0"/>
              <a:t> </a:t>
            </a:r>
          </a:p>
          <a:p>
            <a:pPr marL="342900" indent="-342900" algn="just">
              <a:buAutoNum type="alphaLcParenR" startAt="3"/>
            </a:pPr>
            <a:r>
              <a:rPr lang="en-US" sz="1600" b="1" dirty="0"/>
              <a:t>Politicized internal environment </a:t>
            </a:r>
          </a:p>
          <a:p>
            <a:pPr algn="just"/>
            <a:endParaRPr lang="en-US" sz="1600" b="1" dirty="0"/>
          </a:p>
          <a:p>
            <a:pPr algn="just"/>
            <a:r>
              <a:rPr lang="en-US" sz="1600" dirty="0"/>
              <a:t>An environmental that allows influential managers to operate their units autonomously like personal kingdoms is more likely to resist needed change. What is best for the organization is secondary to the self‐interests of individual players </a:t>
            </a:r>
          </a:p>
          <a:p>
            <a:pPr algn="just"/>
            <a:endParaRPr lang="en-US" sz="1600" dirty="0"/>
          </a:p>
          <a:p>
            <a:pPr algn="just"/>
            <a:r>
              <a:rPr lang="en-US" sz="1600" b="1" dirty="0"/>
              <a:t>d)   Unhealthy promotion practices </a:t>
            </a:r>
          </a:p>
          <a:p>
            <a:pPr algn="just"/>
            <a:endParaRPr lang="en-US" sz="1600" b="1" dirty="0"/>
          </a:p>
          <a:p>
            <a:pPr algn="just"/>
            <a:r>
              <a:rPr lang="en-US" sz="1600" dirty="0"/>
              <a:t>Promotions are often based on personal considerations (friendship, family ties, favoritism, and so forth) rather than professional considerations.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6</a:t>
            </a:fld>
            <a:endParaRPr lang="en-US"/>
          </a:p>
        </p:txBody>
      </p:sp>
    </p:spTree>
    <p:extLst>
      <p:ext uri="{BB962C8B-B14F-4D97-AF65-F5344CB8AC3E}">
        <p14:creationId xmlns:p14="http://schemas.microsoft.com/office/powerpoint/2010/main" val="2632594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152400"/>
            <a:ext cx="8458200" cy="624786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en-US" sz="1600" b="1" dirty="0">
              <a:solidFill>
                <a:srgbClr val="FF0000"/>
              </a:solidFill>
            </a:endParaRPr>
          </a:p>
          <a:p>
            <a:pPr algn="ctr"/>
            <a:endParaRPr lang="en-US" sz="1600" b="1" dirty="0">
              <a:solidFill>
                <a:srgbClr val="FF0000"/>
              </a:solidFill>
            </a:endParaRPr>
          </a:p>
          <a:p>
            <a:pPr algn="ctr"/>
            <a:r>
              <a:rPr lang="en-US" sz="1600" b="1" dirty="0">
                <a:solidFill>
                  <a:srgbClr val="FF0000"/>
                </a:solidFill>
              </a:rPr>
              <a:t>High‐Performance Cultures- – Characteristics </a:t>
            </a:r>
          </a:p>
          <a:p>
            <a:pPr algn="just"/>
            <a:endParaRPr lang="en-US" sz="1600" b="1" dirty="0"/>
          </a:p>
          <a:p>
            <a:pPr marL="342900" indent="-342900" algn="just">
              <a:buFont typeface="+mj-lt"/>
              <a:buAutoNum type="alphaLcParenR"/>
            </a:pPr>
            <a:r>
              <a:rPr lang="en-US" sz="1600" b="1" dirty="0"/>
              <a:t>Culture reinforcement tools</a:t>
            </a:r>
          </a:p>
          <a:p>
            <a:pPr marL="285750" indent="-285750" algn="just">
              <a:buFont typeface="Wingdings" pitchFamily="2" charset="2"/>
              <a:buChar char="q"/>
            </a:pPr>
            <a:endParaRPr lang="en-US" sz="1600" dirty="0"/>
          </a:p>
          <a:p>
            <a:pPr marL="285750" indent="-285750" algn="just">
              <a:buFont typeface="Wingdings" pitchFamily="2" charset="2"/>
              <a:buChar char="q"/>
            </a:pPr>
            <a:r>
              <a:rPr lang="en-US" sz="1600" dirty="0"/>
              <a:t>Leaders celebrate high‐performing employees, and help create an emotional bond among all employees. </a:t>
            </a:r>
          </a:p>
          <a:p>
            <a:pPr marL="285750" indent="-285750" algn="just">
              <a:buFont typeface="Wingdings" pitchFamily="2" charset="2"/>
              <a:buChar char="q"/>
            </a:pPr>
            <a:r>
              <a:rPr lang="en-US" sz="1600" dirty="0"/>
              <a:t> Leaders tell stories to new employees to illustrate the company’s primary values and provide a shared understanding among workers. </a:t>
            </a:r>
          </a:p>
          <a:p>
            <a:pPr marL="285750" indent="-285750" algn="just">
              <a:buFont typeface="Wingdings" pitchFamily="2" charset="2"/>
              <a:buChar char="q"/>
            </a:pPr>
            <a:r>
              <a:rPr lang="en-US" sz="1600" dirty="0"/>
              <a:t>Leaders use symbols and specialized language (such as slogans) to convey meaning and values</a:t>
            </a:r>
          </a:p>
          <a:p>
            <a:pPr algn="just"/>
            <a:endParaRPr lang="en-US" sz="1600" dirty="0"/>
          </a:p>
          <a:p>
            <a:r>
              <a:rPr lang="en-US" sz="1600" b="1" dirty="0"/>
              <a:t>b)   Intensely people oriented </a:t>
            </a:r>
          </a:p>
          <a:p>
            <a:endParaRPr lang="en-US" sz="1600" dirty="0"/>
          </a:p>
          <a:p>
            <a:pPr marL="285750" indent="-285750">
              <a:buFont typeface="Wingdings" pitchFamily="2" charset="2"/>
              <a:buChar char="q"/>
            </a:pPr>
            <a:r>
              <a:rPr lang="en-US" sz="1600" dirty="0"/>
              <a:t>Treat employees with dignity and respect</a:t>
            </a:r>
          </a:p>
          <a:p>
            <a:pPr marL="285750" indent="-285750">
              <a:buFont typeface="Wingdings" pitchFamily="2" charset="2"/>
              <a:buChar char="q"/>
            </a:pPr>
            <a:r>
              <a:rPr lang="en-US" sz="1600" dirty="0"/>
              <a:t>Grant employees enough autonomy to excel and contribute </a:t>
            </a:r>
          </a:p>
          <a:p>
            <a:pPr marL="285750" indent="-285750">
              <a:buFont typeface="Wingdings" pitchFamily="2" charset="2"/>
              <a:buChar char="q"/>
            </a:pPr>
            <a:r>
              <a:rPr lang="en-US" sz="1600" dirty="0"/>
              <a:t>Cultivate a relationship with employees based on mutual respect and interdependency </a:t>
            </a:r>
          </a:p>
          <a:p>
            <a:pPr marL="285750" indent="-285750">
              <a:buFont typeface="Wingdings" pitchFamily="2" charset="2"/>
              <a:buChar char="q"/>
            </a:pPr>
            <a:r>
              <a:rPr lang="en-US" sz="1600" dirty="0"/>
              <a:t>Initiate unique one‐to‐one relationships with top performers </a:t>
            </a:r>
          </a:p>
          <a:p>
            <a:pPr marL="285750" indent="-285750">
              <a:buFont typeface="Wingdings" pitchFamily="2" charset="2"/>
              <a:buChar char="q"/>
            </a:pPr>
            <a:r>
              <a:rPr lang="en-US" sz="1600" dirty="0"/>
              <a:t>Give increased responsibility to the best employees </a:t>
            </a:r>
          </a:p>
          <a:p>
            <a:pPr marL="285750" indent="-285750">
              <a:buFont typeface="Wingdings" pitchFamily="2" charset="2"/>
              <a:buChar char="q"/>
            </a:pPr>
            <a:r>
              <a:rPr lang="en-US" sz="1600" dirty="0"/>
              <a:t>Implement major programs</a:t>
            </a:r>
          </a:p>
          <a:p>
            <a:pPr marL="285750" indent="-285750" algn="just">
              <a:buFont typeface="Wingdings" pitchFamily="2" charset="2"/>
              <a:buChar char="q"/>
            </a:pPr>
            <a:r>
              <a:rPr lang="en-US" sz="1600" dirty="0"/>
              <a:t>Hold managers at every level responsible for the growth and development of the people who report to them </a:t>
            </a:r>
          </a:p>
          <a:p>
            <a:pPr marL="285750" indent="-285750" algn="just">
              <a:buFont typeface="Wingdings" pitchFamily="2" charset="2"/>
              <a:buChar char="q"/>
            </a:pPr>
            <a:r>
              <a:rPr lang="en-US" sz="1600" dirty="0"/>
              <a:t>Use the full range of rewards and punishment to enforce high performance standards </a:t>
            </a:r>
          </a:p>
          <a:p>
            <a:pPr marL="285750" indent="-285750" algn="just">
              <a:buFont typeface="Wingdings" pitchFamily="2" charset="2"/>
              <a:buChar char="q"/>
            </a:pPr>
            <a:r>
              <a:rPr lang="en-US" sz="1600" dirty="0"/>
              <a:t>Encourage employees to use their own initiative and creativity in performing their jobs </a:t>
            </a:r>
          </a:p>
          <a:p>
            <a:pPr marL="285750" indent="-285750" algn="just">
              <a:buFont typeface="Wingdings" pitchFamily="2" charset="2"/>
              <a:buChar char="q"/>
            </a:pPr>
            <a:r>
              <a:rPr lang="en-US" sz="1600" dirty="0"/>
              <a:t>Set reasonable and clear performance standards for all employees</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7</a:t>
            </a:fld>
            <a:endParaRPr lang="en-US"/>
          </a:p>
        </p:txBody>
      </p:sp>
      <p:pic>
        <p:nvPicPr>
          <p:cNvPr id="2052" name="Picture 4" descr="ÙØªÙØ¬Ø© Ø¨Ø­Ø« Ø§ÙØµÙØ± Ø¹Ù âªhealth organization values slogan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9616"/>
            <a:ext cx="2286000" cy="141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8605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534400" cy="369331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en-US" b="1" dirty="0">
              <a:solidFill>
                <a:srgbClr val="FF0000"/>
              </a:solidFill>
            </a:endParaRPr>
          </a:p>
          <a:p>
            <a:pPr algn="ctr"/>
            <a:r>
              <a:rPr lang="en-US" b="1" dirty="0">
                <a:solidFill>
                  <a:srgbClr val="FF0000"/>
                </a:solidFill>
              </a:rPr>
              <a:t>High‐Performance Cultures – Characteristics </a:t>
            </a:r>
            <a:r>
              <a:rPr lang="en-US" dirty="0">
                <a:solidFill>
                  <a:srgbClr val="FF0000"/>
                </a:solidFill>
              </a:rPr>
              <a:t>(cont.) </a:t>
            </a:r>
          </a:p>
          <a:p>
            <a:endParaRPr lang="en-US" dirty="0"/>
          </a:p>
          <a:p>
            <a:r>
              <a:rPr lang="en-US" b="1" dirty="0"/>
              <a:t>c) Results oriented </a:t>
            </a:r>
          </a:p>
          <a:p>
            <a:endParaRPr lang="en-US" dirty="0"/>
          </a:p>
          <a:p>
            <a:pPr marL="285750" indent="-285750">
              <a:buFont typeface="Wingdings" pitchFamily="2" charset="2"/>
              <a:buChar char="q"/>
            </a:pPr>
            <a:r>
              <a:rPr lang="en-US" dirty="0"/>
              <a:t>Quantitative measures of success are used</a:t>
            </a:r>
          </a:p>
          <a:p>
            <a:pPr marL="285750" indent="-285750">
              <a:buFont typeface="Wingdings" pitchFamily="2" charset="2"/>
              <a:buChar char="q"/>
            </a:pPr>
            <a:r>
              <a:rPr lang="en-US" dirty="0"/>
              <a:t>Emphasis is placed on individual goal setting, whereby employees draft performance goals and have them approved by their managers </a:t>
            </a:r>
          </a:p>
          <a:p>
            <a:pPr marL="285750" indent="-285750">
              <a:buFont typeface="Wingdings" pitchFamily="2" charset="2"/>
              <a:buChar char="q"/>
            </a:pPr>
            <a:endParaRPr lang="en-US" dirty="0"/>
          </a:p>
          <a:p>
            <a:r>
              <a:rPr lang="en-US" b="1" dirty="0"/>
              <a:t>d) Emphasis on achievement and excellence</a:t>
            </a:r>
          </a:p>
          <a:p>
            <a:endParaRPr lang="en-US" b="1" dirty="0"/>
          </a:p>
          <a:p>
            <a:pPr marL="285750" indent="-285750">
              <a:buFont typeface="Wingdings" pitchFamily="2" charset="2"/>
              <a:buChar char="q"/>
            </a:pPr>
            <a:r>
              <a:rPr lang="en-US" dirty="0"/>
              <a:t>per‐unit cost reductions, zero defect, improved product quality, and extraordinary customer service</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8</a:t>
            </a:fld>
            <a:endParaRPr lang="en-US"/>
          </a:p>
        </p:txBody>
      </p:sp>
      <p:pic>
        <p:nvPicPr>
          <p:cNvPr id="6146" name="Picture 2" descr="ÙØªÙØ¬Ø© Ø¨Ø­Ø« Ø§ÙØµÙØ± Ø¹Ù âªLowâPerformance Cultures â HighâPerformance Culturesâ¬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114800"/>
            <a:ext cx="7586133" cy="251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4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81000"/>
            <a:ext cx="8305800" cy="575542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sz="1600" b="1" dirty="0">
              <a:solidFill>
                <a:schemeClr val="accent6"/>
              </a:solidFill>
            </a:endParaRPr>
          </a:p>
          <a:p>
            <a:pPr algn="ctr"/>
            <a:r>
              <a:rPr lang="en-US" sz="1600" b="1" dirty="0">
                <a:solidFill>
                  <a:schemeClr val="accent6"/>
                </a:solidFill>
              </a:rPr>
              <a:t>Role of Leadership in Culture Creation and Sustainability </a:t>
            </a:r>
          </a:p>
          <a:p>
            <a:pPr algn="just"/>
            <a:endParaRPr lang="en-US" sz="1600" dirty="0"/>
          </a:p>
          <a:p>
            <a:pPr marL="342900" indent="-342900" algn="just">
              <a:buFont typeface="+mj-lt"/>
              <a:buAutoNum type="arabicParenR"/>
            </a:pPr>
            <a:r>
              <a:rPr lang="en-US" sz="1600" dirty="0"/>
              <a:t> Making sure an organization’s culture is aligned with its strategies. </a:t>
            </a:r>
          </a:p>
          <a:p>
            <a:pPr algn="just"/>
            <a:endParaRPr lang="en-US" sz="1600" dirty="0"/>
          </a:p>
          <a:p>
            <a:pPr marL="342900" indent="-342900" algn="just">
              <a:buAutoNum type="arabicParenR" startAt="2"/>
            </a:pPr>
            <a:r>
              <a:rPr lang="en-US" sz="1600" dirty="0"/>
              <a:t>A clearly defined vision, mission, and culture statements that define the way things are done.</a:t>
            </a:r>
          </a:p>
          <a:p>
            <a:pPr marL="342900" indent="-342900" algn="just">
              <a:buAutoNum type="arabicParenR" startAt="2"/>
            </a:pPr>
            <a:r>
              <a:rPr lang="en-US" sz="1600" dirty="0"/>
              <a:t>Changing the culture of an organization to adapt to changes in the environment </a:t>
            </a:r>
          </a:p>
          <a:p>
            <a:pPr marL="342900" indent="-342900" algn="just">
              <a:buAutoNum type="arabicParenR" startAt="2"/>
            </a:pPr>
            <a:r>
              <a:rPr lang="en-US" sz="1600" dirty="0"/>
              <a:t>To create strong, high‐performing cultures. </a:t>
            </a:r>
          </a:p>
          <a:p>
            <a:pPr marL="342900" indent="-342900" algn="just">
              <a:buFontTx/>
              <a:buAutoNum type="arabicParenR" startAt="2"/>
            </a:pPr>
            <a:r>
              <a:rPr lang="en-US" sz="1600" dirty="0"/>
              <a:t>Leaders serving as role models , employees learn what is valued most in an organization by watching what attitudes and behaviors leaders pay attention to and reward and whether the leaders’ own behaviors match the espoused values </a:t>
            </a:r>
          </a:p>
          <a:p>
            <a:pPr marL="342900" indent="-342900" algn="just">
              <a:buFontTx/>
              <a:buAutoNum type="arabicParenR" startAt="2"/>
            </a:pPr>
            <a:r>
              <a:rPr lang="en-US" sz="1600" dirty="0"/>
              <a:t>Reinforce specific values and create emotional bonds by allowing employees to share in important meetings.</a:t>
            </a:r>
          </a:p>
          <a:p>
            <a:pPr marL="342900" indent="-342900" algn="just">
              <a:buFontTx/>
              <a:buAutoNum type="arabicParenR" startAt="2"/>
            </a:pPr>
            <a:r>
              <a:rPr lang="en-US" sz="1600" dirty="0"/>
              <a:t>Interacting face‐to‐face with rank‐and‐file </a:t>
            </a:r>
          </a:p>
          <a:p>
            <a:pPr marL="342900" indent="-342900" algn="just">
              <a:buFontTx/>
              <a:buAutoNum type="arabicParenR" startAt="2"/>
            </a:pPr>
            <a:r>
              <a:rPr lang="en-US" sz="1600" dirty="0"/>
              <a:t> Matching organizational structure to culture</a:t>
            </a:r>
          </a:p>
          <a:p>
            <a:pPr marL="342900" indent="-342900" algn="just">
              <a:buFontTx/>
              <a:buAutoNum type="arabicParenR" startAt="2"/>
            </a:pPr>
            <a:r>
              <a:rPr lang="en-US" sz="1600" dirty="0"/>
              <a:t>Matching HR practices to culture , leaders can influence culture by establishing new criteria for recruiting, selecting, promoting, and firing employees </a:t>
            </a:r>
          </a:p>
          <a:p>
            <a:pPr marL="342900" indent="-342900" algn="just">
              <a:buFontTx/>
              <a:buAutoNum type="arabicParenR" startAt="2"/>
            </a:pPr>
            <a:r>
              <a:rPr lang="en-US" sz="1600" dirty="0"/>
              <a:t> Matching operating policies and practices to culture </a:t>
            </a:r>
          </a:p>
          <a:p>
            <a:pPr marL="342900" indent="-342900" algn="just">
              <a:buFontTx/>
              <a:buAutoNum type="arabicParenR" startAt="2"/>
            </a:pPr>
            <a:r>
              <a:rPr lang="en-US" sz="1600" dirty="0"/>
              <a:t>Creating a strategy–culture fit </a:t>
            </a:r>
          </a:p>
          <a:p>
            <a:pPr marL="342900" indent="-342900" algn="just">
              <a:buFontTx/>
              <a:buAutoNum type="arabicParenR" startAt="2"/>
            </a:pPr>
            <a:r>
              <a:rPr lang="en-US" sz="1600" dirty="0"/>
              <a:t>Aligning reward/incentive system with culture </a:t>
            </a:r>
          </a:p>
          <a:p>
            <a:pPr marL="342900" indent="-342900" algn="just">
              <a:buFontTx/>
              <a:buAutoNum type="arabicParenR" startAt="2"/>
            </a:pPr>
            <a:r>
              <a:rPr lang="en-US" sz="1600" dirty="0"/>
              <a:t>Matching work environment design to culture </a:t>
            </a:r>
          </a:p>
          <a:p>
            <a:pPr marL="342900" indent="-342900" algn="just">
              <a:buFontTx/>
              <a:buAutoNum type="arabicParenR" startAt="2"/>
            </a:pPr>
            <a:r>
              <a:rPr lang="en-US" sz="1600" dirty="0"/>
              <a:t>Developing a written values statement , value statements serve as a building block in the task of culture creation and maintenance.</a:t>
            </a:r>
          </a:p>
        </p:txBody>
      </p:sp>
      <p:sp>
        <p:nvSpPr>
          <p:cNvPr id="3" name="عنصر نائب لرقم الشريحة 2"/>
          <p:cNvSpPr>
            <a:spLocks noGrp="1"/>
          </p:cNvSpPr>
          <p:nvPr>
            <p:ph type="sldNum" sz="quarter" idx="12"/>
          </p:nvPr>
        </p:nvSpPr>
        <p:spPr/>
        <p:txBody>
          <a:bodyPr/>
          <a:lstStyle/>
          <a:p>
            <a:fld id="{66900A80-E6BD-41B3-8AD2-E001CA632AB6}" type="slidenum">
              <a:rPr lang="en-US" smtClean="0"/>
              <a:t>9</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43400"/>
            <a:ext cx="3289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89051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4036</TotalTime>
  <Words>3325</Words>
  <Application>Microsoft Office PowerPoint</Application>
  <PresentationFormat>On-screen Show (4:3)</PresentationFormat>
  <Paragraphs>357</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Algerian</vt:lpstr>
      <vt:lpstr>Arial</vt:lpstr>
      <vt:lpstr>Calibri</vt:lpstr>
      <vt:lpstr>Times New Roman</vt:lpstr>
      <vt:lpstr>Wingdings</vt:lpstr>
      <vt:lpstr>نسق Office</vt:lpstr>
      <vt:lpstr> Leading: Culture and Ethics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Culture and Ethics</dc:title>
  <dc:creator>W.M</dc:creator>
  <cp:lastModifiedBy>Wafaa Menawi</cp:lastModifiedBy>
  <cp:revision>129</cp:revision>
  <dcterms:created xsi:type="dcterms:W3CDTF">2018-04-01T13:47:03Z</dcterms:created>
  <dcterms:modified xsi:type="dcterms:W3CDTF">2018-05-23T09:24:58Z</dcterms:modified>
</cp:coreProperties>
</file>