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340" r:id="rId2"/>
    <p:sldId id="367" r:id="rId3"/>
    <p:sldId id="341" r:id="rId4"/>
    <p:sldId id="351" r:id="rId5"/>
    <p:sldId id="283" r:id="rId6"/>
    <p:sldId id="352" r:id="rId7"/>
    <p:sldId id="353" r:id="rId8"/>
    <p:sldId id="354" r:id="rId9"/>
    <p:sldId id="355" r:id="rId10"/>
    <p:sldId id="356" r:id="rId11"/>
    <p:sldId id="360" r:id="rId12"/>
    <p:sldId id="357" r:id="rId13"/>
    <p:sldId id="358" r:id="rId14"/>
    <p:sldId id="359" r:id="rId15"/>
    <p:sldId id="315" r:id="rId16"/>
    <p:sldId id="326" r:id="rId17"/>
    <p:sldId id="316" r:id="rId18"/>
    <p:sldId id="317" r:id="rId19"/>
    <p:sldId id="327" r:id="rId20"/>
    <p:sldId id="328" r:id="rId21"/>
    <p:sldId id="330" r:id="rId22"/>
    <p:sldId id="329" r:id="rId23"/>
    <p:sldId id="361" r:id="rId24"/>
    <p:sldId id="362" r:id="rId25"/>
    <p:sldId id="363" r:id="rId26"/>
    <p:sldId id="364" r:id="rId27"/>
    <p:sldId id="343" r:id="rId28"/>
    <p:sldId id="349" r:id="rId29"/>
    <p:sldId id="350" r:id="rId30"/>
    <p:sldId id="344" r:id="rId31"/>
    <p:sldId id="345" r:id="rId32"/>
    <p:sldId id="346" r:id="rId33"/>
    <p:sldId id="287" r:id="rId34"/>
    <p:sldId id="288" r:id="rId35"/>
    <p:sldId id="334" r:id="rId36"/>
    <p:sldId id="289" r:id="rId37"/>
    <p:sldId id="335" r:id="rId38"/>
    <p:sldId id="365" r:id="rId39"/>
    <p:sldId id="366" r:id="rId40"/>
    <p:sldId id="27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5" d="100"/>
          <a:sy n="65" d="100"/>
        </p:scale>
        <p:origin x="145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815D50-18DE-4F22-AA4F-815288ECE63D}" type="datetimeFigureOut">
              <a:rPr lang="en-GB" smtClean="0"/>
              <a:pPr/>
              <a:t>21/02/2022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3FE0EE-DA2C-4E1A-8B9D-7EDF6D43ADF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a:p>
        </p:txBody>
      </p:sp>
      <p:sp>
        <p:nvSpPr>
          <p:cNvPr id="58372" name="Slide Number Placeholder 3"/>
          <p:cNvSpPr>
            <a:spLocks noGrp="1"/>
          </p:cNvSpPr>
          <p:nvPr>
            <p:ph type="sldNum" sz="quarter" idx="5"/>
          </p:nvPr>
        </p:nvSpPr>
        <p:spPr>
          <a:noFill/>
        </p:spPr>
        <p:txBody>
          <a:bodyPr/>
          <a:lstStyle/>
          <a:p>
            <a:fld id="{6AE3CB7B-6143-4514-8518-D2A6E4B71B51}"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Changes can be discussed and features can be newly effected or removed based on feedback. This effectively gives the customer the finished system they want or need.</a:t>
            </a:r>
          </a:p>
        </p:txBody>
      </p:sp>
      <p:sp>
        <p:nvSpPr>
          <p:cNvPr id="4" name="Slide Number Placeholder 3"/>
          <p:cNvSpPr>
            <a:spLocks noGrp="1"/>
          </p:cNvSpPr>
          <p:nvPr>
            <p:ph type="sldNum" sz="quarter" idx="10"/>
          </p:nvPr>
        </p:nvSpPr>
        <p:spPr/>
        <p:txBody>
          <a:bodyPr/>
          <a:lstStyle/>
          <a:p>
            <a:fld id="{FB3FE0EE-DA2C-4E1A-8B9D-7EDF6D43ADF4}" type="slidenum">
              <a:rPr lang="en-GB" smtClean="0"/>
              <a:pPr/>
              <a:t>26</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B3FE0EE-DA2C-4E1A-8B9D-7EDF6D43ADF4}" type="slidenum">
              <a:rPr lang="en-GB" smtClean="0"/>
              <a:pPr/>
              <a:t>27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a:p>
        </p:txBody>
      </p:sp>
      <p:sp>
        <p:nvSpPr>
          <p:cNvPr id="76804" name="Slide Number Placeholder 3"/>
          <p:cNvSpPr>
            <a:spLocks noGrp="1"/>
          </p:cNvSpPr>
          <p:nvPr>
            <p:ph type="sldNum" sz="quarter" idx="5"/>
          </p:nvPr>
        </p:nvSpPr>
        <p:spPr>
          <a:noFill/>
        </p:spPr>
        <p:txBody>
          <a:bodyPr/>
          <a:lstStyle/>
          <a:p>
            <a:fld id="{40714FC2-84FE-4EF5-B435-1267D718D43F}" type="slidenum">
              <a:rPr lang="en-US" smtClean="0"/>
              <a:pPr/>
              <a:t>33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B3FE0EE-DA2C-4E1A-8B9D-7EDF6D43ADF4}" type="slidenum">
              <a:rPr lang="en-GB" smtClean="0"/>
              <a:pPr/>
              <a:t>39</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a:p>
        </p:txBody>
      </p:sp>
      <p:sp>
        <p:nvSpPr>
          <p:cNvPr id="74756" name="Slide Number Placeholder 3"/>
          <p:cNvSpPr>
            <a:spLocks noGrp="1"/>
          </p:cNvSpPr>
          <p:nvPr>
            <p:ph type="sldNum" sz="quarter" idx="5"/>
          </p:nvPr>
        </p:nvSpPr>
        <p:spPr>
          <a:noFill/>
        </p:spPr>
        <p:txBody>
          <a:bodyPr/>
          <a:lstStyle/>
          <a:p>
            <a:fld id="{47756105-0BE1-49C7-B37A-9525E18B2167}" type="slidenum">
              <a:rPr lang="en-US" smtClean="0"/>
              <a:pPr/>
              <a:t>40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0B3E2EB-F4AB-4954-99D0-2E1374A64DE9}" type="datetimeFigureOut">
              <a:rPr lang="en-GB" smtClean="0"/>
              <a:pPr/>
              <a:t>21/02/2022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0314C9-1E8A-417F-B9D4-CB7EB964E12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0B3E2EB-F4AB-4954-99D0-2E1374A64DE9}" type="datetimeFigureOut">
              <a:rPr lang="en-GB" smtClean="0"/>
              <a:pPr/>
              <a:t>21/02/2022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0314C9-1E8A-417F-B9D4-CB7EB964E12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0B3E2EB-F4AB-4954-99D0-2E1374A64DE9}" type="datetimeFigureOut">
              <a:rPr lang="en-GB" smtClean="0"/>
              <a:pPr/>
              <a:t>21/02/2022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0314C9-1E8A-417F-B9D4-CB7EB964E12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0B3E2EB-F4AB-4954-99D0-2E1374A64DE9}" type="datetimeFigureOut">
              <a:rPr lang="en-GB" smtClean="0"/>
              <a:pPr/>
              <a:t>21/02/2022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0314C9-1E8A-417F-B9D4-CB7EB964E12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B3E2EB-F4AB-4954-99D0-2E1374A64DE9}" type="datetimeFigureOut">
              <a:rPr lang="en-GB" smtClean="0"/>
              <a:pPr/>
              <a:t>21/02/2022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0314C9-1E8A-417F-B9D4-CB7EB964E12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0B3E2EB-F4AB-4954-99D0-2E1374A64DE9}" type="datetimeFigureOut">
              <a:rPr lang="en-GB" smtClean="0"/>
              <a:pPr/>
              <a:t>21/02/2022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0314C9-1E8A-417F-B9D4-CB7EB964E12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0B3E2EB-F4AB-4954-99D0-2E1374A64DE9}" type="datetimeFigureOut">
              <a:rPr lang="en-GB" smtClean="0"/>
              <a:pPr/>
              <a:t>21/02/2022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0314C9-1E8A-417F-B9D4-CB7EB964E12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0B3E2EB-F4AB-4954-99D0-2E1374A64DE9}" type="datetimeFigureOut">
              <a:rPr lang="en-GB" smtClean="0"/>
              <a:pPr/>
              <a:t>21/02/2022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0314C9-1E8A-417F-B9D4-CB7EB964E12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B3E2EB-F4AB-4954-99D0-2E1374A64DE9}" type="datetimeFigureOut">
              <a:rPr lang="en-GB" smtClean="0"/>
              <a:pPr/>
              <a:t>21/02/2022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0314C9-1E8A-417F-B9D4-CB7EB964E12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B3E2EB-F4AB-4954-99D0-2E1374A64DE9}" type="datetimeFigureOut">
              <a:rPr lang="en-GB" smtClean="0"/>
              <a:pPr/>
              <a:t>21/02/2022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0314C9-1E8A-417F-B9D4-CB7EB964E12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B3E2EB-F4AB-4954-99D0-2E1374A64DE9}" type="datetimeFigureOut">
              <a:rPr lang="en-GB" smtClean="0"/>
              <a:pPr/>
              <a:t>21/02/2022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0314C9-1E8A-417F-B9D4-CB7EB964E12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B3E2EB-F4AB-4954-99D0-2E1374A64DE9}" type="datetimeFigureOut">
              <a:rPr lang="en-GB" smtClean="0"/>
              <a:pPr/>
              <a:t>21/02/2022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314C9-1E8A-417F-B9D4-CB7EB964E12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istqbexamcertification.com/what-is-system-integration-testi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istqbexamcertification.com/what-is-incremental-model-advantages-disadvantages-and-when-to-use-i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istqbexamcertification.com/what-is-a-software-testin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istqbexamcertification.com/what-are-the-software-development-life-cycle-phase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istqbexamcertification.com/why-is-testing-necessary/" TargetMode="External"/><Relationship Id="rId2" Type="http://schemas.openxmlformats.org/officeDocument/2006/relationships/hyperlink" Target="http://istqbexamcertification.com/what-is-incremental-model-advantages-disadvantages-and-when-to-use-it/" TargetMode="External"/><Relationship Id="rId1" Type="http://schemas.openxmlformats.org/officeDocument/2006/relationships/slideLayout" Target="../slideLayouts/slideLayout2.xml"/><Relationship Id="rId5" Type="http://schemas.openxmlformats.org/officeDocument/2006/relationships/hyperlink" Target="http://istqbexamcertification.com/what-are-the-software-development-models/" TargetMode="External"/><Relationship Id="rId4" Type="http://schemas.openxmlformats.org/officeDocument/2006/relationships/hyperlink" Target="http://istqbexamcertification.com/what-is-software-quality/"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istqbexamcertification.com/what-is-the-purpose-and-importance-of-test-plan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stqbexamcertification.com/wp-content/uploads/2012/01/Waterfall-model.jpg"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istqbexamcertification.com/what-is-a-software-test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 2 – part-TWO</a:t>
            </a:r>
            <a:endParaRPr lang="en-GB" dirty="0"/>
          </a:p>
        </p:txBody>
      </p:sp>
      <p:sp>
        <p:nvSpPr>
          <p:cNvPr id="3" name="Subtitle 2"/>
          <p:cNvSpPr>
            <a:spLocks noGrp="1"/>
          </p:cNvSpPr>
          <p:nvPr>
            <p:ph type="subTitle" idx="1"/>
          </p:nvPr>
        </p:nvSpPr>
        <p:spPr/>
        <p:txBody>
          <a:bodyPr/>
          <a:lstStyle/>
          <a:p>
            <a:r>
              <a:rPr lang="en-US" dirty="0"/>
              <a:t>System Development Life Cycle methodologies</a:t>
            </a:r>
          </a:p>
          <a:p>
            <a:r>
              <a:rPr lang="en-US" dirty="0"/>
              <a:t>Spring</a:t>
            </a:r>
            <a:r>
              <a:rPr lang="en-US"/>
              <a:t>, 2022</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sz="3600" b="1" u="sng" dirty="0"/>
              <a:t>TIMEBOX</a:t>
            </a:r>
            <a:r>
              <a:rPr lang="en-GB" sz="4000" dirty="0"/>
              <a:t> </a:t>
            </a:r>
            <a:r>
              <a:rPr lang="en-GB" dirty="0"/>
              <a:t>is a defined period of time during which a task must be accomplished. This can quickly give the customer something to see and use and to provide feedback regarding the delivery and their requirements in a specific number of weeks or days.</a:t>
            </a:r>
          </a:p>
          <a:p>
            <a:pPr lvl="1"/>
            <a:r>
              <a:rPr lang="en-US" dirty="0"/>
              <a:t>Successful RAD team must have IT resources, skills, and management support</a:t>
            </a:r>
            <a:endParaRPr lang="en-GB" dirty="0"/>
          </a:p>
          <a:p>
            <a:pPr lvl="1"/>
            <a:r>
              <a:rPr lang="en-US" dirty="0"/>
              <a:t>Helps a development team design a system that requires a highly interactive or complex user interface</a:t>
            </a:r>
            <a:endParaRPr lang="en-GB" dirty="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4" name="Picture 4" descr="C:\objbk\CH02\FIG2-8.JPG"/>
          <p:cNvPicPr>
            <a:picLocks noGrp="1" noChangeAspect="1" noChangeArrowheads="1"/>
          </p:cNvPicPr>
          <p:nvPr>
            <p:ph idx="1"/>
          </p:nvPr>
        </p:nvPicPr>
        <p:blipFill>
          <a:blip r:embed="rId2" cstate="print"/>
          <a:srcRect l="13568" t="18468" r="12428" b="9459"/>
          <a:stretch>
            <a:fillRect/>
          </a:stretch>
        </p:blipFill>
        <p:spPr bwMode="auto">
          <a:xfrm>
            <a:off x="611560" y="3212976"/>
            <a:ext cx="8229600" cy="3376280"/>
          </a:xfrm>
          <a:prstGeom prst="rect">
            <a:avLst/>
          </a:prstGeom>
          <a:noFill/>
          <a:ln w="9525">
            <a:noFill/>
            <a:miter lim="800000"/>
            <a:headEnd/>
            <a:tailEnd/>
          </a:ln>
        </p:spPr>
      </p:pic>
      <p:sp>
        <p:nvSpPr>
          <p:cNvPr id="5" name="Rectangle 4"/>
          <p:cNvSpPr/>
          <p:nvPr/>
        </p:nvSpPr>
        <p:spPr>
          <a:xfrm>
            <a:off x="755576" y="1628800"/>
            <a:ext cx="7848872" cy="646331"/>
          </a:xfrm>
          <a:prstGeom prst="rect">
            <a:avLst/>
          </a:prstGeom>
        </p:spPr>
        <p:txBody>
          <a:bodyPr wrap="square">
            <a:spAutoFit/>
          </a:bodyPr>
          <a:lstStyle/>
          <a:p>
            <a:pPr>
              <a:buNone/>
            </a:pPr>
            <a:r>
              <a:rPr lang="en-US" dirty="0"/>
              <a:t>Time boxing forces a development phase or cycle into a limited period of time </a:t>
            </a:r>
          </a:p>
          <a:p>
            <a:pPr>
              <a:buNone/>
            </a:pPr>
            <a:r>
              <a:rPr lang="en-US" dirty="0"/>
              <a:t>	(a time box).</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RAD Advantages and Disadvantages</a:t>
            </a:r>
            <a:br>
              <a:rPr lang="en-GB" dirty="0"/>
            </a:br>
            <a:endParaRPr lang="en-GB" dirty="0"/>
          </a:p>
        </p:txBody>
      </p:sp>
      <p:sp>
        <p:nvSpPr>
          <p:cNvPr id="3" name="Content Placeholder 2"/>
          <p:cNvSpPr>
            <a:spLocks noGrp="1"/>
          </p:cNvSpPr>
          <p:nvPr>
            <p:ph idx="1"/>
          </p:nvPr>
        </p:nvSpPr>
        <p:spPr/>
        <p:txBody>
          <a:bodyPr>
            <a:normAutofit/>
          </a:bodyPr>
          <a:lstStyle/>
          <a:p>
            <a:pPr lvl="0"/>
            <a:r>
              <a:rPr lang="en-GB" dirty="0"/>
              <a:t>Reduced development time.</a:t>
            </a:r>
            <a:endParaRPr lang="en-GB" sz="2800" dirty="0"/>
          </a:p>
          <a:p>
            <a:pPr lvl="0"/>
            <a:r>
              <a:rPr lang="en-GB" dirty="0"/>
              <a:t>Increases reusability of components</a:t>
            </a:r>
            <a:endParaRPr lang="en-GB" sz="2800" dirty="0"/>
          </a:p>
          <a:p>
            <a:pPr lvl="0"/>
            <a:r>
              <a:rPr lang="en-GB" dirty="0"/>
              <a:t>Quick initial reviews occur</a:t>
            </a:r>
            <a:endParaRPr lang="en-GB" sz="2800" dirty="0"/>
          </a:p>
          <a:p>
            <a:pPr lvl="0"/>
            <a:r>
              <a:rPr lang="en-GB" dirty="0"/>
              <a:t>Encourages customer feedback</a:t>
            </a:r>
            <a:endParaRPr lang="en-GB" sz="2800" dirty="0"/>
          </a:p>
          <a:p>
            <a:pPr lvl="0"/>
            <a:r>
              <a:rPr lang="en-GB" dirty="0"/>
              <a:t>Integration from very beginning solves a lot of </a:t>
            </a:r>
            <a:r>
              <a:rPr lang="en-GB" b="1" dirty="0">
                <a:hlinkClick r:id="rId2" tooltip="What is System integration testing?"/>
              </a:rPr>
              <a:t>integration issues</a:t>
            </a:r>
            <a:r>
              <a:rPr lang="en-GB" dirty="0"/>
              <a:t>.</a:t>
            </a:r>
            <a:endParaRPr lang="en-GB" sz="2800" dirty="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Disadvantages of RAD model:</a:t>
            </a:r>
            <a:br>
              <a:rPr lang="en-GB" sz="4000" dirty="0"/>
            </a:br>
            <a:endParaRPr lang="en-GB" dirty="0"/>
          </a:p>
        </p:txBody>
      </p:sp>
      <p:sp>
        <p:nvSpPr>
          <p:cNvPr id="3" name="Content Placeholder 2"/>
          <p:cNvSpPr>
            <a:spLocks noGrp="1"/>
          </p:cNvSpPr>
          <p:nvPr>
            <p:ph idx="1"/>
          </p:nvPr>
        </p:nvSpPr>
        <p:spPr/>
        <p:txBody>
          <a:bodyPr>
            <a:normAutofit/>
          </a:bodyPr>
          <a:lstStyle/>
          <a:p>
            <a:pPr lvl="0"/>
            <a:r>
              <a:rPr lang="en-GB" dirty="0"/>
              <a:t>Only system that can be modularized can be built using RAD</a:t>
            </a:r>
            <a:endParaRPr lang="en-GB" sz="2800" dirty="0"/>
          </a:p>
          <a:p>
            <a:pPr lvl="0"/>
            <a:r>
              <a:rPr lang="en-GB" dirty="0"/>
              <a:t>Requires highly skilled developers/designers.</a:t>
            </a:r>
            <a:endParaRPr lang="en-GB" sz="2800" dirty="0"/>
          </a:p>
          <a:p>
            <a:pPr lvl="0"/>
            <a:r>
              <a:rPr lang="en-GB" dirty="0"/>
              <a:t>High dependency on modelling skills</a:t>
            </a:r>
            <a:endParaRPr lang="en-GB" sz="2800" dirty="0"/>
          </a:p>
          <a:p>
            <a:pPr lvl="0"/>
            <a:r>
              <a:rPr lang="en-GB" dirty="0"/>
              <a:t>Inapplicable to cheaper projects as cost of modelling and automated code generation is very high.</a:t>
            </a:r>
            <a:endParaRPr lang="en-GB" sz="2800" dirty="0"/>
          </a:p>
          <a:p>
            <a:endParaRPr lang="en-GB"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When to use RAD model:</a:t>
            </a:r>
            <a:br>
              <a:rPr lang="en-GB" sz="4000" dirty="0"/>
            </a:br>
            <a:endParaRPr lang="en-GB" dirty="0"/>
          </a:p>
        </p:txBody>
      </p:sp>
      <p:sp>
        <p:nvSpPr>
          <p:cNvPr id="3" name="Content Placeholder 2"/>
          <p:cNvSpPr>
            <a:spLocks noGrp="1"/>
          </p:cNvSpPr>
          <p:nvPr>
            <p:ph idx="1"/>
          </p:nvPr>
        </p:nvSpPr>
        <p:spPr/>
        <p:txBody>
          <a:bodyPr/>
          <a:lstStyle/>
          <a:p>
            <a:pPr lvl="0"/>
            <a:r>
              <a:rPr lang="en-GB" dirty="0"/>
              <a:t>RAD should be used when there is a need to create a system that can be modularized </a:t>
            </a:r>
            <a:r>
              <a:rPr lang="ar-SA" dirty="0"/>
              <a:t>مجزأ  </a:t>
            </a:r>
            <a:r>
              <a:rPr lang="en-GB" dirty="0"/>
              <a:t>in 2-3 months of time.</a:t>
            </a:r>
            <a:endParaRPr lang="en-GB" sz="2800" dirty="0"/>
          </a:p>
          <a:p>
            <a:pPr lvl="0"/>
            <a:r>
              <a:rPr lang="en-GB" dirty="0"/>
              <a:t>It should be used if there’s high availability of designers for modelling and the budget is high enough to afford their cost along with the cost of automated code generating tools.</a:t>
            </a:r>
            <a:endParaRPr lang="en-GB" sz="2800" dirty="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r>
              <a:rPr lang="en-GB" dirty="0"/>
              <a:t>prototype</a:t>
            </a:r>
          </a:p>
        </p:txBody>
      </p:sp>
      <p:sp>
        <p:nvSpPr>
          <p:cNvPr id="3" name="Content Placeholder 2"/>
          <p:cNvSpPr>
            <a:spLocks noGrp="1"/>
          </p:cNvSpPr>
          <p:nvPr>
            <p:ph idx="1"/>
          </p:nvPr>
        </p:nvSpPr>
        <p:spPr/>
        <p:txBody>
          <a:bodyPr>
            <a:normAutofit/>
          </a:bodyPr>
          <a:lstStyle/>
          <a:p>
            <a:pPr lvl="0"/>
            <a:r>
              <a:rPr lang="en-GB" dirty="0"/>
              <a:t>System prototyping, where a version of the system or part of the system is developed quickly to check the customer’s requirements and the feasibility of design decisions. </a:t>
            </a:r>
          </a:p>
          <a:p>
            <a:pPr lvl="0"/>
            <a:r>
              <a:rPr lang="en-GB" dirty="0"/>
              <a:t>This approach supports change anticipation. </a:t>
            </a:r>
            <a:endParaRPr lang="en-GB" sz="2800" dirty="0"/>
          </a:p>
          <a:p>
            <a:pPr lvl="0"/>
            <a:r>
              <a:rPr lang="en-GB" dirty="0"/>
              <a:t>It focuses on Incremental delivery, where system increments are delivered to the customer for comment and experimentation. </a:t>
            </a:r>
            <a:endParaRPr lang="en-GB" sz="2800" dirty="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Prototype (cont)</a:t>
            </a:r>
            <a:br>
              <a:rPr lang="en-GB" dirty="0"/>
            </a:br>
            <a:r>
              <a:rPr lang="en-GB" dirty="0"/>
              <a:t> where it is used</a:t>
            </a:r>
          </a:p>
        </p:txBody>
      </p:sp>
      <p:sp>
        <p:nvSpPr>
          <p:cNvPr id="3" name="Content Placeholder 2"/>
          <p:cNvSpPr>
            <a:spLocks noGrp="1"/>
          </p:cNvSpPr>
          <p:nvPr>
            <p:ph idx="1"/>
          </p:nvPr>
        </p:nvSpPr>
        <p:spPr/>
        <p:txBody>
          <a:bodyPr/>
          <a:lstStyle/>
          <a:p>
            <a:pPr lvl="0"/>
            <a:r>
              <a:rPr lang="en-GB" dirty="0"/>
              <a:t>A prototype can be used in:</a:t>
            </a:r>
            <a:endParaRPr lang="en-GB" sz="2800" dirty="0"/>
          </a:p>
          <a:p>
            <a:pPr lvl="1"/>
            <a:r>
              <a:rPr lang="en-GB" dirty="0"/>
              <a:t>The requirements engineering process to help with requirements elicitation and validation;</a:t>
            </a:r>
            <a:endParaRPr lang="en-GB" sz="2400" dirty="0"/>
          </a:p>
          <a:p>
            <a:pPr lvl="1"/>
            <a:r>
              <a:rPr lang="en-GB" dirty="0"/>
              <a:t>In design processes to explore options and develop a User Interface (UI) design;</a:t>
            </a:r>
            <a:endParaRPr lang="en-GB" sz="2400" dirty="0"/>
          </a:p>
          <a:p>
            <a:pPr lvl="1"/>
            <a:r>
              <a:rPr lang="en-GB" dirty="0"/>
              <a:t>In the testing process to run back-to-back tests. </a:t>
            </a:r>
            <a:endParaRPr lang="en-GB" sz="2400" dirty="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dirty="0"/>
              <a:t>Prototype (cont)</a:t>
            </a:r>
            <a:br>
              <a:rPr lang="en-GB" dirty="0"/>
            </a:br>
            <a:r>
              <a:rPr lang="en-GB" dirty="0"/>
              <a:t>Benefits of prototyping</a:t>
            </a:r>
            <a:br>
              <a:rPr lang="en-GB" sz="4000" dirty="0"/>
            </a:br>
            <a:endParaRPr lang="en-GB" dirty="0"/>
          </a:p>
        </p:txBody>
      </p:sp>
      <p:sp>
        <p:nvSpPr>
          <p:cNvPr id="3" name="Content Placeholder 2"/>
          <p:cNvSpPr>
            <a:spLocks noGrp="1"/>
          </p:cNvSpPr>
          <p:nvPr>
            <p:ph idx="1"/>
          </p:nvPr>
        </p:nvSpPr>
        <p:spPr/>
        <p:txBody>
          <a:bodyPr>
            <a:normAutofit fontScale="70000" lnSpcReduction="20000"/>
          </a:bodyPr>
          <a:lstStyle/>
          <a:p>
            <a:pPr lvl="0">
              <a:buNone/>
            </a:pPr>
            <a:r>
              <a:rPr lang="en-GB" dirty="0"/>
              <a:t>1- Improve system usability.</a:t>
            </a:r>
            <a:endParaRPr lang="en-GB" sz="2800" dirty="0"/>
          </a:p>
          <a:p>
            <a:pPr lvl="0">
              <a:buNone/>
            </a:pPr>
            <a:r>
              <a:rPr lang="en-GB" dirty="0"/>
              <a:t>2- A closer match to users’ real needs.</a:t>
            </a:r>
            <a:endParaRPr lang="en-GB" sz="2800" dirty="0"/>
          </a:p>
          <a:p>
            <a:pPr lvl="0">
              <a:buNone/>
            </a:pPr>
            <a:r>
              <a:rPr lang="en-GB" dirty="0"/>
              <a:t>3- Improve design quality.</a:t>
            </a:r>
            <a:endParaRPr lang="en-GB" sz="2800" dirty="0"/>
          </a:p>
          <a:p>
            <a:pPr lvl="0">
              <a:buNone/>
            </a:pPr>
            <a:r>
              <a:rPr lang="en-GB" dirty="0"/>
              <a:t>4- Improve maintainability.</a:t>
            </a:r>
            <a:endParaRPr lang="en-GB" sz="2800" dirty="0"/>
          </a:p>
          <a:p>
            <a:pPr lvl="0">
              <a:buNone/>
            </a:pPr>
            <a:r>
              <a:rPr lang="en-GB" dirty="0"/>
              <a:t>5- Reduce development effort. </a:t>
            </a:r>
            <a:endParaRPr lang="en-GB" sz="2800" dirty="0"/>
          </a:p>
          <a:p>
            <a:pPr>
              <a:buNone/>
            </a:pPr>
            <a:r>
              <a:rPr lang="en-GB" u="sng" dirty="0"/>
              <a:t>Prototype development</a:t>
            </a:r>
            <a:endParaRPr lang="en-GB" sz="2800" u="sng" dirty="0"/>
          </a:p>
          <a:p>
            <a:pPr lvl="0"/>
            <a:r>
              <a:rPr lang="en-GB" dirty="0"/>
              <a:t>May be based on rapid prototyping languages or tools</a:t>
            </a:r>
            <a:r>
              <a:rPr lang="en-GB" sz="2800" dirty="0"/>
              <a:t> and </a:t>
            </a:r>
            <a:r>
              <a:rPr lang="en-GB" dirty="0"/>
              <a:t>May  leave out functionality.</a:t>
            </a:r>
          </a:p>
          <a:p>
            <a:pPr lvl="0"/>
            <a:r>
              <a:rPr lang="en-US" sz="2800" dirty="0"/>
              <a:t>Drawbacks:</a:t>
            </a:r>
            <a:endParaRPr lang="en-GB" sz="2800" dirty="0"/>
          </a:p>
          <a:p>
            <a:pPr lvl="1"/>
            <a:r>
              <a:rPr lang="en-GB" dirty="0"/>
              <a:t>Prototype should focus on areas of the product that are not well-understood;</a:t>
            </a:r>
            <a:endParaRPr lang="en-GB" sz="2400" dirty="0"/>
          </a:p>
          <a:p>
            <a:pPr lvl="1"/>
            <a:r>
              <a:rPr lang="en-GB" dirty="0"/>
              <a:t>Error checking and recovery may not be included in the prototype;</a:t>
            </a:r>
            <a:endParaRPr lang="en-GB" sz="2400" dirty="0"/>
          </a:p>
          <a:p>
            <a:pPr lvl="1"/>
            <a:r>
              <a:rPr lang="en-GB" dirty="0"/>
              <a:t>Focus on functional rather than non-functional requirements such as reliability and security </a:t>
            </a:r>
            <a:endParaRPr lang="en-GB" sz="2400" dirty="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Prototype (cont)</a:t>
            </a:r>
          </a:p>
        </p:txBody>
      </p:sp>
      <p:sp>
        <p:nvSpPr>
          <p:cNvPr id="3" name="Content Placeholder 2"/>
          <p:cNvSpPr>
            <a:spLocks noGrp="1"/>
          </p:cNvSpPr>
          <p:nvPr>
            <p:ph idx="1"/>
          </p:nvPr>
        </p:nvSpPr>
        <p:spPr/>
        <p:txBody>
          <a:bodyPr>
            <a:normAutofit fontScale="92500" lnSpcReduction="20000"/>
          </a:bodyPr>
          <a:lstStyle/>
          <a:p>
            <a:r>
              <a:rPr lang="en-GB" dirty="0"/>
              <a:t>Types of prototype:</a:t>
            </a:r>
            <a:endParaRPr lang="en-GB" sz="2800" dirty="0"/>
          </a:p>
          <a:p>
            <a:pPr lvl="0">
              <a:buNone/>
            </a:pPr>
            <a:r>
              <a:rPr lang="en-GB" dirty="0"/>
              <a:t>1-Throw-away prototypes</a:t>
            </a:r>
            <a:endParaRPr lang="en-GB" sz="2800" dirty="0"/>
          </a:p>
          <a:p>
            <a:r>
              <a:rPr lang="en-GB" sz="3600" dirty="0"/>
              <a:t>Prototypes should be discarded after development,</a:t>
            </a:r>
            <a:r>
              <a:rPr lang="en-GB" dirty="0"/>
              <a:t> once they achieve their purpose the real system is built. Concentrate on the least understood requirements.</a:t>
            </a:r>
          </a:p>
          <a:p>
            <a:pPr lvl="0">
              <a:buNone/>
            </a:pPr>
            <a:r>
              <a:rPr lang="en-GB" dirty="0"/>
              <a:t>2- Evolutionary prototyping – each prototype built is a step closer to solution, it is retained after requirements  elicitation and used to produce the final product, concentrated on a well understood requirements</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4- Spiral model</a:t>
            </a:r>
            <a:br>
              <a:rPr lang="en-GB" b="1" dirty="0"/>
            </a:br>
            <a:r>
              <a:rPr lang="en-GB" b="1" dirty="0"/>
              <a:t>(read only)</a:t>
            </a:r>
            <a:br>
              <a:rPr lang="en-GB" sz="3200" dirty="0"/>
            </a:br>
            <a:endParaRPr lang="en-GB" dirty="0"/>
          </a:p>
        </p:txBody>
      </p:sp>
      <p:sp>
        <p:nvSpPr>
          <p:cNvPr id="3" name="Content Placeholder 2"/>
          <p:cNvSpPr>
            <a:spLocks noGrp="1"/>
          </p:cNvSpPr>
          <p:nvPr>
            <p:ph idx="1"/>
          </p:nvPr>
        </p:nvSpPr>
        <p:spPr/>
        <p:txBody>
          <a:bodyPr>
            <a:normAutofit fontScale="85000" lnSpcReduction="10000"/>
          </a:bodyPr>
          <a:lstStyle/>
          <a:p>
            <a:r>
              <a:rPr lang="en-GB" dirty="0"/>
              <a:t>The spiral model is similar to the </a:t>
            </a:r>
            <a:r>
              <a:rPr lang="en-GB" dirty="0">
                <a:hlinkClick r:id="rId2" tooltip="What is Incremental model- advantages, disadvantages and when to use it?"/>
              </a:rPr>
              <a:t>incremental model</a:t>
            </a:r>
            <a:r>
              <a:rPr lang="en-GB" dirty="0"/>
              <a:t>, with more emphasis placed on risk analysis. A software project repeatedly passes through phases in iterations. The baseline spiral, starting in the planning phase, requirements are gathered and risk is assessed. Each subsequent spirals builds on the baseline spiral.</a:t>
            </a:r>
            <a:endParaRPr lang="en-GB" sz="2800" dirty="0"/>
          </a:p>
          <a:p>
            <a:pPr lvl="0"/>
            <a:r>
              <a:rPr lang="en-GB" b="1" dirty="0"/>
              <a:t>Planning Phase</a:t>
            </a:r>
            <a:r>
              <a:rPr lang="en-GB" dirty="0"/>
              <a:t>: Requirements are gathered during the planning phase. Requirements like ‘BRS’ that is ‘</a:t>
            </a:r>
            <a:r>
              <a:rPr lang="en-GB" dirty="0" err="1"/>
              <a:t>Bussiness</a:t>
            </a:r>
            <a:r>
              <a:rPr lang="en-GB" dirty="0"/>
              <a:t> Requirement Specifications’ and ‘SRS’ that is ‘System Requirement specifications’.</a:t>
            </a:r>
            <a:endParaRPr lang="en-GB"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SDLC phases</a:t>
            </a:r>
            <a:endParaRPr lang="en-GB" dirty="0"/>
          </a:p>
        </p:txBody>
      </p:sp>
      <p:pic>
        <p:nvPicPr>
          <p:cNvPr id="1026" name="Picture 2" descr="C:\Users\kamal\Desktop\sdlc-methodologies-advantages-disadvantages-1.png"/>
          <p:cNvPicPr>
            <a:picLocks noGrp="1" noChangeAspect="1" noChangeArrowheads="1"/>
          </p:cNvPicPr>
          <p:nvPr>
            <p:ph idx="1"/>
          </p:nvPr>
        </p:nvPicPr>
        <p:blipFill>
          <a:blip r:embed="rId2" cstate="print"/>
          <a:srcRect/>
          <a:stretch>
            <a:fillRect/>
          </a:stretch>
        </p:blipFill>
        <p:spPr bwMode="auto">
          <a:xfrm>
            <a:off x="683569" y="1411779"/>
            <a:ext cx="7197416" cy="4537501"/>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Spiral model</a:t>
            </a:r>
            <a:br>
              <a:rPr lang="en-GB" sz="3200" dirty="0"/>
            </a:br>
            <a:r>
              <a:rPr lang="en-GB" sz="3200" dirty="0"/>
              <a:t>(</a:t>
            </a:r>
            <a:r>
              <a:rPr lang="en-GB" sz="2800" b="1" dirty="0"/>
              <a:t>(read only) </a:t>
            </a:r>
            <a:r>
              <a:rPr lang="en-GB" sz="3200" dirty="0"/>
              <a:t>cont)</a:t>
            </a:r>
            <a:endParaRPr lang="en-GB" dirty="0"/>
          </a:p>
        </p:txBody>
      </p:sp>
      <p:sp>
        <p:nvSpPr>
          <p:cNvPr id="3" name="Content Placeholder 2"/>
          <p:cNvSpPr>
            <a:spLocks noGrp="1"/>
          </p:cNvSpPr>
          <p:nvPr>
            <p:ph idx="1"/>
          </p:nvPr>
        </p:nvSpPr>
        <p:spPr/>
        <p:txBody>
          <a:bodyPr>
            <a:normAutofit fontScale="77500" lnSpcReduction="20000"/>
          </a:bodyPr>
          <a:lstStyle/>
          <a:p>
            <a:pPr lvl="0"/>
            <a:r>
              <a:rPr lang="en-GB" b="1" dirty="0"/>
              <a:t>Risk Analysis phase:</a:t>
            </a:r>
            <a:r>
              <a:rPr lang="en-GB" dirty="0"/>
              <a:t> In the risk analysis phase, a process is undertaken to identify risk and alternate solutions.  A prototype is produced at the end of the risk analysis phase. If any risk is found during the risk analysis then alternate solutions are suggested and implemented.</a:t>
            </a:r>
            <a:endParaRPr lang="en-GB" sz="2800" dirty="0"/>
          </a:p>
          <a:p>
            <a:pPr lvl="0"/>
            <a:r>
              <a:rPr lang="en-GB" b="1" dirty="0"/>
              <a:t>Engineering Phase:</a:t>
            </a:r>
            <a:r>
              <a:rPr lang="en-GB" dirty="0"/>
              <a:t> In this phase software is developed, along with </a:t>
            </a:r>
            <a:r>
              <a:rPr lang="en-GB" dirty="0">
                <a:hlinkClick r:id="rId2" tooltip="what is software testing"/>
              </a:rPr>
              <a:t>testing</a:t>
            </a:r>
            <a:r>
              <a:rPr lang="en-GB" dirty="0"/>
              <a:t> at the end of the phase. Hence in this phase the development and testing is done.</a:t>
            </a:r>
            <a:endParaRPr lang="en-GB" sz="2800" dirty="0"/>
          </a:p>
          <a:p>
            <a:pPr lvl="0"/>
            <a:r>
              <a:rPr lang="en-GB" b="1" dirty="0"/>
              <a:t>Evaluation phase:</a:t>
            </a:r>
            <a:r>
              <a:rPr lang="en-GB" dirty="0"/>
              <a:t> This phase allows the customer to evaluate the output of the project to date before the project continues to the next spiral.</a:t>
            </a:r>
            <a:endParaRPr lang="en-GB" sz="2800" dirty="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(read only)</a:t>
            </a:r>
            <a:endParaRPr lang="en-GB" dirty="0"/>
          </a:p>
        </p:txBody>
      </p:sp>
      <p:pic>
        <p:nvPicPr>
          <p:cNvPr id="1026" name="Picture 2" descr="C:\Users\kamal\Desktop\sst3e.png"/>
          <p:cNvPicPr>
            <a:picLocks noGrp="1" noChangeAspect="1" noChangeArrowheads="1"/>
          </p:cNvPicPr>
          <p:nvPr>
            <p:ph idx="1"/>
          </p:nvPr>
        </p:nvPicPr>
        <p:blipFill>
          <a:blip r:embed="rId2" cstate="print"/>
          <a:srcRect/>
          <a:stretch>
            <a:fillRect/>
          </a:stretch>
        </p:blipFill>
        <p:spPr bwMode="auto">
          <a:xfrm>
            <a:off x="827584" y="1338034"/>
            <a:ext cx="6944562" cy="4683254"/>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Spiral model (cont)</a:t>
            </a:r>
            <a:br>
              <a:rPr lang="en-GB" b="1" dirty="0"/>
            </a:br>
            <a:r>
              <a:rPr lang="en-GB" sz="2800" b="1" dirty="0"/>
              <a:t> (read only) </a:t>
            </a:r>
            <a:br>
              <a:rPr lang="en-GB" sz="3200" dirty="0"/>
            </a:br>
            <a:endParaRPr lang="en-GB" dirty="0"/>
          </a:p>
        </p:txBody>
      </p:sp>
      <p:sp>
        <p:nvSpPr>
          <p:cNvPr id="3" name="Content Placeholder 2"/>
          <p:cNvSpPr>
            <a:spLocks noGrp="1"/>
          </p:cNvSpPr>
          <p:nvPr>
            <p:ph idx="1"/>
          </p:nvPr>
        </p:nvSpPr>
        <p:spPr/>
        <p:txBody>
          <a:bodyPr>
            <a:normAutofit fontScale="70000" lnSpcReduction="20000"/>
          </a:bodyPr>
          <a:lstStyle/>
          <a:p>
            <a:r>
              <a:rPr lang="en-GB" b="1" dirty="0"/>
              <a:t>Advantages of Spiral model:</a:t>
            </a:r>
            <a:endParaRPr lang="en-GB" sz="2800" dirty="0"/>
          </a:p>
          <a:p>
            <a:pPr lvl="0"/>
            <a:r>
              <a:rPr lang="en-GB" dirty="0"/>
              <a:t>High amount of risk analysis hence, avoidance of Risk is enhanced.</a:t>
            </a:r>
            <a:endParaRPr lang="en-GB" sz="2800" dirty="0"/>
          </a:p>
          <a:p>
            <a:pPr lvl="0"/>
            <a:r>
              <a:rPr lang="en-GB" dirty="0"/>
              <a:t>Good for large and mission-critical projects.</a:t>
            </a:r>
            <a:endParaRPr lang="en-GB" sz="2800" dirty="0"/>
          </a:p>
          <a:p>
            <a:pPr lvl="0"/>
            <a:r>
              <a:rPr lang="en-GB" dirty="0"/>
              <a:t>Strong approval and documentation control.</a:t>
            </a:r>
            <a:endParaRPr lang="en-GB" sz="2800" dirty="0"/>
          </a:p>
          <a:p>
            <a:pPr lvl="0"/>
            <a:r>
              <a:rPr lang="en-GB" dirty="0"/>
              <a:t>Additional Functionality can be added at a later date.</a:t>
            </a:r>
            <a:endParaRPr lang="en-GB" sz="2800" dirty="0"/>
          </a:p>
          <a:p>
            <a:pPr lvl="0"/>
            <a:r>
              <a:rPr lang="en-GB" dirty="0"/>
              <a:t>Software is produced early in the </a:t>
            </a:r>
            <a:r>
              <a:rPr lang="en-GB" dirty="0">
                <a:hlinkClick r:id="rId2" tooltip="What are the Software Development Life Cycle phases?"/>
              </a:rPr>
              <a:t>software life cycle</a:t>
            </a:r>
            <a:r>
              <a:rPr lang="en-GB" dirty="0"/>
              <a:t>.</a:t>
            </a:r>
            <a:endParaRPr lang="en-GB" sz="2800" dirty="0"/>
          </a:p>
          <a:p>
            <a:r>
              <a:rPr lang="en-GB" b="1" dirty="0"/>
              <a:t>Disadvantages of Spiral model</a:t>
            </a:r>
            <a:r>
              <a:rPr lang="en-GB" dirty="0"/>
              <a:t>:</a:t>
            </a:r>
            <a:endParaRPr lang="en-GB" sz="2800" dirty="0"/>
          </a:p>
          <a:p>
            <a:pPr lvl="0"/>
            <a:r>
              <a:rPr lang="en-GB" dirty="0"/>
              <a:t>Can be a costly model to use.</a:t>
            </a:r>
            <a:endParaRPr lang="en-GB" sz="2800" dirty="0"/>
          </a:p>
          <a:p>
            <a:pPr lvl="0"/>
            <a:r>
              <a:rPr lang="en-GB" dirty="0"/>
              <a:t>Risk analysis requires highly specific expertise.</a:t>
            </a:r>
            <a:endParaRPr lang="en-GB" sz="2800" dirty="0"/>
          </a:p>
          <a:p>
            <a:pPr lvl="0"/>
            <a:r>
              <a:rPr lang="en-GB" dirty="0"/>
              <a:t>Project’s success is highly dependent on the risk analysis phase.</a:t>
            </a:r>
            <a:endParaRPr lang="en-GB" sz="2800" dirty="0"/>
          </a:p>
          <a:p>
            <a:pPr lvl="0"/>
            <a:r>
              <a:rPr lang="en-GB" dirty="0"/>
              <a:t>Doesn’t work well for smaller projects.</a:t>
            </a:r>
            <a:endParaRPr lang="en-GB" sz="2800" dirty="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Object Oriented approaches</a:t>
            </a:r>
            <a:br>
              <a:rPr lang="en-GB" dirty="0"/>
            </a:br>
            <a:r>
              <a:rPr lang="en-GB" dirty="0"/>
              <a:t>Agile development model</a:t>
            </a:r>
          </a:p>
        </p:txBody>
      </p:sp>
      <p:sp>
        <p:nvSpPr>
          <p:cNvPr id="3" name="Content Placeholder 2"/>
          <p:cNvSpPr>
            <a:spLocks noGrp="1"/>
          </p:cNvSpPr>
          <p:nvPr>
            <p:ph idx="1"/>
          </p:nvPr>
        </p:nvSpPr>
        <p:spPr/>
        <p:txBody>
          <a:bodyPr>
            <a:normAutofit fontScale="92500" lnSpcReduction="20000"/>
          </a:bodyPr>
          <a:lstStyle/>
          <a:p>
            <a:r>
              <a:rPr lang="en-GB" dirty="0"/>
              <a:t>Is an </a:t>
            </a:r>
            <a:r>
              <a:rPr lang="en-GB" dirty="0">
                <a:hlinkClick r:id="rId2" tooltip="What is Incremental model- advantages, disadvantages and when to use it?"/>
              </a:rPr>
              <a:t>Incremental model</a:t>
            </a:r>
            <a:r>
              <a:rPr lang="en-GB" dirty="0"/>
              <a:t>. </a:t>
            </a:r>
          </a:p>
          <a:p>
            <a:r>
              <a:rPr lang="en-GB" dirty="0"/>
              <a:t>Software is developed in incremental, rapid cycles. </a:t>
            </a:r>
          </a:p>
          <a:p>
            <a:r>
              <a:rPr lang="en-GB" dirty="0"/>
              <a:t>This </a:t>
            </a:r>
            <a:r>
              <a:rPr lang="en-GB"/>
              <a:t>results in </a:t>
            </a:r>
            <a:r>
              <a:rPr lang="en-GB" dirty="0"/>
              <a:t>small incremental releases with each release building on previous functionality. </a:t>
            </a:r>
          </a:p>
          <a:p>
            <a:r>
              <a:rPr lang="en-GB" dirty="0"/>
              <a:t>Each release is thoroughly </a:t>
            </a:r>
            <a:r>
              <a:rPr lang="en-GB" dirty="0">
                <a:hlinkClick r:id="rId3" tooltip="Why is testing necessary?"/>
              </a:rPr>
              <a:t>tested</a:t>
            </a:r>
            <a:r>
              <a:rPr lang="en-GB" dirty="0"/>
              <a:t> to ensure </a:t>
            </a:r>
            <a:r>
              <a:rPr lang="en-GB" dirty="0">
                <a:hlinkClick r:id="rId4" tooltip="What is Software Quality?"/>
              </a:rPr>
              <a:t>software quality</a:t>
            </a:r>
            <a:r>
              <a:rPr lang="en-GB" dirty="0"/>
              <a:t> is maintained. </a:t>
            </a:r>
          </a:p>
          <a:p>
            <a:r>
              <a:rPr lang="en-GB" dirty="0"/>
              <a:t>It is used for time critical applications.</a:t>
            </a:r>
          </a:p>
          <a:p>
            <a:r>
              <a:rPr lang="en-GB" dirty="0"/>
              <a:t>  Extreme Programming (XP) is one of the most well known agile </a:t>
            </a:r>
            <a:r>
              <a:rPr lang="en-GB" dirty="0">
                <a:hlinkClick r:id="rId5" tooltip="What are the Software Development Models?"/>
              </a:rPr>
              <a:t>development life cycle model</a:t>
            </a:r>
            <a:r>
              <a:rPr lang="en-GB" dirty="0"/>
              <a:t>.</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Advantages of Agile model:</a:t>
            </a:r>
            <a:br>
              <a:rPr lang="en-GB" dirty="0"/>
            </a:br>
            <a:endParaRPr lang="en-GB" dirty="0"/>
          </a:p>
        </p:txBody>
      </p:sp>
      <p:sp>
        <p:nvSpPr>
          <p:cNvPr id="3" name="Content Placeholder 2"/>
          <p:cNvSpPr>
            <a:spLocks noGrp="1"/>
          </p:cNvSpPr>
          <p:nvPr>
            <p:ph idx="1"/>
          </p:nvPr>
        </p:nvSpPr>
        <p:spPr/>
        <p:txBody>
          <a:bodyPr>
            <a:normAutofit fontScale="70000" lnSpcReduction="20000"/>
          </a:bodyPr>
          <a:lstStyle/>
          <a:p>
            <a:pPr lvl="0"/>
            <a:r>
              <a:rPr lang="en-GB" dirty="0"/>
              <a:t>High Customer satisfaction by rapid, continuous delivery of useful software.</a:t>
            </a:r>
          </a:p>
          <a:p>
            <a:pPr lvl="0"/>
            <a:r>
              <a:rPr lang="en-GB" dirty="0"/>
              <a:t>People and interactions are emphasized rather than process and tools. Customers, developers and testers constantly interact with each other.</a:t>
            </a:r>
          </a:p>
          <a:p>
            <a:pPr lvl="0"/>
            <a:r>
              <a:rPr lang="en-GB" dirty="0"/>
              <a:t>Working software is delivered frequently (weeks rather than months).</a:t>
            </a:r>
          </a:p>
          <a:p>
            <a:pPr lvl="0"/>
            <a:r>
              <a:rPr lang="en-GB" dirty="0"/>
              <a:t>Face-to-face conversation is the best form of communication.</a:t>
            </a:r>
          </a:p>
          <a:p>
            <a:pPr lvl="0">
              <a:buNone/>
            </a:pPr>
            <a:r>
              <a:rPr lang="en-GB" dirty="0"/>
              <a:t>     Close, daily cooperation between business people and developers.</a:t>
            </a:r>
          </a:p>
          <a:p>
            <a:pPr lvl="0">
              <a:buNone/>
            </a:pPr>
            <a:r>
              <a:rPr lang="en-GB" dirty="0"/>
              <a:t>     Continuous attention to technical excellence and good design.</a:t>
            </a:r>
          </a:p>
          <a:p>
            <a:pPr lvl="0"/>
            <a:r>
              <a:rPr lang="en-GB" dirty="0"/>
              <a:t>Regular adaptation to changing circumstances.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Disadvantages of Agile model:</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pPr lvl="0"/>
            <a:r>
              <a:rPr lang="en-GB" dirty="0"/>
              <a:t>In case of some software deliverables, especially the large ones, it is difficult to assess the effort required at the beginning of the software development life cycle.</a:t>
            </a:r>
          </a:p>
          <a:p>
            <a:pPr lvl="0"/>
            <a:r>
              <a:rPr lang="en-GB" dirty="0"/>
              <a:t>There is lack of emphasis on necessary designing and documentation.</a:t>
            </a:r>
          </a:p>
          <a:p>
            <a:pPr lvl="0"/>
            <a:r>
              <a:rPr lang="en-GB" dirty="0"/>
              <a:t>The project can easily get taken off track if the customer representative is not clear what final outcome that they want.</a:t>
            </a:r>
          </a:p>
          <a:p>
            <a:r>
              <a:rPr lang="en-US" dirty="0"/>
              <a:t>It can be difficult to keep the interest of customers who are involved in the process.</a:t>
            </a:r>
            <a:endParaRPr lang="en-GB" dirty="0"/>
          </a:p>
          <a:p>
            <a:pPr lvl="0"/>
            <a:r>
              <a:rPr lang="en-GB" dirty="0"/>
              <a:t>Only senior programmers are capable of taking the kind of decisions required during the development process.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When to use Agile model:</a:t>
            </a:r>
            <a:br>
              <a:rPr lang="en-GB" dirty="0"/>
            </a:br>
            <a:endParaRPr lang="en-GB" dirty="0"/>
          </a:p>
        </p:txBody>
      </p:sp>
      <p:sp>
        <p:nvSpPr>
          <p:cNvPr id="3" name="Content Placeholder 2"/>
          <p:cNvSpPr>
            <a:spLocks noGrp="1"/>
          </p:cNvSpPr>
          <p:nvPr>
            <p:ph idx="1"/>
          </p:nvPr>
        </p:nvSpPr>
        <p:spPr/>
        <p:txBody>
          <a:bodyPr>
            <a:normAutofit fontScale="92500" lnSpcReduction="20000"/>
          </a:bodyPr>
          <a:lstStyle/>
          <a:p>
            <a:pPr lvl="0"/>
            <a:r>
              <a:rPr lang="en-GB" dirty="0"/>
              <a:t>When new changes are needed to be implemented. New changes can be implemented at very little cost because of the frequency of new increments that are produced.</a:t>
            </a:r>
          </a:p>
          <a:p>
            <a:pPr lvl="0"/>
            <a:r>
              <a:rPr lang="en-GB" dirty="0"/>
              <a:t>To implement a new feature the developers need to lose only the work of a few days, or even only hours, to roll back and implement it.</a:t>
            </a:r>
          </a:p>
          <a:p>
            <a:pPr lvl="0"/>
            <a:r>
              <a:rPr lang="en-GB" dirty="0"/>
              <a:t>very limited </a:t>
            </a:r>
            <a:r>
              <a:rPr lang="en-GB" dirty="0">
                <a:hlinkClick r:id="rId3" tooltip="What is the purpose and importance of test plans?"/>
              </a:rPr>
              <a:t>planning</a:t>
            </a:r>
            <a:r>
              <a:rPr lang="en-GB" dirty="0"/>
              <a:t> is required to get started with the project. Agile assumes that the end users’ needs are ever changing in a dynamic business and IT world. </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Agile methods:</a:t>
            </a:r>
            <a:br>
              <a:rPr lang="en-GB" sz="3600" dirty="0"/>
            </a:br>
            <a:endParaRPr lang="en-GB" dirty="0"/>
          </a:p>
        </p:txBody>
      </p:sp>
      <p:sp>
        <p:nvSpPr>
          <p:cNvPr id="3" name="Content Placeholder 2"/>
          <p:cNvSpPr>
            <a:spLocks noGrp="1"/>
          </p:cNvSpPr>
          <p:nvPr>
            <p:ph idx="1"/>
          </p:nvPr>
        </p:nvSpPr>
        <p:spPr/>
        <p:txBody>
          <a:bodyPr>
            <a:normAutofit fontScale="77500" lnSpcReduction="20000"/>
          </a:bodyPr>
          <a:lstStyle/>
          <a:p>
            <a:pPr lvl="1"/>
            <a:r>
              <a:rPr lang="en-US" dirty="0"/>
              <a:t>Focus on the code rather than the design</a:t>
            </a:r>
            <a:endParaRPr lang="en-GB" dirty="0"/>
          </a:p>
          <a:p>
            <a:pPr lvl="1"/>
            <a:r>
              <a:rPr lang="en-US" dirty="0"/>
              <a:t>Are based on an iterative approach to software development</a:t>
            </a:r>
            <a:endParaRPr lang="en-GB" dirty="0"/>
          </a:p>
          <a:p>
            <a:pPr lvl="1"/>
            <a:r>
              <a:rPr lang="en-US" dirty="0"/>
              <a:t>Are intended to deliver working </a:t>
            </a:r>
            <a:r>
              <a:rPr lang="en-US" u="sng" dirty="0"/>
              <a:t>software quickly </a:t>
            </a:r>
            <a:r>
              <a:rPr lang="en-US" dirty="0"/>
              <a:t>and evolve this quickly to meet changing requirements.</a:t>
            </a:r>
          </a:p>
          <a:p>
            <a:r>
              <a:rPr lang="en-US" dirty="0"/>
              <a:t>The Agile key principles concentrate on</a:t>
            </a:r>
          </a:p>
          <a:p>
            <a:pPr lvl="1"/>
            <a:r>
              <a:rPr lang="en-US" dirty="0"/>
              <a:t>Individuals and interactions over processes and tools.</a:t>
            </a:r>
          </a:p>
          <a:p>
            <a:pPr lvl="1"/>
            <a:r>
              <a:rPr lang="en-US" dirty="0"/>
              <a:t>Working software over comprehensive documentation.</a:t>
            </a:r>
          </a:p>
          <a:p>
            <a:pPr lvl="1"/>
            <a:r>
              <a:rPr lang="en-US" dirty="0"/>
              <a:t>Customer collaboration over contract negotiation.</a:t>
            </a:r>
          </a:p>
          <a:p>
            <a:pPr lvl="0"/>
            <a:r>
              <a:rPr lang="en-US" dirty="0"/>
              <a:t>The aim of agile methods is to reduce overheads in the software process (e.g. by limiting documentation) and to be able to respond quickly to changing requirements without excessive rework. </a:t>
            </a:r>
            <a:endParaRPr lang="en-GB" dirty="0"/>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Twelve Agile principles</a:t>
            </a: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dirty="0"/>
              <a:t>1-Satisfying 'customers' through early and continuous delivery of valuable work.</a:t>
            </a:r>
          </a:p>
          <a:p>
            <a:pPr>
              <a:buNone/>
            </a:pPr>
            <a:r>
              <a:rPr lang="en-GB" dirty="0"/>
              <a:t>2-Breaking big work down into smaller components that can be completed quickly.</a:t>
            </a:r>
          </a:p>
          <a:p>
            <a:pPr>
              <a:buNone/>
            </a:pPr>
            <a:r>
              <a:rPr lang="en-GB" dirty="0"/>
              <a:t>3-Recognizing that the best work emerges from self-organizing teams.</a:t>
            </a:r>
          </a:p>
          <a:p>
            <a:pPr>
              <a:buNone/>
            </a:pPr>
            <a:r>
              <a:rPr lang="en-GB" dirty="0"/>
              <a:t>4-Providing motivated individuals with the environment and support they need and trust them to get the job done.</a:t>
            </a:r>
          </a:p>
          <a:p>
            <a:pPr>
              <a:buNone/>
            </a:pPr>
            <a:r>
              <a:rPr lang="en-GB" dirty="0"/>
              <a:t>5-Creating processes that promote sustainable efforts.</a:t>
            </a:r>
          </a:p>
          <a:p>
            <a:pPr>
              <a:buNone/>
            </a:pPr>
            <a:r>
              <a:rPr lang="en-GB" dirty="0"/>
              <a:t>6-Maintaining a constant pace(</a:t>
            </a:r>
            <a:r>
              <a:rPr lang="ar-SA" dirty="0"/>
              <a:t>سرعة</a:t>
            </a:r>
            <a:r>
              <a:rPr lang="en-GB" dirty="0"/>
              <a:t>) for completed work.</a:t>
            </a:r>
          </a:p>
          <a:p>
            <a:pPr>
              <a:buNone/>
            </a:pPr>
            <a:r>
              <a:rPr lang="en-GB" dirty="0"/>
              <a:t>7-Welcoming changing requirements, even late in a project.</a:t>
            </a:r>
          </a:p>
          <a:p>
            <a:pPr>
              <a:buNone/>
            </a:pPr>
            <a:r>
              <a:rPr lang="en-US" dirty="0"/>
              <a:t>8- </a:t>
            </a:r>
            <a:r>
              <a:rPr lang="en-GB" dirty="0"/>
              <a:t>Continually seeking excellence.</a:t>
            </a:r>
          </a:p>
          <a:p>
            <a:pPr>
              <a:buNone/>
            </a:pP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principles(cont)</a:t>
            </a:r>
            <a:endParaRPr lang="en-GB" dirty="0"/>
          </a:p>
        </p:txBody>
      </p:sp>
      <p:sp>
        <p:nvSpPr>
          <p:cNvPr id="3" name="Content Placeholder 2"/>
          <p:cNvSpPr>
            <a:spLocks noGrp="1"/>
          </p:cNvSpPr>
          <p:nvPr>
            <p:ph idx="1"/>
          </p:nvPr>
        </p:nvSpPr>
        <p:spPr/>
        <p:txBody>
          <a:bodyPr>
            <a:normAutofit fontScale="92500"/>
          </a:bodyPr>
          <a:lstStyle/>
          <a:p>
            <a:pPr>
              <a:buNone/>
            </a:pPr>
            <a:r>
              <a:rPr lang="en-GB" dirty="0"/>
              <a:t>9-Assembling the project team and business owners on a daily basis throughout the project.</a:t>
            </a:r>
          </a:p>
          <a:p>
            <a:pPr>
              <a:buNone/>
            </a:pPr>
            <a:r>
              <a:rPr lang="en-GB" dirty="0"/>
              <a:t>10-At regular intervals, having the team reflect upon how to become more effective, then tuning and adjusting behaviour accordingly.</a:t>
            </a:r>
          </a:p>
          <a:p>
            <a:pPr>
              <a:buNone/>
            </a:pPr>
            <a:r>
              <a:rPr lang="en-GB" dirty="0"/>
              <a:t>11- Measuring progress by the amount of completed work.</a:t>
            </a:r>
          </a:p>
          <a:p>
            <a:pPr>
              <a:buNone/>
            </a:pPr>
            <a:r>
              <a:rPr lang="en-GB" dirty="0"/>
              <a:t>12-Harnessing(</a:t>
            </a:r>
            <a:r>
              <a:rPr lang="ar-SA" dirty="0"/>
              <a:t>تسخير</a:t>
            </a:r>
            <a:r>
              <a:rPr lang="en-GB" dirty="0"/>
              <a:t>) change for competitive advantage.</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5"/>
          <p:cNvSpPr>
            <a:spLocks noGrp="1"/>
          </p:cNvSpPr>
          <p:nvPr>
            <p:ph type="sldNum" sz="quarter" idx="12"/>
          </p:nvPr>
        </p:nvSpPr>
        <p:spPr>
          <a:noFill/>
        </p:spPr>
        <p:txBody>
          <a:bodyPr/>
          <a:lstStyle/>
          <a:p>
            <a:fld id="{1E8FB347-D55F-4363-AE67-E6C0038DD3C2}" type="slidenum">
              <a:rPr lang="en-US"/>
              <a:pPr/>
              <a:t>3</a:t>
            </a:fld>
            <a:endParaRPr lang="en-US"/>
          </a:p>
        </p:txBody>
      </p:sp>
      <p:sp>
        <p:nvSpPr>
          <p:cNvPr id="226306" name="Rectangle 2"/>
          <p:cNvSpPr>
            <a:spLocks noGrp="1" noChangeArrowheads="1"/>
          </p:cNvSpPr>
          <p:nvPr>
            <p:ph type="title"/>
          </p:nvPr>
        </p:nvSpPr>
        <p:spPr>
          <a:xfrm>
            <a:off x="609600" y="411163"/>
            <a:ext cx="8348663" cy="579437"/>
          </a:xfrm>
        </p:spPr>
        <p:txBody>
          <a:bodyPr/>
          <a:lstStyle/>
          <a:p>
            <a:pPr eaLnBrk="1" hangingPunct="1">
              <a:defRPr/>
            </a:pPr>
            <a:r>
              <a:rPr lang="en-GB" sz="2500" b="1">
                <a:solidFill>
                  <a:srgbClr val="3399FF"/>
                </a:solidFill>
                <a:effectLst>
                  <a:outerShdw blurRad="38100" dist="38100" dir="2700000" algn="tl">
                    <a:srgbClr val="C0C0C0"/>
                  </a:outerShdw>
                </a:effectLst>
              </a:rPr>
              <a:t>SDLC Variations</a:t>
            </a:r>
            <a:endParaRPr lang="en-US" sz="2500" b="1">
              <a:solidFill>
                <a:srgbClr val="3399FF"/>
              </a:solidFill>
              <a:effectLst>
                <a:outerShdw blurRad="38100" dist="38100" dir="2700000" algn="tl">
                  <a:srgbClr val="C0C0C0"/>
                </a:outerShdw>
              </a:effectLst>
            </a:endParaRPr>
          </a:p>
        </p:txBody>
      </p:sp>
      <p:sp>
        <p:nvSpPr>
          <p:cNvPr id="76804" name="Rectangle 3"/>
          <p:cNvSpPr>
            <a:spLocks noGrp="1" noChangeArrowheads="1"/>
          </p:cNvSpPr>
          <p:nvPr>
            <p:ph type="body" idx="1"/>
          </p:nvPr>
        </p:nvSpPr>
        <p:spPr>
          <a:xfrm>
            <a:off x="685800" y="1752600"/>
            <a:ext cx="8337550" cy="4953000"/>
          </a:xfrm>
        </p:spPr>
        <p:txBody>
          <a:bodyPr>
            <a:normAutofit/>
          </a:bodyPr>
          <a:lstStyle/>
          <a:p>
            <a:pPr lvl="1" eaLnBrk="1" hangingPunct="1">
              <a:spcBef>
                <a:spcPts val="1300"/>
              </a:spcBef>
              <a:buNone/>
            </a:pPr>
            <a:r>
              <a:rPr lang="en-US" sz="2100" dirty="0"/>
              <a:t>System development methodologies:</a:t>
            </a:r>
          </a:p>
          <a:p>
            <a:pPr lvl="1" eaLnBrk="1" hangingPunct="1">
              <a:spcBef>
                <a:spcPts val="1300"/>
              </a:spcBef>
              <a:buNone/>
            </a:pPr>
            <a:r>
              <a:rPr lang="en-US" sz="2100" dirty="0"/>
              <a:t>1- </a:t>
            </a:r>
            <a:r>
              <a:rPr lang="en-US" sz="2100" u="sng" dirty="0"/>
              <a:t>water fall methodology</a:t>
            </a:r>
          </a:p>
          <a:p>
            <a:pPr lvl="1" eaLnBrk="1" hangingPunct="1">
              <a:spcBef>
                <a:spcPts val="1300"/>
              </a:spcBef>
              <a:buNone/>
            </a:pPr>
            <a:r>
              <a:rPr lang="en-US" sz="2100" u="sng" dirty="0"/>
              <a:t>2-</a:t>
            </a:r>
            <a:r>
              <a:rPr lang="en-GB" sz="2100" u="sng" dirty="0"/>
              <a:t>Rapid application development (RAD)</a:t>
            </a:r>
            <a:r>
              <a:rPr lang="ar-SA" sz="2100" u="sng" dirty="0">
                <a:cs typeface="Arial" charset="0"/>
              </a:rPr>
              <a:t>‏</a:t>
            </a:r>
            <a:endParaRPr lang="en-GB" sz="2100" u="sng" dirty="0"/>
          </a:p>
          <a:p>
            <a:pPr lvl="1" eaLnBrk="1" hangingPunct="1">
              <a:spcBef>
                <a:spcPts val="1300"/>
              </a:spcBef>
              <a:buNone/>
            </a:pPr>
            <a:r>
              <a:rPr lang="en-GB" sz="2100" u="sng" dirty="0"/>
              <a:t>3- Prototyping</a:t>
            </a:r>
            <a:r>
              <a:rPr lang="en-GB" sz="2100" dirty="0"/>
              <a:t> </a:t>
            </a:r>
          </a:p>
          <a:p>
            <a:pPr lvl="1" eaLnBrk="1" hangingPunct="1">
              <a:spcBef>
                <a:spcPts val="1300"/>
              </a:spcBef>
              <a:buNone/>
            </a:pPr>
            <a:r>
              <a:rPr lang="en-GB" sz="2100" dirty="0"/>
              <a:t>4- Spiral (not  discussed here)</a:t>
            </a:r>
          </a:p>
          <a:p>
            <a:pPr>
              <a:spcBef>
                <a:spcPts val="1500"/>
              </a:spcBef>
            </a:pPr>
            <a:r>
              <a:rPr lang="en-GB" sz="2800" dirty="0"/>
              <a:t> Object Oriented approaches</a:t>
            </a:r>
          </a:p>
          <a:p>
            <a:pPr lvl="1">
              <a:buNone/>
            </a:pPr>
            <a:r>
              <a:rPr lang="en-GB" sz="2300" dirty="0"/>
              <a:t>5- </a:t>
            </a:r>
            <a:r>
              <a:rPr lang="en-GB" sz="2300" u="sng" dirty="0"/>
              <a:t>Agile Development - Extreme Programming (XP)</a:t>
            </a:r>
            <a:r>
              <a:rPr lang="ar-SA" sz="2300" u="sng" dirty="0">
                <a:cs typeface="Arial" charset="0"/>
              </a:rPr>
              <a:t>‏</a:t>
            </a:r>
            <a:endParaRPr lang="en-GB" sz="2300" u="sng" dirty="0"/>
          </a:p>
          <a:p>
            <a:pPr lvl="1">
              <a:buNone/>
            </a:pPr>
            <a:r>
              <a:rPr lang="en-GB" sz="2300" u="sng" dirty="0"/>
              <a:t>6- The Unified Process (UP)</a:t>
            </a:r>
            <a:r>
              <a:rPr lang="ar-SA" sz="2300" u="sng" dirty="0">
                <a:cs typeface="Arial" charset="0"/>
              </a:rPr>
              <a:t>‏</a:t>
            </a:r>
            <a:endParaRPr lang="en-GB" sz="2300" u="sng" dirty="0"/>
          </a:p>
          <a:p>
            <a:pPr lvl="1">
              <a:buNone/>
            </a:pPr>
            <a:r>
              <a:rPr lang="en-GB" sz="2300" dirty="0"/>
              <a:t>7- Computer Aided Software Engineering</a:t>
            </a:r>
          </a:p>
          <a:p>
            <a:pPr lvl="1">
              <a:buNone/>
            </a:pPr>
            <a:r>
              <a:rPr lang="en-GB" sz="2300" dirty="0"/>
              <a:t>Other methods : Scrum,  </a:t>
            </a:r>
            <a:r>
              <a:rPr lang="en-US" sz="2300" dirty="0"/>
              <a:t>SWOT, VCM</a:t>
            </a:r>
            <a:endParaRPr lang="en-GB" sz="2300" dirty="0"/>
          </a:p>
          <a:p>
            <a:pPr lvl="1" eaLnBrk="1" hangingPunct="1">
              <a:spcBef>
                <a:spcPts val="1300"/>
              </a:spcBef>
              <a:buNone/>
            </a:pPr>
            <a:endParaRPr lang="en-US" sz="2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US" b="1" u="sng" dirty="0"/>
              <a:t>Agile methods</a:t>
            </a:r>
            <a:endParaRPr lang="en-GB" dirty="0"/>
          </a:p>
          <a:p>
            <a:r>
              <a:rPr lang="en-US" b="1" u="sng" dirty="0"/>
              <a:t>Extreme Programming (XP)</a:t>
            </a:r>
            <a:r>
              <a:rPr lang="en-US" dirty="0"/>
              <a:t> </a:t>
            </a:r>
            <a:endParaRPr lang="en-GB" dirty="0"/>
          </a:p>
          <a:p>
            <a:pPr lvl="1"/>
            <a:r>
              <a:rPr lang="en-US" dirty="0"/>
              <a:t> Iterative,  Incremental development is supported through small, frequent system releases.   New versions may be built several times per day. Increments are delivered to customers every 2 weeks;</a:t>
            </a:r>
            <a:endParaRPr lang="en-GB" dirty="0"/>
          </a:p>
          <a:p>
            <a:pPr lvl="0"/>
            <a:r>
              <a:rPr lang="en-US" dirty="0"/>
              <a:t>Customer involvement means full-time customer engagement with the team.</a:t>
            </a:r>
            <a:endParaRPr lang="en-GB" dirty="0"/>
          </a:p>
          <a:p>
            <a:pPr lvl="0"/>
            <a:r>
              <a:rPr lang="en-US" dirty="0"/>
              <a:t>All tests must be run for every build(part of </a:t>
            </a:r>
            <a:r>
              <a:rPr lang="en-US"/>
              <a:t>the system) </a:t>
            </a:r>
            <a:r>
              <a:rPr lang="en-US" dirty="0"/>
              <a:t>and the build is only accepted if tests run successfully.</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Pair programming</a:t>
            </a:r>
            <a:br>
              <a:rPr lang="en-US" b="1" dirty="0"/>
            </a:br>
            <a:r>
              <a:rPr lang="en-US" b="1" dirty="0"/>
              <a:t>(team work)</a:t>
            </a:r>
            <a:br>
              <a:rPr lang="en-GB" dirty="0"/>
            </a:br>
            <a:endParaRPr lang="en-GB" dirty="0"/>
          </a:p>
        </p:txBody>
      </p:sp>
      <p:sp>
        <p:nvSpPr>
          <p:cNvPr id="3" name="Content Placeholder 2"/>
          <p:cNvSpPr>
            <a:spLocks noGrp="1"/>
          </p:cNvSpPr>
          <p:nvPr>
            <p:ph idx="1"/>
          </p:nvPr>
        </p:nvSpPr>
        <p:spPr/>
        <p:txBody>
          <a:bodyPr>
            <a:normAutofit fontScale="85000" lnSpcReduction="10000"/>
          </a:bodyPr>
          <a:lstStyle/>
          <a:p>
            <a:pPr lvl="0"/>
            <a:r>
              <a:rPr lang="en-GB" dirty="0"/>
              <a:t>In pair programming, programmers sit together at the same workstation to develop the software.</a:t>
            </a:r>
          </a:p>
          <a:p>
            <a:pPr lvl="0"/>
            <a:r>
              <a:rPr lang="en-GB" dirty="0"/>
              <a:t>Pairs are created dynamically so that all team members work with each other during the development process.</a:t>
            </a:r>
          </a:p>
          <a:p>
            <a:pPr lvl="0"/>
            <a:r>
              <a:rPr lang="en-GB" dirty="0"/>
              <a:t>The sharing of knowledge that happens during pair programming is very important as it reduces the overall risks to a project when team members leave.</a:t>
            </a:r>
          </a:p>
          <a:p>
            <a:pPr lvl="0"/>
            <a:r>
              <a:rPr lang="en-GB" dirty="0"/>
              <a:t>Pair programming is efficient process and there is evidence that a pair working together is more efficient than 2 programmers working separately. </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Advantages of pair programming</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pPr lvl="0"/>
            <a:r>
              <a:rPr lang="en-GB" dirty="0"/>
              <a:t>It supports the idea of collective ownership and responsibility for the system. </a:t>
            </a:r>
          </a:p>
          <a:p>
            <a:pPr lvl="1"/>
            <a:r>
              <a:rPr lang="en-GB" dirty="0"/>
              <a:t>Individuals are not held responsible for problems with the code. Instead, the team has collective responsibility for resolving these problems.</a:t>
            </a:r>
          </a:p>
          <a:p>
            <a:pPr lvl="0"/>
            <a:r>
              <a:rPr lang="en-GB" dirty="0"/>
              <a:t>It acts as an informal review process because each line of code is looked at by at least two people. </a:t>
            </a:r>
          </a:p>
          <a:p>
            <a:pPr lvl="0"/>
            <a:r>
              <a:rPr lang="en-GB" dirty="0"/>
              <a:t>It helps support refactoring, which is a process of software improvement. </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Slide Number Placeholder 4"/>
          <p:cNvSpPr>
            <a:spLocks noGrp="1"/>
          </p:cNvSpPr>
          <p:nvPr>
            <p:ph type="sldNum" sz="quarter" idx="11"/>
          </p:nvPr>
        </p:nvSpPr>
        <p:spPr>
          <a:noFill/>
        </p:spPr>
        <p:txBody>
          <a:bodyPr/>
          <a:lstStyle/>
          <a:p>
            <a:fld id="{D8A062DE-5824-4F77-B9A1-D9E2204E367C}" type="slidenum">
              <a:rPr lang="en-US" smtClean="0"/>
              <a:pPr/>
              <a:t>33</a:t>
            </a:fld>
            <a:endParaRPr lang="en-US"/>
          </a:p>
        </p:txBody>
      </p:sp>
      <p:sp>
        <p:nvSpPr>
          <p:cNvPr id="36868" name="Date Placeholder 5"/>
          <p:cNvSpPr>
            <a:spLocks noGrp="1"/>
          </p:cNvSpPr>
          <p:nvPr>
            <p:ph type="dt" sz="quarter" idx="12"/>
          </p:nvPr>
        </p:nvSpPr>
        <p:spPr>
          <a:noFill/>
        </p:spPr>
        <p:txBody>
          <a:bodyPr/>
          <a:lstStyle/>
          <a:p>
            <a:r>
              <a:rPr lang="en-US"/>
              <a:t>Chapter 1</a:t>
            </a:r>
          </a:p>
        </p:txBody>
      </p:sp>
      <p:sp>
        <p:nvSpPr>
          <p:cNvPr id="36869" name="Rectangle 2"/>
          <p:cNvSpPr>
            <a:spLocks noGrp="1" noChangeArrowheads="1"/>
          </p:cNvSpPr>
          <p:nvPr>
            <p:ph type="title"/>
          </p:nvPr>
        </p:nvSpPr>
        <p:spPr/>
        <p:txBody>
          <a:bodyPr/>
          <a:lstStyle/>
          <a:p>
            <a:pPr eaLnBrk="1" hangingPunct="1"/>
            <a:r>
              <a:rPr lang="en-US" dirty="0"/>
              <a:t>5- Rational Unified Process (RUP)</a:t>
            </a:r>
          </a:p>
        </p:txBody>
      </p:sp>
      <p:sp>
        <p:nvSpPr>
          <p:cNvPr id="36870" name="Rectangle 3"/>
          <p:cNvSpPr>
            <a:spLocks noGrp="1" noChangeArrowheads="1"/>
          </p:cNvSpPr>
          <p:nvPr>
            <p:ph type="body" idx="1"/>
          </p:nvPr>
        </p:nvSpPr>
        <p:spPr/>
        <p:txBody>
          <a:bodyPr/>
          <a:lstStyle/>
          <a:p>
            <a:pPr eaLnBrk="1" hangingPunct="1"/>
            <a:r>
              <a:rPr lang="en-US"/>
              <a:t>An object-oriented systems development methodology</a:t>
            </a:r>
          </a:p>
          <a:p>
            <a:pPr eaLnBrk="1" hangingPunct="1"/>
            <a:r>
              <a:rPr lang="en-US"/>
              <a:t>Establishes four phase of development: inception, elaboration, construction, and transition</a:t>
            </a:r>
          </a:p>
          <a:p>
            <a:pPr lvl="1" eaLnBrk="1" hangingPunct="1"/>
            <a:r>
              <a:rPr lang="en-US"/>
              <a:t>Each phase is organized into a number of separate iterations.</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Rational Unified Process (cont)</a:t>
            </a:r>
            <a:br>
              <a:rPr lang="en-US" dirty="0"/>
            </a:br>
            <a:r>
              <a:rPr lang="en-US" b="1" dirty="0">
                <a:solidFill>
                  <a:schemeClr val="tx2"/>
                </a:solidFill>
              </a:rPr>
              <a:t>A- Inception phase</a:t>
            </a:r>
            <a:br>
              <a:rPr lang="en-US" b="1" dirty="0">
                <a:solidFill>
                  <a:schemeClr val="tx2"/>
                </a:solidFill>
              </a:rPr>
            </a:br>
            <a:endParaRPr lang="en-GB" dirty="0"/>
          </a:p>
        </p:txBody>
      </p:sp>
      <p:sp>
        <p:nvSpPr>
          <p:cNvPr id="3" name="Content Placeholder 2"/>
          <p:cNvSpPr>
            <a:spLocks noGrp="1"/>
          </p:cNvSpPr>
          <p:nvPr>
            <p:ph idx="1"/>
          </p:nvPr>
        </p:nvSpPr>
        <p:spPr/>
        <p:txBody>
          <a:bodyPr>
            <a:normAutofit fontScale="92500" lnSpcReduction="10000"/>
          </a:bodyPr>
          <a:lstStyle/>
          <a:p>
            <a:r>
              <a:rPr lang="en-GB" dirty="0"/>
              <a:t>This phase has several goals:</a:t>
            </a:r>
          </a:p>
          <a:p>
            <a:pPr>
              <a:buNone/>
            </a:pPr>
            <a:r>
              <a:rPr lang="en-GB" dirty="0"/>
              <a:t>1-To describe the initial requirements</a:t>
            </a:r>
          </a:p>
          <a:p>
            <a:pPr>
              <a:buNone/>
            </a:pPr>
            <a:r>
              <a:rPr lang="en-GB" dirty="0"/>
              <a:t>2-To develop and justify the business case for the system</a:t>
            </a:r>
          </a:p>
          <a:p>
            <a:pPr>
              <a:buNone/>
            </a:pPr>
            <a:r>
              <a:rPr lang="en-GB" dirty="0"/>
              <a:t>3-To determine the scope of your system</a:t>
            </a:r>
          </a:p>
          <a:p>
            <a:pPr>
              <a:buNone/>
            </a:pPr>
            <a:r>
              <a:rPr lang="en-GB" dirty="0"/>
              <a:t>4-To identify the people, organizations, and external systems that will interact with your system</a:t>
            </a:r>
          </a:p>
          <a:p>
            <a:pPr>
              <a:buNone/>
            </a:pPr>
            <a:r>
              <a:rPr lang="en-GB" dirty="0"/>
              <a:t>5-To develop an initial risk assessment, schedule, and estimate for your system</a:t>
            </a:r>
          </a:p>
          <a:p>
            <a:pPr lvl="1">
              <a:lnSpc>
                <a:spcPct val="67000"/>
              </a:lnSpc>
              <a:defRPr/>
            </a:pPr>
            <a:endParaRPr lang="en-US" sz="2200" b="1" dirty="0">
              <a:solidFill>
                <a:schemeClr val="tx2"/>
              </a:solidFill>
            </a:endParaRP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a:t>
            </a:r>
            <a:r>
              <a:rPr lang="en-US" b="1" dirty="0">
                <a:solidFill>
                  <a:schemeClr val="tx2"/>
                </a:solidFill>
              </a:rPr>
              <a:t>Elaboration phase</a:t>
            </a:r>
            <a:r>
              <a:rPr lang="en-US" dirty="0"/>
              <a:t> </a:t>
            </a:r>
            <a:endParaRPr lang="en-GB" dirty="0"/>
          </a:p>
        </p:txBody>
      </p:sp>
      <p:sp>
        <p:nvSpPr>
          <p:cNvPr id="3" name="Content Placeholder 2"/>
          <p:cNvSpPr>
            <a:spLocks noGrp="1"/>
          </p:cNvSpPr>
          <p:nvPr>
            <p:ph idx="1"/>
          </p:nvPr>
        </p:nvSpPr>
        <p:spPr/>
        <p:txBody>
          <a:bodyPr>
            <a:normAutofit fontScale="92500" lnSpcReduction="10000"/>
          </a:bodyPr>
          <a:lstStyle/>
          <a:p>
            <a:r>
              <a:rPr lang="en-GB" dirty="0"/>
              <a:t>This phase has several goals:</a:t>
            </a:r>
          </a:p>
          <a:p>
            <a:pPr>
              <a:buNone/>
            </a:pPr>
            <a:r>
              <a:rPr lang="en-GB" dirty="0"/>
              <a:t>1-</a:t>
            </a:r>
            <a:r>
              <a:rPr lang="en-US" dirty="0"/>
              <a:t>  Plan project, Specify features t</a:t>
            </a:r>
            <a:r>
              <a:rPr lang="en-GB" dirty="0"/>
              <a:t>o produce a proven, architectural baseline for your system</a:t>
            </a:r>
          </a:p>
          <a:p>
            <a:pPr>
              <a:buNone/>
            </a:pPr>
            <a:r>
              <a:rPr lang="en-GB" dirty="0"/>
              <a:t>2-To evolve your requirements model to the "80% completion point“ [detail users requirements]</a:t>
            </a:r>
          </a:p>
          <a:p>
            <a:pPr>
              <a:buNone/>
            </a:pPr>
            <a:r>
              <a:rPr lang="en-GB" dirty="0"/>
              <a:t>3-analysize and design activities, establish a prototype</a:t>
            </a:r>
          </a:p>
          <a:p>
            <a:pPr>
              <a:buNone/>
            </a:pPr>
            <a:r>
              <a:rPr lang="en-GB" dirty="0"/>
              <a:t>4-To understand and eliminate the high-priority risks of your project.</a:t>
            </a:r>
          </a:p>
          <a:p>
            <a:pPr>
              <a:buNone/>
            </a:pP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Rational Unified Process (cont)</a:t>
            </a:r>
            <a:br>
              <a:rPr lang="en-US" dirty="0"/>
            </a:br>
            <a:r>
              <a:rPr lang="en-US" dirty="0"/>
              <a:t>C- </a:t>
            </a:r>
            <a:r>
              <a:rPr lang="en-US" b="1" dirty="0">
                <a:solidFill>
                  <a:schemeClr val="tx2"/>
                </a:solidFill>
              </a:rPr>
              <a:t>Construction phase</a:t>
            </a:r>
            <a:endParaRPr lang="en-GB" dirty="0"/>
          </a:p>
        </p:txBody>
      </p:sp>
      <p:sp>
        <p:nvSpPr>
          <p:cNvPr id="3" name="Content Placeholder 2"/>
          <p:cNvSpPr>
            <a:spLocks noGrp="1"/>
          </p:cNvSpPr>
          <p:nvPr>
            <p:ph idx="1"/>
          </p:nvPr>
        </p:nvSpPr>
        <p:spPr/>
        <p:txBody>
          <a:bodyPr>
            <a:normAutofit fontScale="92500" lnSpcReduction="10000"/>
          </a:bodyPr>
          <a:lstStyle/>
          <a:p>
            <a:r>
              <a:rPr lang="en-GB" dirty="0"/>
              <a:t>This phase has several goals:</a:t>
            </a:r>
          </a:p>
          <a:p>
            <a:pPr>
              <a:buNone/>
            </a:pPr>
            <a:r>
              <a:rPr lang="en-GB" dirty="0"/>
              <a:t>1-To describe the remaining requirements</a:t>
            </a:r>
          </a:p>
          <a:p>
            <a:pPr>
              <a:buNone/>
            </a:pPr>
            <a:r>
              <a:rPr lang="en-GB" dirty="0"/>
              <a:t>2- To code SW, test and debug SW , documentation SW</a:t>
            </a:r>
          </a:p>
          <a:p>
            <a:pPr>
              <a:buNone/>
            </a:pPr>
            <a:r>
              <a:rPr lang="en-GB" dirty="0"/>
              <a:t>3- To minimize development costs by optimizing resources</a:t>
            </a:r>
          </a:p>
          <a:p>
            <a:pPr>
              <a:buNone/>
            </a:pPr>
            <a:r>
              <a:rPr lang="en-GB" dirty="0"/>
              <a:t>4- Revise user requirements and redesign modifications.</a:t>
            </a:r>
          </a:p>
          <a:p>
            <a:pPr>
              <a:buNone/>
            </a:pPr>
            <a:r>
              <a:rPr lang="en-US" dirty="0"/>
              <a:t>5- Develop a users’ manual</a:t>
            </a:r>
            <a:endParaRPr lang="en-GB" dirty="0"/>
          </a:p>
          <a:p>
            <a:pPr lvl="1">
              <a:lnSpc>
                <a:spcPct val="67000"/>
              </a:lnSpc>
              <a:buNone/>
              <a:defRPr/>
            </a:pPr>
            <a:endParaRPr lang="en-US" sz="2200" b="1" dirty="0">
              <a:solidFill>
                <a:schemeClr val="tx2"/>
              </a:solidFill>
            </a:endParaRPr>
          </a:p>
          <a:p>
            <a:pPr lvl="1">
              <a:lnSpc>
                <a:spcPct val="67000"/>
              </a:lnSpc>
              <a:defRPr/>
            </a:pPr>
            <a:endParaRPr lang="en-US"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 </a:t>
            </a:r>
            <a:r>
              <a:rPr lang="en-US" b="1" dirty="0">
                <a:solidFill>
                  <a:schemeClr val="tx2"/>
                </a:solidFill>
              </a:rPr>
              <a:t>Transition phase</a:t>
            </a:r>
            <a:endParaRPr lang="en-GB" dirty="0"/>
          </a:p>
        </p:txBody>
      </p:sp>
      <p:sp>
        <p:nvSpPr>
          <p:cNvPr id="3" name="Content Placeholder 2"/>
          <p:cNvSpPr>
            <a:spLocks noGrp="1"/>
          </p:cNvSpPr>
          <p:nvPr>
            <p:ph idx="1"/>
          </p:nvPr>
        </p:nvSpPr>
        <p:spPr/>
        <p:txBody>
          <a:bodyPr>
            <a:normAutofit fontScale="92500"/>
          </a:bodyPr>
          <a:lstStyle/>
          <a:p>
            <a:pPr marL="342900" lvl="1" indent="-342900">
              <a:lnSpc>
                <a:spcPct val="90000"/>
              </a:lnSpc>
              <a:buFont typeface="Arial" pitchFamily="34" charset="0"/>
              <a:buChar char="•"/>
              <a:defRPr/>
            </a:pPr>
            <a:r>
              <a:rPr lang="en-GB" sz="3300" dirty="0"/>
              <a:t>The primary goals of the Transition phase is to  </a:t>
            </a:r>
          </a:p>
          <a:p>
            <a:pPr marL="342900" lvl="1" indent="-342900">
              <a:lnSpc>
                <a:spcPct val="90000"/>
              </a:lnSpc>
              <a:buFont typeface="Arial" pitchFamily="34" charset="0"/>
              <a:buChar char="•"/>
              <a:defRPr/>
            </a:pPr>
            <a:r>
              <a:rPr lang="en-US" sz="3300" dirty="0"/>
              <a:t>1- place the software in the hands of its users.</a:t>
            </a:r>
          </a:p>
          <a:p>
            <a:pPr marL="342900" lvl="1" indent="-342900">
              <a:lnSpc>
                <a:spcPct val="90000"/>
              </a:lnSpc>
              <a:buFont typeface="Arial" pitchFamily="34" charset="0"/>
              <a:buChar char="•"/>
              <a:defRPr/>
            </a:pPr>
            <a:r>
              <a:rPr lang="en-US" sz="3300" dirty="0"/>
              <a:t>2- release the product for Beta.</a:t>
            </a:r>
          </a:p>
          <a:p>
            <a:pPr marL="342900" lvl="1" indent="-342900">
              <a:lnSpc>
                <a:spcPct val="90000"/>
              </a:lnSpc>
              <a:buFont typeface="Arial" pitchFamily="34" charset="0"/>
              <a:buChar char="•"/>
              <a:defRPr/>
            </a:pPr>
            <a:r>
              <a:rPr lang="en-US" sz="3300" dirty="0"/>
              <a:t>3- perform an acceptance testing  and Alpha testing.</a:t>
            </a:r>
          </a:p>
          <a:p>
            <a:pPr marL="342900" lvl="1" indent="-342900">
              <a:lnSpc>
                <a:spcPct val="90000"/>
              </a:lnSpc>
              <a:buFont typeface="Arial" pitchFamily="34" charset="0"/>
              <a:buChar char="•"/>
              <a:defRPr/>
            </a:pPr>
            <a:r>
              <a:rPr lang="en-US" sz="3300" dirty="0"/>
              <a:t>4- train and support users</a:t>
            </a:r>
          </a:p>
          <a:p>
            <a:pPr marL="342900" lvl="1" indent="-342900">
              <a:lnSpc>
                <a:spcPct val="90000"/>
              </a:lnSpc>
              <a:buFont typeface="Arial" pitchFamily="34" charset="0"/>
              <a:buChar char="•"/>
              <a:defRPr/>
            </a:pPr>
            <a:r>
              <a:rPr lang="en-US" sz="3300" dirty="0"/>
              <a:t>5- install any additional HW, conversion or creation of files or database for the system.</a:t>
            </a:r>
          </a:p>
          <a:p>
            <a:pPr lvl="1">
              <a:lnSpc>
                <a:spcPct val="67000"/>
              </a:lnSpc>
              <a:buNone/>
              <a:defRPr/>
            </a:pPr>
            <a:endParaRPr lang="en-US"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RUP divides the development process into four phases: inception(</a:t>
            </a:r>
            <a:r>
              <a:rPr lang="ar-SA" dirty="0"/>
              <a:t>بداية</a:t>
            </a:r>
            <a:r>
              <a:rPr lang="en-GB" dirty="0"/>
              <a:t>), when the idea for a project is set; elaboration(</a:t>
            </a:r>
            <a:r>
              <a:rPr lang="ar-SA" dirty="0"/>
              <a:t>التفصيل</a:t>
            </a:r>
            <a:r>
              <a:rPr lang="en-GB" dirty="0"/>
              <a:t>), when the project is further defined, and resources are evaluated; construction, when the project is developed and completed; and transition, when the product is released. Each phase of the project involves business modelling, analysis and design, implementation, testing, and deployment.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6- </a:t>
            </a:r>
            <a:r>
              <a:rPr lang="en-GB" dirty="0" err="1"/>
              <a:t>DevOps</a:t>
            </a:r>
            <a:endParaRPr lang="en-GB" dirty="0"/>
          </a:p>
        </p:txBody>
      </p:sp>
      <p:sp>
        <p:nvSpPr>
          <p:cNvPr id="3" name="Content Placeholder 2"/>
          <p:cNvSpPr>
            <a:spLocks noGrp="1"/>
          </p:cNvSpPr>
          <p:nvPr>
            <p:ph idx="1"/>
          </p:nvPr>
        </p:nvSpPr>
        <p:spPr/>
        <p:txBody>
          <a:bodyPr>
            <a:normAutofit fontScale="92500" lnSpcReduction="10000"/>
          </a:bodyPr>
          <a:lstStyle/>
          <a:p>
            <a:r>
              <a:rPr lang="en-GB" dirty="0"/>
              <a:t>In a  </a:t>
            </a:r>
            <a:r>
              <a:rPr lang="en-GB" b="1" u="sng" dirty="0"/>
              <a:t>Developers and Operations(</a:t>
            </a:r>
            <a:r>
              <a:rPr lang="en-GB" dirty="0" err="1"/>
              <a:t>DevOps</a:t>
            </a:r>
            <a:r>
              <a:rPr lang="en-GB" b="1" u="sng" dirty="0"/>
              <a:t>)</a:t>
            </a:r>
            <a:r>
              <a:rPr lang="en-GB" dirty="0"/>
              <a:t> model, teams work together closely — and sometimes as one team — to accelerate innovation and the deployment of higher-quality and more reliable software products and functionalities.</a:t>
            </a:r>
          </a:p>
          <a:p>
            <a:r>
              <a:rPr lang="en-GB" dirty="0"/>
              <a:t> Updates to products are small but frequent.</a:t>
            </a:r>
          </a:p>
          <a:p>
            <a:r>
              <a:rPr lang="en-GB" dirty="0"/>
              <a:t>Discipline, continuous feedback and process improvement, and automation of manual development processes are all hallmarks of the </a:t>
            </a:r>
            <a:r>
              <a:rPr lang="en-GB" dirty="0" err="1"/>
              <a:t>DevOps</a:t>
            </a:r>
            <a:r>
              <a:rPr lang="en-GB" dirty="0"/>
              <a:t> model.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2400" dirty="0"/>
              <a:t>1- Traditional Waterfall SDLC</a:t>
            </a:r>
            <a:endParaRPr lang="en-GB" dirty="0"/>
          </a:p>
        </p:txBody>
      </p:sp>
      <p:sp>
        <p:nvSpPr>
          <p:cNvPr id="3" name="Content Placeholder 2"/>
          <p:cNvSpPr>
            <a:spLocks noGrp="1"/>
          </p:cNvSpPr>
          <p:nvPr>
            <p:ph idx="1"/>
          </p:nvPr>
        </p:nvSpPr>
        <p:spPr/>
        <p:txBody>
          <a:bodyPr>
            <a:normAutofit fontScale="85000" lnSpcReduction="10000"/>
          </a:bodyPr>
          <a:lstStyle/>
          <a:p>
            <a:r>
              <a:rPr lang="en-GB" dirty="0"/>
              <a:t>It is very simple to understand and use.</a:t>
            </a:r>
          </a:p>
          <a:p>
            <a:r>
              <a:rPr lang="en-GB" dirty="0"/>
              <a:t>Each phase must be completed fully before the next phase can begin.</a:t>
            </a:r>
          </a:p>
          <a:p>
            <a:r>
              <a:rPr lang="en-GB" dirty="0"/>
              <a:t>Used for projects which is small and requirements are very clear (no uncertain requirements) </a:t>
            </a:r>
          </a:p>
          <a:p>
            <a:r>
              <a:rPr lang="en-GB" dirty="0"/>
              <a:t>At the end of each phase, a review takes place to determine if the project is on the right path and whether or not to continue or discard the project.</a:t>
            </a:r>
          </a:p>
          <a:p>
            <a:r>
              <a:rPr lang="en-GB" dirty="0"/>
              <a:t>Testing starts only after the development is complete. </a:t>
            </a:r>
          </a:p>
          <a:p>
            <a:r>
              <a:rPr lang="en-GB" dirty="0"/>
              <a:t>In </a:t>
            </a:r>
            <a:r>
              <a:rPr lang="en-GB" b="1" dirty="0"/>
              <a:t>waterfall model phases</a:t>
            </a:r>
            <a:r>
              <a:rPr lang="en-GB" dirty="0"/>
              <a:t> do not overlap.</a:t>
            </a:r>
          </a:p>
          <a:p>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lide Number Placeholder 4"/>
          <p:cNvSpPr>
            <a:spLocks noGrp="1"/>
          </p:cNvSpPr>
          <p:nvPr>
            <p:ph type="sldNum" sz="quarter" idx="11"/>
          </p:nvPr>
        </p:nvSpPr>
        <p:spPr>
          <a:noFill/>
        </p:spPr>
        <p:txBody>
          <a:bodyPr/>
          <a:lstStyle/>
          <a:p>
            <a:fld id="{F197F2C7-BEE4-4DBE-B6D2-62C2AED665DF}" type="slidenum">
              <a:rPr lang="en-US" smtClean="0"/>
              <a:pPr/>
              <a:t>40</a:t>
            </a:fld>
            <a:endParaRPr lang="en-US"/>
          </a:p>
        </p:txBody>
      </p:sp>
      <p:sp>
        <p:nvSpPr>
          <p:cNvPr id="34820" name="Date Placeholder 5"/>
          <p:cNvSpPr>
            <a:spLocks noGrp="1"/>
          </p:cNvSpPr>
          <p:nvPr>
            <p:ph type="dt" sz="quarter" idx="12"/>
          </p:nvPr>
        </p:nvSpPr>
        <p:spPr>
          <a:noFill/>
        </p:spPr>
        <p:txBody>
          <a:bodyPr/>
          <a:lstStyle/>
          <a:p>
            <a:r>
              <a:rPr lang="en-US"/>
              <a:t>Chapter 1</a:t>
            </a:r>
          </a:p>
        </p:txBody>
      </p:sp>
      <p:sp>
        <p:nvSpPr>
          <p:cNvPr id="34821" name="Rectangle 2"/>
          <p:cNvSpPr>
            <a:spLocks noGrp="1" noChangeArrowheads="1"/>
          </p:cNvSpPr>
          <p:nvPr>
            <p:ph type="title"/>
          </p:nvPr>
        </p:nvSpPr>
        <p:spPr/>
        <p:txBody>
          <a:bodyPr>
            <a:normAutofit fontScale="90000"/>
          </a:bodyPr>
          <a:lstStyle/>
          <a:p>
            <a:pPr eaLnBrk="1" hangingPunct="1"/>
            <a:r>
              <a:rPr lang="en-US" sz="4000"/>
              <a:t>Object-Oriented Analysis and Design (OOAD)</a:t>
            </a:r>
          </a:p>
        </p:txBody>
      </p:sp>
      <p:sp>
        <p:nvSpPr>
          <p:cNvPr id="34822" name="Rectangle 3"/>
          <p:cNvSpPr>
            <a:spLocks noGrp="1" noChangeArrowheads="1"/>
          </p:cNvSpPr>
          <p:nvPr>
            <p:ph type="body" idx="1"/>
          </p:nvPr>
        </p:nvSpPr>
        <p:spPr/>
        <p:txBody>
          <a:bodyPr>
            <a:normAutofit fontScale="92500"/>
          </a:bodyPr>
          <a:lstStyle/>
          <a:p>
            <a:pPr eaLnBrk="1" hangingPunct="1">
              <a:lnSpc>
                <a:spcPct val="90000"/>
              </a:lnSpc>
            </a:pPr>
            <a:r>
              <a:rPr lang="en-US" sz="3600" dirty="0"/>
              <a:t>Based on objects rather than data or processes</a:t>
            </a:r>
          </a:p>
          <a:p>
            <a:pPr eaLnBrk="1" hangingPunct="1">
              <a:lnSpc>
                <a:spcPct val="90000"/>
              </a:lnSpc>
            </a:pPr>
            <a:r>
              <a:rPr lang="en-US" sz="3600" b="1" dirty="0"/>
              <a:t>Object</a:t>
            </a:r>
            <a:r>
              <a:rPr lang="en-US" sz="3600" dirty="0"/>
              <a:t>: a structure encapsulating attributes and behaviors of a real-world entity.</a:t>
            </a:r>
          </a:p>
          <a:p>
            <a:pPr>
              <a:lnSpc>
                <a:spcPct val="90000"/>
              </a:lnSpc>
            </a:pPr>
            <a:r>
              <a:rPr lang="en-US" sz="3600" b="1" dirty="0"/>
              <a:t>Object class</a:t>
            </a:r>
            <a:r>
              <a:rPr lang="en-US" sz="3600" dirty="0"/>
              <a:t>: a logical grouping of objects sharing the same attributes and behaviors</a:t>
            </a:r>
          </a:p>
          <a:p>
            <a:pPr>
              <a:lnSpc>
                <a:spcPct val="90000"/>
              </a:lnSpc>
            </a:pPr>
            <a:r>
              <a:rPr lang="en-US" sz="3600" b="1" dirty="0"/>
              <a:t>Inheritance</a:t>
            </a:r>
            <a:r>
              <a:rPr lang="en-US" sz="3600" dirty="0"/>
              <a:t>: hierarchical arrangement of classes enable subclasses to inherit properties of super classes</a:t>
            </a:r>
          </a:p>
          <a:p>
            <a:pPr eaLnBrk="1" hangingPunct="1">
              <a:lnSpc>
                <a:spcPct val="90000"/>
              </a:lnSpc>
            </a:pPr>
            <a:endParaRPr lang="en-US" sz="36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3"/>
          <p:cNvSpPr>
            <a:spLocks noGrp="1"/>
          </p:cNvSpPr>
          <p:nvPr>
            <p:ph type="sldNum" sz="quarter" idx="11"/>
          </p:nvPr>
        </p:nvSpPr>
        <p:spPr>
          <a:noFill/>
        </p:spPr>
        <p:txBody>
          <a:bodyPr/>
          <a:lstStyle/>
          <a:p>
            <a:fld id="{708199EE-0582-4BB1-84B6-123EF612F56D}" type="slidenum">
              <a:rPr lang="en-US" smtClean="0"/>
              <a:pPr/>
              <a:t>5</a:t>
            </a:fld>
            <a:endParaRPr lang="en-US"/>
          </a:p>
        </p:txBody>
      </p:sp>
      <p:sp>
        <p:nvSpPr>
          <p:cNvPr id="18436" name="Date Placeholder 4"/>
          <p:cNvSpPr>
            <a:spLocks noGrp="1"/>
          </p:cNvSpPr>
          <p:nvPr>
            <p:ph type="dt" sz="quarter" idx="12"/>
          </p:nvPr>
        </p:nvSpPr>
        <p:spPr>
          <a:noFill/>
        </p:spPr>
        <p:txBody>
          <a:bodyPr/>
          <a:lstStyle/>
          <a:p>
            <a:r>
              <a:rPr lang="en-US"/>
              <a:t>Chapter 1</a:t>
            </a:r>
          </a:p>
        </p:txBody>
      </p:sp>
      <p:sp>
        <p:nvSpPr>
          <p:cNvPr id="18437" name="Rectangle 4"/>
          <p:cNvSpPr>
            <a:spLocks noGrp="1" noChangeArrowheads="1"/>
          </p:cNvSpPr>
          <p:nvPr>
            <p:ph type="title"/>
          </p:nvPr>
        </p:nvSpPr>
        <p:spPr/>
        <p:txBody>
          <a:bodyPr/>
          <a:lstStyle/>
          <a:p>
            <a:pPr eaLnBrk="1" hangingPunct="1"/>
            <a:r>
              <a:rPr lang="en-US" dirty="0"/>
              <a:t>Traditional Waterfall SDLC</a:t>
            </a:r>
          </a:p>
        </p:txBody>
      </p:sp>
      <p:sp>
        <p:nvSpPr>
          <p:cNvPr id="18440" name="Rectangle 8"/>
          <p:cNvSpPr>
            <a:spLocks noChangeArrowheads="1"/>
          </p:cNvSpPr>
          <p:nvPr/>
        </p:nvSpPr>
        <p:spPr bwMode="auto">
          <a:xfrm>
            <a:off x="755576" y="5373216"/>
            <a:ext cx="2749624" cy="830997"/>
          </a:xfrm>
          <a:prstGeom prst="rect">
            <a:avLst/>
          </a:prstGeom>
          <a:noFill/>
          <a:ln w="9525">
            <a:noFill/>
            <a:miter lim="800000"/>
            <a:headEnd/>
            <a:tailEnd/>
          </a:ln>
        </p:spPr>
        <p:txBody>
          <a:bodyPr wrap="square">
            <a:spAutoFit/>
          </a:bodyPr>
          <a:lstStyle/>
          <a:p>
            <a:endParaRPr lang="en-US" sz="1600" dirty="0"/>
          </a:p>
          <a:p>
            <a:endParaRPr lang="en-US" sz="1600" dirty="0"/>
          </a:p>
          <a:p>
            <a:r>
              <a:rPr lang="en-US" sz="1600" dirty="0"/>
              <a:t>Traditional waterfall SDLC</a:t>
            </a:r>
          </a:p>
        </p:txBody>
      </p:sp>
      <p:pic>
        <p:nvPicPr>
          <p:cNvPr id="9" name="Picture 8" descr="Waterfall model">
            <a:hlinkClick r:id="rId3" tgtFrame="&quot;_blank&quot;"/>
          </p:cNvPr>
          <p:cNvPicPr/>
          <p:nvPr/>
        </p:nvPicPr>
        <p:blipFill>
          <a:blip r:embed="rId4" cstate="print"/>
          <a:srcRect/>
          <a:stretch>
            <a:fillRect/>
          </a:stretch>
        </p:blipFill>
        <p:spPr bwMode="auto">
          <a:xfrm>
            <a:off x="1259632" y="1700808"/>
            <a:ext cx="6264696" cy="4032447"/>
          </a:xfrm>
          <a:prstGeom prst="rect">
            <a:avLst/>
          </a:prstGeom>
          <a:noFill/>
          <a:ln w="9525">
            <a:noFill/>
            <a:miter lim="800000"/>
            <a:headEnd/>
            <a:tailEnd/>
          </a:ln>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Advantages of waterfall model:</a:t>
            </a:r>
            <a:br>
              <a:rPr lang="en-GB" dirty="0"/>
            </a:br>
            <a:endParaRPr lang="en-GB" dirty="0"/>
          </a:p>
        </p:txBody>
      </p:sp>
      <p:sp>
        <p:nvSpPr>
          <p:cNvPr id="3" name="Content Placeholder 2"/>
          <p:cNvSpPr>
            <a:spLocks noGrp="1"/>
          </p:cNvSpPr>
          <p:nvPr>
            <p:ph idx="1"/>
          </p:nvPr>
        </p:nvSpPr>
        <p:spPr/>
        <p:txBody>
          <a:bodyPr>
            <a:normAutofit/>
          </a:bodyPr>
          <a:lstStyle/>
          <a:p>
            <a:pPr lvl="0"/>
            <a:r>
              <a:rPr lang="en-GB" dirty="0"/>
              <a:t>This model is simple and easy to understand and use.</a:t>
            </a:r>
          </a:p>
          <a:p>
            <a:pPr lvl="0"/>
            <a:r>
              <a:rPr lang="en-GB" dirty="0"/>
              <a:t>It is easy to manage – each phase has specific deliverables and a review process.</a:t>
            </a:r>
          </a:p>
          <a:p>
            <a:pPr lvl="0"/>
            <a:r>
              <a:rPr lang="en-GB" dirty="0"/>
              <a:t>Phases are processed and completed one at a time. Phases do not overlap.</a:t>
            </a:r>
          </a:p>
          <a:p>
            <a:pPr lvl="0"/>
            <a:r>
              <a:rPr lang="en-GB" dirty="0"/>
              <a:t>Works well for smaller projects where requirements are very well understood.</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 Disadvantages of waterfall model:</a:t>
            </a:r>
            <a:br>
              <a:rPr lang="en-GB" dirty="0"/>
            </a:br>
            <a:endParaRPr lang="en-GB" dirty="0"/>
          </a:p>
        </p:txBody>
      </p:sp>
      <p:sp>
        <p:nvSpPr>
          <p:cNvPr id="3" name="Content Placeholder 2"/>
          <p:cNvSpPr>
            <a:spLocks noGrp="1"/>
          </p:cNvSpPr>
          <p:nvPr>
            <p:ph idx="1"/>
          </p:nvPr>
        </p:nvSpPr>
        <p:spPr/>
        <p:txBody>
          <a:bodyPr>
            <a:normAutofit fontScale="70000" lnSpcReduction="20000"/>
          </a:bodyPr>
          <a:lstStyle/>
          <a:p>
            <a:r>
              <a:rPr lang="en-GB" dirty="0"/>
              <a:t>Very less customer interaction is involved during the development of the product. </a:t>
            </a:r>
          </a:p>
          <a:p>
            <a:pPr lvl="0"/>
            <a:r>
              <a:rPr lang="en-GB" dirty="0"/>
              <a:t>The product is presented to end users when it is completed and ready  to be used. </a:t>
            </a:r>
          </a:p>
          <a:p>
            <a:pPr lvl="0"/>
            <a:r>
              <a:rPr lang="en-GB" dirty="0"/>
              <a:t>Once an application is in the </a:t>
            </a:r>
            <a:r>
              <a:rPr lang="en-GB" dirty="0">
                <a:hlinkClick r:id="rId2" tooltip="what is software testing"/>
              </a:rPr>
              <a:t>testing</a:t>
            </a:r>
            <a:r>
              <a:rPr lang="en-GB" dirty="0"/>
              <a:t> stage, it is very difficult to go back and change something that was not well-understood in the design phase.</a:t>
            </a:r>
          </a:p>
          <a:p>
            <a:pPr lvl="0"/>
            <a:r>
              <a:rPr lang="en-GB" dirty="0"/>
              <a:t>No working software is produced until late during the life cycle.</a:t>
            </a:r>
          </a:p>
          <a:p>
            <a:pPr lvl="0"/>
            <a:r>
              <a:rPr lang="en-GB" dirty="0"/>
              <a:t>High amounts of risk and uncertainty.</a:t>
            </a:r>
          </a:p>
          <a:p>
            <a:r>
              <a:rPr lang="en-GB" dirty="0"/>
              <a:t>Once the product is developed and if any failure occurs then the cost of fixing such issues are very high, because we need to update everywhere from document till the logic.</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When to use the waterfall model:</a:t>
            </a:r>
            <a:br>
              <a:rPr lang="en-GB" dirty="0"/>
            </a:br>
            <a:endParaRPr lang="en-GB" dirty="0"/>
          </a:p>
        </p:txBody>
      </p:sp>
      <p:sp>
        <p:nvSpPr>
          <p:cNvPr id="3" name="Content Placeholder 2"/>
          <p:cNvSpPr>
            <a:spLocks noGrp="1"/>
          </p:cNvSpPr>
          <p:nvPr>
            <p:ph idx="1"/>
          </p:nvPr>
        </p:nvSpPr>
        <p:spPr/>
        <p:txBody>
          <a:bodyPr>
            <a:normAutofit fontScale="92500"/>
          </a:bodyPr>
          <a:lstStyle/>
          <a:p>
            <a:pPr lvl="0"/>
            <a:r>
              <a:rPr lang="en-GB" dirty="0"/>
              <a:t>This model is used only when the requirements are very well known, clear and fixed.</a:t>
            </a:r>
          </a:p>
          <a:p>
            <a:pPr lvl="0"/>
            <a:r>
              <a:rPr lang="en-GB" dirty="0"/>
              <a:t>Product definition is stable.</a:t>
            </a:r>
          </a:p>
          <a:p>
            <a:pPr lvl="0"/>
            <a:r>
              <a:rPr lang="en-GB" dirty="0"/>
              <a:t>Technology is understood.</a:t>
            </a:r>
          </a:p>
          <a:p>
            <a:pPr lvl="0"/>
            <a:r>
              <a:rPr lang="en-GB" dirty="0"/>
              <a:t>There are no ambiguous requirements.</a:t>
            </a:r>
          </a:p>
          <a:p>
            <a:pPr lvl="0"/>
            <a:r>
              <a:rPr lang="en-GB" dirty="0"/>
              <a:t>Vast resources with required expertise are available freely.</a:t>
            </a:r>
          </a:p>
          <a:p>
            <a:pPr lvl="0"/>
            <a:r>
              <a:rPr lang="en-GB" dirty="0"/>
              <a:t>The project is short.</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2-Rapid Application Development  (RAD)</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pPr lvl="0"/>
            <a:r>
              <a:rPr lang="en-US" dirty="0"/>
              <a:t>It is a team-based technique that speeds up information systems development and produces a functioning information system</a:t>
            </a:r>
            <a:endParaRPr lang="en-GB" dirty="0"/>
          </a:p>
          <a:p>
            <a:pPr lvl="0"/>
            <a:r>
              <a:rPr lang="en-US" dirty="0"/>
              <a:t>Relies heavily on gathering requirements using</a:t>
            </a:r>
            <a:r>
              <a:rPr lang="en-US" u="sng" dirty="0"/>
              <a:t> prototyping</a:t>
            </a:r>
            <a:r>
              <a:rPr lang="en-US" dirty="0"/>
              <a:t> , </a:t>
            </a:r>
            <a:r>
              <a:rPr lang="en-US" u="sng" dirty="0"/>
              <a:t>user involvement</a:t>
            </a:r>
            <a:r>
              <a:rPr lang="en-US" dirty="0"/>
              <a:t> in early stages(workshops or focus groups), and the </a:t>
            </a:r>
            <a:r>
              <a:rPr lang="en-US" u="sng" dirty="0"/>
              <a:t>reuse</a:t>
            </a:r>
            <a:r>
              <a:rPr lang="en-US" dirty="0"/>
              <a:t> of system components.</a:t>
            </a:r>
            <a:endParaRPr lang="en-GB" dirty="0"/>
          </a:p>
          <a:p>
            <a:pPr lvl="0"/>
            <a:r>
              <a:rPr lang="en-US" dirty="0"/>
              <a:t>Process continues until the system is completely developed and users are satisfied</a:t>
            </a:r>
            <a:endParaRPr lang="en-GB" dirty="0"/>
          </a:p>
          <a:p>
            <a:r>
              <a:rPr lang="en-US" b="1" dirty="0"/>
              <a:t>RAD Objectives</a:t>
            </a:r>
            <a:endParaRPr lang="en-GB" dirty="0"/>
          </a:p>
          <a:p>
            <a:pPr lvl="1"/>
            <a:r>
              <a:rPr lang="en-US" dirty="0"/>
              <a:t>To cut development time and expense by involving the users in every phase of systems development</a:t>
            </a:r>
            <a:endParaRPr lang="en-GB" dirty="0"/>
          </a:p>
          <a:p>
            <a:pPr lvl="1"/>
            <a:r>
              <a:rPr lang="en-GB" dirty="0"/>
              <a:t>The developments are </a:t>
            </a:r>
            <a:r>
              <a:rPr lang="en-GB" b="1" u="sng" dirty="0"/>
              <a:t>time boxed</a:t>
            </a:r>
            <a:r>
              <a:rPr lang="en-GB" dirty="0"/>
              <a:t>, delivered and then assembled into a working prototype.  </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11938</TotalTime>
  <Words>2714</Words>
  <Application>Microsoft Office PowerPoint</Application>
  <PresentationFormat>On-screen Show (4:3)</PresentationFormat>
  <Paragraphs>235</Paragraphs>
  <Slides>40</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Office Theme</vt:lpstr>
      <vt:lpstr>Chapter – 2 – part-TWO</vt:lpstr>
      <vt:lpstr>SDLC phases</vt:lpstr>
      <vt:lpstr>SDLC Variations</vt:lpstr>
      <vt:lpstr>1- Traditional Waterfall SDLC</vt:lpstr>
      <vt:lpstr>Traditional Waterfall SDLC</vt:lpstr>
      <vt:lpstr>Advantages of waterfall model: </vt:lpstr>
      <vt:lpstr> Disadvantages of waterfall model: </vt:lpstr>
      <vt:lpstr>When to use the waterfall model: </vt:lpstr>
      <vt:lpstr> 2-Rapid Application Development  (RAD) </vt:lpstr>
      <vt:lpstr>PowerPoint Presentation</vt:lpstr>
      <vt:lpstr>PowerPoint Presentation</vt:lpstr>
      <vt:lpstr>RAD Advantages and Disadvantages </vt:lpstr>
      <vt:lpstr>Disadvantages of RAD model: </vt:lpstr>
      <vt:lpstr>When to use RAD model: </vt:lpstr>
      <vt:lpstr>3- prototype</vt:lpstr>
      <vt:lpstr>Prototype (cont)  where it is used</vt:lpstr>
      <vt:lpstr> Prototype (cont) Benefits of prototyping </vt:lpstr>
      <vt:lpstr>Prototype (cont)</vt:lpstr>
      <vt:lpstr>4- Spiral model (read only) </vt:lpstr>
      <vt:lpstr>Spiral model ((read only) cont)</vt:lpstr>
      <vt:lpstr>(read only)</vt:lpstr>
      <vt:lpstr>Spiral model (cont)  (read only)  </vt:lpstr>
      <vt:lpstr>Object Oriented approaches Agile development model</vt:lpstr>
      <vt:lpstr>Advantages of Agile model: </vt:lpstr>
      <vt:lpstr>Disadvantages of Agile model: </vt:lpstr>
      <vt:lpstr>When to use Agile model: </vt:lpstr>
      <vt:lpstr>Agile methods: </vt:lpstr>
      <vt:lpstr>Twelve Agile principles</vt:lpstr>
      <vt:lpstr>Agile principles(cont)</vt:lpstr>
      <vt:lpstr>PowerPoint Presentation</vt:lpstr>
      <vt:lpstr>Pair programming (team work) </vt:lpstr>
      <vt:lpstr>Advantages of pair programming </vt:lpstr>
      <vt:lpstr>5- Rational Unified Process (RUP)</vt:lpstr>
      <vt:lpstr>Rational Unified Process (cont) A- Inception phase </vt:lpstr>
      <vt:lpstr>B- Elaboration phase </vt:lpstr>
      <vt:lpstr>Rational Unified Process (cont) C- Construction phase</vt:lpstr>
      <vt:lpstr>D- Transition phase</vt:lpstr>
      <vt:lpstr>PowerPoint Presentation</vt:lpstr>
      <vt:lpstr>6- DevOps</vt:lpstr>
      <vt:lpstr>Object-Oriented Analysis and Design (OOAD)</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SDLC Variations</dc:title>
  <dc:creator>kamal</dc:creator>
  <cp:lastModifiedBy>kamal</cp:lastModifiedBy>
  <cp:revision>166</cp:revision>
  <dcterms:created xsi:type="dcterms:W3CDTF">2017-01-22T18:33:43Z</dcterms:created>
  <dcterms:modified xsi:type="dcterms:W3CDTF">2022-02-21T05:23:26Z</dcterms:modified>
</cp:coreProperties>
</file>