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59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8CEC-7746-4760-825A-1DE7CAB07189}" type="datetimeFigureOut">
              <a:rPr lang="en-US" smtClean="0"/>
              <a:t>12/1/2012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B408-3C90-4413-9CD6-264641DA8B6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8CEC-7746-4760-825A-1DE7CAB07189}" type="datetimeFigureOut">
              <a:rPr lang="en-US" smtClean="0"/>
              <a:t>12/1/2012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B408-3C90-4413-9CD6-264641DA8B6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8CEC-7746-4760-825A-1DE7CAB07189}" type="datetimeFigureOut">
              <a:rPr lang="en-US" smtClean="0"/>
              <a:t>12/1/2012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B408-3C90-4413-9CD6-264641DA8B6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8CEC-7746-4760-825A-1DE7CAB07189}" type="datetimeFigureOut">
              <a:rPr lang="en-US" smtClean="0"/>
              <a:t>12/1/2012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B408-3C90-4413-9CD6-264641DA8B6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8CEC-7746-4760-825A-1DE7CAB07189}" type="datetimeFigureOut">
              <a:rPr lang="en-US" smtClean="0"/>
              <a:t>12/1/2012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B408-3C90-4413-9CD6-264641DA8B6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8CEC-7746-4760-825A-1DE7CAB07189}" type="datetimeFigureOut">
              <a:rPr lang="en-US" smtClean="0"/>
              <a:t>12/1/2012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B408-3C90-4413-9CD6-264641DA8B6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8CEC-7746-4760-825A-1DE7CAB07189}" type="datetimeFigureOut">
              <a:rPr lang="en-US" smtClean="0"/>
              <a:t>12/1/2012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B408-3C90-4413-9CD6-264641DA8B6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8CEC-7746-4760-825A-1DE7CAB07189}" type="datetimeFigureOut">
              <a:rPr lang="en-US" smtClean="0"/>
              <a:t>12/1/2012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B408-3C90-4413-9CD6-264641DA8B6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8CEC-7746-4760-825A-1DE7CAB07189}" type="datetimeFigureOut">
              <a:rPr lang="en-US" smtClean="0"/>
              <a:t>12/1/2012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B408-3C90-4413-9CD6-264641DA8B6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8CEC-7746-4760-825A-1DE7CAB07189}" type="datetimeFigureOut">
              <a:rPr lang="en-US" smtClean="0"/>
              <a:t>12/1/2012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B408-3C90-4413-9CD6-264641DA8B6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8CEC-7746-4760-825A-1DE7CAB07189}" type="datetimeFigureOut">
              <a:rPr lang="en-US" smtClean="0"/>
              <a:t>12/1/2012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AB408-3C90-4413-9CD6-264641DA8B6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1DF8CEC-7746-4760-825A-1DE7CAB07189}" type="datetimeFigureOut">
              <a:rPr lang="en-US" smtClean="0"/>
              <a:t>12/1/2012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DFAB408-3C90-4413-9CD6-264641DA8B6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whale.to/vaccines/ingredient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848600" cy="1927225"/>
          </a:xfrm>
        </p:spPr>
        <p:txBody>
          <a:bodyPr/>
          <a:lstStyle/>
          <a:p>
            <a:r>
              <a:rPr lang="en-US" dirty="0" smtClean="0"/>
              <a:t>Dermal toxicity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Basma</a:t>
            </a:r>
            <a:r>
              <a:rPr lang="en-US" dirty="0" smtClean="0"/>
              <a:t> </a:t>
            </a:r>
            <a:r>
              <a:rPr lang="en-US" dirty="0" err="1" smtClean="0"/>
              <a:t>Damiri</a:t>
            </a:r>
            <a:endParaRPr lang="en-US" dirty="0" smtClean="0"/>
          </a:p>
          <a:p>
            <a:r>
              <a:rPr lang="en-US" dirty="0" smtClean="0"/>
              <a:t>Toxicology</a:t>
            </a:r>
            <a:endParaRPr lang="en-US" dirty="0"/>
          </a:p>
        </p:txBody>
      </p:sp>
      <p:pic>
        <p:nvPicPr>
          <p:cNvPr id="10242" name="Picture 2" descr="http://2.bp.blogspot.com/-w7dLosIyJZM/T-SR0F6gVYI/AAAAAAAACgs/a9HJebsac1A/s1600/Vict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3352800"/>
            <a:ext cx="38957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579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lower the threshold of irritation for a given compound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Extremes in </a:t>
            </a:r>
          </a:p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Humidity</a:t>
            </a:r>
          </a:p>
          <a:p>
            <a:r>
              <a:rPr lang="en-US" dirty="0" smtClean="0"/>
              <a:t>Sweating </a:t>
            </a:r>
          </a:p>
          <a:p>
            <a:r>
              <a:rPr lang="en-US" dirty="0" smtClean="0"/>
              <a:t>Occlusion </a:t>
            </a:r>
            <a:r>
              <a:rPr lang="en-US" dirty="0" smtClean="0"/>
              <a:t>(blocking)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66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 Primary irritant 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 nonselective damage at the site of contact which is not a result of secondary inflammatory response.</a:t>
            </a:r>
          </a:p>
          <a:p>
            <a:r>
              <a:rPr lang="en-US" dirty="0" smtClean="0"/>
              <a:t>Cause damage because of their reactivity </a:t>
            </a:r>
          </a:p>
          <a:p>
            <a:pPr lvl="1"/>
            <a:r>
              <a:rPr lang="en-US" dirty="0" err="1" smtClean="0"/>
              <a:t>e.g</a:t>
            </a:r>
            <a:r>
              <a:rPr lang="en-US" dirty="0" smtClean="0"/>
              <a:t> acids precipitating proteins and solvents dissolving cell membrane)</a:t>
            </a:r>
          </a:p>
          <a:p>
            <a:pPr lvl="1"/>
            <a:r>
              <a:rPr lang="en-US" dirty="0" smtClean="0"/>
              <a:t>result: cell damage, death or disruption of the keratin ultrastructure.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15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irritant 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Ammonia</a:t>
            </a:r>
          </a:p>
          <a:p>
            <a:r>
              <a:rPr lang="en-US" dirty="0" smtClean="0"/>
              <a:t>acids</a:t>
            </a:r>
          </a:p>
          <a:p>
            <a:r>
              <a:rPr lang="en-US" dirty="0" smtClean="0"/>
              <a:t>hydrogen peroxide</a:t>
            </a:r>
          </a:p>
          <a:p>
            <a:r>
              <a:rPr lang="en-US" dirty="0" smtClean="0"/>
              <a:t>phenol</a:t>
            </a:r>
            <a:endParaRPr lang="en-US" dirty="0" smtClean="0"/>
          </a:p>
          <a:p>
            <a:r>
              <a:rPr lang="en-US" dirty="0" smtClean="0"/>
              <a:t>chlorine</a:t>
            </a:r>
          </a:p>
          <a:p>
            <a:r>
              <a:rPr lang="en-US" dirty="0" smtClean="0"/>
              <a:t>sodium hydroxide</a:t>
            </a:r>
          </a:p>
          <a:p>
            <a:r>
              <a:rPr lang="en-US" dirty="0" smtClean="0"/>
              <a:t>antiseptic or germicidal agents ( cresol, iodine, boric acids, hexachlorophene, </a:t>
            </a:r>
            <a:r>
              <a:rPr lang="en-US" dirty="0" err="1" smtClean="0"/>
              <a:t>thimerosal</a:t>
            </a:r>
            <a:r>
              <a:rPr lang="en-US" dirty="0" smtClean="0"/>
              <a:t>)  </a:t>
            </a:r>
          </a:p>
          <a:p>
            <a:r>
              <a:rPr lang="en-US" sz="1600" b="1" dirty="0" err="1"/>
              <a:t>Thimerosal</a:t>
            </a:r>
            <a:r>
              <a:rPr lang="en-US" sz="1600" b="1" dirty="0"/>
              <a:t> </a:t>
            </a:r>
            <a:r>
              <a:rPr lang="en-US" sz="1600" dirty="0"/>
              <a:t>is the mercury vaccine </a:t>
            </a:r>
            <a:r>
              <a:rPr lang="en-US" sz="1600" dirty="0">
                <a:hlinkClick r:id="rId2"/>
              </a:rPr>
              <a:t>preservative</a:t>
            </a:r>
            <a:r>
              <a:rPr lang="en-US" sz="1600" dirty="0"/>
              <a:t>.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14859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76800"/>
            <a:ext cx="1284696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914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 Allergic contact dermatitis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Delayed type IV hypersensitivity reaction that is mediated by a triggered immune response.</a:t>
            </a:r>
          </a:p>
          <a:p>
            <a:endParaRPr lang="en-US" dirty="0"/>
          </a:p>
          <a:p>
            <a:r>
              <a:rPr lang="en-US" dirty="0" smtClean="0"/>
              <a:t>similar to irritant contact clinically but more sever and not restricted to the site of exposure.</a:t>
            </a:r>
          </a:p>
          <a:p>
            <a:r>
              <a:rPr lang="en-US" dirty="0" smtClean="0"/>
              <a:t>first exposure: little to no response</a:t>
            </a:r>
          </a:p>
          <a:p>
            <a:r>
              <a:rPr lang="en-US" dirty="0" smtClean="0"/>
              <a:t>second exposure: sensitization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Genetics paly a role in it. (e.g. hay fever)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14800"/>
            <a:ext cx="16668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80" y="5562600"/>
            <a:ext cx="2194560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651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" t="13916" b="9084"/>
          <a:stretch/>
        </p:blipFill>
        <p:spPr bwMode="auto">
          <a:xfrm>
            <a:off x="662940" y="2617470"/>
            <a:ext cx="7922260" cy="352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220" y="521970"/>
            <a:ext cx="2103120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www.coolhealthtips.com/wp-content/uploads/2010/11/allergy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86740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793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sloughing of the epidermis and damaging of the exposed dermis.</a:t>
            </a:r>
          </a:p>
          <a:p>
            <a:r>
              <a:rPr lang="en-US" dirty="0" smtClean="0"/>
              <a:t>can occur on mucus membrane and skin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cement and chrome are </a:t>
            </a:r>
            <a:r>
              <a:rPr lang="en-US" dirty="0" smtClean="0"/>
              <a:t>the commonly compounds that induce ulcers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76800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46386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684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Acneiform</a:t>
            </a:r>
            <a:r>
              <a:rPr lang="en-US" dirty="0" smtClean="0"/>
              <a:t> </a:t>
            </a:r>
            <a:r>
              <a:rPr lang="en-US" dirty="0" err="1" smtClean="0"/>
              <a:t>dermatosis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common causes of acne in work places is petroleum, coal tar, and cutting oil products.</a:t>
            </a:r>
          </a:p>
          <a:p>
            <a:endParaRPr lang="en-US" dirty="0"/>
          </a:p>
          <a:p>
            <a:r>
              <a:rPr lang="en-US" dirty="0" smtClean="0"/>
              <a:t>Halogenated </a:t>
            </a:r>
            <a:r>
              <a:rPr lang="en-US" dirty="0" smtClean="0"/>
              <a:t>chemicals – </a:t>
            </a:r>
            <a:r>
              <a:rPr lang="en-US" dirty="0" err="1" smtClean="0"/>
              <a:t>polyhalogenated</a:t>
            </a:r>
            <a:r>
              <a:rPr lang="en-US" dirty="0" smtClean="0"/>
              <a:t> naphthalene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83280"/>
            <a:ext cx="38100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243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Pigments disturbances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Hyperpigmented</a:t>
            </a:r>
            <a:r>
              <a:rPr lang="en-US" dirty="0" smtClean="0"/>
              <a:t> </a:t>
            </a:r>
            <a:r>
              <a:rPr lang="en-US" dirty="0" smtClean="0"/>
              <a:t>inducers: coal tar compounds, mercury, lead, arsenic, petroleum oils.</a:t>
            </a:r>
          </a:p>
          <a:p>
            <a:endParaRPr lang="en-US" dirty="0"/>
          </a:p>
          <a:p>
            <a:r>
              <a:rPr lang="en-US" dirty="0" smtClean="0"/>
              <a:t>hypopigmentation agents: phenols and </a:t>
            </a:r>
            <a:r>
              <a:rPr lang="en-US" dirty="0" err="1" smtClean="0"/>
              <a:t>catechols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029200" y="4800600"/>
            <a:ext cx="183903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http://manbir-online.com/grafics/Arsenic%20han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757" y="3429000"/>
            <a:ext cx="291253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3" y="3429000"/>
            <a:ext cx="1512354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 descr="http://3.bp.blogspot.com/-bmfbTvdnjas/TZeMms7TqpI/AAAAAAAAAC0/hZGBEmUKoC4/s1600/RTEmagicC_hypopigmentation_01.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48050"/>
            <a:ext cx="22479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851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UVB is 100-foold more potent than UVA.</a:t>
            </a:r>
          </a:p>
          <a:p>
            <a:r>
              <a:rPr lang="en-US" dirty="0" smtClean="0"/>
              <a:t>UVB causes erythema </a:t>
            </a:r>
          </a:p>
          <a:p>
            <a:r>
              <a:rPr lang="en-US" dirty="0" smtClean="0"/>
              <a:t>Chronic exposure to UV light causes:</a:t>
            </a:r>
          </a:p>
          <a:p>
            <a:pPr lvl="1"/>
            <a:r>
              <a:rPr lang="en-US" dirty="0" smtClean="0"/>
              <a:t> freckling, </a:t>
            </a:r>
          </a:p>
          <a:p>
            <a:pPr lvl="1"/>
            <a:r>
              <a:rPr lang="en-US" dirty="0" smtClean="0"/>
              <a:t>wrinkling, </a:t>
            </a:r>
          </a:p>
          <a:p>
            <a:pPr lvl="1"/>
            <a:r>
              <a:rPr lang="en-US" dirty="0" smtClean="0"/>
              <a:t>precancerous and malignant skin lesions </a:t>
            </a:r>
          </a:p>
          <a:p>
            <a:pPr lvl="1"/>
            <a:r>
              <a:rPr lang="en-US" dirty="0" smtClean="0"/>
              <a:t>UV light is the </a:t>
            </a:r>
            <a:r>
              <a:rPr lang="en-US" dirty="0" smtClean="0"/>
              <a:t>primary </a:t>
            </a:r>
            <a:r>
              <a:rPr lang="en-US" dirty="0" smtClean="0"/>
              <a:t>cause of skin cancer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00600"/>
            <a:ext cx="2006490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023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Inducers of skin cancer</a:t>
            </a:r>
          </a:p>
          <a:p>
            <a:r>
              <a:rPr lang="en-US" dirty="0" smtClean="0"/>
              <a:t>UVB light is the most potent inducer of DNA damage.</a:t>
            </a:r>
          </a:p>
          <a:p>
            <a:r>
              <a:rPr lang="en-US" dirty="0" smtClean="0"/>
              <a:t>PAHs- coal tar, creosote, pitch and soot.</a:t>
            </a:r>
          </a:p>
          <a:p>
            <a:endParaRPr lang="en-US" dirty="0"/>
          </a:p>
          <a:p>
            <a:r>
              <a:rPr lang="en-US" dirty="0" smtClean="0"/>
              <a:t>scrotal cancer was found to be prevalent among chimney sweeps in England in 1700s.</a:t>
            </a:r>
          </a:p>
          <a:p>
            <a:r>
              <a:rPr lang="en-US" dirty="0" smtClean="0"/>
              <a:t>PAH must be activated ( active epoxide) by P450s in order to cause damage to DNA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257800"/>
            <a:ext cx="2476500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443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0"/>
          <a:stretch/>
        </p:blipFill>
        <p:spPr bwMode="auto">
          <a:xfrm>
            <a:off x="502920" y="1317170"/>
            <a:ext cx="6126480" cy="531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185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toxicity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acids and alkalis</a:t>
            </a:r>
          </a:p>
          <a:p>
            <a:r>
              <a:rPr lang="en-US" dirty="0" smtClean="0"/>
              <a:t>organic solvents and detergents</a:t>
            </a:r>
          </a:p>
          <a:p>
            <a:r>
              <a:rPr lang="en-US" dirty="0" smtClean="0"/>
              <a:t>methanol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10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and toxicity absorption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Stratum </a:t>
            </a:r>
            <a:r>
              <a:rPr lang="en-US" dirty="0" err="1"/>
              <a:t>corneum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Primary layer governing the rate of diffusion which is very slow for most chemicals.</a:t>
            </a:r>
          </a:p>
          <a:p>
            <a:pPr marL="0" lvl="1" indent="0">
              <a:buNone/>
            </a:pPr>
            <a:r>
              <a:rPr lang="en-US" dirty="0" smtClean="0"/>
              <a:t>2. Epidermis and dermis: viable layers of the skin, poor barriers for toxicants.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1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influence the diffusions of chemicals across stratum </a:t>
            </a:r>
            <a:r>
              <a:rPr lang="en-US" dirty="0" err="1" smtClean="0"/>
              <a:t>corneum</a:t>
            </a:r>
            <a:r>
              <a:rPr lang="en-US" dirty="0" smtClean="0"/>
              <a:t> (SC)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Hydrophobic agents with low molecular weight&gt;&gt; than hydrophilic with high molecular weight.</a:t>
            </a:r>
          </a:p>
          <a:p>
            <a:endParaRPr lang="en-US" dirty="0"/>
          </a:p>
          <a:p>
            <a:pPr lvl="2"/>
            <a:r>
              <a:rPr lang="en-US" dirty="0" smtClean="0"/>
              <a:t>Reason: low water and high lipid content in SC.</a:t>
            </a:r>
          </a:p>
          <a:p>
            <a:pPr marL="0" lvl="2" indent="0"/>
            <a:endParaRPr lang="en-US" dirty="0" smtClean="0"/>
          </a:p>
          <a:p>
            <a:pPr marL="0" lvl="2" indent="0"/>
            <a:r>
              <a:rPr lang="en-US" dirty="0" smtClean="0"/>
              <a:t>Hydrated skin: its effectiveness as a barrier to hydrophilic substances is reduced.</a:t>
            </a:r>
          </a:p>
          <a:p>
            <a:pPr marL="0" lvl="2" indent="0"/>
            <a:endParaRPr lang="en-US" dirty="0"/>
          </a:p>
          <a:p>
            <a:pPr marL="0" lvl="2" indent="0"/>
            <a:r>
              <a:rPr lang="en-US" dirty="0" smtClean="0">
                <a:solidFill>
                  <a:srgbClr val="FF0000"/>
                </a:solidFill>
              </a:rPr>
              <a:t>Organophosphate pesticides such as parathion: hydrophobic, very potent, can lead to systemic effect ( nerve damage) and lethality after exposure to skin.</a:t>
            </a:r>
          </a:p>
          <a:p>
            <a:pPr marL="0" lvl="2" indent="0"/>
            <a:endParaRPr lang="en-US" dirty="0"/>
          </a:p>
          <a:p>
            <a:pPr marL="0" lvl="2" indent="0"/>
            <a:r>
              <a:rPr lang="en-US" dirty="0" smtClean="0"/>
              <a:t>The skin has reservoir capacity for the chemicals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577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of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rate of diffusion through </a:t>
            </a:r>
            <a:r>
              <a:rPr lang="en-US" dirty="0" smtClean="0"/>
              <a:t>epidermis is not a function of skin thickness.</a:t>
            </a:r>
          </a:p>
          <a:p>
            <a:pPr lvl="1"/>
            <a:r>
              <a:rPr lang="en-US" dirty="0" smtClean="0"/>
              <a:t>Higher rate of diffusion is through the sole of the foot than the forehead or abdomen even though it is much thicker.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Wounded skin has higher rate of diffusion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Hydrated skin has greater risk of infection than dry skin.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Metabolic activity of chemicals &lt;&lt;&lt; than liver</a:t>
            </a:r>
          </a:p>
          <a:p>
            <a:pPr lvl="1"/>
            <a:r>
              <a:rPr lang="en-US" dirty="0" smtClean="0"/>
              <a:t>Epidermis have ↑metabolic activity (Phase I and II)</a:t>
            </a:r>
          </a:p>
          <a:p>
            <a:pPr marL="0" lvl="1" indent="571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7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dermatitis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Irritant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Allergic contact dermatitis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ulcer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Skin cancer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2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1" t="19675" r="8203" b="5589"/>
          <a:stretch/>
        </p:blipFill>
        <p:spPr bwMode="auto">
          <a:xfrm>
            <a:off x="228600" y="1752600"/>
            <a:ext cx="836514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Irritants </a:t>
            </a:r>
            <a:br>
              <a:rPr lang="en-US" dirty="0" smtClean="0"/>
            </a:br>
            <a:r>
              <a:rPr lang="en-US" dirty="0" smtClean="0"/>
              <a:t>Occupational diseases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KEAeQMBIgACEQEDEQH/xAAbAAACAwEBAQAAAAAAAAAAAAAEBQIDBgAHAf/EAEcQAAIBAwIDBQQGBwQIBwAAAAECAwAEERIhBTFBEyJRYXEUgZGhBiMyscHRFTNCUlPh8DVzk7IWNFRicoKSogckQ1V0wvH/xAAYAQADAQEAAAAAAAAAAAAAAAABAgMABP/EACMRAAICAgICAwEBAQAAAAAAAAABAhEDIRIxQVETImEycUL/2gAMAwEAAhEDEQA/AMoIp0ZOwk0hO+rI4Gn3UNKFjkWZ9Rd86laPG/nX2K37UXEk3bytMNJL5wo8MVbbxXKwbHCKyjSw2Iz/ADrim0lo5NELS3u7ppHVoY4VQsAneOx5HO9cLF5JS1/AJVDZDEgnywacW1tLFKxtWwNOSoxjGNzzotEREYSRsdGDpZSrP8NvjU3kbBzM5Pb3lqFuWQtGQBExxpOP2fL0p1cWMyxTPCNbGFWjC79/bHvwx+NMbfsJwJJYtOrnE6gq/rg4+FWQSpFMLaIYURExkcwNX2fnSOd6Cp6KeFcPktLZYy+hVDiUjvZbQ2fgSKElsGk0TKxRQMEOASRk+NF9u6HVkgltlUbt6eAr5NcIx+uKhgMFtyMeA571k5SVCudoJhf2WMRRWUxBYLtIOXwIq22uRK8bewOWB1qTzU5GDkDb40JEbc6pGvJTpG7NMdIz15YHPlVF43DYI/r7md4iMZj7+/wob6sCDb20tJbkuX7FzqGQc97mfwqVtb9jPGEbWqDCDByM9d/Xl5UFYW9kLNTw91lJcsvaswJPgMYwanGWhJco4CjVrzsfyNPbC2Slt2mMkUqCUI2VBxnnzHxHrQZgZY2FnFiWVx2vaNhUAGB8BRfbvHMXK9tCTkME2xyP51CCWeVXjCxxd8gsWyTsPLkAabp9A8DDhVvK3bSaywZ+4mnAVAPX1pj2MX7y/Clln2tt2xQgLIckkbHpt+dV9qn+7/i1eOZRVC6EcMUkmjthNAQCMPgk+o/GibWz7MSAlGhddI1jJXwOOo8/OujuO1UMsamRVyRo5keBOMUTEmEDd6HvHCOu2fLFc03Y0nZCG1aGMM3flkwZVZcDSOQHv+OBUpJpIWJZ1jUH7EgxqPQADp7qtVc26NskS912b7XUHA6dKE12NwXkILN+z3skKNuh3qOxQiNzMToBZ1Go4Vjtt54PrV/B0a54xGFIxHkui41LjxpXG8HbRpbtJHpICupwU9ATsK9E4dbTRWqC6lWe4Ax2rKCSCd9+tdGHFylfoYTX/DAzvJAgVsYJ/lXyx+i/1qT3UwfIzjkQPLbHKns8kUcuiZQC3LoTjnV5lSTU0e/XHhVpyx277FFc30asJkwsssbHHeyG++l3+iEDKInuY3CE4BySR+G+adR3WLWZyN1zpz8BXWkcdtAXnlALc2Y8qip48jVIN+DHye0cNu5VtLeMRrMUGdyoGw3+NVSNLqeW1ZSmoqy6dmGemaP4xxOxF8rWAjkicYdwdmbwH8s0JJKkkcTlCJi2jSinfrvWad0g9lD8Rlt3eIpHKqpqBPd1DqKv7cG11QojzGTS45nPPBHpioNDArdpOVBDHszqypOPn15UTZxQaQFiZHkwdbnAZ+eB86FXKjUmgW4QwxOUZ3nkBxkatHkOgpVm6/20/GCtHxGEdm0XaMgxqL9MeNJPYI/4U/8A1t+VZxlF0wIEhurQwNNDEsRz9hgQx6epFPeC2PE7qMaIZcN/FOwAPieXu3oTh95Z284aWzuLqEE96dwqZ8dO+fj7q1nC/pVa3PduAttsCmcnV8qtGEH2x3QEforfNMWaeAhhj9Y/d92BTGT6K2b2rRRtJDIwAMqOTuOukkim9rdW90mu1njmXqUbNX5roWKC6NozCfQyESRu9z2hVsktHgsPDINP0tniiVEwQoxjV0q53I2Hj4VBZwX0kMD5UYqMOgOimWEyoRMDgHumqCogwQDjq2aYELndc0JeWzTJo1FQdsnpUM8IzVtAquhdLcJeQ4gVgGfBOMDbc7Vnr1Ehlka7meSXOrvEnHpvWtWzWNBGWOP9w4FDcS4NaXPZu6JriGFyx+7+ulckMdKqBezFrFb3c8aWrySnBGlQxPrirpYr2yiGmB+8uRqAXKnbPwz4c63tnCiR6lRfLAxmryNW50nxz1rpWD9CmeeCNZYDMd1UY0Lvj0FH9j2EMZDqT9pM7nP4eFaW84JZXpDNF2b6tWuE6cnz6Gkc30dvlmOhYpA2ADr7q7+eD8qHwTTtMz6Abu9jlEgeQnIypIO48Kq7Q/uyfGmV19Hr+AqbaKOdpe7Jh9ITzGeZpbm+/wDapv8AGH50jw5LMK70xXCsvs8vtBABeAEBV+IH/aKGlV4oxHE1xNJIcHWQo0/KoB8go1uEix3milC5I8VOcj3ioRi7W4kERTsXGGDA5UY8iR91O4lKLobtY5eygk1Podw2+5wcDbmNqPs+PcdhjYe2MxVQGUrkKKUwwiz1MBlW+0PGjeG90d5Nlxgac4Xb3586jKThsnob2P0wvIrrTcSLcQt3d8LpPw9Ke/6Q6pAVRVUH7I8KwV9ZLB+sAAycMp1Z8Nzt99UrM6ARguo3x3t8Dr4fhVI5XRnG+j1Ox4vHduwSQGTONAIz8zRx1u8eTgk59K8l4HxO44dxCOcxR6WY5zHqKrtnHn+desQTLLBHPpZA6axr2IB8fCrY5c0zVRZIIhGzXGhVA77MdhWc4jeW1g6ia4YqGIRUOo8xn0FLvpT9KF9sl4fYyPHLACJJA/dbIBGMc6ywuYpZizSyvjSSMfawN6lmaGcdWepRzPtp+x4DpV6zNjUSVx5AV5lBxe6sYCltdSrGGGkYB0im1v8ASfiTQ64jE4/34scveNqOOTFUWb0NuNTnw5VLI8dvWsjD9MUIVmtsKxwSrah5/hvQr/TC5uJZPYoYjENghwXx1Ox/CrLPENM2ZeMl1WVNS/aGRt612/7wry2XjF3NfgTzJ2zjbvMzsmcYAxTLM/8ADl+FL8/4ATTzmOGOOJmDljkQwgZAPPBGF5/KpQyxSKAq6DuMhNj6/wAqHSWa4Zrdw2uEd053f1+ZFabhFhHDGHmXWxVXGRgp161kmyk3oWwcMkuZkTSREjYZzsAepPjTdeCRrHK7XDZcYICd1cdfIU0iuVfKS6S25yMb+6phh+zPET4YG39eFP8AFBrZGzM3vCpO6ZHXRGihQF3znnn0pRe2bIZJosNKVIBK7jP8hWwuk1IyFABzJX0+6kN6vcYjAwp3JqUsMYrQVJiThsctxc6h3WA7wJ5eWK263ki/Ri4V8vLISNzk461kuC2/ZRSSlyxkJyRt99O5Jnks3VUBzsSOh/nitFKGNsL7M3c8EMTC9BLhhrMWwXlzOKFsgzSZZwqnBGBy8q016JNNtAVI7RVGpOWMbZ8uVD8U4XbG0iltY1TACyqSeeTvz8Km1cRlLwxbPIBhY5QjRN315at+vmas4ZIywiJodKMSzM3P0x199CdnJERFDavLg51bnB/r5U5tuF3nsCTOiiRm7sXI88fIb1ouug3x6KZItaq9vDhYHIHTI9Pj8aCW237bUqyBWz2aksOi428+VNJeF8QjgDKDyySuGxQ5MQUJL3dRGWXA6+Pv6Uv2XYLZAyvEySTW0ryIozI2FIyM719/TD/7Kv8AjfyqE9momkAI+uOQA5G3Q/dXfotf4zf4j1nFCuh3ZWYhlUXKCOVdgmcHHpz60ZL2kKnSOTYZCTqHurGTpDbFjHgu+ylJDnnuPL3VbayTyFX19i4bDaHyMczn1x08a6EqRT4m1dmtRwqguuluecZNXtNbCMl8EjmWGkD51jY+J3MBXXlzI23eztnbfOKPsoW4hM0t5IzxK2lEYbH3da0ZVok4NDF7hrlWFpoEY5tk49POl8kVzcssMYeQnZmUjGPE5/CjbiVYoyFUgcgo8M8vWjeGB0gHbRlCx5MukjypMlS0xboUWPCL23LdvLEEzso39DRqRlYZFLt3/qxg5zTKfdTrzp6UOsRYjOMA5ApbpcYm5HQxFoo4yw+rGkE+Hga+X3C1aEujvzBKAfa+AzR9pEegGRRhjypIXkDknYVqtbAmJ4zbRRgk6dgQmOdV+2KMFSvvNAX2hZ5AvIHbDavnQbShWyzIqjnqOMUFOnVB8mhXiBkDJgacYxjmK6C1tcqRbRZG47g2pBJxaxs4jLNMJAASFj35bEbeddccdmeJPZUEUT7MR9oZHOq8vLG4s2CWtu5LTQxHbOplA9+aj7Fw/wAIv8U/nXm189+9zPA13NKs4AX6zlvuuTz2yK79Ft/DX4r+VO8kfRTgvZS0ENhdTJcwXHsspA1lBoTwxuSNz5U1kXs+HRRTaQxGGGrcAZ69eXyq4WyRrb3Evf7uFcAp6ZByR15k8qjdBrqylkiVZJUYFAeQ/ZPrtUZSGlOxPJJlA1u2E0gl8bKPf12qMVzK04aKV0SNdIcHOPE/h76JureWaJSY8jX9oLlSqjOPnmhLftJDGU06VJ5gbjmafdDx2aX6MlpuKoXl19nGcAoT18enLnWqdhjuhcnfJ3/o0i+hv1trLKS+tnx2YBwvnnx+4etaEQscaRlydKqOhNc/2X1OTJ/VAqRGWRmbkpxlvHrVscJMm+CM8hThbNLdFhRdUjL/ANI8aGRFSNQ473310xxcVs3GilY9Epzt6UVINcTKCquoO5G2+OfyqniB0w3DKIxIqhoy+SufMDp6VneM/SeNuFKbJ4XudaI8ToWUK2+OnjjI86ySTGhBydIxd7dyLxKdSVhlJJZYc6FOfuqE0kc7/wDmydW+ZPDbHKg+JNLFLMyxPKZebKhwAMV0VwyhEny8ZGGVxnQTtt4UOO7Opw2cbSK3na5OrQNgy4bT5Y6j305tjDHaw3DDto3UoR4+B9aXWhhXEMf6t89yRiVcAbjPRh/RowL7HavHBkxTqOyc4Oeuk/ME++hNNsnO3oMvYvq7W8GOzhVu/ggY0kg+u2KS/pi6/dj+Bp+tuI+DvbszCNs9oG/Z1Z+QJFZL9DXP+0p8RQjtGWtM3MTxzQSBXmTL4mCtqIccsbDnjfxwPGggssU5hVCsM0Mh3YEhhkgf9lXC5a5QSwNBJdwjSY2dlEinb3HpnfpRVuLeK8hUoCsgDRPt3lOx5eB7vwocbQqQl4g5HC7W4RdTCSQYwdidIzSyJJZILhk1u0kYC6sfaYHbHnpNPZYU7KCGNjIZWkIXPJhjI+IPwoGxSaW0WbuFnYoi5314AHwBz8KeLpUPFpII4Vxa44MZUiVGt4o9JVT9pvLfAyxJ8cCvRvo/LcSWjXNxbaFU9wE7jI5+deXzWoHD+wDAS6y0hjx3eYJJ6dRz5DxNbb/w7urNbWPhQZpLpS00upTkjOxOeQHdHvp4pcrElHybC1UpmSXLTOCRvyAquS37azQgAlR9/wD+0Vu/bOACEUpz8sVX2ywyBUbJ7IZxvjmBVn+i0Zrj13JBwOe8tcC5jjwdS5BORgY8eYzXnFrcT8QmlaOAJJINJWMaFVhtny8a3f0puQlyyxOot7gBmIkH2g2T+FJLG3ht5WmtQMynLHfn5VzydD458E9CaTgdzKzS6nIwMIsxGrbx6b+VCzQ30ICwQmQg4Haya9XlnJHxree0BigKqo5gaufrVM1lZ3kgaSMZ5kDfPyrcqRvkd7MAk0sVyTLaRsC4BUAoc9MjOM9M00SIRRp2RAgkbLxSb6Ac7HHnke+mnHrYWs0TKkckUh78D5yAN9QNCrbx3k76opIUbvOwPdzv0/KtysLlasJjtbi+mcQDsz2Lq2vBGSV6+HdJFH/o61/iW/xr6kscGm33VdRL/HP9elQ/SVv/AB0+ApNk22RawDuLq3mEkTZCEfWAqRgjnvtnwNTt0eCNoHjOmBi8cq/tq27DHQgjf4867hckKM5ig7Nc98Iw0nxyCce7nTG2aynWUo8hAwWwuMAEbjPu/rahypUDkKOK2w7J2hMcGlyzM/JULkk56A7N7qp0QQJHNARFDMBGkjc2DElivhn+uVPeIWqmM5wY2PfIYYYb4BJ2wM/dSi5tZnZkvCXXLC3XGAmQAuCT4Z2HjvSxYUxDLKxjWGxXsrZdQDBQGJU428OR36Z59KP4BxWaxuJfYkjLnuySqNQ9PM+dV3zRQT/WPCCT9UkaFnfHUnGMZzy/OlM/FsNGCbiRUOhIlASPwPUk586slfRVbR7Y00c0DEOCxIwOru35D5k1RxS/isopLwBpQiqNOrGSTyz49aRfRi9ia0DhmeaNi+pjnTsx2J8dPu99KOM8ZPFbpjFI627Iv1R/e5n8s1VypbIiviXD4OJX014VKSySsxIONs9fcaEt+IypdGG8McaIxAI/Z8CT4VoLSERxFye7qz4bc68+41cCTjU9xEpTDjCMNm2x091TUfZbH9tM3TTExlu3BVVz3Mbg1G34raMOyWdnLHDaV2XwJrHARi3X2VHCEEaVI23zkeI51ISGBdL4zsCoY6j5nGwPuzTKG7C8Ps0F/M940MUI1LqbU7KO7jqCaLEgtYEdpWYKOziViBq8/X7qR2IkM+Neh0GWjHdCL1yPH+jX03/t96HcMOzdkjAHIDkcedK4oRxroPe7aySGe4Lp2ulAy78yWPMcsKvTrR3sMX74/wCoflSPi0ssJt1ySqyESL9pcbKpI9B08afezp+/H8DWDonaz2hRJ3SSdWOIIiv6wdSASTjPXajxcjVJbbB5YzGFGMLkHHLGwwPPelVxxhIo5O1Kq7KAe0B1k42XA+JHhgbZoSW6l4fbq7yM1xN39IJB57DA6kjl02qfAjxY8s5dcPZwOUn0ZVSx0yjGd/EjpQ94zyQKI0jfbKKyZJ8xnf8AmKXXl3NHxKR4mAMQZ8qDpAA2A+7409d0ukE8YZu1jBUlRgN1G557jfqPTdHCugtUIZFikftHhRXzjKjWMf8ACff1pNN2sbyezvbqNWAqQhice4Y26VoZ445lKSAgLlc83B6/A9OdZ/iHDXCkwSFY2bB7MEYzvvjlmmi2h4sZfR3iklsb2GRyTJEezJRR3sEYGOWzGr7PClNSKNgNudYkdpDf5SSUFTvjfHr4VrhMosXmLlGCY0nG3Ue/lVZMORV0HXl0RbtaIH15B1jkAd+dZd7V5wVJViTgh6lFddmzTFv2dsn5V0Mpd9eQFbmD0NRk5cr8GimtlBs5IFkjKl9LB1cHOR1GP6zRiezOqbiO5YHRIRsD5+B86++2Yyw1BidCYGwxzNRUpLAswhyqZDqvMHPL06+ldcetnTbcdhAhexs+xkOLqY6pm33G+Plg1VwlWkuULMARKAU07gHofH1qxLsF0tbmO4kTc9oxyyE+B/Cr4LEwXyMsyuO2XDj9oeBzQelslLoHMjvc3DuN0mzuMdzl8tq1OlfFvjWZaPs7h0JAZm0kFT1r7+k5P3b34VKOyaLuK/2vwz/59x/lSrLz+04v7tf8orq6s+0b0EXX2rz+5/8Au1NB/YP/ADJ91dXUvkSXYBxD9bxH+8P+RaGtf/X/AOCD/ItdXUnkyM3ff2lH/dfiaYT/AOoTf3wr7XVaX8lJiafknv8AvFF8J/Uy+tfK6ln/ACh/+S25+zw7/mq2y/1a49R99fK6rR7X+FEStP8AXG/5fvpnY/rD7vvFfa6tk6Jz7B739bFQNdXVKHkRd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85800"/>
            <a:ext cx="11525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405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Highest incidence of chronic irritants dermatitis of hands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 handler</a:t>
            </a:r>
          </a:p>
          <a:p>
            <a:r>
              <a:rPr lang="en-US" dirty="0" smtClean="0"/>
              <a:t>Janitorial workers</a:t>
            </a:r>
          </a:p>
          <a:p>
            <a:r>
              <a:rPr lang="en-US" dirty="0" smtClean="0"/>
              <a:t>Construction worker</a:t>
            </a:r>
          </a:p>
          <a:p>
            <a:r>
              <a:rPr lang="en-US" dirty="0" smtClean="0"/>
              <a:t>Mechanics</a:t>
            </a:r>
          </a:p>
          <a:p>
            <a:r>
              <a:rPr lang="en-US" dirty="0" smtClean="0"/>
              <a:t>Metal worker</a:t>
            </a:r>
          </a:p>
          <a:p>
            <a:r>
              <a:rPr lang="en-US" dirty="0" smtClean="0"/>
              <a:t>Horticulture</a:t>
            </a:r>
          </a:p>
          <a:p>
            <a:r>
              <a:rPr lang="en-US" dirty="0" smtClean="0"/>
              <a:t>Hairdresser</a:t>
            </a:r>
          </a:p>
          <a:p>
            <a:r>
              <a:rPr lang="en-US" dirty="0" smtClean="0"/>
              <a:t>Nurses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JoAfwMBIgACEQEDEQH/xAAcAAEAAgIDAQAAAAAAAAAAAAAABQcDBgECBAj/xAA7EAAABQICBgkCBAUFAAAAAAAAAQIDBAURBhIhMUFRYdETFiIyUlWRkrEjYhRxgcEVM0Kh8AdDc6Li/8QAGwEAAgMBAQEAAAAAAAAAAAAAAgYAAwQFAQf/xAAsEQACAgIABAUEAgMBAAAAAAABAgADBBESITFBBVFSYZETFHGBIzKhwdEi/9oADAMBAAIRAxEAPwCbAAHziN8AAXIiueoTUkAIumV+m1SXIiwpCXHWDsZas2807yEoDet6zpxowVdXG15wAAAhQAAJJAAIeo4lpVOqTFPlSCS87rt3W92Y9lxZXU9h0g2YD2Kg2x1JgBwRkeoyPiRjkVw9wAAJJAAAgkgVrj3GPT9JTKS6fRd159J9/wC0uHHaO2PcY5+kpdId7HdffSev7Un8mK7M9YZvC/C+HV1w59hONm5u/wCOueiFNfhS25MVZtvNndKk7BcmEsTsV+LlXlbmtl9Rq+v7i4fApIemDNfgSm5MV1TbzZ3SpOwdPOwUyk0eTDoZjxslqG9p9CANfwjiePiCJY8rc1svqNb/ALi4fA2AJd1L0uUccxGKuxbFDL0gAGrY0xY1RGDixVJXUHE6C1k0W8+O4h7RQ97hEHOeW2rUvE0641xa3RWlRYhpcnrL9Gi3nx3EKjffcefW68s1uLMzUpR3MzMJD7kh1TrziluLO6lKO5qPeMRh1wsJMVOFevcxcyMhr22ek3zBGNVQ8lPqy7xdTbxn/K4Hw+BZ6VEpJGkyUR6SUWkjHzoRjdsEYyOmqRT6ms1QjOyHD0mz/wCfgczxPwr6m7aRz7jzm3DzeH/xZ0lrAOqFpcQlaFEpKiulSTuRkOwVyNTtQIrE8SdOoz8emP8AQyFF+qy2pvsvvEqAOpzW4YdRBdQ6lT3nzxKZdjvrZfQpDqDNKkKLSkxhFy4zwm1XWTkxSJue2nsqvYnC3H+xioJLDsZ5bL7am3EHlUhWsjDvhZqZSbHXuItZGM1DaPSYQABtmeemDMkQZLciK6bTqDulRC5MI4nYxBGyrytzWy+q0W37k8PgUkPRBmPwZCJMRxTbyDulaT1DDnYKZSc+TDoZqxslqG9pbmNMWN0Nk4sWy6gtOgtjRbz47iFQyJDkh5bzy1OOLM1KUo7mZhIeckOrefcU44s7qUrSZmMILCwq8VOEcz3M8yclr22enaAABsmaB7aTTZVVnNxITZrdX6EW8z2EFKpsqqTW4kJs1ur9ElvPcQufDOHouH4XQs9t9el549aj3FuLgOf4hnpip5segmvFxWvb2mfDtKKi0pmETy3stzNSj0XPYRbCEkABLsdrGLN1MYlUKNCAAAEKBrGM8Js11g5MfK3UEJ7Kj0E4XhV+xjZwF1F70OHQ85XbUti8LDlPnmVGdiyHGH21NutqyrQotJGMAubGWFGq6wciOSUT2y7K9jheE/2MU/KjOxH1sSG1NuoOykKKxkYdcLNTKTY69xF3JxmobR6TCAANkzQAAJJA9lLp0mqTG4kNo3Hl6i2EW8+AUunSqpNbiQmzcdXsLURbTPgQufC+HY2H4XRtWckL0vPGWlR7i4Dn5+emInmx6Ca8XFa9vac4Xw9Gw9B6JoyXIXpee2qPcXATIAEy217XLudkxiRFRQqjlAAArhQAAJJAANYxnipqhR+gjGlyoOF2UHqQXiPkLqKHvcIg5yuy1al4m6TjGWK2qGx+HjGlyesrpTrJst5/sQqCTIdlPuPvuG464eZalazMcyZDsl9b77inHVqNSlqO5mYwB0wsJMRNDr3MXMnIa9tnpORwADbM8AACST1U+dIp0tuVEdNt1B3JRfB8BcuE8TR8QRL9luYgvqtX/uXAUgPVT5siny25URw23WzuSi+PyGDOwEy08mHQzVi5LUN7T6DAQOFMSx8QRNjctsi6Vq//AGLgJ4Jl1L0uUcaIjFXYti8SnlAAAqhwACIxTUZdKor8uDHN51Jfo2XiMttgdVZscIvUwXYIpY9p4MZYraoMc2I5pcqDhdhGsmy8SuQp+VIelPuPyHFOOuHda1HczMcS5D0qQt+S4px5xWZa1azMYQ74WEmKmh1PUxbyclr22ekAA5G2ZpwPbS6bKqkxESE0brqtNtREW8z3DtR6VKq81ESG2anFaTPYkt58Bc+GsPxMPw+ijlneV/NeMtKz5cBzs/xBMRdDmx7TXi4rXn2lISo7sV9xiQ2bbrZ5VJUWkjGAXRjHCrFejm8ySW56C7DmxZeFXPYKelRnoslceQ2pt1tWVSVFpIxZg5qZSbHXuIOTjNQ2j0mAAAbZmnpp82RT5TcqI4pt5s7pUX+ahc2FMTR6/E2NzGy+q0Z/3LgKRHpp82TAltyYjqm3WzulRDBnYCZSeTDoZqxslqG9p9BgI7D8+RUqQxLlRVRnVp0oPUfEuBiRCVYhrYqe0Y1YMNiBxrKx6SPWRjkAEIyssd4NON0lTpSLsaVPMp/2+JcPgaAZWH0YekjI9N94rLHeDfw3SVKktGbBnd1lJdz7i4fAZvC/FOLVNx59jOLm4Wv5K/2JoAkKLSJVZnJiwkZlHpUo+6gt5jtQqLLrc5MWIjitw+6gt5i56BRIdCglGiJ0npccPvOHvPkN/iHiKYq8I5sZnxcRrjs9J1w7QotAglHjFdxWl109az5cBKgATbLGsYs52TGBEVFCr0ga3jDCrNfY6Zqzc9tNkObF8Fc9g2QAVFz0OHQ84Nla2LwtPnmXEehSHI8ptTbzasqkK1kYwi6cX4WYr8fpG8rc5tP03NivtPhx2CnZkR+HKcjSWlNOtqMlJVsDpg5yZSbHI9xF3Jxmob2mAiuLDwJgzpejqlWa+n3mGFF3vuVw4DjAmDOlNup1dqzfeZYUVs33Hw4CyhzPFPFNbppPPuZtwsLf8lg/UfkAAFmdmAGKVIaiR3H5C8jTZZlKPYQiutlB8xb9iuQtSiywbRSf1AaxF5MdSaHBkRlYyIy4iF62UHzFv2q5B1soPmLftVyB/a3+g/BgfWq9QkhT6bDpqHEwY6GScWa15S1mY9YhOtlB8xb9iuQ562UHzFv2q5D1sfJY7ZSf0ZBbUo0GEmgEL1soPmLftVyDrZQfMW/YrkPPtL/Qfgz369XqHzJoBC9bKD5i37Vcg62UHzFv2q5Cfa3+g/Bk+vV6h8yaEZUKDTqlNjzJkZK3mO6fi4KLaMHWyg+Yt+xXIcdbKD5gj2K5A0pyqztVYH8GC1lLDRIk2AhetlB8xb9iuQdbKD5i37F8gH2t/oPwYX16vUJNAITrbQfMW/YvkJpKiWlKkndKiuRit6bK/wC6kfmEtiv/AFO5yekrHqHXIjwp9B2ABsiHoTrkR4U+gZEeFPoOwCcR855oSPfqkBirR6W4ZFKkJzNpyaDLTt2ajHuyJ8KfQabWNH+pdE/4FfCxgwydXqxzJT9XeSxDlOJQ0Rd+xXsZ7tQ6jYYNa2BtDQJ37kj/AFMYyNOVI3zP+BN1krZjR3H3UkTbaTUqyb6CK48TVZpbkONLN1LbMpWVk3E2NR3taw1PDi6zPw87WJNXfsw28TbRf1WSelR/nq/IR9U/E1Ch4bmyJ0hTj8lLZlcrJPMrtlo7wtTw9eIo79Drl+CfKVtlHh4lXtuWdkQX9KfQMifAn0GnVlxxFVap38ZqKyaYK7EFu7yleJatQhirtWPCL7n414pDFQSyhxVs+Uy1K3ipPD7HUMG668+8sbLVSQV6blk5E+FJfoPPFmQpbrzUZxtxxhWV1KS7h7j9Bqjv8SpWJ6XGXVpMhqooWThOW7J21pLZr0DHgaG4iv1xZzZCyYkmhSVGVnj7XaVo1/kPDhhamcv22PnUgyCzhQvfRm75E+FPoGRHhT6DsA5nEfObNCdciPCn0HYAEJJnuhAAA8kgAASSRcmhx5Ndi1hbjhPxkGhKCtlMjvr0cRzR6JHpEaUxHcdWmS6p1ee2g1FbQJMBcci0rw75f8lf0k3xa5yJp1BjU+iLpLLrqmFkss6rZu1r+R5ZGE4T1Fh0s5EhKIi87TqVESyPTw4jYABDKuB4g3Pe/wBzw0Vka17TXl4UbKcU2PU5zEhTRNPOIUm7pERFc7lr0EMacGQEU16AmRK6J2QUgzUojUSiLVe2obKAL72/1QftqvKRs2ix5lSgT3HHEuwr9GlNrKvv0DBCw7HhVl+pxpMlJvqNbrGb6alHfTb9RMgAGTaF4d8ta/UL6Ne96gAAUS2AABJ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9400"/>
            <a:ext cx="12096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399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Response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50679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Hives  (rashes) wheals</a:t>
            </a:r>
            <a:r>
              <a:rPr lang="en-US" dirty="0" smtClean="0"/>
              <a:t>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Reddening of the skin (erythema)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Blistering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Eczemas or rashes that weep and ooze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Hyperkeratosis ( thickening of the skin)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Pustule (abscess)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Dryness and roughness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86" y="640080"/>
            <a:ext cx="1480134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70466"/>
            <a:ext cx="1587003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51426" y="4554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4554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7"/>
          <a:stretch/>
        </p:blipFill>
        <p:spPr bwMode="auto">
          <a:xfrm>
            <a:off x="5727081" y="2632234"/>
            <a:ext cx="1536192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848402" y="21945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37222"/>
            <a:ext cx="1465400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62700" y="22629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36"/>
          <a:stretch/>
        </p:blipFill>
        <p:spPr bwMode="auto">
          <a:xfrm>
            <a:off x="5175117" y="4011216"/>
            <a:ext cx="2084103" cy="152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94973" y="36035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6" name="Picture 8" descr="http://www.dermweb.com/morphology/graphics/morph0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4191000"/>
            <a:ext cx="164592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620000" y="36716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74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349</TotalTime>
  <Words>629</Words>
  <Application>Microsoft Office PowerPoint</Application>
  <PresentationFormat>On-screen Show (4:3)</PresentationFormat>
  <Paragraphs>124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Clarity</vt:lpstr>
      <vt:lpstr>Dermal toxicity</vt:lpstr>
      <vt:lpstr>Skin Anatomy</vt:lpstr>
      <vt:lpstr>Layers and toxicity absorption </vt:lpstr>
      <vt:lpstr>Factors influence the diffusions of chemicals across stratum corneum (SC)</vt:lpstr>
      <vt:lpstr>Rate of diffusion</vt:lpstr>
      <vt:lpstr>Contact dermatitis</vt:lpstr>
      <vt:lpstr>Irritants  Occupational diseases</vt:lpstr>
      <vt:lpstr>Highest incidence of chronic irritants dermatitis of hands </vt:lpstr>
      <vt:lpstr>Response </vt:lpstr>
      <vt:lpstr>Factors that lower the threshold of irritation for a given compound</vt:lpstr>
      <vt:lpstr>2- Primary irritant chemicals</vt:lpstr>
      <vt:lpstr>Primary irritant chemicals</vt:lpstr>
      <vt:lpstr>3- Allergic contact dermatitis </vt:lpstr>
      <vt:lpstr>PowerPoint Presentation</vt:lpstr>
      <vt:lpstr>Ulcers</vt:lpstr>
      <vt:lpstr>Acneiform dermatosis</vt:lpstr>
      <vt:lpstr>Pigments disturbances</vt:lpstr>
      <vt:lpstr>Photosensitivity</vt:lpstr>
      <vt:lpstr>Skin cancer</vt:lpstr>
      <vt:lpstr>Eye toxicity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bdamiri</dc:creator>
  <cp:lastModifiedBy>bdamiri</cp:lastModifiedBy>
  <cp:revision>30</cp:revision>
  <dcterms:created xsi:type="dcterms:W3CDTF">2012-11-27T18:30:55Z</dcterms:created>
  <dcterms:modified xsi:type="dcterms:W3CDTF">2012-12-01T18:31:04Z</dcterms:modified>
</cp:coreProperties>
</file>