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74"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7" r:id="rId20"/>
    <p:sldId id="280" r:id="rId21"/>
    <p:sldId id="281" r:id="rId22"/>
    <p:sldId id="278" r:id="rId23"/>
    <p:sldId id="279" r:id="rId24"/>
    <p:sldId id="275" r:id="rId25"/>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473469F-B87F-46C8-A0B6-4CDB3F220B12}" type="datetimeFigureOut">
              <a:rPr lang="id-ID" smtClean="0"/>
              <a:pPr/>
              <a:t>20/01/2020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13EFF9-3A82-4500-9ADE-10D2F945152D}" type="slidenum">
              <a:rPr lang="id-ID" smtClean="0"/>
              <a:pPr/>
              <a:t>‹#›</a:t>
            </a:fld>
            <a:endParaRPr lang="id-ID"/>
          </a:p>
        </p:txBody>
      </p:sp>
    </p:spTree>
    <p:extLst>
      <p:ext uri="{BB962C8B-B14F-4D97-AF65-F5344CB8AC3E}">
        <p14:creationId xmlns:p14="http://schemas.microsoft.com/office/powerpoint/2010/main" val="145502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dirty="0"/>
          </a:p>
        </p:txBody>
      </p:sp>
      <p:sp>
        <p:nvSpPr>
          <p:cNvPr id="4" name="Slide Number Placeholder 3"/>
          <p:cNvSpPr>
            <a:spLocks noGrp="1"/>
          </p:cNvSpPr>
          <p:nvPr>
            <p:ph type="sldNum" sz="quarter" idx="10"/>
          </p:nvPr>
        </p:nvSpPr>
        <p:spPr/>
        <p:txBody>
          <a:bodyPr/>
          <a:lstStyle/>
          <a:p>
            <a:fld id="{4F13EFF9-3A82-4500-9ADE-10D2F945152D}" type="slidenum">
              <a:rPr lang="id-ID" smtClean="0"/>
              <a:pPr/>
              <a:t>18</a:t>
            </a:fld>
            <a:endParaRPr lang="id-ID"/>
          </a:p>
        </p:txBody>
      </p:sp>
    </p:spTree>
    <p:extLst>
      <p:ext uri="{BB962C8B-B14F-4D97-AF65-F5344CB8AC3E}">
        <p14:creationId xmlns:p14="http://schemas.microsoft.com/office/powerpoint/2010/main" val="9994263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id-ID"/>
          </a:p>
        </p:txBody>
      </p:sp>
      <p:sp>
        <p:nvSpPr>
          <p:cNvPr id="4" name="Date Placeholder 3"/>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Date Placeholder 4"/>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7" name="Date Placeholder 6"/>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id-ID"/>
          </a:p>
        </p:txBody>
      </p:sp>
      <p:sp>
        <p:nvSpPr>
          <p:cNvPr id="3" name="Date Placeholder 2"/>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4851E16-3C5D-4676-9D3D-D7255B94B34A}" type="datetimeFigureOut">
              <a:rPr lang="id-ID" smtClean="0"/>
              <a:pPr/>
              <a:t>20/01/2020</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E4D862E-0118-4231-BC05-B1FA442A4FEE}" type="slidenum">
              <a:rPr lang="id-ID" smtClean="0"/>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id-ID"/>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851E16-3C5D-4676-9D3D-D7255B94B34A}" type="datetimeFigureOut">
              <a:rPr lang="id-ID" smtClean="0"/>
              <a:pPr/>
              <a:t>20/01/2020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4D862E-0118-4231-BC05-B1FA442A4FEE}" type="slidenum">
              <a:rPr lang="id-ID" smtClean="0"/>
              <a:pPr/>
              <a:t>‹#›</a:t>
            </a:fld>
            <a:endParaRPr lang="id-I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5" Type="http://schemas.openxmlformats.org/officeDocument/2006/relationships/image" Target="../media/image8.jpeg"/><Relationship Id="rId4" Type="http://schemas.openxmlformats.org/officeDocument/2006/relationships/image" Target="../media/image7.jpeg"/></Relationships>
</file>

<file path=ppt/slides/_rels/slide21.xml.rels><?xml version="1.0" encoding="UTF-8" standalone="yes"?>
<Relationships xmlns="http://schemas.openxmlformats.org/package/2006/relationships"><Relationship Id="rId8" Type="http://schemas.openxmlformats.org/officeDocument/2006/relationships/hyperlink" Target="http://en.wikipedia.org/wiki/Lutein" TargetMode="External"/><Relationship Id="rId13" Type="http://schemas.openxmlformats.org/officeDocument/2006/relationships/hyperlink" Target="http://en.wikipedia.org/wiki/Pantothenic_acid" TargetMode="External"/><Relationship Id="rId18" Type="http://schemas.openxmlformats.org/officeDocument/2006/relationships/hyperlink" Target="http://en.wikipedia.org/wiki/Vitamin_K" TargetMode="External"/><Relationship Id="rId26" Type="http://schemas.openxmlformats.org/officeDocument/2006/relationships/hyperlink" Target="http://en.wikipedia.org/wiki/Zinc" TargetMode="External"/><Relationship Id="rId3" Type="http://schemas.openxmlformats.org/officeDocument/2006/relationships/hyperlink" Target="http://en.wikipedia.org/wiki/Carbohydrate" TargetMode="External"/><Relationship Id="rId21" Type="http://schemas.openxmlformats.org/officeDocument/2006/relationships/hyperlink" Target="http://en.wikipedia.org/wiki/Magnesium_in_biology" TargetMode="External"/><Relationship Id="rId7" Type="http://schemas.openxmlformats.org/officeDocument/2006/relationships/hyperlink" Target="http://en.wikipedia.org/wiki/Protein_(nutrient)" TargetMode="External"/><Relationship Id="rId12" Type="http://schemas.openxmlformats.org/officeDocument/2006/relationships/hyperlink" Target="http://en.wikipedia.org/wiki/Niacin" TargetMode="External"/><Relationship Id="rId17" Type="http://schemas.openxmlformats.org/officeDocument/2006/relationships/hyperlink" Target="http://en.wikipedia.org/wiki/Vitamin_E" TargetMode="External"/><Relationship Id="rId25" Type="http://schemas.openxmlformats.org/officeDocument/2006/relationships/hyperlink" Target="http://en.wikipedia.org/wiki/Sodium" TargetMode="External"/><Relationship Id="rId2" Type="http://schemas.openxmlformats.org/officeDocument/2006/relationships/hyperlink" Target="http://en.wikipedia.org/wiki/Food_energy" TargetMode="External"/><Relationship Id="rId16" Type="http://schemas.openxmlformats.org/officeDocument/2006/relationships/hyperlink" Target="http://en.wikipedia.org/wiki/Vitamin_C" TargetMode="External"/><Relationship Id="rId20" Type="http://schemas.openxmlformats.org/officeDocument/2006/relationships/hyperlink" Target="http://en.wikipedia.org/wiki/Iron" TargetMode="External"/><Relationship Id="rId29" Type="http://schemas.openxmlformats.org/officeDocument/2006/relationships/hyperlink" Target="http://ndb.nal.usda.gov/ndb/search/list" TargetMode="External"/><Relationship Id="rId1" Type="http://schemas.openxmlformats.org/officeDocument/2006/relationships/slideLayout" Target="../slideLayouts/slideLayout7.xml"/><Relationship Id="rId6" Type="http://schemas.openxmlformats.org/officeDocument/2006/relationships/hyperlink" Target="http://en.wikipedia.org/wiki/Fat" TargetMode="External"/><Relationship Id="rId11" Type="http://schemas.openxmlformats.org/officeDocument/2006/relationships/hyperlink" Target="http://en.wikipedia.org/wiki/Riboflavin" TargetMode="External"/><Relationship Id="rId24" Type="http://schemas.openxmlformats.org/officeDocument/2006/relationships/hyperlink" Target="http://en.wikipedia.org/wiki/Potassium" TargetMode="External"/><Relationship Id="rId5" Type="http://schemas.openxmlformats.org/officeDocument/2006/relationships/hyperlink" Target="http://en.wikipedia.org/wiki/Dietary_fiber" TargetMode="External"/><Relationship Id="rId15" Type="http://schemas.openxmlformats.org/officeDocument/2006/relationships/hyperlink" Target="http://en.wikipedia.org/wiki/Folate" TargetMode="External"/><Relationship Id="rId23" Type="http://schemas.openxmlformats.org/officeDocument/2006/relationships/hyperlink" Target="http://en.wikipedia.org/wiki/Phosphorus" TargetMode="External"/><Relationship Id="rId28" Type="http://schemas.openxmlformats.org/officeDocument/2006/relationships/hyperlink" Target="http://en.wikipedia.org/wiki/Dietary_Reference_Intake" TargetMode="External"/><Relationship Id="rId10" Type="http://schemas.openxmlformats.org/officeDocument/2006/relationships/hyperlink" Target="http://en.wikipedia.org/wiki/Thiamine" TargetMode="External"/><Relationship Id="rId19" Type="http://schemas.openxmlformats.org/officeDocument/2006/relationships/hyperlink" Target="http://en.wikipedia.org/wiki/Calcium" TargetMode="External"/><Relationship Id="rId4" Type="http://schemas.openxmlformats.org/officeDocument/2006/relationships/hyperlink" Target="http://en.wikipedia.org/wiki/Sugar" TargetMode="External"/><Relationship Id="rId9" Type="http://schemas.openxmlformats.org/officeDocument/2006/relationships/hyperlink" Target="http://en.wikipedia.org/wiki/Zeaxanthin" TargetMode="External"/><Relationship Id="rId14" Type="http://schemas.openxmlformats.org/officeDocument/2006/relationships/hyperlink" Target="http://en.wikipedia.org/wiki/Vitamin_B6" TargetMode="External"/><Relationship Id="rId22" Type="http://schemas.openxmlformats.org/officeDocument/2006/relationships/hyperlink" Target="http://en.wikipedia.org/wiki/Manganese" TargetMode="External"/><Relationship Id="rId27" Type="http://schemas.openxmlformats.org/officeDocument/2006/relationships/hyperlink" Target="http://ndb.nal.usda.gov/ndb/search/list?qlookup=11702&amp;format=Full"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jpg"/></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0"/>
            <a:ext cx="7772400" cy="1470025"/>
          </a:xfrm>
        </p:spPr>
        <p:txBody>
          <a:bodyPr>
            <a:normAutofit fontScale="90000"/>
          </a:bodyPr>
          <a:lstStyle/>
          <a:p>
            <a:r>
              <a:rPr lang="en-US" b="1" dirty="0"/>
              <a:t>Chapter 4: Food Preservation by Application of Heat</a:t>
            </a:r>
            <a:r>
              <a:rPr lang="en-US" dirty="0"/>
              <a:t/>
            </a:r>
            <a:br>
              <a:rPr lang="en-US" dirty="0"/>
            </a:br>
            <a:r>
              <a:rPr lang="ar-SA" sz="5400" b="1" dirty="0">
                <a:solidFill>
                  <a:srgbClr val="000000"/>
                </a:solidFill>
                <a:effectLst/>
              </a:rPr>
              <a:t/>
            </a:r>
            <a:br>
              <a:rPr lang="ar-SA" sz="5400" b="1" dirty="0">
                <a:solidFill>
                  <a:srgbClr val="000000"/>
                </a:solidFill>
                <a:effectLst/>
              </a:rPr>
            </a:br>
            <a:r>
              <a:rPr lang="en-US" sz="5400" b="1" dirty="0">
                <a:solidFill>
                  <a:srgbClr val="000000"/>
                </a:solidFill>
                <a:effectLst/>
              </a:rPr>
              <a:t> </a:t>
            </a:r>
            <a:r>
              <a:rPr lang="en-US" sz="5400" b="1" i="1" dirty="0">
                <a:solidFill>
                  <a:srgbClr val="000000"/>
                </a:solidFill>
                <a:effectLst/>
              </a:rPr>
              <a:t>Blanching</a:t>
            </a:r>
            <a:endParaRPr lang="id-ID" sz="5400" i="1" dirty="0"/>
          </a:p>
        </p:txBody>
      </p:sp>
      <p:sp>
        <p:nvSpPr>
          <p:cNvPr id="3" name="Subtitle 2"/>
          <p:cNvSpPr>
            <a:spLocks noGrp="1"/>
          </p:cNvSpPr>
          <p:nvPr>
            <p:ph type="subTitle" idx="1"/>
          </p:nvPr>
        </p:nvSpPr>
        <p:spPr>
          <a:xfrm>
            <a:off x="1371600" y="3715018"/>
            <a:ext cx="6400800" cy="1752600"/>
          </a:xfrm>
        </p:spPr>
        <p:txBody>
          <a:bodyPr/>
          <a:lstStyle/>
          <a:p>
            <a:r>
              <a:rPr lang="id-ID" dirty="0"/>
              <a:t>By:</a:t>
            </a:r>
          </a:p>
          <a:p>
            <a:r>
              <a:rPr lang="en-US" dirty="0"/>
              <a:t>Dr. </a:t>
            </a:r>
            <a:r>
              <a:rPr lang="id-ID" dirty="0" smtClean="0"/>
              <a:t>Mohammed Sab</a:t>
            </a:r>
            <a:r>
              <a:rPr lang="en-US" dirty="0" smtClean="0"/>
              <a:t>b</a:t>
            </a:r>
            <a:r>
              <a:rPr lang="id-ID" dirty="0" smtClean="0"/>
              <a:t>ah</a:t>
            </a:r>
            <a:endParaRPr lang="en-US" dirty="0" smtClean="0"/>
          </a:p>
          <a:p>
            <a:r>
              <a:rPr lang="en-US" dirty="0" smtClean="0"/>
              <a:t>2020</a:t>
            </a:r>
            <a:endParaRPr lang="id-ID" dirty="0"/>
          </a:p>
        </p:txBody>
      </p:sp>
      <p:sp>
        <p:nvSpPr>
          <p:cNvPr id="4" name="TextBox 3"/>
          <p:cNvSpPr txBox="1"/>
          <p:nvPr/>
        </p:nvSpPr>
        <p:spPr>
          <a:xfrm>
            <a:off x="228600" y="6248400"/>
            <a:ext cx="8915400" cy="523220"/>
          </a:xfrm>
          <a:prstGeom prst="rect">
            <a:avLst/>
          </a:prstGeom>
          <a:noFill/>
        </p:spPr>
        <p:txBody>
          <a:bodyPr wrap="square" rtlCol="0">
            <a:spAutoFit/>
          </a:bodyPr>
          <a:lstStyle/>
          <a:p>
            <a:r>
              <a:rPr lang="id-ID" sz="1400" dirty="0"/>
              <a:t>Book = Fellows P. (2000) . Food  Processing Technology Principles and Practice. Second Edition. Publishing CRC press. New York. P.P. 233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3"/>
          <p:cNvSpPr>
            <a:spLocks noGrp="1" noChangeArrowheads="1"/>
          </p:cNvSpPr>
          <p:nvPr>
            <p:ph type="body" idx="1"/>
          </p:nvPr>
        </p:nvSpPr>
        <p:spPr>
          <a:xfrm>
            <a:off x="457200" y="549275"/>
            <a:ext cx="8229600" cy="5759450"/>
          </a:xfrm>
        </p:spPr>
        <p:txBody>
          <a:bodyPr/>
          <a:lstStyle/>
          <a:p>
            <a:pPr eaLnBrk="1" hangingPunct="1">
              <a:buFontTx/>
              <a:buNone/>
            </a:pPr>
            <a:endParaRPr lang="en-US" sz="2800" b="1" dirty="0">
              <a:solidFill>
                <a:srgbClr val="000000"/>
              </a:solidFill>
              <a:effectLst/>
            </a:endParaRPr>
          </a:p>
          <a:p>
            <a:pPr eaLnBrk="1" hangingPunct="1">
              <a:buFontTx/>
              <a:buNone/>
            </a:pPr>
            <a:r>
              <a:rPr lang="id-ID" sz="2800" b="1" dirty="0">
                <a:solidFill>
                  <a:srgbClr val="000000"/>
                </a:solidFill>
                <a:effectLst/>
              </a:rPr>
              <a:t>1. </a:t>
            </a:r>
            <a:r>
              <a:rPr lang="en-US" sz="2800" b="1" dirty="0">
                <a:solidFill>
                  <a:srgbClr val="000000"/>
                </a:solidFill>
                <a:effectLst/>
              </a:rPr>
              <a:t>Equipment</a:t>
            </a:r>
          </a:p>
          <a:p>
            <a:pPr algn="justLow" eaLnBrk="1" hangingPunct="1"/>
            <a:endParaRPr lang="en-US" sz="2400" dirty="0">
              <a:solidFill>
                <a:srgbClr val="000000"/>
              </a:solidFill>
              <a:effectLst/>
            </a:endParaRPr>
          </a:p>
          <a:p>
            <a:pPr algn="justLow" eaLnBrk="1" hangingPunct="1"/>
            <a:r>
              <a:rPr lang="en-US" sz="2400" dirty="0">
                <a:solidFill>
                  <a:srgbClr val="000000"/>
                </a:solidFill>
                <a:effectLst/>
              </a:rPr>
              <a:t>The two most commercial methods of blanching involve </a:t>
            </a:r>
            <a:r>
              <a:rPr lang="en-US" sz="2400" u="sng" dirty="0">
                <a:solidFill>
                  <a:srgbClr val="000000"/>
                </a:solidFill>
                <a:effectLst/>
              </a:rPr>
              <a:t>passing food through an atmosphere of saturated steam </a:t>
            </a:r>
            <a:r>
              <a:rPr lang="en-US" sz="2400" dirty="0">
                <a:solidFill>
                  <a:srgbClr val="000000"/>
                </a:solidFill>
                <a:effectLst/>
              </a:rPr>
              <a:t>or a </a:t>
            </a:r>
            <a:r>
              <a:rPr lang="en-US" sz="2400" u="sng" dirty="0">
                <a:solidFill>
                  <a:srgbClr val="000000"/>
                </a:solidFill>
                <a:effectLst/>
              </a:rPr>
              <a:t>bath of hot water</a:t>
            </a:r>
            <a:r>
              <a:rPr lang="en-US" sz="2400" dirty="0">
                <a:solidFill>
                  <a:srgbClr val="000000"/>
                </a:solidFill>
                <a:effectLst/>
              </a:rPr>
              <a:t>. Both types of equipment are relatively simple and inexpensive. </a:t>
            </a:r>
            <a:r>
              <a:rPr lang="en-US" sz="2400" u="sng" dirty="0">
                <a:solidFill>
                  <a:srgbClr val="000000"/>
                </a:solidFill>
                <a:effectLst/>
              </a:rPr>
              <a:t>Microwave blanching </a:t>
            </a:r>
            <a:r>
              <a:rPr lang="en-US" sz="2400" dirty="0">
                <a:solidFill>
                  <a:srgbClr val="000000"/>
                </a:solidFill>
                <a:effectLst/>
              </a:rPr>
              <a:t>is not yet used commercially on a large scale.</a:t>
            </a:r>
            <a:endParaRPr lang="id-ID" sz="2400" dirty="0">
              <a:solidFill>
                <a:srgbClr val="000000"/>
              </a:solidFill>
              <a:effectLst/>
            </a:endParaRPr>
          </a:p>
          <a:p>
            <a:pPr algn="justLow" eaLnBrk="1" hangingPunct="1"/>
            <a:endParaRPr lang="id-ID" sz="2400" dirty="0">
              <a:solidFill>
                <a:srgbClr val="000000"/>
              </a:solidFill>
              <a:effectLst/>
            </a:endParaRPr>
          </a:p>
          <a:p>
            <a:pPr algn="justLow" eaLnBrk="1" hangingPunct="1"/>
            <a:r>
              <a:rPr lang="en-US" sz="2400" dirty="0">
                <a:solidFill>
                  <a:srgbClr val="000000"/>
                </a:solidFill>
                <a:effectLst/>
              </a:rPr>
              <a:t>There are a number of different designs of blancher, each of which holds the food in hot water at 70–100</a:t>
            </a:r>
            <a:r>
              <a:rPr lang="en-US" sz="1800" dirty="0">
                <a:solidFill>
                  <a:srgbClr val="000000"/>
                </a:solidFill>
                <a:effectLst/>
                <a:latin typeface="Calibri" panose="020F0502020204030204" pitchFamily="34" charset="0"/>
                <a:cs typeface="Calibri" panose="020F0502020204030204" pitchFamily="34" charset="0"/>
              </a:rPr>
              <a:t>˚</a:t>
            </a:r>
            <a:r>
              <a:rPr lang="en-US" sz="2400" dirty="0">
                <a:solidFill>
                  <a:srgbClr val="000000"/>
                </a:solidFill>
                <a:effectLst/>
              </a:rPr>
              <a:t>C for a specified time and then removes it to a </a:t>
            </a:r>
            <a:r>
              <a:rPr lang="en-US" sz="2400" b="1" u="sng" dirty="0">
                <a:solidFill>
                  <a:srgbClr val="000000"/>
                </a:solidFill>
                <a:effectLst/>
              </a:rPr>
              <a:t>dewatering-cooling section</a:t>
            </a:r>
            <a:r>
              <a:rPr lang="en-US" sz="2400" dirty="0">
                <a:solidFill>
                  <a:srgbClr val="000000"/>
                </a:solidFill>
                <a:effectLst/>
              </a:rPr>
              <a:t>.</a:t>
            </a:r>
          </a:p>
          <a:p>
            <a:pPr algn="justLow" eaLnBrk="1" hangingPunct="1"/>
            <a:endParaRPr lang="id-ID" sz="2400" dirty="0">
              <a:solidFill>
                <a:srgbClr val="000000"/>
              </a:solidFill>
              <a:effectLst/>
            </a:endParaRPr>
          </a:p>
          <a:p>
            <a:pPr algn="justLow" eaLnBrk="1" hangingPunct="1">
              <a:buFontTx/>
              <a:buNone/>
            </a:pPr>
            <a:endParaRPr lang="en-US" sz="2400" dirty="0">
              <a:solidFill>
                <a:srgbClr val="000000"/>
              </a:solidFill>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p:txBody>
          <a:bodyPr/>
          <a:lstStyle/>
          <a:p>
            <a:pPr eaLnBrk="1" hangingPunct="1"/>
            <a:r>
              <a:rPr lang="en-US" sz="2400" dirty="0">
                <a:solidFill>
                  <a:srgbClr val="000000"/>
                </a:solidFill>
                <a:effectLst/>
              </a:rPr>
              <a:t>Advantages and limitations of conventional steam and hot-water blanchers</a:t>
            </a:r>
          </a:p>
        </p:txBody>
      </p:sp>
      <p:pic>
        <p:nvPicPr>
          <p:cNvPr id="97283" name="Picture 4"/>
          <p:cNvPicPr>
            <a:picLocks noGrp="1" noChangeAspect="1" noChangeArrowheads="1"/>
          </p:cNvPicPr>
          <p:nvPr>
            <p:ph idx="1"/>
          </p:nvPr>
        </p:nvPicPr>
        <p:blipFill>
          <a:blip r:embed="rId2" cstate="print"/>
          <a:srcRect/>
          <a:stretch>
            <a:fillRect/>
          </a:stretch>
        </p:blipFill>
        <p:spPr>
          <a:xfrm>
            <a:off x="214313" y="1643063"/>
            <a:ext cx="8715375" cy="440055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eaLnBrk="1" hangingPunct="1">
              <a:defRPr/>
            </a:pPr>
            <a:endParaRPr lang="en-US"/>
          </a:p>
        </p:txBody>
      </p:sp>
      <p:sp>
        <p:nvSpPr>
          <p:cNvPr id="64515" name="Rectangle 3"/>
          <p:cNvSpPr>
            <a:spLocks noGrp="1" noChangeArrowheads="1"/>
          </p:cNvSpPr>
          <p:nvPr>
            <p:ph type="body" idx="1"/>
          </p:nvPr>
        </p:nvSpPr>
        <p:spPr>
          <a:xfrm>
            <a:off x="457200" y="476250"/>
            <a:ext cx="8435975" cy="5543550"/>
          </a:xfrm>
        </p:spPr>
        <p:txBody>
          <a:bodyPr/>
          <a:lstStyle/>
          <a:p>
            <a:pPr eaLnBrk="1" hangingPunct="1">
              <a:defRPr/>
            </a:pPr>
            <a:endParaRPr lang="en-US"/>
          </a:p>
        </p:txBody>
      </p:sp>
      <p:pic>
        <p:nvPicPr>
          <p:cNvPr id="98308" name="Picture 4"/>
          <p:cNvPicPr>
            <a:picLocks noChangeAspect="1" noChangeArrowheads="1"/>
          </p:cNvPicPr>
          <p:nvPr/>
        </p:nvPicPr>
        <p:blipFill>
          <a:blip r:embed="rId2" cstate="print"/>
          <a:srcRect/>
          <a:stretch>
            <a:fillRect/>
          </a:stretch>
        </p:blipFill>
        <p:spPr bwMode="auto">
          <a:xfrm>
            <a:off x="0" y="90488"/>
            <a:ext cx="7356475" cy="6767512"/>
          </a:xfrm>
          <a:prstGeom prst="rect">
            <a:avLst/>
          </a:prstGeom>
          <a:noFill/>
          <a:ln w="9525">
            <a:noFill/>
            <a:miter lim="800000"/>
            <a:headEnd/>
            <a:tailEnd/>
          </a:ln>
        </p:spPr>
      </p:pic>
      <p:sp>
        <p:nvSpPr>
          <p:cNvPr id="98309" name="Rectangle 5"/>
          <p:cNvSpPr>
            <a:spLocks noChangeArrowheads="1"/>
          </p:cNvSpPr>
          <p:nvPr/>
        </p:nvSpPr>
        <p:spPr bwMode="auto">
          <a:xfrm>
            <a:off x="7356475" y="404813"/>
            <a:ext cx="1787525" cy="3416320"/>
          </a:xfrm>
          <a:prstGeom prst="rect">
            <a:avLst/>
          </a:prstGeom>
          <a:noFill/>
          <a:ln w="9525">
            <a:noFill/>
            <a:miter lim="800000"/>
            <a:headEnd/>
            <a:tailEnd/>
          </a:ln>
        </p:spPr>
        <p:txBody>
          <a:bodyPr wrap="square">
            <a:spAutoFit/>
          </a:bodyPr>
          <a:lstStyle/>
          <a:p>
            <a:r>
              <a:rPr lang="en-US" b="1" dirty="0">
                <a:solidFill>
                  <a:srgbClr val="000000"/>
                </a:solidFill>
              </a:rPr>
              <a:t>Blanchers: (a) IQB steam blancher (after Timbers </a:t>
            </a:r>
            <a:r>
              <a:rPr lang="en-US" b="1" i="1" dirty="0">
                <a:solidFill>
                  <a:srgbClr val="000000"/>
                </a:solidFill>
              </a:rPr>
              <a:t>et al. </a:t>
            </a:r>
            <a:r>
              <a:rPr lang="en-US" b="1" dirty="0">
                <a:solidFill>
                  <a:srgbClr val="000000"/>
                </a:solidFill>
              </a:rPr>
              <a:t>(1984)); (b) blancher–cooler</a:t>
            </a:r>
          </a:p>
          <a:p>
            <a:r>
              <a:rPr lang="en-US" b="1" dirty="0">
                <a:solidFill>
                  <a:srgbClr val="000000"/>
                </a:solidFill>
              </a:rPr>
              <a:t>(from Hallstrom </a:t>
            </a:r>
            <a:r>
              <a:rPr lang="en-US" b="1" i="1" dirty="0">
                <a:solidFill>
                  <a:srgbClr val="000000"/>
                </a:solidFill>
              </a:rPr>
              <a:t>et al</a:t>
            </a:r>
            <a:r>
              <a:rPr lang="en-US" b="1" dirty="0">
                <a:solidFill>
                  <a:srgbClr val="000000"/>
                </a:solidFill>
              </a:rPr>
              <a:t>. (1988)) and (c) counter-current blancher (after Wendt </a:t>
            </a:r>
            <a:r>
              <a:rPr lang="en-US" b="1" i="1" dirty="0">
                <a:solidFill>
                  <a:srgbClr val="000000"/>
                </a:solidFill>
              </a:rPr>
              <a:t>et al</a:t>
            </a:r>
            <a:r>
              <a:rPr lang="en-US" b="1" dirty="0">
                <a:solidFill>
                  <a:srgbClr val="000000"/>
                </a:solidFill>
              </a:rPr>
              <a:t>. (1983)).</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a:xfrm>
            <a:off x="0" y="0"/>
            <a:ext cx="9144000" cy="904875"/>
          </a:xfrm>
          <a:solidFill>
            <a:schemeClr val="accent1">
              <a:lumMod val="20000"/>
              <a:lumOff val="80000"/>
            </a:schemeClr>
          </a:solidFill>
        </p:spPr>
        <p:txBody>
          <a:bodyPr/>
          <a:lstStyle/>
          <a:p>
            <a:pPr eaLnBrk="1" hangingPunct="1"/>
            <a:r>
              <a:rPr lang="id-ID" sz="2800" b="1" dirty="0">
                <a:solidFill>
                  <a:srgbClr val="000000"/>
                </a:solidFill>
                <a:effectLst/>
              </a:rPr>
              <a:t>2. </a:t>
            </a:r>
            <a:r>
              <a:rPr lang="en-US" sz="2800" b="1" dirty="0">
                <a:solidFill>
                  <a:srgbClr val="000000"/>
                </a:solidFill>
                <a:effectLst/>
              </a:rPr>
              <a:t>Blanching Effect on foods</a:t>
            </a:r>
          </a:p>
        </p:txBody>
      </p:sp>
      <p:sp>
        <p:nvSpPr>
          <p:cNvPr id="99331" name="Rectangle 3"/>
          <p:cNvSpPr>
            <a:spLocks noGrp="1" noChangeArrowheads="1"/>
          </p:cNvSpPr>
          <p:nvPr>
            <p:ph type="body" idx="1"/>
          </p:nvPr>
        </p:nvSpPr>
        <p:spPr>
          <a:xfrm>
            <a:off x="428625" y="1214438"/>
            <a:ext cx="8229600" cy="4968875"/>
          </a:xfrm>
        </p:spPr>
        <p:txBody>
          <a:bodyPr>
            <a:normAutofit/>
          </a:bodyPr>
          <a:lstStyle/>
          <a:p>
            <a:pPr algn="justLow"/>
            <a:r>
              <a:rPr lang="en-US" sz="2800" dirty="0">
                <a:solidFill>
                  <a:srgbClr val="000000"/>
                </a:solidFill>
                <a:effectLst/>
              </a:rPr>
              <a:t>The heat received by a food during blanching </a:t>
            </a:r>
            <a:r>
              <a:rPr lang="en-US" sz="2800" dirty="0">
                <a:solidFill>
                  <a:srgbClr val="000000"/>
                </a:solidFill>
              </a:rPr>
              <a:t>surely </a:t>
            </a:r>
            <a:r>
              <a:rPr lang="en-US" sz="2800" dirty="0">
                <a:solidFill>
                  <a:srgbClr val="000000"/>
                </a:solidFill>
                <a:effectLst/>
              </a:rPr>
              <a:t>causes some </a:t>
            </a:r>
            <a:r>
              <a:rPr lang="en-US" sz="2800" b="1" u="sng" dirty="0">
                <a:solidFill>
                  <a:srgbClr val="000000"/>
                </a:solidFill>
                <a:effectLst/>
              </a:rPr>
              <a:t>changes to sensory and nutritional qualities.</a:t>
            </a:r>
            <a:endParaRPr lang="id-ID" sz="2800" b="1" u="sng" dirty="0">
              <a:solidFill>
                <a:srgbClr val="000000"/>
              </a:solidFill>
              <a:effectLst/>
            </a:endParaRPr>
          </a:p>
          <a:p>
            <a:pPr algn="justLow" eaLnBrk="1" hangingPunct="1"/>
            <a:endParaRPr lang="id-ID" sz="2800" dirty="0">
              <a:solidFill>
                <a:srgbClr val="000000"/>
              </a:solidFill>
              <a:effectLst/>
            </a:endParaRPr>
          </a:p>
          <a:p>
            <a:pPr algn="justLow" eaLnBrk="1" hangingPunct="1"/>
            <a:r>
              <a:rPr lang="en-US" sz="2800" dirty="0">
                <a:solidFill>
                  <a:srgbClr val="000000"/>
                </a:solidFill>
                <a:effectLst/>
              </a:rPr>
              <a:t>In general, the </a:t>
            </a:r>
            <a:r>
              <a:rPr lang="en-US" sz="2800" b="1" u="sng" dirty="0">
                <a:solidFill>
                  <a:srgbClr val="000000"/>
                </a:solidFill>
                <a:effectLst/>
              </a:rPr>
              <a:t>time–temperature combination </a:t>
            </a:r>
            <a:r>
              <a:rPr lang="en-US" sz="2800" dirty="0">
                <a:solidFill>
                  <a:srgbClr val="000000"/>
                </a:solidFill>
                <a:effectLst/>
              </a:rPr>
              <a:t>used for blanching is a compromise which ensures adequate enzyme inactivation but prevents </a:t>
            </a:r>
            <a:r>
              <a:rPr lang="en-US" sz="2800" i="1" dirty="0">
                <a:solidFill>
                  <a:srgbClr val="000000"/>
                </a:solidFill>
                <a:effectLst/>
              </a:rPr>
              <a:t>excessive softening and loss of flavor in the food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457200" y="292100"/>
            <a:ext cx="8229600" cy="833438"/>
          </a:xfrm>
        </p:spPr>
        <p:txBody>
          <a:bodyPr/>
          <a:lstStyle/>
          <a:p>
            <a:pPr eaLnBrk="1" hangingPunct="1"/>
            <a:r>
              <a:rPr lang="id-ID" sz="3200" b="1">
                <a:solidFill>
                  <a:srgbClr val="000000"/>
                </a:solidFill>
                <a:effectLst/>
              </a:rPr>
              <a:t>2</a:t>
            </a:r>
            <a:r>
              <a:rPr lang="en-US" sz="3200" b="1">
                <a:solidFill>
                  <a:srgbClr val="000000"/>
                </a:solidFill>
                <a:effectLst/>
              </a:rPr>
              <a:t>.1 Nutrients</a:t>
            </a:r>
          </a:p>
        </p:txBody>
      </p:sp>
      <p:sp>
        <p:nvSpPr>
          <p:cNvPr id="100355" name="Rectangle 3"/>
          <p:cNvSpPr>
            <a:spLocks noGrp="1" noChangeArrowheads="1"/>
          </p:cNvSpPr>
          <p:nvPr>
            <p:ph type="body" idx="1"/>
          </p:nvPr>
        </p:nvSpPr>
        <p:spPr>
          <a:xfrm>
            <a:off x="457200" y="1268413"/>
            <a:ext cx="8435975" cy="5184775"/>
          </a:xfrm>
        </p:spPr>
        <p:txBody>
          <a:bodyPr/>
          <a:lstStyle/>
          <a:p>
            <a:pPr algn="justLow" eaLnBrk="1" hangingPunct="1"/>
            <a:r>
              <a:rPr lang="en-US" sz="2400" dirty="0">
                <a:solidFill>
                  <a:srgbClr val="000000"/>
                </a:solidFill>
                <a:effectLst/>
              </a:rPr>
              <a:t>Some minerals, water-soluble vitamins and other water-soluble components are lost during blanching. Losses of vitamins are mostly due to leaching, thermal destruction and, to a lesser extent, oxidation. </a:t>
            </a:r>
          </a:p>
          <a:p>
            <a:pPr algn="justLow" eaLnBrk="1" hangingPunct="1"/>
            <a:endParaRPr lang="ar-AE" sz="2400" dirty="0">
              <a:solidFill>
                <a:srgbClr val="000000"/>
              </a:solidFill>
              <a:effectLst/>
            </a:endParaRPr>
          </a:p>
          <a:p>
            <a:pPr algn="justLow" eaLnBrk="1" hangingPunct="1">
              <a:buNone/>
            </a:pPr>
            <a:r>
              <a:rPr lang="en-US" sz="2400" b="1" u="sng" dirty="0">
                <a:solidFill>
                  <a:srgbClr val="000000"/>
                </a:solidFill>
                <a:effectLst/>
              </a:rPr>
              <a:t>The extent of vitamin loss depends on a number of factors including</a:t>
            </a:r>
            <a:r>
              <a:rPr lang="en-US" sz="2400" dirty="0">
                <a:solidFill>
                  <a:srgbClr val="000000"/>
                </a:solidFill>
                <a:effectLst/>
              </a:rPr>
              <a:t>:</a:t>
            </a:r>
          </a:p>
          <a:p>
            <a:pPr algn="justLow" eaLnBrk="1" hangingPunct="1"/>
            <a:endParaRPr lang="en-US" sz="2400" dirty="0">
              <a:solidFill>
                <a:srgbClr val="000000"/>
              </a:solidFill>
              <a:effectLst/>
            </a:endParaRPr>
          </a:p>
          <a:p>
            <a:pPr eaLnBrk="1" hangingPunct="1">
              <a:buClr>
                <a:srgbClr val="000000"/>
              </a:buClr>
              <a:buFont typeface="Wingdings" pitchFamily="2" charset="2"/>
              <a:buChar char="Ø"/>
            </a:pPr>
            <a:r>
              <a:rPr lang="en-US" sz="2400" dirty="0">
                <a:solidFill>
                  <a:srgbClr val="000000"/>
                </a:solidFill>
                <a:effectLst/>
              </a:rPr>
              <a:t>the maturity of the food and variety</a:t>
            </a:r>
          </a:p>
          <a:p>
            <a:pPr eaLnBrk="1" hangingPunct="1">
              <a:buClr>
                <a:srgbClr val="000000"/>
              </a:buClr>
              <a:buFont typeface="Wingdings" pitchFamily="2" charset="2"/>
              <a:buChar char="Ø"/>
            </a:pPr>
            <a:r>
              <a:rPr lang="en-US" sz="2400" dirty="0">
                <a:solidFill>
                  <a:srgbClr val="000000"/>
                </a:solidFill>
                <a:effectLst/>
              </a:rPr>
              <a:t>methods used in preparation of the food, particularly the extent of cutting, slicing or dicing</a:t>
            </a:r>
          </a:p>
          <a:p>
            <a:pPr>
              <a:buClr>
                <a:srgbClr val="000000"/>
              </a:buClr>
              <a:buFont typeface="Wingdings" pitchFamily="2" charset="2"/>
              <a:buChar char="Ø"/>
            </a:pPr>
            <a:r>
              <a:rPr lang="en-US" sz="2400" dirty="0">
                <a:solidFill>
                  <a:srgbClr val="000000"/>
                </a:solidFill>
              </a:rPr>
              <a:t>the surface-area-to-volume ratio of the pieces of food</a:t>
            </a:r>
          </a:p>
          <a:p>
            <a:pPr eaLnBrk="1" hangingPunct="1">
              <a:buClr>
                <a:srgbClr val="000000"/>
              </a:buClr>
              <a:buFont typeface="Wingdings" pitchFamily="2" charset="2"/>
              <a:buChar char="Ø"/>
            </a:pPr>
            <a:endParaRPr lang="en-US" sz="2400" dirty="0">
              <a:solidFill>
                <a:srgbClr val="000000"/>
              </a:solidFill>
              <a:effectLs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a:xfrm>
            <a:off x="457200" y="990600"/>
            <a:ext cx="8229600" cy="4525963"/>
          </a:xfrm>
        </p:spPr>
        <p:txBody>
          <a:bodyPr/>
          <a:lstStyle/>
          <a:p>
            <a:pPr eaLnBrk="1" hangingPunct="1">
              <a:lnSpc>
                <a:spcPct val="90000"/>
              </a:lnSpc>
              <a:buClr>
                <a:srgbClr val="000000"/>
              </a:buClr>
              <a:buFont typeface="Wingdings" pitchFamily="2" charset="2"/>
              <a:buChar char="Ø"/>
            </a:pPr>
            <a:r>
              <a:rPr lang="en-US" sz="2800" dirty="0">
                <a:solidFill>
                  <a:srgbClr val="000000"/>
                </a:solidFill>
                <a:effectLst/>
              </a:rPr>
              <a:t>method of blanching</a:t>
            </a:r>
          </a:p>
          <a:p>
            <a:pPr eaLnBrk="1" hangingPunct="1">
              <a:lnSpc>
                <a:spcPct val="90000"/>
              </a:lnSpc>
              <a:buClr>
                <a:srgbClr val="000000"/>
              </a:buClr>
              <a:buFont typeface="Wingdings" pitchFamily="2" charset="2"/>
              <a:buChar char="Ø"/>
            </a:pPr>
            <a:r>
              <a:rPr lang="en-US" sz="2800" dirty="0">
                <a:solidFill>
                  <a:srgbClr val="000000"/>
                </a:solidFill>
                <a:effectLst/>
              </a:rPr>
              <a:t>time and temperature of blanching (lower vitamin losses at higher temperatures for shorter times)</a:t>
            </a:r>
          </a:p>
          <a:p>
            <a:pPr eaLnBrk="1" hangingPunct="1">
              <a:lnSpc>
                <a:spcPct val="90000"/>
              </a:lnSpc>
              <a:buClr>
                <a:srgbClr val="000000"/>
              </a:buClr>
              <a:buFont typeface="Wingdings" pitchFamily="2" charset="2"/>
              <a:buChar char="Ø"/>
            </a:pPr>
            <a:r>
              <a:rPr lang="en-US" sz="2800" dirty="0">
                <a:solidFill>
                  <a:srgbClr val="000000"/>
                </a:solidFill>
                <a:effectLst/>
              </a:rPr>
              <a:t>the method of cooling</a:t>
            </a:r>
          </a:p>
          <a:p>
            <a:pPr eaLnBrk="1" hangingPunct="1">
              <a:lnSpc>
                <a:spcPct val="90000"/>
              </a:lnSpc>
              <a:buClr>
                <a:srgbClr val="000000"/>
              </a:buClr>
              <a:buFont typeface="Wingdings" pitchFamily="2" charset="2"/>
              <a:buChar char="Ø"/>
            </a:pPr>
            <a:r>
              <a:rPr lang="en-US" sz="2800" dirty="0">
                <a:solidFill>
                  <a:srgbClr val="000000"/>
                </a:solidFill>
                <a:effectLst/>
              </a:rPr>
              <a:t>the ratio of water to food (in both water blanching and cooling).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Grp="1" noChangeArrowheads="1"/>
          </p:cNvSpPr>
          <p:nvPr>
            <p:ph type="title"/>
          </p:nvPr>
        </p:nvSpPr>
        <p:spPr>
          <a:xfrm>
            <a:off x="250825" y="333375"/>
            <a:ext cx="8642350" cy="976313"/>
          </a:xfrm>
        </p:spPr>
        <p:txBody>
          <a:bodyPr/>
          <a:lstStyle/>
          <a:p>
            <a:pPr eaLnBrk="1" hangingPunct="1"/>
            <a:r>
              <a:rPr lang="en-US" sz="2400">
                <a:solidFill>
                  <a:srgbClr val="000000"/>
                </a:solidFill>
                <a:effectLst/>
              </a:rPr>
              <a:t>Effect of blanching method on ascorbic acid losses in selected vegetables</a:t>
            </a:r>
          </a:p>
        </p:txBody>
      </p:sp>
      <p:pic>
        <p:nvPicPr>
          <p:cNvPr id="102403" name="Picture 4"/>
          <p:cNvPicPr>
            <a:picLocks noGrp="1" noChangeAspect="1" noChangeArrowheads="1"/>
          </p:cNvPicPr>
          <p:nvPr>
            <p:ph type="body" idx="1"/>
          </p:nvPr>
        </p:nvPicPr>
        <p:blipFill>
          <a:blip r:embed="rId2" cstate="print"/>
          <a:srcRect/>
          <a:stretch>
            <a:fillRect/>
          </a:stretch>
        </p:blipFill>
        <p:spPr>
          <a:xfrm>
            <a:off x="250825" y="1412875"/>
            <a:ext cx="8713788" cy="3600450"/>
          </a:xfrm>
          <a:solidFill>
            <a:srgbClr val="FFFF99"/>
          </a:solidFill>
          <a:ln w="38100" cmpd="dbl">
            <a:solidFill>
              <a:srgbClr val="000000"/>
            </a:solidFill>
          </a:ln>
        </p:spPr>
      </p:pic>
      <p:sp>
        <p:nvSpPr>
          <p:cNvPr id="102404" name="Rectangle 4"/>
          <p:cNvSpPr>
            <a:spLocks noChangeArrowheads="1"/>
          </p:cNvSpPr>
          <p:nvPr/>
        </p:nvSpPr>
        <p:spPr bwMode="auto">
          <a:xfrm>
            <a:off x="571500" y="5214938"/>
            <a:ext cx="8286750" cy="708025"/>
          </a:xfrm>
          <a:prstGeom prst="rect">
            <a:avLst/>
          </a:prstGeom>
          <a:noFill/>
          <a:ln w="9525">
            <a:noFill/>
            <a:miter lim="800000"/>
            <a:headEnd/>
            <a:tailEnd/>
          </a:ln>
        </p:spPr>
        <p:txBody>
          <a:bodyPr>
            <a:spAutoFit/>
          </a:bodyPr>
          <a:lstStyle/>
          <a:p>
            <a:pPr algn="justLow">
              <a:buFont typeface="Wingdings" pitchFamily="2" charset="2"/>
              <a:buChar char="Ø"/>
            </a:pPr>
            <a:r>
              <a:rPr lang="id-ID" sz="2000" b="1" dirty="0">
                <a:solidFill>
                  <a:srgbClr val="000000"/>
                </a:solidFill>
              </a:rPr>
              <a:t> </a:t>
            </a:r>
            <a:r>
              <a:rPr lang="en-US" sz="2000" b="1" dirty="0">
                <a:solidFill>
                  <a:srgbClr val="000000"/>
                </a:solidFill>
              </a:rPr>
              <a:t>Losses of ascorbic acid are used as an indicator of food quality, and therefore the severity of blanching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a:xfrm>
            <a:off x="457200" y="292100"/>
            <a:ext cx="8229600" cy="1049338"/>
          </a:xfrm>
        </p:spPr>
        <p:txBody>
          <a:bodyPr/>
          <a:lstStyle/>
          <a:p>
            <a:pPr eaLnBrk="1" hangingPunct="1">
              <a:defRPr/>
            </a:pPr>
            <a:r>
              <a:rPr lang="id-ID" sz="3200" b="1" dirty="0">
                <a:solidFill>
                  <a:srgbClr val="000000"/>
                </a:solidFill>
                <a:effectLst>
                  <a:outerShdw blurRad="38100" dist="38100" dir="2700000" algn="tl">
                    <a:srgbClr val="FFFFFF"/>
                  </a:outerShdw>
                </a:effectLst>
              </a:rPr>
              <a:t>2</a:t>
            </a:r>
            <a:r>
              <a:rPr lang="en-US" sz="3200" b="1" dirty="0">
                <a:solidFill>
                  <a:srgbClr val="000000"/>
                </a:solidFill>
                <a:effectLst>
                  <a:outerShdw blurRad="38100" dist="38100" dir="2700000" algn="tl">
                    <a:srgbClr val="FFFFFF"/>
                  </a:outerShdw>
                </a:effectLst>
              </a:rPr>
              <a:t>.2 </a:t>
            </a:r>
            <a:r>
              <a:rPr lang="en-US" sz="3200" b="1" dirty="0" err="1">
                <a:solidFill>
                  <a:srgbClr val="000000"/>
                </a:solidFill>
                <a:effectLst/>
              </a:rPr>
              <a:t>Colour</a:t>
            </a:r>
            <a:r>
              <a:rPr lang="en-US" sz="3200" b="1" dirty="0">
                <a:solidFill>
                  <a:srgbClr val="000000"/>
                </a:solidFill>
                <a:effectLst/>
              </a:rPr>
              <a:t> and </a:t>
            </a:r>
            <a:r>
              <a:rPr lang="en-US" sz="3200" b="1" dirty="0" err="1">
                <a:solidFill>
                  <a:srgbClr val="000000"/>
                </a:solidFill>
                <a:effectLst/>
              </a:rPr>
              <a:t>flavour</a:t>
            </a:r>
            <a:endParaRPr lang="en-US" sz="3200" b="1" dirty="0">
              <a:solidFill>
                <a:srgbClr val="000000"/>
              </a:solidFill>
              <a:effectLst/>
            </a:endParaRPr>
          </a:p>
        </p:txBody>
      </p:sp>
      <p:sp>
        <p:nvSpPr>
          <p:cNvPr id="103427" name="Rectangle 3"/>
          <p:cNvSpPr>
            <a:spLocks noGrp="1" noChangeArrowheads="1"/>
          </p:cNvSpPr>
          <p:nvPr>
            <p:ph type="body" idx="1"/>
          </p:nvPr>
        </p:nvSpPr>
        <p:spPr>
          <a:xfrm>
            <a:off x="250825" y="1268413"/>
            <a:ext cx="8435975" cy="4751387"/>
          </a:xfrm>
        </p:spPr>
        <p:txBody>
          <a:bodyPr/>
          <a:lstStyle/>
          <a:p>
            <a:pPr algn="justLow" eaLnBrk="1" hangingPunct="1"/>
            <a:r>
              <a:rPr lang="en-US" sz="2400" dirty="0">
                <a:solidFill>
                  <a:srgbClr val="000000"/>
                </a:solidFill>
                <a:effectLst/>
              </a:rPr>
              <a:t>Blanching brightens the </a:t>
            </a:r>
            <a:r>
              <a:rPr lang="en-US" sz="2400" dirty="0" err="1">
                <a:solidFill>
                  <a:srgbClr val="000000"/>
                </a:solidFill>
                <a:effectLst/>
              </a:rPr>
              <a:t>colour</a:t>
            </a:r>
            <a:r>
              <a:rPr lang="en-US" sz="2400" dirty="0">
                <a:solidFill>
                  <a:srgbClr val="000000"/>
                </a:solidFill>
                <a:effectLst/>
              </a:rPr>
              <a:t> of some foods by removing air and dust on the surface and thus altering the wavelength of reflected light. </a:t>
            </a:r>
            <a:endParaRPr lang="id-ID" sz="2400" dirty="0">
              <a:solidFill>
                <a:srgbClr val="000000"/>
              </a:solidFill>
              <a:effectLst/>
            </a:endParaRPr>
          </a:p>
          <a:p>
            <a:pPr algn="justLow" eaLnBrk="1" hangingPunct="1"/>
            <a:endParaRPr lang="id-ID" sz="2400" dirty="0">
              <a:solidFill>
                <a:srgbClr val="000000"/>
              </a:solidFill>
              <a:effectLst/>
            </a:endParaRPr>
          </a:p>
          <a:p>
            <a:pPr algn="justLow" eaLnBrk="1" hangingPunct="1"/>
            <a:r>
              <a:rPr lang="en-US" sz="2400" dirty="0">
                <a:solidFill>
                  <a:srgbClr val="000000"/>
                </a:solidFill>
                <a:effectLst/>
              </a:rPr>
              <a:t> Sodium carbonate (0.125% w/w) or calcium oxide are often added to blancher water to protect chlorophyll and to retain the </a:t>
            </a:r>
            <a:r>
              <a:rPr lang="en-US" sz="2400" dirty="0" err="1">
                <a:solidFill>
                  <a:srgbClr val="000000"/>
                </a:solidFill>
                <a:effectLst/>
              </a:rPr>
              <a:t>colour</a:t>
            </a:r>
            <a:r>
              <a:rPr lang="en-US" sz="2400" dirty="0">
                <a:solidFill>
                  <a:srgbClr val="000000"/>
                </a:solidFill>
                <a:effectLst/>
              </a:rPr>
              <a:t> of green vegetables, although the increase in pH may increase losses of ascorbic acid.</a:t>
            </a:r>
            <a:endParaRPr lang="id-ID" sz="2400" dirty="0">
              <a:solidFill>
                <a:srgbClr val="000000"/>
              </a:solidFill>
              <a:effectLst/>
            </a:endParaRPr>
          </a:p>
          <a:p>
            <a:pPr algn="justLow" eaLnBrk="1" hangingPunct="1"/>
            <a:endParaRPr lang="id-ID" sz="2400" dirty="0">
              <a:solidFill>
                <a:srgbClr val="000000"/>
              </a:solidFill>
              <a:effectLst/>
            </a:endParaRPr>
          </a:p>
          <a:p>
            <a:pPr algn="justLow" eaLnBrk="1" hangingPunct="1"/>
            <a:r>
              <a:rPr lang="en-US" sz="2400" dirty="0" err="1">
                <a:solidFill>
                  <a:srgbClr val="000000"/>
                </a:solidFill>
                <a:effectLst/>
              </a:rPr>
              <a:t>Enzymic</a:t>
            </a:r>
            <a:r>
              <a:rPr lang="en-US" sz="2400" dirty="0">
                <a:solidFill>
                  <a:srgbClr val="000000"/>
                </a:solidFill>
                <a:effectLst/>
              </a:rPr>
              <a:t> browning of cut apples and potatoes is</a:t>
            </a:r>
            <a:r>
              <a:rPr lang="id-ID" sz="2400" dirty="0">
                <a:solidFill>
                  <a:srgbClr val="000000"/>
                </a:solidFill>
                <a:effectLst/>
              </a:rPr>
              <a:t> </a:t>
            </a:r>
            <a:r>
              <a:rPr lang="en-US" sz="2400" dirty="0">
                <a:solidFill>
                  <a:srgbClr val="000000"/>
                </a:solidFill>
                <a:effectLst/>
              </a:rPr>
              <a:t>prevented by holding the food in dilute (2% w/w) brine prior to blanching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p:cNvSpPr>
            <a:spLocks noGrp="1" noChangeArrowheads="1"/>
          </p:cNvSpPr>
          <p:nvPr>
            <p:ph type="body" idx="1"/>
          </p:nvPr>
        </p:nvSpPr>
        <p:spPr>
          <a:xfrm>
            <a:off x="357188" y="357188"/>
            <a:ext cx="8229600" cy="4535487"/>
          </a:xfrm>
        </p:spPr>
        <p:txBody>
          <a:bodyPr/>
          <a:lstStyle/>
          <a:p>
            <a:pPr algn="justLow" eaLnBrk="1" hangingPunct="1">
              <a:defRPr/>
            </a:pPr>
            <a:r>
              <a:rPr lang="en-US" sz="2400" dirty="0">
                <a:solidFill>
                  <a:srgbClr val="000000"/>
                </a:solidFill>
                <a:effectLst/>
              </a:rPr>
              <a:t>When correctly blanched, most foods have no significant changes to flavor or aroma, but under-blanching can lead to the development of off-flavors during storage of dried or frozen foods.</a:t>
            </a:r>
            <a:endParaRPr lang="id-ID" sz="2400" dirty="0">
              <a:solidFill>
                <a:srgbClr val="000000"/>
              </a:solidFill>
              <a:effectLst/>
            </a:endParaRPr>
          </a:p>
          <a:p>
            <a:pPr algn="justLow" eaLnBrk="1" hangingPunct="1">
              <a:buFontTx/>
              <a:buNone/>
              <a:defRPr/>
            </a:pPr>
            <a:endParaRPr lang="id-ID" sz="2400" dirty="0">
              <a:solidFill>
                <a:srgbClr val="000000"/>
              </a:solidFill>
              <a:effectLst/>
            </a:endParaRPr>
          </a:p>
          <a:p>
            <a:pPr algn="justLow" eaLnBrk="1" hangingPunct="1">
              <a:buFontTx/>
              <a:buNone/>
              <a:defRPr/>
            </a:pPr>
            <a:r>
              <a:rPr lang="id-ID" sz="2400" dirty="0">
                <a:solidFill>
                  <a:srgbClr val="000000"/>
                </a:solidFill>
                <a:effectLst>
                  <a:outerShdw blurRad="38100" dist="38100" dir="2700000" algn="tl">
                    <a:srgbClr val="FFFFFF"/>
                  </a:outerShdw>
                </a:effectLst>
              </a:rPr>
              <a:t>2</a:t>
            </a:r>
            <a:r>
              <a:rPr lang="en-US" sz="2400" dirty="0">
                <a:solidFill>
                  <a:srgbClr val="000000"/>
                </a:solidFill>
                <a:effectLst>
                  <a:outerShdw blurRad="38100" dist="38100" dir="2700000" algn="tl">
                    <a:srgbClr val="FFFFFF"/>
                  </a:outerShdw>
                </a:effectLst>
              </a:rPr>
              <a:t>.3 </a:t>
            </a:r>
            <a:r>
              <a:rPr lang="en-US" sz="2400" b="1" dirty="0">
                <a:solidFill>
                  <a:srgbClr val="000000"/>
                </a:solidFill>
                <a:effectLst/>
              </a:rPr>
              <a:t>Texture</a:t>
            </a:r>
            <a:endParaRPr lang="en-US" sz="2400" dirty="0">
              <a:solidFill>
                <a:srgbClr val="000000"/>
              </a:solidFill>
              <a:effectLst/>
            </a:endParaRPr>
          </a:p>
        </p:txBody>
      </p:sp>
      <p:sp>
        <p:nvSpPr>
          <p:cNvPr id="3" name="Rectangle 3"/>
          <p:cNvSpPr txBox="1">
            <a:spLocks noChangeArrowheads="1"/>
          </p:cNvSpPr>
          <p:nvPr/>
        </p:nvSpPr>
        <p:spPr bwMode="auto">
          <a:xfrm>
            <a:off x="357188" y="2714625"/>
            <a:ext cx="8301037" cy="5786438"/>
          </a:xfrm>
          <a:prstGeom prst="rect">
            <a:avLst/>
          </a:prstGeom>
          <a:noFill/>
          <a:ln w="9525">
            <a:noFill/>
            <a:miter lim="800000"/>
            <a:headEnd/>
            <a:tailEnd/>
          </a:ln>
          <a:effectLst/>
        </p:spPr>
        <p:txBody>
          <a:bodyPr/>
          <a:lstStyle/>
          <a:p>
            <a:pPr marL="342900" indent="-342900" algn="justLow">
              <a:spcBef>
                <a:spcPct val="20000"/>
              </a:spcBef>
              <a:buClr>
                <a:schemeClr val="hlink"/>
              </a:buClr>
              <a:buSzPct val="120000"/>
              <a:buFontTx/>
              <a:buChar char="•"/>
              <a:defRPr/>
            </a:pPr>
            <a:r>
              <a:rPr lang="en-US" sz="2400" kern="0" dirty="0">
                <a:solidFill>
                  <a:srgbClr val="000000"/>
                </a:solidFill>
                <a:latin typeface="+mn-lt"/>
                <a:cs typeface="+mn-cs"/>
              </a:rPr>
              <a:t>One of the purposes of blanching is to soften the texture of vegetables to facilitate filling into containers prior to canning. However, when used for freezing or drying, the time -temperature conditions needed to achieve enzyme inactivation cause an excessive loss of texture in some types of food (for example certain varieties of potato) and in large pieces of food. </a:t>
            </a:r>
            <a:r>
              <a:rPr lang="en-US" sz="2400" b="1" kern="0" dirty="0">
                <a:solidFill>
                  <a:srgbClr val="000000"/>
                </a:solidFill>
                <a:latin typeface="+mn-lt"/>
                <a:cs typeface="+mn-cs"/>
              </a:rPr>
              <a:t>Calcium chloride (1–2%) </a:t>
            </a:r>
            <a:r>
              <a:rPr lang="en-US" sz="2400" kern="0" dirty="0">
                <a:solidFill>
                  <a:srgbClr val="000000"/>
                </a:solidFill>
                <a:latin typeface="+mn-lt"/>
                <a:cs typeface="+mn-cs"/>
              </a:rPr>
              <a:t>is therefore added to blancher water to form insoluble </a:t>
            </a:r>
            <a:r>
              <a:rPr lang="en-US" sz="2400" i="1" kern="0" dirty="0">
                <a:solidFill>
                  <a:srgbClr val="000000"/>
                </a:solidFill>
                <a:latin typeface="+mn-lt"/>
                <a:cs typeface="+mn-cs"/>
              </a:rPr>
              <a:t>calcium </a:t>
            </a:r>
            <a:r>
              <a:rPr lang="en-US" sz="2400" i="1" kern="0" dirty="0" err="1">
                <a:solidFill>
                  <a:srgbClr val="000000"/>
                </a:solidFill>
                <a:latin typeface="+mn-lt"/>
                <a:cs typeface="+mn-cs"/>
              </a:rPr>
              <a:t>pectate</a:t>
            </a:r>
            <a:r>
              <a:rPr lang="en-US" sz="2400" i="1" kern="0" dirty="0">
                <a:solidFill>
                  <a:srgbClr val="000000"/>
                </a:solidFill>
                <a:latin typeface="+mn-lt"/>
                <a:cs typeface="+mn-cs"/>
              </a:rPr>
              <a:t> complexes and thus to maintain firmness in the tissues</a:t>
            </a:r>
            <a:r>
              <a:rPr lang="id-ID" sz="2400" i="1" kern="0" dirty="0">
                <a:solidFill>
                  <a:srgbClr val="000000"/>
                </a:solidFill>
                <a:latin typeface="+mn-lt"/>
                <a:cs typeface="+mn-cs"/>
              </a:rPr>
              <a:t>.</a:t>
            </a:r>
            <a:endParaRPr lang="en-US" sz="2400" i="1" kern="0" dirty="0">
              <a:solidFill>
                <a:srgbClr val="000000"/>
              </a:solidFill>
              <a:latin typeface="+mn-lt"/>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2"/>
          <a:srcRect/>
          <a:stretch>
            <a:fillRect/>
          </a:stretch>
        </p:blipFill>
        <p:spPr bwMode="auto">
          <a:xfrm>
            <a:off x="1600200" y="685800"/>
            <a:ext cx="5562600" cy="4886325"/>
          </a:xfrm>
          <a:prstGeom prst="rect">
            <a:avLst/>
          </a:prstGeom>
          <a:noFill/>
          <a:ln w="9525">
            <a:noFill/>
            <a:miter lim="800000"/>
            <a:headEnd/>
            <a:tailEnd/>
          </a:ln>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457200" y="292100"/>
            <a:ext cx="8229600" cy="904875"/>
          </a:xfrm>
        </p:spPr>
        <p:txBody>
          <a:bodyPr/>
          <a:lstStyle/>
          <a:p>
            <a:pPr eaLnBrk="1" hangingPunct="1"/>
            <a:r>
              <a:rPr lang="en-US" sz="3200" b="1" dirty="0">
                <a:solidFill>
                  <a:srgbClr val="000000"/>
                </a:solidFill>
                <a:effectLst/>
              </a:rPr>
              <a:t>Blanching</a:t>
            </a:r>
          </a:p>
        </p:txBody>
      </p:sp>
      <p:sp>
        <p:nvSpPr>
          <p:cNvPr id="88067" name="Rectangle 3"/>
          <p:cNvSpPr>
            <a:spLocks noGrp="1" noChangeArrowheads="1"/>
          </p:cNvSpPr>
          <p:nvPr>
            <p:ph type="body" idx="1"/>
          </p:nvPr>
        </p:nvSpPr>
        <p:spPr>
          <a:xfrm>
            <a:off x="457200" y="1341438"/>
            <a:ext cx="8229600" cy="4678362"/>
          </a:xfrm>
        </p:spPr>
        <p:txBody>
          <a:bodyPr>
            <a:normAutofit/>
          </a:bodyPr>
          <a:lstStyle/>
          <a:p>
            <a:pPr algn="justLow"/>
            <a:r>
              <a:rPr lang="en-US" sz="2400" b="1" u="sng" dirty="0">
                <a:solidFill>
                  <a:srgbClr val="FF0000"/>
                </a:solidFill>
              </a:rPr>
              <a:t>Blanching </a:t>
            </a:r>
            <a:r>
              <a:rPr lang="id-ID" sz="2400" b="1" u="sng" dirty="0">
                <a:solidFill>
                  <a:srgbClr val="FF0000"/>
                </a:solidFill>
              </a:rPr>
              <a:t>: </a:t>
            </a:r>
            <a:r>
              <a:rPr lang="en-US" sz="2400" b="1" u="sng" dirty="0">
                <a:solidFill>
                  <a:srgbClr val="000000"/>
                </a:solidFill>
              </a:rPr>
              <a:t>is the treatment of vegetables in hot water or steam to inactivate oxidative</a:t>
            </a:r>
            <a:r>
              <a:rPr lang="id-ID" sz="2400" b="1" u="sng" dirty="0">
                <a:solidFill>
                  <a:srgbClr val="000000"/>
                </a:solidFill>
              </a:rPr>
              <a:t> enzymes.</a:t>
            </a:r>
          </a:p>
          <a:p>
            <a:pPr algn="justLow" eaLnBrk="1" hangingPunct="1"/>
            <a:endParaRPr lang="id-ID" sz="2400" dirty="0">
              <a:solidFill>
                <a:srgbClr val="000000"/>
              </a:solidFill>
              <a:effectLst/>
              <a:latin typeface="Times New Roman" pitchFamily="18" charset="0"/>
              <a:cs typeface="Times New Roman" pitchFamily="18" charset="0"/>
            </a:endParaRPr>
          </a:p>
          <a:p>
            <a:pPr algn="justLow" eaLnBrk="1" hangingPunct="1"/>
            <a:r>
              <a:rPr lang="en-US" sz="2400" dirty="0">
                <a:solidFill>
                  <a:srgbClr val="000000"/>
                </a:solidFill>
                <a:effectLst/>
                <a:latin typeface="Times New Roman" pitchFamily="18" charset="0"/>
                <a:cs typeface="Times New Roman" pitchFamily="18" charset="0"/>
              </a:rPr>
              <a:t>Blanching serves a variety of functions, one of the main ones being to </a:t>
            </a:r>
            <a:r>
              <a:rPr lang="en-US" sz="2400" b="1" dirty="0">
                <a:solidFill>
                  <a:srgbClr val="000000"/>
                </a:solidFill>
                <a:effectLst/>
                <a:latin typeface="Times New Roman" pitchFamily="18" charset="0"/>
                <a:cs typeface="Times New Roman" pitchFamily="18" charset="0"/>
              </a:rPr>
              <a:t>destroy enzymatic activity </a:t>
            </a:r>
            <a:r>
              <a:rPr lang="en-US" sz="2400" dirty="0">
                <a:solidFill>
                  <a:srgbClr val="000000"/>
                </a:solidFill>
                <a:effectLst/>
                <a:latin typeface="Times New Roman" pitchFamily="18" charset="0"/>
                <a:cs typeface="Times New Roman" pitchFamily="18" charset="0"/>
              </a:rPr>
              <a:t>in vegetables and some fruits, prior to further processing by heat. </a:t>
            </a:r>
            <a:endParaRPr lang="id-ID" sz="2400" dirty="0">
              <a:solidFill>
                <a:srgbClr val="000000"/>
              </a:solidFill>
              <a:effectLst/>
              <a:latin typeface="Times New Roman" pitchFamily="18" charset="0"/>
              <a:cs typeface="Times New Roman" pitchFamily="18" charset="0"/>
            </a:endParaRPr>
          </a:p>
          <a:p>
            <a:pPr algn="justLow" eaLnBrk="1" hangingPunct="1"/>
            <a:endParaRPr lang="id-ID" sz="2400" dirty="0">
              <a:solidFill>
                <a:srgbClr val="000000"/>
              </a:solidFill>
              <a:effectLst/>
              <a:latin typeface="Times New Roman" pitchFamily="18" charset="0"/>
              <a:cs typeface="Times New Roman" pitchFamily="18" charset="0"/>
            </a:endParaRPr>
          </a:p>
          <a:p>
            <a:pPr algn="justLow" eaLnBrk="1" hangingPunct="1"/>
            <a:r>
              <a:rPr lang="id-ID" sz="2400" dirty="0">
                <a:solidFill>
                  <a:srgbClr val="000000"/>
                </a:solidFill>
                <a:latin typeface="Times New Roman" pitchFamily="18" charset="0"/>
                <a:cs typeface="Times New Roman" pitchFamily="18" charset="0"/>
              </a:rPr>
              <a:t> </a:t>
            </a:r>
            <a:r>
              <a:rPr lang="en-US" sz="2400" dirty="0">
                <a:solidFill>
                  <a:srgbClr val="000000"/>
                </a:solidFill>
                <a:effectLst/>
                <a:latin typeface="Times New Roman" pitchFamily="18" charset="0"/>
                <a:cs typeface="Times New Roman" pitchFamily="18" charset="0"/>
              </a:rPr>
              <a:t>As such, it is not intended as a sole method of preservation but as a pre-treatment which is normally carried out between the preparation of the raw material and later operations (particularly heat </a:t>
            </a:r>
            <a:r>
              <a:rPr lang="en-US" sz="2400" dirty="0" err="1">
                <a:solidFill>
                  <a:srgbClr val="000000"/>
                </a:solidFill>
                <a:effectLst/>
                <a:latin typeface="Times New Roman" pitchFamily="18" charset="0"/>
                <a:cs typeface="Times New Roman" pitchFamily="18" charset="0"/>
              </a:rPr>
              <a:t>sterilisation</a:t>
            </a:r>
            <a:r>
              <a:rPr lang="en-US" sz="2400" dirty="0">
                <a:solidFill>
                  <a:srgbClr val="000000"/>
                </a:solidFill>
                <a:effectLst/>
                <a:latin typeface="Times New Roman" pitchFamily="18" charset="0"/>
                <a:cs typeface="Times New Roman" pitchFamily="18" charset="0"/>
              </a:rPr>
              <a:t>, dehydration and freezing.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0.gstatic.com/images?q=tbn:ANd9GcTT-ivbYgEIhjvN0mKxwbWPIMyXVwQqQI6MemVQ7SIHPsf_a52T-Q"/>
          <p:cNvPicPr>
            <a:picLocks noChangeAspect="1" noChangeArrowheads="1"/>
          </p:cNvPicPr>
          <p:nvPr/>
        </p:nvPicPr>
        <p:blipFill>
          <a:blip r:embed="rId2"/>
          <a:srcRect/>
          <a:stretch>
            <a:fillRect/>
          </a:stretch>
        </p:blipFill>
        <p:spPr bwMode="auto">
          <a:xfrm>
            <a:off x="228600" y="1066800"/>
            <a:ext cx="3048000" cy="2895600"/>
          </a:xfrm>
          <a:prstGeom prst="rect">
            <a:avLst/>
          </a:prstGeom>
          <a:noFill/>
        </p:spPr>
      </p:pic>
      <p:pic>
        <p:nvPicPr>
          <p:cNvPr id="1028" name="Picture 4" descr="https://encrypted-tbn0.gstatic.com/images?q=tbn:ANd9GcSifHbj_3JxE4k9_iEmW8WcYTUD9t2wY0gKLkAS5WYotC5THcbW"/>
          <p:cNvPicPr>
            <a:picLocks noChangeAspect="1" noChangeArrowheads="1"/>
          </p:cNvPicPr>
          <p:nvPr/>
        </p:nvPicPr>
        <p:blipFill>
          <a:blip r:embed="rId3"/>
          <a:srcRect/>
          <a:stretch>
            <a:fillRect/>
          </a:stretch>
        </p:blipFill>
        <p:spPr bwMode="auto">
          <a:xfrm>
            <a:off x="3733800" y="1447800"/>
            <a:ext cx="2971800" cy="2819400"/>
          </a:xfrm>
          <a:prstGeom prst="rect">
            <a:avLst/>
          </a:prstGeom>
          <a:noFill/>
        </p:spPr>
      </p:pic>
      <p:pic>
        <p:nvPicPr>
          <p:cNvPr id="1030" name="Picture 6" descr="https://encrypted-tbn2.gstatic.com/images?q=tbn:ANd9GcQoWdGIZrj9jblUyM8HXj3wD1vlWEN4j63Etznn-cOn9gp2E6A2"/>
          <p:cNvPicPr>
            <a:picLocks noChangeAspect="1" noChangeArrowheads="1"/>
          </p:cNvPicPr>
          <p:nvPr/>
        </p:nvPicPr>
        <p:blipFill>
          <a:blip r:embed="rId4"/>
          <a:srcRect/>
          <a:stretch>
            <a:fillRect/>
          </a:stretch>
        </p:blipFill>
        <p:spPr bwMode="auto">
          <a:xfrm>
            <a:off x="6400800" y="4267200"/>
            <a:ext cx="2428875" cy="1885950"/>
          </a:xfrm>
          <a:prstGeom prst="rect">
            <a:avLst/>
          </a:prstGeom>
          <a:noFill/>
        </p:spPr>
      </p:pic>
      <p:pic>
        <p:nvPicPr>
          <p:cNvPr id="1032" name="Picture 8" descr="http://doriegreenspan.com/images/artichoke.jpg"/>
          <p:cNvPicPr>
            <a:picLocks noChangeAspect="1" noChangeArrowheads="1"/>
          </p:cNvPicPr>
          <p:nvPr/>
        </p:nvPicPr>
        <p:blipFill>
          <a:blip r:embed="rId5"/>
          <a:srcRect/>
          <a:stretch>
            <a:fillRect/>
          </a:stretch>
        </p:blipFill>
        <p:spPr bwMode="auto">
          <a:xfrm>
            <a:off x="2819400" y="4572000"/>
            <a:ext cx="3352800" cy="175260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143000" y="0"/>
          <a:ext cx="7696200" cy="7383281"/>
        </p:xfrm>
        <a:graphic>
          <a:graphicData uri="http://schemas.openxmlformats.org/drawingml/2006/table">
            <a:tbl>
              <a:tblPr/>
              <a:tblGrid>
                <a:gridCol w="3848100">
                  <a:extLst>
                    <a:ext uri="{9D8B030D-6E8A-4147-A177-3AD203B41FA5}">
                      <a16:colId xmlns:a16="http://schemas.microsoft.com/office/drawing/2014/main" xmlns="" val="20000"/>
                    </a:ext>
                  </a:extLst>
                </a:gridCol>
                <a:gridCol w="3848100">
                  <a:extLst>
                    <a:ext uri="{9D8B030D-6E8A-4147-A177-3AD203B41FA5}">
                      <a16:colId xmlns:a16="http://schemas.microsoft.com/office/drawing/2014/main" xmlns="" val="20001"/>
                    </a:ext>
                  </a:extLst>
                </a:gridCol>
              </a:tblGrid>
              <a:tr h="231376">
                <a:tc gridSpan="2">
                  <a:txBody>
                    <a:bodyPr/>
                    <a:lstStyle/>
                    <a:p>
                      <a:r>
                        <a:rPr lang="en-US" sz="1600"/>
                        <a:t>Artichoke, cooked boiled, salted</a:t>
                      </a:r>
                    </a:p>
                  </a:txBody>
                  <a:tcPr marL="34702" marR="34702" marT="17351" marB="17351" anchor="ctr">
                    <a:solidFill>
                      <a:srgbClr val="F9F9F9"/>
                    </a:solidFill>
                  </a:tcPr>
                </a:tc>
                <a:tc hMerge="1">
                  <a:txBody>
                    <a:bodyPr/>
                    <a:lstStyle/>
                    <a:p>
                      <a:endParaRPr lang="en-US"/>
                    </a:p>
                  </a:txBody>
                  <a:tcPr/>
                </a:tc>
                <a:extLst>
                  <a:ext uri="{0D108BD9-81ED-4DB2-BD59-A6C34878D82A}">
                    <a16:rowId xmlns:a16="http://schemas.microsoft.com/office/drawing/2014/main" xmlns="" val="10000"/>
                  </a:ext>
                </a:extLst>
              </a:tr>
              <a:tr h="231376">
                <a:tc gridSpan="2">
                  <a:txBody>
                    <a:bodyPr/>
                    <a:lstStyle/>
                    <a:p>
                      <a:pPr algn="ctr" fontAlgn="t"/>
                      <a:r>
                        <a:rPr lang="en-US" sz="1600"/>
                        <a:t>Nutritional value per 100 g (3.5 oz)</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B w="9525" cap="flat" cmpd="sng" algn="ctr">
                      <a:solidFill>
                        <a:srgbClr val="AAAAAA"/>
                      </a:solidFill>
                      <a:prstDash val="solid"/>
                      <a:round/>
                      <a:headEnd type="none" w="med" len="med"/>
                      <a:tailEnd type="none" w="med" len="med"/>
                    </a:lnB>
                    <a:solidFill>
                      <a:srgbClr val="F9F9F9"/>
                    </a:solidFill>
                  </a:tcPr>
                </a:tc>
                <a:tc hMerge="1">
                  <a:txBody>
                    <a:bodyPr/>
                    <a:lstStyle/>
                    <a:p>
                      <a:endParaRPr lang="en-US"/>
                    </a:p>
                  </a:txBody>
                  <a:tcPr/>
                </a:tc>
                <a:extLst>
                  <a:ext uri="{0D108BD9-81ED-4DB2-BD59-A6C34878D82A}">
                    <a16:rowId xmlns:a16="http://schemas.microsoft.com/office/drawing/2014/main" xmlns="" val="10001"/>
                  </a:ext>
                </a:extLst>
              </a:tr>
              <a:tr h="231376">
                <a:tc>
                  <a:txBody>
                    <a:bodyPr/>
                    <a:lstStyle/>
                    <a:p>
                      <a:pPr fontAlgn="t"/>
                      <a:r>
                        <a:rPr lang="en-US" sz="1600" u="none" strike="noStrike">
                          <a:solidFill>
                            <a:srgbClr val="0B0080"/>
                          </a:solidFill>
                          <a:hlinkClick r:id="rId2" tooltip="Food energy"/>
                        </a:rPr>
                        <a:t>Energy</a:t>
                      </a:r>
                      <a:endParaRPr lang="en-US" sz="16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E0E0E0"/>
                    </a:solidFill>
                  </a:tcPr>
                </a:tc>
                <a:tc>
                  <a:txBody>
                    <a:bodyPr/>
                    <a:lstStyle/>
                    <a:p>
                      <a:pPr fontAlgn="t"/>
                      <a:r>
                        <a:rPr lang="en-US" sz="1600"/>
                        <a:t>211 kJ (50 kcal)</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E0E0E0"/>
                    </a:solidFill>
                  </a:tcPr>
                </a:tc>
                <a:extLst>
                  <a:ext uri="{0D108BD9-81ED-4DB2-BD59-A6C34878D82A}">
                    <a16:rowId xmlns:a16="http://schemas.microsoft.com/office/drawing/2014/main" xmlns="" val="10002"/>
                  </a:ext>
                </a:extLst>
              </a:tr>
              <a:tr h="231376">
                <a:tc>
                  <a:txBody>
                    <a:bodyPr/>
                    <a:lstStyle/>
                    <a:p>
                      <a:pPr fontAlgn="t"/>
                      <a:r>
                        <a:rPr lang="en-US" sz="1400" u="none" strike="noStrike">
                          <a:solidFill>
                            <a:srgbClr val="0B0080"/>
                          </a:solidFill>
                          <a:hlinkClick r:id="rId3" tooltip="Carbohydrate"/>
                        </a:rPr>
                        <a:t>Carbohydrates</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11.39 g</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03"/>
                  </a:ext>
                </a:extLst>
              </a:tr>
              <a:tr h="231376">
                <a:tc>
                  <a:txBody>
                    <a:bodyPr/>
                    <a:lstStyle/>
                    <a:p>
                      <a:pPr fontAlgn="t"/>
                      <a:r>
                        <a:rPr lang="en-US" sz="1400"/>
                        <a:t>- </a:t>
                      </a:r>
                      <a:r>
                        <a:rPr lang="en-US" sz="1400" u="none" strike="noStrike">
                          <a:solidFill>
                            <a:srgbClr val="0B0080"/>
                          </a:solidFill>
                          <a:hlinkClick r:id="rId4" tooltip="Sugar"/>
                        </a:rPr>
                        <a:t>Sugars</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0.99 g</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04"/>
                  </a:ext>
                </a:extLst>
              </a:tr>
              <a:tr h="231376">
                <a:tc>
                  <a:txBody>
                    <a:bodyPr/>
                    <a:lstStyle/>
                    <a:p>
                      <a:pPr fontAlgn="t"/>
                      <a:r>
                        <a:rPr lang="en-US" sz="1400"/>
                        <a:t>- </a:t>
                      </a:r>
                      <a:r>
                        <a:rPr lang="en-US" sz="1400" u="none" strike="noStrike">
                          <a:solidFill>
                            <a:srgbClr val="0B0080"/>
                          </a:solidFill>
                          <a:hlinkClick r:id="rId5" tooltip="Dietary fiber"/>
                        </a:rPr>
                        <a:t>Dietary fiber</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8.6 g</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05"/>
                  </a:ext>
                </a:extLst>
              </a:tr>
              <a:tr h="231376">
                <a:tc>
                  <a:txBody>
                    <a:bodyPr/>
                    <a:lstStyle/>
                    <a:p>
                      <a:pPr fontAlgn="t"/>
                      <a:r>
                        <a:rPr lang="en-US" sz="1400" u="none" strike="noStrike">
                          <a:solidFill>
                            <a:srgbClr val="0B0080"/>
                          </a:solidFill>
                          <a:hlinkClick r:id="rId6" tooltip="Fat"/>
                        </a:rPr>
                        <a:t>Fat</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0.34 g</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06"/>
                  </a:ext>
                </a:extLst>
              </a:tr>
              <a:tr h="231376">
                <a:tc>
                  <a:txBody>
                    <a:bodyPr/>
                    <a:lstStyle/>
                    <a:p>
                      <a:pPr fontAlgn="t"/>
                      <a:r>
                        <a:rPr lang="en-US" sz="1400" u="none" strike="noStrike">
                          <a:solidFill>
                            <a:srgbClr val="0B0080"/>
                          </a:solidFill>
                          <a:hlinkClick r:id="rId7" tooltip="Protein (nutrient)"/>
                        </a:rPr>
                        <a:t>Protein</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2.89 g</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07"/>
                  </a:ext>
                </a:extLst>
              </a:tr>
              <a:tr h="231376">
                <a:tc>
                  <a:txBody>
                    <a:bodyPr/>
                    <a:lstStyle/>
                    <a:p>
                      <a:pPr fontAlgn="t"/>
                      <a:r>
                        <a:rPr lang="en-US" sz="1400"/>
                        <a:t>- </a:t>
                      </a:r>
                      <a:r>
                        <a:rPr lang="en-US" sz="1400" u="none" strike="noStrike">
                          <a:solidFill>
                            <a:srgbClr val="0B0080"/>
                          </a:solidFill>
                          <a:hlinkClick r:id="rId8" tooltip="Lutein"/>
                        </a:rPr>
                        <a:t>lutein</a:t>
                      </a:r>
                      <a:r>
                        <a:rPr lang="en-US" sz="1400"/>
                        <a:t> and </a:t>
                      </a:r>
                      <a:r>
                        <a:rPr lang="en-US" sz="1400" u="none" strike="noStrike">
                          <a:solidFill>
                            <a:srgbClr val="0B0080"/>
                          </a:solidFill>
                          <a:hlinkClick r:id="rId9" tooltip="Zeaxanthin"/>
                        </a:rPr>
                        <a:t>zeaxanthin</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l-GR" sz="1400"/>
                        <a:t>464 μ</a:t>
                      </a:r>
                      <a:r>
                        <a:rPr lang="en-US" sz="1400"/>
                        <a:t>g</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08"/>
                  </a:ext>
                </a:extLst>
              </a:tr>
              <a:tr h="231376">
                <a:tc>
                  <a:txBody>
                    <a:bodyPr/>
                    <a:lstStyle/>
                    <a:p>
                      <a:pPr fontAlgn="t"/>
                      <a:r>
                        <a:rPr lang="en-US" sz="1400" u="none" strike="noStrike">
                          <a:solidFill>
                            <a:srgbClr val="0B0080"/>
                          </a:solidFill>
                          <a:hlinkClick r:id="rId10" tooltip="Thiamine"/>
                        </a:rPr>
                        <a:t>Thiamine (vit. B</a:t>
                      </a:r>
                      <a:r>
                        <a:rPr lang="en-US" sz="1400" u="none" strike="noStrike" baseline="-25000">
                          <a:solidFill>
                            <a:srgbClr val="0B0080"/>
                          </a:solidFill>
                          <a:hlinkClick r:id="rId10" tooltip="Thiamine"/>
                        </a:rPr>
                        <a:t>1</a:t>
                      </a:r>
                      <a:r>
                        <a:rPr lang="en-US" sz="1400" u="none" strike="noStrike">
                          <a:solidFill>
                            <a:srgbClr val="0B0080"/>
                          </a:solidFill>
                          <a:hlinkClick r:id="rId10" tooltip="Thiamine"/>
                        </a:rPr>
                        <a:t>)</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0.05 mg (4%)</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09"/>
                  </a:ext>
                </a:extLst>
              </a:tr>
              <a:tr h="231376">
                <a:tc>
                  <a:txBody>
                    <a:bodyPr/>
                    <a:lstStyle/>
                    <a:p>
                      <a:pPr fontAlgn="t"/>
                      <a:r>
                        <a:rPr lang="en-US" sz="1400" u="none" strike="noStrike">
                          <a:solidFill>
                            <a:srgbClr val="0B0080"/>
                          </a:solidFill>
                          <a:hlinkClick r:id="rId11" tooltip="Riboflavin"/>
                        </a:rPr>
                        <a:t>Riboflavin (vit. B</a:t>
                      </a:r>
                      <a:r>
                        <a:rPr lang="en-US" sz="1400" u="none" strike="noStrike" baseline="-25000">
                          <a:solidFill>
                            <a:srgbClr val="0B0080"/>
                          </a:solidFill>
                          <a:hlinkClick r:id="rId11" tooltip="Riboflavin"/>
                        </a:rPr>
                        <a:t>2</a:t>
                      </a:r>
                      <a:r>
                        <a:rPr lang="en-US" sz="1400" u="none" strike="noStrike">
                          <a:solidFill>
                            <a:srgbClr val="0B0080"/>
                          </a:solidFill>
                          <a:hlinkClick r:id="rId11" tooltip="Riboflavin"/>
                        </a:rPr>
                        <a:t>)</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0.089 mg (7%)</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0"/>
                  </a:ext>
                </a:extLst>
              </a:tr>
              <a:tr h="231376">
                <a:tc>
                  <a:txBody>
                    <a:bodyPr/>
                    <a:lstStyle/>
                    <a:p>
                      <a:pPr fontAlgn="t"/>
                      <a:r>
                        <a:rPr lang="en-US" sz="1400" u="none" strike="noStrike">
                          <a:solidFill>
                            <a:srgbClr val="0B0080"/>
                          </a:solidFill>
                          <a:hlinkClick r:id="rId12" tooltip="Niacin"/>
                        </a:rPr>
                        <a:t>Niacin (vit. B</a:t>
                      </a:r>
                      <a:r>
                        <a:rPr lang="en-US" sz="1400" u="none" strike="noStrike" baseline="-25000">
                          <a:solidFill>
                            <a:srgbClr val="0B0080"/>
                          </a:solidFill>
                          <a:hlinkClick r:id="rId12" tooltip="Niacin"/>
                        </a:rPr>
                        <a:t>3</a:t>
                      </a:r>
                      <a:r>
                        <a:rPr lang="en-US" sz="1400" u="none" strike="noStrike">
                          <a:solidFill>
                            <a:srgbClr val="0B0080"/>
                          </a:solidFill>
                          <a:hlinkClick r:id="rId12" tooltip="Niacin"/>
                        </a:rPr>
                        <a:t>)</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1.11 mg (7%)</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1"/>
                  </a:ext>
                </a:extLst>
              </a:tr>
              <a:tr h="231376">
                <a:tc>
                  <a:txBody>
                    <a:bodyPr/>
                    <a:lstStyle/>
                    <a:p>
                      <a:pPr fontAlgn="t"/>
                      <a:r>
                        <a:rPr lang="en-US" sz="1400" u="none" strike="noStrike">
                          <a:solidFill>
                            <a:srgbClr val="0B0080"/>
                          </a:solidFill>
                          <a:hlinkClick r:id="rId13" tooltip="Pantothenic acid"/>
                        </a:rPr>
                        <a:t>Pantothenic acid</a:t>
                      </a:r>
                      <a:r>
                        <a:rPr lang="en-US" sz="1400"/>
                        <a:t> (B</a:t>
                      </a:r>
                      <a:r>
                        <a:rPr lang="en-US" sz="1400" baseline="-25000"/>
                        <a:t>5</a:t>
                      </a:r>
                      <a:r>
                        <a:rPr lang="en-US" sz="1400"/>
                        <a:t>)</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0.24 mg (5%)</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2"/>
                  </a:ext>
                </a:extLst>
              </a:tr>
              <a:tr h="231376">
                <a:tc>
                  <a:txBody>
                    <a:bodyPr/>
                    <a:lstStyle/>
                    <a:p>
                      <a:pPr fontAlgn="t"/>
                      <a:r>
                        <a:rPr lang="en-US" sz="1400" u="none" strike="noStrike">
                          <a:solidFill>
                            <a:srgbClr val="0B0080"/>
                          </a:solidFill>
                          <a:hlinkClick r:id="rId14" tooltip="Vitamin B6"/>
                        </a:rPr>
                        <a:t>Vitamin B</a:t>
                      </a:r>
                      <a:r>
                        <a:rPr lang="en-US" sz="1400" u="none" strike="noStrike" baseline="-25000">
                          <a:solidFill>
                            <a:srgbClr val="0B0080"/>
                          </a:solidFill>
                          <a:hlinkClick r:id="rId14" tooltip="Vitamin B6"/>
                        </a:rPr>
                        <a:t>6</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0.081 mg (6%)</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3"/>
                  </a:ext>
                </a:extLst>
              </a:tr>
              <a:tr h="231376">
                <a:tc>
                  <a:txBody>
                    <a:bodyPr/>
                    <a:lstStyle/>
                    <a:p>
                      <a:pPr fontAlgn="t"/>
                      <a:r>
                        <a:rPr lang="en-US" sz="1400" u="none" strike="noStrike">
                          <a:solidFill>
                            <a:srgbClr val="0B0080"/>
                          </a:solidFill>
                          <a:hlinkClick r:id="rId15" tooltip="Folate"/>
                        </a:rPr>
                        <a:t>Folate</a:t>
                      </a:r>
                      <a:r>
                        <a:rPr lang="en-US" sz="1400"/>
                        <a:t> (vit. B</a:t>
                      </a:r>
                      <a:r>
                        <a:rPr lang="en-US" sz="1400" baseline="-25000"/>
                        <a:t>9</a:t>
                      </a:r>
                      <a:r>
                        <a:rPr lang="en-US" sz="1400"/>
                        <a:t>)</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l-GR" sz="1400"/>
                        <a:t>89 μ</a:t>
                      </a:r>
                      <a:r>
                        <a:rPr lang="en-US" sz="1400"/>
                        <a:t>g (22%)</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4"/>
                  </a:ext>
                </a:extLst>
              </a:tr>
              <a:tr h="231376">
                <a:tc>
                  <a:txBody>
                    <a:bodyPr/>
                    <a:lstStyle/>
                    <a:p>
                      <a:pPr fontAlgn="t"/>
                      <a:r>
                        <a:rPr lang="en-US" sz="1400" u="none" strike="noStrike">
                          <a:solidFill>
                            <a:srgbClr val="0B0080"/>
                          </a:solidFill>
                          <a:hlinkClick r:id="rId16" tooltip="Vitamin C"/>
                        </a:rPr>
                        <a:t>Vitamin C</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7.4 mg (9%)</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5"/>
                  </a:ext>
                </a:extLst>
              </a:tr>
              <a:tr h="231376">
                <a:tc>
                  <a:txBody>
                    <a:bodyPr/>
                    <a:lstStyle/>
                    <a:p>
                      <a:pPr fontAlgn="t"/>
                      <a:r>
                        <a:rPr lang="en-US" sz="1400" u="none" strike="noStrike">
                          <a:solidFill>
                            <a:srgbClr val="0B0080"/>
                          </a:solidFill>
                          <a:hlinkClick r:id="rId17" tooltip="Vitamin E"/>
                        </a:rPr>
                        <a:t>Vitamin E</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0.19 mg (1%)</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6"/>
                  </a:ext>
                </a:extLst>
              </a:tr>
              <a:tr h="231376">
                <a:tc>
                  <a:txBody>
                    <a:bodyPr/>
                    <a:lstStyle/>
                    <a:p>
                      <a:pPr fontAlgn="t"/>
                      <a:r>
                        <a:rPr lang="en-US" sz="1400" u="none" strike="noStrike">
                          <a:solidFill>
                            <a:srgbClr val="0B0080"/>
                          </a:solidFill>
                          <a:hlinkClick r:id="rId18" tooltip="Vitamin K"/>
                        </a:rPr>
                        <a:t>Vitamin K</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l-GR" sz="1400"/>
                        <a:t>14.8 μ</a:t>
                      </a:r>
                      <a:r>
                        <a:rPr lang="en-US" sz="1400"/>
                        <a:t>g (14%)</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7"/>
                  </a:ext>
                </a:extLst>
              </a:tr>
              <a:tr h="231376">
                <a:tc>
                  <a:txBody>
                    <a:bodyPr/>
                    <a:lstStyle/>
                    <a:p>
                      <a:pPr fontAlgn="t"/>
                      <a:r>
                        <a:rPr lang="en-US" sz="1400" u="none" strike="noStrike">
                          <a:solidFill>
                            <a:srgbClr val="0B0080"/>
                          </a:solidFill>
                          <a:hlinkClick r:id="rId19" tooltip="Calcium"/>
                        </a:rPr>
                        <a:t>Calcium</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21 mg (2%)</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8"/>
                  </a:ext>
                </a:extLst>
              </a:tr>
              <a:tr h="231376">
                <a:tc>
                  <a:txBody>
                    <a:bodyPr/>
                    <a:lstStyle/>
                    <a:p>
                      <a:pPr fontAlgn="t"/>
                      <a:r>
                        <a:rPr lang="en-US" sz="1400" u="none" strike="noStrike">
                          <a:solidFill>
                            <a:srgbClr val="0B0080"/>
                          </a:solidFill>
                          <a:hlinkClick r:id="rId20" tooltip="Iron"/>
                        </a:rPr>
                        <a:t>Iron</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0.61 mg (5%)</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19"/>
                  </a:ext>
                </a:extLst>
              </a:tr>
              <a:tr h="231376">
                <a:tc>
                  <a:txBody>
                    <a:bodyPr/>
                    <a:lstStyle/>
                    <a:p>
                      <a:pPr fontAlgn="t"/>
                      <a:r>
                        <a:rPr lang="en-US" sz="1400" u="none" strike="noStrike">
                          <a:solidFill>
                            <a:srgbClr val="0B0080"/>
                          </a:solidFill>
                          <a:hlinkClick r:id="rId21" tooltip="Magnesium in biology"/>
                        </a:rPr>
                        <a:t>Magnesium</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42 mg (12%)</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20"/>
                  </a:ext>
                </a:extLst>
              </a:tr>
              <a:tr h="231376">
                <a:tc>
                  <a:txBody>
                    <a:bodyPr/>
                    <a:lstStyle/>
                    <a:p>
                      <a:pPr fontAlgn="t"/>
                      <a:r>
                        <a:rPr lang="en-US" sz="1400" u="none" strike="noStrike">
                          <a:solidFill>
                            <a:srgbClr val="0B0080"/>
                          </a:solidFill>
                          <a:hlinkClick r:id="rId22" tooltip="Manganese"/>
                        </a:rPr>
                        <a:t>Manganese</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0.225 mg (11%)</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21"/>
                  </a:ext>
                </a:extLst>
              </a:tr>
              <a:tr h="231376">
                <a:tc>
                  <a:txBody>
                    <a:bodyPr/>
                    <a:lstStyle/>
                    <a:p>
                      <a:pPr fontAlgn="t"/>
                      <a:r>
                        <a:rPr lang="en-US" sz="1400" u="none" strike="noStrike">
                          <a:solidFill>
                            <a:srgbClr val="0B0080"/>
                          </a:solidFill>
                          <a:hlinkClick r:id="rId23" tooltip="Phosphorus"/>
                        </a:rPr>
                        <a:t>Phosphorus</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73 mg (10%)</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22"/>
                  </a:ext>
                </a:extLst>
              </a:tr>
              <a:tr h="231376">
                <a:tc>
                  <a:txBody>
                    <a:bodyPr/>
                    <a:lstStyle/>
                    <a:p>
                      <a:pPr fontAlgn="t"/>
                      <a:r>
                        <a:rPr lang="en-US" sz="1400" u="none" strike="noStrike">
                          <a:solidFill>
                            <a:srgbClr val="0B0080"/>
                          </a:solidFill>
                          <a:hlinkClick r:id="rId24" tooltip="Potassium"/>
                        </a:rPr>
                        <a:t>Potassium</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286 mg (6%)</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23"/>
                  </a:ext>
                </a:extLst>
              </a:tr>
              <a:tr h="231376">
                <a:tc>
                  <a:txBody>
                    <a:bodyPr/>
                    <a:lstStyle/>
                    <a:p>
                      <a:pPr fontAlgn="t"/>
                      <a:r>
                        <a:rPr lang="en-US" sz="1400" u="none" strike="noStrike">
                          <a:solidFill>
                            <a:srgbClr val="0B0080"/>
                          </a:solidFill>
                          <a:hlinkClick r:id="rId25" tooltip="Sodium"/>
                        </a:rPr>
                        <a:t>Sodium</a:t>
                      </a:r>
                      <a:endParaRPr lang="en-US" sz="140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a:t>296 mg (20%)</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24"/>
                  </a:ext>
                </a:extLst>
              </a:tr>
              <a:tr h="231376">
                <a:tc>
                  <a:txBody>
                    <a:bodyPr/>
                    <a:lstStyle/>
                    <a:p>
                      <a:pPr fontAlgn="t"/>
                      <a:r>
                        <a:rPr lang="en-US" sz="1400" u="none" strike="noStrike" dirty="0">
                          <a:solidFill>
                            <a:srgbClr val="0B0080"/>
                          </a:solidFill>
                          <a:hlinkClick r:id="rId26" tooltip="Zinc"/>
                        </a:rPr>
                        <a:t>Zinc</a:t>
                      </a:r>
                      <a:endParaRPr lang="en-US" sz="1400" dirty="0"/>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tc>
                  <a:txBody>
                    <a:bodyPr/>
                    <a:lstStyle/>
                    <a:p>
                      <a:pPr fontAlgn="t"/>
                      <a:r>
                        <a:rPr lang="en-US" sz="1400" dirty="0"/>
                        <a:t>0.4 mg (4%)</a:t>
                      </a:r>
                    </a:p>
                  </a:txBody>
                  <a:tcPr marL="34702" marR="34702" marT="17351" marB="17351">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F9F9F9"/>
                    </a:solidFill>
                  </a:tcPr>
                </a:tc>
                <a:extLst>
                  <a:ext uri="{0D108BD9-81ED-4DB2-BD59-A6C34878D82A}">
                    <a16:rowId xmlns:a16="http://schemas.microsoft.com/office/drawing/2014/main" xmlns="" val="10025"/>
                  </a:ext>
                </a:extLst>
              </a:tr>
              <a:tr h="842229">
                <a:tc gridSpan="2">
                  <a:txBody>
                    <a:bodyPr/>
                    <a:lstStyle/>
                    <a:p>
                      <a:pPr fontAlgn="t"/>
                      <a:r>
                        <a:rPr lang="en-US" sz="1050" u="none" strike="noStrike" dirty="0">
                          <a:solidFill>
                            <a:srgbClr val="663366"/>
                          </a:solidFill>
                          <a:hlinkClick r:id="rId27"/>
                        </a:rPr>
                        <a:t>Link to USDA Database entry</a:t>
                      </a:r>
                      <a:r>
                        <a:rPr lang="en-US" sz="1050" dirty="0"/>
                        <a:t/>
                      </a:r>
                      <a:br>
                        <a:rPr lang="en-US" sz="1050" dirty="0"/>
                      </a:br>
                      <a:r>
                        <a:rPr lang="en-US" sz="1050" dirty="0"/>
                        <a:t>Percentages are roughly approximated</a:t>
                      </a:r>
                      <a:br>
                        <a:rPr lang="en-US" sz="1050" dirty="0"/>
                      </a:br>
                      <a:r>
                        <a:rPr lang="en-US" sz="1050" dirty="0"/>
                        <a:t>using </a:t>
                      </a:r>
                      <a:r>
                        <a:rPr lang="en-US" sz="1050" u="none" strike="noStrike" dirty="0">
                          <a:solidFill>
                            <a:srgbClr val="0B0080"/>
                          </a:solidFill>
                          <a:hlinkClick r:id="rId28" tooltip="Dietary Reference Intake"/>
                        </a:rPr>
                        <a:t>US recommendations</a:t>
                      </a:r>
                      <a:r>
                        <a:rPr lang="en-US" sz="1050" dirty="0"/>
                        <a:t> for adults.</a:t>
                      </a:r>
                      <a:br>
                        <a:rPr lang="en-US" sz="1050" dirty="0"/>
                      </a:br>
                      <a:r>
                        <a:rPr lang="en-US" sz="1050" dirty="0"/>
                        <a:t>Source: </a:t>
                      </a:r>
                      <a:r>
                        <a:rPr lang="en-US" sz="1050" u="none" strike="noStrike" dirty="0">
                          <a:solidFill>
                            <a:srgbClr val="663366"/>
                          </a:solidFill>
                          <a:hlinkClick r:id="rId29"/>
                        </a:rPr>
                        <a:t>USDA Nutrient Database</a:t>
                      </a:r>
                      <a:endParaRPr lang="en-US" sz="1050" dirty="0"/>
                    </a:p>
                  </a:txBody>
                  <a:tcPr marL="19279" marR="19279" marT="19279" marB="19279">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T w="9525" cap="flat" cmpd="sng" algn="ctr">
                      <a:solidFill>
                        <a:srgbClr val="AAAAAA"/>
                      </a:solidFill>
                      <a:prstDash val="solid"/>
                      <a:round/>
                      <a:headEnd type="none" w="med" len="med"/>
                      <a:tailEnd type="none" w="med" len="med"/>
                    </a:lnT>
                    <a:lnB w="9525" cap="flat" cmpd="sng" algn="ctr">
                      <a:solidFill>
                        <a:srgbClr val="AAAAAA"/>
                      </a:solidFill>
                      <a:prstDash val="solid"/>
                      <a:round/>
                      <a:headEnd type="none" w="med" len="med"/>
                      <a:tailEnd type="none" w="med" len="med"/>
                    </a:lnB>
                    <a:solidFill>
                      <a:srgbClr val="E0E0E0"/>
                    </a:solidFill>
                  </a:tcPr>
                </a:tc>
                <a:tc hMerge="1">
                  <a:txBody>
                    <a:bodyPr/>
                    <a:lstStyle/>
                    <a:p>
                      <a:endParaRPr lang="en-US"/>
                    </a:p>
                  </a:txBody>
                  <a:tcPr/>
                </a:tc>
                <a:extLst>
                  <a:ext uri="{0D108BD9-81ED-4DB2-BD59-A6C34878D82A}">
                    <a16:rowId xmlns:a16="http://schemas.microsoft.com/office/drawing/2014/main" xmlns="" val="10026"/>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a:srcRect/>
          <a:stretch>
            <a:fillRect/>
          </a:stretch>
        </p:blipFill>
        <p:spPr bwMode="auto">
          <a:xfrm>
            <a:off x="3429000" y="1524000"/>
            <a:ext cx="3981450" cy="4514850"/>
          </a:xfrm>
          <a:prstGeom prst="rect">
            <a:avLst/>
          </a:prstGeom>
          <a:noFill/>
          <a:ln w="9525">
            <a:noFill/>
            <a:miter lim="800000"/>
            <a:headEnd/>
            <a:tailEnd/>
          </a:ln>
          <a:effectLst/>
        </p:spPr>
      </p:pic>
      <p:pic>
        <p:nvPicPr>
          <p:cNvPr id="4098" name="Picture 2" descr="https://encrypted-tbn3.gstatic.com/images?q=tbn:ANd9GcQODsUdCGFYVlRdBrpTDYgFeN-t4ogNw3SwQxIsXMXxSlrNHsNC"/>
          <p:cNvPicPr>
            <a:picLocks noChangeAspect="1" noChangeArrowheads="1"/>
          </p:cNvPicPr>
          <p:nvPr/>
        </p:nvPicPr>
        <p:blipFill>
          <a:blip r:embed="rId3"/>
          <a:srcRect/>
          <a:stretch>
            <a:fillRect/>
          </a:stretch>
        </p:blipFill>
        <p:spPr bwMode="auto">
          <a:xfrm>
            <a:off x="255637" y="669314"/>
            <a:ext cx="2143125" cy="2143125"/>
          </a:xfrm>
          <a:prstGeom prst="rect">
            <a:avLst/>
          </a:prstGeom>
          <a:noFill/>
        </p:spPr>
      </p:pic>
      <p:pic>
        <p:nvPicPr>
          <p:cNvPr id="3" name="Picture 2" descr="A close up of a vegetable&#10;&#10;Description automatically generated">
            <a:extLst>
              <a:ext uri="{FF2B5EF4-FFF2-40B4-BE49-F238E27FC236}">
                <a16:creationId xmlns:a16="http://schemas.microsoft.com/office/drawing/2014/main" xmlns="" id="{8C5B41F3-1689-4D46-8DFD-3C86C0DA185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5638" y="2812439"/>
            <a:ext cx="2143124" cy="2143124"/>
          </a:xfrm>
          <a:prstGeom prst="rect">
            <a:avLst/>
          </a:prstGeom>
        </p:spPr>
      </p:pic>
      <p:sp>
        <p:nvSpPr>
          <p:cNvPr id="6" name="Arrow: Right 5">
            <a:extLst>
              <a:ext uri="{FF2B5EF4-FFF2-40B4-BE49-F238E27FC236}">
                <a16:creationId xmlns:a16="http://schemas.microsoft.com/office/drawing/2014/main" xmlns="" id="{E132ADDA-F577-49BF-9B26-CB46C193FB73}"/>
              </a:ext>
            </a:extLst>
          </p:cNvPr>
          <p:cNvSpPr/>
          <p:nvPr/>
        </p:nvSpPr>
        <p:spPr>
          <a:xfrm rot="10800000">
            <a:off x="2557975" y="2595562"/>
            <a:ext cx="838200" cy="609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2"/>
          <a:srcRect/>
          <a:stretch>
            <a:fillRect/>
          </a:stretch>
        </p:blipFill>
        <p:spPr bwMode="auto">
          <a:xfrm>
            <a:off x="1981200" y="304800"/>
            <a:ext cx="4886325" cy="3381375"/>
          </a:xfrm>
          <a:prstGeom prst="rect">
            <a:avLst/>
          </a:prstGeom>
          <a:noFill/>
          <a:ln w="9525">
            <a:noFill/>
            <a:miter lim="800000"/>
            <a:headEnd/>
            <a:tailEnd/>
          </a:ln>
          <a:effectLst/>
        </p:spPr>
      </p:pic>
      <p:pic>
        <p:nvPicPr>
          <p:cNvPr id="38915" name="Picture 3"/>
          <p:cNvPicPr>
            <a:picLocks noChangeAspect="1" noChangeArrowheads="1"/>
          </p:cNvPicPr>
          <p:nvPr/>
        </p:nvPicPr>
        <p:blipFill>
          <a:blip r:embed="rId3"/>
          <a:srcRect/>
          <a:stretch>
            <a:fillRect/>
          </a:stretch>
        </p:blipFill>
        <p:spPr bwMode="auto">
          <a:xfrm>
            <a:off x="1981200" y="3857625"/>
            <a:ext cx="3895725" cy="3000375"/>
          </a:xfrm>
          <a:prstGeom prst="rect">
            <a:avLst/>
          </a:prstGeom>
          <a:noFill/>
          <a:ln w="9525">
            <a:noFill/>
            <a:miter lim="800000"/>
            <a:headEnd/>
            <a:tailEnd/>
          </a:ln>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blanching&lt;br /&gt;&#10;vegetables will help keep them fresher longer in the freezer"/>
          <p:cNvPicPr>
            <a:picLocks noChangeAspect="1" noChangeArrowheads="1"/>
          </p:cNvPicPr>
          <p:nvPr/>
        </p:nvPicPr>
        <p:blipFill>
          <a:blip r:embed="rId2"/>
          <a:srcRect/>
          <a:stretch>
            <a:fillRect/>
          </a:stretch>
        </p:blipFill>
        <p:spPr bwMode="auto">
          <a:xfrm>
            <a:off x="5791200" y="609600"/>
            <a:ext cx="2857500" cy="4295775"/>
          </a:xfrm>
          <a:prstGeom prst="rect">
            <a:avLst/>
          </a:prstGeom>
          <a:noFill/>
        </p:spPr>
      </p:pic>
      <p:pic>
        <p:nvPicPr>
          <p:cNvPr id="1028" name="Picture 4" descr="http://upload.wikimedia.org/wikipedia/commons/thumb/f/ff/Blanching.jpg/220px-Blanching.jpg"/>
          <p:cNvPicPr>
            <a:picLocks noChangeAspect="1" noChangeArrowheads="1"/>
          </p:cNvPicPr>
          <p:nvPr/>
        </p:nvPicPr>
        <p:blipFill>
          <a:blip r:embed="rId3"/>
          <a:srcRect/>
          <a:stretch>
            <a:fillRect/>
          </a:stretch>
        </p:blipFill>
        <p:spPr bwMode="auto">
          <a:xfrm>
            <a:off x="2057400" y="1295400"/>
            <a:ext cx="3505200" cy="23622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type="body" idx="1"/>
          </p:nvPr>
        </p:nvSpPr>
        <p:spPr>
          <a:xfrm>
            <a:off x="428625" y="1071563"/>
            <a:ext cx="8229600" cy="4114800"/>
          </a:xfrm>
        </p:spPr>
        <p:txBody>
          <a:bodyPr>
            <a:noAutofit/>
          </a:bodyPr>
          <a:lstStyle/>
          <a:p>
            <a:pPr algn="justLow" eaLnBrk="1" hangingPunct="1"/>
            <a:r>
              <a:rPr lang="en-US" sz="2800" dirty="0">
                <a:solidFill>
                  <a:srgbClr val="000000"/>
                </a:solidFill>
                <a:effectLst/>
              </a:rPr>
              <a:t>A few processed vegetables, for example onions and green peppers, do not require blanching to prevent enzyme activity during storage, but the majority suffer considerable loss in quality if blanching is omitted. </a:t>
            </a:r>
            <a:endParaRPr lang="id-ID" sz="2800" dirty="0">
              <a:solidFill>
                <a:srgbClr val="000000"/>
              </a:solidFill>
              <a:effectLst/>
            </a:endParaRPr>
          </a:p>
          <a:p>
            <a:pPr algn="justLow" eaLnBrk="1" hangingPunct="1"/>
            <a:endParaRPr lang="id-ID" sz="2800" dirty="0">
              <a:solidFill>
                <a:srgbClr val="000000"/>
              </a:solidFill>
              <a:effectLst/>
            </a:endParaRPr>
          </a:p>
          <a:p>
            <a:pPr algn="justLow" eaLnBrk="1" hangingPunct="1"/>
            <a:r>
              <a:rPr lang="en-US" sz="2800" dirty="0">
                <a:solidFill>
                  <a:srgbClr val="000000"/>
                </a:solidFill>
                <a:effectLst/>
              </a:rPr>
              <a:t>To achieve adequate enzyme inactivation: food is heated rapidly to a pre-set temperature, held for a pre-set time and then cooled rapidly to near ambient temperatures.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a:xfrm>
            <a:off x="250825" y="292100"/>
            <a:ext cx="8435975" cy="1384300"/>
          </a:xfrm>
        </p:spPr>
        <p:txBody>
          <a:bodyPr>
            <a:normAutofit/>
          </a:bodyPr>
          <a:lstStyle/>
          <a:p>
            <a:pPr eaLnBrk="1" hangingPunct="1"/>
            <a:r>
              <a:rPr lang="en-US" sz="3200" b="1" i="1" dirty="0">
                <a:solidFill>
                  <a:srgbClr val="000000"/>
                </a:solidFill>
                <a:effectLst/>
              </a:rPr>
              <a:t>The factors which influence blanching time are:</a:t>
            </a:r>
          </a:p>
        </p:txBody>
      </p:sp>
      <p:sp>
        <p:nvSpPr>
          <p:cNvPr id="90115" name="Rectangle 3"/>
          <p:cNvSpPr>
            <a:spLocks noGrp="1" noChangeArrowheads="1"/>
          </p:cNvSpPr>
          <p:nvPr>
            <p:ph type="body" idx="1"/>
          </p:nvPr>
        </p:nvSpPr>
        <p:spPr>
          <a:xfrm>
            <a:off x="457200" y="1341438"/>
            <a:ext cx="8229600" cy="4678362"/>
          </a:xfrm>
        </p:spPr>
        <p:txBody>
          <a:bodyPr/>
          <a:lstStyle/>
          <a:p>
            <a:pPr eaLnBrk="1" hangingPunct="1">
              <a:buFontTx/>
              <a:buNone/>
            </a:pPr>
            <a:r>
              <a:rPr lang="en-US" dirty="0">
                <a:solidFill>
                  <a:srgbClr val="000000"/>
                </a:solidFill>
                <a:effectLst/>
              </a:rPr>
              <a:t>• type of fruit or vegetable</a:t>
            </a:r>
          </a:p>
          <a:p>
            <a:pPr eaLnBrk="1" hangingPunct="1">
              <a:buFontTx/>
              <a:buNone/>
            </a:pPr>
            <a:r>
              <a:rPr lang="en-US" dirty="0">
                <a:solidFill>
                  <a:srgbClr val="000000"/>
                </a:solidFill>
                <a:effectLst/>
              </a:rPr>
              <a:t>• size of the pieces of food</a:t>
            </a:r>
          </a:p>
          <a:p>
            <a:pPr eaLnBrk="1" hangingPunct="1">
              <a:buFontTx/>
              <a:buNone/>
            </a:pPr>
            <a:r>
              <a:rPr lang="en-US" dirty="0">
                <a:solidFill>
                  <a:srgbClr val="000000"/>
                </a:solidFill>
                <a:effectLst/>
              </a:rPr>
              <a:t>• blanching temperature</a:t>
            </a:r>
          </a:p>
          <a:p>
            <a:pPr eaLnBrk="1" hangingPunct="1">
              <a:buFontTx/>
              <a:buNone/>
            </a:pPr>
            <a:r>
              <a:rPr lang="en-US" dirty="0">
                <a:solidFill>
                  <a:srgbClr val="000000"/>
                </a:solidFill>
                <a:effectLst/>
              </a:rPr>
              <a:t>• method of heating.</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292100"/>
            <a:ext cx="8229600" cy="833438"/>
          </a:xfrm>
        </p:spPr>
        <p:txBody>
          <a:bodyPr/>
          <a:lstStyle/>
          <a:p>
            <a:pPr eaLnBrk="1" hangingPunct="1"/>
            <a:r>
              <a:rPr lang="en-US" sz="3200" b="1">
                <a:solidFill>
                  <a:srgbClr val="000000"/>
                </a:solidFill>
                <a:effectLst/>
              </a:rPr>
              <a:t>     Theory</a:t>
            </a:r>
          </a:p>
        </p:txBody>
      </p:sp>
      <p:sp>
        <p:nvSpPr>
          <p:cNvPr id="91139" name="Rectangle 3"/>
          <p:cNvSpPr>
            <a:spLocks noGrp="1" noChangeArrowheads="1"/>
          </p:cNvSpPr>
          <p:nvPr>
            <p:ph type="body" idx="1"/>
          </p:nvPr>
        </p:nvSpPr>
        <p:spPr>
          <a:xfrm>
            <a:off x="468313" y="1125538"/>
            <a:ext cx="8229600" cy="5327650"/>
          </a:xfrm>
        </p:spPr>
        <p:txBody>
          <a:bodyPr/>
          <a:lstStyle/>
          <a:p>
            <a:pPr algn="justLow" eaLnBrk="1" hangingPunct="1">
              <a:lnSpc>
                <a:spcPct val="90000"/>
              </a:lnSpc>
            </a:pPr>
            <a:r>
              <a:rPr lang="en-US" sz="2400" dirty="0">
                <a:solidFill>
                  <a:srgbClr val="000000"/>
                </a:solidFill>
                <a:effectLst/>
              </a:rPr>
              <a:t>The maximum processing temperature in freezing and dehydration is insufficient to inactivate enzymes. </a:t>
            </a:r>
          </a:p>
          <a:p>
            <a:pPr algn="justLow" eaLnBrk="1" hangingPunct="1">
              <a:lnSpc>
                <a:spcPct val="90000"/>
              </a:lnSpc>
            </a:pPr>
            <a:endParaRPr lang="en-US" sz="2400" dirty="0">
              <a:solidFill>
                <a:srgbClr val="000000"/>
              </a:solidFill>
              <a:effectLst/>
            </a:endParaRPr>
          </a:p>
          <a:p>
            <a:pPr algn="justLow" eaLnBrk="1" hangingPunct="1">
              <a:lnSpc>
                <a:spcPct val="90000"/>
              </a:lnSpc>
            </a:pPr>
            <a:r>
              <a:rPr lang="en-US" sz="2400" dirty="0">
                <a:solidFill>
                  <a:srgbClr val="000000"/>
                </a:solidFill>
                <a:effectLst/>
              </a:rPr>
              <a:t>If the food is not blanched, undesirable changes in sensory characteristics and nutritional properties take place during storage. </a:t>
            </a:r>
          </a:p>
          <a:p>
            <a:pPr algn="justLow" eaLnBrk="1" hangingPunct="1">
              <a:lnSpc>
                <a:spcPct val="90000"/>
              </a:lnSpc>
            </a:pPr>
            <a:endParaRPr lang="en-US" sz="2400" dirty="0">
              <a:solidFill>
                <a:srgbClr val="000000"/>
              </a:solidFill>
              <a:effectLst/>
            </a:endParaRPr>
          </a:p>
          <a:p>
            <a:pPr algn="justLow" eaLnBrk="1" hangingPunct="1">
              <a:lnSpc>
                <a:spcPct val="90000"/>
              </a:lnSpc>
            </a:pPr>
            <a:r>
              <a:rPr lang="en-US" sz="2400" dirty="0">
                <a:solidFill>
                  <a:srgbClr val="000000"/>
                </a:solidFill>
                <a:effectLst/>
              </a:rPr>
              <a:t>In canning, the time taken to reach sterilizing temperatures, particularly in large cans, may be sufficient to allow enzyme activity to take place. It is therefore necessary to blanch foods prior to these preservation operations.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3"/>
          <p:cNvSpPr>
            <a:spLocks noGrp="1" noChangeArrowheads="1"/>
          </p:cNvSpPr>
          <p:nvPr>
            <p:ph type="body" idx="1"/>
          </p:nvPr>
        </p:nvSpPr>
        <p:spPr>
          <a:xfrm>
            <a:off x="457200" y="476250"/>
            <a:ext cx="8229600" cy="5543550"/>
          </a:xfrm>
        </p:spPr>
        <p:txBody>
          <a:bodyPr/>
          <a:lstStyle/>
          <a:p>
            <a:pPr algn="justLow" eaLnBrk="1" hangingPunct="1"/>
            <a:r>
              <a:rPr lang="en-US" sz="2400" dirty="0">
                <a:solidFill>
                  <a:srgbClr val="000000"/>
                </a:solidFill>
                <a:effectLst/>
              </a:rPr>
              <a:t>Under-blanching may cause more damage to food than the absence of blanching does, because heat, which is sufficient to disrupt tissues and release enzymes, but not inactivate them, causes accelerated damage by mixing the enzymes and substrates. In addition, only some enzymes may be destroyed which causes increased activity of others and accelerated deterioration.</a:t>
            </a:r>
          </a:p>
          <a:p>
            <a:pPr algn="justLow" eaLnBrk="1" hangingPunct="1"/>
            <a:endParaRPr lang="en-US" sz="2400" dirty="0">
              <a:solidFill>
                <a:srgbClr val="000000"/>
              </a:solidFill>
              <a:effectLst/>
            </a:endParaRPr>
          </a:p>
          <a:p>
            <a:pPr algn="justLow" eaLnBrk="1" hangingPunct="1"/>
            <a:r>
              <a:rPr lang="en-US" sz="2400" dirty="0">
                <a:solidFill>
                  <a:srgbClr val="000000"/>
                </a:solidFill>
                <a:effectLst/>
              </a:rPr>
              <a:t>Enzymes which cause a loss of eating and nutritional qualities in vegetables and fruits include </a:t>
            </a:r>
            <a:r>
              <a:rPr lang="en-US" sz="2400" dirty="0" err="1">
                <a:solidFill>
                  <a:srgbClr val="000000"/>
                </a:solidFill>
                <a:effectLst/>
              </a:rPr>
              <a:t>lipoxygenase</a:t>
            </a:r>
            <a:r>
              <a:rPr lang="en-US" sz="2400" dirty="0">
                <a:solidFill>
                  <a:srgbClr val="000000"/>
                </a:solidFill>
                <a:effectLst/>
              </a:rPr>
              <a:t>, </a:t>
            </a:r>
            <a:r>
              <a:rPr lang="en-US" sz="2400" dirty="0" err="1">
                <a:solidFill>
                  <a:srgbClr val="000000"/>
                </a:solidFill>
                <a:effectLst/>
              </a:rPr>
              <a:t>polyphenoloxidase</a:t>
            </a:r>
            <a:r>
              <a:rPr lang="en-US" sz="2400" dirty="0">
                <a:solidFill>
                  <a:srgbClr val="000000"/>
                </a:solidFill>
                <a:effectLst/>
              </a:rPr>
              <a:t>, </a:t>
            </a:r>
            <a:r>
              <a:rPr lang="en-US" sz="2400" dirty="0" err="1">
                <a:solidFill>
                  <a:srgbClr val="000000"/>
                </a:solidFill>
                <a:effectLst/>
              </a:rPr>
              <a:t>polygalacturonase</a:t>
            </a:r>
            <a:r>
              <a:rPr lang="en-US" sz="2400" dirty="0">
                <a:solidFill>
                  <a:srgbClr val="000000"/>
                </a:solidFill>
                <a:effectLst/>
              </a:rPr>
              <a:t> and </a:t>
            </a:r>
            <a:r>
              <a:rPr lang="en-US" sz="2400" dirty="0" err="1">
                <a:solidFill>
                  <a:srgbClr val="000000"/>
                </a:solidFill>
                <a:effectLst/>
              </a:rPr>
              <a:t>chlorophyllase</a:t>
            </a:r>
            <a:r>
              <a:rPr lang="en-US" sz="2400" dirty="0">
                <a:solidFill>
                  <a:srgbClr val="000000"/>
                </a:solidFill>
                <a:effectLst/>
              </a:rPr>
              <a:t>.</a:t>
            </a:r>
            <a:endParaRPr lang="ar-AE" sz="2400" dirty="0">
              <a:solidFill>
                <a:srgbClr val="000000"/>
              </a:solidFill>
              <a:effectLst/>
            </a:endParaRPr>
          </a:p>
          <a:p>
            <a:pPr algn="justLow" eaLnBrk="1" hangingPunct="1"/>
            <a:endParaRPr lang="ar-AE" sz="2400" b="1" u="sng" dirty="0">
              <a:solidFill>
                <a:srgbClr val="000000"/>
              </a:solidFill>
            </a:endParaRPr>
          </a:p>
          <a:p>
            <a:pPr algn="justLow" eaLnBrk="1" hangingPunct="1"/>
            <a:r>
              <a:rPr lang="en-US" sz="2400" b="1" u="sng" dirty="0">
                <a:solidFill>
                  <a:srgbClr val="000000"/>
                </a:solidFill>
                <a:effectLst/>
              </a:rPr>
              <a:t>Two heat-resistant enzymes which are found in most vegetables are </a:t>
            </a:r>
            <a:r>
              <a:rPr lang="en-US" sz="2400" b="1" u="sng" dirty="0" err="1">
                <a:solidFill>
                  <a:srgbClr val="000000"/>
                </a:solidFill>
                <a:effectLst/>
              </a:rPr>
              <a:t>catalase</a:t>
            </a:r>
            <a:r>
              <a:rPr lang="en-US" sz="2400" b="1" u="sng" dirty="0">
                <a:solidFill>
                  <a:srgbClr val="000000"/>
                </a:solidFill>
                <a:effectLst/>
              </a:rPr>
              <a:t> and </a:t>
            </a:r>
            <a:r>
              <a:rPr lang="en-US" sz="2400" b="1" u="sng" dirty="0" err="1">
                <a:solidFill>
                  <a:srgbClr val="000000"/>
                </a:solidFill>
                <a:effectLst/>
              </a:rPr>
              <a:t>peroxidase</a:t>
            </a:r>
            <a:r>
              <a:rPr lang="en-US" sz="2400" b="1" u="sng" dirty="0">
                <a:solidFill>
                  <a:srgbClr val="000000"/>
                </a:solidFill>
                <a:effectLst/>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3"/>
          <p:cNvSpPr>
            <a:spLocks noGrp="1" noChangeArrowheads="1"/>
          </p:cNvSpPr>
          <p:nvPr>
            <p:ph type="body" idx="1"/>
          </p:nvPr>
        </p:nvSpPr>
        <p:spPr>
          <a:xfrm>
            <a:off x="500063" y="1143000"/>
            <a:ext cx="8229600" cy="3959225"/>
          </a:xfrm>
        </p:spPr>
        <p:txBody>
          <a:bodyPr/>
          <a:lstStyle/>
          <a:p>
            <a:pPr algn="justLow" eaLnBrk="1" hangingPunct="1"/>
            <a:r>
              <a:rPr lang="en-US" sz="2400">
                <a:solidFill>
                  <a:srgbClr val="000000"/>
                </a:solidFill>
                <a:effectLst/>
              </a:rPr>
              <a:t>Although they do not cause deterioration during storage, they are used as marker enzymes to determine the success of blanching. Peroxidase is the more heat resistant of the two, so the absence of residual peroxidase activity would indicate that other less heat-resistant enzymes are also destroyed.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r>
              <a:rPr lang="en-US" sz="2400" b="1">
                <a:solidFill>
                  <a:srgbClr val="000000"/>
                </a:solidFill>
                <a:effectLst/>
              </a:rPr>
              <a:t>The factors that control the rate of heating at the centre of the product can be summarized as:</a:t>
            </a:r>
          </a:p>
        </p:txBody>
      </p:sp>
      <p:sp>
        <p:nvSpPr>
          <p:cNvPr id="94211" name="Rectangle 3"/>
          <p:cNvSpPr>
            <a:spLocks noGrp="1" noChangeArrowheads="1"/>
          </p:cNvSpPr>
          <p:nvPr>
            <p:ph type="body" idx="1"/>
          </p:nvPr>
        </p:nvSpPr>
        <p:spPr/>
        <p:txBody>
          <a:bodyPr/>
          <a:lstStyle/>
          <a:p>
            <a:pPr eaLnBrk="1" hangingPunct="1"/>
            <a:r>
              <a:rPr lang="en-US" dirty="0">
                <a:solidFill>
                  <a:srgbClr val="000000"/>
                </a:solidFill>
                <a:effectLst/>
              </a:rPr>
              <a:t> </a:t>
            </a:r>
            <a:r>
              <a:rPr lang="en-US" sz="2800" dirty="0">
                <a:solidFill>
                  <a:srgbClr val="000000"/>
                </a:solidFill>
                <a:effectLst/>
              </a:rPr>
              <a:t>the temperature of the heating medium</a:t>
            </a:r>
          </a:p>
          <a:p>
            <a:pPr eaLnBrk="1" hangingPunct="1"/>
            <a:r>
              <a:rPr lang="en-US" sz="2800" dirty="0">
                <a:solidFill>
                  <a:srgbClr val="000000"/>
                </a:solidFill>
                <a:effectLst/>
              </a:rPr>
              <a:t> the convective heat transfer coefficient</a:t>
            </a:r>
          </a:p>
          <a:p>
            <a:pPr eaLnBrk="1" hangingPunct="1"/>
            <a:r>
              <a:rPr lang="en-US" sz="2800" dirty="0">
                <a:solidFill>
                  <a:srgbClr val="000000"/>
                </a:solidFill>
                <a:effectLst/>
              </a:rPr>
              <a:t> the size and shape of the pieces of food</a:t>
            </a:r>
          </a:p>
          <a:p>
            <a:pPr eaLnBrk="1" hangingPunct="1"/>
            <a:r>
              <a:rPr lang="en-US" sz="2800" dirty="0">
                <a:solidFill>
                  <a:srgbClr val="000000"/>
                </a:solidFill>
                <a:effectLst/>
              </a:rPr>
              <a:t> the thermal conductivity of the food.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3"/>
          <p:cNvSpPr>
            <a:spLocks noGrp="1" noChangeArrowheads="1"/>
          </p:cNvSpPr>
          <p:nvPr>
            <p:ph type="body" idx="1"/>
          </p:nvPr>
        </p:nvSpPr>
        <p:spPr>
          <a:xfrm>
            <a:off x="457200" y="404813"/>
            <a:ext cx="8229600" cy="5832475"/>
          </a:xfrm>
        </p:spPr>
        <p:txBody>
          <a:bodyPr/>
          <a:lstStyle/>
          <a:p>
            <a:pPr algn="justLow" eaLnBrk="1" hangingPunct="1">
              <a:defRPr/>
            </a:pPr>
            <a:endParaRPr lang="en-US" sz="2400" dirty="0">
              <a:solidFill>
                <a:srgbClr val="000000"/>
              </a:solidFill>
              <a:effectLst/>
            </a:endParaRPr>
          </a:p>
          <a:p>
            <a:pPr algn="justLow" eaLnBrk="1" hangingPunct="1">
              <a:defRPr/>
            </a:pPr>
            <a:r>
              <a:rPr lang="en-US" sz="2400" dirty="0">
                <a:solidFill>
                  <a:srgbClr val="000000"/>
                </a:solidFill>
                <a:effectLst/>
              </a:rPr>
              <a:t>Blanching </a:t>
            </a:r>
            <a:r>
              <a:rPr lang="en-US" sz="2400" b="1" dirty="0">
                <a:solidFill>
                  <a:srgbClr val="000000"/>
                </a:solidFill>
                <a:effectLst/>
              </a:rPr>
              <a:t>reduces the numbers of contaminating micro-organisms on the surface of foods </a:t>
            </a:r>
            <a:r>
              <a:rPr lang="en-US" sz="2400" dirty="0">
                <a:solidFill>
                  <a:srgbClr val="000000"/>
                </a:solidFill>
                <a:effectLst/>
              </a:rPr>
              <a:t>and hence assists in subsequent preservation operations. This is particularly important in heat sterilization, as the time and temperature of processing are designed to achieve a specified reduction in cell numbers.</a:t>
            </a:r>
          </a:p>
          <a:p>
            <a:pPr algn="justLow" eaLnBrk="1" hangingPunct="1">
              <a:defRPr/>
            </a:pPr>
            <a:endParaRPr lang="en-US" sz="2400" dirty="0">
              <a:solidFill>
                <a:srgbClr val="000000"/>
              </a:solidFill>
              <a:effectLst/>
            </a:endParaRPr>
          </a:p>
          <a:p>
            <a:pPr algn="justLow" eaLnBrk="1" hangingPunct="1">
              <a:defRPr/>
            </a:pPr>
            <a:r>
              <a:rPr lang="en-US" sz="2400" dirty="0">
                <a:solidFill>
                  <a:srgbClr val="000000"/>
                </a:solidFill>
                <a:effectLst/>
              </a:rPr>
              <a:t>Blanching also </a:t>
            </a:r>
            <a:r>
              <a:rPr lang="en-US" sz="2400" b="1" dirty="0">
                <a:solidFill>
                  <a:srgbClr val="000000"/>
                </a:solidFill>
                <a:effectLst/>
              </a:rPr>
              <a:t>softens vegetable tissues to facilitate filling into containers and removes air from intercellular spaces which increases the density of food</a:t>
            </a:r>
          </a:p>
          <a:p>
            <a:pPr algn="justLow" eaLnBrk="1" hangingPunct="1">
              <a:defRPr/>
            </a:pPr>
            <a:endParaRPr lang="en-US" sz="2400" dirty="0">
              <a:solidFill>
                <a:srgbClr val="000000"/>
              </a:solidFill>
              <a:effectLst/>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1296</Words>
  <Application>Microsoft Office PowerPoint</Application>
  <PresentationFormat>On-screen Show (4:3)</PresentationFormat>
  <Paragraphs>129</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Times New Roman</vt:lpstr>
      <vt:lpstr>Wingdings</vt:lpstr>
      <vt:lpstr>Office Theme</vt:lpstr>
      <vt:lpstr>Chapter 4: Food Preservation by Application of Heat   Blanching</vt:lpstr>
      <vt:lpstr>Blanching</vt:lpstr>
      <vt:lpstr>PowerPoint Presentation</vt:lpstr>
      <vt:lpstr>The factors which influence blanching time are:</vt:lpstr>
      <vt:lpstr>     Theory</vt:lpstr>
      <vt:lpstr>PowerPoint Presentation</vt:lpstr>
      <vt:lpstr>PowerPoint Presentation</vt:lpstr>
      <vt:lpstr>The factors that control the rate of heating at the centre of the product can be summarized as:</vt:lpstr>
      <vt:lpstr>PowerPoint Presentation</vt:lpstr>
      <vt:lpstr>PowerPoint Presentation</vt:lpstr>
      <vt:lpstr>Advantages and limitations of conventional steam and hot-water blanchers</vt:lpstr>
      <vt:lpstr>PowerPoint Presentation</vt:lpstr>
      <vt:lpstr>2. Blanching Effect on foods</vt:lpstr>
      <vt:lpstr>2.1 Nutrients</vt:lpstr>
      <vt:lpstr>PowerPoint Presentation</vt:lpstr>
      <vt:lpstr>Effect of blanching method on ascorbic acid losses in selected vegetables</vt:lpstr>
      <vt:lpstr>2.2 Colour and flavour</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Blanching</dc:title>
  <dc:creator>user</dc:creator>
  <cp:lastModifiedBy>Mohammed Sabbah</cp:lastModifiedBy>
  <cp:revision>31</cp:revision>
  <dcterms:created xsi:type="dcterms:W3CDTF">2012-03-27T02:35:14Z</dcterms:created>
  <dcterms:modified xsi:type="dcterms:W3CDTF">2020-01-20T18:55:08Z</dcterms:modified>
</cp:coreProperties>
</file>