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7" r:id="rId3"/>
    <p:sldId id="273" r:id="rId4"/>
    <p:sldId id="272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3" r:id="rId14"/>
    <p:sldId id="262" r:id="rId15"/>
    <p:sldId id="271" r:id="rId16"/>
    <p:sldId id="264" r:id="rId17"/>
    <p:sldId id="265" r:id="rId18"/>
    <p:sldId id="274" r:id="rId19"/>
    <p:sldId id="26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56EB8-E556-4C48-BFA0-909F5C27904E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3BC8-3CFC-49FC-B3D6-6E52C4A1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3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3BC8-3CFC-49FC-B3D6-6E52C4A178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5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3BC8-3CFC-49FC-B3D6-6E52C4A178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3BC8-3CFC-49FC-B3D6-6E52C4A178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6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60AECCCC-95EA-4675-9CBF-D828FED72172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3AC832-DBAF-4E27-A4EE-FAF7910BEF49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A6FEBF-32E3-4759-8FFE-012F0C059D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Basma</a:t>
            </a:r>
            <a:r>
              <a:rPr lang="en-US" dirty="0" smtClean="0"/>
              <a:t> </a:t>
            </a:r>
            <a:r>
              <a:rPr lang="en-US" dirty="0" err="1" smtClean="0"/>
              <a:t>Damiri</a:t>
            </a:r>
            <a:endParaRPr lang="en-US" dirty="0" smtClean="0"/>
          </a:p>
          <a:p>
            <a:r>
              <a:rPr lang="en-US" dirty="0" smtClean="0"/>
              <a:t>Toxicology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Immunotoxicity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5" t="9255" r="38664" b="48096"/>
          <a:stretch/>
        </p:blipFill>
        <p:spPr bwMode="auto">
          <a:xfrm>
            <a:off x="629392" y="688768"/>
            <a:ext cx="4058671" cy="517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8" t="10550" r="31134" b="24734"/>
          <a:stretch/>
        </p:blipFill>
        <p:spPr bwMode="auto">
          <a:xfrm>
            <a:off x="5486400" y="946540"/>
            <a:ext cx="3429000" cy="474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3" t="54621" r="50000" b="6034"/>
          <a:stretch/>
        </p:blipFill>
        <p:spPr bwMode="auto">
          <a:xfrm>
            <a:off x="2658727" y="1677389"/>
            <a:ext cx="2871838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91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Metals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Metals </a:t>
            </a:r>
            <a:r>
              <a:rPr lang="en-US" dirty="0"/>
              <a:t>have been associated with various types of hypersensitivity reactions. </a:t>
            </a:r>
            <a:endParaRPr lang="en-US" dirty="0" smtClean="0"/>
          </a:p>
          <a:p>
            <a:r>
              <a:rPr lang="en-US" dirty="0" smtClean="0"/>
              <a:t>Beryllium</a:t>
            </a:r>
            <a:r>
              <a:rPr lang="en-US" dirty="0"/>
              <a:t>, </a:t>
            </a:r>
            <a:r>
              <a:rPr lang="en-US" dirty="0" smtClean="0"/>
              <a:t>nickel, chromium</a:t>
            </a:r>
            <a:r>
              <a:rPr lang="en-US" dirty="0"/>
              <a:t>, cadmium, silver, and zirconium have all been found to produce contact dermatitis. </a:t>
            </a:r>
            <a:endParaRPr lang="en-US" dirty="0" smtClean="0"/>
          </a:p>
          <a:p>
            <a:r>
              <a:rPr lang="en-US" dirty="0" smtClean="0"/>
              <a:t>Nearly10 </a:t>
            </a:r>
            <a:r>
              <a:rPr lang="en-US" dirty="0"/>
              <a:t>percent of women and 2 percent of men have sensitivity to nickel, and may develop rashes </a:t>
            </a:r>
            <a:r>
              <a:rPr lang="en-US" dirty="0" smtClean="0"/>
              <a:t>upon contact </a:t>
            </a:r>
            <a:r>
              <a:rPr lang="en-US" dirty="0"/>
              <a:t>with nickel in jewelry, coins, and clothing fasteners. Sensitive individuals may also respond </a:t>
            </a:r>
            <a:r>
              <a:rPr lang="en-US" dirty="0" smtClean="0"/>
              <a:t>to chromium </a:t>
            </a:r>
            <a:r>
              <a:rPr lang="en-US" dirty="0"/>
              <a:t>in tanned leather products.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Metals </a:t>
            </a:r>
            <a:r>
              <a:rPr lang="en-US" dirty="0"/>
              <a:t>are also associated with pulmonary </a:t>
            </a:r>
            <a:r>
              <a:rPr lang="en-US" dirty="0" smtClean="0"/>
              <a:t>hypersensitivity reactions </a:t>
            </a:r>
            <a:r>
              <a:rPr lang="en-US" dirty="0"/>
              <a:t>and occupational asthma.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of the most serious of these diseases is </a:t>
            </a:r>
            <a:r>
              <a:rPr lang="en-US" i="1" dirty="0" err="1"/>
              <a:t>berylliosis</a:t>
            </a:r>
            <a:r>
              <a:rPr lang="en-US" dirty="0"/>
              <a:t>, a </a:t>
            </a:r>
            <a:r>
              <a:rPr lang="en-US" dirty="0" smtClean="0"/>
              <a:t>delayed hypersensitivity </a:t>
            </a:r>
            <a:r>
              <a:rPr lang="en-US" dirty="0"/>
              <a:t>(type IV) reaction thought to result from beryllium acting as a </a:t>
            </a:r>
            <a:r>
              <a:rPr lang="en-US" dirty="0" err="1"/>
              <a:t>hapten</a:t>
            </a:r>
            <a:r>
              <a:rPr lang="en-US" dirty="0"/>
              <a:t>. Acutely</a:t>
            </a:r>
            <a:r>
              <a:rPr lang="en-US" dirty="0" smtClean="0"/>
              <a:t>, hypersensitivity </a:t>
            </a:r>
            <a:r>
              <a:rPr lang="en-US" dirty="0"/>
              <a:t>to beryllium is manifested as pneumonitis and pulmonary edema. </a:t>
            </a:r>
          </a:p>
        </p:txBody>
      </p:sp>
    </p:spTree>
    <p:extLst>
      <p:ext uri="{BB962C8B-B14F-4D97-AF65-F5344CB8AC3E}">
        <p14:creationId xmlns:p14="http://schemas.microsoft.com/office/powerpoint/2010/main" val="57144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Suppressing effect in the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Arsenic was </a:t>
            </a:r>
            <a:r>
              <a:rPr lang="en-US" dirty="0" smtClean="0"/>
              <a:t>used in </a:t>
            </a:r>
            <a:r>
              <a:rPr lang="en-US" dirty="0"/>
              <a:t>the early twentieth century to treat some inflammatory diseases, and currently appears to have </a:t>
            </a:r>
            <a:r>
              <a:rPr lang="en-US" dirty="0" smtClean="0"/>
              <a:t>some efficacy </a:t>
            </a:r>
            <a:r>
              <a:rPr lang="en-US" dirty="0"/>
              <a:t>in treating leukemia.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Patients </a:t>
            </a:r>
            <a:r>
              <a:rPr lang="en-US" dirty="0"/>
              <a:t>treated with arsenicals were reported to have a </a:t>
            </a:r>
            <a:r>
              <a:rPr lang="en-US" dirty="0" smtClean="0"/>
              <a:t>relatively high </a:t>
            </a:r>
            <a:r>
              <a:rPr lang="en-US" dirty="0"/>
              <a:t>incidence of the viral disease herpes zoster, suggesting some impairment of the immune system.</a:t>
            </a:r>
          </a:p>
          <a:p>
            <a:r>
              <a:rPr lang="en-US" dirty="0"/>
              <a:t>A number of studies have reported increased or unusual autoantibodies in association with </a:t>
            </a:r>
            <a:r>
              <a:rPr lang="en-US" dirty="0" smtClean="0"/>
              <a:t>exposure to </a:t>
            </a:r>
            <a:r>
              <a:rPr lang="en-US" dirty="0"/>
              <a:t>some metals in the workplace, suggesting potential autoimmune toxicity. For </a:t>
            </a:r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there </a:t>
            </a:r>
            <a:r>
              <a:rPr lang="en-US" dirty="0" smtClean="0"/>
              <a:t>is evidence </a:t>
            </a:r>
            <a:r>
              <a:rPr lang="en-US" dirty="0"/>
              <a:t>of immune complex glomerulonephritis in nephrotoxicity from cadmium and mercury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Iodine and </a:t>
            </a:r>
            <a:r>
              <a:rPr lang="en-US" dirty="0"/>
              <a:t>lithium have been linked to autoimmune thyroid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chromium </a:t>
            </a:r>
            <a:r>
              <a:rPr lang="en-US" dirty="0"/>
              <a:t>and gold have </a:t>
            </a:r>
            <a:r>
              <a:rPr lang="en-US" dirty="0" smtClean="0"/>
              <a:t>been associated </a:t>
            </a:r>
            <a:r>
              <a:rPr lang="en-US" dirty="0"/>
              <a:t>with systemic lupus </a:t>
            </a:r>
            <a:r>
              <a:rPr lang="en-US" dirty="0" err="1"/>
              <a:t>erythematosus</a:t>
            </a:r>
            <a:r>
              <a:rPr lang="en-US" dirty="0"/>
              <a:t>-like disease.</a:t>
            </a:r>
          </a:p>
        </p:txBody>
      </p:sp>
    </p:spTree>
    <p:extLst>
      <p:ext uri="{BB962C8B-B14F-4D97-AF65-F5344CB8AC3E}">
        <p14:creationId xmlns:p14="http://schemas.microsoft.com/office/powerpoint/2010/main" val="141560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835525" y="6019800"/>
            <a:ext cx="4079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/>
              <a:t>Nov. 5, 2004  </a:t>
            </a:r>
            <a:r>
              <a:rPr lang="en-US" smtClean="0"/>
              <a:t> </a:t>
            </a:r>
            <a:r>
              <a:rPr lang="en-US" sz="1400" smtClean="0"/>
              <a:t>© AP Images/Sergei Supinksy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609600" y="6019800"/>
            <a:ext cx="3949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/>
              <a:t>July 3, 2004</a:t>
            </a:r>
            <a:r>
              <a:rPr lang="en-US" smtClean="0"/>
              <a:t>  </a:t>
            </a:r>
            <a:r>
              <a:rPr lang="en-US" sz="1400" smtClean="0"/>
              <a:t>© AP Images/Anatoly Medzyk</a:t>
            </a:r>
            <a:endParaRPr lang="en-US" sz="1600" smtClean="0">
              <a:latin typeface="Times New Roman" pitchFamily="-112" charset="0"/>
            </a:endParaRPr>
          </a:p>
        </p:txBody>
      </p:sp>
      <p:sp>
        <p:nvSpPr>
          <p:cNvPr id="8196" name="Rectangle 8"/>
          <p:cNvSpPr>
            <a:spLocks noGrp="1" noChangeArrowheads="1"/>
          </p:cNvSpPr>
          <p:nvPr>
            <p:ph type="title"/>
          </p:nvPr>
        </p:nvSpPr>
        <p:spPr>
          <a:xfrm>
            <a:off x="336550" y="304800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Viktor </a:t>
            </a:r>
            <a:r>
              <a:rPr lang="en-US" dirty="0" err="1" smtClean="0"/>
              <a:t>Yushchenko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Dioxin</a:t>
            </a:r>
            <a:endParaRPr lang="en-US" sz="3200" dirty="0" smtClean="0"/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8150225" y="5915025"/>
            <a:ext cx="1841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b="1" u="sng" baseline="-25000" smtClean="0">
              <a:solidFill>
                <a:srgbClr val="000000"/>
              </a:solidFill>
            </a:endParaRPr>
          </a:p>
        </p:txBody>
      </p:sp>
      <p:pic>
        <p:nvPicPr>
          <p:cNvPr id="8198" name="Picture 16" descr="af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2" r="18251" b="15970"/>
          <a:stretch>
            <a:fillRect/>
          </a:stretch>
        </p:blipFill>
        <p:spPr bwMode="auto">
          <a:xfrm>
            <a:off x="5029200" y="1600200"/>
            <a:ext cx="3173413" cy="432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11213" y="1600200"/>
            <a:ext cx="3455987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b="1" dirty="0"/>
              <a:t>Dusts and Particulates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534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number of occupations involve inhalation exposure to high-molecular-weight organic molecules </a:t>
            </a:r>
            <a:r>
              <a:rPr lang="en-US" sz="2400" dirty="0" smtClean="0"/>
              <a:t>or particles </a:t>
            </a:r>
            <a:r>
              <a:rPr lang="en-US" sz="2400" dirty="0"/>
              <a:t>containing these molecules.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Examples </a:t>
            </a:r>
            <a:r>
              <a:rPr lang="en-US" sz="2400" dirty="0"/>
              <a:t>include flour and wood dust; enzymes (e.g., from </a:t>
            </a:r>
            <a:r>
              <a:rPr lang="en-US" sz="2400" i="1" dirty="0" err="1" smtClean="0"/>
              <a:t>B.subtilis</a:t>
            </a:r>
            <a:r>
              <a:rPr lang="en-US" sz="2400" i="1" dirty="0" smtClean="0"/>
              <a:t> </a:t>
            </a:r>
            <a:r>
              <a:rPr lang="en-US" sz="2400" dirty="0"/>
              <a:t>and </a:t>
            </a:r>
            <a:r>
              <a:rPr lang="en-US" sz="2400" i="1" dirty="0"/>
              <a:t>A. </a:t>
            </a:r>
            <a:r>
              <a:rPr lang="en-US" sz="2400" i="1" dirty="0" err="1"/>
              <a:t>niger</a:t>
            </a:r>
            <a:r>
              <a:rPr lang="en-US" sz="2400" i="1" dirty="0"/>
              <a:t> </a:t>
            </a:r>
            <a:r>
              <a:rPr lang="en-US" sz="2400" dirty="0"/>
              <a:t>in the detergent industry); dusts from agricultural wastes; fungi and bacteria </a:t>
            </a:r>
            <a:r>
              <a:rPr lang="en-US" sz="2400" dirty="0" smtClean="0"/>
              <a:t>in moldy </a:t>
            </a:r>
            <a:r>
              <a:rPr lang="en-US" sz="2400" dirty="0"/>
              <a:t>hay, feeds, and wood products; and dander, feces, pupae, and other residue from insect </a:t>
            </a:r>
            <a:r>
              <a:rPr lang="en-US" sz="2400" dirty="0" smtClean="0"/>
              <a:t>and rodent </a:t>
            </a:r>
            <a:r>
              <a:rPr lang="en-US" sz="2400" dirty="0"/>
              <a:t>pests.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These </a:t>
            </a:r>
            <a:r>
              <a:rPr lang="en-US" sz="2400" dirty="0"/>
              <a:t>high-molecular-weight substances are capable of producing an </a:t>
            </a:r>
            <a:r>
              <a:rPr lang="en-US" sz="2400" dirty="0" err="1"/>
              <a:t>IgE</a:t>
            </a:r>
            <a:r>
              <a:rPr lang="en-US" sz="2400" dirty="0"/>
              <a:t>-mediated, </a:t>
            </a:r>
            <a:r>
              <a:rPr lang="en-US" sz="2400" dirty="0" smtClean="0"/>
              <a:t>type I </a:t>
            </a:r>
            <a:r>
              <a:rPr lang="en-US" sz="2400" dirty="0"/>
              <a:t>allergic reaction.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71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/>
              <a:t>This reaction can manifest itself as eye and upper respiratory tract congestion, occupational asthma, and hypersensitivity pneumonitis. </a:t>
            </a:r>
          </a:p>
          <a:p>
            <a:pPr marL="0" indent="0">
              <a:buNone/>
            </a:pPr>
            <a:r>
              <a:rPr lang="en-US" sz="2800" dirty="0"/>
              <a:t>Acute inhalation of dusts from bacterial or animal origin have also been shown to produce a short-term flulike illness called </a:t>
            </a:r>
            <a:r>
              <a:rPr lang="en-US" sz="2800" i="1" dirty="0">
                <a:solidFill>
                  <a:srgbClr val="FF0000"/>
                </a:solidFill>
              </a:rPr>
              <a:t>organic dust toxic syndrome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is not a type I allergic reaction because no prior sensitization is required, nor </a:t>
            </a:r>
            <a:r>
              <a:rPr lang="en-US" sz="2800" dirty="0" smtClean="0"/>
              <a:t>are antigen-specific </a:t>
            </a:r>
            <a:r>
              <a:rPr lang="en-US" sz="2800" dirty="0"/>
              <a:t>antibodies present during the illness.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Inhalation </a:t>
            </a:r>
            <a:r>
              <a:rPr lang="en-US" sz="2800" dirty="0">
                <a:solidFill>
                  <a:srgbClr val="FF0000"/>
                </a:solidFill>
              </a:rPr>
              <a:t>of silica dusts </a:t>
            </a:r>
            <a:r>
              <a:rPr lang="en-US" sz="2800" dirty="0"/>
              <a:t>both activates and damages alveolar macrophages. Activation of these macrophages can lead to pulmonary inflammation.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90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b="1" dirty="0"/>
              <a:t>Pesticides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915400" cy="51054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dirty="0"/>
              <a:t>Dermal and pulmonary symptoms among workers handling pesticides are not uncommon, but </a:t>
            </a:r>
            <a:r>
              <a:rPr lang="en-US" sz="2000" dirty="0" smtClean="0"/>
              <a:t>most of </a:t>
            </a:r>
            <a:r>
              <a:rPr lang="en-US" sz="2000" dirty="0"/>
              <a:t>these cases appear to be due to irritant rather than hypersensitivity reactions. </a:t>
            </a:r>
            <a:endParaRPr lang="en-US" sz="2000" dirty="0" smtClean="0"/>
          </a:p>
          <a:p>
            <a:pPr>
              <a:lnSpc>
                <a:spcPct val="170000"/>
              </a:lnSpc>
            </a:pPr>
            <a:r>
              <a:rPr lang="en-US" sz="2000" dirty="0" smtClean="0"/>
              <a:t>Studies </a:t>
            </a:r>
            <a:r>
              <a:rPr lang="en-US" sz="2000" dirty="0"/>
              <a:t>of </a:t>
            </a:r>
            <a:r>
              <a:rPr lang="en-US" sz="2000" dirty="0" smtClean="0"/>
              <a:t>workers exposed </a:t>
            </a:r>
            <a:r>
              <a:rPr lang="en-US" sz="2000" dirty="0"/>
              <a:t>to pesticides have sometimes found changes in various specific immune parameters, but </a:t>
            </a:r>
            <a:r>
              <a:rPr lang="en-US" sz="2000" dirty="0" smtClean="0"/>
              <a:t>there is </a:t>
            </a:r>
            <a:r>
              <a:rPr lang="en-US" sz="2000" dirty="0"/>
              <a:t>currently little evidence that host resistance is compromised in these individuals. </a:t>
            </a:r>
            <a:endParaRPr lang="en-US" sz="2000" dirty="0" smtClean="0"/>
          </a:p>
          <a:p>
            <a:pPr>
              <a:lnSpc>
                <a:spcPct val="170000"/>
              </a:lnSpc>
            </a:pPr>
            <a:r>
              <a:rPr lang="en-US" sz="2000" u="sng" dirty="0" smtClean="0"/>
              <a:t>Isolated reports suggest </a:t>
            </a:r>
            <a:r>
              <a:rPr lang="en-US" sz="2000" u="sng" dirty="0"/>
              <a:t>an association of pesticides (i.e., </a:t>
            </a:r>
            <a:r>
              <a:rPr lang="en-US" sz="2000" u="sng" dirty="0" err="1"/>
              <a:t>paraquat</a:t>
            </a:r>
            <a:r>
              <a:rPr lang="en-US" sz="2000" u="sng" dirty="0"/>
              <a:t>) with the development of renal autoimmune disease</a:t>
            </a:r>
            <a:r>
              <a:rPr lang="en-US" sz="2000" dirty="0"/>
              <a:t>.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Also, recent studies in animals suggest that some chlorinated pesticides may accelerate the </a:t>
            </a:r>
            <a:r>
              <a:rPr lang="en-US" sz="2000" dirty="0" smtClean="0"/>
              <a:t>development of </a:t>
            </a:r>
            <a:r>
              <a:rPr lang="en-US" sz="2000" dirty="0"/>
              <a:t>autoimmunity, although no studies are yet available to assess whether this occurs in </a:t>
            </a:r>
            <a:r>
              <a:rPr lang="en-US" sz="2000" dirty="0" smtClean="0"/>
              <a:t>humans as </a:t>
            </a:r>
            <a:r>
              <a:rPr lang="en-US" sz="2000" dirty="0"/>
              <a:t>well.</a:t>
            </a:r>
          </a:p>
        </p:txBody>
      </p:sp>
    </p:spTree>
    <p:extLst>
      <p:ext uri="{BB962C8B-B14F-4D97-AF65-F5344CB8AC3E}">
        <p14:creationId xmlns:p14="http://schemas.microsoft.com/office/powerpoint/2010/main" val="133359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Solvents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Benzene </a:t>
            </a:r>
            <a:r>
              <a:rPr lang="en-US" sz="2400" dirty="0"/>
              <a:t>is capable of producing bone marrow hypoplasia and pancytopenia. Along with other </a:t>
            </a:r>
            <a:r>
              <a:rPr lang="en-US" sz="2400" dirty="0" smtClean="0"/>
              <a:t>formed elements </a:t>
            </a:r>
            <a:r>
              <a:rPr lang="en-US" sz="2400" dirty="0"/>
              <a:t>of the blood, peripheral blood lymphocyte counts are diminished, leading to impaired </a:t>
            </a:r>
            <a:r>
              <a:rPr lang="en-US" sz="2400" dirty="0" smtClean="0"/>
              <a:t>immune function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Immunotoxic</a:t>
            </a:r>
            <a:r>
              <a:rPr lang="en-US" sz="2400" dirty="0" smtClean="0"/>
              <a:t> </a:t>
            </a:r>
            <a:r>
              <a:rPr lang="en-US" sz="2400" dirty="0"/>
              <a:t>effects of benzene may extend beyond individuals experiencing bone </a:t>
            </a:r>
            <a:r>
              <a:rPr lang="en-US" sz="2400" dirty="0" smtClean="0"/>
              <a:t>marrow toxicity </a:t>
            </a:r>
            <a:r>
              <a:rPr lang="en-US" sz="2400" dirty="0"/>
              <a:t>from benzene, as humans exposed chronically to benzene have been observed to </a:t>
            </a:r>
            <a:r>
              <a:rPr lang="en-US" sz="2400" dirty="0" smtClean="0"/>
              <a:t>have diminished </a:t>
            </a:r>
            <a:r>
              <a:rPr lang="en-US" sz="2400" dirty="0"/>
              <a:t>serum </a:t>
            </a:r>
            <a:r>
              <a:rPr lang="en-US" sz="2400" dirty="0" err="1"/>
              <a:t>immunoglobulins</a:t>
            </a:r>
            <a:r>
              <a:rPr lang="en-US" sz="2400" dirty="0"/>
              <a:t> and immune complement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492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Immune abnormalities, such as alterations in serum immunoglobulin concentrations, </a:t>
            </a:r>
            <a:r>
              <a:rPr lang="en-US" sz="2800" dirty="0" err="1"/>
              <a:t>immunocyte</a:t>
            </a:r>
            <a:r>
              <a:rPr lang="en-US" sz="2800" dirty="0"/>
              <a:t> counts, or </a:t>
            </a:r>
            <a:r>
              <a:rPr lang="en-US" sz="2800" dirty="0" err="1"/>
              <a:t>immunocyte</a:t>
            </a:r>
            <a:r>
              <a:rPr lang="en-US" sz="2800" dirty="0"/>
              <a:t> ratios have been observed in workers exposed to solvents, either individually or as mixtures.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Exposure to </a:t>
            </a:r>
            <a:r>
              <a:rPr lang="en-US" sz="2800" dirty="0">
                <a:solidFill>
                  <a:srgbClr val="FF0000"/>
                </a:solidFill>
              </a:rPr>
              <a:t>vinyl chloride </a:t>
            </a:r>
            <a:r>
              <a:rPr lang="en-US" sz="2800" dirty="0"/>
              <a:t>has been linked to the development of </a:t>
            </a:r>
            <a:r>
              <a:rPr lang="en-US" sz="2800" dirty="0">
                <a:solidFill>
                  <a:srgbClr val="FF0000"/>
                </a:solidFill>
              </a:rPr>
              <a:t>scleroderma, </a:t>
            </a:r>
            <a:r>
              <a:rPr lang="en-US" sz="2800" dirty="0"/>
              <a:t>and there is epidemiologic evidence of an association between chronic exposure to </a:t>
            </a:r>
            <a:r>
              <a:rPr lang="en-US" sz="2800" b="1" dirty="0">
                <a:solidFill>
                  <a:srgbClr val="92D050"/>
                </a:solidFill>
              </a:rPr>
              <a:t>trichloroethylene</a:t>
            </a:r>
            <a:r>
              <a:rPr lang="en-US" sz="2800" dirty="0"/>
              <a:t> in groundwater and </a:t>
            </a:r>
            <a:r>
              <a:rPr lang="en-US" sz="2800" b="1" dirty="0">
                <a:solidFill>
                  <a:srgbClr val="92D050"/>
                </a:solidFill>
              </a:rPr>
              <a:t>lupus syndromes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3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/>
              <a:t>Miscellaneous </a:t>
            </a:r>
            <a:r>
              <a:rPr lang="en-US" b="1" dirty="0" smtClean="0"/>
              <a:t>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777240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In </a:t>
            </a:r>
            <a:r>
              <a:rPr lang="en-US" dirty="0"/>
              <a:t>1981, thousands of individuals in Spain were poisoned with cooking oil adulterated with </a:t>
            </a:r>
            <a:r>
              <a:rPr lang="en-US" dirty="0" smtClean="0"/>
              <a:t>rapeseed oil </a:t>
            </a:r>
            <a:r>
              <a:rPr lang="en-US" dirty="0"/>
              <a:t>containing </a:t>
            </a:r>
            <a:r>
              <a:rPr lang="en-US" sz="3200" i="1" u="sng" dirty="0">
                <a:solidFill>
                  <a:srgbClr val="FF0000"/>
                </a:solidFill>
              </a:rPr>
              <a:t>aniline</a:t>
            </a:r>
            <a:r>
              <a:rPr lang="en-US" dirty="0"/>
              <a:t>. The symptoms that developed were called </a:t>
            </a:r>
            <a:r>
              <a:rPr lang="en-US" b="1" i="1" u="sng" dirty="0">
                <a:solidFill>
                  <a:srgbClr val="92D050"/>
                </a:solidFill>
              </a:rPr>
              <a:t>toxic oil syndrome</a:t>
            </a:r>
            <a:r>
              <a:rPr lang="en-US" dirty="0"/>
              <a:t>, and </a:t>
            </a:r>
            <a:r>
              <a:rPr lang="en-US" dirty="0" smtClean="0"/>
              <a:t>included pneumonitis</a:t>
            </a:r>
            <a:r>
              <a:rPr lang="en-US" dirty="0"/>
              <a:t>, rash, gastrointestinal distress, and marked eosinophilia. 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These </a:t>
            </a:r>
            <a:r>
              <a:rPr lang="en-US" dirty="0"/>
              <a:t>patients developed </a:t>
            </a:r>
            <a:r>
              <a:rPr lang="en-US" dirty="0" smtClean="0"/>
              <a:t>autoantibodies and </a:t>
            </a:r>
            <a:r>
              <a:rPr lang="en-US" dirty="0"/>
              <a:t>a connective tissue disorder characterized by myalgia, neuropathy, myopathy, </a:t>
            </a:r>
            <a:r>
              <a:rPr lang="en-US" dirty="0" smtClean="0"/>
              <a:t>and cutaneous </a:t>
            </a:r>
            <a:r>
              <a:rPr lang="en-US" dirty="0"/>
              <a:t>manifestations. Hundreds of poisoned patients died, attributed primarily to impairment </a:t>
            </a:r>
            <a:r>
              <a:rPr lang="en-US" dirty="0" smtClean="0"/>
              <a:t>of respiratory </a:t>
            </a:r>
            <a:r>
              <a:rPr lang="en-US" dirty="0"/>
              <a:t>musculature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Spanish toxic oil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540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7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Drugs and chemicals can produce adverse health effects by influencing the immune system in </a:t>
            </a:r>
            <a:r>
              <a:rPr lang="en-US" sz="2400" b="1" dirty="0" smtClean="0"/>
              <a:t>one of </a:t>
            </a:r>
            <a:r>
              <a:rPr lang="en-US" sz="2400" b="1" dirty="0"/>
              <a:t>three ways: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i="1" dirty="0"/>
              <a:t>Causing a Hypersensitivity Reaction</a:t>
            </a:r>
            <a:r>
              <a:rPr lang="en-US" i="1" dirty="0" smtClean="0"/>
              <a:t>.</a:t>
            </a:r>
          </a:p>
          <a:p>
            <a:r>
              <a:rPr lang="en-US" dirty="0"/>
              <a:t>2. </a:t>
            </a:r>
            <a:r>
              <a:rPr lang="en-US" i="1" dirty="0"/>
              <a:t>Suppressing the Immune System</a:t>
            </a:r>
            <a:r>
              <a:rPr lang="en-US" i="1" dirty="0" smtClean="0"/>
              <a:t>.</a:t>
            </a:r>
          </a:p>
          <a:p>
            <a:r>
              <a:rPr lang="en-US" dirty="0"/>
              <a:t>3. </a:t>
            </a:r>
            <a:r>
              <a:rPr lang="en-US" i="1" dirty="0"/>
              <a:t>Causing or Exacerbating Autoimmune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7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Acid anhydrides </a:t>
            </a:r>
            <a:r>
              <a:rPr lang="en-US" dirty="0"/>
              <a:t>are used to produce a number of commercial products, including paints and epoxy coatings. On inhalation exposure, acid anhydrides can become </a:t>
            </a:r>
            <a:r>
              <a:rPr lang="en-US" dirty="0" err="1"/>
              <a:t>haptens</a:t>
            </a:r>
            <a:r>
              <a:rPr lang="en-US" dirty="0"/>
              <a:t>, binding to carrier proteins in the respiratory tract to elicit an immune response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After </a:t>
            </a:r>
            <a:r>
              <a:rPr lang="en-US" dirty="0"/>
              <a:t>sensitization, subsequent exposure leads to asthma-like symptoms or to a reaction resembling hypersensitivity pneumonitis. Chronic exposure may lead to severe restrictive lung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8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Potential Effects of Chemicals on Allergic Disease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81600"/>
          </a:xfrm>
        </p:spPr>
        <p:txBody>
          <a:bodyPr/>
          <a:lstStyle/>
          <a:p>
            <a:r>
              <a:rPr lang="en-US" smtClean="0"/>
              <a:t>Can themselves act as antigens</a:t>
            </a:r>
          </a:p>
          <a:p>
            <a:pPr lvl="1"/>
            <a:r>
              <a:rPr lang="en-US" smtClean="0"/>
              <a:t>Haptens</a:t>
            </a:r>
          </a:p>
          <a:p>
            <a:pPr lvl="2"/>
            <a:r>
              <a:rPr lang="en-US" smtClean="0"/>
              <a:t>Contact sensitizers</a:t>
            </a:r>
          </a:p>
          <a:p>
            <a:pPr lvl="2"/>
            <a:r>
              <a:rPr lang="en-US" smtClean="0"/>
              <a:t>Respiratory sensitizers</a:t>
            </a:r>
          </a:p>
          <a:p>
            <a:pPr lvl="2"/>
            <a:r>
              <a:rPr lang="en-US" smtClean="0"/>
              <a:t>Systemic hypersensitivity (drugs)</a:t>
            </a:r>
          </a:p>
          <a:p>
            <a:pPr lvl="1"/>
            <a:r>
              <a:rPr lang="en-US" smtClean="0"/>
              <a:t>Proteins</a:t>
            </a:r>
          </a:p>
          <a:p>
            <a:pPr lvl="2"/>
            <a:r>
              <a:rPr lang="en-US" smtClean="0"/>
              <a:t>Respiratory allergens</a:t>
            </a:r>
          </a:p>
          <a:p>
            <a:pPr lvl="2"/>
            <a:r>
              <a:rPr lang="en-US" smtClean="0"/>
              <a:t>Food Allergens</a:t>
            </a:r>
          </a:p>
          <a:p>
            <a:pPr lvl="2"/>
            <a:r>
              <a:rPr lang="en-US" smtClean="0"/>
              <a:t>Systemic hypersensitivity (drugs)</a:t>
            </a:r>
          </a:p>
          <a:p>
            <a:r>
              <a:rPr lang="en-US" smtClean="0"/>
              <a:t>Can enhance development or expression of allergic reactions</a:t>
            </a:r>
          </a:p>
        </p:txBody>
      </p:sp>
    </p:spTree>
    <p:extLst>
      <p:ext uri="{BB962C8B-B14F-4D97-AF65-F5344CB8AC3E}">
        <p14:creationId xmlns:p14="http://schemas.microsoft.com/office/powerpoint/2010/main" val="36770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Potential Contact Sensitizers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Cosmetics and Fragrances</a:t>
            </a:r>
          </a:p>
          <a:p>
            <a:r>
              <a:rPr lang="en-US" dirty="0" smtClean="0"/>
              <a:t>Dyes</a:t>
            </a:r>
          </a:p>
          <a:p>
            <a:r>
              <a:rPr lang="en-US" dirty="0" smtClean="0"/>
              <a:t>Preservatives (</a:t>
            </a:r>
            <a:r>
              <a:rPr lang="en-US" dirty="0" smtClean="0"/>
              <a:t>formaldehyde)</a:t>
            </a:r>
            <a:endParaRPr lang="en-US" dirty="0" smtClean="0"/>
          </a:p>
          <a:p>
            <a:r>
              <a:rPr lang="en-US" dirty="0" smtClean="0"/>
              <a:t>Metals (Ni, Co, Be, Cr)</a:t>
            </a:r>
          </a:p>
          <a:p>
            <a:r>
              <a:rPr lang="en-US" dirty="0" smtClean="0"/>
              <a:t>Pesticides</a:t>
            </a:r>
          </a:p>
        </p:txBody>
      </p:sp>
    </p:spTree>
    <p:extLst>
      <p:ext uri="{BB962C8B-B14F-4D97-AF65-F5344CB8AC3E}">
        <p14:creationId xmlns:p14="http://schemas.microsoft.com/office/powerpoint/2010/main" val="11344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i="1" dirty="0"/>
              <a:t>Causing a Hypersensitivity Reaction.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four basic types of hypersensitivity </a:t>
            </a:r>
            <a:r>
              <a:rPr lang="en-US" dirty="0" smtClean="0"/>
              <a:t>reactions (</a:t>
            </a:r>
            <a:r>
              <a:rPr lang="en-US" dirty="0"/>
              <a:t>types I–IV), each with a different mechanism.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Depending </a:t>
            </a:r>
            <a:r>
              <a:rPr lang="en-US" dirty="0"/>
              <a:t>on the type of reaction, symptoms may be</a:t>
            </a:r>
          </a:p>
          <a:p>
            <a:pPr marL="0" indent="0">
              <a:buNone/>
            </a:pPr>
            <a:r>
              <a:rPr lang="en-US" dirty="0"/>
              <a:t>immediate or delayed, mild or severe, and involve different organs and tissues.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Allergic </a:t>
            </a:r>
            <a:r>
              <a:rPr lang="en-US" dirty="0"/>
              <a:t>reactions </a:t>
            </a:r>
            <a:r>
              <a:rPr lang="en-US" dirty="0" smtClean="0"/>
              <a:t>can cause </a:t>
            </a:r>
            <a:r>
              <a:rPr lang="en-US" dirty="0"/>
              <a:t>considerable discomfort in the workplace, and some types (e.g., a severe type I reaction, or</a:t>
            </a:r>
          </a:p>
          <a:p>
            <a:pPr marL="0" indent="0">
              <a:buNone/>
            </a:pPr>
            <a:r>
              <a:rPr lang="en-US" dirty="0"/>
              <a:t>anaphylaxis) can be life-threatening.</a:t>
            </a:r>
          </a:p>
        </p:txBody>
      </p:sp>
    </p:spTree>
    <p:extLst>
      <p:ext uri="{BB962C8B-B14F-4D97-AF65-F5344CB8AC3E}">
        <p14:creationId xmlns:p14="http://schemas.microsoft.com/office/powerpoint/2010/main" val="363573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i="1" dirty="0"/>
              <a:t>Suppressing the Immune System.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Normal </a:t>
            </a:r>
            <a:r>
              <a:rPr lang="en-US" dirty="0"/>
              <a:t>function of the immune system requires participation</a:t>
            </a:r>
          </a:p>
          <a:p>
            <a:pPr marL="0" indent="0">
              <a:buNone/>
            </a:pPr>
            <a:r>
              <a:rPr lang="en-US" dirty="0"/>
              <a:t>by many components, and disruption of any of these could conceivably result in impaired capability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impairment is sufficient, the individual is at increased risk of infection and cancer.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has </a:t>
            </a:r>
            <a:r>
              <a:rPr lang="en-US" dirty="0" smtClean="0"/>
              <a:t>been clearly </a:t>
            </a:r>
            <a:r>
              <a:rPr lang="en-US" dirty="0"/>
              <a:t>demonstrated by patients on immunosuppressive therapy (e.g., transplant patients) and in</a:t>
            </a:r>
          </a:p>
          <a:p>
            <a:pPr marL="0" indent="0">
              <a:buNone/>
            </a:pPr>
            <a:r>
              <a:rPr lang="en-US" dirty="0"/>
              <a:t>animal studies involving a variety of chemicals.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Although </a:t>
            </a:r>
            <a:r>
              <a:rPr lang="en-US" dirty="0"/>
              <a:t>there are few clear examples of </a:t>
            </a:r>
            <a:r>
              <a:rPr lang="en-US" dirty="0" smtClean="0"/>
              <a:t>immunosuppression from </a:t>
            </a:r>
            <a:r>
              <a:rPr lang="en-US" dirty="0"/>
              <a:t>occupational or environmental exposure in humans, there is no reason to expect that</a:t>
            </a:r>
          </a:p>
          <a:p>
            <a:pPr marL="0" indent="0">
              <a:buNone/>
            </a:pPr>
            <a:r>
              <a:rPr lang="en-US" dirty="0"/>
              <a:t>this effect cannot occur under these circumstances as well.</a:t>
            </a:r>
          </a:p>
        </p:txBody>
      </p:sp>
    </p:spTree>
    <p:extLst>
      <p:ext uri="{BB962C8B-B14F-4D97-AF65-F5344CB8AC3E}">
        <p14:creationId xmlns:p14="http://schemas.microsoft.com/office/powerpoint/2010/main" val="169074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i="1" dirty="0"/>
              <a:t>Causing or Exacerbating Autoimmune Disease.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/>
              <a:t>producing a </a:t>
            </a:r>
            <a:r>
              <a:rPr lang="en-US" dirty="0" err="1"/>
              <a:t>dysregulation</a:t>
            </a:r>
            <a:r>
              <a:rPr lang="en-US" dirty="0"/>
              <a:t> of the </a:t>
            </a:r>
            <a:r>
              <a:rPr lang="en-US" dirty="0" smtClean="0"/>
              <a:t>immune system</a:t>
            </a:r>
            <a:r>
              <a:rPr lang="en-US" dirty="0"/>
              <a:t>, drugs and chemicals are capable of causing the immune system to attack normal </a:t>
            </a:r>
            <a:r>
              <a:rPr lang="en-US" dirty="0" smtClean="0"/>
              <a:t>body constituents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mtClean="0"/>
              <a:t>This </a:t>
            </a:r>
            <a:r>
              <a:rPr lang="en-US" dirty="0"/>
              <a:t>has been clearly demonstrated for several drugs, and a number of </a:t>
            </a:r>
            <a:r>
              <a:rPr lang="en-US"/>
              <a:t>reports </a:t>
            </a:r>
            <a:r>
              <a:rPr lang="en-US" smtClean="0"/>
              <a:t>suggest that </a:t>
            </a:r>
            <a:r>
              <a:rPr lang="en-US" dirty="0"/>
              <a:t>it may also occur from occupational and environmental exposures.</a:t>
            </a:r>
          </a:p>
        </p:txBody>
      </p:sp>
    </p:spTree>
    <p:extLst>
      <p:ext uri="{BB962C8B-B14F-4D97-AF65-F5344CB8AC3E}">
        <p14:creationId xmlns:p14="http://schemas.microsoft.com/office/powerpoint/2010/main" val="296063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2" t="19105" r="30285" b="12810"/>
          <a:stretch/>
        </p:blipFill>
        <p:spPr bwMode="auto">
          <a:xfrm>
            <a:off x="914400" y="533400"/>
            <a:ext cx="630935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74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t="16726" r="10954" b="22990"/>
          <a:stretch/>
        </p:blipFill>
        <p:spPr bwMode="auto">
          <a:xfrm>
            <a:off x="1295400" y="1905000"/>
            <a:ext cx="6955277" cy="33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05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118</TotalTime>
  <Words>1209</Words>
  <Application>Microsoft Office PowerPoint</Application>
  <PresentationFormat>On-screen Show (4:3)</PresentationFormat>
  <Paragraphs>96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Immunotoxicity</vt:lpstr>
      <vt:lpstr>Drugs and chemicals can produce adverse health effects by influencing the immune system in one of three ways:</vt:lpstr>
      <vt:lpstr>Potential Effects of Chemicals on Allergic Disease</vt:lpstr>
      <vt:lpstr>Potential Contact Sensitizers</vt:lpstr>
      <vt:lpstr>1. Causing a Hypersensitivity Reaction.</vt:lpstr>
      <vt:lpstr>2. Suppressing the Immune System.</vt:lpstr>
      <vt:lpstr>3. Causing or Exacerbating Autoimmune Disease.</vt:lpstr>
      <vt:lpstr>PowerPoint Presentation</vt:lpstr>
      <vt:lpstr>PowerPoint Presentation</vt:lpstr>
      <vt:lpstr>PowerPoint Presentation</vt:lpstr>
      <vt:lpstr>Metals </vt:lpstr>
      <vt:lpstr>Suppressing effect in the immune system</vt:lpstr>
      <vt:lpstr>Viktor Yushchenko:  Dioxin</vt:lpstr>
      <vt:lpstr>Dusts and Particulates</vt:lpstr>
      <vt:lpstr>PowerPoint Presentation</vt:lpstr>
      <vt:lpstr>Pesticides</vt:lpstr>
      <vt:lpstr>Solvents</vt:lpstr>
      <vt:lpstr>PowerPoint Presentation</vt:lpstr>
      <vt:lpstr>Miscellaneous Agents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Immunotoxicity</dc:title>
  <dc:creator>bdamiri</dc:creator>
  <cp:lastModifiedBy>bdamiri</cp:lastModifiedBy>
  <cp:revision>18</cp:revision>
  <dcterms:created xsi:type="dcterms:W3CDTF">2012-11-28T16:23:30Z</dcterms:created>
  <dcterms:modified xsi:type="dcterms:W3CDTF">2012-12-08T14:24:38Z</dcterms:modified>
</cp:coreProperties>
</file>