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57" r:id="rId3"/>
    <p:sldId id="258" r:id="rId4"/>
    <p:sldId id="259" r:id="rId5"/>
    <p:sldId id="260" r:id="rId6"/>
    <p:sldId id="261" r:id="rId7"/>
    <p:sldId id="262" r:id="rId8"/>
    <p:sldId id="263" r:id="rId9"/>
    <p:sldId id="272" r:id="rId10"/>
    <p:sldId id="267" r:id="rId11"/>
    <p:sldId id="268" r:id="rId12"/>
    <p:sldId id="269" r:id="rId13"/>
    <p:sldId id="270" r:id="rId14"/>
    <p:sldId id="271" r:id="rId15"/>
    <p:sldId id="273" r:id="rId16"/>
    <p:sldId id="274"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17" name="Footer Placeholder 16"/>
          <p:cNvSpPr>
            <a:spLocks noGrp="1"/>
          </p:cNvSpPr>
          <p:nvPr>
            <p:ph type="ftr" sz="quarter" idx="11"/>
          </p:nvPr>
        </p:nvSpPr>
        <p:spPr/>
        <p:txBody>
          <a:bodyPr/>
          <a:lstStyle/>
          <a:p>
            <a:endParaRPr lang="ar-S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2FB18D4-B2F6-4982-A59E-4DF1480EE010}" type="slidenum">
              <a:rPr lang="ar-SA" smtClean="0"/>
              <a:pPr/>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2FB18D4-B2F6-4982-A59E-4DF1480EE010}"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2FB18D4-B2F6-4982-A59E-4DF1480EE010}" type="slidenum">
              <a:rPr lang="ar-SA" smtClean="0"/>
              <a:pPr/>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5" name="Footer Placeholder 4"/>
          <p:cNvSpPr>
            <a:spLocks noGrp="1"/>
          </p:cNvSpPr>
          <p:nvPr>
            <p:ph type="ftr" sz="quarter" idx="11"/>
          </p:nvPr>
        </p:nvSpPr>
        <p:spPr/>
        <p:txBody>
          <a:bodyPr/>
          <a:lstStyle/>
          <a:p>
            <a:endParaRPr lang="ar-SA"/>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4361688" y="1026372"/>
            <a:ext cx="457200" cy="441325"/>
          </a:xfrm>
        </p:spPr>
        <p:txBody>
          <a:bodyPr/>
          <a:lstStyle/>
          <a:p>
            <a:fld id="{A2FB18D4-B2F6-4982-A59E-4DF1480EE010}" type="slidenum">
              <a:rPr lang="ar-SA" smtClean="0"/>
              <a:pPr/>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ar-SA"/>
          </a:p>
        </p:txBody>
      </p:sp>
      <p:sp>
        <p:nvSpPr>
          <p:cNvPr id="4" name="Date Placeholder 3"/>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2FB18D4-B2F6-4982-A59E-4DF1480EE010}" type="slidenum">
              <a:rPr lang="ar-SA" smtClean="0"/>
              <a:pPr/>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0F05BBBE-DAA9-423F-B3C7-7FAD1D4E9182}" type="datetimeFigureOut">
              <a:rPr lang="ar-SA" smtClean="0"/>
              <a:pPr/>
              <a:t>12/02/1442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2FB18D4-B2F6-4982-A59E-4DF1480EE010}" type="slidenum">
              <a:rPr lang="ar-SA" smtClean="0"/>
              <a:pPr/>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8" name="Footer Placeholder 7"/>
          <p:cNvSpPr>
            <a:spLocks noGrp="1"/>
          </p:cNvSpPr>
          <p:nvPr>
            <p:ph type="ftr" sz="quarter" idx="11"/>
          </p:nvPr>
        </p:nvSpPr>
        <p:spPr>
          <a:xfrm>
            <a:off x="304800" y="6409944"/>
            <a:ext cx="3581400" cy="365760"/>
          </a:xfrm>
        </p:spPr>
        <p:txBody>
          <a:bodyPr/>
          <a:lstStyle/>
          <a:p>
            <a:endParaRPr lang="ar-S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2FB18D4-B2F6-4982-A59E-4DF1480EE010}" type="slidenum">
              <a:rPr lang="ar-SA" smtClean="0"/>
              <a:pPr/>
              <a:t>‹#›</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a:xfrm>
            <a:off x="4343400" y="1036020"/>
            <a:ext cx="457200" cy="441325"/>
          </a:xfrm>
        </p:spPr>
        <p:txBody>
          <a:bodyPr/>
          <a:lstStyle/>
          <a:p>
            <a:fld id="{A2FB18D4-B2F6-4982-A59E-4DF1480EE010}"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2FB18D4-B2F6-4982-A59E-4DF1480EE01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2FB18D4-B2F6-4982-A59E-4DF1480EE010}" type="slidenum">
              <a:rPr lang="ar-SA" smtClean="0"/>
              <a:pPr/>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F05BBBE-DAA9-423F-B3C7-7FAD1D4E9182}" type="datetimeFigureOut">
              <a:rPr lang="ar-SA" smtClean="0"/>
              <a:pPr/>
              <a:t>12/02/1442</a:t>
            </a:fld>
            <a:endParaRPr lang="ar-SA"/>
          </a:p>
        </p:txBody>
      </p:sp>
      <p:sp>
        <p:nvSpPr>
          <p:cNvPr id="6" name="Footer Placeholder 5"/>
          <p:cNvSpPr>
            <a:spLocks noGrp="1"/>
          </p:cNvSpPr>
          <p:nvPr>
            <p:ph type="ftr" sz="quarter" idx="11"/>
          </p:nvPr>
        </p:nvSpPr>
        <p:spPr>
          <a:xfrm>
            <a:off x="301752" y="6410848"/>
            <a:ext cx="3383280" cy="365760"/>
          </a:xfrm>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2FB18D4-B2F6-4982-A59E-4DF1480EE010}" type="slidenum">
              <a:rPr lang="ar-SA" smtClean="0"/>
              <a:pPr/>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F05BBBE-DAA9-423F-B3C7-7FAD1D4E9182}" type="datetimeFigureOut">
              <a:rPr lang="ar-SA" smtClean="0"/>
              <a:pPr/>
              <a:t>12/02/1442</a:t>
            </a:fld>
            <a:endParaRPr lang="ar-SA"/>
          </a:p>
        </p:txBody>
      </p:sp>
      <p:sp>
        <p:nvSpPr>
          <p:cNvPr id="6" name="Footer Placeholder 5"/>
          <p:cNvSpPr>
            <a:spLocks noGrp="1"/>
          </p:cNvSpPr>
          <p:nvPr>
            <p:ph type="ftr" sz="quarter" idx="11"/>
          </p:nvPr>
        </p:nvSpPr>
        <p:spPr>
          <a:xfrm>
            <a:off x="301752" y="6410848"/>
            <a:ext cx="3584448" cy="365760"/>
          </a:xfrm>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F05BBBE-DAA9-423F-B3C7-7FAD1D4E9182}" type="datetimeFigureOut">
              <a:rPr lang="ar-SA" smtClean="0"/>
              <a:pPr/>
              <a:t>12/02/1442</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2FB18D4-B2F6-4982-A59E-4DF1480EE010}" type="slidenum">
              <a:rPr lang="ar-SA" smtClean="0"/>
              <a:pPr/>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ar-SA"/>
          </a:p>
        </p:txBody>
      </p:sp>
      <p:sp>
        <p:nvSpPr>
          <p:cNvPr id="2" name="Title 1"/>
          <p:cNvSpPr>
            <a:spLocks noGrp="1"/>
          </p:cNvSpPr>
          <p:nvPr>
            <p:ph type="ctrTitle"/>
          </p:nvPr>
        </p:nvSpPr>
        <p:spPr/>
        <p:txBody>
          <a:bodyPr/>
          <a:lstStyle/>
          <a:p>
            <a:r>
              <a:rPr lang="en-US" dirty="0"/>
              <a:t>Reading Strategies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Which techniques take less time? </a:t>
            </a:r>
          </a:p>
          <a:p>
            <a:pPr algn="l" rtl="0"/>
            <a:endParaRPr lang="en-US" dirty="0"/>
          </a:p>
          <a:p>
            <a:pPr algn="l" rtl="0"/>
            <a:endParaRPr lang="en-US" dirty="0"/>
          </a:p>
          <a:p>
            <a:pPr algn="l" rtl="0"/>
            <a:r>
              <a:rPr lang="en-US" dirty="0"/>
              <a:t>Which technique is used when you look for your name is the school training list?</a:t>
            </a:r>
          </a:p>
          <a:p>
            <a:pPr algn="l" rtl="0"/>
            <a:endParaRPr lang="en-US" dirty="0"/>
          </a:p>
          <a:p>
            <a:pPr algn="l" rtl="0"/>
            <a:endParaRPr lang="en-US" dirty="0"/>
          </a:p>
          <a:p>
            <a:pPr algn="l" rtl="0"/>
            <a:r>
              <a:rPr lang="en-US" dirty="0"/>
              <a:t>Which technique do you use when you read information about something in Google?</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a:xfrm>
            <a:off x="304800" y="228600"/>
            <a:ext cx="8503920" cy="6858000"/>
          </a:xfrm>
        </p:spPr>
        <p:txBody>
          <a:bodyPr>
            <a:normAutofit/>
          </a:bodyPr>
          <a:lstStyle/>
          <a:p>
            <a:pPr algn="l" rtl="0"/>
            <a:r>
              <a:rPr lang="en-US" sz="2800" dirty="0">
                <a:cs typeface="+mj-cs"/>
              </a:rPr>
              <a:t>Opera refers to a dramatic art form, originating in Europe, in which the emotional content is conveyed to the audience as much through music, both vocal and instrumental, as it is through the lyrics. By contrast, in musical theater an actor's dramatic performance is primary, and the music plays a lesser role. The drama in opera is presented using the primary elements of theater such as scenery, costumes, and acting. However, the words of the opera, or libretto, are sung rather than spoken. The singers are accompanied by a musical ensemble ranging from a small instrumental ensemble to a full symphonic orchestra.</a:t>
            </a:r>
            <a:endParaRPr lang="ar-SA" sz="2800" dirty="0">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What does the text talk about?</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What are the primary elements of theatre?</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a:xfrm>
            <a:off x="228600" y="304800"/>
            <a:ext cx="8503920" cy="6248400"/>
          </a:xfrm>
        </p:spPr>
        <p:txBody>
          <a:bodyPr>
            <a:normAutofit/>
          </a:bodyPr>
          <a:lstStyle/>
          <a:p>
            <a:pPr algn="l" rtl="0"/>
            <a:r>
              <a:rPr lang="en-US" i="1" dirty="0"/>
              <a:t>"</a:t>
            </a:r>
            <a:r>
              <a:rPr lang="en-US" sz="2800" i="1" dirty="0">
                <a:cs typeface="+mj-cs"/>
              </a:rPr>
              <a:t>If you choose to use your status and influence to raise your voice on behalf of those who have no voice; if you choose to identify not only with the powerful, but with the powerless; if you retain the ability to imagine yourself into the lives of those who do not have your advantages, then it will not only be your proud families who celebrate your existence, but thousands and millions of people whose reality you have helped change. We do not need magic to change the world, we carry all the power we need inside ourselves already: we have the power to imagine better."</a:t>
            </a:r>
            <a:endParaRPr lang="ar-SA" sz="2800" dirty="0">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A8A2B9-C828-421D-A5AB-85E5AE56D9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7C81821-4DD0-4263-B936-2E80310E78CB}"/>
              </a:ext>
            </a:extLst>
          </p:cNvPr>
          <p:cNvSpPr>
            <a:spLocks noGrp="1"/>
          </p:cNvSpPr>
          <p:nvPr>
            <p:ph sz="quarter" idx="1"/>
          </p:nvPr>
        </p:nvSpPr>
        <p:spPr>
          <a:xfrm>
            <a:off x="301752" y="987552"/>
            <a:ext cx="8503920" cy="5641848"/>
          </a:xfrm>
        </p:spPr>
        <p:txBody>
          <a:bodyPr>
            <a:normAutofit lnSpcReduction="10000"/>
          </a:bodyPr>
          <a:lstStyle/>
          <a:p>
            <a:pPr algn="l" rtl="0"/>
            <a:r>
              <a:rPr lang="en-US" dirty="0"/>
              <a:t>On July 16, 1969, the Apollo 11 spacecraft launched from the Kennedy Space Center in Florida. Its mission was to go where no human being had gone before—the moon! The crew consisted of Neil Armstrong, Michael Collins, and Buzz Aldrin. The spacecraft landed on the moon in the Sea of Tranquility, a basaltic flood plain, on July 20, 1969. The moonwalk took place the following day. On July 21, 1969, at precisely 10:56 EDT, Commander Neil Armstrong emerged from the Lunar Module and took his famous first step onto the moon’s surface. He declared, “That’s one small step for man, one giant leap for mankind.” It was a monumental moment in human history!</a:t>
            </a:r>
          </a:p>
        </p:txBody>
      </p:sp>
    </p:spTree>
    <p:extLst>
      <p:ext uri="{BB962C8B-B14F-4D97-AF65-F5344CB8AC3E}">
        <p14:creationId xmlns:p14="http://schemas.microsoft.com/office/powerpoint/2010/main" xmlns="" val="1125101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7D9E9-3B0E-467F-9A5F-C660660773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96F7295-AF29-4EB9-97D1-9A0382EAAA6C}"/>
              </a:ext>
            </a:extLst>
          </p:cNvPr>
          <p:cNvSpPr>
            <a:spLocks noGrp="1"/>
          </p:cNvSpPr>
          <p:nvPr>
            <p:ph sz="quarter" idx="1"/>
          </p:nvPr>
        </p:nvSpPr>
        <p:spPr/>
        <p:txBody>
          <a:bodyPr/>
          <a:lstStyle/>
          <a:p>
            <a:pPr algn="l" rtl="0"/>
            <a:r>
              <a:rPr lang="en-US" dirty="0"/>
              <a:t>When did the moonwalk </a:t>
            </a:r>
            <a:r>
              <a:rPr lang="en-US"/>
              <a:t>take place?</a:t>
            </a:r>
          </a:p>
        </p:txBody>
      </p:sp>
    </p:spTree>
    <p:extLst>
      <p:ext uri="{BB962C8B-B14F-4D97-AF65-F5344CB8AC3E}">
        <p14:creationId xmlns:p14="http://schemas.microsoft.com/office/powerpoint/2010/main" xmlns="" val="238568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r>
              <a:rPr lang="en-GB" dirty="0"/>
              <a:t>Or gist </a:t>
            </a:r>
            <a:r>
              <a:rPr lang="en-GB" dirty="0" err="1"/>
              <a:t>reading,speed</a:t>
            </a:r>
            <a:r>
              <a:rPr lang="en-GB" dirty="0"/>
              <a:t> </a:t>
            </a:r>
            <a:r>
              <a:rPr lang="en-GB" dirty="0" err="1"/>
              <a:t>readig</a:t>
            </a:r>
            <a:r>
              <a:rPr lang="en-GB" dirty="0"/>
              <a:t> )</a:t>
            </a:r>
            <a:r>
              <a:rPr lang="ar-JO" dirty="0"/>
              <a:t>)</a:t>
            </a:r>
            <a:r>
              <a:rPr lang="en-US" dirty="0"/>
              <a:t>1- Skimming </a:t>
            </a:r>
            <a:endParaRPr lang="ar-SA" dirty="0"/>
          </a:p>
        </p:txBody>
      </p:sp>
      <p:sp>
        <p:nvSpPr>
          <p:cNvPr id="3" name="Content Placeholder 2"/>
          <p:cNvSpPr>
            <a:spLocks noGrp="1"/>
          </p:cNvSpPr>
          <p:nvPr>
            <p:ph sz="quarter" idx="1"/>
          </p:nvPr>
        </p:nvSpPr>
        <p:spPr>
          <a:xfrm>
            <a:off x="457200" y="1066800"/>
            <a:ext cx="8229600" cy="6248400"/>
          </a:xfrm>
        </p:spPr>
        <p:txBody>
          <a:bodyPr>
            <a:noAutofit/>
          </a:bodyPr>
          <a:lstStyle/>
          <a:p>
            <a:pPr algn="l" rtl="0" fontAlgn="base"/>
            <a:r>
              <a:rPr lang="en-US" sz="2800" dirty="0"/>
              <a:t>Skimming may help in order to know what the text is about at its most basic level. This would also help you mentally and quickly shortlist those text which you might consider for a deeper read. </a:t>
            </a:r>
          </a:p>
          <a:p>
            <a:pPr algn="l" rtl="0" fontAlgn="base"/>
            <a:endParaRPr lang="en-US" sz="2800" dirty="0"/>
          </a:p>
          <a:p>
            <a:pPr algn="l" rtl="0" fontAlgn="base"/>
            <a:r>
              <a:rPr lang="en-US" sz="2800" dirty="0"/>
              <a:t>You can reach a speed count of even 700 words per minute if you train yourself well in this particular method. Comprehension is of course very low and understanding of overall content very superficial.</a:t>
            </a:r>
          </a:p>
          <a:p>
            <a:pPr algn="l" rtl="0"/>
            <a:endParaRPr lang="ar-SA"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Content Placeholder 2"/>
          <p:cNvSpPr>
            <a:spLocks noGrp="1"/>
          </p:cNvSpPr>
          <p:nvPr>
            <p:ph sz="quarter" idx="1"/>
          </p:nvPr>
        </p:nvSpPr>
        <p:spPr/>
        <p:txBody>
          <a:bodyPr/>
          <a:lstStyle/>
          <a:p>
            <a:pPr algn="l" rtl="0"/>
            <a:r>
              <a:rPr lang="en-US" dirty="0"/>
              <a:t>Can you think of anything you read using this technique?</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Magazines, news paper articles, website or </a:t>
            </a:r>
            <a:r>
              <a:rPr lang="en-US" dirty="0" err="1"/>
              <a:t>Facebook</a:t>
            </a:r>
            <a:r>
              <a:rPr lang="en-US" dirty="0"/>
              <a:t> articles </a:t>
            </a:r>
          </a:p>
          <a:p>
            <a:pPr algn="l" rtl="0"/>
            <a:endParaRPr lang="en-US" dirty="0"/>
          </a:p>
          <a:p>
            <a:pPr algn="l" rtl="0"/>
            <a:r>
              <a:rPr lang="en-US" dirty="0"/>
              <a:t>You also use this types of reading when you want to get a quick idea about the material before class or an exam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
            </a:r>
            <a:br>
              <a:rPr lang="en-US" dirty="0"/>
            </a:br>
            <a:r>
              <a:rPr lang="en-US" dirty="0"/>
              <a:t>Scanning </a:t>
            </a:r>
            <a:endParaRPr lang="ar-SA" dirty="0"/>
          </a:p>
        </p:txBody>
      </p:sp>
      <p:sp>
        <p:nvSpPr>
          <p:cNvPr id="3" name="Content Placeholder 2"/>
          <p:cNvSpPr>
            <a:spLocks noGrp="1"/>
          </p:cNvSpPr>
          <p:nvPr>
            <p:ph sz="quarter" idx="1"/>
          </p:nvPr>
        </p:nvSpPr>
        <p:spPr>
          <a:xfrm>
            <a:off x="381000" y="1295400"/>
            <a:ext cx="8229600" cy="4525963"/>
          </a:xfrm>
        </p:spPr>
        <p:txBody>
          <a:bodyPr/>
          <a:lstStyle/>
          <a:p>
            <a:pPr algn="l" rtl="0"/>
            <a:r>
              <a:rPr lang="en-US" dirty="0"/>
              <a:t>This technique is also rapid but the difference is that you are looking for specific information and not the general idea of the whole text.</a:t>
            </a:r>
          </a:p>
          <a:p>
            <a:pPr algn="l" rtl="0"/>
            <a:endParaRPr lang="en-US" dirty="0"/>
          </a:p>
          <a:p>
            <a:pPr algn="l" rtl="0"/>
            <a:endParaRPr lang="ar-SA" dirty="0"/>
          </a:p>
        </p:txBody>
      </p:sp>
      <p:pic>
        <p:nvPicPr>
          <p:cNvPr id="5" name="Picture 4" descr="scanning-in-ielts.jpg"/>
          <p:cNvPicPr>
            <a:picLocks noChangeAspect="1"/>
          </p:cNvPicPr>
          <p:nvPr/>
        </p:nvPicPr>
        <p:blipFill>
          <a:blip r:embed="rId2" cstate="print"/>
          <a:stretch>
            <a:fillRect/>
          </a:stretch>
        </p:blipFill>
        <p:spPr>
          <a:xfrm>
            <a:off x="1066800" y="3168650"/>
            <a:ext cx="6324600" cy="36893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When do you use this technique?</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When looking at schedules, or lists to find your name. </a:t>
            </a:r>
          </a:p>
          <a:p>
            <a:pPr algn="l" rtl="0"/>
            <a:endParaRPr lang="en-US" dirty="0"/>
          </a:p>
          <a:p>
            <a:pPr algn="l" rtl="0"/>
            <a:r>
              <a:rPr lang="en-US" dirty="0"/>
              <a:t> or when you’re looking for a word in the dictionary </a:t>
            </a:r>
          </a:p>
          <a:p>
            <a:pPr algn="l" rtl="0"/>
            <a:endParaRPr lang="en-US" dirty="0"/>
          </a:p>
          <a:p>
            <a:pPr algn="l" rtl="0"/>
            <a:r>
              <a:rPr lang="en-US" dirty="0"/>
              <a:t> and when you have a specific question and you’re looking for the answer in a text </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Closel</a:t>
            </a:r>
            <a:r>
              <a:rPr lang="en-US" dirty="0" smtClean="0"/>
              <a:t>y </a:t>
            </a:r>
            <a:r>
              <a:rPr lang="en-US" dirty="0" smtClean="0"/>
              <a:t> </a:t>
            </a:r>
            <a:endParaRPr lang="ar-SA" dirty="0"/>
          </a:p>
        </p:txBody>
      </p:sp>
      <p:sp>
        <p:nvSpPr>
          <p:cNvPr id="3" name="Content Placeholder 2"/>
          <p:cNvSpPr>
            <a:spLocks noGrp="1"/>
          </p:cNvSpPr>
          <p:nvPr>
            <p:ph sz="quarter" idx="1"/>
          </p:nvPr>
        </p:nvSpPr>
        <p:spPr/>
        <p:txBody>
          <a:bodyPr/>
          <a:lstStyle/>
          <a:p>
            <a:pPr algn="l" rtl="0"/>
            <a:r>
              <a:rPr lang="en-US" dirty="0" smtClean="0"/>
              <a:t>Is reading slowly an carefully, paying attention to details </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graphicFrame>
        <p:nvGraphicFramePr>
          <p:cNvPr id="4" name="Content Placeholder 3"/>
          <p:cNvGraphicFramePr>
            <a:graphicFrameLocks noGrp="1"/>
          </p:cNvGraphicFramePr>
          <p:nvPr>
            <p:ph sz="quarter" idx="1"/>
          </p:nvPr>
        </p:nvGraphicFramePr>
        <p:xfrm>
          <a:off x="301623" y="1527175"/>
          <a:ext cx="8504240" cy="4539932"/>
        </p:xfrm>
        <a:graphic>
          <a:graphicData uri="http://schemas.openxmlformats.org/drawingml/2006/table">
            <a:tbl>
              <a:tblPr rtl="1" firstRow="1" bandRow="1">
                <a:tableStyleId>{5C22544A-7EE6-4342-B048-85BDC9FD1C3A}</a:tableStyleId>
              </a:tblPr>
              <a:tblGrid>
                <a:gridCol w="1700848">
                  <a:extLst>
                    <a:ext uri="{9D8B030D-6E8A-4147-A177-3AD203B41FA5}">
                      <a16:colId xmlns:a16="http://schemas.microsoft.com/office/drawing/2014/main" xmlns="" val="20000"/>
                    </a:ext>
                  </a:extLst>
                </a:gridCol>
                <a:gridCol w="1700848">
                  <a:extLst>
                    <a:ext uri="{9D8B030D-6E8A-4147-A177-3AD203B41FA5}">
                      <a16:colId xmlns:a16="http://schemas.microsoft.com/office/drawing/2014/main" xmlns="" val="20001"/>
                    </a:ext>
                  </a:extLst>
                </a:gridCol>
                <a:gridCol w="1700848">
                  <a:extLst>
                    <a:ext uri="{9D8B030D-6E8A-4147-A177-3AD203B41FA5}">
                      <a16:colId xmlns:a16="http://schemas.microsoft.com/office/drawing/2014/main" xmlns="" val="20002"/>
                    </a:ext>
                  </a:extLst>
                </a:gridCol>
                <a:gridCol w="1700848">
                  <a:extLst>
                    <a:ext uri="{9D8B030D-6E8A-4147-A177-3AD203B41FA5}">
                      <a16:colId xmlns:a16="http://schemas.microsoft.com/office/drawing/2014/main" xmlns="" val="20003"/>
                    </a:ext>
                  </a:extLst>
                </a:gridCol>
                <a:gridCol w="1700848">
                  <a:extLst>
                    <a:ext uri="{9D8B030D-6E8A-4147-A177-3AD203B41FA5}">
                      <a16:colId xmlns:a16="http://schemas.microsoft.com/office/drawing/2014/main" xmlns="" val="20004"/>
                    </a:ext>
                  </a:extLst>
                </a:gridCol>
              </a:tblGrid>
              <a:tr h="761206">
                <a:tc>
                  <a:txBody>
                    <a:bodyPr/>
                    <a:lstStyle/>
                    <a:p>
                      <a:pPr rtl="1"/>
                      <a:endParaRPr lang="ar-SA" dirty="0"/>
                    </a:p>
                  </a:txBody>
                  <a:tcPr/>
                </a:tc>
                <a:tc>
                  <a:txBody>
                    <a:bodyPr/>
                    <a:lstStyle/>
                    <a:p>
                      <a:pPr rtl="1"/>
                      <a:r>
                        <a:rPr lang="en-US" dirty="0"/>
                        <a:t>Example </a:t>
                      </a:r>
                      <a:endParaRPr lang="ar-SA" dirty="0"/>
                    </a:p>
                  </a:txBody>
                  <a:tcPr/>
                </a:tc>
                <a:tc>
                  <a:txBody>
                    <a:bodyPr/>
                    <a:lstStyle/>
                    <a:p>
                      <a:pPr rtl="1"/>
                      <a:r>
                        <a:rPr lang="en-US" dirty="0"/>
                        <a:t>Purpose </a:t>
                      </a:r>
                      <a:endParaRPr lang="ar-SA" dirty="0"/>
                    </a:p>
                  </a:txBody>
                  <a:tcPr/>
                </a:tc>
                <a:tc>
                  <a:txBody>
                    <a:bodyPr/>
                    <a:lstStyle/>
                    <a:p>
                      <a:pPr rtl="1"/>
                      <a:r>
                        <a:rPr lang="en-US" dirty="0"/>
                        <a:t>Speed </a:t>
                      </a:r>
                      <a:endParaRPr lang="ar-SA" dirty="0"/>
                    </a:p>
                  </a:txBody>
                  <a:tcPr/>
                </a:tc>
                <a:tc>
                  <a:txBody>
                    <a:bodyPr/>
                    <a:lstStyle/>
                    <a:p>
                      <a:pPr rtl="1"/>
                      <a:endParaRPr lang="ar-SA" dirty="0"/>
                    </a:p>
                  </a:txBody>
                  <a:tcPr/>
                </a:tc>
                <a:extLst>
                  <a:ext uri="{0D108BD9-81ED-4DB2-BD59-A6C34878D82A}">
                    <a16:rowId xmlns:a16="http://schemas.microsoft.com/office/drawing/2014/main" xmlns="" val="10000"/>
                  </a:ext>
                </a:extLst>
              </a:tr>
              <a:tr h="761206">
                <a:tc>
                  <a:txBody>
                    <a:bodyPr/>
                    <a:lstStyle/>
                    <a:p>
                      <a:pPr rtl="1"/>
                      <a:endParaRPr lang="ar-SA"/>
                    </a:p>
                  </a:txBody>
                  <a:tcPr/>
                </a:tc>
                <a:tc>
                  <a:txBody>
                    <a:bodyPr/>
                    <a:lstStyle/>
                    <a:p>
                      <a:pPr algn="l" rtl="0"/>
                      <a:r>
                        <a:rPr lang="en-US" dirty="0" smtClean="0"/>
                        <a:t>Preparing a text before class </a:t>
                      </a:r>
                      <a:endParaRPr lang="ar-SA" dirty="0"/>
                    </a:p>
                  </a:txBody>
                  <a:tcPr/>
                </a:tc>
                <a:tc>
                  <a:txBody>
                    <a:bodyPr/>
                    <a:lstStyle/>
                    <a:p>
                      <a:pPr rtl="1"/>
                      <a:r>
                        <a:rPr lang="en-US" dirty="0" smtClean="0"/>
                        <a:t>To get the main idea </a:t>
                      </a:r>
                      <a:endParaRPr lang="ar-SA" dirty="0"/>
                    </a:p>
                  </a:txBody>
                  <a:tcPr/>
                </a:tc>
                <a:tc>
                  <a:txBody>
                    <a:bodyPr/>
                    <a:lstStyle/>
                    <a:p>
                      <a:pPr rtl="1"/>
                      <a:r>
                        <a:rPr lang="en-US" dirty="0" smtClean="0"/>
                        <a:t>Fast</a:t>
                      </a:r>
                      <a:r>
                        <a:rPr lang="en-US" baseline="0" dirty="0" smtClean="0"/>
                        <a:t> </a:t>
                      </a:r>
                      <a:endParaRPr lang="ar-SA" dirty="0"/>
                    </a:p>
                  </a:txBody>
                  <a:tcPr/>
                </a:tc>
                <a:tc>
                  <a:txBody>
                    <a:bodyPr/>
                    <a:lstStyle/>
                    <a:p>
                      <a:pPr rtl="1"/>
                      <a:r>
                        <a:rPr lang="en-US" dirty="0"/>
                        <a:t>Skimming</a:t>
                      </a:r>
                      <a:r>
                        <a:rPr lang="en-US" baseline="0" dirty="0"/>
                        <a:t> </a:t>
                      </a:r>
                      <a:endParaRPr lang="ar-SA" dirty="0"/>
                    </a:p>
                  </a:txBody>
                  <a:tcPr/>
                </a:tc>
                <a:extLst>
                  <a:ext uri="{0D108BD9-81ED-4DB2-BD59-A6C34878D82A}">
                    <a16:rowId xmlns:a16="http://schemas.microsoft.com/office/drawing/2014/main" xmlns="" val="10001"/>
                  </a:ext>
                </a:extLst>
              </a:tr>
              <a:tr h="761206">
                <a:tc>
                  <a:txBody>
                    <a:bodyPr/>
                    <a:lstStyle/>
                    <a:p>
                      <a:pPr rtl="1"/>
                      <a:endParaRPr lang="ar-SA"/>
                    </a:p>
                  </a:txBody>
                  <a:tcPr/>
                </a:tc>
                <a:tc>
                  <a:txBody>
                    <a:bodyPr/>
                    <a:lstStyle/>
                    <a:p>
                      <a:pPr rtl="1"/>
                      <a:r>
                        <a:rPr lang="en-US" dirty="0" smtClean="0"/>
                        <a:t>Looking for your name in a list</a:t>
                      </a:r>
                      <a:r>
                        <a:rPr lang="en-US" baseline="0" dirty="0" smtClean="0"/>
                        <a:t> </a:t>
                      </a:r>
                      <a:endParaRPr lang="ar-SA" dirty="0"/>
                    </a:p>
                  </a:txBody>
                  <a:tcPr/>
                </a:tc>
                <a:tc>
                  <a:txBody>
                    <a:bodyPr/>
                    <a:lstStyle/>
                    <a:p>
                      <a:pPr rtl="1"/>
                      <a:r>
                        <a:rPr lang="en-US" dirty="0" smtClean="0"/>
                        <a:t>To find specific information</a:t>
                      </a:r>
                      <a:r>
                        <a:rPr lang="en-US" baseline="0" dirty="0" smtClean="0"/>
                        <a:t> </a:t>
                      </a:r>
                      <a:endParaRPr lang="ar-SA" dirty="0"/>
                    </a:p>
                  </a:txBody>
                  <a:tcPr/>
                </a:tc>
                <a:tc>
                  <a:txBody>
                    <a:bodyPr/>
                    <a:lstStyle/>
                    <a:p>
                      <a:pPr rtl="1"/>
                      <a:r>
                        <a:rPr lang="en-US" dirty="0" smtClean="0"/>
                        <a:t>Fast </a:t>
                      </a:r>
                      <a:endParaRPr lang="ar-SA" dirty="0"/>
                    </a:p>
                  </a:txBody>
                  <a:tcPr/>
                </a:tc>
                <a:tc>
                  <a:txBody>
                    <a:bodyPr/>
                    <a:lstStyle/>
                    <a:p>
                      <a:pPr rtl="1"/>
                      <a:r>
                        <a:rPr lang="en-US" dirty="0"/>
                        <a:t>Scanning </a:t>
                      </a:r>
                      <a:endParaRPr lang="ar-SA" dirty="0"/>
                    </a:p>
                  </a:txBody>
                  <a:tcPr/>
                </a:tc>
                <a:extLst>
                  <a:ext uri="{0D108BD9-81ED-4DB2-BD59-A6C34878D82A}">
                    <a16:rowId xmlns:a16="http://schemas.microsoft.com/office/drawing/2014/main" xmlns="" val="10002"/>
                  </a:ext>
                </a:extLst>
              </a:tr>
              <a:tr h="761206">
                <a:tc>
                  <a:txBody>
                    <a:bodyPr/>
                    <a:lstStyle/>
                    <a:p>
                      <a:pPr rtl="1"/>
                      <a:endParaRPr lang="ar-SA"/>
                    </a:p>
                  </a:txBody>
                  <a:tcPr/>
                </a:tc>
                <a:tc>
                  <a:txBody>
                    <a:bodyPr/>
                    <a:lstStyle/>
                    <a:p>
                      <a:pPr rtl="1"/>
                      <a:r>
                        <a:rPr lang="en-US" dirty="0" smtClean="0"/>
                        <a:t>Reading a novel</a:t>
                      </a:r>
                      <a:r>
                        <a:rPr lang="en-US" baseline="0" dirty="0" smtClean="0"/>
                        <a:t> or studying for exam </a:t>
                      </a:r>
                      <a:endParaRPr lang="ar-SA" dirty="0"/>
                    </a:p>
                  </a:txBody>
                  <a:tcPr/>
                </a:tc>
                <a:tc>
                  <a:txBody>
                    <a:bodyPr/>
                    <a:lstStyle/>
                    <a:p>
                      <a:pPr rtl="1"/>
                      <a:r>
                        <a:rPr lang="en-US" dirty="0" smtClean="0"/>
                        <a:t>To read in detail , remember</a:t>
                      </a:r>
                      <a:r>
                        <a:rPr lang="en-US" baseline="0" dirty="0" smtClean="0"/>
                        <a:t> and enjoy </a:t>
                      </a:r>
                      <a:endParaRPr lang="ar-SA" dirty="0"/>
                    </a:p>
                  </a:txBody>
                  <a:tcPr/>
                </a:tc>
                <a:tc>
                  <a:txBody>
                    <a:bodyPr/>
                    <a:lstStyle/>
                    <a:p>
                      <a:pPr rtl="1"/>
                      <a:r>
                        <a:rPr lang="en-US" dirty="0" smtClean="0"/>
                        <a:t>Slow</a:t>
                      </a:r>
                      <a:endParaRPr lang="ar-SA" dirty="0"/>
                    </a:p>
                  </a:txBody>
                  <a:tcPr/>
                </a:tc>
                <a:tc>
                  <a:txBody>
                    <a:bodyPr/>
                    <a:lstStyle/>
                    <a:p>
                      <a:pPr rtl="1"/>
                      <a:r>
                        <a:rPr lang="en-US" dirty="0" smtClean="0"/>
                        <a:t>Reading</a:t>
                      </a:r>
                      <a:r>
                        <a:rPr lang="en-US" baseline="0" dirty="0" smtClean="0"/>
                        <a:t> closely </a:t>
                      </a:r>
                      <a:r>
                        <a:rPr lang="en-US" dirty="0" smtClean="0"/>
                        <a:t> </a:t>
                      </a:r>
                      <a:endParaRPr lang="ar-SA" dirty="0"/>
                    </a:p>
                  </a:txBody>
                  <a:tcPr/>
                </a:tc>
                <a:extLst>
                  <a:ext uri="{0D108BD9-81ED-4DB2-BD59-A6C34878D82A}">
                    <a16:rowId xmlns:a16="http://schemas.microsoft.com/office/drawing/2014/main" xmlns="" val="10003"/>
                  </a:ext>
                </a:extLst>
              </a:tr>
              <a:tr h="761206">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365</TotalTime>
  <Words>684</Words>
  <Application>Microsoft Office PowerPoint</Application>
  <PresentationFormat>On-screen Show (4:3)</PresentationFormat>
  <Paragraphs>47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Reading Strategies </vt:lpstr>
      <vt:lpstr>Or gist reading,speed readig ))1- Skimming </vt:lpstr>
      <vt:lpstr>Slide 3</vt:lpstr>
      <vt:lpstr>Slide 4</vt:lpstr>
      <vt:lpstr> Scanning </vt:lpstr>
      <vt:lpstr>Slide 6</vt:lpstr>
      <vt:lpstr>Slide 7</vt:lpstr>
      <vt:lpstr>Reading Closely  </vt:lpstr>
      <vt:lpstr>Slide 9</vt:lpstr>
      <vt:lpstr>Slide 10</vt:lpstr>
      <vt:lpstr>Slide 11</vt:lpstr>
      <vt:lpstr>Slide 12</vt:lpstr>
      <vt:lpstr>Slide 13</vt:lpstr>
      <vt:lpstr>Slide 14</vt:lpstr>
      <vt:lpstr>Slide 15</vt:lpstr>
      <vt:lpstr>Slide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Strategies</dc:title>
  <dc:creator>top net</dc:creator>
  <cp:lastModifiedBy>top net</cp:lastModifiedBy>
  <cp:revision>4</cp:revision>
  <dcterms:created xsi:type="dcterms:W3CDTF">2018-09-04T04:07:54Z</dcterms:created>
  <dcterms:modified xsi:type="dcterms:W3CDTF">2020-09-29T22:10:47Z</dcterms:modified>
</cp:coreProperties>
</file>