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5" r:id="rId43"/>
    <p:sldId id="297" r:id="rId44"/>
    <p:sldId id="298" r:id="rId45"/>
    <p:sldId id="299" r:id="rId46"/>
    <p:sldId id="300" r:id="rId47"/>
    <p:sldId id="301" r:id="rId48"/>
    <p:sldId id="302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9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F37E1-20F1-8B45-91EA-1CDAD1216D68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95F90C-225A-D54A-BBC4-2E7CEFF05BF7}">
      <dgm:prSet phldrT="[Text]"/>
      <dgm:spPr/>
      <dgm:t>
        <a:bodyPr/>
        <a:lstStyle/>
        <a:p>
          <a:r>
            <a:rPr lang="en-US" dirty="0" smtClean="0"/>
            <a:t>Fungi</a:t>
          </a:r>
          <a:endParaRPr lang="en-US" dirty="0"/>
        </a:p>
      </dgm:t>
    </dgm:pt>
    <dgm:pt modelId="{973CAF78-7BBE-3643-B269-2028A0ACB739}" type="parTrans" cxnId="{706C9610-0A7A-BB41-BA97-2F986C146575}">
      <dgm:prSet/>
      <dgm:spPr/>
      <dgm:t>
        <a:bodyPr/>
        <a:lstStyle/>
        <a:p>
          <a:endParaRPr lang="en-US"/>
        </a:p>
      </dgm:t>
    </dgm:pt>
    <dgm:pt modelId="{51D68045-BF63-A949-A9A4-3A7412635478}" type="sibTrans" cxnId="{706C9610-0A7A-BB41-BA97-2F986C146575}">
      <dgm:prSet/>
      <dgm:spPr/>
      <dgm:t>
        <a:bodyPr/>
        <a:lstStyle/>
        <a:p>
          <a:endParaRPr lang="en-US"/>
        </a:p>
      </dgm:t>
    </dgm:pt>
    <dgm:pt modelId="{E7AC2428-D89C-8C45-899D-A7FFE5B4901A}">
      <dgm:prSet phldrT="[Text]"/>
      <dgm:spPr/>
      <dgm:t>
        <a:bodyPr/>
        <a:lstStyle/>
        <a:p>
          <a:r>
            <a:rPr lang="en-US" dirty="0" smtClean="0"/>
            <a:t>Plant</a:t>
          </a:r>
          <a:endParaRPr lang="en-US" dirty="0"/>
        </a:p>
      </dgm:t>
    </dgm:pt>
    <dgm:pt modelId="{F59A7ABD-40A5-E946-8512-C53E40008FF3}" type="parTrans" cxnId="{4A965ED5-01D3-2445-8619-B71F69CC83FA}">
      <dgm:prSet/>
      <dgm:spPr/>
      <dgm:t>
        <a:bodyPr/>
        <a:lstStyle/>
        <a:p>
          <a:endParaRPr lang="en-US"/>
        </a:p>
      </dgm:t>
    </dgm:pt>
    <dgm:pt modelId="{2B1E0C62-9B2A-3E4A-B2E5-A61B9B5244D1}" type="sibTrans" cxnId="{4A965ED5-01D3-2445-8619-B71F69CC83FA}">
      <dgm:prSet/>
      <dgm:spPr/>
      <dgm:t>
        <a:bodyPr/>
        <a:lstStyle/>
        <a:p>
          <a:endParaRPr lang="en-US"/>
        </a:p>
      </dgm:t>
    </dgm:pt>
    <dgm:pt modelId="{A3B96F4F-3971-1046-811C-F5000020D121}" type="pres">
      <dgm:prSet presAssocID="{252F37E1-20F1-8B45-91EA-1CDAD1216D6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2D4531-2C4D-BE48-87C1-74C319ECB915}" type="pres">
      <dgm:prSet presAssocID="{252F37E1-20F1-8B45-91EA-1CDAD1216D68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952F2-93F1-5E41-9294-2A0355A78EC6}" type="pres">
      <dgm:prSet presAssocID="{252F37E1-20F1-8B45-91EA-1CDAD1216D68}" presName="LeftNode" presStyleLbl="bgImgPlace1" presStyleIdx="0" presStyleCnt="2" custScaleY="56079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93B66339-E9B9-474E-8F91-E037C6E3CD35}" type="pres">
      <dgm:prSet presAssocID="{252F37E1-20F1-8B45-91EA-1CDAD1216D68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3696C-23ED-C640-B0A9-9C6749F6626C}" type="pres">
      <dgm:prSet presAssocID="{252F37E1-20F1-8B45-91EA-1CDAD1216D68}" presName="RightNode" presStyleLbl="bgImgPlace1" presStyleIdx="1" presStyleCnt="2" custScaleY="574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3382BF-BF26-4A40-BBE0-A154655F119E}" type="pres">
      <dgm:prSet presAssocID="{252F37E1-20F1-8B45-91EA-1CDAD1216D68}" presName="TopArrow" presStyleLbl="node1" presStyleIdx="0" presStyleCnt="2"/>
      <dgm:spPr/>
    </dgm:pt>
    <dgm:pt modelId="{99BE0664-0F61-4843-BEB0-115FC29B7A1D}" type="pres">
      <dgm:prSet presAssocID="{252F37E1-20F1-8B45-91EA-1CDAD1216D68}" presName="BottomArrow" presStyleLbl="node1" presStyleIdx="1" presStyleCnt="2"/>
      <dgm:spPr/>
    </dgm:pt>
  </dgm:ptLst>
  <dgm:cxnLst>
    <dgm:cxn modelId="{706C9610-0A7A-BB41-BA97-2F986C146575}" srcId="{252F37E1-20F1-8B45-91EA-1CDAD1216D68}" destId="{A695F90C-225A-D54A-BBC4-2E7CEFF05BF7}" srcOrd="0" destOrd="0" parTransId="{973CAF78-7BBE-3643-B269-2028A0ACB739}" sibTransId="{51D68045-BF63-A949-A9A4-3A7412635478}"/>
    <dgm:cxn modelId="{CC58095C-7093-3946-B052-A40BAB2F47D8}" type="presOf" srcId="{A695F90C-225A-D54A-BBC4-2E7CEFF05BF7}" destId="{232D4531-2C4D-BE48-87C1-74C319ECB915}" srcOrd="0" destOrd="0" presId="urn:microsoft.com/office/officeart/2009/layout/ReverseList"/>
    <dgm:cxn modelId="{EDAFCD06-5081-1840-86E3-24AE052B6F5A}" type="presOf" srcId="{E7AC2428-D89C-8C45-899D-A7FFE5B4901A}" destId="{FDB3696C-23ED-C640-B0A9-9C6749F6626C}" srcOrd="1" destOrd="0" presId="urn:microsoft.com/office/officeart/2009/layout/ReverseList"/>
    <dgm:cxn modelId="{4A965ED5-01D3-2445-8619-B71F69CC83FA}" srcId="{252F37E1-20F1-8B45-91EA-1CDAD1216D68}" destId="{E7AC2428-D89C-8C45-899D-A7FFE5B4901A}" srcOrd="1" destOrd="0" parTransId="{F59A7ABD-40A5-E946-8512-C53E40008FF3}" sibTransId="{2B1E0C62-9B2A-3E4A-B2E5-A61B9B5244D1}"/>
    <dgm:cxn modelId="{F30ED1AC-BE4D-B742-B2A8-D646D168138B}" type="presOf" srcId="{A695F90C-225A-D54A-BBC4-2E7CEFF05BF7}" destId="{948952F2-93F1-5E41-9294-2A0355A78EC6}" srcOrd="1" destOrd="0" presId="urn:microsoft.com/office/officeart/2009/layout/ReverseList"/>
    <dgm:cxn modelId="{686B6D9E-0ACB-A841-99F1-402FBFE17CC4}" type="presOf" srcId="{252F37E1-20F1-8B45-91EA-1CDAD1216D68}" destId="{A3B96F4F-3971-1046-811C-F5000020D121}" srcOrd="0" destOrd="0" presId="urn:microsoft.com/office/officeart/2009/layout/ReverseList"/>
    <dgm:cxn modelId="{145A5C0A-9A8B-0D45-89AC-BD4C593AD150}" type="presOf" srcId="{E7AC2428-D89C-8C45-899D-A7FFE5B4901A}" destId="{93B66339-E9B9-474E-8F91-E037C6E3CD35}" srcOrd="0" destOrd="0" presId="urn:microsoft.com/office/officeart/2009/layout/ReverseList"/>
    <dgm:cxn modelId="{633B6460-4261-CF46-A970-2BA1765312A4}" type="presParOf" srcId="{A3B96F4F-3971-1046-811C-F5000020D121}" destId="{232D4531-2C4D-BE48-87C1-74C319ECB915}" srcOrd="0" destOrd="0" presId="urn:microsoft.com/office/officeart/2009/layout/ReverseList"/>
    <dgm:cxn modelId="{00747A8C-1098-A345-A8B1-210AB0DDAD0C}" type="presParOf" srcId="{A3B96F4F-3971-1046-811C-F5000020D121}" destId="{948952F2-93F1-5E41-9294-2A0355A78EC6}" srcOrd="1" destOrd="0" presId="urn:microsoft.com/office/officeart/2009/layout/ReverseList"/>
    <dgm:cxn modelId="{F79CE7D9-B67C-4447-91CD-EDC230FDAE05}" type="presParOf" srcId="{A3B96F4F-3971-1046-811C-F5000020D121}" destId="{93B66339-E9B9-474E-8F91-E037C6E3CD35}" srcOrd="2" destOrd="0" presId="urn:microsoft.com/office/officeart/2009/layout/ReverseList"/>
    <dgm:cxn modelId="{FDB6ED65-3189-CA4C-9EDD-5316E5C4C947}" type="presParOf" srcId="{A3B96F4F-3971-1046-811C-F5000020D121}" destId="{FDB3696C-23ED-C640-B0A9-9C6749F6626C}" srcOrd="3" destOrd="0" presId="urn:microsoft.com/office/officeart/2009/layout/ReverseList"/>
    <dgm:cxn modelId="{89E3012E-4926-654C-8466-6B64438D2573}" type="presParOf" srcId="{A3B96F4F-3971-1046-811C-F5000020D121}" destId="{313382BF-BF26-4A40-BBE0-A154655F119E}" srcOrd="4" destOrd="0" presId="urn:microsoft.com/office/officeart/2009/layout/ReverseList"/>
    <dgm:cxn modelId="{C528B23B-FD52-3E44-9239-16DDC26884F6}" type="presParOf" srcId="{A3B96F4F-3971-1046-811C-F5000020D121}" destId="{99BE0664-0F61-4843-BEB0-115FC29B7A1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AAD8E-8544-CA4B-95B5-3FFB9DA872D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80234-7684-0046-B81B-0DC3E09F5679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Two Major Categories: </a:t>
          </a:r>
          <a:endParaRPr lang="en-US" dirty="0">
            <a:solidFill>
              <a:srgbClr val="000000"/>
            </a:solidFill>
          </a:endParaRPr>
        </a:p>
      </dgm:t>
    </dgm:pt>
    <dgm:pt modelId="{1EF5270A-2294-7D47-9484-189AFB940F0C}" type="parTrans" cxnId="{18141E92-7245-4940-9F69-F58753069B20}">
      <dgm:prSet/>
      <dgm:spPr/>
      <dgm:t>
        <a:bodyPr/>
        <a:lstStyle/>
        <a:p>
          <a:endParaRPr lang="en-US"/>
        </a:p>
      </dgm:t>
    </dgm:pt>
    <dgm:pt modelId="{5AA5D4BC-ABA1-A342-A9BD-9C90D78753C3}" type="sibTrans" cxnId="{18141E92-7245-4940-9F69-F58753069B20}">
      <dgm:prSet/>
      <dgm:spPr/>
      <dgm:t>
        <a:bodyPr/>
        <a:lstStyle/>
        <a:p>
          <a:endParaRPr lang="en-US"/>
        </a:p>
      </dgm:t>
    </dgm:pt>
    <dgm:pt modelId="{FC4C3040-405F-6349-811A-E8A34048F84D}">
      <dgm:prSet/>
      <dgm:spPr/>
      <dgm:t>
        <a:bodyPr/>
        <a:lstStyle/>
        <a:p>
          <a:pPr rtl="0"/>
          <a:r>
            <a:rPr lang="ro-RO" b="1" dirty="0" smtClean="0"/>
            <a:t>Ectomycorrhizae </a:t>
          </a:r>
          <a:endParaRPr lang="en-US" dirty="0"/>
        </a:p>
      </dgm:t>
    </dgm:pt>
    <dgm:pt modelId="{68CF8A2C-8C09-C84D-B87C-FAAE41252464}" type="parTrans" cxnId="{377871CC-8206-4242-A391-F4704BCE252F}">
      <dgm:prSet/>
      <dgm:spPr/>
      <dgm:t>
        <a:bodyPr/>
        <a:lstStyle/>
        <a:p>
          <a:endParaRPr lang="en-US"/>
        </a:p>
      </dgm:t>
    </dgm:pt>
    <dgm:pt modelId="{4B2CFAC1-43A6-FF49-981A-2FA173F8FBE8}" type="sibTrans" cxnId="{377871CC-8206-4242-A391-F4704BCE252F}">
      <dgm:prSet/>
      <dgm:spPr/>
      <dgm:t>
        <a:bodyPr/>
        <a:lstStyle/>
        <a:p>
          <a:endParaRPr lang="en-US"/>
        </a:p>
      </dgm:t>
    </dgm:pt>
    <dgm:pt modelId="{6FACFF7F-E716-544F-A645-3EF7E24AD6AA}">
      <dgm:prSet custT="1"/>
      <dgm:spPr/>
      <dgm:t>
        <a:bodyPr/>
        <a:lstStyle/>
        <a:p>
          <a:pPr rtl="0"/>
          <a:r>
            <a:rPr lang="en-US" sz="2100" b="1" dirty="0" smtClean="0"/>
            <a:t>Mycelium forms an external sheath around root tip. Does not penetrate cells of root. </a:t>
          </a:r>
          <a:endParaRPr lang="en-US" sz="2100" b="1" dirty="0"/>
        </a:p>
      </dgm:t>
    </dgm:pt>
    <dgm:pt modelId="{3BCC4FC6-FCDE-5549-8400-EC5F195C85EC}" type="parTrans" cxnId="{1EF51DEC-AA49-7249-B92F-73A96090FC3D}">
      <dgm:prSet/>
      <dgm:spPr/>
      <dgm:t>
        <a:bodyPr/>
        <a:lstStyle/>
        <a:p>
          <a:endParaRPr lang="en-US"/>
        </a:p>
      </dgm:t>
    </dgm:pt>
    <dgm:pt modelId="{21CB78CD-8279-984A-9605-492B0D96FF96}" type="sibTrans" cxnId="{1EF51DEC-AA49-7249-B92F-73A96090FC3D}">
      <dgm:prSet/>
      <dgm:spPr/>
      <dgm:t>
        <a:bodyPr/>
        <a:lstStyle/>
        <a:p>
          <a:endParaRPr lang="en-US"/>
        </a:p>
      </dgm:t>
    </dgm:pt>
    <dgm:pt modelId="{5F257495-CC6B-2847-A379-351D1B28ABE9}" type="pres">
      <dgm:prSet presAssocID="{F82AAD8E-8544-CA4B-95B5-3FFB9DA872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60C5FF-A72D-294A-A594-DA0BC266BB49}" type="pres">
      <dgm:prSet presAssocID="{80680234-7684-0046-B81B-0DC3E09F5679}" presName="root" presStyleCnt="0"/>
      <dgm:spPr/>
    </dgm:pt>
    <dgm:pt modelId="{CF15ECB8-BBCA-DE49-9F95-BA8BF8C0552C}" type="pres">
      <dgm:prSet presAssocID="{80680234-7684-0046-B81B-0DC3E09F5679}" presName="rootComposite" presStyleCnt="0"/>
      <dgm:spPr/>
    </dgm:pt>
    <dgm:pt modelId="{6751328B-A5B8-3F45-A0D2-08E32A7851A4}" type="pres">
      <dgm:prSet presAssocID="{80680234-7684-0046-B81B-0DC3E09F5679}" presName="rootText" presStyleLbl="node1" presStyleIdx="0" presStyleCnt="1" custLinFactNeighborX="10448" custLinFactNeighborY="12249"/>
      <dgm:spPr/>
      <dgm:t>
        <a:bodyPr/>
        <a:lstStyle/>
        <a:p>
          <a:endParaRPr lang="en-US"/>
        </a:p>
      </dgm:t>
    </dgm:pt>
    <dgm:pt modelId="{3BE8628C-9EC7-1D4A-8DD6-EBBA722F4A9B}" type="pres">
      <dgm:prSet presAssocID="{80680234-7684-0046-B81B-0DC3E09F5679}" presName="rootConnector" presStyleLbl="node1" presStyleIdx="0" presStyleCnt="1"/>
      <dgm:spPr/>
      <dgm:t>
        <a:bodyPr/>
        <a:lstStyle/>
        <a:p>
          <a:endParaRPr lang="en-US"/>
        </a:p>
      </dgm:t>
    </dgm:pt>
    <dgm:pt modelId="{72D56C72-511E-DB45-B081-2E290B922873}" type="pres">
      <dgm:prSet presAssocID="{80680234-7684-0046-B81B-0DC3E09F5679}" presName="childShape" presStyleCnt="0"/>
      <dgm:spPr/>
    </dgm:pt>
    <dgm:pt modelId="{42D65216-63CE-2C4D-8BD8-A1155E2E02C7}" type="pres">
      <dgm:prSet presAssocID="{68CF8A2C-8C09-C84D-B87C-FAAE4125246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9B5F859-724D-E146-BD07-BE0BFC2087D0}" type="pres">
      <dgm:prSet presAssocID="{FC4C3040-405F-6349-811A-E8A34048F84D}" presName="childText" presStyleLbl="bgAcc1" presStyleIdx="0" presStyleCnt="2" custLinFactNeighborX="74119" custLinFactNeighborY="-1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5EC36-4411-A642-8005-025D3A4F2D80}" type="pres">
      <dgm:prSet presAssocID="{3BCC4FC6-FCDE-5549-8400-EC5F195C85E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0363869-45D8-6D42-A1EE-84763F49E6C2}" type="pres">
      <dgm:prSet presAssocID="{6FACFF7F-E716-544F-A645-3EF7E24AD6AA}" presName="childText" presStyleLbl="bgAcc1" presStyleIdx="1" presStyleCnt="2" custLinFactNeighborX="45258" custLinFactNeighborY="-11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51DEC-AA49-7249-B92F-73A96090FC3D}" srcId="{80680234-7684-0046-B81B-0DC3E09F5679}" destId="{6FACFF7F-E716-544F-A645-3EF7E24AD6AA}" srcOrd="1" destOrd="0" parTransId="{3BCC4FC6-FCDE-5549-8400-EC5F195C85EC}" sibTransId="{21CB78CD-8279-984A-9605-492B0D96FF96}"/>
    <dgm:cxn modelId="{E9A941CD-C36A-DB46-977C-104822CD0476}" type="presOf" srcId="{80680234-7684-0046-B81B-0DC3E09F5679}" destId="{6751328B-A5B8-3F45-A0D2-08E32A7851A4}" srcOrd="0" destOrd="0" presId="urn:microsoft.com/office/officeart/2005/8/layout/hierarchy3"/>
    <dgm:cxn modelId="{03BCFE41-3744-2947-A183-8EDDF9F94821}" type="presOf" srcId="{F82AAD8E-8544-CA4B-95B5-3FFB9DA872DC}" destId="{5F257495-CC6B-2847-A379-351D1B28ABE9}" srcOrd="0" destOrd="0" presId="urn:microsoft.com/office/officeart/2005/8/layout/hierarchy3"/>
    <dgm:cxn modelId="{37FEF620-7576-5341-A776-68CFF2C9C0E3}" type="presOf" srcId="{80680234-7684-0046-B81B-0DC3E09F5679}" destId="{3BE8628C-9EC7-1D4A-8DD6-EBBA722F4A9B}" srcOrd="1" destOrd="0" presId="urn:microsoft.com/office/officeart/2005/8/layout/hierarchy3"/>
    <dgm:cxn modelId="{18141E92-7245-4940-9F69-F58753069B20}" srcId="{F82AAD8E-8544-CA4B-95B5-3FFB9DA872DC}" destId="{80680234-7684-0046-B81B-0DC3E09F5679}" srcOrd="0" destOrd="0" parTransId="{1EF5270A-2294-7D47-9484-189AFB940F0C}" sibTransId="{5AA5D4BC-ABA1-A342-A9BD-9C90D78753C3}"/>
    <dgm:cxn modelId="{CF18A791-2DBC-E743-AB17-518F157807D4}" type="presOf" srcId="{3BCC4FC6-FCDE-5549-8400-EC5F195C85EC}" destId="{B5C5EC36-4411-A642-8005-025D3A4F2D80}" srcOrd="0" destOrd="0" presId="urn:microsoft.com/office/officeart/2005/8/layout/hierarchy3"/>
    <dgm:cxn modelId="{243F6915-0128-8E43-A544-7EAF7CE08796}" type="presOf" srcId="{68CF8A2C-8C09-C84D-B87C-FAAE41252464}" destId="{42D65216-63CE-2C4D-8BD8-A1155E2E02C7}" srcOrd="0" destOrd="0" presId="urn:microsoft.com/office/officeart/2005/8/layout/hierarchy3"/>
    <dgm:cxn modelId="{7AD25972-D83A-D243-A58D-FB2753144300}" type="presOf" srcId="{6FACFF7F-E716-544F-A645-3EF7E24AD6AA}" destId="{10363869-45D8-6D42-A1EE-84763F49E6C2}" srcOrd="0" destOrd="0" presId="urn:microsoft.com/office/officeart/2005/8/layout/hierarchy3"/>
    <dgm:cxn modelId="{F3217162-E531-7844-BF7C-63DFF65748B2}" type="presOf" srcId="{FC4C3040-405F-6349-811A-E8A34048F84D}" destId="{49B5F859-724D-E146-BD07-BE0BFC2087D0}" srcOrd="0" destOrd="0" presId="urn:microsoft.com/office/officeart/2005/8/layout/hierarchy3"/>
    <dgm:cxn modelId="{377871CC-8206-4242-A391-F4704BCE252F}" srcId="{80680234-7684-0046-B81B-0DC3E09F5679}" destId="{FC4C3040-405F-6349-811A-E8A34048F84D}" srcOrd="0" destOrd="0" parTransId="{68CF8A2C-8C09-C84D-B87C-FAAE41252464}" sibTransId="{4B2CFAC1-43A6-FF49-981A-2FA173F8FBE8}"/>
    <dgm:cxn modelId="{5E8838A1-C28C-9B49-87F3-D18B505F94B1}" type="presParOf" srcId="{5F257495-CC6B-2847-A379-351D1B28ABE9}" destId="{BD60C5FF-A72D-294A-A594-DA0BC266BB49}" srcOrd="0" destOrd="0" presId="urn:microsoft.com/office/officeart/2005/8/layout/hierarchy3"/>
    <dgm:cxn modelId="{464B1775-54B0-7F4A-A979-8C389364BECD}" type="presParOf" srcId="{BD60C5FF-A72D-294A-A594-DA0BC266BB49}" destId="{CF15ECB8-BBCA-DE49-9F95-BA8BF8C0552C}" srcOrd="0" destOrd="0" presId="urn:microsoft.com/office/officeart/2005/8/layout/hierarchy3"/>
    <dgm:cxn modelId="{43A08521-CBBA-1940-A895-8C2A309036E7}" type="presParOf" srcId="{CF15ECB8-BBCA-DE49-9F95-BA8BF8C0552C}" destId="{6751328B-A5B8-3F45-A0D2-08E32A7851A4}" srcOrd="0" destOrd="0" presId="urn:microsoft.com/office/officeart/2005/8/layout/hierarchy3"/>
    <dgm:cxn modelId="{C7565A7A-F6B1-3142-B546-03493CF1B69E}" type="presParOf" srcId="{CF15ECB8-BBCA-DE49-9F95-BA8BF8C0552C}" destId="{3BE8628C-9EC7-1D4A-8DD6-EBBA722F4A9B}" srcOrd="1" destOrd="0" presId="urn:microsoft.com/office/officeart/2005/8/layout/hierarchy3"/>
    <dgm:cxn modelId="{89F9E1A2-0EEE-1941-AEEE-EE7771E6B83D}" type="presParOf" srcId="{BD60C5FF-A72D-294A-A594-DA0BC266BB49}" destId="{72D56C72-511E-DB45-B081-2E290B922873}" srcOrd="1" destOrd="0" presId="urn:microsoft.com/office/officeart/2005/8/layout/hierarchy3"/>
    <dgm:cxn modelId="{7BD60747-190A-FC4C-B368-06E4D8D57A0E}" type="presParOf" srcId="{72D56C72-511E-DB45-B081-2E290B922873}" destId="{42D65216-63CE-2C4D-8BD8-A1155E2E02C7}" srcOrd="0" destOrd="0" presId="urn:microsoft.com/office/officeart/2005/8/layout/hierarchy3"/>
    <dgm:cxn modelId="{B90086E3-DFD0-BA4D-8BB9-0E0E69669311}" type="presParOf" srcId="{72D56C72-511E-DB45-B081-2E290B922873}" destId="{49B5F859-724D-E146-BD07-BE0BFC2087D0}" srcOrd="1" destOrd="0" presId="urn:microsoft.com/office/officeart/2005/8/layout/hierarchy3"/>
    <dgm:cxn modelId="{A57C2329-ADA1-C84F-AA52-3DB33476B931}" type="presParOf" srcId="{72D56C72-511E-DB45-B081-2E290B922873}" destId="{B5C5EC36-4411-A642-8005-025D3A4F2D80}" srcOrd="2" destOrd="0" presId="urn:microsoft.com/office/officeart/2005/8/layout/hierarchy3"/>
    <dgm:cxn modelId="{CDDB5B99-975D-7B4D-BF54-3DCD5F627011}" type="presParOf" srcId="{72D56C72-511E-DB45-B081-2E290B922873}" destId="{10363869-45D8-6D42-A1EE-84763F49E6C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5FE1D-340C-404C-A8F7-1785C8E789E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3DC55D21-FE53-9F4C-8CBD-44607C0F6305}">
      <dgm:prSet phldrT="[Text]" custT="1"/>
      <dgm:spPr/>
      <dgm:t>
        <a:bodyPr/>
        <a:lstStyle/>
        <a:p>
          <a:r>
            <a:rPr lang="sv-SE" sz="2800" b="1" dirty="0" err="1" smtClean="0"/>
            <a:t>Arbuscular</a:t>
          </a:r>
          <a:r>
            <a:rPr lang="sv-SE" sz="2800" b="1" dirty="0" smtClean="0"/>
            <a:t> </a:t>
          </a:r>
          <a:r>
            <a:rPr lang="sv-SE" sz="2800" b="1" dirty="0" err="1" smtClean="0"/>
            <a:t>mycorrhizae</a:t>
          </a:r>
          <a:r>
            <a:rPr lang="sv-SE" sz="2800" b="1" dirty="0" smtClean="0"/>
            <a:t> </a:t>
          </a:r>
          <a:endParaRPr lang="en-US" sz="2800" dirty="0"/>
        </a:p>
      </dgm:t>
    </dgm:pt>
    <dgm:pt modelId="{0CBDEC5F-4798-6845-A2C1-4CFE7DB42A1B}" type="parTrans" cxnId="{3184AF67-55EC-9C42-829F-B12F04A52F31}">
      <dgm:prSet/>
      <dgm:spPr/>
      <dgm:t>
        <a:bodyPr/>
        <a:lstStyle/>
        <a:p>
          <a:endParaRPr lang="en-US"/>
        </a:p>
      </dgm:t>
    </dgm:pt>
    <dgm:pt modelId="{FBC00B71-10A4-5944-A584-272E77DDFD0D}" type="sibTrans" cxnId="{3184AF67-55EC-9C42-829F-B12F04A52F31}">
      <dgm:prSet/>
      <dgm:spPr/>
      <dgm:t>
        <a:bodyPr/>
        <a:lstStyle/>
        <a:p>
          <a:endParaRPr lang="en-US"/>
        </a:p>
      </dgm:t>
    </dgm:pt>
    <dgm:pt modelId="{1D48B566-EEFA-B84C-80D4-2DDD5BDE65DB}">
      <dgm:prSet phldrT="[Text]"/>
      <dgm:spPr/>
      <dgm:t>
        <a:bodyPr/>
        <a:lstStyle/>
        <a:p>
          <a:r>
            <a:rPr lang="sv-SE" b="1" dirty="0" err="1" smtClean="0"/>
            <a:t>Orchid</a:t>
          </a:r>
          <a:r>
            <a:rPr lang="sv-SE" b="1" dirty="0" smtClean="0"/>
            <a:t> </a:t>
          </a:r>
          <a:r>
            <a:rPr lang="sv-SE" b="1" dirty="0" err="1" smtClean="0"/>
            <a:t>Endomycorrhizae</a:t>
          </a:r>
          <a:r>
            <a:rPr lang="sv-SE" b="1" dirty="0" smtClean="0"/>
            <a:t> </a:t>
          </a:r>
          <a:endParaRPr lang="en-US" dirty="0"/>
        </a:p>
      </dgm:t>
    </dgm:pt>
    <dgm:pt modelId="{43009419-CC43-BD49-9A17-1C8704B16695}" type="parTrans" cxnId="{C2270F88-8DCD-5C4F-B6FB-19D45D2FFEF2}">
      <dgm:prSet/>
      <dgm:spPr/>
      <dgm:t>
        <a:bodyPr/>
        <a:lstStyle/>
        <a:p>
          <a:endParaRPr lang="en-US"/>
        </a:p>
      </dgm:t>
    </dgm:pt>
    <dgm:pt modelId="{CA1C65BB-1838-1149-A6AC-63E843FFE44D}" type="sibTrans" cxnId="{C2270F88-8DCD-5C4F-B6FB-19D45D2FFEF2}">
      <dgm:prSet/>
      <dgm:spPr/>
      <dgm:t>
        <a:bodyPr/>
        <a:lstStyle/>
        <a:p>
          <a:endParaRPr lang="en-US"/>
        </a:p>
      </dgm:t>
    </dgm:pt>
    <dgm:pt modelId="{CEE58611-7ABD-1644-97EA-15385523854A}">
      <dgm:prSet phldrT="[Text]" custT="1"/>
      <dgm:spPr/>
      <dgm:t>
        <a:bodyPr/>
        <a:lstStyle/>
        <a:p>
          <a:r>
            <a:rPr lang="fr-FR" sz="2000" b="1" dirty="0" err="1" smtClean="0"/>
            <a:t>Ericaceous</a:t>
          </a:r>
          <a:r>
            <a:rPr lang="fr-FR" sz="2000" b="1" dirty="0" smtClean="0"/>
            <a:t> </a:t>
          </a:r>
          <a:r>
            <a:rPr lang="fr-FR" sz="2000" b="1" dirty="0" err="1" smtClean="0"/>
            <a:t>Endomycorrhizae</a:t>
          </a:r>
          <a:r>
            <a:rPr lang="fr-FR" sz="2000" b="1" dirty="0" smtClean="0"/>
            <a:t> </a:t>
          </a:r>
          <a:endParaRPr lang="en-US" sz="2000" dirty="0"/>
        </a:p>
      </dgm:t>
    </dgm:pt>
    <dgm:pt modelId="{2A4EE821-9B4A-BB4B-8DA4-8982C3E3052B}" type="parTrans" cxnId="{CDDA1065-A5D0-F04D-A94F-403BF83EA9E8}">
      <dgm:prSet/>
      <dgm:spPr/>
      <dgm:t>
        <a:bodyPr/>
        <a:lstStyle/>
        <a:p>
          <a:endParaRPr lang="en-US"/>
        </a:p>
      </dgm:t>
    </dgm:pt>
    <dgm:pt modelId="{21630906-E494-5A45-84CF-06C8C120ADC9}" type="sibTrans" cxnId="{CDDA1065-A5D0-F04D-A94F-403BF83EA9E8}">
      <dgm:prSet/>
      <dgm:spPr/>
      <dgm:t>
        <a:bodyPr/>
        <a:lstStyle/>
        <a:p>
          <a:endParaRPr lang="en-US"/>
        </a:p>
      </dgm:t>
    </dgm:pt>
    <dgm:pt modelId="{26925C6F-FC63-B048-B91D-5082AA436C52}" type="pres">
      <dgm:prSet presAssocID="{3D75FE1D-340C-404C-A8F7-1785C8E789EA}" presName="compositeShape" presStyleCnt="0">
        <dgm:presLayoutVars>
          <dgm:chMax val="7"/>
          <dgm:dir/>
          <dgm:resizeHandles val="exact"/>
        </dgm:presLayoutVars>
      </dgm:prSet>
      <dgm:spPr/>
    </dgm:pt>
    <dgm:pt modelId="{6FB202E1-14AD-6744-9F2E-6E3A6A5199AE}" type="pres">
      <dgm:prSet presAssocID="{3DC55D21-FE53-9F4C-8CBD-44607C0F6305}" presName="circ1" presStyleLbl="vennNode1" presStyleIdx="0" presStyleCnt="3"/>
      <dgm:spPr/>
      <dgm:t>
        <a:bodyPr/>
        <a:lstStyle/>
        <a:p>
          <a:endParaRPr lang="en-US"/>
        </a:p>
      </dgm:t>
    </dgm:pt>
    <dgm:pt modelId="{CAC8562B-B11C-0F46-A745-8A579D66AE01}" type="pres">
      <dgm:prSet presAssocID="{3DC55D21-FE53-9F4C-8CBD-44607C0F63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D5A5A-EAE9-B848-B496-C9948F092F49}" type="pres">
      <dgm:prSet presAssocID="{1D48B566-EEFA-B84C-80D4-2DDD5BDE65DB}" presName="circ2" presStyleLbl="vennNode1" presStyleIdx="1" presStyleCnt="3"/>
      <dgm:spPr/>
      <dgm:t>
        <a:bodyPr/>
        <a:lstStyle/>
        <a:p>
          <a:endParaRPr lang="en-US"/>
        </a:p>
      </dgm:t>
    </dgm:pt>
    <dgm:pt modelId="{35E0ED12-4C35-C94E-B4C7-4F23BD94DCB4}" type="pres">
      <dgm:prSet presAssocID="{1D48B566-EEFA-B84C-80D4-2DDD5BDE65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29431-DE07-B14F-8EFC-6BF881E00C3A}" type="pres">
      <dgm:prSet presAssocID="{CEE58611-7ABD-1644-97EA-15385523854A}" presName="circ3" presStyleLbl="vennNode1" presStyleIdx="2" presStyleCnt="3"/>
      <dgm:spPr/>
      <dgm:t>
        <a:bodyPr/>
        <a:lstStyle/>
        <a:p>
          <a:endParaRPr lang="en-US"/>
        </a:p>
      </dgm:t>
    </dgm:pt>
    <dgm:pt modelId="{5FF293B9-AD66-FC4C-AE50-7CCD50B3664A}" type="pres">
      <dgm:prSet presAssocID="{CEE58611-7ABD-1644-97EA-1538552385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A1065-A5D0-F04D-A94F-403BF83EA9E8}" srcId="{3D75FE1D-340C-404C-A8F7-1785C8E789EA}" destId="{CEE58611-7ABD-1644-97EA-15385523854A}" srcOrd="2" destOrd="0" parTransId="{2A4EE821-9B4A-BB4B-8DA4-8982C3E3052B}" sibTransId="{21630906-E494-5A45-84CF-06C8C120ADC9}"/>
    <dgm:cxn modelId="{6034216F-8B79-AF48-8697-7225BAACA4D6}" type="presOf" srcId="{1D48B566-EEFA-B84C-80D4-2DDD5BDE65DB}" destId="{5CDD5A5A-EAE9-B848-B496-C9948F092F49}" srcOrd="0" destOrd="0" presId="urn:microsoft.com/office/officeart/2005/8/layout/venn1"/>
    <dgm:cxn modelId="{1C59CA1C-5016-3A4F-8760-8E6154EB06BC}" type="presOf" srcId="{3D75FE1D-340C-404C-A8F7-1785C8E789EA}" destId="{26925C6F-FC63-B048-B91D-5082AA436C52}" srcOrd="0" destOrd="0" presId="urn:microsoft.com/office/officeart/2005/8/layout/venn1"/>
    <dgm:cxn modelId="{CEF9356A-558E-104F-B85F-43577F828787}" type="presOf" srcId="{CEE58611-7ABD-1644-97EA-15385523854A}" destId="{5FF293B9-AD66-FC4C-AE50-7CCD50B3664A}" srcOrd="1" destOrd="0" presId="urn:microsoft.com/office/officeart/2005/8/layout/venn1"/>
    <dgm:cxn modelId="{A51F4E06-F561-0E4B-8549-ED2319C691A3}" type="presOf" srcId="{CEE58611-7ABD-1644-97EA-15385523854A}" destId="{EC629431-DE07-B14F-8EFC-6BF881E00C3A}" srcOrd="0" destOrd="0" presId="urn:microsoft.com/office/officeart/2005/8/layout/venn1"/>
    <dgm:cxn modelId="{D3FBCE3B-089D-6F48-AA50-7F7F9DE3C776}" type="presOf" srcId="{1D48B566-EEFA-B84C-80D4-2DDD5BDE65DB}" destId="{35E0ED12-4C35-C94E-B4C7-4F23BD94DCB4}" srcOrd="1" destOrd="0" presId="urn:microsoft.com/office/officeart/2005/8/layout/venn1"/>
    <dgm:cxn modelId="{C2270F88-8DCD-5C4F-B6FB-19D45D2FFEF2}" srcId="{3D75FE1D-340C-404C-A8F7-1785C8E789EA}" destId="{1D48B566-EEFA-B84C-80D4-2DDD5BDE65DB}" srcOrd="1" destOrd="0" parTransId="{43009419-CC43-BD49-9A17-1C8704B16695}" sibTransId="{CA1C65BB-1838-1149-A6AC-63E843FFE44D}"/>
    <dgm:cxn modelId="{18419D93-7DFA-164C-A53A-30613FEB2F50}" type="presOf" srcId="{3DC55D21-FE53-9F4C-8CBD-44607C0F6305}" destId="{CAC8562B-B11C-0F46-A745-8A579D66AE01}" srcOrd="1" destOrd="0" presId="urn:microsoft.com/office/officeart/2005/8/layout/venn1"/>
    <dgm:cxn modelId="{8E468CFB-EAEE-AA48-9FE6-1A4A7EEBF75D}" type="presOf" srcId="{3DC55D21-FE53-9F4C-8CBD-44607C0F6305}" destId="{6FB202E1-14AD-6744-9F2E-6E3A6A5199AE}" srcOrd="0" destOrd="0" presId="urn:microsoft.com/office/officeart/2005/8/layout/venn1"/>
    <dgm:cxn modelId="{3184AF67-55EC-9C42-829F-B12F04A52F31}" srcId="{3D75FE1D-340C-404C-A8F7-1785C8E789EA}" destId="{3DC55D21-FE53-9F4C-8CBD-44607C0F6305}" srcOrd="0" destOrd="0" parTransId="{0CBDEC5F-4798-6845-A2C1-4CFE7DB42A1B}" sibTransId="{FBC00B71-10A4-5944-A584-272E77DDFD0D}"/>
    <dgm:cxn modelId="{C88B9DC4-1E95-2C4F-BFEE-6D31224CB4BF}" type="presParOf" srcId="{26925C6F-FC63-B048-B91D-5082AA436C52}" destId="{6FB202E1-14AD-6744-9F2E-6E3A6A5199AE}" srcOrd="0" destOrd="0" presId="urn:microsoft.com/office/officeart/2005/8/layout/venn1"/>
    <dgm:cxn modelId="{48B696A7-4775-7A4A-B4C1-0B7B30C52590}" type="presParOf" srcId="{26925C6F-FC63-B048-B91D-5082AA436C52}" destId="{CAC8562B-B11C-0F46-A745-8A579D66AE01}" srcOrd="1" destOrd="0" presId="urn:microsoft.com/office/officeart/2005/8/layout/venn1"/>
    <dgm:cxn modelId="{780C6C76-8C8C-704B-BEAA-F6DC3C28B6E5}" type="presParOf" srcId="{26925C6F-FC63-B048-B91D-5082AA436C52}" destId="{5CDD5A5A-EAE9-B848-B496-C9948F092F49}" srcOrd="2" destOrd="0" presId="urn:microsoft.com/office/officeart/2005/8/layout/venn1"/>
    <dgm:cxn modelId="{CF133E5D-9F5C-E64C-8D04-2F88B529CA67}" type="presParOf" srcId="{26925C6F-FC63-B048-B91D-5082AA436C52}" destId="{35E0ED12-4C35-C94E-B4C7-4F23BD94DCB4}" srcOrd="3" destOrd="0" presId="urn:microsoft.com/office/officeart/2005/8/layout/venn1"/>
    <dgm:cxn modelId="{5FA688FC-5929-3445-89B4-203524485837}" type="presParOf" srcId="{26925C6F-FC63-B048-B91D-5082AA436C52}" destId="{EC629431-DE07-B14F-8EFC-6BF881E00C3A}" srcOrd="4" destOrd="0" presId="urn:microsoft.com/office/officeart/2005/8/layout/venn1"/>
    <dgm:cxn modelId="{5E0B7AAB-8773-A14A-B4F0-249CC3784E71}" type="presParOf" srcId="{26925C6F-FC63-B048-B91D-5082AA436C52}" destId="{5FF293B9-AD66-FC4C-AE50-7CCD50B3664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07A527-98B3-8C46-95C1-3A8D61F32EDA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A0E5-00DE-484E-8400-D7EEE40F2E80}">
      <dgm:prSet phldrT="[Text]" custT="1"/>
      <dgm:spPr/>
      <dgm:t>
        <a:bodyPr/>
        <a:lstStyle/>
        <a:p>
          <a:pPr algn="ctr"/>
          <a:r>
            <a:rPr lang="fr-FR" sz="3200" b="1" dirty="0" err="1" smtClean="0"/>
            <a:t>Mycobiont</a:t>
          </a:r>
          <a:r>
            <a:rPr lang="fr-FR" sz="3200" b="1" dirty="0" smtClean="0"/>
            <a:t> </a:t>
          </a:r>
          <a:endParaRPr lang="en-US" sz="3200" dirty="0"/>
        </a:p>
      </dgm:t>
    </dgm:pt>
    <dgm:pt modelId="{38618B0B-8C3B-7246-9D30-435D0F844E38}" type="parTrans" cxnId="{F04B7FA8-6A03-7E41-97A0-BDD065E6E292}">
      <dgm:prSet/>
      <dgm:spPr/>
      <dgm:t>
        <a:bodyPr/>
        <a:lstStyle/>
        <a:p>
          <a:endParaRPr lang="en-US"/>
        </a:p>
      </dgm:t>
    </dgm:pt>
    <dgm:pt modelId="{F41B52EF-E9C5-994F-94D9-727CD3E1C48A}" type="sibTrans" cxnId="{F04B7FA8-6A03-7E41-97A0-BDD065E6E292}">
      <dgm:prSet/>
      <dgm:spPr/>
      <dgm:t>
        <a:bodyPr/>
        <a:lstStyle/>
        <a:p>
          <a:endParaRPr lang="en-US"/>
        </a:p>
      </dgm:t>
    </dgm:pt>
    <dgm:pt modelId="{3CE5234F-B435-2943-A23C-C8A77870209D}">
      <dgm:prSet phldrT="[Text]"/>
      <dgm:spPr/>
      <dgm:t>
        <a:bodyPr/>
        <a:lstStyle/>
        <a:p>
          <a:r>
            <a:rPr lang="en-US" b="1" dirty="0" err="1" smtClean="0"/>
            <a:t>Photobiont</a:t>
          </a:r>
          <a:endParaRPr lang="en-US" dirty="0"/>
        </a:p>
      </dgm:t>
    </dgm:pt>
    <dgm:pt modelId="{DC8323FC-2951-F04C-8C65-79913E5E05FE}" type="parTrans" cxnId="{8F106A23-DDA5-BC46-AB43-AEA8C823F3FA}">
      <dgm:prSet/>
      <dgm:spPr/>
      <dgm:t>
        <a:bodyPr/>
        <a:lstStyle/>
        <a:p>
          <a:endParaRPr lang="en-US"/>
        </a:p>
      </dgm:t>
    </dgm:pt>
    <dgm:pt modelId="{16B2B7B6-08F0-D449-AEE1-4AC6C0D1067A}" type="sibTrans" cxnId="{8F106A23-DDA5-BC46-AB43-AEA8C823F3FA}">
      <dgm:prSet/>
      <dgm:spPr/>
      <dgm:t>
        <a:bodyPr/>
        <a:lstStyle/>
        <a:p>
          <a:endParaRPr lang="en-US"/>
        </a:p>
      </dgm:t>
    </dgm:pt>
    <dgm:pt modelId="{787AF8CC-92B3-DD44-8F21-54C1C1595289}" type="pres">
      <dgm:prSet presAssocID="{B007A527-98B3-8C46-95C1-3A8D61F32ED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0395BB-97A1-AA44-9AB9-2DE7C217F934}" type="pres">
      <dgm:prSet presAssocID="{B007A527-98B3-8C46-95C1-3A8D61F32ED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67E45-AA36-BA43-934F-B65CF6A76AB2}" type="pres">
      <dgm:prSet presAssocID="{B007A527-98B3-8C46-95C1-3A8D61F32EDA}" presName="LeftNode" presStyleLbl="bgImgPlace1" presStyleIdx="0" presStyleCnt="2" custScaleX="151935" custScaleY="49809" custLinFactNeighborX="-37333" custLinFactNeighborY="-777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40C4F05D-121A-0949-8A58-FB39ECB8AF81}" type="pres">
      <dgm:prSet presAssocID="{B007A527-98B3-8C46-95C1-3A8D61F32ED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F669E-A4DB-564D-8406-2B27F9E2F979}" type="pres">
      <dgm:prSet presAssocID="{B007A527-98B3-8C46-95C1-3A8D61F32EDA}" presName="RightNode" presStyleLbl="bgImgPlace1" presStyleIdx="1" presStyleCnt="2" custScaleX="144185" custScaleY="51247" custLinFactNeighborX="33079" custLinFactNeighborY="-155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7D6DE6C-B4B7-514F-BBF5-DF8A0777FE92}" type="pres">
      <dgm:prSet presAssocID="{B007A527-98B3-8C46-95C1-3A8D61F32EDA}" presName="TopArrow" presStyleLbl="node1" presStyleIdx="0" presStyleCnt="2" custLinFactNeighborX="-1217" custLinFactNeighborY="20687"/>
      <dgm:spPr/>
    </dgm:pt>
    <dgm:pt modelId="{DBA82BB0-1DB2-D14E-BB05-24D8A370D9D9}" type="pres">
      <dgm:prSet presAssocID="{B007A527-98B3-8C46-95C1-3A8D61F32EDA}" presName="BottomArrow" presStyleLbl="node1" presStyleIdx="1" presStyleCnt="2" custLinFactNeighborY="-20687"/>
      <dgm:spPr/>
    </dgm:pt>
  </dgm:ptLst>
  <dgm:cxnLst>
    <dgm:cxn modelId="{BD7A4132-CB41-8740-9D6F-05C30A6CA0DC}" type="presOf" srcId="{B007A527-98B3-8C46-95C1-3A8D61F32EDA}" destId="{787AF8CC-92B3-DD44-8F21-54C1C1595289}" srcOrd="0" destOrd="0" presId="urn:microsoft.com/office/officeart/2009/layout/ReverseList"/>
    <dgm:cxn modelId="{F04B7FA8-6A03-7E41-97A0-BDD065E6E292}" srcId="{B007A527-98B3-8C46-95C1-3A8D61F32EDA}" destId="{D149A0E5-00DE-484E-8400-D7EEE40F2E80}" srcOrd="0" destOrd="0" parTransId="{38618B0B-8C3B-7246-9D30-435D0F844E38}" sibTransId="{F41B52EF-E9C5-994F-94D9-727CD3E1C48A}"/>
    <dgm:cxn modelId="{E7F426AE-6F85-2040-B83A-A0D4AF742DA6}" type="presOf" srcId="{D149A0E5-00DE-484E-8400-D7EEE40F2E80}" destId="{76667E45-AA36-BA43-934F-B65CF6A76AB2}" srcOrd="1" destOrd="0" presId="urn:microsoft.com/office/officeart/2009/layout/ReverseList"/>
    <dgm:cxn modelId="{8F106A23-DDA5-BC46-AB43-AEA8C823F3FA}" srcId="{B007A527-98B3-8C46-95C1-3A8D61F32EDA}" destId="{3CE5234F-B435-2943-A23C-C8A77870209D}" srcOrd="1" destOrd="0" parTransId="{DC8323FC-2951-F04C-8C65-79913E5E05FE}" sibTransId="{16B2B7B6-08F0-D449-AEE1-4AC6C0D1067A}"/>
    <dgm:cxn modelId="{8B889C5D-AC41-2E47-8535-C1EEA8F63846}" type="presOf" srcId="{3CE5234F-B435-2943-A23C-C8A77870209D}" destId="{40C4F05D-121A-0949-8A58-FB39ECB8AF81}" srcOrd="0" destOrd="0" presId="urn:microsoft.com/office/officeart/2009/layout/ReverseList"/>
    <dgm:cxn modelId="{067B33B6-849D-454D-AD82-14B03FD82D50}" type="presOf" srcId="{D149A0E5-00DE-484E-8400-D7EEE40F2E80}" destId="{FB0395BB-97A1-AA44-9AB9-2DE7C217F934}" srcOrd="0" destOrd="0" presId="urn:microsoft.com/office/officeart/2009/layout/ReverseList"/>
    <dgm:cxn modelId="{C62E481E-23BC-6340-AED9-388501D024B1}" type="presOf" srcId="{3CE5234F-B435-2943-A23C-C8A77870209D}" destId="{FC6F669E-A4DB-564D-8406-2B27F9E2F979}" srcOrd="1" destOrd="0" presId="urn:microsoft.com/office/officeart/2009/layout/ReverseList"/>
    <dgm:cxn modelId="{657043DC-A9B0-F045-B8D4-4B8C751A866E}" type="presParOf" srcId="{787AF8CC-92B3-DD44-8F21-54C1C1595289}" destId="{FB0395BB-97A1-AA44-9AB9-2DE7C217F934}" srcOrd="0" destOrd="0" presId="urn:microsoft.com/office/officeart/2009/layout/ReverseList"/>
    <dgm:cxn modelId="{1A5FAF28-7798-E748-ACC6-42AC76FB7FCD}" type="presParOf" srcId="{787AF8CC-92B3-DD44-8F21-54C1C1595289}" destId="{76667E45-AA36-BA43-934F-B65CF6A76AB2}" srcOrd="1" destOrd="0" presId="urn:microsoft.com/office/officeart/2009/layout/ReverseList"/>
    <dgm:cxn modelId="{98AE57A4-3615-8F41-969B-865C13036500}" type="presParOf" srcId="{787AF8CC-92B3-DD44-8F21-54C1C1595289}" destId="{40C4F05D-121A-0949-8A58-FB39ECB8AF81}" srcOrd="2" destOrd="0" presId="urn:microsoft.com/office/officeart/2009/layout/ReverseList"/>
    <dgm:cxn modelId="{1C64F787-B506-3447-B959-AC55A46951A6}" type="presParOf" srcId="{787AF8CC-92B3-DD44-8F21-54C1C1595289}" destId="{FC6F669E-A4DB-564D-8406-2B27F9E2F979}" srcOrd="3" destOrd="0" presId="urn:microsoft.com/office/officeart/2009/layout/ReverseList"/>
    <dgm:cxn modelId="{2BA7DA3A-C20A-F249-BA30-92795B54E442}" type="presParOf" srcId="{787AF8CC-92B3-DD44-8F21-54C1C1595289}" destId="{37D6DE6C-B4B7-514F-BBF5-DF8A0777FE92}" srcOrd="4" destOrd="0" presId="urn:microsoft.com/office/officeart/2009/layout/ReverseList"/>
    <dgm:cxn modelId="{4101EF96-533F-0E40-A0F6-11183F1403FA}" type="presParOf" srcId="{787AF8CC-92B3-DD44-8F21-54C1C1595289}" destId="{DBA82BB0-1DB2-D14E-BB05-24D8A370D9D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DF03C-9BB9-E347-B45A-5474DB9ECF46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15FBB8-C1BA-BE45-9210-9AC824FD1A97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Fungi</a:t>
          </a:r>
          <a:endParaRPr lang="en-US" b="1" dirty="0">
            <a:solidFill>
              <a:srgbClr val="000000"/>
            </a:solidFill>
          </a:endParaRPr>
        </a:p>
      </dgm:t>
    </dgm:pt>
    <dgm:pt modelId="{76AB4583-BDB9-FE48-A8B5-22867BC1F039}" type="parTrans" cxnId="{0DB6DBAD-E487-374A-A11B-B2B1A5B86B17}">
      <dgm:prSet/>
      <dgm:spPr/>
      <dgm:t>
        <a:bodyPr/>
        <a:lstStyle/>
        <a:p>
          <a:endParaRPr lang="en-US"/>
        </a:p>
      </dgm:t>
    </dgm:pt>
    <dgm:pt modelId="{BA739DF7-1621-D84B-B787-00E41FF78AF5}" type="sibTrans" cxnId="{0DB6DBAD-E487-374A-A11B-B2B1A5B86B17}">
      <dgm:prSet/>
      <dgm:spPr/>
      <dgm:t>
        <a:bodyPr/>
        <a:lstStyle/>
        <a:p>
          <a:endParaRPr lang="en-US"/>
        </a:p>
      </dgm:t>
    </dgm:pt>
    <dgm:pt modelId="{EE853F80-2D1C-BF45-8A0F-8504CA522D38}">
      <dgm:prSet phldrT="[Text]" custT="1"/>
      <dgm:spPr/>
      <dgm:t>
        <a:bodyPr/>
        <a:lstStyle/>
        <a:p>
          <a:r>
            <a:rPr lang="en-US" sz="3000" b="1" dirty="0" smtClean="0">
              <a:solidFill>
                <a:srgbClr val="000000"/>
              </a:solidFill>
            </a:rPr>
            <a:t>Algae</a:t>
          </a:r>
          <a:endParaRPr lang="en-US" sz="3000" b="1" dirty="0">
            <a:solidFill>
              <a:srgbClr val="000000"/>
            </a:solidFill>
          </a:endParaRPr>
        </a:p>
      </dgm:t>
    </dgm:pt>
    <dgm:pt modelId="{0623AC0F-DDEB-5D4A-9A7D-9407CA881D6E}" type="parTrans" cxnId="{424431A9-B898-0846-877A-9D3D9FFB7D26}">
      <dgm:prSet/>
      <dgm:spPr/>
      <dgm:t>
        <a:bodyPr/>
        <a:lstStyle/>
        <a:p>
          <a:endParaRPr lang="en-US"/>
        </a:p>
      </dgm:t>
    </dgm:pt>
    <dgm:pt modelId="{536D8693-4D3C-6740-A645-8D847C9DD504}" type="sibTrans" cxnId="{424431A9-B898-0846-877A-9D3D9FFB7D26}">
      <dgm:prSet/>
      <dgm:spPr/>
      <dgm:t>
        <a:bodyPr/>
        <a:lstStyle/>
        <a:p>
          <a:endParaRPr lang="en-US"/>
        </a:p>
      </dgm:t>
    </dgm:pt>
    <dgm:pt modelId="{16387002-AF4A-0A49-BB63-A66DCCE49D0F}">
      <dgm:prSet phldrT="[Text]" custT="1"/>
      <dgm:spPr/>
      <dgm:t>
        <a:bodyPr/>
        <a:lstStyle/>
        <a:p>
          <a:r>
            <a:rPr lang="en-US" sz="3000" b="1" dirty="0" smtClean="0">
              <a:solidFill>
                <a:srgbClr val="000000"/>
              </a:solidFill>
              <a:latin typeface="+mn-lt"/>
            </a:rPr>
            <a:t>Cyanobacteria</a:t>
          </a:r>
          <a:endParaRPr lang="en-US" sz="3000" dirty="0">
            <a:solidFill>
              <a:srgbClr val="000000"/>
            </a:solidFill>
            <a:latin typeface="+mn-lt"/>
          </a:endParaRPr>
        </a:p>
      </dgm:t>
    </dgm:pt>
    <dgm:pt modelId="{C92E6F32-09C8-9D45-8718-2BFDA9DE8058}" type="parTrans" cxnId="{5B1D0C71-9D0F-CD44-9263-C509CDEF6B8D}">
      <dgm:prSet/>
      <dgm:spPr/>
      <dgm:t>
        <a:bodyPr/>
        <a:lstStyle/>
        <a:p>
          <a:endParaRPr lang="en-US"/>
        </a:p>
      </dgm:t>
    </dgm:pt>
    <dgm:pt modelId="{251B77B8-837A-9742-BE75-4FE4264F20BC}" type="sibTrans" cxnId="{5B1D0C71-9D0F-CD44-9263-C509CDEF6B8D}">
      <dgm:prSet/>
      <dgm:spPr/>
      <dgm:t>
        <a:bodyPr/>
        <a:lstStyle/>
        <a:p>
          <a:endParaRPr lang="en-US"/>
        </a:p>
      </dgm:t>
    </dgm:pt>
    <dgm:pt modelId="{70AE9BD8-53AD-1542-918D-2CAB1383A687}" type="pres">
      <dgm:prSet presAssocID="{E6ADF03C-9BB9-E347-B45A-5474DB9ECF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47116-DB39-AF4F-BCA9-BFB5CFDAC0CF}" type="pres">
      <dgm:prSet presAssocID="{FB15FBB8-C1BA-BE45-9210-9AC824FD1A97}" presName="centerShape" presStyleLbl="node0" presStyleIdx="0" presStyleCnt="1"/>
      <dgm:spPr/>
      <dgm:t>
        <a:bodyPr/>
        <a:lstStyle/>
        <a:p>
          <a:endParaRPr lang="en-US"/>
        </a:p>
      </dgm:t>
    </dgm:pt>
    <dgm:pt modelId="{629019C5-F586-2943-8D72-A5596E147EB7}" type="pres">
      <dgm:prSet presAssocID="{0623AC0F-DDEB-5D4A-9A7D-9407CA881D6E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E885FDD0-AA1A-3148-B8CA-3D6BA74AC33A}" type="pres">
      <dgm:prSet presAssocID="{EE853F80-2D1C-BF45-8A0F-8504CA522D3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B5202-0307-7845-A2C2-EBE022B70072}" type="pres">
      <dgm:prSet presAssocID="{C92E6F32-09C8-9D45-8718-2BFDA9DE8058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ADA9B1ED-3081-DA42-86B0-F573F4EF89E6}" type="pres">
      <dgm:prSet presAssocID="{16387002-AF4A-0A49-BB63-A66DCCE49D0F}" presName="node" presStyleLbl="node1" presStyleIdx="1" presStyleCnt="2" custScaleX="116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6DBAD-E487-374A-A11B-B2B1A5B86B17}" srcId="{E6ADF03C-9BB9-E347-B45A-5474DB9ECF46}" destId="{FB15FBB8-C1BA-BE45-9210-9AC824FD1A97}" srcOrd="0" destOrd="0" parTransId="{76AB4583-BDB9-FE48-A8B5-22867BC1F039}" sibTransId="{BA739DF7-1621-D84B-B787-00E41FF78AF5}"/>
    <dgm:cxn modelId="{5C3A71D2-FFC6-FE40-AE51-BB0FA78F495C}" type="presOf" srcId="{EE853F80-2D1C-BF45-8A0F-8504CA522D38}" destId="{E885FDD0-AA1A-3148-B8CA-3D6BA74AC33A}" srcOrd="0" destOrd="0" presId="urn:microsoft.com/office/officeart/2005/8/layout/radial4"/>
    <dgm:cxn modelId="{2CC37B01-33AD-FD4F-87D5-245C98AA8D31}" type="presOf" srcId="{E6ADF03C-9BB9-E347-B45A-5474DB9ECF46}" destId="{70AE9BD8-53AD-1542-918D-2CAB1383A687}" srcOrd="0" destOrd="0" presId="urn:microsoft.com/office/officeart/2005/8/layout/radial4"/>
    <dgm:cxn modelId="{C63F9B5D-5CF2-B149-8270-4ED853EAA396}" type="presOf" srcId="{16387002-AF4A-0A49-BB63-A66DCCE49D0F}" destId="{ADA9B1ED-3081-DA42-86B0-F573F4EF89E6}" srcOrd="0" destOrd="0" presId="urn:microsoft.com/office/officeart/2005/8/layout/radial4"/>
    <dgm:cxn modelId="{FDA1F855-ADCC-9240-8AEB-3466B8AB33BE}" type="presOf" srcId="{0623AC0F-DDEB-5D4A-9A7D-9407CA881D6E}" destId="{629019C5-F586-2943-8D72-A5596E147EB7}" srcOrd="0" destOrd="0" presId="urn:microsoft.com/office/officeart/2005/8/layout/radial4"/>
    <dgm:cxn modelId="{424431A9-B898-0846-877A-9D3D9FFB7D26}" srcId="{FB15FBB8-C1BA-BE45-9210-9AC824FD1A97}" destId="{EE853F80-2D1C-BF45-8A0F-8504CA522D38}" srcOrd="0" destOrd="0" parTransId="{0623AC0F-DDEB-5D4A-9A7D-9407CA881D6E}" sibTransId="{536D8693-4D3C-6740-A645-8D847C9DD504}"/>
    <dgm:cxn modelId="{5B1D0C71-9D0F-CD44-9263-C509CDEF6B8D}" srcId="{FB15FBB8-C1BA-BE45-9210-9AC824FD1A97}" destId="{16387002-AF4A-0A49-BB63-A66DCCE49D0F}" srcOrd="1" destOrd="0" parTransId="{C92E6F32-09C8-9D45-8718-2BFDA9DE8058}" sibTransId="{251B77B8-837A-9742-BE75-4FE4264F20BC}"/>
    <dgm:cxn modelId="{0787802B-0A68-2448-88CA-5FF90521CC10}" type="presOf" srcId="{FB15FBB8-C1BA-BE45-9210-9AC824FD1A97}" destId="{ABF47116-DB39-AF4F-BCA9-BFB5CFDAC0CF}" srcOrd="0" destOrd="0" presId="urn:microsoft.com/office/officeart/2005/8/layout/radial4"/>
    <dgm:cxn modelId="{A217D9FE-562B-3F49-896D-C030411DC92B}" type="presOf" srcId="{C92E6F32-09C8-9D45-8718-2BFDA9DE8058}" destId="{241B5202-0307-7845-A2C2-EBE022B70072}" srcOrd="0" destOrd="0" presId="urn:microsoft.com/office/officeart/2005/8/layout/radial4"/>
    <dgm:cxn modelId="{DB8612FC-A96E-E043-86D5-E2305C2248EF}" type="presParOf" srcId="{70AE9BD8-53AD-1542-918D-2CAB1383A687}" destId="{ABF47116-DB39-AF4F-BCA9-BFB5CFDAC0CF}" srcOrd="0" destOrd="0" presId="urn:microsoft.com/office/officeart/2005/8/layout/radial4"/>
    <dgm:cxn modelId="{1C53A21D-E5D6-6041-B716-999DC87678BA}" type="presParOf" srcId="{70AE9BD8-53AD-1542-918D-2CAB1383A687}" destId="{629019C5-F586-2943-8D72-A5596E147EB7}" srcOrd="1" destOrd="0" presId="urn:microsoft.com/office/officeart/2005/8/layout/radial4"/>
    <dgm:cxn modelId="{E3680D72-28A6-5147-B704-8ED55B79A0A5}" type="presParOf" srcId="{70AE9BD8-53AD-1542-918D-2CAB1383A687}" destId="{E885FDD0-AA1A-3148-B8CA-3D6BA74AC33A}" srcOrd="2" destOrd="0" presId="urn:microsoft.com/office/officeart/2005/8/layout/radial4"/>
    <dgm:cxn modelId="{F6B7E511-0E31-CC43-9106-F848768A1890}" type="presParOf" srcId="{70AE9BD8-53AD-1542-918D-2CAB1383A687}" destId="{241B5202-0307-7845-A2C2-EBE022B70072}" srcOrd="3" destOrd="0" presId="urn:microsoft.com/office/officeart/2005/8/layout/radial4"/>
    <dgm:cxn modelId="{BE0E9991-8171-3A4A-89F2-57F566BEE897}" type="presParOf" srcId="{70AE9BD8-53AD-1542-918D-2CAB1383A687}" destId="{ADA9B1ED-3081-DA42-86B0-F573F4EF89E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0119EC-7CF3-3247-B6CA-7CB20346B5F7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8A1E48-D827-9D49-BDD4-2FEAECDB47F1}">
      <dgm:prSet phldrT="[Text]"/>
      <dgm:spPr/>
      <dgm:t>
        <a:bodyPr/>
        <a:lstStyle/>
        <a:p>
          <a:r>
            <a:rPr lang="de-DE" b="1" dirty="0" smtClean="0">
              <a:solidFill>
                <a:srgbClr val="000000"/>
              </a:solidFill>
            </a:rPr>
            <a:t>The Lichen Thallus</a:t>
          </a:r>
          <a:endParaRPr lang="en-US" b="1" dirty="0">
            <a:solidFill>
              <a:srgbClr val="000000"/>
            </a:solidFill>
          </a:endParaRPr>
        </a:p>
      </dgm:t>
    </dgm:pt>
    <dgm:pt modelId="{9960863F-2439-CD41-8610-511C12994BD0}" type="parTrans" cxnId="{D5EE07B6-40D0-3A4A-8D54-7F90AB359E35}">
      <dgm:prSet/>
      <dgm:spPr/>
      <dgm:t>
        <a:bodyPr/>
        <a:lstStyle/>
        <a:p>
          <a:endParaRPr lang="en-US"/>
        </a:p>
      </dgm:t>
    </dgm:pt>
    <dgm:pt modelId="{9076B656-F22E-444D-A63E-5330B0AF828E}" type="sibTrans" cxnId="{D5EE07B6-40D0-3A4A-8D54-7F90AB359E35}">
      <dgm:prSet/>
      <dgm:spPr/>
      <dgm:t>
        <a:bodyPr/>
        <a:lstStyle/>
        <a:p>
          <a:endParaRPr lang="en-US"/>
        </a:p>
      </dgm:t>
    </dgm:pt>
    <dgm:pt modelId="{999895C1-70BD-124F-8F54-76BD42C3ECD2}">
      <dgm:prSet phldrT="[Text]"/>
      <dgm:spPr/>
      <dgm:t>
        <a:bodyPr/>
        <a:lstStyle/>
        <a:p>
          <a:r>
            <a:rPr lang="es-ES_tradnl" b="1" dirty="0" err="1" smtClean="0">
              <a:solidFill>
                <a:srgbClr val="000000"/>
              </a:solidFill>
            </a:rPr>
            <a:t>Foliose</a:t>
          </a:r>
          <a:r>
            <a:rPr lang="es-ES_tradnl" b="1" dirty="0" smtClean="0">
              <a:solidFill>
                <a:srgbClr val="000000"/>
              </a:solidFill>
            </a:rPr>
            <a:t> </a:t>
          </a:r>
          <a:endParaRPr lang="en-US" dirty="0">
            <a:solidFill>
              <a:srgbClr val="000000"/>
            </a:solidFill>
          </a:endParaRPr>
        </a:p>
      </dgm:t>
    </dgm:pt>
    <dgm:pt modelId="{085DEEDB-8AA9-0D4E-B9D7-FBF3693E49A9}" type="parTrans" cxnId="{D2D74709-74A8-DE4C-B841-016688A517A9}">
      <dgm:prSet/>
      <dgm:spPr/>
      <dgm:t>
        <a:bodyPr/>
        <a:lstStyle/>
        <a:p>
          <a:endParaRPr lang="en-US"/>
        </a:p>
      </dgm:t>
    </dgm:pt>
    <dgm:pt modelId="{3A2F6C5E-0245-7945-A9A8-57F9D64D6868}" type="sibTrans" cxnId="{D2D74709-74A8-DE4C-B841-016688A517A9}">
      <dgm:prSet/>
      <dgm:spPr/>
      <dgm:t>
        <a:bodyPr/>
        <a:lstStyle/>
        <a:p>
          <a:endParaRPr lang="en-US"/>
        </a:p>
      </dgm:t>
    </dgm:pt>
    <dgm:pt modelId="{94628645-ABC3-6642-BD48-1874D8CABD7C}">
      <dgm:prSet phldrT="[Text]"/>
      <dgm:spPr/>
      <dgm:t>
        <a:bodyPr/>
        <a:lstStyle/>
        <a:p>
          <a:r>
            <a:rPr lang="pt-BR" b="1" dirty="0" err="1" smtClean="0">
              <a:solidFill>
                <a:srgbClr val="000000"/>
              </a:solidFill>
            </a:rPr>
            <a:t>Fruticose</a:t>
          </a:r>
          <a:r>
            <a:rPr lang="pt-BR" b="1" dirty="0" smtClean="0"/>
            <a:t> </a:t>
          </a:r>
          <a:endParaRPr lang="en-US" dirty="0"/>
        </a:p>
      </dgm:t>
    </dgm:pt>
    <dgm:pt modelId="{941AA6E7-A33C-AF4E-BE8F-E6C16E7200DF}" type="parTrans" cxnId="{27A1D1FA-0E47-6142-893D-AAA6F5F30305}">
      <dgm:prSet/>
      <dgm:spPr/>
      <dgm:t>
        <a:bodyPr/>
        <a:lstStyle/>
        <a:p>
          <a:endParaRPr lang="en-US"/>
        </a:p>
      </dgm:t>
    </dgm:pt>
    <dgm:pt modelId="{1C1D41E5-C0B7-D34B-9E52-794437E5337D}" type="sibTrans" cxnId="{27A1D1FA-0E47-6142-893D-AAA6F5F30305}">
      <dgm:prSet/>
      <dgm:spPr/>
      <dgm:t>
        <a:bodyPr/>
        <a:lstStyle/>
        <a:p>
          <a:endParaRPr lang="en-US"/>
        </a:p>
      </dgm:t>
    </dgm:pt>
    <dgm:pt modelId="{E82AC340-EEC7-0A43-BCCB-1655C8A5C618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Squamulose</a:t>
          </a:r>
          <a:r>
            <a:rPr lang="en-US" b="1" dirty="0" smtClean="0"/>
            <a:t> </a:t>
          </a:r>
          <a:endParaRPr lang="en-US" dirty="0"/>
        </a:p>
      </dgm:t>
    </dgm:pt>
    <dgm:pt modelId="{90E242DE-E1B0-1F46-A22C-A532D167F0E4}" type="parTrans" cxnId="{10BD6786-FAF6-4C41-8854-A957B5D0097A}">
      <dgm:prSet/>
      <dgm:spPr/>
      <dgm:t>
        <a:bodyPr/>
        <a:lstStyle/>
        <a:p>
          <a:endParaRPr lang="en-US"/>
        </a:p>
      </dgm:t>
    </dgm:pt>
    <dgm:pt modelId="{3BD23AB5-EB3F-374E-A3D4-65B53218A7BD}" type="sibTrans" cxnId="{10BD6786-FAF6-4C41-8854-A957B5D0097A}">
      <dgm:prSet/>
      <dgm:spPr/>
      <dgm:t>
        <a:bodyPr/>
        <a:lstStyle/>
        <a:p>
          <a:endParaRPr lang="en-US"/>
        </a:p>
      </dgm:t>
    </dgm:pt>
    <dgm:pt modelId="{F00F89F9-CA92-A545-AF25-95D97C6D5D1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C</a:t>
          </a:r>
          <a:r>
            <a:rPr lang="fi-FI" b="1" dirty="0" err="1" smtClean="0">
              <a:solidFill>
                <a:srgbClr val="000000"/>
              </a:solidFill>
            </a:rPr>
            <a:t>rustose</a:t>
          </a:r>
          <a:r>
            <a:rPr lang="fi-FI" b="1" dirty="0" smtClean="0"/>
            <a:t> </a:t>
          </a:r>
          <a:endParaRPr lang="en-US" dirty="0"/>
        </a:p>
      </dgm:t>
    </dgm:pt>
    <dgm:pt modelId="{9E2F111C-D7C5-264D-A8B3-DEFCE84AF88F}" type="parTrans" cxnId="{EDA333B6-4EB7-7044-994C-4C536796F04E}">
      <dgm:prSet/>
      <dgm:spPr/>
      <dgm:t>
        <a:bodyPr/>
        <a:lstStyle/>
        <a:p>
          <a:endParaRPr lang="en-US"/>
        </a:p>
      </dgm:t>
    </dgm:pt>
    <dgm:pt modelId="{43EFAAAC-59C4-0642-8C94-B6F261B448D6}" type="sibTrans" cxnId="{EDA333B6-4EB7-7044-994C-4C536796F04E}">
      <dgm:prSet/>
      <dgm:spPr/>
      <dgm:t>
        <a:bodyPr/>
        <a:lstStyle/>
        <a:p>
          <a:endParaRPr lang="en-US"/>
        </a:p>
      </dgm:t>
    </dgm:pt>
    <dgm:pt modelId="{04941888-146D-474C-824F-819BDFF9748C}">
      <dgm:prSet/>
      <dgm:spPr/>
    </dgm:pt>
    <dgm:pt modelId="{4C9E6270-B4E0-B645-862B-1EAB15DA18EE}" type="parTrans" cxnId="{00702A5F-1F4B-554B-BAEB-36A1EFFAE8AA}">
      <dgm:prSet/>
      <dgm:spPr/>
      <dgm:t>
        <a:bodyPr/>
        <a:lstStyle/>
        <a:p>
          <a:endParaRPr lang="en-US"/>
        </a:p>
      </dgm:t>
    </dgm:pt>
    <dgm:pt modelId="{1A43DFBE-F588-364F-BA5E-9BD8C4A21B25}" type="sibTrans" cxnId="{00702A5F-1F4B-554B-BAEB-36A1EFFAE8AA}">
      <dgm:prSet/>
      <dgm:spPr/>
      <dgm:t>
        <a:bodyPr/>
        <a:lstStyle/>
        <a:p>
          <a:endParaRPr lang="en-US"/>
        </a:p>
      </dgm:t>
    </dgm:pt>
    <dgm:pt modelId="{147CF8A2-4059-AC4D-9E76-6FBFFB0AED35}">
      <dgm:prSet/>
      <dgm:spPr/>
    </dgm:pt>
    <dgm:pt modelId="{8B9C87DE-82C9-8C46-A937-1F85FBA8004D}" type="parTrans" cxnId="{10A1EAF4-F879-5645-BB28-1841CA651BB1}">
      <dgm:prSet/>
      <dgm:spPr/>
      <dgm:t>
        <a:bodyPr/>
        <a:lstStyle/>
        <a:p>
          <a:endParaRPr lang="en-US"/>
        </a:p>
      </dgm:t>
    </dgm:pt>
    <dgm:pt modelId="{EDC35BA6-827B-AE48-BC7B-360492478FA9}" type="sibTrans" cxnId="{10A1EAF4-F879-5645-BB28-1841CA651BB1}">
      <dgm:prSet/>
      <dgm:spPr/>
      <dgm:t>
        <a:bodyPr/>
        <a:lstStyle/>
        <a:p>
          <a:endParaRPr lang="en-US"/>
        </a:p>
      </dgm:t>
    </dgm:pt>
    <dgm:pt modelId="{9BA7F6B4-A2EB-5A48-A461-2D71820285BA}">
      <dgm:prSet/>
      <dgm:spPr/>
    </dgm:pt>
    <dgm:pt modelId="{55D09EB1-87C6-E64E-B43D-B6176A7B46F6}" type="parTrans" cxnId="{39C605E5-AC75-074C-BFA9-A49F37FD32F8}">
      <dgm:prSet/>
      <dgm:spPr/>
      <dgm:t>
        <a:bodyPr/>
        <a:lstStyle/>
        <a:p>
          <a:endParaRPr lang="en-US"/>
        </a:p>
      </dgm:t>
    </dgm:pt>
    <dgm:pt modelId="{A3FD7CE4-350D-E346-8B35-B6883D11B081}" type="sibTrans" cxnId="{39C605E5-AC75-074C-BFA9-A49F37FD32F8}">
      <dgm:prSet/>
      <dgm:spPr/>
      <dgm:t>
        <a:bodyPr/>
        <a:lstStyle/>
        <a:p>
          <a:endParaRPr lang="en-US"/>
        </a:p>
      </dgm:t>
    </dgm:pt>
    <dgm:pt modelId="{D9067F31-8FFD-1349-AAC7-6DB3A7B46829}">
      <dgm:prSet/>
      <dgm:spPr/>
    </dgm:pt>
    <dgm:pt modelId="{C863688C-7904-5C48-93B0-EE1FF7748CDA}" type="parTrans" cxnId="{94865EA6-D9B3-2F44-8260-38485B44838D}">
      <dgm:prSet/>
      <dgm:spPr/>
      <dgm:t>
        <a:bodyPr/>
        <a:lstStyle/>
        <a:p>
          <a:endParaRPr lang="en-US"/>
        </a:p>
      </dgm:t>
    </dgm:pt>
    <dgm:pt modelId="{069AD963-99B0-7F49-9868-41906C740BBE}" type="sibTrans" cxnId="{94865EA6-D9B3-2F44-8260-38485B44838D}">
      <dgm:prSet/>
      <dgm:spPr/>
      <dgm:t>
        <a:bodyPr/>
        <a:lstStyle/>
        <a:p>
          <a:endParaRPr lang="en-US"/>
        </a:p>
      </dgm:t>
    </dgm:pt>
    <dgm:pt modelId="{0A5C7C78-863D-B64A-8017-C0CF88307BE8}" type="pres">
      <dgm:prSet presAssocID="{A30119EC-7CF3-3247-B6CA-7CB20346B5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3BE09D-B4E5-D84A-A72E-30D82DCB1B5D}" type="pres">
      <dgm:prSet presAssocID="{A58A1E48-D827-9D49-BDD4-2FEAECDB47F1}" presName="centerShape" presStyleLbl="node0" presStyleIdx="0" presStyleCnt="1"/>
      <dgm:spPr/>
      <dgm:t>
        <a:bodyPr/>
        <a:lstStyle/>
        <a:p>
          <a:endParaRPr lang="en-US"/>
        </a:p>
      </dgm:t>
    </dgm:pt>
    <dgm:pt modelId="{5E248131-45C9-4240-A55B-94750F65045C}" type="pres">
      <dgm:prSet presAssocID="{085DEEDB-8AA9-0D4E-B9D7-FBF3693E49A9}" presName="Name9" presStyleLbl="parChTrans1D2" presStyleIdx="0" presStyleCnt="4"/>
      <dgm:spPr/>
      <dgm:t>
        <a:bodyPr/>
        <a:lstStyle/>
        <a:p>
          <a:endParaRPr lang="en-US"/>
        </a:p>
      </dgm:t>
    </dgm:pt>
    <dgm:pt modelId="{D80C55FC-409C-0744-A8FF-EC017BD68F96}" type="pres">
      <dgm:prSet presAssocID="{085DEEDB-8AA9-0D4E-B9D7-FBF3693E49A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19E3E64-F9E8-AD4E-8E5C-CBBCFD77B75E}" type="pres">
      <dgm:prSet presAssocID="{999895C1-70BD-124F-8F54-76BD42C3EC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83B2-7E48-284C-AB8B-3BF207F64575}" type="pres">
      <dgm:prSet presAssocID="{941AA6E7-A33C-AF4E-BE8F-E6C16E7200DF}" presName="Name9" presStyleLbl="parChTrans1D2" presStyleIdx="1" presStyleCnt="4"/>
      <dgm:spPr/>
      <dgm:t>
        <a:bodyPr/>
        <a:lstStyle/>
        <a:p>
          <a:endParaRPr lang="en-US"/>
        </a:p>
      </dgm:t>
    </dgm:pt>
    <dgm:pt modelId="{E2D0BECF-A746-B94B-B28B-D791E3524EE5}" type="pres">
      <dgm:prSet presAssocID="{941AA6E7-A33C-AF4E-BE8F-E6C16E7200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B09034A-F9DF-314D-AE59-9F78A7533B55}" type="pres">
      <dgm:prSet presAssocID="{94628645-ABC3-6642-BD48-1874D8CABD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4BB24-CE37-AD46-93E7-8FE918ACF762}" type="pres">
      <dgm:prSet presAssocID="{90E242DE-E1B0-1F46-A22C-A532D167F0E4}" presName="Name9" presStyleLbl="parChTrans1D2" presStyleIdx="2" presStyleCnt="4"/>
      <dgm:spPr/>
      <dgm:t>
        <a:bodyPr/>
        <a:lstStyle/>
        <a:p>
          <a:endParaRPr lang="en-US"/>
        </a:p>
      </dgm:t>
    </dgm:pt>
    <dgm:pt modelId="{178FEB4E-B04F-1542-B84F-07D9A3ED33D3}" type="pres">
      <dgm:prSet presAssocID="{90E242DE-E1B0-1F46-A22C-A532D167F0E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60FC9F6-DFFC-3B4D-9655-6F2F18AA55BA}" type="pres">
      <dgm:prSet presAssocID="{E82AC340-EEC7-0A43-BCCB-1655C8A5C6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B95DA-05E0-8E46-9216-870F16B4EA62}" type="pres">
      <dgm:prSet presAssocID="{9E2F111C-D7C5-264D-A8B3-DEFCE84AF88F}" presName="Name9" presStyleLbl="parChTrans1D2" presStyleIdx="3" presStyleCnt="4"/>
      <dgm:spPr/>
      <dgm:t>
        <a:bodyPr/>
        <a:lstStyle/>
        <a:p>
          <a:endParaRPr lang="en-US"/>
        </a:p>
      </dgm:t>
    </dgm:pt>
    <dgm:pt modelId="{06F53D63-4C01-F947-982B-4941CF95B0E7}" type="pres">
      <dgm:prSet presAssocID="{9E2F111C-D7C5-264D-A8B3-DEFCE84AF88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9145A6C-1C49-5346-9C50-6E785E9F1C5E}" type="pres">
      <dgm:prSet presAssocID="{F00F89F9-CA92-A545-AF25-95D97C6D5D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44AF2-D88B-A84D-B318-226F8F776C25}" type="presOf" srcId="{90E242DE-E1B0-1F46-A22C-A532D167F0E4}" destId="{178FEB4E-B04F-1542-B84F-07D9A3ED33D3}" srcOrd="1" destOrd="0" presId="urn:microsoft.com/office/officeart/2005/8/layout/radial1"/>
    <dgm:cxn modelId="{CC95E7FE-68E0-2341-886B-D93CD772AA79}" type="presOf" srcId="{085DEEDB-8AA9-0D4E-B9D7-FBF3693E49A9}" destId="{5E248131-45C9-4240-A55B-94750F65045C}" srcOrd="0" destOrd="0" presId="urn:microsoft.com/office/officeart/2005/8/layout/radial1"/>
    <dgm:cxn modelId="{5A2E0099-32AF-8544-8E4A-F536F2BA36CD}" type="presOf" srcId="{A58A1E48-D827-9D49-BDD4-2FEAECDB47F1}" destId="{723BE09D-B4E5-D84A-A72E-30D82DCB1B5D}" srcOrd="0" destOrd="0" presId="urn:microsoft.com/office/officeart/2005/8/layout/radial1"/>
    <dgm:cxn modelId="{1985BF10-4398-7943-B56D-C1889B7D0C15}" type="presOf" srcId="{9E2F111C-D7C5-264D-A8B3-DEFCE84AF88F}" destId="{06F53D63-4C01-F947-982B-4941CF95B0E7}" srcOrd="1" destOrd="0" presId="urn:microsoft.com/office/officeart/2005/8/layout/radial1"/>
    <dgm:cxn modelId="{1571AECA-40EB-5441-9635-08D914766029}" type="presOf" srcId="{F00F89F9-CA92-A545-AF25-95D97C6D5D14}" destId="{D9145A6C-1C49-5346-9C50-6E785E9F1C5E}" srcOrd="0" destOrd="0" presId="urn:microsoft.com/office/officeart/2005/8/layout/radial1"/>
    <dgm:cxn modelId="{94865EA6-D9B3-2F44-8260-38485B44838D}" srcId="{A30119EC-7CF3-3247-B6CA-7CB20346B5F7}" destId="{D9067F31-8FFD-1349-AAC7-6DB3A7B46829}" srcOrd="4" destOrd="0" parTransId="{C863688C-7904-5C48-93B0-EE1FF7748CDA}" sibTransId="{069AD963-99B0-7F49-9868-41906C740BBE}"/>
    <dgm:cxn modelId="{D59EDE1D-88EF-4F49-B5ED-B8D646648142}" type="presOf" srcId="{941AA6E7-A33C-AF4E-BE8F-E6C16E7200DF}" destId="{C5D583B2-7E48-284C-AB8B-3BF207F64575}" srcOrd="0" destOrd="0" presId="urn:microsoft.com/office/officeart/2005/8/layout/radial1"/>
    <dgm:cxn modelId="{D5EE07B6-40D0-3A4A-8D54-7F90AB359E35}" srcId="{A30119EC-7CF3-3247-B6CA-7CB20346B5F7}" destId="{A58A1E48-D827-9D49-BDD4-2FEAECDB47F1}" srcOrd="0" destOrd="0" parTransId="{9960863F-2439-CD41-8610-511C12994BD0}" sibTransId="{9076B656-F22E-444D-A63E-5330B0AF828E}"/>
    <dgm:cxn modelId="{00702A5F-1F4B-554B-BAEB-36A1EFFAE8AA}" srcId="{A30119EC-7CF3-3247-B6CA-7CB20346B5F7}" destId="{04941888-146D-474C-824F-819BDFF9748C}" srcOrd="1" destOrd="0" parTransId="{4C9E6270-B4E0-B645-862B-1EAB15DA18EE}" sibTransId="{1A43DFBE-F588-364F-BA5E-9BD8C4A21B25}"/>
    <dgm:cxn modelId="{0AC04CE3-2251-E541-BBD7-ADB4758FAB64}" type="presOf" srcId="{90E242DE-E1B0-1F46-A22C-A532D167F0E4}" destId="{08E4BB24-CE37-AD46-93E7-8FE918ACF762}" srcOrd="0" destOrd="0" presId="urn:microsoft.com/office/officeart/2005/8/layout/radial1"/>
    <dgm:cxn modelId="{A1136CD6-2B95-944E-A1A1-FD3A000CBA5E}" type="presOf" srcId="{A30119EC-7CF3-3247-B6CA-7CB20346B5F7}" destId="{0A5C7C78-863D-B64A-8017-C0CF88307BE8}" srcOrd="0" destOrd="0" presId="urn:microsoft.com/office/officeart/2005/8/layout/radial1"/>
    <dgm:cxn modelId="{10A1EAF4-F879-5645-BB28-1841CA651BB1}" srcId="{A30119EC-7CF3-3247-B6CA-7CB20346B5F7}" destId="{147CF8A2-4059-AC4D-9E76-6FBFFB0AED35}" srcOrd="2" destOrd="0" parTransId="{8B9C87DE-82C9-8C46-A937-1F85FBA8004D}" sibTransId="{EDC35BA6-827B-AE48-BC7B-360492478FA9}"/>
    <dgm:cxn modelId="{96F6F6E2-8E53-614B-B6CD-9400E0E8F57C}" type="presOf" srcId="{9E2F111C-D7C5-264D-A8B3-DEFCE84AF88F}" destId="{B6BB95DA-05E0-8E46-9216-870F16B4EA62}" srcOrd="0" destOrd="0" presId="urn:microsoft.com/office/officeart/2005/8/layout/radial1"/>
    <dgm:cxn modelId="{27A1D1FA-0E47-6142-893D-AAA6F5F30305}" srcId="{A58A1E48-D827-9D49-BDD4-2FEAECDB47F1}" destId="{94628645-ABC3-6642-BD48-1874D8CABD7C}" srcOrd="1" destOrd="0" parTransId="{941AA6E7-A33C-AF4E-BE8F-E6C16E7200DF}" sibTransId="{1C1D41E5-C0B7-D34B-9E52-794437E5337D}"/>
    <dgm:cxn modelId="{C081D595-ACB4-2140-8F6F-125D22B2E42B}" type="presOf" srcId="{94628645-ABC3-6642-BD48-1874D8CABD7C}" destId="{2B09034A-F9DF-314D-AE59-9F78A7533B55}" srcOrd="0" destOrd="0" presId="urn:microsoft.com/office/officeart/2005/8/layout/radial1"/>
    <dgm:cxn modelId="{D2D74709-74A8-DE4C-B841-016688A517A9}" srcId="{A58A1E48-D827-9D49-BDD4-2FEAECDB47F1}" destId="{999895C1-70BD-124F-8F54-76BD42C3ECD2}" srcOrd="0" destOrd="0" parTransId="{085DEEDB-8AA9-0D4E-B9D7-FBF3693E49A9}" sibTransId="{3A2F6C5E-0245-7945-A9A8-57F9D64D6868}"/>
    <dgm:cxn modelId="{23891B26-D854-BB48-A027-F934CE64B42D}" type="presOf" srcId="{085DEEDB-8AA9-0D4E-B9D7-FBF3693E49A9}" destId="{D80C55FC-409C-0744-A8FF-EC017BD68F96}" srcOrd="1" destOrd="0" presId="urn:microsoft.com/office/officeart/2005/8/layout/radial1"/>
    <dgm:cxn modelId="{F48B76D0-D8AD-264C-9859-A0563109152A}" type="presOf" srcId="{941AA6E7-A33C-AF4E-BE8F-E6C16E7200DF}" destId="{E2D0BECF-A746-B94B-B28B-D791E3524EE5}" srcOrd="1" destOrd="0" presId="urn:microsoft.com/office/officeart/2005/8/layout/radial1"/>
    <dgm:cxn modelId="{39C605E5-AC75-074C-BFA9-A49F37FD32F8}" srcId="{A30119EC-7CF3-3247-B6CA-7CB20346B5F7}" destId="{9BA7F6B4-A2EB-5A48-A461-2D71820285BA}" srcOrd="3" destOrd="0" parTransId="{55D09EB1-87C6-E64E-B43D-B6176A7B46F6}" sibTransId="{A3FD7CE4-350D-E346-8B35-B6883D11B081}"/>
    <dgm:cxn modelId="{4E42EDBA-AB42-0B47-AFF4-5416A99DFB45}" type="presOf" srcId="{999895C1-70BD-124F-8F54-76BD42C3ECD2}" destId="{619E3E64-F9E8-AD4E-8E5C-CBBCFD77B75E}" srcOrd="0" destOrd="0" presId="urn:microsoft.com/office/officeart/2005/8/layout/radial1"/>
    <dgm:cxn modelId="{AE4D8131-4B44-F842-A746-65D3B7753992}" type="presOf" srcId="{E82AC340-EEC7-0A43-BCCB-1655C8A5C618}" destId="{A60FC9F6-DFFC-3B4D-9655-6F2F18AA55BA}" srcOrd="0" destOrd="0" presId="urn:microsoft.com/office/officeart/2005/8/layout/radial1"/>
    <dgm:cxn modelId="{10BD6786-FAF6-4C41-8854-A957B5D0097A}" srcId="{A58A1E48-D827-9D49-BDD4-2FEAECDB47F1}" destId="{E82AC340-EEC7-0A43-BCCB-1655C8A5C618}" srcOrd="2" destOrd="0" parTransId="{90E242DE-E1B0-1F46-A22C-A532D167F0E4}" sibTransId="{3BD23AB5-EB3F-374E-A3D4-65B53218A7BD}"/>
    <dgm:cxn modelId="{EDA333B6-4EB7-7044-994C-4C536796F04E}" srcId="{A58A1E48-D827-9D49-BDD4-2FEAECDB47F1}" destId="{F00F89F9-CA92-A545-AF25-95D97C6D5D14}" srcOrd="3" destOrd="0" parTransId="{9E2F111C-D7C5-264D-A8B3-DEFCE84AF88F}" sibTransId="{43EFAAAC-59C4-0642-8C94-B6F261B448D6}"/>
    <dgm:cxn modelId="{B0AC2F14-FDE0-6746-8CEF-874FC7CCD33C}" type="presParOf" srcId="{0A5C7C78-863D-B64A-8017-C0CF88307BE8}" destId="{723BE09D-B4E5-D84A-A72E-30D82DCB1B5D}" srcOrd="0" destOrd="0" presId="urn:microsoft.com/office/officeart/2005/8/layout/radial1"/>
    <dgm:cxn modelId="{54AF4579-F15E-3D4F-A5CF-8338C2813724}" type="presParOf" srcId="{0A5C7C78-863D-B64A-8017-C0CF88307BE8}" destId="{5E248131-45C9-4240-A55B-94750F65045C}" srcOrd="1" destOrd="0" presId="urn:microsoft.com/office/officeart/2005/8/layout/radial1"/>
    <dgm:cxn modelId="{0130DBC7-8F40-5C4D-B25B-AF2EF402C7D2}" type="presParOf" srcId="{5E248131-45C9-4240-A55B-94750F65045C}" destId="{D80C55FC-409C-0744-A8FF-EC017BD68F96}" srcOrd="0" destOrd="0" presId="urn:microsoft.com/office/officeart/2005/8/layout/radial1"/>
    <dgm:cxn modelId="{3B0309D0-3175-2442-A27D-E99A51C1D7CC}" type="presParOf" srcId="{0A5C7C78-863D-B64A-8017-C0CF88307BE8}" destId="{619E3E64-F9E8-AD4E-8E5C-CBBCFD77B75E}" srcOrd="2" destOrd="0" presId="urn:microsoft.com/office/officeart/2005/8/layout/radial1"/>
    <dgm:cxn modelId="{07A42D1D-3226-514D-92AA-6194975C2153}" type="presParOf" srcId="{0A5C7C78-863D-B64A-8017-C0CF88307BE8}" destId="{C5D583B2-7E48-284C-AB8B-3BF207F64575}" srcOrd="3" destOrd="0" presId="urn:microsoft.com/office/officeart/2005/8/layout/radial1"/>
    <dgm:cxn modelId="{74B86345-75C7-0B44-9FBD-277908F48722}" type="presParOf" srcId="{C5D583B2-7E48-284C-AB8B-3BF207F64575}" destId="{E2D0BECF-A746-B94B-B28B-D791E3524EE5}" srcOrd="0" destOrd="0" presId="urn:microsoft.com/office/officeart/2005/8/layout/radial1"/>
    <dgm:cxn modelId="{0E3620CD-83BD-E646-964F-327A96BA5BD5}" type="presParOf" srcId="{0A5C7C78-863D-B64A-8017-C0CF88307BE8}" destId="{2B09034A-F9DF-314D-AE59-9F78A7533B55}" srcOrd="4" destOrd="0" presId="urn:microsoft.com/office/officeart/2005/8/layout/radial1"/>
    <dgm:cxn modelId="{2F1F9D89-ADAA-714A-9B5E-23EC1C922E61}" type="presParOf" srcId="{0A5C7C78-863D-B64A-8017-C0CF88307BE8}" destId="{08E4BB24-CE37-AD46-93E7-8FE918ACF762}" srcOrd="5" destOrd="0" presId="urn:microsoft.com/office/officeart/2005/8/layout/radial1"/>
    <dgm:cxn modelId="{4E6F2FC3-8E40-324F-B564-6625F0416A5A}" type="presParOf" srcId="{08E4BB24-CE37-AD46-93E7-8FE918ACF762}" destId="{178FEB4E-B04F-1542-B84F-07D9A3ED33D3}" srcOrd="0" destOrd="0" presId="urn:microsoft.com/office/officeart/2005/8/layout/radial1"/>
    <dgm:cxn modelId="{0E36F2E6-D05F-E14C-A977-1C67575BAF6F}" type="presParOf" srcId="{0A5C7C78-863D-B64A-8017-C0CF88307BE8}" destId="{A60FC9F6-DFFC-3B4D-9655-6F2F18AA55BA}" srcOrd="6" destOrd="0" presId="urn:microsoft.com/office/officeart/2005/8/layout/radial1"/>
    <dgm:cxn modelId="{204B8899-B059-8546-A12F-5D0043F249D8}" type="presParOf" srcId="{0A5C7C78-863D-B64A-8017-C0CF88307BE8}" destId="{B6BB95DA-05E0-8E46-9216-870F16B4EA62}" srcOrd="7" destOrd="0" presId="urn:microsoft.com/office/officeart/2005/8/layout/radial1"/>
    <dgm:cxn modelId="{66BCD9FD-82DC-344D-99CA-DFAEA22A7A5A}" type="presParOf" srcId="{B6BB95DA-05E0-8E46-9216-870F16B4EA62}" destId="{06F53D63-4C01-F947-982B-4941CF95B0E7}" srcOrd="0" destOrd="0" presId="urn:microsoft.com/office/officeart/2005/8/layout/radial1"/>
    <dgm:cxn modelId="{F86A4BFC-9512-A944-A542-C197E2E37056}" type="presParOf" srcId="{0A5C7C78-863D-B64A-8017-C0CF88307BE8}" destId="{D9145A6C-1C49-5346-9C50-6E785E9F1C5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952F2-93F1-5E41-9294-2A0355A78EC6}">
      <dsp:nvSpPr>
        <dsp:cNvPr id="0" name=""/>
        <dsp:cNvSpPr/>
      </dsp:nvSpPr>
      <dsp:spPr>
        <a:xfrm rot="16200000">
          <a:off x="62858" y="1313246"/>
          <a:ext cx="1401162" cy="15268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241300" rIns="217170" bIns="24130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Fungi</a:t>
          </a:r>
          <a:endParaRPr lang="en-US" sz="3800" kern="1200" dirty="0"/>
        </a:p>
      </dsp:txBody>
      <dsp:txXfrm rot="5400000">
        <a:off x="68411" y="1444516"/>
        <a:ext cx="1458468" cy="1264340"/>
      </dsp:txXfrm>
    </dsp:sp>
    <dsp:sp modelId="{FDB3696C-23ED-C640-B0A9-9C6749F6626C}">
      <dsp:nvSpPr>
        <dsp:cNvPr id="0" name=""/>
        <dsp:cNvSpPr/>
      </dsp:nvSpPr>
      <dsp:spPr>
        <a:xfrm rot="5400000">
          <a:off x="1641917" y="1313246"/>
          <a:ext cx="1435467" cy="15268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41300" rIns="144780" bIns="24130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Plant</a:t>
          </a:r>
          <a:endParaRPr lang="en-US" sz="3800" kern="1200" dirty="0"/>
        </a:p>
      </dsp:txBody>
      <dsp:txXfrm rot="-5400000">
        <a:off x="1596211" y="1429038"/>
        <a:ext cx="1456793" cy="1295295"/>
      </dsp:txXfrm>
    </dsp:sp>
    <dsp:sp modelId="{313382BF-BF26-4A40-BBE0-A154655F119E}">
      <dsp:nvSpPr>
        <dsp:cNvPr id="0" name=""/>
        <dsp:cNvSpPr/>
      </dsp:nvSpPr>
      <dsp:spPr>
        <a:xfrm>
          <a:off x="763283" y="133304"/>
          <a:ext cx="1596211" cy="159613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E0664-0F61-4843-BEB0-115FC29B7A1D}">
      <dsp:nvSpPr>
        <dsp:cNvPr id="0" name=""/>
        <dsp:cNvSpPr/>
      </dsp:nvSpPr>
      <dsp:spPr>
        <a:xfrm rot="10800000">
          <a:off x="763283" y="2423545"/>
          <a:ext cx="1596211" cy="159613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1328B-A5B8-3F45-A0D2-08E32A7851A4}">
      <dsp:nvSpPr>
        <dsp:cNvPr id="0" name=""/>
        <dsp:cNvSpPr/>
      </dsp:nvSpPr>
      <dsp:spPr>
        <a:xfrm>
          <a:off x="2821076" y="200764"/>
          <a:ext cx="3270944" cy="1635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>
              <a:solidFill>
                <a:srgbClr val="000000"/>
              </a:solidFill>
            </a:rPr>
            <a:t>Two Major Categories: </a:t>
          </a:r>
          <a:endParaRPr lang="en-US" sz="5000" kern="1200" dirty="0">
            <a:solidFill>
              <a:srgbClr val="000000"/>
            </a:solidFill>
          </a:endParaRPr>
        </a:p>
      </dsp:txBody>
      <dsp:txXfrm>
        <a:off x="2868977" y="248665"/>
        <a:ext cx="3175142" cy="1539670"/>
      </dsp:txXfrm>
    </dsp:sp>
    <dsp:sp modelId="{42D65216-63CE-2C4D-8BD8-A1155E2E02C7}">
      <dsp:nvSpPr>
        <dsp:cNvPr id="0" name=""/>
        <dsp:cNvSpPr/>
      </dsp:nvSpPr>
      <dsp:spPr>
        <a:xfrm>
          <a:off x="3148170" y="1836236"/>
          <a:ext cx="1924859" cy="1009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119"/>
              </a:lnTo>
              <a:lnTo>
                <a:pt x="1924859" y="10091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5F859-724D-E146-BD07-BE0BFC2087D0}">
      <dsp:nvSpPr>
        <dsp:cNvPr id="0" name=""/>
        <dsp:cNvSpPr/>
      </dsp:nvSpPr>
      <dsp:spPr>
        <a:xfrm>
          <a:off x="5073029" y="2027619"/>
          <a:ext cx="2616755" cy="1635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/>
            <a:t>Ectomycorrhizae </a:t>
          </a:r>
          <a:endParaRPr lang="en-US" sz="2700" kern="1200" dirty="0"/>
        </a:p>
      </dsp:txBody>
      <dsp:txXfrm>
        <a:off x="5120930" y="2075520"/>
        <a:ext cx="2520953" cy="1539670"/>
      </dsp:txXfrm>
    </dsp:sp>
    <dsp:sp modelId="{B5C5EC36-4411-A642-8005-025D3A4F2D80}">
      <dsp:nvSpPr>
        <dsp:cNvPr id="0" name=""/>
        <dsp:cNvSpPr/>
      </dsp:nvSpPr>
      <dsp:spPr>
        <a:xfrm>
          <a:off x="3148170" y="1836236"/>
          <a:ext cx="1169637" cy="288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176"/>
              </a:lnTo>
              <a:lnTo>
                <a:pt x="1169637" y="2889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63869-45D8-6D42-A1EE-84763F49E6C2}">
      <dsp:nvSpPr>
        <dsp:cNvPr id="0" name=""/>
        <dsp:cNvSpPr/>
      </dsp:nvSpPr>
      <dsp:spPr>
        <a:xfrm>
          <a:off x="4317807" y="3907676"/>
          <a:ext cx="2616755" cy="1635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Mycelium forms an external sheath around root tip. Does not penetrate cells of root. </a:t>
          </a:r>
          <a:endParaRPr lang="en-US" sz="2100" b="1" kern="1200" dirty="0"/>
        </a:p>
      </dsp:txBody>
      <dsp:txXfrm>
        <a:off x="4365708" y="3955577"/>
        <a:ext cx="2520953" cy="1539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202E1-14AD-6744-9F2E-6E3A6A5199AE}">
      <dsp:nvSpPr>
        <dsp:cNvPr id="0" name=""/>
        <dsp:cNvSpPr/>
      </dsp:nvSpPr>
      <dsp:spPr>
        <a:xfrm>
          <a:off x="2586892" y="63662"/>
          <a:ext cx="3055814" cy="30558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err="1" smtClean="0"/>
            <a:t>Arbuscular</a:t>
          </a:r>
          <a:r>
            <a:rPr lang="sv-SE" sz="2800" b="1" kern="1200" dirty="0" smtClean="0"/>
            <a:t> </a:t>
          </a:r>
          <a:r>
            <a:rPr lang="sv-SE" sz="2800" b="1" kern="1200" dirty="0" err="1" smtClean="0"/>
            <a:t>mycorrhizae</a:t>
          </a:r>
          <a:r>
            <a:rPr lang="sv-SE" sz="2800" b="1" kern="1200" dirty="0" smtClean="0"/>
            <a:t> </a:t>
          </a:r>
          <a:endParaRPr lang="en-US" sz="2800" kern="1200" dirty="0"/>
        </a:p>
      </dsp:txBody>
      <dsp:txXfrm>
        <a:off x="2994334" y="598430"/>
        <a:ext cx="2240930" cy="1375116"/>
      </dsp:txXfrm>
    </dsp:sp>
    <dsp:sp modelId="{5CDD5A5A-EAE9-B848-B496-C9948F092F49}">
      <dsp:nvSpPr>
        <dsp:cNvPr id="0" name=""/>
        <dsp:cNvSpPr/>
      </dsp:nvSpPr>
      <dsp:spPr>
        <a:xfrm>
          <a:off x="3689532" y="1973546"/>
          <a:ext cx="3055814" cy="30558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err="1" smtClean="0"/>
            <a:t>Orchid</a:t>
          </a:r>
          <a:r>
            <a:rPr lang="sv-SE" sz="2000" b="1" kern="1200" dirty="0" smtClean="0"/>
            <a:t> </a:t>
          </a:r>
          <a:r>
            <a:rPr lang="sv-SE" sz="2000" b="1" kern="1200" dirty="0" err="1" smtClean="0"/>
            <a:t>Endomycorrhizae</a:t>
          </a:r>
          <a:r>
            <a:rPr lang="sv-SE" sz="2000" b="1" kern="1200" dirty="0" smtClean="0"/>
            <a:t> </a:t>
          </a:r>
          <a:endParaRPr lang="en-US" sz="2000" kern="1200" dirty="0"/>
        </a:p>
      </dsp:txBody>
      <dsp:txXfrm>
        <a:off x="4624102" y="2762965"/>
        <a:ext cx="1833488" cy="1680697"/>
      </dsp:txXfrm>
    </dsp:sp>
    <dsp:sp modelId="{EC629431-DE07-B14F-8EFC-6BF881E00C3A}">
      <dsp:nvSpPr>
        <dsp:cNvPr id="0" name=""/>
        <dsp:cNvSpPr/>
      </dsp:nvSpPr>
      <dsp:spPr>
        <a:xfrm>
          <a:off x="1484253" y="1973546"/>
          <a:ext cx="3055814" cy="305581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Ericaceous</a:t>
          </a:r>
          <a:r>
            <a:rPr lang="fr-FR" sz="2000" b="1" kern="1200" dirty="0" smtClean="0"/>
            <a:t> </a:t>
          </a:r>
          <a:r>
            <a:rPr lang="fr-FR" sz="2000" b="1" kern="1200" dirty="0" err="1" smtClean="0"/>
            <a:t>Endomycorrhizae</a:t>
          </a:r>
          <a:r>
            <a:rPr lang="fr-FR" sz="2000" b="1" kern="1200" dirty="0" smtClean="0"/>
            <a:t> </a:t>
          </a:r>
          <a:endParaRPr lang="en-US" sz="2000" kern="1200" dirty="0"/>
        </a:p>
      </dsp:txBody>
      <dsp:txXfrm>
        <a:off x="1772008" y="2762965"/>
        <a:ext cx="1833488" cy="1680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67E45-AA36-BA43-934F-B65CF6A76AB2}">
      <dsp:nvSpPr>
        <dsp:cNvPr id="0" name=""/>
        <dsp:cNvSpPr/>
      </dsp:nvSpPr>
      <dsp:spPr>
        <a:xfrm rot="16200000">
          <a:off x="595844" y="846687"/>
          <a:ext cx="1379129" cy="25708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err="1" smtClean="0"/>
            <a:t>Mycobiont</a:t>
          </a:r>
          <a:r>
            <a:rPr lang="fr-FR" sz="3200" b="1" kern="1200" dirty="0" smtClean="0"/>
            <a:t> </a:t>
          </a:r>
          <a:endParaRPr lang="en-US" sz="3200" kern="1200" dirty="0"/>
        </a:p>
      </dsp:txBody>
      <dsp:txXfrm rot="5400000">
        <a:off x="67336" y="1509867"/>
        <a:ext cx="2503482" cy="1244457"/>
      </dsp:txXfrm>
    </dsp:sp>
    <dsp:sp modelId="{FC6F669E-A4DB-564D-8406-2B27F9E2F979}">
      <dsp:nvSpPr>
        <dsp:cNvPr id="0" name=""/>
        <dsp:cNvSpPr/>
      </dsp:nvSpPr>
      <dsp:spPr>
        <a:xfrm rot="5400000">
          <a:off x="3124373" y="890712"/>
          <a:ext cx="1418945" cy="24396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8595" tIns="209550" rIns="125730" bIns="20955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Photobiont</a:t>
          </a:r>
          <a:endParaRPr lang="en-US" sz="3300" kern="1200" dirty="0"/>
        </a:p>
      </dsp:txBody>
      <dsp:txXfrm rot="-5400000">
        <a:off x="2614004" y="1470361"/>
        <a:ext cx="2370404" cy="1280385"/>
      </dsp:txXfrm>
    </dsp:sp>
    <dsp:sp modelId="{37D6DE6C-B4B7-514F-BBF5-DF8A0777FE92}">
      <dsp:nvSpPr>
        <dsp:cNvPr id="0" name=""/>
        <dsp:cNvSpPr/>
      </dsp:nvSpPr>
      <dsp:spPr>
        <a:xfrm>
          <a:off x="1653484" y="365911"/>
          <a:ext cx="1768884" cy="176879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A82BB0-1DB2-D14E-BB05-24D8A370D9D9}">
      <dsp:nvSpPr>
        <dsp:cNvPr id="0" name=""/>
        <dsp:cNvSpPr/>
      </dsp:nvSpPr>
      <dsp:spPr>
        <a:xfrm rot="10800000">
          <a:off x="1675012" y="2172079"/>
          <a:ext cx="1768884" cy="176879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47116-DB39-AF4F-BCA9-BFB5CFDAC0CF}">
      <dsp:nvSpPr>
        <dsp:cNvPr id="0" name=""/>
        <dsp:cNvSpPr/>
      </dsp:nvSpPr>
      <dsp:spPr>
        <a:xfrm>
          <a:off x="2712186" y="1815818"/>
          <a:ext cx="2597467" cy="25974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 smtClean="0">
              <a:solidFill>
                <a:srgbClr val="000000"/>
              </a:solidFill>
            </a:rPr>
            <a:t>Fungi</a:t>
          </a:r>
          <a:endParaRPr lang="en-US" sz="6100" b="1" kern="1200" dirty="0">
            <a:solidFill>
              <a:srgbClr val="000000"/>
            </a:solidFill>
          </a:endParaRPr>
        </a:p>
      </dsp:txBody>
      <dsp:txXfrm>
        <a:off x="3092576" y="2196208"/>
        <a:ext cx="1836687" cy="1836687"/>
      </dsp:txXfrm>
    </dsp:sp>
    <dsp:sp modelId="{629019C5-F586-2943-8D72-A5596E147EB7}">
      <dsp:nvSpPr>
        <dsp:cNvPr id="0" name=""/>
        <dsp:cNvSpPr/>
      </dsp:nvSpPr>
      <dsp:spPr>
        <a:xfrm rot="12900000">
          <a:off x="944243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5FDD0-AA1A-3148-B8CA-3D6BA74AC33A}">
      <dsp:nvSpPr>
        <dsp:cNvPr id="0" name=""/>
        <dsp:cNvSpPr/>
      </dsp:nvSpPr>
      <dsp:spPr>
        <a:xfrm>
          <a:off x="-100363" y="112676"/>
          <a:ext cx="2467594" cy="197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Algae</a:t>
          </a:r>
          <a:endParaRPr lang="en-US" sz="3000" b="1" kern="1200" dirty="0">
            <a:solidFill>
              <a:srgbClr val="000000"/>
            </a:solidFill>
          </a:endParaRPr>
        </a:p>
      </dsp:txBody>
      <dsp:txXfrm>
        <a:off x="-42544" y="170495"/>
        <a:ext cx="2351956" cy="1858437"/>
      </dsp:txXfrm>
    </dsp:sp>
    <dsp:sp modelId="{241B5202-0307-7845-A2C2-EBE022B70072}">
      <dsp:nvSpPr>
        <dsp:cNvPr id="0" name=""/>
        <dsp:cNvSpPr/>
      </dsp:nvSpPr>
      <dsp:spPr>
        <a:xfrm rot="19500000">
          <a:off x="4985340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9B1ED-3081-DA42-86B0-F573F4EF89E6}">
      <dsp:nvSpPr>
        <dsp:cNvPr id="0" name=""/>
        <dsp:cNvSpPr/>
      </dsp:nvSpPr>
      <dsp:spPr>
        <a:xfrm>
          <a:off x="5446850" y="112676"/>
          <a:ext cx="2883112" cy="197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  <a:latin typeface="+mn-lt"/>
            </a:rPr>
            <a:t>Cyanobacteria</a:t>
          </a:r>
          <a:endParaRPr lang="en-US" sz="3000" kern="1200" dirty="0">
            <a:solidFill>
              <a:srgbClr val="000000"/>
            </a:solidFill>
            <a:latin typeface="+mn-lt"/>
          </a:endParaRPr>
        </a:p>
      </dsp:txBody>
      <dsp:txXfrm>
        <a:off x="5504669" y="170495"/>
        <a:ext cx="2767474" cy="1858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BE09D-B4E5-D84A-A72E-30D82DCB1B5D}">
      <dsp:nvSpPr>
        <dsp:cNvPr id="0" name=""/>
        <dsp:cNvSpPr/>
      </dsp:nvSpPr>
      <dsp:spPr>
        <a:xfrm>
          <a:off x="3631460" y="2303935"/>
          <a:ext cx="1768325" cy="1768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dirty="0" smtClean="0">
              <a:solidFill>
                <a:srgbClr val="000000"/>
              </a:solidFill>
            </a:rPr>
            <a:t>The Lichen Thallus</a:t>
          </a:r>
          <a:endParaRPr lang="en-US" sz="2900" b="1" kern="1200" dirty="0">
            <a:solidFill>
              <a:srgbClr val="000000"/>
            </a:solidFill>
          </a:endParaRPr>
        </a:p>
      </dsp:txBody>
      <dsp:txXfrm>
        <a:off x="3890425" y="2562900"/>
        <a:ext cx="1250395" cy="1250395"/>
      </dsp:txXfrm>
    </dsp:sp>
    <dsp:sp modelId="{5E248131-45C9-4240-A55B-94750F65045C}">
      <dsp:nvSpPr>
        <dsp:cNvPr id="0" name=""/>
        <dsp:cNvSpPr/>
      </dsp:nvSpPr>
      <dsp:spPr>
        <a:xfrm rot="16200000">
          <a:off x="4249243" y="2019933"/>
          <a:ext cx="532759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2759" y="1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2304" y="2024236"/>
        <a:ext cx="26637" cy="26637"/>
      </dsp:txXfrm>
    </dsp:sp>
    <dsp:sp modelId="{619E3E64-F9E8-AD4E-8E5C-CBBCFD77B75E}">
      <dsp:nvSpPr>
        <dsp:cNvPr id="0" name=""/>
        <dsp:cNvSpPr/>
      </dsp:nvSpPr>
      <dsp:spPr>
        <a:xfrm>
          <a:off x="3631460" y="2850"/>
          <a:ext cx="1768325" cy="1768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err="1" smtClean="0">
              <a:solidFill>
                <a:srgbClr val="000000"/>
              </a:solidFill>
            </a:rPr>
            <a:t>Foliose</a:t>
          </a:r>
          <a:r>
            <a:rPr lang="es-ES_tradnl" sz="1900" b="1" kern="1200" dirty="0" smtClean="0">
              <a:solidFill>
                <a:srgbClr val="000000"/>
              </a:solidFill>
            </a:rPr>
            <a:t> 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3890425" y="261815"/>
        <a:ext cx="1250395" cy="1250395"/>
      </dsp:txXfrm>
    </dsp:sp>
    <dsp:sp modelId="{C5D583B2-7E48-284C-AB8B-3BF207F64575}">
      <dsp:nvSpPr>
        <dsp:cNvPr id="0" name=""/>
        <dsp:cNvSpPr/>
      </dsp:nvSpPr>
      <dsp:spPr>
        <a:xfrm>
          <a:off x="5399786" y="3170475"/>
          <a:ext cx="532759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2759" y="1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52846" y="3174779"/>
        <a:ext cx="26637" cy="26637"/>
      </dsp:txXfrm>
    </dsp:sp>
    <dsp:sp modelId="{2B09034A-F9DF-314D-AE59-9F78A7533B55}">
      <dsp:nvSpPr>
        <dsp:cNvPr id="0" name=""/>
        <dsp:cNvSpPr/>
      </dsp:nvSpPr>
      <dsp:spPr>
        <a:xfrm>
          <a:off x="5932545" y="2303935"/>
          <a:ext cx="1768325" cy="1768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err="1" smtClean="0">
              <a:solidFill>
                <a:srgbClr val="000000"/>
              </a:solidFill>
            </a:rPr>
            <a:t>Fruticose</a:t>
          </a:r>
          <a:r>
            <a:rPr lang="pt-BR" sz="1900" b="1" kern="1200" dirty="0" smtClean="0"/>
            <a:t> </a:t>
          </a:r>
          <a:endParaRPr lang="en-US" sz="1900" kern="1200" dirty="0"/>
        </a:p>
      </dsp:txBody>
      <dsp:txXfrm>
        <a:off x="6191510" y="2562900"/>
        <a:ext cx="1250395" cy="1250395"/>
      </dsp:txXfrm>
    </dsp:sp>
    <dsp:sp modelId="{08E4BB24-CE37-AD46-93E7-8FE918ACF762}">
      <dsp:nvSpPr>
        <dsp:cNvPr id="0" name=""/>
        <dsp:cNvSpPr/>
      </dsp:nvSpPr>
      <dsp:spPr>
        <a:xfrm rot="5400000">
          <a:off x="4249243" y="4321018"/>
          <a:ext cx="532759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2759" y="1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2304" y="4325321"/>
        <a:ext cx="26637" cy="26637"/>
      </dsp:txXfrm>
    </dsp:sp>
    <dsp:sp modelId="{A60FC9F6-DFFC-3B4D-9655-6F2F18AA55BA}">
      <dsp:nvSpPr>
        <dsp:cNvPr id="0" name=""/>
        <dsp:cNvSpPr/>
      </dsp:nvSpPr>
      <dsp:spPr>
        <a:xfrm>
          <a:off x="3631460" y="4605020"/>
          <a:ext cx="1768325" cy="1768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rgbClr val="000000"/>
              </a:solidFill>
            </a:rPr>
            <a:t>Squamulose</a:t>
          </a:r>
          <a:r>
            <a:rPr lang="en-US" sz="1900" b="1" kern="1200" dirty="0" smtClean="0"/>
            <a:t> </a:t>
          </a:r>
          <a:endParaRPr lang="en-US" sz="1900" kern="1200" dirty="0"/>
        </a:p>
      </dsp:txBody>
      <dsp:txXfrm>
        <a:off x="3890425" y="4863985"/>
        <a:ext cx="1250395" cy="1250395"/>
      </dsp:txXfrm>
    </dsp:sp>
    <dsp:sp modelId="{B6BB95DA-05E0-8E46-9216-870F16B4EA62}">
      <dsp:nvSpPr>
        <dsp:cNvPr id="0" name=""/>
        <dsp:cNvSpPr/>
      </dsp:nvSpPr>
      <dsp:spPr>
        <a:xfrm rot="10800000">
          <a:off x="3098701" y="3170475"/>
          <a:ext cx="532759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532759" y="1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51762" y="3174779"/>
        <a:ext cx="26637" cy="26637"/>
      </dsp:txXfrm>
    </dsp:sp>
    <dsp:sp modelId="{D9145A6C-1C49-5346-9C50-6E785E9F1C5E}">
      <dsp:nvSpPr>
        <dsp:cNvPr id="0" name=""/>
        <dsp:cNvSpPr/>
      </dsp:nvSpPr>
      <dsp:spPr>
        <a:xfrm>
          <a:off x="1330376" y="2303935"/>
          <a:ext cx="1768325" cy="1768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</a:t>
          </a:r>
          <a:r>
            <a:rPr lang="fi-FI" sz="1900" b="1" kern="1200" dirty="0" err="1" smtClean="0">
              <a:solidFill>
                <a:srgbClr val="000000"/>
              </a:solidFill>
            </a:rPr>
            <a:t>rustose</a:t>
          </a:r>
          <a:r>
            <a:rPr lang="fi-FI" sz="1900" b="1" kern="1200" dirty="0" smtClean="0"/>
            <a:t> </a:t>
          </a:r>
          <a:endParaRPr lang="en-US" sz="1900" kern="1200" dirty="0"/>
        </a:p>
      </dsp:txBody>
      <dsp:txXfrm>
        <a:off x="1589341" y="2562900"/>
        <a:ext cx="1250395" cy="1250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425F-92D2-854F-8232-3EC32ECC0478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6F5F9-154E-384B-8577-0FA6A933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F5F9-154E-384B-8577-0FA6A933AA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7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0DD9-60D4-4B45-930A-5A8E517CBD32}" type="datetimeFigureOut">
              <a:rPr lang="en-US" smtClean="0"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2939-6D79-FD43-B758-E2F6845A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689"/>
            <a:ext cx="7772400" cy="3183761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de-DE" sz="6000" b="1" dirty="0">
                <a:solidFill>
                  <a:srgbClr val="000000"/>
                </a:solidFill>
              </a:rPr>
              <a:t>Fungal Symbiosis </a:t>
            </a:r>
            <a:r>
              <a:rPr lang="de-DE" b="1" dirty="0" smtClean="0">
                <a:solidFill>
                  <a:srgbClr val="000000"/>
                </a:solidFill>
              </a:rPr>
              <a:t/>
            </a:r>
            <a:br>
              <a:rPr lang="de-DE" b="1" dirty="0" smtClean="0">
                <a:solidFill>
                  <a:srgbClr val="000000"/>
                </a:solidFill>
              </a:rPr>
            </a:br>
            <a:r>
              <a:rPr lang="de-DE" sz="3200" b="1" dirty="0" smtClean="0">
                <a:solidFill>
                  <a:srgbClr val="000000"/>
                </a:solidFill>
              </a:rPr>
              <a:t>(Lichens </a:t>
            </a:r>
            <a:r>
              <a:rPr lang="de-DE" sz="3200" b="1" dirty="0" err="1">
                <a:solidFill>
                  <a:srgbClr val="000000"/>
                </a:solidFill>
              </a:rPr>
              <a:t>and</a:t>
            </a:r>
            <a:r>
              <a:rPr lang="de-DE" sz="3200" b="1" dirty="0">
                <a:solidFill>
                  <a:srgbClr val="000000"/>
                </a:solidFill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</a:rPr>
              <a:t>Mycorrhizae</a:t>
            </a:r>
            <a:r>
              <a:rPr lang="de-DE" sz="3200" b="1" dirty="0" smtClean="0">
                <a:solidFill>
                  <a:srgbClr val="000000"/>
                </a:solidFill>
              </a:rPr>
              <a:t>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: </a:t>
            </a:r>
            <a:r>
              <a:rPr lang="en-US" dirty="0" err="1" smtClean="0">
                <a:solidFill>
                  <a:schemeClr val="tx1"/>
                </a:solidFill>
              </a:rPr>
              <a:t>Thabat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Khatib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Presented for: Dr. </a:t>
            </a:r>
            <a:r>
              <a:rPr lang="en-US" dirty="0" err="1" smtClean="0">
                <a:solidFill>
                  <a:schemeClr val="tx1"/>
                </a:solidFill>
              </a:rPr>
              <a:t>Ghadeer</a:t>
            </a:r>
            <a:r>
              <a:rPr lang="en-US" dirty="0" smtClean="0">
                <a:solidFill>
                  <a:schemeClr val="tx1"/>
                </a:solidFill>
              </a:rPr>
              <a:t> Omar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4154" y="1328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5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Fungi</a:t>
            </a:r>
            <a:r>
              <a:rPr lang="nb-NO" b="1" dirty="0"/>
              <a:t>-Plant </a:t>
            </a:r>
            <a:r>
              <a:rPr lang="nb-NO" b="1" dirty="0" err="1"/>
              <a:t>Symbiosis</a:t>
            </a:r>
            <a:r>
              <a:rPr lang="nb-NO" b="1" dirty="0"/>
              <a:t> </a:t>
            </a:r>
            <a:r>
              <a:rPr lang="nb-NO" dirty="0" smtClean="0">
                <a:effectLst/>
              </a:rPr>
              <a:t/>
            </a:r>
            <a:br>
              <a:rPr lang="nb-NO" dirty="0" smtClean="0">
                <a:effectLst/>
              </a:rPr>
            </a:br>
            <a:r>
              <a:rPr lang="nb-NO" dirty="0" smtClean="0">
                <a:effectLst/>
              </a:rPr>
              <a:t>(</a:t>
            </a:r>
            <a:r>
              <a:rPr lang="en-US" b="1" u="sng" dirty="0" err="1" smtClean="0"/>
              <a:t>Mycorrhiza</a:t>
            </a:r>
            <a:r>
              <a:rPr lang="nb-NO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2" y="1750432"/>
            <a:ext cx="5440916" cy="4959554"/>
          </a:xfrm>
        </p:spPr>
        <p:txBody>
          <a:bodyPr/>
          <a:lstStyle/>
          <a:p>
            <a:pPr algn="just"/>
            <a:r>
              <a:rPr lang="en-US" dirty="0"/>
              <a:t>A </a:t>
            </a:r>
            <a:r>
              <a:rPr lang="en-US" dirty="0" err="1"/>
              <a:t>mycorrhiza</a:t>
            </a:r>
            <a:r>
              <a:rPr lang="en-US" dirty="0"/>
              <a:t> is defined as a symbiotic relationship between the roots of plants and </a:t>
            </a:r>
            <a:r>
              <a:rPr lang="en-US" dirty="0" smtClean="0"/>
              <a:t>fungi.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Includes </a:t>
            </a:r>
            <a:r>
              <a:rPr lang="en-US" dirty="0"/>
              <a:t>plants that do not have roots, such as bryophytes (mosses and liverworts)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3365422"/>
              </p:ext>
            </p:extLst>
          </p:nvPr>
        </p:nvGraphicFramePr>
        <p:xfrm>
          <a:off x="5801354" y="1561658"/>
          <a:ext cx="3123091" cy="415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06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7" y="274638"/>
            <a:ext cx="861621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Characteristics of </a:t>
            </a:r>
            <a:r>
              <a:rPr lang="en-US" b="1" dirty="0" err="1" smtClean="0"/>
              <a:t>Mycorrhizae</a:t>
            </a:r>
            <a:r>
              <a:rPr lang="en-US" b="1" dirty="0" smtClean="0"/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784753"/>
            <a:ext cx="8616214" cy="4856587"/>
          </a:xfrm>
        </p:spPr>
        <p:txBody>
          <a:bodyPr/>
          <a:lstStyle/>
          <a:p>
            <a:r>
              <a:rPr lang="en-US" dirty="0"/>
              <a:t>Enhances mineral transport to plants, especially </a:t>
            </a:r>
            <a:r>
              <a:rPr lang="en-US" dirty="0" smtClean="0"/>
              <a:t>phosphorous.</a:t>
            </a:r>
          </a:p>
          <a:p>
            <a:r>
              <a:rPr lang="en-US" dirty="0" smtClean="0"/>
              <a:t>Infection </a:t>
            </a:r>
            <a:r>
              <a:rPr lang="en-US" dirty="0"/>
              <a:t>occurs only at root tips. </a:t>
            </a:r>
            <a:endParaRPr lang="en-US" dirty="0" smtClean="0">
              <a:effectLst/>
            </a:endParaRPr>
          </a:p>
          <a:p>
            <a:r>
              <a:rPr lang="en-US" dirty="0"/>
              <a:t>Relationships obligate and facultative. </a:t>
            </a:r>
            <a:endParaRPr lang="en-US" dirty="0" smtClean="0">
              <a:effectLst/>
            </a:endParaRPr>
          </a:p>
          <a:p>
            <a:r>
              <a:rPr lang="en-US" dirty="0"/>
              <a:t>Plants with </a:t>
            </a:r>
            <a:r>
              <a:rPr lang="en-US" dirty="0" err="1"/>
              <a:t>mycorrhizae</a:t>
            </a:r>
            <a:r>
              <a:rPr lang="en-US" dirty="0"/>
              <a:t> more drought resistant. </a:t>
            </a:r>
            <a:endParaRPr lang="en-US" dirty="0" smtClean="0">
              <a:effectLst/>
            </a:endParaRPr>
          </a:p>
          <a:p>
            <a:r>
              <a:rPr lang="en-US" dirty="0"/>
              <a:t>Plants with </a:t>
            </a:r>
            <a:r>
              <a:rPr lang="en-US" dirty="0" err="1"/>
              <a:t>mycorrhizae</a:t>
            </a:r>
            <a:r>
              <a:rPr lang="en-US" dirty="0"/>
              <a:t> more resistant to plant pathogens.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happens in </a:t>
            </a:r>
            <a:r>
              <a:rPr lang="en-US" b="1" dirty="0" err="1" smtClean="0"/>
              <a:t>Mycorrhizae</a:t>
            </a:r>
            <a:r>
              <a:rPr lang="en-US" b="1" dirty="0" smtClean="0"/>
              <a:t> ?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7457" y="1600200"/>
            <a:ext cx="8599049" cy="4766564"/>
          </a:xfrm>
        </p:spPr>
        <p:txBody>
          <a:bodyPr/>
          <a:lstStyle/>
          <a:p>
            <a:pPr algn="just"/>
            <a:r>
              <a:rPr lang="en-US" b="1" u="sng" dirty="0" smtClean="0"/>
              <a:t>Fungi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  <a:cs typeface="Andalus" pitchFamily="18" charset="-78"/>
              </a:rPr>
              <a:t>invades tree roots and obtains nourishment by tapping into the  plant’s vascular system. </a:t>
            </a:r>
          </a:p>
          <a:p>
            <a:pPr algn="just"/>
            <a:endParaRPr lang="en-US" dirty="0">
              <a:solidFill>
                <a:srgbClr val="000000"/>
              </a:solidFill>
              <a:cs typeface="Andalus" pitchFamily="18" charset="-78"/>
            </a:endParaRPr>
          </a:p>
          <a:p>
            <a:pPr algn="just"/>
            <a:r>
              <a:rPr lang="en-US" b="1" u="sng" dirty="0" smtClean="0">
                <a:solidFill>
                  <a:srgbClr val="000000"/>
                </a:solidFill>
                <a:cs typeface="Andalus" pitchFamily="18" charset="-78"/>
              </a:rPr>
              <a:t>Plant</a:t>
            </a:r>
            <a:r>
              <a:rPr lang="en-US" dirty="0" smtClean="0">
                <a:solidFill>
                  <a:srgbClr val="000000"/>
                </a:solidFill>
                <a:cs typeface="Andalus" pitchFamily="18" charset="-78"/>
              </a:rPr>
              <a:t>: increasing the plant’s access to water and relatively immobile nutrients (</a:t>
            </a:r>
            <a:r>
              <a:rPr lang="en-US" dirty="0" smtClean="0">
                <a:solidFill>
                  <a:srgbClr val="000000"/>
                </a:solidFill>
              </a:rPr>
              <a:t>greater uptake of mineral ions such as nitrogen, potassium and particularly phosphorus</a:t>
            </a:r>
            <a:r>
              <a:rPr lang="en-US" dirty="0" smtClean="0">
                <a:solidFill>
                  <a:srgbClr val="000000"/>
                </a:solidFill>
                <a:cs typeface="Andalus" pitchFamily="18" charset="-78"/>
              </a:rPr>
              <a:t>) and </a:t>
            </a:r>
            <a:r>
              <a:rPr lang="en-US" dirty="0" smtClean="0"/>
              <a:t>protection of its </a:t>
            </a:r>
            <a:r>
              <a:rPr lang="en-US" dirty="0"/>
              <a:t>roots against </a:t>
            </a:r>
            <a:r>
              <a:rPr lang="en-US" dirty="0" smtClean="0"/>
              <a:t>pathogens.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1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Categories of </a:t>
            </a:r>
            <a:r>
              <a:rPr lang="en-US" b="1" dirty="0" err="1"/>
              <a:t>Mycorrhizae</a:t>
            </a:r>
            <a:r>
              <a:rPr lang="en-US" b="1" dirty="0"/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978516"/>
              </p:ext>
            </p:extLst>
          </p:nvPr>
        </p:nvGraphicFramePr>
        <p:xfrm>
          <a:off x="457200" y="1046826"/>
          <a:ext cx="8229600" cy="572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2952169" y="3415057"/>
            <a:ext cx="6522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52169" y="5337099"/>
            <a:ext cx="6522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784" y="2711451"/>
            <a:ext cx="2660385" cy="13388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3600" b="1" baseline="30000" dirty="0" smtClean="0"/>
          </a:p>
          <a:p>
            <a:pPr algn="ctr"/>
            <a:r>
              <a:rPr lang="sv-SE" sz="2700" b="1" dirty="0" err="1" smtClean="0"/>
              <a:t>Endomycorrhizae</a:t>
            </a:r>
            <a:endParaRPr lang="sv-SE" sz="2700" b="1" dirty="0" smtClean="0"/>
          </a:p>
          <a:p>
            <a:pPr algn="ctr"/>
            <a:endParaRPr lang="sv-SE" b="1" baseline="30000" dirty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895" y="4644601"/>
            <a:ext cx="2334274" cy="138499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Mycelium does not form sheath and does penetrate root cells</a:t>
            </a:r>
          </a:p>
        </p:txBody>
      </p:sp>
    </p:spTree>
    <p:extLst>
      <p:ext uri="{BB962C8B-B14F-4D97-AF65-F5344CB8AC3E}">
        <p14:creationId xmlns:p14="http://schemas.microsoft.com/office/powerpoint/2010/main" val="104602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Ectomycorrhizae </a:t>
            </a:r>
            <a:r>
              <a:rPr lang="ro-RO" dirty="0" smtClean="0">
                <a:effectLst/>
              </a:rPr>
              <a:t/>
            </a:r>
            <a:br>
              <a:rPr lang="ro-RO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Fungus groups involved are mostly mushrooms and related groups with large fruiting bodies, e.g. mushrooms, truffles and puffballs. </a:t>
            </a:r>
            <a:endParaRPr lang="en-US" dirty="0" smtClean="0"/>
          </a:p>
          <a:p>
            <a:pPr algn="just"/>
            <a:endParaRPr lang="en-US" dirty="0" smtClean="0">
              <a:effectLst/>
            </a:endParaRPr>
          </a:p>
          <a:p>
            <a:pPr algn="just"/>
            <a:r>
              <a:rPr lang="en-US" dirty="0"/>
              <a:t>Fungus receives carbohydrate from plant and plant has enhanced mineral uptake.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1166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Ectomycorrhizae </a:t>
            </a:r>
            <a:r>
              <a:rPr lang="ro-RO" dirty="0" smtClean="0">
                <a:effectLst/>
              </a:rPr>
              <a:t/>
            </a:r>
            <a:br>
              <a:rPr lang="ro-RO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421"/>
            <a:ext cx="8229600" cy="4197128"/>
          </a:xfrm>
        </p:spPr>
        <p:txBody>
          <a:bodyPr/>
          <a:lstStyle/>
          <a:p>
            <a:r>
              <a:rPr lang="en-US" dirty="0"/>
              <a:t>Mycelium forms only around the root tips, forming an external sheath around root. </a:t>
            </a:r>
            <a:endParaRPr lang="en-US" dirty="0" smtClean="0">
              <a:effectLst/>
            </a:endParaRPr>
          </a:p>
          <a:p>
            <a:r>
              <a:rPr lang="en-US" dirty="0"/>
              <a:t>Fungus penetrates epidermis and grows between root cells in cortex. </a:t>
            </a:r>
            <a:endParaRPr lang="en-US" dirty="0" smtClean="0">
              <a:effectLst/>
            </a:endParaRPr>
          </a:p>
          <a:p>
            <a:r>
              <a:rPr lang="en-US" dirty="0"/>
              <a:t>Fungus does not penetrate cells of root.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6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Normal Uninfected Root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696" y="947044"/>
            <a:ext cx="8740350" cy="59109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97" y="1417638"/>
            <a:ext cx="5070103" cy="478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2282"/>
            <a:ext cx="2216471" cy="529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925702" y="1291425"/>
            <a:ext cx="1377789" cy="627117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6"/>
          </p:cNvCxnSpPr>
          <p:nvPr/>
        </p:nvCxnSpPr>
        <p:spPr>
          <a:xfrm>
            <a:off x="2303491" y="1604984"/>
            <a:ext cx="1550013" cy="97786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6049356" y="1417638"/>
            <a:ext cx="473615" cy="1315876"/>
          </a:xfrm>
          <a:prstGeom prst="leftBrac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8362" y="989431"/>
            <a:ext cx="15930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Root Cortex </a:t>
            </a:r>
            <a:endParaRPr lang="nl-NL" sz="2800" b="1" dirty="0" smtClean="0">
              <a:effectLst/>
            </a:endParaRPr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71567" y="1604984"/>
            <a:ext cx="1205565" cy="31355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167" y="5900829"/>
            <a:ext cx="165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Epidermis</a:t>
            </a:r>
            <a:endParaRPr lang="en-US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07666" y="5230268"/>
            <a:ext cx="882646" cy="67056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6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Infected </a:t>
            </a:r>
            <a:r>
              <a:rPr lang="en-US" b="1" dirty="0" err="1"/>
              <a:t>Ectomycorrhizal</a:t>
            </a:r>
            <a:r>
              <a:rPr lang="en-US" b="1" dirty="0"/>
              <a:t> Root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113" y="6188464"/>
            <a:ext cx="2809667" cy="12721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67" y="1396114"/>
            <a:ext cx="6017333" cy="4770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67368" y="1851041"/>
            <a:ext cx="26694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Mycelial</a:t>
            </a:r>
            <a:r>
              <a:rPr lang="en-US" sz="2800" b="1" dirty="0"/>
              <a:t> </a:t>
            </a:r>
            <a:r>
              <a:rPr lang="en-US" sz="2800" b="1" dirty="0" smtClean="0"/>
              <a:t>Sheath </a:t>
            </a:r>
            <a:endParaRPr lang="en-US" sz="2800" b="1" dirty="0" smtClean="0">
              <a:effectLst/>
            </a:endParaRPr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06274" y="2410658"/>
            <a:ext cx="861119" cy="24060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9590" y="4713698"/>
            <a:ext cx="20666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/>
              <a:t>Intracellular</a:t>
            </a:r>
            <a:r>
              <a:rPr lang="sv-SE" sz="2800" b="1" dirty="0"/>
              <a:t> </a:t>
            </a:r>
            <a:r>
              <a:rPr lang="sv-SE" sz="2800" b="1" dirty="0" err="1"/>
              <a:t>mycelial</a:t>
            </a:r>
            <a:r>
              <a:rPr lang="sv-SE" sz="2800" b="1" dirty="0"/>
              <a:t> </a:t>
            </a:r>
            <a:r>
              <a:rPr lang="sv-SE" sz="2800" b="1" dirty="0" err="1"/>
              <a:t>Growth</a:t>
            </a:r>
            <a:r>
              <a:rPr lang="sv-SE" sz="2800" b="1" dirty="0"/>
              <a:t> </a:t>
            </a:r>
            <a:endParaRPr lang="sv-SE" sz="2800" b="1" dirty="0" smtClean="0">
              <a:effectLst/>
            </a:endParaRP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12523" y="4563032"/>
            <a:ext cx="1894460" cy="88247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773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07"/>
            <a:ext cx="8229600" cy="53943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infected roots are very distinctive, forming short, paired, </a:t>
            </a:r>
            <a:r>
              <a:rPr lang="en-US" dirty="0" smtClean="0"/>
              <a:t>branches (</a:t>
            </a:r>
            <a:r>
              <a:rPr lang="en-US" dirty="0"/>
              <a:t>induces root tips to branch, </a:t>
            </a:r>
            <a:r>
              <a:rPr lang="en-US" dirty="0" smtClean="0"/>
              <a:t>dichotomously).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5" y="2745497"/>
            <a:ext cx="6888947" cy="3690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9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/>
              <a:t>Endomycorrhizae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600"/>
            <a:ext cx="8229600" cy="4381520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 err="1"/>
              <a:t>mycorrhizal</a:t>
            </a:r>
            <a:r>
              <a:rPr lang="en-US" dirty="0"/>
              <a:t> fungi in this group. </a:t>
            </a:r>
            <a:endParaRPr lang="en-US" dirty="0" smtClean="0"/>
          </a:p>
          <a:p>
            <a:r>
              <a:rPr lang="en-US" dirty="0" smtClean="0"/>
              <a:t>The sheath is reduced or absent.</a:t>
            </a:r>
            <a:endParaRPr lang="en-US" dirty="0" smtClean="0">
              <a:effectLst/>
            </a:endParaRPr>
          </a:p>
          <a:p>
            <a:r>
              <a:rPr lang="en-US" dirty="0"/>
              <a:t>Occurs in almost all groups of </a:t>
            </a:r>
            <a:r>
              <a:rPr lang="en-US" dirty="0" smtClean="0"/>
              <a:t>plants.</a:t>
            </a:r>
          </a:p>
          <a:p>
            <a:r>
              <a:rPr lang="en-US" dirty="0" err="1" smtClean="0"/>
              <a:t>Endomycorrhizae</a:t>
            </a:r>
            <a:r>
              <a:rPr lang="en-US" dirty="0" smtClean="0"/>
              <a:t> </a:t>
            </a:r>
            <a:r>
              <a:rPr lang="fi-FI" dirty="0" err="1" smtClean="0"/>
              <a:t>inconspicuous</a:t>
            </a:r>
            <a:r>
              <a:rPr lang="fi-FI" dirty="0" smtClean="0"/>
              <a:t> </a:t>
            </a:r>
            <a:r>
              <a:rPr lang="en-US" dirty="0" smtClean="0"/>
              <a:t>due to lack </a:t>
            </a:r>
            <a:r>
              <a:rPr lang="en-US" dirty="0"/>
              <a:t>of large fruiting body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1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Symbiosis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Symbioses are intimate associations involving two or more </a:t>
            </a:r>
            <a:r>
              <a:rPr lang="en-US" dirty="0" smtClean="0"/>
              <a:t>species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often long-term </a:t>
            </a:r>
            <a:r>
              <a:rPr lang="en-US" dirty="0" smtClean="0"/>
              <a:t>interaction).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the natural world no organism exists in absolute isolation, and thus every organism must interact with the environment and other organisms.</a:t>
            </a:r>
          </a:p>
        </p:txBody>
      </p:sp>
    </p:spTree>
    <p:extLst>
      <p:ext uri="{BB962C8B-B14F-4D97-AF65-F5344CB8AC3E}">
        <p14:creationId xmlns:p14="http://schemas.microsoft.com/office/powerpoint/2010/main" val="293328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Occur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58" y="1920704"/>
            <a:ext cx="8361542" cy="4460991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For a hypha to enter into a root, it adheres by the formation of a swollen structure called </a:t>
            </a:r>
            <a:r>
              <a:rPr lang="en-US" sz="2600" dirty="0" err="1" smtClean="0">
                <a:solidFill>
                  <a:srgbClr val="000000"/>
                </a:solidFill>
                <a:latin typeface="+mj-lt"/>
              </a:rPr>
              <a:t>appressorium</a:t>
            </a: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0" indent="0" algn="just">
              <a:buNone/>
            </a:pPr>
            <a:endParaRPr lang="en-US" sz="260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This appears to be formed as a result of topographical or biochemical signals.</a:t>
            </a:r>
          </a:p>
          <a:p>
            <a:pPr marL="0" indent="0" algn="just">
              <a:buNone/>
            </a:pPr>
            <a:endParaRPr lang="en-US" sz="260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Following adhesion, the colonization of the root cortex occurs.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Categories of </a:t>
            </a:r>
            <a:r>
              <a:rPr lang="en-US" b="1" dirty="0" err="1"/>
              <a:t>Endomycorrhizae</a:t>
            </a:r>
            <a:r>
              <a:rPr lang="en-US" b="1" dirty="0"/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663713"/>
              </p:ext>
            </p:extLst>
          </p:nvPr>
        </p:nvGraphicFramePr>
        <p:xfrm>
          <a:off x="457200" y="1033140"/>
          <a:ext cx="8229600" cy="509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47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v-SE" b="1" dirty="0" smtClean="0"/>
              <a:t>1) </a:t>
            </a:r>
            <a:r>
              <a:rPr lang="sv-SE" b="1" dirty="0" err="1" smtClean="0"/>
              <a:t>Arbuscular</a:t>
            </a:r>
            <a:r>
              <a:rPr lang="sv-SE" b="1" dirty="0" smtClean="0"/>
              <a:t> </a:t>
            </a:r>
            <a:r>
              <a:rPr lang="sv-SE" b="1" dirty="0" err="1" smtClean="0"/>
              <a:t>mycorrhizae</a:t>
            </a:r>
            <a:r>
              <a:rPr lang="sv-SE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Vesicular-Arbuscular</a:t>
            </a:r>
            <a:r>
              <a:rPr lang="pl-PL" dirty="0"/>
              <a:t> </a:t>
            </a:r>
            <a:r>
              <a:rPr lang="pl-PL" dirty="0" err="1"/>
              <a:t>Mycorrhizae</a:t>
            </a:r>
            <a:r>
              <a:rPr lang="pl-PL" dirty="0"/>
              <a:t> (VAM). </a:t>
            </a:r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b="1" dirty="0" err="1"/>
              <a:t>Arbuscular</a:t>
            </a:r>
            <a:r>
              <a:rPr lang="pl-PL" b="1" dirty="0"/>
              <a:t> </a:t>
            </a:r>
            <a:r>
              <a:rPr lang="pl-PL" b="1" dirty="0" err="1"/>
              <a:t>mycorrhizae</a:t>
            </a:r>
            <a:r>
              <a:rPr lang="pl-PL" b="1" dirty="0"/>
              <a:t> .</a:t>
            </a:r>
            <a:endParaRPr lang="pl-PL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name comes from the distinct structures that can be seen inside the cells of the infected roots, the rounded </a:t>
            </a:r>
            <a:r>
              <a:rPr lang="en-US" b="1" dirty="0"/>
              <a:t>vesicles </a:t>
            </a:r>
            <a:r>
              <a:rPr lang="en-US" dirty="0"/>
              <a:t>and the branched tree-like </a:t>
            </a:r>
            <a:r>
              <a:rPr lang="en-US" b="1" dirty="0" err="1"/>
              <a:t>arbuscules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3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Vesicles and </a:t>
            </a:r>
            <a:r>
              <a:rPr lang="en-US" b="1" dirty="0" err="1"/>
              <a:t>Arbuscules</a:t>
            </a:r>
            <a:r>
              <a:rPr lang="en-US" b="1" dirty="0"/>
              <a:t> of VAM Fungus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8366"/>
            <a:ext cx="3905878" cy="29742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4" y="2148366"/>
            <a:ext cx="3778426" cy="29742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82646" y="5574647"/>
            <a:ext cx="301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/>
              <a:t>Vesicles</a:t>
            </a:r>
            <a:r>
              <a:rPr lang="fr-FR" sz="3600" b="1" dirty="0"/>
              <a:t> </a:t>
            </a:r>
            <a:endParaRPr lang="fr-FR" sz="3600" b="1" dirty="0" smtClean="0">
              <a:effectLst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0461" y="5574647"/>
            <a:ext cx="284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Arbuscules</a:t>
            </a:r>
            <a:r>
              <a:rPr lang="en-US" sz="3600" b="1" dirty="0"/>
              <a:t> </a:t>
            </a:r>
            <a:endParaRPr lang="en-US" sz="3600" b="1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AM </a:t>
            </a:r>
            <a:r>
              <a:rPr lang="sv-SE" b="1" dirty="0" err="1"/>
              <a:t>Endomycorrhizae</a:t>
            </a:r>
            <a:r>
              <a:rPr lang="sv-SE" b="1" dirty="0"/>
              <a:t> </a:t>
            </a:r>
            <a:r>
              <a:rPr lang="sv-SE" dirty="0" smtClean="0">
                <a:effectLst/>
              </a:rPr>
              <a:t/>
            </a:r>
            <a:br>
              <a:rPr lang="sv-SE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279"/>
            <a:ext cx="8229600" cy="4059884"/>
          </a:xfrm>
        </p:spPr>
        <p:txBody>
          <a:bodyPr/>
          <a:lstStyle/>
          <a:p>
            <a:r>
              <a:rPr lang="en-US" dirty="0"/>
              <a:t>Vesicles and </a:t>
            </a:r>
            <a:r>
              <a:rPr lang="en-US" dirty="0" err="1"/>
              <a:t>arbuscules</a:t>
            </a:r>
            <a:r>
              <a:rPr lang="en-US" dirty="0"/>
              <a:t> within cells are lysed by host-root cells where the stored minerals needed by plant is stored. </a:t>
            </a:r>
            <a:endParaRPr lang="en-US" dirty="0" smtClean="0">
              <a:effectLst/>
            </a:endParaRPr>
          </a:p>
          <a:p>
            <a:r>
              <a:rPr lang="en-US" dirty="0"/>
              <a:t>Identified by the large spores that are produced in the soil. </a:t>
            </a:r>
            <a:endParaRPr lang="en-US" dirty="0" smtClean="0">
              <a:effectLst/>
            </a:endParaRPr>
          </a:p>
          <a:p>
            <a:r>
              <a:rPr lang="en-US" dirty="0"/>
              <a:t>Spores are just visible to the naked eye.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6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Spores of VAM Fungus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61" y="1417638"/>
            <a:ext cx="6372276" cy="34782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6261" y="5273315"/>
            <a:ext cx="63722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Round, yellow-orange structures are VAM </a:t>
            </a:r>
            <a:r>
              <a:rPr lang="en-US" sz="2800" b="1" dirty="0" smtClean="0"/>
              <a:t>spores </a:t>
            </a:r>
            <a:endParaRPr lang="en-US" sz="2800" b="1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0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VAM Spores Under Microscope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0" y="1793915"/>
            <a:ext cx="6200051" cy="38883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4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Relevance of VAM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515"/>
            <a:ext cx="4709510" cy="384464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Many </a:t>
            </a:r>
            <a:r>
              <a:rPr lang="en-US" dirty="0"/>
              <a:t>native Hawaiian plants’ seeds cannot be germinated and if germinated do not readily grow.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124200" cy="5228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94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2) </a:t>
            </a:r>
            <a:r>
              <a:rPr lang="sv-SE" b="1" dirty="0" err="1" smtClean="0"/>
              <a:t>Orchid</a:t>
            </a:r>
            <a:r>
              <a:rPr lang="sv-SE" b="1" dirty="0" smtClean="0"/>
              <a:t> </a:t>
            </a:r>
            <a:r>
              <a:rPr lang="sv-SE" b="1" dirty="0" err="1"/>
              <a:t>Endomycorrhizae</a:t>
            </a:r>
            <a:r>
              <a:rPr lang="sv-SE" b="1" dirty="0"/>
              <a:t> </a:t>
            </a:r>
            <a:r>
              <a:rPr lang="sv-SE" dirty="0" smtClean="0">
                <a:effectLst/>
              </a:rPr>
              <a:t/>
            </a:r>
            <a:br>
              <a:rPr lang="sv-SE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089"/>
            <a:ext cx="8229600" cy="4232074"/>
          </a:xfrm>
        </p:spPr>
        <p:txBody>
          <a:bodyPr/>
          <a:lstStyle/>
          <a:p>
            <a:r>
              <a:rPr lang="en-US" dirty="0"/>
              <a:t>Orchid, if not photosynthetic, derives carbohydrate from fungus, until it is able to produce its own food. 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r>
              <a:rPr lang="en-US" dirty="0"/>
              <a:t>Even then, it is still dependent upon fungus for minerals.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2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 </a:t>
            </a:r>
            <a:r>
              <a:rPr lang="fr-FR" b="1" dirty="0" err="1"/>
              <a:t>Ericaceous</a:t>
            </a:r>
            <a:r>
              <a:rPr lang="fr-FR" b="1" dirty="0"/>
              <a:t> </a:t>
            </a:r>
            <a:r>
              <a:rPr lang="fr-FR" b="1" dirty="0" err="1"/>
              <a:t>Endomycorrhizae</a:t>
            </a:r>
            <a:r>
              <a:rPr lang="fr-FR" b="1" dirty="0"/>
              <a:t> </a:t>
            </a:r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686799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54186" y="1205329"/>
            <a:ext cx="4499343" cy="12082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Classified into two main groups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3044477"/>
            <a:ext cx="3453926" cy="12963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>
                <a:solidFill>
                  <a:srgbClr val="000000"/>
                </a:solidFill>
              </a:rPr>
              <a:t>Ericoid</a:t>
            </a:r>
            <a:r>
              <a:rPr lang="fr-FR" sz="2800" b="1" dirty="0">
                <a:solidFill>
                  <a:srgbClr val="000000"/>
                </a:solidFill>
              </a:rPr>
              <a:t> </a:t>
            </a:r>
            <a:r>
              <a:rPr lang="fr-FR" sz="2800" b="1" dirty="0" err="1">
                <a:solidFill>
                  <a:srgbClr val="000000"/>
                </a:solidFill>
              </a:rPr>
              <a:t>Mycorrhizae</a:t>
            </a:r>
            <a:r>
              <a:rPr lang="fr-FR" sz="2800" b="1" dirty="0">
                <a:solidFill>
                  <a:srgbClr val="000000"/>
                </a:solidFill>
              </a:rPr>
              <a:t> </a:t>
            </a:r>
            <a:endParaRPr lang="fr-FR" sz="28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690074" y="3044477"/>
            <a:ext cx="3453926" cy="12963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Monotropoid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Mycorrhizae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Circular Arrow 7"/>
          <p:cNvSpPr/>
          <p:nvPr/>
        </p:nvSpPr>
        <p:spPr>
          <a:xfrm flipH="1">
            <a:off x="1354506" y="2023190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7011302" y="2023190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335" y="4692174"/>
            <a:ext cx="2906275" cy="184665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ound </a:t>
            </a:r>
            <a:r>
              <a:rPr lang="en-US" sz="2400" b="1" dirty="0"/>
              <a:t>with plants in stress environment and requires fungus to grow normally </a:t>
            </a:r>
            <a:endParaRPr lang="en-US" sz="2400" b="1" dirty="0" smtClean="0">
              <a:effectLst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8660" y="4642009"/>
            <a:ext cx="3056970" cy="19389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Found </a:t>
            </a:r>
            <a:r>
              <a:rPr lang="en-US" sz="2400" b="1" dirty="0"/>
              <a:t>with non</a:t>
            </a:r>
            <a:r>
              <a:rPr lang="en-US" sz="2400" b="1" dirty="0" smtClean="0"/>
              <a:t>-chlorophylls parts of </a:t>
            </a:r>
            <a:r>
              <a:rPr lang="en-US" sz="2400" b="1" smtClean="0"/>
              <a:t>some plants.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  </a:t>
            </a:r>
            <a:endParaRPr lang="en-US" sz="2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555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Symbiosis can be classified into different categories: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Dependent </a:t>
            </a:r>
            <a:r>
              <a:rPr lang="en-US" dirty="0"/>
              <a:t>on each other for </a:t>
            </a:r>
            <a:r>
              <a:rPr lang="en-US" dirty="0" smtClean="0"/>
              <a:t>survival.</a:t>
            </a:r>
          </a:p>
          <a:p>
            <a:r>
              <a:rPr lang="en-US" dirty="0" smtClean="0"/>
              <a:t>Physical </a:t>
            </a:r>
            <a:r>
              <a:rPr lang="en-US" dirty="0"/>
              <a:t>attachment of the </a:t>
            </a:r>
            <a:r>
              <a:rPr lang="en-US" dirty="0" smtClean="0"/>
              <a:t>organisms.</a:t>
            </a:r>
          </a:p>
          <a:p>
            <a:r>
              <a:rPr lang="en-US" dirty="0"/>
              <a:t>Physical </a:t>
            </a:r>
            <a:r>
              <a:rPr lang="en-US" dirty="0" smtClean="0"/>
              <a:t>interaction. </a:t>
            </a:r>
          </a:p>
          <a:p>
            <a:r>
              <a:rPr lang="en-US" dirty="0" smtClean="0"/>
              <a:t>Biological interaction.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3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Lichens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7" y="1607644"/>
            <a:ext cx="3848392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 smtClean="0"/>
              <a:t>Lichen</a:t>
            </a:r>
            <a:r>
              <a:rPr lang="en-US" b="1" i="1" dirty="0" smtClean="0"/>
              <a:t> </a:t>
            </a:r>
            <a:r>
              <a:rPr lang="en-US" b="1" dirty="0" smtClean="0"/>
              <a:t>is an intimate, symbiotic association of a tangled mass of fungal hyphae that holds a photosynthetic green or a blue-green  partner </a:t>
            </a:r>
            <a:r>
              <a:rPr lang="en-US" b="1" dirty="0"/>
              <a:t>a stable </a:t>
            </a:r>
            <a:r>
              <a:rPr lang="en-US" b="1" dirty="0" err="1"/>
              <a:t>thallus</a:t>
            </a:r>
            <a:r>
              <a:rPr lang="en-US" b="1" dirty="0"/>
              <a:t> of specific structure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3478038"/>
              </p:ext>
            </p:extLst>
          </p:nvPr>
        </p:nvGraphicFramePr>
        <p:xfrm>
          <a:off x="4090312" y="1397000"/>
          <a:ext cx="5053688" cy="430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69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4178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64609" y="2152374"/>
            <a:ext cx="2454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ymbiotic Relationship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1998"/>
            <a:ext cx="8229600" cy="1898603"/>
          </a:xfrm>
        </p:spPr>
        <p:txBody>
          <a:bodyPr/>
          <a:lstStyle/>
          <a:p>
            <a:r>
              <a:rPr lang="en-US" b="1" dirty="0" smtClean="0"/>
              <a:t>Importance of Lichens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6" y="1162282"/>
            <a:ext cx="8993304" cy="569571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Lichens can survive in the most extreme and severe environments where neither plants nor fungi can exist alone. 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Lichens can also tolerate heat that would desiccate and kill most plants.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Antibiotics have been extracted from lichens.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Some lichens used as a source of food.</a:t>
            </a:r>
          </a:p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Most species of lichens are extremely sensitive to sulfur dioxide in the air and are therefore indicators of air pollution.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8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dirty="0"/>
              <a:t>o lichens represent a true mutualistic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/>
              <a:t>type of symbiosis?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9991"/>
            <a:ext cx="8229600" cy="386617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One of the most basic questions, that has been asked since the discovery of the lichen symbiosis, concerns whether lichens represent a true mutualistic symbiosis or nothing more than a variation of a host-parasite relationship. </a:t>
            </a:r>
          </a:p>
        </p:txBody>
      </p:sp>
    </p:spTree>
    <p:extLst>
      <p:ext uri="{BB962C8B-B14F-4D97-AF65-F5344CB8AC3E}">
        <p14:creationId xmlns:p14="http://schemas.microsoft.com/office/powerpoint/2010/main" val="86400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45939"/>
              </p:ext>
            </p:extLst>
          </p:nvPr>
        </p:nvGraphicFramePr>
        <p:xfrm>
          <a:off x="112752" y="320357"/>
          <a:ext cx="9031247" cy="637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31950" y="516570"/>
            <a:ext cx="2475715" cy="17434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baseline="30000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baseline="30000" dirty="0" smtClean="0">
                <a:solidFill>
                  <a:srgbClr val="000000"/>
                </a:solidFill>
              </a:rPr>
              <a:t>A </a:t>
            </a:r>
            <a:r>
              <a:rPr lang="en-US" sz="3200" b="1" baseline="30000" dirty="0" err="1">
                <a:solidFill>
                  <a:srgbClr val="000000"/>
                </a:solidFill>
              </a:rPr>
              <a:t>thallus</a:t>
            </a:r>
            <a:r>
              <a:rPr lang="en-US" sz="3200" b="1" baseline="30000" dirty="0">
                <a:solidFill>
                  <a:srgbClr val="000000"/>
                </a:solidFill>
              </a:rPr>
              <a:t>, which is leaf-like, and attached to the substrate at various 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68028" y="4953131"/>
            <a:ext cx="2475715" cy="17434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baseline="30000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baseline="30000" dirty="0">
                <a:solidFill>
                  <a:srgbClr val="000000"/>
                </a:solidFill>
              </a:rPr>
              <a:t>A </a:t>
            </a:r>
            <a:r>
              <a:rPr lang="en-US" sz="3200" b="1" baseline="30000" dirty="0" err="1">
                <a:solidFill>
                  <a:srgbClr val="000000"/>
                </a:solidFill>
              </a:rPr>
              <a:t>thallus</a:t>
            </a:r>
            <a:r>
              <a:rPr lang="en-US" sz="3200" b="1" baseline="30000" dirty="0">
                <a:solidFill>
                  <a:srgbClr val="000000"/>
                </a:solidFill>
              </a:rPr>
              <a:t>, which starts off like 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a </a:t>
            </a:r>
            <a:r>
              <a:rPr lang="en-US" sz="3200" b="1" baseline="30000" dirty="0">
                <a:solidFill>
                  <a:srgbClr val="000000"/>
                </a:solidFill>
              </a:rPr>
              <a:t>foliose lichen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, then develops  </a:t>
            </a:r>
            <a:r>
              <a:rPr lang="en-US" sz="3200" b="1" baseline="30000" dirty="0">
                <a:solidFill>
                  <a:srgbClr val="000000"/>
                </a:solidFill>
              </a:rPr>
              <a:t>branches called </a:t>
            </a:r>
            <a:r>
              <a:rPr lang="en-US" sz="3200" b="1" baseline="30000" dirty="0" err="1">
                <a:solidFill>
                  <a:srgbClr val="000000"/>
                </a:solidFill>
              </a:rPr>
              <a:t>podetia</a:t>
            </a:r>
            <a:r>
              <a:rPr lang="en-US" sz="3200" b="1" baseline="30000" dirty="0">
                <a:solidFill>
                  <a:srgbClr val="000000"/>
                </a:solidFill>
              </a:rPr>
              <a:t> </a:t>
            </a:r>
            <a:endParaRPr lang="en-US" sz="3200" b="1" baseline="3000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733" y="516570"/>
            <a:ext cx="2475715" cy="17434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 smtClean="0">
                <a:solidFill>
                  <a:srgbClr val="000000"/>
                </a:solidFill>
              </a:rPr>
              <a:t>A </a:t>
            </a:r>
            <a:r>
              <a:rPr lang="en-US" sz="3200" b="1" baseline="30000" dirty="0" err="1" smtClean="0">
                <a:solidFill>
                  <a:srgbClr val="000000"/>
                </a:solidFill>
              </a:rPr>
              <a:t>thallus</a:t>
            </a:r>
            <a:r>
              <a:rPr lang="en-US" sz="3200" b="1" baseline="30000" dirty="0">
                <a:solidFill>
                  <a:srgbClr val="000000"/>
                </a:solidFill>
              </a:rPr>
              <a:t>, which 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is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made </a:t>
            </a:r>
            <a:r>
              <a:rPr lang="en-US" sz="3200" b="1" baseline="30000" dirty="0">
                <a:solidFill>
                  <a:srgbClr val="000000"/>
                </a:solidFill>
              </a:rPr>
              <a:t>up 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of pendulous </a:t>
            </a:r>
            <a:r>
              <a:rPr lang="en-US" sz="3200" b="1" baseline="30000" dirty="0">
                <a:solidFill>
                  <a:srgbClr val="000000"/>
                </a:solidFill>
              </a:rPr>
              <a:t>branches. Attached at a single point </a:t>
            </a:r>
            <a:endParaRPr lang="en-US" sz="3200" b="1" baseline="300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950" y="4953131"/>
            <a:ext cx="2475715" cy="174342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baseline="30000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baseline="30000" dirty="0">
                <a:solidFill>
                  <a:srgbClr val="000000"/>
                </a:solidFill>
              </a:rPr>
              <a:t>A </a:t>
            </a:r>
            <a:r>
              <a:rPr lang="en-US" sz="3200" b="1" baseline="30000" dirty="0" err="1">
                <a:solidFill>
                  <a:srgbClr val="000000"/>
                </a:solidFill>
              </a:rPr>
              <a:t>thallus</a:t>
            </a:r>
            <a:r>
              <a:rPr lang="en-US" sz="3200" b="1" baseline="30000" dirty="0">
                <a:solidFill>
                  <a:srgbClr val="000000"/>
                </a:solidFill>
              </a:rPr>
              <a:t>, which is flattened against the substrate and its lower surface entirely attached </a:t>
            </a:r>
            <a:endParaRPr lang="en-US" sz="3200" b="1" baseline="300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1" name="Straight Connector 10"/>
          <p:cNvCxnSpPr>
            <a:stCxn id="5" idx="3"/>
          </p:cNvCxnSpPr>
          <p:nvPr/>
        </p:nvCxnSpPr>
        <p:spPr>
          <a:xfrm>
            <a:off x="3207665" y="1388281"/>
            <a:ext cx="516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0436" y="4390842"/>
            <a:ext cx="0" cy="562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</p:cNvCxnSpPr>
          <p:nvPr/>
        </p:nvCxnSpPr>
        <p:spPr>
          <a:xfrm flipH="1">
            <a:off x="5575741" y="5824842"/>
            <a:ext cx="5922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10474" y="2259992"/>
            <a:ext cx="0" cy="344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_tradnl" b="1" dirty="0" err="1" smtClean="0">
                <a:solidFill>
                  <a:srgbClr val="000000"/>
                </a:solidFill>
              </a:rPr>
              <a:t>Foliose</a:t>
            </a:r>
            <a:r>
              <a:rPr lang="es-ES_tradnl" b="1" dirty="0" smtClean="0">
                <a:solidFill>
                  <a:srgbClr val="000000"/>
                </a:solidFill>
              </a:rPr>
              <a:t> </a:t>
            </a:r>
            <a:r>
              <a:rPr lang="es-ES_tradnl" b="1" dirty="0" err="1" smtClean="0">
                <a:solidFill>
                  <a:srgbClr val="000000"/>
                </a:solidFill>
              </a:rPr>
              <a:t>Lichen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38" y="1600201"/>
            <a:ext cx="3466002" cy="45259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73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Section of Foliose </a:t>
            </a:r>
            <a:r>
              <a:rPr lang="en-US" b="1" dirty="0" err="1"/>
              <a:t>Thallus</a:t>
            </a:r>
            <a:r>
              <a:rPr lang="en-US" b="1" dirty="0"/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6" y="1600200"/>
            <a:ext cx="5399204" cy="507215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Upper Cortex</a:t>
            </a:r>
            <a:r>
              <a:rPr lang="en-US" dirty="0"/>
              <a:t>: Tightly woven </a:t>
            </a:r>
            <a:r>
              <a:rPr lang="en-US" dirty="0" err="1" smtClean="0"/>
              <a:t>mycelial</a:t>
            </a:r>
            <a:r>
              <a:rPr lang="en-US" dirty="0" smtClean="0"/>
              <a:t> </a:t>
            </a:r>
            <a:r>
              <a:rPr lang="en-US" dirty="0"/>
              <a:t>layer. </a:t>
            </a:r>
            <a:endParaRPr lang="en-US" dirty="0" smtClean="0">
              <a:effectLst/>
            </a:endParaRPr>
          </a:p>
          <a:p>
            <a:r>
              <a:rPr lang="en-US" b="1" dirty="0"/>
              <a:t>Algal Layer</a:t>
            </a:r>
            <a:r>
              <a:rPr lang="en-US" dirty="0"/>
              <a:t>: Algal Cells and </a:t>
            </a:r>
            <a:r>
              <a:rPr lang="en-US" dirty="0" smtClean="0"/>
              <a:t>mycelium.</a:t>
            </a:r>
          </a:p>
          <a:p>
            <a:r>
              <a:rPr lang="en-US" b="1" dirty="0" smtClean="0"/>
              <a:t>Medullary </a:t>
            </a:r>
            <a:r>
              <a:rPr lang="en-US" b="1" dirty="0"/>
              <a:t>Layer</a:t>
            </a:r>
            <a:r>
              <a:rPr lang="en-US" dirty="0"/>
              <a:t>: Loosely interwoven mycelium. </a:t>
            </a:r>
            <a:endParaRPr lang="en-US" dirty="0" smtClean="0"/>
          </a:p>
          <a:p>
            <a:r>
              <a:rPr lang="en-US" b="1" dirty="0" smtClean="0"/>
              <a:t>Lower Cortex</a:t>
            </a:r>
            <a:r>
              <a:rPr lang="en-US" dirty="0"/>
              <a:t>: Tightly woven </a:t>
            </a:r>
            <a:r>
              <a:rPr lang="en-US" dirty="0" err="1"/>
              <a:t>mycelial</a:t>
            </a:r>
            <a:r>
              <a:rPr lang="en-US" dirty="0"/>
              <a:t> layer. </a:t>
            </a:r>
            <a:endParaRPr lang="en-US" dirty="0" smtClean="0">
              <a:effectLst/>
            </a:endParaRPr>
          </a:p>
          <a:p>
            <a:r>
              <a:rPr lang="en-US" b="1" dirty="0" err="1"/>
              <a:t>Rhizines</a:t>
            </a:r>
            <a:r>
              <a:rPr lang="en-US" dirty="0"/>
              <a:t>: Outgrowth of lower cortex that attaches to substrate 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58" y="925521"/>
            <a:ext cx="2660041" cy="5294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5123654" y="1764946"/>
            <a:ext cx="1227093" cy="10761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00735" y="2238468"/>
            <a:ext cx="1915988" cy="53809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06983" y="3659035"/>
            <a:ext cx="2109740" cy="43047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23654" y="4713698"/>
            <a:ext cx="1442373" cy="64571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06983" y="5768361"/>
            <a:ext cx="1959044" cy="215237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4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Section of Foliose </a:t>
            </a:r>
            <a:r>
              <a:rPr lang="en-US" b="1" dirty="0" err="1" smtClean="0"/>
              <a:t>Thallus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31" y="1600200"/>
            <a:ext cx="7278798" cy="49237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51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Crustose</a:t>
            </a:r>
            <a:r>
              <a:rPr lang="en-US" dirty="0"/>
              <a:t> </a:t>
            </a:r>
            <a:r>
              <a:rPr lang="en-US" dirty="0" err="1"/>
              <a:t>thallus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6398" y="5380673"/>
            <a:ext cx="6867418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Crustose</a:t>
            </a:r>
            <a:r>
              <a:rPr lang="en-US" sz="2400" b="1" dirty="0"/>
              <a:t> </a:t>
            </a:r>
            <a:r>
              <a:rPr lang="en-US" sz="2400" b="1" dirty="0" err="1"/>
              <a:t>thallus</a:t>
            </a:r>
            <a:r>
              <a:rPr lang="en-US" sz="2400" b="1" dirty="0"/>
              <a:t>: Flattened against substrate, attached by medulla. Often looks like a painted surface</a:t>
            </a:r>
            <a:r>
              <a:rPr lang="en-US" sz="2400" dirty="0"/>
              <a:t>. </a:t>
            </a:r>
            <a:endParaRPr lang="en-US" sz="2400" dirty="0" smtClean="0">
              <a:effectLst/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1534" r="1534"/>
          <a:stretch>
            <a:fillRect/>
          </a:stretch>
        </p:blipFill>
        <p:spPr>
          <a:xfrm>
            <a:off x="8686800" y="6126163"/>
            <a:ext cx="46038" cy="46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8"/>
            <a:ext cx="3826865" cy="353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452" y="1417638"/>
            <a:ext cx="3976348" cy="35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Section of </a:t>
            </a:r>
            <a:r>
              <a:rPr lang="en-US" b="1" dirty="0" err="1"/>
              <a:t>Crustose</a:t>
            </a:r>
            <a:r>
              <a:rPr lang="en-US" b="1" dirty="0"/>
              <a:t> Lichen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33" y="1417637"/>
            <a:ext cx="6591143" cy="50777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9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3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 on each other for survival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3784" y="1053291"/>
            <a:ext cx="3113181" cy="14715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Symbiosis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3908" y="2524797"/>
            <a:ext cx="2973783" cy="16109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err="1">
                <a:solidFill>
                  <a:srgbClr val="000000"/>
                </a:solidFill>
              </a:rPr>
              <a:t>O</a:t>
            </a:r>
            <a:r>
              <a:rPr lang="sv-SE" sz="3200" b="1" dirty="0" err="1" smtClean="0">
                <a:solidFill>
                  <a:srgbClr val="000000"/>
                </a:solidFill>
              </a:rPr>
              <a:t>bligate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86965" y="2524797"/>
            <a:ext cx="2940581" cy="16109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</a:rPr>
              <a:t>Facultative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9" y="4430012"/>
            <a:ext cx="2640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Both </a:t>
            </a:r>
            <a:r>
              <a:rPr lang="en-US" sz="2400" b="1" dirty="0" err="1"/>
              <a:t>symbionts</a:t>
            </a:r>
            <a:r>
              <a:rPr lang="en-US" sz="2400" b="1" dirty="0"/>
              <a:t> entirely depend on each other for survival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0269" y="4430012"/>
            <a:ext cx="2677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r>
              <a:rPr lang="en-US" sz="2400" b="1" dirty="0" smtClean="0"/>
              <a:t>hey </a:t>
            </a:r>
            <a:r>
              <a:rPr lang="en-US" sz="2400" b="1" dirty="0"/>
              <a:t>can, but do not have to live with the </a:t>
            </a:r>
            <a:r>
              <a:rPr lang="en-US" sz="2400" b="1" dirty="0" smtClean="0"/>
              <a:t>other organism</a:t>
            </a:r>
            <a:endParaRPr lang="en-US" sz="2400" b="1" dirty="0"/>
          </a:p>
        </p:txBody>
      </p:sp>
      <p:sp>
        <p:nvSpPr>
          <p:cNvPr id="17" name="Circular Arrow 16"/>
          <p:cNvSpPr/>
          <p:nvPr/>
        </p:nvSpPr>
        <p:spPr>
          <a:xfrm flipH="1">
            <a:off x="1874104" y="1691331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6086965" y="1691331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3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Fruticose</a:t>
            </a:r>
            <a:r>
              <a:rPr lang="de-DE" b="1" dirty="0"/>
              <a:t> Lichen 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97503"/>
            <a:ext cx="45719" cy="2286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53" y="1417638"/>
            <a:ext cx="5246961" cy="3687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63901" y="5510076"/>
            <a:ext cx="592018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</a:rPr>
              <a:t>Fruticose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thallus</a:t>
            </a:r>
            <a:r>
              <a:rPr lang="en-US" sz="2400" b="1" dirty="0">
                <a:solidFill>
                  <a:srgbClr val="000000"/>
                </a:solidFill>
              </a:rPr>
              <a:t>: Often stringy in appearance and attached at a single point. Commonly found hanging on trees. 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of </a:t>
            </a:r>
            <a:r>
              <a:rPr lang="de-DE" b="1" dirty="0" err="1" smtClean="0"/>
              <a:t>Fruticose</a:t>
            </a:r>
            <a:r>
              <a:rPr lang="de-DE" b="1" dirty="0" smtClean="0"/>
              <a:t> Lichen 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92" y="1417638"/>
            <a:ext cx="5940670" cy="500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49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Squamulose</a:t>
            </a:r>
            <a:r>
              <a:rPr lang="de-DE" b="1" dirty="0"/>
              <a:t> </a:t>
            </a:r>
            <a:r>
              <a:rPr lang="de-DE" b="1" dirty="0" err="1"/>
              <a:t>lichens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510085" y="6076462"/>
            <a:ext cx="45719" cy="107120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56" y="1856154"/>
            <a:ext cx="3979244" cy="2980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56154"/>
            <a:ext cx="3979244" cy="2980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0769" y="5138615"/>
            <a:ext cx="261815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err="1">
                <a:solidFill>
                  <a:srgbClr val="000000"/>
                </a:solidFill>
              </a:rPr>
              <a:t>P</a:t>
            </a:r>
            <a:r>
              <a:rPr lang="en-US" sz="4400" b="1" baseline="30000" dirty="0" err="1" smtClean="0">
                <a:solidFill>
                  <a:srgbClr val="000000"/>
                </a:solidFill>
              </a:rPr>
              <a:t>odetia</a:t>
            </a:r>
            <a:r>
              <a:rPr lang="en-US" sz="4400" b="1" baseline="30000" dirty="0" smtClean="0">
                <a:solidFill>
                  <a:srgbClr val="000000"/>
                </a:solidFill>
              </a:rPr>
              <a:t> </a:t>
            </a:r>
            <a:endParaRPr lang="en-US" sz="4400" b="1" baseline="30000" dirty="0" smtClean="0">
              <a:solidFill>
                <a:srgbClr val="000000"/>
              </a:solidFill>
              <a:effectLst/>
            </a:endParaRPr>
          </a:p>
          <a:p>
            <a:pPr algn="ctr"/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309077" y="5138615"/>
            <a:ext cx="2266461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>
                <a:solidFill>
                  <a:srgbClr val="000000"/>
                </a:solidFill>
              </a:rPr>
              <a:t>Lichen</a:t>
            </a:r>
            <a:endParaRPr lang="en-US" sz="44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2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Section of </a:t>
            </a:r>
            <a:r>
              <a:rPr lang="de-DE" b="1" dirty="0" err="1" smtClean="0"/>
              <a:t>Squamulose</a:t>
            </a:r>
            <a:r>
              <a:rPr lang="de-DE" b="1" dirty="0" smtClean="0"/>
              <a:t> </a:t>
            </a:r>
            <a:r>
              <a:rPr lang="de-DE" b="1" dirty="0" err="1" smtClean="0"/>
              <a:t>lichens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9" y="1600200"/>
            <a:ext cx="5127869" cy="3757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34308" y="5627077"/>
            <a:ext cx="4991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Some lichens have a portion of their </a:t>
            </a:r>
            <a:r>
              <a:rPr lang="en-US" sz="2400" b="1" dirty="0" err="1"/>
              <a:t>thallus</a:t>
            </a:r>
            <a:r>
              <a:rPr lang="en-US" sz="2400" b="1" dirty="0"/>
              <a:t> lifted off the substrate to form '</a:t>
            </a:r>
            <a:r>
              <a:rPr lang="en-US" sz="2400" b="1" dirty="0" err="1"/>
              <a:t>squamules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036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Leprose </a:t>
            </a:r>
            <a:r>
              <a:rPr lang="de-DE" b="1" dirty="0" smtClean="0"/>
              <a:t>Lichens (Rare form)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23" y="1600200"/>
            <a:ext cx="6174608" cy="3442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1385" y="5373077"/>
            <a:ext cx="4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Leprose </a:t>
            </a:r>
            <a:r>
              <a:rPr lang="de-DE" sz="2400" b="1" dirty="0" err="1"/>
              <a:t>lichens</a:t>
            </a:r>
            <a:r>
              <a:rPr lang="de-DE" sz="2400" b="1" dirty="0"/>
              <a:t> </a:t>
            </a:r>
            <a:r>
              <a:rPr lang="de-DE" sz="2400" b="1" dirty="0" err="1"/>
              <a:t>are</a:t>
            </a:r>
            <a:r>
              <a:rPr lang="de-DE" sz="2400" b="1" dirty="0"/>
              <a:t> an </a:t>
            </a:r>
            <a:r>
              <a:rPr lang="de-DE" sz="2400" b="1" dirty="0" err="1"/>
              <a:t>odd</a:t>
            </a:r>
            <a:r>
              <a:rPr lang="de-DE" sz="2400" b="1" dirty="0"/>
              <a:t> </a:t>
            </a:r>
            <a:r>
              <a:rPr lang="de-DE" sz="2400" b="1" dirty="0" err="1"/>
              <a:t>group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lichens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723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Reproduction of Lichens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Soredia</a:t>
            </a:r>
            <a:r>
              <a:rPr lang="en-US" b="1" dirty="0" smtClean="0"/>
              <a:t>: </a:t>
            </a:r>
            <a:r>
              <a:rPr lang="en-US" dirty="0" smtClean="0"/>
              <a:t>fragments </a:t>
            </a:r>
            <a:r>
              <a:rPr lang="en-US" dirty="0"/>
              <a:t>of algal layer that is dispersed through a rupture in upper cortex. Each </a:t>
            </a:r>
            <a:r>
              <a:rPr lang="en-US" dirty="0" err="1"/>
              <a:t>soredium</a:t>
            </a:r>
            <a:r>
              <a:rPr lang="en-US" dirty="0"/>
              <a:t> can give rise to a lichen.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92163"/>
            <a:ext cx="7845905" cy="285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49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Fungal Symbiosis With Insects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7173"/>
            <a:ext cx="8229600" cy="4158990"/>
          </a:xfrm>
        </p:spPr>
        <p:txBody>
          <a:bodyPr/>
          <a:lstStyle/>
          <a:p>
            <a:r>
              <a:rPr lang="en-US" dirty="0" smtClean="0"/>
              <a:t>The fungus grows a tough cover over the colony of scale insects </a:t>
            </a:r>
            <a:r>
              <a:rPr lang="en-US" dirty="0" smtClean="0">
                <a:solidFill>
                  <a:srgbClr val="000000"/>
                </a:solidFill>
              </a:rPr>
              <a:t>or arthropods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fungus also penetrates insects through natural openings forming  </a:t>
            </a:r>
            <a:r>
              <a:rPr lang="en-US" dirty="0" err="1" smtClean="0"/>
              <a:t>haustoria</a:t>
            </a:r>
            <a:r>
              <a:rPr lang="en-US" dirty="0" smtClean="0"/>
              <a:t> . Insects continue to feed, providing a flow of nutrients to the fungus directly from the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378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Haustorium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5498792"/>
            <a:ext cx="8485450" cy="13592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The appendage or portion of a parasitic fungus (the </a:t>
            </a:r>
            <a:r>
              <a:rPr lang="en-US" sz="20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hyphal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tip) or of the root of a parasitic plant that penetrates the host's tissue and draws nutrients from it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09" y="1285633"/>
            <a:ext cx="6233087" cy="389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562"/>
            <a:ext cx="8495130" cy="596347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Many insects have a symbiotic relationship with certain types of fungi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</a:t>
            </a:r>
            <a:r>
              <a:rPr lang="en-US" b="1" dirty="0" smtClean="0"/>
              <a:t>ermites</a:t>
            </a:r>
            <a:r>
              <a:rPr lang="en-US" dirty="0" smtClean="0"/>
              <a:t>: </a:t>
            </a:r>
            <a:r>
              <a:rPr lang="en-US" dirty="0"/>
              <a:t>When </a:t>
            </a:r>
            <a:r>
              <a:rPr lang="en-US" dirty="0" smtClean="0"/>
              <a:t>termites </a:t>
            </a:r>
            <a:r>
              <a:rPr lang="en-US" dirty="0"/>
              <a:t>have eaten a big meal of wood or leaves, they also eat some fungi from their gardens. The fungi help them digest the wood or leaves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Leafcutter </a:t>
            </a:r>
            <a:r>
              <a:rPr lang="en-US" b="1" dirty="0" smtClean="0"/>
              <a:t>ants: </a:t>
            </a:r>
            <a:r>
              <a:rPr lang="en-US" dirty="0"/>
              <a:t>grow fungi on beds of leaves in their nests. The fungi get a protected place to live. The ants feed the fungi to their larvae.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Ambrosia </a:t>
            </a:r>
            <a:r>
              <a:rPr lang="en-US" b="1" dirty="0" smtClean="0"/>
              <a:t>beetles: </a:t>
            </a:r>
            <a:r>
              <a:rPr lang="en-US" dirty="0"/>
              <a:t>live in the bark of trees. Like ants and termites, they grow fungi inside the bark of trees and use it to help digest their food.</a:t>
            </a:r>
          </a:p>
        </p:txBody>
      </p:sp>
    </p:spTree>
    <p:extLst>
      <p:ext uri="{BB962C8B-B14F-4D97-AF65-F5344CB8AC3E}">
        <p14:creationId xmlns:p14="http://schemas.microsoft.com/office/powerpoint/2010/main" val="370963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340"/>
            <a:ext cx="8229600" cy="4406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latin typeface="Chalkduster"/>
                <a:cs typeface="Chalkduster"/>
              </a:rPr>
              <a:t>Thank </a:t>
            </a:r>
            <a:br>
              <a:rPr lang="en-US" sz="8800" b="1" dirty="0" smtClean="0">
                <a:latin typeface="Chalkduster"/>
                <a:cs typeface="Chalkduster"/>
              </a:rPr>
            </a:br>
            <a:r>
              <a:rPr lang="en-US" sz="8800" b="1" dirty="0" smtClean="0">
                <a:latin typeface="Chalkduster"/>
                <a:cs typeface="Chalkduster"/>
              </a:rPr>
              <a:t>You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9257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16"/>
            <a:ext cx="8229600" cy="712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attachment of the organisms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5970" y="1166494"/>
            <a:ext cx="3670766" cy="13118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Symbiosis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3908" y="2757140"/>
            <a:ext cx="3097692" cy="21336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conjunctive symbiosis</a:t>
            </a:r>
          </a:p>
        </p:txBody>
      </p:sp>
      <p:sp>
        <p:nvSpPr>
          <p:cNvPr id="6" name="Oval 5"/>
          <p:cNvSpPr/>
          <p:nvPr/>
        </p:nvSpPr>
        <p:spPr>
          <a:xfrm>
            <a:off x="5730731" y="2757140"/>
            <a:ext cx="3095466" cy="21336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>
                <a:solidFill>
                  <a:srgbClr val="000000"/>
                </a:solidFill>
              </a:rPr>
              <a:t>disjunctive</a:t>
            </a:r>
            <a:r>
              <a:rPr lang="nb-NO" sz="3200" b="1" dirty="0">
                <a:solidFill>
                  <a:srgbClr val="000000"/>
                </a:solidFill>
              </a:rPr>
              <a:t> </a:t>
            </a:r>
            <a:r>
              <a:rPr lang="nb-NO" sz="3200" b="1" dirty="0" err="1" smtClean="0">
                <a:solidFill>
                  <a:srgbClr val="000000"/>
                </a:solidFill>
              </a:rPr>
              <a:t>symbiosis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49595"/>
            <a:ext cx="2578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/>
              <a:t>organisms have bodily union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5384" y="5049595"/>
            <a:ext cx="22768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organisms are not in union</a:t>
            </a:r>
          </a:p>
          <a:p>
            <a:endParaRPr lang="en-US" sz="2800" dirty="0"/>
          </a:p>
        </p:txBody>
      </p:sp>
      <p:sp>
        <p:nvSpPr>
          <p:cNvPr id="11" name="Circular Arrow 10"/>
          <p:cNvSpPr/>
          <p:nvPr/>
        </p:nvSpPr>
        <p:spPr>
          <a:xfrm flipH="1">
            <a:off x="1626290" y="1851001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>
            <a:off x="6396736" y="1851001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1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28"/>
            <a:ext cx="8229600" cy="882904"/>
          </a:xfrm>
        </p:spPr>
        <p:txBody>
          <a:bodyPr/>
          <a:lstStyle/>
          <a:p>
            <a:r>
              <a:rPr lang="en-US" dirty="0"/>
              <a:t>Physical interaction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3785" y="991332"/>
            <a:ext cx="3020250" cy="12963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Symbiosis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8793" y="2592479"/>
            <a:ext cx="3453926" cy="12963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800" b="1" dirty="0" err="1">
                <a:solidFill>
                  <a:srgbClr val="000000"/>
                </a:solidFill>
              </a:rPr>
              <a:t>Endosymbiosis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87500" y="2592479"/>
            <a:ext cx="3453926" cy="12963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800" b="1" dirty="0" err="1" smtClean="0">
                <a:solidFill>
                  <a:srgbClr val="000000"/>
                </a:solidFill>
              </a:rPr>
              <a:t>Exosymbiosis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13159"/>
            <a:ext cx="3089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One </a:t>
            </a:r>
            <a:r>
              <a:rPr lang="en-US" sz="2400" b="1" dirty="0" err="1"/>
              <a:t>symbiont</a:t>
            </a:r>
            <a:r>
              <a:rPr lang="en-US" sz="2400" b="1" dirty="0"/>
              <a:t> lives within the tissues of the other, either within the cells or </a:t>
            </a:r>
            <a:r>
              <a:rPr lang="en-US" sz="2400" b="1" dirty="0" err="1"/>
              <a:t>extracellularly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44869" y="4104732"/>
            <a:ext cx="3141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dirty="0" err="1"/>
              <a:t>symbiont</a:t>
            </a:r>
            <a:r>
              <a:rPr lang="en-US" sz="2400" b="1" dirty="0"/>
              <a:t> lives on the body surface of the host, including the inner surface of the digestive </a:t>
            </a:r>
            <a:r>
              <a:rPr lang="en-US" sz="2400" b="1" dirty="0" smtClean="0"/>
              <a:t>tract </a:t>
            </a:r>
            <a:endParaRPr lang="en-US" sz="2400" b="1" dirty="0"/>
          </a:p>
        </p:txBody>
      </p:sp>
      <p:sp>
        <p:nvSpPr>
          <p:cNvPr id="10" name="Circular Arrow 9"/>
          <p:cNvSpPr/>
          <p:nvPr/>
        </p:nvSpPr>
        <p:spPr>
          <a:xfrm flipH="1">
            <a:off x="1765686" y="1567414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5911622" y="1567414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812"/>
            <a:ext cx="8229600" cy="1332101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iological interaction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4761" y="1053290"/>
            <a:ext cx="3064489" cy="1141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Symbiosis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86573" y="3900871"/>
            <a:ext cx="3913869" cy="1141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err="1" smtClean="0">
                <a:solidFill>
                  <a:srgbClr val="000000"/>
                </a:solidFill>
              </a:rPr>
              <a:t>Commensalism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911622" y="2388618"/>
            <a:ext cx="3064489" cy="1141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b="1" dirty="0" err="1">
                <a:solidFill>
                  <a:srgbClr val="000000"/>
                </a:solidFill>
              </a:rPr>
              <a:t>P</a:t>
            </a:r>
            <a:r>
              <a:rPr lang="tr-TR" sz="2800" b="1" dirty="0" err="1" smtClean="0">
                <a:solidFill>
                  <a:srgbClr val="000000"/>
                </a:solidFill>
              </a:rPr>
              <a:t>arasitism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96122" y="2388618"/>
            <a:ext cx="3064489" cy="1141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800" b="1" dirty="0" err="1">
                <a:solidFill>
                  <a:srgbClr val="000000"/>
                </a:solidFill>
              </a:rPr>
              <a:t>M</a:t>
            </a:r>
            <a:r>
              <a:rPr lang="fi-FI" sz="2800" b="1" dirty="0" err="1" smtClean="0">
                <a:solidFill>
                  <a:srgbClr val="000000"/>
                </a:solidFill>
              </a:rPr>
              <a:t>utualism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472" y="4133215"/>
            <a:ext cx="2189101" cy="224676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B</a:t>
            </a:r>
            <a:r>
              <a:rPr lang="en-US" sz="2800" b="1" dirty="0" smtClean="0">
                <a:solidFill>
                  <a:srgbClr val="000000"/>
                </a:solidFill>
              </a:rPr>
              <a:t>oth organisms benefit in a symbiotic relationship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6573" y="5405854"/>
            <a:ext cx="436774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One of the organisms benefits, where the other is unaffected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4319" y="4133215"/>
            <a:ext cx="2021792" cy="267765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One of the organisms benefits, where the other one is harmed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5911622" y="1567414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445188" y="2540287"/>
            <a:ext cx="340746" cy="9897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ircular Arrow 18"/>
          <p:cNvSpPr/>
          <p:nvPr/>
        </p:nvSpPr>
        <p:spPr>
          <a:xfrm flipH="1">
            <a:off x="1765686" y="1567414"/>
            <a:ext cx="1099680" cy="125465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4040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9035"/>
          </a:xfrm>
        </p:spPr>
        <p:txBody>
          <a:bodyPr/>
          <a:lstStyle/>
          <a:p>
            <a:r>
              <a:rPr lang="de-DE" b="1" dirty="0" err="1" smtClean="0">
                <a:solidFill>
                  <a:srgbClr val="000000"/>
                </a:solidFill>
              </a:rPr>
              <a:t>Fungal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</a:rPr>
              <a:t>Symbiosis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169035"/>
            <a:ext cx="8667777" cy="55025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Many fungi have important symbiotic relationships with organisms from most if not all Kingdoms.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74848" y="2826271"/>
            <a:ext cx="4940003" cy="15519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Fungi Symbiosis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065" y="4790627"/>
            <a:ext cx="20826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plants</a:t>
            </a:r>
            <a:endParaRPr lang="en-US" sz="2800" b="1" dirty="0"/>
          </a:p>
        </p:txBody>
      </p:sp>
      <p:sp>
        <p:nvSpPr>
          <p:cNvPr id="8" name="Curved Left Arrow 7"/>
          <p:cNvSpPr/>
          <p:nvPr/>
        </p:nvSpPr>
        <p:spPr>
          <a:xfrm>
            <a:off x="7249184" y="3143884"/>
            <a:ext cx="1894816" cy="230056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0" y="3230537"/>
            <a:ext cx="1780297" cy="221390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714" y="5887802"/>
            <a:ext cx="558366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With algae and cyanobacteria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4848" y="4790627"/>
            <a:ext cx="208996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With insects</a:t>
            </a:r>
            <a:endParaRPr lang="en-US" sz="2800" b="1" dirty="0"/>
          </a:p>
        </p:txBody>
      </p:sp>
      <p:sp>
        <p:nvSpPr>
          <p:cNvPr id="14" name="Down Arrow 13"/>
          <p:cNvSpPr/>
          <p:nvPr/>
        </p:nvSpPr>
        <p:spPr>
          <a:xfrm>
            <a:off x="4257163" y="4575359"/>
            <a:ext cx="556601" cy="11690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Fungal Symbiosis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49" y="2156666"/>
            <a:ext cx="8587145" cy="429317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The main physiological basis for this symbiosis is </a:t>
            </a:r>
            <a:r>
              <a:rPr lang="en-US" sz="2800" u="sng" dirty="0" smtClean="0">
                <a:latin typeface="Aharoni" pitchFamily="2" charset="-79"/>
                <a:cs typeface="Aharoni" pitchFamily="2" charset="-79"/>
              </a:rPr>
              <a:t>bidirectional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nutrient transfer.</a:t>
            </a:r>
          </a:p>
          <a:p>
            <a:pPr marL="0" indent="0" algn="just">
              <a:buNone/>
            </a:pPr>
            <a:endParaRPr lang="en-US" sz="2800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T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he ability of symbiotic partners to tolerate environmental stress and inhabit environments that they could not live in individually.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055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1423</Words>
  <Application>Microsoft Macintosh PowerPoint</Application>
  <PresentationFormat>On-screen Show (4:3)</PresentationFormat>
  <Paragraphs>202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Fungal Symbiosis  (Lichens and Mycorrhizae)</vt:lpstr>
      <vt:lpstr>What is Symbiosis ?</vt:lpstr>
      <vt:lpstr>Classification of Symbiosis</vt:lpstr>
      <vt:lpstr>Dependent on each other for survival</vt:lpstr>
      <vt:lpstr>Physical attachment of the organisms</vt:lpstr>
      <vt:lpstr>Physical interaction</vt:lpstr>
      <vt:lpstr>Biological interaction</vt:lpstr>
      <vt:lpstr>Fungal Symbiosis </vt:lpstr>
      <vt:lpstr>Importance of Fungal Symbiosis</vt:lpstr>
      <vt:lpstr>Fungi-Plant Symbiosis  (Mycorrhiza)</vt:lpstr>
      <vt:lpstr>Characteristics of Mycorrhizae  </vt:lpstr>
      <vt:lpstr>What happens in Mycorrhizae ?  </vt:lpstr>
      <vt:lpstr>Categories of Mycorrhizae  </vt:lpstr>
      <vt:lpstr>Ectomycorrhizae  </vt:lpstr>
      <vt:lpstr>Ectomycorrhizae  </vt:lpstr>
      <vt:lpstr>Normal Uninfected Root  </vt:lpstr>
      <vt:lpstr>Infected Ectomycorrhizal Root  </vt:lpstr>
      <vt:lpstr>PowerPoint Presentation</vt:lpstr>
      <vt:lpstr>Endomycorrhizae</vt:lpstr>
      <vt:lpstr>How does it Occur ?</vt:lpstr>
      <vt:lpstr>Categories of Endomycorrhizae  </vt:lpstr>
      <vt:lpstr>1) Arbuscular mycorrhizae  </vt:lpstr>
      <vt:lpstr>Vesicles and Arbuscules of VAM Fungus  </vt:lpstr>
      <vt:lpstr>AM Endomycorrhizae  </vt:lpstr>
      <vt:lpstr>Spores of VAM Fungus  </vt:lpstr>
      <vt:lpstr>VAM Spores Under Microscope  </vt:lpstr>
      <vt:lpstr>Relevance of VAM  </vt:lpstr>
      <vt:lpstr>2) Orchid Endomycorrhizae  </vt:lpstr>
      <vt:lpstr>3) Ericaceous Endomycorrhizae  </vt:lpstr>
      <vt:lpstr>Lichens</vt:lpstr>
      <vt:lpstr>PowerPoint Presentation</vt:lpstr>
      <vt:lpstr>Importance of Lichens</vt:lpstr>
      <vt:lpstr>Do lichens represent a true mutualistic  type of symbiosis?  </vt:lpstr>
      <vt:lpstr>PowerPoint Presentation</vt:lpstr>
      <vt:lpstr>Foliose Lichen </vt:lpstr>
      <vt:lpstr>Section of Foliose Thallus  </vt:lpstr>
      <vt:lpstr>Section of Foliose Thallus </vt:lpstr>
      <vt:lpstr>Crustose thallus  </vt:lpstr>
      <vt:lpstr>Section of Crustose Lichen  </vt:lpstr>
      <vt:lpstr>Fruticose Lichen  </vt:lpstr>
      <vt:lpstr>Section of Fruticose Lichen  </vt:lpstr>
      <vt:lpstr>Squamulose lichens</vt:lpstr>
      <vt:lpstr>Section of Squamulose lichens</vt:lpstr>
      <vt:lpstr>Leprose Lichens (Rare form)</vt:lpstr>
      <vt:lpstr>Reproduction of Lichens  </vt:lpstr>
      <vt:lpstr>Fungal Symbiosis With Insects</vt:lpstr>
      <vt:lpstr>Haustorium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Fungal Symbiosis  (Lichens and Mycorrhizae)</dc:title>
  <dc:creator>mac</dc:creator>
  <cp:lastModifiedBy>mac</cp:lastModifiedBy>
  <cp:revision>113</cp:revision>
  <dcterms:created xsi:type="dcterms:W3CDTF">2013-03-05T17:05:58Z</dcterms:created>
  <dcterms:modified xsi:type="dcterms:W3CDTF">2013-03-14T17:06:52Z</dcterms:modified>
</cp:coreProperties>
</file>