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0" r:id="rId3"/>
    <p:sldId id="265" r:id="rId4"/>
    <p:sldId id="259" r:id="rId5"/>
    <p:sldId id="261" r:id="rId6"/>
    <p:sldId id="263" r:id="rId7"/>
    <p:sldId id="266" r:id="rId8"/>
    <p:sldId id="262" r:id="rId9"/>
    <p:sldId id="269" r:id="rId10"/>
    <p:sldId id="264" r:id="rId11"/>
    <p:sldId id="267" r:id="rId12"/>
    <p:sldId id="270" r:id="rId13"/>
    <p:sldId id="271" r:id="rId14"/>
    <p:sldId id="272" r:id="rId15"/>
    <p:sldId id="273" r:id="rId16"/>
    <p:sldId id="276" r:id="rId17"/>
    <p:sldId id="274" r:id="rId18"/>
    <p:sldId id="275" r:id="rId19"/>
    <p:sldId id="277" r:id="rId20"/>
    <p:sldId id="278" r:id="rId21"/>
    <p:sldId id="279" r:id="rId22"/>
    <p:sldId id="28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585C-03F8-485A-BBB0-7693B7365BC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6110-9019-4587-AE9D-F190DBDE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2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585C-03F8-485A-BBB0-7693B7365BC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6110-9019-4587-AE9D-F190DBDE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585C-03F8-485A-BBB0-7693B7365BC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6110-9019-4587-AE9D-F190DBDE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1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585C-03F8-485A-BBB0-7693B7365BC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6110-9019-4587-AE9D-F190DBDE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2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585C-03F8-485A-BBB0-7693B7365BC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6110-9019-4587-AE9D-F190DBDE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0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585C-03F8-485A-BBB0-7693B7365BC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6110-9019-4587-AE9D-F190DBDE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585C-03F8-485A-BBB0-7693B7365BC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6110-9019-4587-AE9D-F190DBDE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7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585C-03F8-485A-BBB0-7693B7365BC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6110-9019-4587-AE9D-F190DBDE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5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585C-03F8-485A-BBB0-7693B7365BC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6110-9019-4587-AE9D-F190DBDE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7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585C-03F8-485A-BBB0-7693B7365BC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6110-9019-4587-AE9D-F190DBDE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43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585C-03F8-485A-BBB0-7693B7365BC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6110-9019-4587-AE9D-F190DBDE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6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B585C-03F8-485A-BBB0-7693B7365BC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6110-9019-4587-AE9D-F190DBDE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0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Latex</a:t>
            </a:r>
          </a:p>
        </p:txBody>
      </p:sp>
    </p:spTree>
    <p:extLst>
      <p:ext uri="{BB962C8B-B14F-4D97-AF65-F5344CB8AC3E}">
        <p14:creationId xmlns:p14="http://schemas.microsoft.com/office/powerpoint/2010/main" val="4207125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765"/>
          </a:xfrm>
        </p:spPr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Making a customized title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\begin{</a:t>
            </a:r>
            <a:r>
              <a:rPr lang="en-US" dirty="0" err="1"/>
              <a:t>titlepage</a:t>
            </a:r>
            <a:r>
              <a:rPr lang="en-US" dirty="0"/>
              <a:t>}    …… \end{</a:t>
            </a:r>
            <a:r>
              <a:rPr lang="en-US" dirty="0" err="1"/>
              <a:t>titlepage</a:t>
            </a:r>
            <a:r>
              <a:rPr lang="en-US" dirty="0"/>
              <a:t>}</a:t>
            </a:r>
          </a:p>
          <a:p>
            <a:r>
              <a:rPr lang="en-US" dirty="0"/>
              <a:t>Title page has no number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53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0126"/>
            <a:ext cx="10515600" cy="491320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Making a customized title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8866"/>
            <a:ext cx="10515600" cy="60391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\</a:t>
            </a:r>
            <a:r>
              <a:rPr lang="en-US" sz="1600" dirty="0" err="1"/>
              <a:t>documentclass</a:t>
            </a:r>
            <a:r>
              <a:rPr lang="en-US" sz="1600" dirty="0"/>
              <a:t>{article}</a:t>
            </a:r>
          </a:p>
          <a:p>
            <a:pPr marL="0" indent="0">
              <a:buNone/>
            </a:pPr>
            <a:r>
              <a:rPr lang="en-US" sz="1600" dirty="0"/>
              <a:t>\begin{document}</a:t>
            </a:r>
          </a:p>
          <a:p>
            <a:pPr marL="0" indent="0">
              <a:buNone/>
            </a:pPr>
            <a:r>
              <a:rPr lang="en-US" sz="1600" dirty="0"/>
              <a:t>\begin{</a:t>
            </a:r>
            <a:r>
              <a:rPr lang="en-US" sz="1600" dirty="0" err="1"/>
              <a:t>titlepage</a:t>
            </a:r>
            <a:r>
              <a:rPr lang="en-US" sz="1600" dirty="0"/>
              <a:t>}</a:t>
            </a:r>
          </a:p>
          <a:p>
            <a:pPr marL="0" indent="0">
              <a:buNone/>
            </a:pPr>
            <a:r>
              <a:rPr lang="en-US" sz="1600" dirty="0"/>
              <a:t>\begin{center}</a:t>
            </a:r>
          </a:p>
          <a:p>
            <a:pPr marL="0" indent="0">
              <a:buNone/>
            </a:pPr>
            <a:r>
              <a:rPr lang="en-US" sz="1600" dirty="0"/>
              <a:t>\huge{\</a:t>
            </a:r>
            <a:r>
              <a:rPr lang="en-US" sz="1600" dirty="0" err="1"/>
              <a:t>bfseries</a:t>
            </a:r>
            <a:r>
              <a:rPr lang="en-US" sz="1600" dirty="0"/>
              <a:t> Moodle Tutorial}\\</a:t>
            </a:r>
          </a:p>
          <a:p>
            <a:pPr marL="0" indent="0">
              <a:buNone/>
            </a:pPr>
            <a:r>
              <a:rPr lang="en-US" sz="1600" dirty="0"/>
              <a:t>\line(1,0){300} \\</a:t>
            </a:r>
          </a:p>
          <a:p>
            <a:pPr marL="0" indent="0">
              <a:buNone/>
            </a:pPr>
            <a:r>
              <a:rPr lang="en-US" sz="1600" dirty="0"/>
              <a:t>[5mm]</a:t>
            </a:r>
          </a:p>
          <a:p>
            <a:pPr marL="0" indent="0">
              <a:buNone/>
            </a:pPr>
            <a:r>
              <a:rPr lang="en-US" sz="1600" dirty="0"/>
              <a:t>\today\\</a:t>
            </a:r>
          </a:p>
          <a:p>
            <a:pPr marL="0" indent="0">
              <a:buNone/>
            </a:pPr>
            <a:r>
              <a:rPr lang="en-US" sz="1600" dirty="0"/>
              <a:t>\textsc{Mai Kanaan}\\</a:t>
            </a:r>
          </a:p>
          <a:p>
            <a:pPr marL="0" indent="0">
              <a:buNone/>
            </a:pPr>
            <a:r>
              <a:rPr lang="en-US" sz="1600" dirty="0"/>
              <a:t>[15cm]</a:t>
            </a:r>
          </a:p>
          <a:p>
            <a:pPr marL="0" indent="0">
              <a:buNone/>
            </a:pPr>
            <a:r>
              <a:rPr lang="en-US" sz="1600" dirty="0"/>
              <a:t>\end{center}</a:t>
            </a:r>
          </a:p>
          <a:p>
            <a:pPr marL="0" indent="0">
              <a:buNone/>
            </a:pPr>
            <a:r>
              <a:rPr lang="en-US" sz="1600" dirty="0"/>
              <a:t>\begin{</a:t>
            </a:r>
            <a:r>
              <a:rPr lang="en-US" sz="1600" dirty="0" err="1"/>
              <a:t>flushright</a:t>
            </a:r>
            <a:r>
              <a:rPr lang="en-US" sz="1600" dirty="0"/>
              <a:t>}</a:t>
            </a:r>
          </a:p>
          <a:p>
            <a:pPr marL="0" indent="0">
              <a:buNone/>
            </a:pPr>
            <a:r>
              <a:rPr lang="en-US" sz="1600" dirty="0"/>
              <a:t>Mai Kanaan</a:t>
            </a:r>
          </a:p>
          <a:p>
            <a:pPr marL="0" indent="0">
              <a:buNone/>
            </a:pPr>
            <a:r>
              <a:rPr lang="en-US" sz="1600" dirty="0"/>
              <a:t>\end{</a:t>
            </a:r>
            <a:r>
              <a:rPr lang="en-US" sz="1600" dirty="0" err="1"/>
              <a:t>flushright</a:t>
            </a:r>
            <a:r>
              <a:rPr lang="en-US" sz="1600" dirty="0"/>
              <a:t>}</a:t>
            </a:r>
          </a:p>
          <a:p>
            <a:pPr marL="0" indent="0">
              <a:buNone/>
            </a:pPr>
            <a:r>
              <a:rPr lang="en-US" sz="1600" dirty="0"/>
              <a:t>\end{</a:t>
            </a:r>
            <a:r>
              <a:rPr lang="en-US" sz="1600" dirty="0" err="1"/>
              <a:t>titlepage</a:t>
            </a:r>
            <a:r>
              <a:rPr lang="en-US" sz="1600" dirty="0"/>
              <a:t>}</a:t>
            </a:r>
          </a:p>
          <a:p>
            <a:pPr marL="0" indent="0">
              <a:buNone/>
            </a:pPr>
            <a:r>
              <a:rPr lang="en-US" sz="1600" dirty="0"/>
              <a:t>This is a trial</a:t>
            </a:r>
          </a:p>
          <a:p>
            <a:pPr marL="0" indent="0">
              <a:buNone/>
            </a:pPr>
            <a:r>
              <a:rPr lang="en-US" sz="1600" dirty="0"/>
              <a:t>\end{document}</a:t>
            </a:r>
          </a:p>
        </p:txBody>
      </p:sp>
    </p:spTree>
    <p:extLst>
      <p:ext uri="{BB962C8B-B14F-4D97-AF65-F5344CB8AC3E}">
        <p14:creationId xmlns:p14="http://schemas.microsoft.com/office/powerpoint/2010/main" val="2884606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C9A4E-3FF5-4811-AB8C-D55CE9FE2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DD0F3B-6024-4D2D-A844-11D92ADE2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65" y="28100"/>
            <a:ext cx="11965070" cy="680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786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230"/>
          </a:xfrm>
        </p:spPr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20" y="1187356"/>
            <a:ext cx="10515600" cy="48258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u="sng" dirty="0">
                <a:solidFill>
                  <a:srgbClr val="FF0000"/>
                </a:solidFill>
              </a:rPr>
              <a:t>Example: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\</a:t>
            </a:r>
            <a:r>
              <a:rPr lang="en-US" sz="2400" dirty="0" err="1"/>
              <a:t>documentclass</a:t>
            </a:r>
            <a:r>
              <a:rPr lang="en-US" sz="2400" dirty="0"/>
              <a:t>{article}</a:t>
            </a:r>
          </a:p>
          <a:p>
            <a:pPr marL="0" indent="0">
              <a:buNone/>
            </a:pPr>
            <a:r>
              <a:rPr lang="en-US" sz="2400" dirty="0"/>
              <a:t>\begin{document}</a:t>
            </a:r>
          </a:p>
          <a:p>
            <a:pPr marL="0" indent="0">
              <a:buNone/>
            </a:pPr>
            <a:r>
              <a:rPr lang="en-US" sz="2400" dirty="0"/>
              <a:t>\begin{</a:t>
            </a:r>
            <a:r>
              <a:rPr lang="en-US" sz="2400" dirty="0" err="1"/>
              <a:t>titlepage</a:t>
            </a:r>
            <a:r>
              <a:rPr lang="en-US" sz="2400" dirty="0"/>
              <a:t>}… \end{</a:t>
            </a:r>
            <a:r>
              <a:rPr lang="en-US" sz="2400" dirty="0" err="1"/>
              <a:t>titlepage</a:t>
            </a:r>
            <a:r>
              <a:rPr lang="en-US" sz="2400" dirty="0"/>
              <a:t>}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F0"/>
                </a:solidFill>
              </a:rPr>
              <a:t>\section{Introduction} \label{</a:t>
            </a:r>
            <a:r>
              <a:rPr lang="en-US" sz="2400" dirty="0" err="1">
                <a:solidFill>
                  <a:srgbClr val="00B0F0"/>
                </a:solidFill>
              </a:rPr>
              <a:t>sec:intro</a:t>
            </a:r>
            <a:r>
              <a:rPr lang="en-US" sz="2400" dirty="0">
                <a:solidFill>
                  <a:srgbClr val="00B0F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400" dirty="0"/>
              <a:t>This is a Moodle tutorial. This tutorial shows how to perform the main tasks that the students need in Moodle environment. \\ %or double enter</a:t>
            </a:r>
            <a:endParaRPr lang="ar-SA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Also, it discusses the main tasks the students need to perform on </a:t>
            </a:r>
            <a:r>
              <a:rPr lang="en-US" sz="2400" dirty="0" err="1"/>
              <a:t>Zajel</a:t>
            </a:r>
            <a:r>
              <a:rPr lang="en-US" sz="2400" dirty="0"/>
              <a:t>. The text will wrap around properly</a:t>
            </a:r>
          </a:p>
          <a:p>
            <a:pPr marL="0" indent="0">
              <a:buNone/>
            </a:pPr>
            <a:r>
              <a:rPr lang="en-US" sz="2400" dirty="0"/>
              <a:t>\end{document}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u="sng" dirty="0">
                <a:solidFill>
                  <a:srgbClr val="FF0000"/>
                </a:solidFill>
              </a:rPr>
              <a:t>Note: </a:t>
            </a:r>
            <a:r>
              <a:rPr lang="en-US" sz="2400" dirty="0"/>
              <a:t> Using \\ does not yield the indentation of a new paragraph. Double enter does.</a:t>
            </a:r>
          </a:p>
        </p:txBody>
      </p:sp>
    </p:spTree>
    <p:extLst>
      <p:ext uri="{BB962C8B-B14F-4D97-AF65-F5344CB8AC3E}">
        <p14:creationId xmlns:p14="http://schemas.microsoft.com/office/powerpoint/2010/main" val="1506101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0469"/>
          </a:xfrm>
        </p:spPr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Adding random text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131" y="1460310"/>
            <a:ext cx="10515600" cy="47303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Use </a:t>
            </a:r>
            <a:r>
              <a:rPr lang="en-US" dirty="0" err="1"/>
              <a:t>lipsum</a:t>
            </a:r>
            <a:r>
              <a:rPr lang="en-US" dirty="0"/>
              <a:t> package to get a random text in order to check how the formatting and the indentation look before you continue working on your document.</a:t>
            </a:r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Ex:</a:t>
            </a:r>
          </a:p>
          <a:p>
            <a:pPr marL="0" indent="0">
              <a:buNone/>
            </a:pPr>
            <a:r>
              <a:rPr lang="en-US" dirty="0" err="1"/>
              <a:t>documentclass</a:t>
            </a:r>
            <a:r>
              <a:rPr lang="en-US" dirty="0"/>
              <a:t>{article}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\</a:t>
            </a:r>
            <a:r>
              <a:rPr lang="en-US" dirty="0" err="1">
                <a:solidFill>
                  <a:srgbClr val="00B0F0"/>
                </a:solidFill>
              </a:rPr>
              <a:t>usepackage</a:t>
            </a:r>
            <a:r>
              <a:rPr lang="en-US" dirty="0">
                <a:solidFill>
                  <a:srgbClr val="00B0F0"/>
                </a:solidFill>
              </a:rPr>
              <a:t>{</a:t>
            </a:r>
            <a:r>
              <a:rPr lang="en-US" dirty="0" err="1">
                <a:solidFill>
                  <a:srgbClr val="00B0F0"/>
                </a:solidFill>
              </a:rPr>
              <a:t>lipsum</a:t>
            </a:r>
            <a:r>
              <a:rPr lang="en-US" dirty="0">
                <a:solidFill>
                  <a:srgbClr val="00B0F0"/>
                </a:solidFill>
              </a:rPr>
              <a:t>}</a:t>
            </a:r>
          </a:p>
          <a:p>
            <a:pPr marL="0" indent="0">
              <a:buNone/>
            </a:pPr>
            <a:r>
              <a:rPr lang="en-US" dirty="0"/>
              <a:t>\begin{document}</a:t>
            </a:r>
          </a:p>
          <a:p>
            <a:pPr marL="0" indent="0">
              <a:buNone/>
            </a:pPr>
            <a:r>
              <a:rPr lang="en-US" dirty="0"/>
              <a:t>\section{Introduction}\label{</a:t>
            </a:r>
            <a:r>
              <a:rPr lang="en-US" dirty="0" err="1"/>
              <a:t>sec:intro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This is a Moodle tutorial. This tutorial shows how to perform the main tasks that the students need in Moodle environment. \\ %or double enter</a:t>
            </a:r>
            <a:endParaRPr lang="ar-SA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Also, it discusses the main tasks the students need to perform in </a:t>
            </a:r>
            <a:r>
              <a:rPr lang="en-US" dirty="0" err="1"/>
              <a:t>Zajel</a:t>
            </a:r>
            <a:r>
              <a:rPr lang="en-US" dirty="0"/>
              <a:t>. The text will wrap around properly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\</a:t>
            </a:r>
            <a:r>
              <a:rPr lang="en-US" dirty="0" err="1">
                <a:solidFill>
                  <a:srgbClr val="00B0F0"/>
                </a:solidFill>
              </a:rPr>
              <a:t>lipsum</a:t>
            </a:r>
            <a:r>
              <a:rPr lang="en-US" dirty="0">
                <a:solidFill>
                  <a:srgbClr val="00B0F0"/>
                </a:solidFill>
              </a:rPr>
              <a:t>[1]</a:t>
            </a:r>
          </a:p>
          <a:p>
            <a:pPr marL="0" indent="0">
              <a:buNone/>
            </a:pPr>
            <a:r>
              <a:rPr lang="en-US" dirty="0"/>
              <a:t>\end{document}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35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2923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Margins  (the geometry package)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7230"/>
            <a:ext cx="10515600" cy="51397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documentclass</a:t>
            </a:r>
            <a:r>
              <a:rPr lang="en-US" dirty="0"/>
              <a:t>{article}</a:t>
            </a:r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usepackage</a:t>
            </a:r>
            <a:r>
              <a:rPr lang="en-US" dirty="0"/>
              <a:t>{</a:t>
            </a:r>
            <a:r>
              <a:rPr lang="en-US" dirty="0" err="1"/>
              <a:t>lipsum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\</a:t>
            </a:r>
            <a:r>
              <a:rPr lang="en-US" dirty="0" err="1">
                <a:solidFill>
                  <a:srgbClr val="00B0F0"/>
                </a:solidFill>
              </a:rPr>
              <a:t>usepackage</a:t>
            </a:r>
            <a:r>
              <a:rPr lang="en-US" dirty="0">
                <a:solidFill>
                  <a:srgbClr val="00B0F0"/>
                </a:solidFill>
              </a:rPr>
              <a:t>[margin=1in,left=1.5in]{geometry}</a:t>
            </a:r>
          </a:p>
          <a:p>
            <a:pPr marL="0" indent="0">
              <a:buNone/>
            </a:pP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lipsum</a:t>
            </a:r>
            <a:r>
              <a:rPr lang="en-US" dirty="0"/>
              <a:t>[1]</a:t>
            </a:r>
          </a:p>
          <a:p>
            <a:pPr marL="0" indent="0">
              <a:buNone/>
            </a:pPr>
            <a:r>
              <a:rPr lang="en-US" dirty="0"/>
              <a:t>\end{document}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Note: 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\</a:t>
            </a:r>
            <a:r>
              <a:rPr lang="en-US" dirty="0" err="1">
                <a:solidFill>
                  <a:srgbClr val="00B0F0"/>
                </a:solidFill>
              </a:rPr>
              <a:t>usepackage</a:t>
            </a:r>
            <a:r>
              <a:rPr lang="en-US" dirty="0">
                <a:solidFill>
                  <a:srgbClr val="00B0F0"/>
                </a:solidFill>
              </a:rPr>
              <a:t>[left=1.5in,margin=1in,includefoot]{geometry} </a:t>
            </a:r>
          </a:p>
          <a:p>
            <a:pPr marL="0" indent="0">
              <a:buNone/>
            </a:pPr>
            <a:r>
              <a:rPr lang="en-US" dirty="0"/>
              <a:t>In this case the margin will undo the effect of the left margin, therefore you must set the margins first, then the left margin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077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3991"/>
          </a:xfrm>
        </p:spPr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Margins  (the geometry package)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1946"/>
            <a:ext cx="10515600" cy="49350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Ex1:</a:t>
            </a:r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usepackage</a:t>
            </a:r>
            <a:r>
              <a:rPr lang="en-US" dirty="0"/>
              <a:t>{geometry}</a:t>
            </a:r>
          </a:p>
          <a:p>
            <a:pPr marL="0" indent="0">
              <a:buNone/>
            </a:pPr>
            <a:r>
              <a:rPr lang="en-US" dirty="0"/>
              <a:t>\geometry{margin=1in,left=1.5in}</a:t>
            </a:r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Ex2:</a:t>
            </a:r>
          </a:p>
          <a:p>
            <a:pPr marL="0" indent="0">
              <a:buNone/>
            </a:pPr>
            <a:r>
              <a:rPr lang="en-US" dirty="0"/>
              <a:t>Suppose that you have to create a document in an A4 paper and the text shouldn't exceed 6 in width and 8 in height. Include this in the preamble: </a:t>
            </a:r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usepackage</a:t>
            </a:r>
            <a:r>
              <a:rPr lang="en-US" dirty="0"/>
              <a:t>{geometry}</a:t>
            </a:r>
            <a:endParaRPr lang="en-US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\geometry{a4paper,total={6in,8in}}</a:t>
            </a:r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Ex3:</a:t>
            </a:r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usepackage</a:t>
            </a:r>
            <a:r>
              <a:rPr lang="en-US" dirty="0"/>
              <a:t>{geometry}</a:t>
            </a:r>
          </a:p>
          <a:p>
            <a:pPr marL="0" indent="0">
              <a:buNone/>
            </a:pPr>
            <a:r>
              <a:rPr lang="en-US" dirty="0"/>
              <a:t>\geometry{a4paper,landscape,margin=2in}</a:t>
            </a:r>
          </a:p>
          <a:p>
            <a:pPr marL="0" indent="0">
              <a:buNone/>
            </a:pPr>
            <a:r>
              <a:rPr lang="en-US" dirty="0"/>
              <a:t>Or</a:t>
            </a:r>
          </a:p>
          <a:p>
            <a:pPr marL="0" indent="0">
              <a:buNone/>
            </a:pPr>
            <a:r>
              <a:rPr lang="en-US" dirty="0"/>
              <a:t>\geometry{a4paper,portrait,margin=1in}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47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99" y="365126"/>
            <a:ext cx="11039901" cy="849526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Page numbers, headers and footers </a:t>
            </a:r>
            <a:br>
              <a:rPr lang="en-US" u="sng" dirty="0">
                <a:solidFill>
                  <a:srgbClr val="FF0000"/>
                </a:solidFill>
              </a:rPr>
            </a:br>
            <a:r>
              <a:rPr lang="en-US" u="sng" dirty="0" err="1">
                <a:solidFill>
                  <a:srgbClr val="FF0000"/>
                </a:solidFill>
              </a:rPr>
              <a:t>fancyhdr</a:t>
            </a:r>
            <a:r>
              <a:rPr lang="en-US" u="sng" dirty="0">
                <a:solidFill>
                  <a:srgbClr val="FF0000"/>
                </a:solidFill>
              </a:rPr>
              <a:t>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899" y="1433015"/>
            <a:ext cx="11682483" cy="47439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%header and footer code</a:t>
            </a:r>
          </a:p>
          <a:p>
            <a:pPr marL="0" indent="0">
              <a:buNone/>
            </a:pPr>
            <a:r>
              <a:rPr lang="en-US" sz="2400" dirty="0"/>
              <a:t>\</a:t>
            </a:r>
            <a:r>
              <a:rPr lang="en-US" sz="2400" dirty="0" err="1"/>
              <a:t>usepackage</a:t>
            </a:r>
            <a:r>
              <a:rPr lang="en-US" sz="2400" dirty="0"/>
              <a:t>{</a:t>
            </a:r>
            <a:r>
              <a:rPr lang="en-US" sz="2400" dirty="0" err="1"/>
              <a:t>fancyhdr</a:t>
            </a:r>
            <a:r>
              <a:rPr lang="en-US" sz="2400" dirty="0"/>
              <a:t>}</a:t>
            </a:r>
          </a:p>
          <a:p>
            <a:pPr marL="0" indent="0">
              <a:buNone/>
            </a:pPr>
            <a:r>
              <a:rPr lang="en-US" sz="2400" dirty="0"/>
              <a:t>\</a:t>
            </a:r>
            <a:r>
              <a:rPr lang="en-US" sz="2400" dirty="0" err="1"/>
              <a:t>pagestyle</a:t>
            </a:r>
            <a:r>
              <a:rPr lang="en-US" sz="2400" dirty="0"/>
              <a:t>{fancy}</a:t>
            </a:r>
          </a:p>
          <a:p>
            <a:pPr marL="0" indent="0">
              <a:buNone/>
            </a:pPr>
            <a:r>
              <a:rPr lang="en-US" sz="2400" dirty="0"/>
              <a:t>\</a:t>
            </a:r>
            <a:r>
              <a:rPr lang="en-US" sz="2400" dirty="0" err="1"/>
              <a:t>fancyhead</a:t>
            </a:r>
            <a:r>
              <a:rPr lang="en-US" sz="2400" dirty="0"/>
              <a:t>{} </a:t>
            </a:r>
            <a:r>
              <a:rPr lang="en-US" sz="2400" dirty="0">
                <a:solidFill>
                  <a:srgbClr val="C00000"/>
                </a:solidFill>
              </a:rPr>
              <a:t>%used to clear the current header given by the package</a:t>
            </a:r>
          </a:p>
          <a:p>
            <a:pPr marL="0" indent="0">
              <a:buNone/>
            </a:pPr>
            <a:r>
              <a:rPr lang="en-US" sz="2400" dirty="0"/>
              <a:t>\</a:t>
            </a:r>
            <a:r>
              <a:rPr lang="en-US" sz="2400" dirty="0" err="1"/>
              <a:t>fancyfoot</a:t>
            </a:r>
            <a:r>
              <a:rPr lang="en-US" sz="2400" dirty="0"/>
              <a:t>{}  </a:t>
            </a:r>
            <a:r>
              <a:rPr lang="en-US" sz="2400" dirty="0">
                <a:solidFill>
                  <a:srgbClr val="C00000"/>
                </a:solidFill>
              </a:rPr>
              <a:t>%used to clear the current footer (page number)</a:t>
            </a:r>
          </a:p>
          <a:p>
            <a:pPr marL="0" indent="0">
              <a:buNone/>
            </a:pPr>
            <a:r>
              <a:rPr lang="en-US" sz="2400" dirty="0"/>
              <a:t>\</a:t>
            </a:r>
            <a:r>
              <a:rPr lang="en-US" sz="2400" dirty="0" err="1"/>
              <a:t>fancyhead</a:t>
            </a:r>
            <a:r>
              <a:rPr lang="en-US" sz="2400" dirty="0"/>
              <a:t>[L]{Moodle Tutorial} </a:t>
            </a:r>
            <a:r>
              <a:rPr lang="en-US" sz="2400" dirty="0">
                <a:solidFill>
                  <a:srgbClr val="C00000"/>
                </a:solidFill>
              </a:rPr>
              <a:t>%used to add a header to the left</a:t>
            </a:r>
          </a:p>
          <a:p>
            <a:pPr marL="0" indent="0">
              <a:buNone/>
            </a:pPr>
            <a:r>
              <a:rPr lang="en-US" sz="2400" dirty="0"/>
              <a:t>\</a:t>
            </a:r>
            <a:r>
              <a:rPr lang="en-US" sz="2400" dirty="0" err="1"/>
              <a:t>fancyfoot</a:t>
            </a:r>
            <a:r>
              <a:rPr lang="en-US" sz="2400" dirty="0"/>
              <a:t>[R]{\</a:t>
            </a:r>
            <a:r>
              <a:rPr lang="en-US" sz="2400" dirty="0" err="1"/>
              <a:t>thepage</a:t>
            </a:r>
            <a:r>
              <a:rPr lang="en-US" sz="2400" dirty="0"/>
              <a:t>} </a:t>
            </a:r>
            <a:r>
              <a:rPr lang="en-US" sz="2000" dirty="0">
                <a:solidFill>
                  <a:srgbClr val="C00000"/>
                </a:solidFill>
              </a:rPr>
              <a:t>%used to add a footer to the right, in this case the footer is the page number</a:t>
            </a:r>
          </a:p>
          <a:p>
            <a:pPr marL="0" indent="0">
              <a:buNone/>
            </a:pPr>
            <a:endParaRPr lang="en-US" sz="2400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u="sng" dirty="0">
                <a:solidFill>
                  <a:srgbClr val="FF0000"/>
                </a:solidFill>
              </a:rPr>
              <a:t>Note</a:t>
            </a:r>
            <a:r>
              <a:rPr lang="en-US" sz="2400" dirty="0">
                <a:solidFill>
                  <a:srgbClr val="FF0000"/>
                </a:solidFill>
              </a:rPr>
              <a:t>:  </a:t>
            </a:r>
          </a:p>
          <a:p>
            <a:pPr marL="0" indent="0">
              <a:buNone/>
            </a:pPr>
            <a:r>
              <a:rPr lang="en-US" sz="2400" dirty="0"/>
              <a:t>Try   </a:t>
            </a:r>
          </a:p>
          <a:p>
            <a:pPr marL="0" indent="0">
              <a:buNone/>
            </a:pPr>
            <a:r>
              <a:rPr lang="en-US" sz="2400" dirty="0"/>
              <a:t> \</a:t>
            </a:r>
            <a:r>
              <a:rPr lang="en-US" sz="2400" dirty="0" err="1"/>
              <a:t>fancyhead</a:t>
            </a:r>
            <a:r>
              <a:rPr lang="en-US" sz="2400" dirty="0"/>
              <a:t> {Moodle Tutorial}   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F0"/>
                </a:solidFill>
              </a:rPr>
              <a:t>without the [L]</a:t>
            </a:r>
          </a:p>
          <a:p>
            <a:pPr marL="0" indent="0">
              <a:buNone/>
            </a:pPr>
            <a:r>
              <a:rPr lang="en-US" sz="2400" dirty="0"/>
              <a:t>What is the result?</a:t>
            </a:r>
          </a:p>
        </p:txBody>
      </p:sp>
    </p:spTree>
    <p:extLst>
      <p:ext uri="{BB962C8B-B14F-4D97-AF65-F5344CB8AC3E}">
        <p14:creationId xmlns:p14="http://schemas.microsoft.com/office/powerpoint/2010/main" val="38185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7514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More on (</a:t>
            </a:r>
            <a:r>
              <a:rPr lang="en-US" u="sng" dirty="0" err="1">
                <a:solidFill>
                  <a:srgbClr val="FF0000"/>
                </a:solidFill>
              </a:rPr>
              <a:t>fancyhdr</a:t>
            </a:r>
            <a:r>
              <a:rPr lang="en-US" u="sng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9116"/>
            <a:ext cx="10515600" cy="5057847"/>
          </a:xfrm>
        </p:spPr>
        <p:txBody>
          <a:bodyPr/>
          <a:lstStyle/>
          <a:p>
            <a:r>
              <a:rPr lang="en-US" dirty="0"/>
              <a:t>Removing and adding lines using </a:t>
            </a:r>
            <a:r>
              <a:rPr lang="en-US" dirty="0" err="1"/>
              <a:t>fancyhdr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renewcommand</a:t>
            </a:r>
            <a:r>
              <a:rPr lang="en-US" dirty="0"/>
              <a:t>{\</a:t>
            </a:r>
            <a:r>
              <a:rPr lang="en-US" dirty="0" err="1"/>
              <a:t>headrulewidth</a:t>
            </a:r>
            <a:r>
              <a:rPr lang="en-US" dirty="0"/>
              <a:t>}{0pt}</a:t>
            </a:r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renewcommand</a:t>
            </a:r>
            <a:r>
              <a:rPr lang="en-US" dirty="0"/>
              <a:t>{\</a:t>
            </a:r>
            <a:r>
              <a:rPr lang="en-US" dirty="0" err="1"/>
              <a:t>footrulewidth</a:t>
            </a:r>
            <a:r>
              <a:rPr lang="en-US" dirty="0"/>
              <a:t>}{1pt}</a:t>
            </a:r>
          </a:p>
        </p:txBody>
      </p:sp>
    </p:spTree>
    <p:extLst>
      <p:ext uri="{BB962C8B-B14F-4D97-AF65-F5344CB8AC3E}">
        <p14:creationId xmlns:p14="http://schemas.microsoft.com/office/powerpoint/2010/main" val="2636968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765"/>
          </a:xfrm>
        </p:spPr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Creating sections and subsections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2890"/>
            <a:ext cx="10515600" cy="48940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\section{Introduction to Moodle}</a:t>
            </a:r>
          </a:p>
          <a:p>
            <a:pPr marL="0" indent="0">
              <a:buNone/>
            </a:pPr>
            <a:r>
              <a:rPr lang="en-US" dirty="0"/>
              <a:t>This is a </a:t>
            </a:r>
            <a:r>
              <a:rPr lang="en-US" dirty="0" err="1"/>
              <a:t>moodle</a:t>
            </a:r>
            <a:r>
              <a:rPr lang="en-US" dirty="0"/>
              <a:t> tutorial\\</a:t>
            </a:r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lipsum</a:t>
            </a:r>
            <a:r>
              <a:rPr lang="en-US" dirty="0"/>
              <a:t>[1]</a:t>
            </a:r>
          </a:p>
          <a:p>
            <a:pPr marL="0" indent="0">
              <a:buNone/>
            </a:pPr>
            <a:r>
              <a:rPr lang="en-US" dirty="0"/>
              <a:t>\section{Open course on Moodle}</a:t>
            </a:r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lipsum</a:t>
            </a:r>
            <a:r>
              <a:rPr lang="en-US" dirty="0"/>
              <a:t>[1]</a:t>
            </a:r>
          </a:p>
          <a:p>
            <a:pPr marL="0" indent="0">
              <a:buNone/>
            </a:pPr>
            <a:r>
              <a:rPr lang="en-US" dirty="0"/>
              <a:t>\subsection{Open Moodle assignment}</a:t>
            </a:r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subsubsection</a:t>
            </a:r>
            <a:r>
              <a:rPr lang="en-US" dirty="0"/>
              <a:t>{Submit Moodle assignment}</a:t>
            </a:r>
          </a:p>
        </p:txBody>
      </p:sp>
    </p:spTree>
    <p:extLst>
      <p:ext uri="{BB962C8B-B14F-4D97-AF65-F5344CB8AC3E}">
        <p14:creationId xmlns:p14="http://schemas.microsoft.com/office/powerpoint/2010/main" val="472612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Simple title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0104"/>
            <a:ext cx="10515600" cy="467570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documentclass</a:t>
            </a:r>
            <a:r>
              <a:rPr lang="en-US" dirty="0"/>
              <a:t>{article}</a:t>
            </a:r>
          </a:p>
          <a:p>
            <a:pPr marL="0" indent="0">
              <a:buNone/>
            </a:pPr>
            <a:r>
              <a:rPr lang="en-US" dirty="0"/>
              <a:t>\begin{document}</a:t>
            </a:r>
          </a:p>
          <a:p>
            <a:pPr marL="0" indent="0">
              <a:buNone/>
            </a:pPr>
            <a:r>
              <a:rPr lang="en-US" dirty="0"/>
              <a:t>\title{Global Warming}</a:t>
            </a:r>
          </a:p>
          <a:p>
            <a:pPr marL="0" indent="0">
              <a:buNone/>
            </a:pPr>
            <a:r>
              <a:rPr lang="en-US" dirty="0"/>
              <a:t>\author{Mai Kanaan}</a:t>
            </a:r>
          </a:p>
          <a:p>
            <a:pPr marL="0" indent="0">
              <a:buNone/>
            </a:pPr>
            <a:r>
              <a:rPr lang="en-US" dirty="0"/>
              <a:t>\date{Feb,16,2018}  </a:t>
            </a:r>
          </a:p>
          <a:p>
            <a:pPr marL="0" indent="0">
              <a:buNone/>
            </a:pPr>
            <a:r>
              <a:rPr lang="en-US" dirty="0"/>
              <a:t>\date{\today}</a:t>
            </a:r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maketitle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\end{document}</a:t>
            </a:r>
          </a:p>
        </p:txBody>
      </p:sp>
    </p:spTree>
    <p:extLst>
      <p:ext uri="{BB962C8B-B14F-4D97-AF65-F5344CB8AC3E}">
        <p14:creationId xmlns:p14="http://schemas.microsoft.com/office/powerpoint/2010/main" val="1283033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Using labels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78489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\section{Introduction to Moodle}</a:t>
            </a:r>
          </a:p>
          <a:p>
            <a:pPr marL="0" indent="0">
              <a:buNone/>
            </a:pPr>
            <a:r>
              <a:rPr lang="en-US" dirty="0"/>
              <a:t>This is a </a:t>
            </a:r>
            <a:r>
              <a:rPr lang="en-US" dirty="0" err="1"/>
              <a:t>moodle</a:t>
            </a:r>
            <a:r>
              <a:rPr lang="en-US" dirty="0"/>
              <a:t> tutorial\\</a:t>
            </a:r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lipsum</a:t>
            </a:r>
            <a:r>
              <a:rPr lang="en-US" dirty="0"/>
              <a:t>[1]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\section{Open course on Moodle}\label{s1}</a:t>
            </a:r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lipsum</a:t>
            </a:r>
            <a:r>
              <a:rPr lang="en-US" dirty="0"/>
              <a:t>[1]</a:t>
            </a:r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newpage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\subsection{Submit Moodle assignment}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Open Moodle course, see page \</a:t>
            </a:r>
            <a:r>
              <a:rPr lang="en-US" dirty="0" err="1">
                <a:solidFill>
                  <a:srgbClr val="00B0F0"/>
                </a:solidFill>
              </a:rPr>
              <a:t>pageref</a:t>
            </a:r>
            <a:r>
              <a:rPr lang="en-US" dirty="0">
                <a:solidFill>
                  <a:srgbClr val="00B0F0"/>
                </a:solidFill>
              </a:rPr>
              <a:t>{s1}</a:t>
            </a:r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subsubsection</a:t>
            </a:r>
            <a:r>
              <a:rPr lang="en-US" dirty="0"/>
              <a:t>{Re-submit Moodle assignment}</a:t>
            </a:r>
          </a:p>
        </p:txBody>
      </p:sp>
    </p:spTree>
    <p:extLst>
      <p:ext uri="{BB962C8B-B14F-4D97-AF65-F5344CB8AC3E}">
        <p14:creationId xmlns:p14="http://schemas.microsoft.com/office/powerpoint/2010/main" val="751478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287"/>
          </a:xfrm>
        </p:spPr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Creating a 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6537"/>
            <a:ext cx="10926170" cy="48804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\end{</a:t>
            </a:r>
            <a:r>
              <a:rPr lang="en-US" dirty="0" err="1"/>
              <a:t>titlepage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\</a:t>
            </a:r>
            <a:r>
              <a:rPr lang="en-US" dirty="0" err="1">
                <a:solidFill>
                  <a:srgbClr val="00B0F0"/>
                </a:solidFill>
              </a:rPr>
              <a:t>tableofcontents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\</a:t>
            </a:r>
            <a:r>
              <a:rPr lang="en-US" dirty="0" err="1">
                <a:solidFill>
                  <a:srgbClr val="00B0F0"/>
                </a:solidFill>
              </a:rPr>
              <a:t>thispagestyle</a:t>
            </a:r>
            <a:r>
              <a:rPr lang="en-US" dirty="0">
                <a:solidFill>
                  <a:srgbClr val="00B0F0"/>
                </a:solidFill>
              </a:rPr>
              <a:t>{empty}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\</a:t>
            </a:r>
            <a:r>
              <a:rPr lang="en-US" dirty="0" err="1">
                <a:solidFill>
                  <a:srgbClr val="00B0F0"/>
                </a:solidFill>
              </a:rPr>
              <a:t>newpage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\</a:t>
            </a:r>
            <a:r>
              <a:rPr lang="en-US" dirty="0" err="1">
                <a:solidFill>
                  <a:srgbClr val="00B0F0"/>
                </a:solidFill>
              </a:rPr>
              <a:t>setcounter</a:t>
            </a:r>
            <a:r>
              <a:rPr lang="en-US" dirty="0">
                <a:solidFill>
                  <a:srgbClr val="00B0F0"/>
                </a:solidFill>
              </a:rPr>
              <a:t>{page}{1}</a:t>
            </a:r>
          </a:p>
          <a:p>
            <a:pPr marL="0" indent="0">
              <a:buNone/>
            </a:pPr>
            <a:r>
              <a:rPr lang="en-US" dirty="0"/>
              <a:t>\section{Introduction to Moodle}This is a </a:t>
            </a:r>
            <a:r>
              <a:rPr lang="en-US" dirty="0" err="1"/>
              <a:t>moodle</a:t>
            </a:r>
            <a:r>
              <a:rPr lang="en-US" dirty="0"/>
              <a:t> tutorial\\</a:t>
            </a:r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lipsum</a:t>
            </a:r>
            <a:r>
              <a:rPr lang="en-US" dirty="0"/>
              <a:t>[1]</a:t>
            </a:r>
          </a:p>
          <a:p>
            <a:pPr marL="0" indent="0">
              <a:buNone/>
            </a:pPr>
            <a:r>
              <a:rPr lang="en-US" dirty="0"/>
              <a:t>\section{Open course on Moodle}\label{s1}</a:t>
            </a:r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lipsum</a:t>
            </a:r>
            <a:r>
              <a:rPr lang="en-US" dirty="0"/>
              <a:t>[1]</a:t>
            </a:r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newpage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\subsection{Submit Moodle assignment} Open Moodle course, see page \</a:t>
            </a:r>
            <a:r>
              <a:rPr lang="en-US" dirty="0" err="1"/>
              <a:t>pageref</a:t>
            </a:r>
            <a:r>
              <a:rPr lang="en-US" dirty="0"/>
              <a:t>{s1}</a:t>
            </a:r>
          </a:p>
          <a:p>
            <a:pPr marL="0" indent="0">
              <a:buNone/>
            </a:pPr>
            <a:r>
              <a:rPr lang="en-US" dirty="0"/>
              <a:t>\subsubsection {Re-submit Moodle assignment}</a:t>
            </a:r>
          </a:p>
        </p:txBody>
      </p:sp>
    </p:spTree>
    <p:extLst>
      <p:ext uri="{BB962C8B-B14F-4D97-AF65-F5344CB8AC3E}">
        <p14:creationId xmlns:p14="http://schemas.microsoft.com/office/powerpoint/2010/main" val="2448591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7FD88-F710-4001-8F02-D206C5FD5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References and Citation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E2C21-7671-4540-A7ED-FF0558430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Citation:</a:t>
            </a:r>
          </a:p>
          <a:p>
            <a:pPr marL="514350" indent="-514350">
              <a:buAutoNum type="arabicPeriod"/>
            </a:pPr>
            <a:r>
              <a:rPr lang="en-US" dirty="0"/>
              <a:t>Create a new file (ex: </a:t>
            </a:r>
            <a:r>
              <a:rPr lang="en-US" dirty="0" err="1"/>
              <a:t>Refences.bib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/>
              <a:t>Copy the </a:t>
            </a:r>
            <a:r>
              <a:rPr lang="en-US" dirty="0" err="1"/>
              <a:t>bibtex</a:t>
            </a:r>
            <a:r>
              <a:rPr lang="en-US" dirty="0"/>
              <a:t> code from ResearchGate or Google Scholar or any research platform.</a:t>
            </a:r>
          </a:p>
          <a:p>
            <a:pPr marL="514350" indent="-514350">
              <a:buAutoNum type="arabicPeriod"/>
            </a:pPr>
            <a:r>
              <a:rPr lang="en-US" dirty="0"/>
              <a:t>Paste the </a:t>
            </a:r>
            <a:r>
              <a:rPr lang="en-US" dirty="0" err="1"/>
              <a:t>bibtex</a:t>
            </a:r>
            <a:r>
              <a:rPr lang="en-US" dirty="0"/>
              <a:t> code on you references file.</a:t>
            </a:r>
          </a:p>
          <a:p>
            <a:pPr marL="514350" indent="-514350">
              <a:buAutoNum type="arabicPeriod"/>
            </a:pPr>
            <a:r>
              <a:rPr lang="en-US" dirty="0"/>
              <a:t>To cite the reference in your text, Use \cite{</a:t>
            </a:r>
            <a:r>
              <a:rPr lang="en-US" dirty="0">
                <a:solidFill>
                  <a:srgbClr val="00B0F0"/>
                </a:solidFill>
              </a:rPr>
              <a:t>put reference label here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u="sng" dirty="0"/>
              <a:t>Example:</a:t>
            </a:r>
            <a:r>
              <a:rPr lang="en-US" dirty="0"/>
              <a:t> as mentioned in \cite{9762787}</a:t>
            </a:r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References:</a:t>
            </a:r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bibliographystyle</a:t>
            </a:r>
            <a:r>
              <a:rPr lang="en-US" dirty="0"/>
              <a:t>{plain}</a:t>
            </a:r>
          </a:p>
          <a:p>
            <a:pPr marL="0" indent="0">
              <a:buNone/>
            </a:pPr>
            <a:r>
              <a:rPr lang="en-US" dirty="0"/>
              <a:t>\bibliography{references}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40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New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documentclass</a:t>
            </a:r>
            <a:r>
              <a:rPr lang="en-US" dirty="0"/>
              <a:t>{article}</a:t>
            </a:r>
          </a:p>
          <a:p>
            <a:pPr marL="0" indent="0">
              <a:buNone/>
            </a:pPr>
            <a:r>
              <a:rPr lang="en-US" dirty="0"/>
              <a:t>\begin{document}</a:t>
            </a:r>
          </a:p>
          <a:p>
            <a:pPr marL="0" indent="0">
              <a:buNone/>
            </a:pPr>
            <a:r>
              <a:rPr lang="en-US" dirty="0"/>
              <a:t>\title{Global Warming}</a:t>
            </a:r>
          </a:p>
          <a:p>
            <a:pPr marL="0" indent="0">
              <a:buNone/>
            </a:pPr>
            <a:r>
              <a:rPr lang="en-US" dirty="0"/>
              <a:t>\author{Mai Kanaan}</a:t>
            </a:r>
          </a:p>
          <a:p>
            <a:pPr marL="0" indent="0">
              <a:buNone/>
            </a:pPr>
            <a:r>
              <a:rPr lang="en-US" dirty="0"/>
              <a:t>\date{Feb,16,2018}</a:t>
            </a:r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maketitle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\</a:t>
            </a:r>
            <a:r>
              <a:rPr lang="en-US" dirty="0" err="1">
                <a:solidFill>
                  <a:srgbClr val="00B0F0"/>
                </a:solidFill>
              </a:rPr>
              <a:t>newpage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Hello World</a:t>
            </a:r>
          </a:p>
          <a:p>
            <a:pPr marL="0" indent="0">
              <a:buNone/>
            </a:pPr>
            <a:r>
              <a:rPr lang="en-US" dirty="0"/>
              <a:t>\end{document}</a:t>
            </a:r>
          </a:p>
        </p:txBody>
      </p:sp>
    </p:spTree>
    <p:extLst>
      <p:ext uri="{BB962C8B-B14F-4D97-AF65-F5344CB8AC3E}">
        <p14:creationId xmlns:p14="http://schemas.microsoft.com/office/powerpoint/2010/main" val="4175274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797" y="365125"/>
            <a:ext cx="10726003" cy="781287"/>
          </a:xfrm>
        </p:spPr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New lines and alignment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58" y="1351129"/>
            <a:ext cx="10515600" cy="4784891"/>
          </a:xfrm>
        </p:spPr>
        <p:txBody>
          <a:bodyPr>
            <a:normAutofit/>
          </a:bodyPr>
          <a:lstStyle/>
          <a:p>
            <a:r>
              <a:rPr lang="en-US" dirty="0"/>
              <a:t>To print a line you can use \\ or   double (enter)</a:t>
            </a:r>
          </a:p>
          <a:p>
            <a:r>
              <a:rPr lang="en-US" dirty="0"/>
              <a:t>to make the new line after 5cm, 10mm, 10 cm, use \\ and [5 cm] </a:t>
            </a:r>
          </a:p>
          <a:p>
            <a:pPr marL="0" indent="0">
              <a:buNone/>
            </a:pPr>
            <a:r>
              <a:rPr lang="en-US" dirty="0"/>
              <a:t>Note that the [5cm] must come immediately after \\</a:t>
            </a:r>
          </a:p>
          <a:p>
            <a:r>
              <a:rPr lang="en-US" dirty="0"/>
              <a:t>\begin{center} … \end{center}</a:t>
            </a:r>
          </a:p>
          <a:p>
            <a:r>
              <a:rPr lang="en-US" dirty="0"/>
              <a:t>\begin{</a:t>
            </a:r>
            <a:r>
              <a:rPr lang="en-US" dirty="0" err="1"/>
              <a:t>flushright</a:t>
            </a:r>
            <a:r>
              <a:rPr lang="en-US" dirty="0"/>
              <a:t>}… \end{</a:t>
            </a:r>
            <a:r>
              <a:rPr lang="en-US" dirty="0" err="1"/>
              <a:t>flushright</a:t>
            </a: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673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048"/>
          </a:xfrm>
        </p:spPr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Huge, bold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4894" y="1302109"/>
            <a:ext cx="10515600" cy="5098789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>
                <a:latin typeface="Arial Unicode MS"/>
              </a:rPr>
              <a:t>{\huge only some text is huge} and the rest is normal.</a:t>
            </a:r>
            <a:endParaRPr lang="ar-SA" altLang="en-US" dirty="0">
              <a:latin typeface="Arial Unicode MS"/>
            </a:endParaRPr>
          </a:p>
          <a:p>
            <a:pPr lvl="0"/>
            <a:r>
              <a:rPr lang="en-US" altLang="en-US" dirty="0">
                <a:latin typeface="Arial Unicode MS"/>
              </a:rPr>
              <a:t>In this sentence, \huge{too much text is huge}, including this.</a:t>
            </a:r>
          </a:p>
          <a:p>
            <a:pPr lvl="0"/>
            <a:r>
              <a:rPr lang="en-US" altLang="en-US" sz="3600" dirty="0"/>
              <a:t>\</a:t>
            </a:r>
            <a:r>
              <a:rPr lang="en-US" altLang="en-US" sz="3600" dirty="0" err="1"/>
              <a:t>textbf</a:t>
            </a:r>
            <a:r>
              <a:rPr lang="en-US" altLang="en-US" sz="3600" dirty="0"/>
              <a:t>{\huge My name is Mai} </a:t>
            </a:r>
          </a:p>
          <a:p>
            <a:pPr marL="0" lvl="0" indent="0">
              <a:buNone/>
            </a:pPr>
            <a:r>
              <a:rPr lang="en-US" altLang="en-US" sz="2400" u="sng" dirty="0">
                <a:solidFill>
                  <a:srgbClr val="FF0000"/>
                </a:solidFill>
                <a:latin typeface="Arial" panose="020B0604020202020204" pitchFamily="34" charset="0"/>
              </a:rPr>
              <a:t>Bold:</a:t>
            </a:r>
          </a:p>
          <a:p>
            <a:pPr marL="0" lvl="0" indent="0">
              <a:buNone/>
            </a:pPr>
            <a:r>
              <a:rPr lang="en-US" altLang="en-US" dirty="0">
                <a:latin typeface="Arial Unicode MS"/>
              </a:rPr>
              <a:t>\</a:t>
            </a:r>
            <a:r>
              <a:rPr lang="en-US" altLang="en-US" dirty="0" err="1">
                <a:latin typeface="Arial Unicode MS"/>
              </a:rPr>
              <a:t>bfseries</a:t>
            </a:r>
            <a:r>
              <a:rPr lang="en-US" altLang="en-US" dirty="0">
                <a:latin typeface="Arial Unicode MS"/>
              </a:rPr>
              <a:t>{Global Warming}</a:t>
            </a:r>
          </a:p>
          <a:p>
            <a:pPr marL="0" lvl="0" indent="0">
              <a:buNone/>
            </a:pPr>
            <a:r>
              <a:rPr lang="en-US" altLang="en-US" dirty="0">
                <a:latin typeface="Arial Unicode MS"/>
              </a:rPr>
              <a:t>{\</a:t>
            </a:r>
            <a:r>
              <a:rPr lang="en-US" altLang="en-US" dirty="0" err="1">
                <a:latin typeface="Arial Unicode MS"/>
              </a:rPr>
              <a:t>bfseries</a:t>
            </a:r>
            <a:r>
              <a:rPr lang="en-US" altLang="en-US" dirty="0">
                <a:latin typeface="Arial Unicode MS"/>
              </a:rPr>
              <a:t> Global Warming}</a:t>
            </a:r>
          </a:p>
          <a:p>
            <a:pPr marL="0" indent="0">
              <a:buNone/>
            </a:pPr>
            <a:r>
              <a:rPr lang="en-US" altLang="en-US" u="sng" dirty="0">
                <a:solidFill>
                  <a:srgbClr val="FF0000"/>
                </a:solidFill>
              </a:rPr>
              <a:t> huge and bold:</a:t>
            </a:r>
          </a:p>
          <a:p>
            <a:pPr marL="0" indent="0">
              <a:buNone/>
            </a:pPr>
            <a:r>
              <a:rPr lang="en-US" altLang="en-US" dirty="0"/>
              <a:t>{\huge\</a:t>
            </a:r>
            <a:r>
              <a:rPr lang="en-US" altLang="en-US" dirty="0" err="1"/>
              <a:t>bfseries</a:t>
            </a:r>
            <a:r>
              <a:rPr lang="en-US" altLang="en-US" dirty="0"/>
              <a:t> Global Warming} </a:t>
            </a:r>
            <a:r>
              <a:rPr lang="en-US" altLang="en-US" dirty="0" err="1"/>
              <a:t>abc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Or</a:t>
            </a:r>
          </a:p>
          <a:p>
            <a:pPr marL="0" indent="0">
              <a:buNone/>
            </a:pPr>
            <a:r>
              <a:rPr lang="en-US" altLang="en-US" dirty="0"/>
              <a:t>\huge{\</a:t>
            </a:r>
            <a:r>
              <a:rPr lang="en-US" altLang="en-US" dirty="0" err="1"/>
              <a:t>bfseries</a:t>
            </a:r>
            <a:r>
              <a:rPr lang="en-US" altLang="en-US" dirty="0"/>
              <a:t> Global Warming} </a:t>
            </a:r>
            <a:r>
              <a:rPr lang="en-US" altLang="en-US" dirty="0" err="1"/>
              <a:t>abc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u="sng" dirty="0"/>
              <a:t>What is the difference?</a:t>
            </a:r>
          </a:p>
          <a:p>
            <a:pPr marL="0" indent="0">
              <a:buNone/>
            </a:pPr>
            <a:endParaRPr lang="en-US" altLang="en-US" u="sng" dirty="0"/>
          </a:p>
          <a:p>
            <a:pPr marL="0" indent="0">
              <a:buNone/>
            </a:pPr>
            <a:r>
              <a:rPr lang="en-US" altLang="en-US" u="sng" dirty="0">
                <a:solidFill>
                  <a:srgbClr val="FF0000"/>
                </a:solidFill>
              </a:rPr>
              <a:t>Note: </a:t>
            </a:r>
            <a:r>
              <a:rPr lang="en-US" altLang="en-US" dirty="0"/>
              <a:t> Huge is bigger than large</a:t>
            </a:r>
            <a:endParaRPr lang="en-US" altLang="en-US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ar-SA" altLang="en-US" dirty="0"/>
          </a:p>
          <a:p>
            <a:endParaRPr lang="en-US" altLang="en-US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209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7514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Large &amp; </a:t>
            </a:r>
            <a:r>
              <a:rPr lang="en-US" u="sng" dirty="0" err="1">
                <a:solidFill>
                  <a:srgbClr val="FF0000"/>
                </a:solidFill>
              </a:rPr>
              <a:t>textsc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7355"/>
            <a:ext cx="10515600" cy="4989608"/>
          </a:xfrm>
        </p:spPr>
        <p:txBody>
          <a:bodyPr/>
          <a:lstStyle/>
          <a:p>
            <a:r>
              <a:rPr lang="en-US" dirty="0"/>
              <a:t>\</a:t>
            </a:r>
            <a:r>
              <a:rPr lang="en-US" dirty="0" err="1"/>
              <a:t>textsc</a:t>
            </a:r>
            <a:r>
              <a:rPr lang="en-US" dirty="0"/>
              <a:t>{Mai Kanaan}</a:t>
            </a:r>
          </a:p>
          <a:p>
            <a:pPr marL="0" indent="0">
              <a:buNone/>
            </a:pPr>
            <a:r>
              <a:rPr lang="en-US" dirty="0"/>
              <a:t>Produces small capitals</a:t>
            </a:r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Ex:</a:t>
            </a:r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textsc</a:t>
            </a:r>
            <a:r>
              <a:rPr lang="en-US" dirty="0"/>
              <a:t>{Hello World}\\</a:t>
            </a:r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textsc</a:t>
            </a:r>
            <a:r>
              <a:rPr lang="en-US" dirty="0"/>
              <a:t>{\LARGE Hello World}\\</a:t>
            </a:r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textsc</a:t>
            </a:r>
            <a:r>
              <a:rPr lang="en-US" dirty="0"/>
              <a:t>{\Large Hello World}\\</a:t>
            </a:r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textsc</a:t>
            </a:r>
            <a:r>
              <a:rPr lang="en-US" dirty="0"/>
              <a:t>{\large Hello World}\\</a:t>
            </a:r>
          </a:p>
          <a:p>
            <a:pPr marL="0" indent="0">
              <a:buNone/>
            </a:pPr>
            <a:r>
              <a:rPr lang="en-US" dirty="0"/>
              <a:t>{\LARGE Hello World}\\</a:t>
            </a:r>
          </a:p>
          <a:p>
            <a:pPr marL="0" indent="0">
              <a:buNone/>
            </a:pPr>
            <a:r>
              <a:rPr lang="en-US" dirty="0"/>
              <a:t>Hello World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058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4683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7355"/>
            <a:ext cx="10515600" cy="4989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Try the following examples and notice the results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newpage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textsc</a:t>
            </a:r>
            <a:r>
              <a:rPr lang="en-US" dirty="0"/>
              <a:t>{Hello World}\\</a:t>
            </a:r>
          </a:p>
          <a:p>
            <a:pPr marL="0" indent="0">
              <a:buNone/>
            </a:pPr>
            <a:r>
              <a:rPr lang="en-US" dirty="0"/>
              <a:t>[2cm]</a:t>
            </a:r>
          </a:p>
          <a:p>
            <a:pPr marL="0" indent="0">
              <a:buNone/>
            </a:pPr>
            <a:r>
              <a:rPr lang="en-US" dirty="0"/>
              <a:t>Hello World\\</a:t>
            </a:r>
          </a:p>
          <a:p>
            <a:pPr marL="0" indent="0">
              <a:buNone/>
            </a:pPr>
            <a:r>
              <a:rPr lang="en-US" dirty="0"/>
              <a:t>[2cm]</a:t>
            </a:r>
          </a:p>
          <a:p>
            <a:pPr marL="0" indent="0">
              <a:buNone/>
            </a:pPr>
            <a:r>
              <a:rPr lang="en-US" dirty="0"/>
              <a:t>{\large Hello World}\\</a:t>
            </a:r>
          </a:p>
          <a:p>
            <a:pPr marL="0" indent="0">
              <a:buNone/>
            </a:pPr>
            <a:r>
              <a:rPr lang="en-US" dirty="0"/>
              <a:t>{\Large Hello World}\\</a:t>
            </a:r>
          </a:p>
          <a:p>
            <a:pPr marL="0" indent="0">
              <a:buNone/>
            </a:pPr>
            <a:r>
              <a:rPr lang="en-US" dirty="0"/>
              <a:t>{\LARGE Hello World}\\</a:t>
            </a:r>
          </a:p>
          <a:p>
            <a:pPr marL="0" indent="0">
              <a:buNone/>
            </a:pPr>
            <a:r>
              <a:rPr lang="en-US" dirty="0"/>
              <a:t>{\huge Hello World}\\</a:t>
            </a:r>
          </a:p>
          <a:p>
            <a:pPr marL="0" indent="0">
              <a:buNone/>
            </a:pPr>
            <a:r>
              <a:rPr lang="en-US" dirty="0"/>
              <a:t>{\Huge Hello World}\\</a:t>
            </a: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{\HUGE Hello World}\\  ………wrong, undefined</a:t>
            </a:r>
          </a:p>
        </p:txBody>
      </p:sp>
    </p:spTree>
    <p:extLst>
      <p:ext uri="{BB962C8B-B14F-4D97-AF65-F5344CB8AC3E}">
        <p14:creationId xmlns:p14="http://schemas.microsoft.com/office/powerpoint/2010/main" val="1146500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174"/>
          </a:xfrm>
        </p:spPr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300"/>
            <a:ext cx="10515600" cy="49486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\line(1,0){200}</a:t>
            </a:r>
          </a:p>
          <a:p>
            <a:pPr marL="0" indent="0">
              <a:buNone/>
            </a:pPr>
            <a:r>
              <a:rPr lang="en-US" dirty="0"/>
              <a:t>(1,0) is the slope and 200 is the line length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\line(1,0){100}</a:t>
            </a:r>
          </a:p>
          <a:p>
            <a:pPr marL="0" indent="0">
              <a:buNone/>
            </a:pPr>
            <a:r>
              <a:rPr lang="en-US" dirty="0"/>
              <a:t>Hello World 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Output:</a:t>
            </a:r>
          </a:p>
          <a:p>
            <a:pPr marL="0" indent="0">
              <a:buNone/>
            </a:pPr>
            <a:r>
              <a:rPr lang="en-US" dirty="0"/>
              <a:t>_____________________ Hello world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\line(1,0){100}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                     % there is a new line here</a:t>
            </a:r>
          </a:p>
          <a:p>
            <a:pPr marL="0" indent="0">
              <a:buNone/>
            </a:pPr>
            <a:r>
              <a:rPr lang="en-US" dirty="0"/>
              <a:t>Hello World 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Output:</a:t>
            </a:r>
          </a:p>
          <a:p>
            <a:pPr marL="0" indent="0">
              <a:buNone/>
            </a:pPr>
            <a:r>
              <a:rPr lang="en-US" dirty="0"/>
              <a:t>____________________</a:t>
            </a:r>
          </a:p>
          <a:p>
            <a:pPr marL="0" indent="0">
              <a:buNone/>
            </a:pPr>
            <a:r>
              <a:rPr lang="en-US" dirty="0"/>
              <a:t>Hello World</a:t>
            </a:r>
          </a:p>
        </p:txBody>
      </p:sp>
    </p:spTree>
    <p:extLst>
      <p:ext uri="{BB962C8B-B14F-4D97-AF65-F5344CB8AC3E}">
        <p14:creationId xmlns:p14="http://schemas.microsoft.com/office/powerpoint/2010/main" val="756535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print a number starting with #  </a:t>
            </a:r>
          </a:p>
          <a:p>
            <a:pPr marL="0" indent="0">
              <a:buNone/>
            </a:pPr>
            <a:r>
              <a:rPr lang="en-US" dirty="0"/>
              <a:t>\#  118235677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 make a comment in Latex use 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81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1364</Words>
  <Application>Microsoft Office PowerPoint</Application>
  <PresentationFormat>Widescreen</PresentationFormat>
  <Paragraphs>218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Unicode MS</vt:lpstr>
      <vt:lpstr>Calibri</vt:lpstr>
      <vt:lpstr>Calibri Light</vt:lpstr>
      <vt:lpstr>Office Theme</vt:lpstr>
      <vt:lpstr>Latex</vt:lpstr>
      <vt:lpstr>Simple title page</vt:lpstr>
      <vt:lpstr>New page</vt:lpstr>
      <vt:lpstr>New lines and alignment</vt:lpstr>
      <vt:lpstr>Huge, bold</vt:lpstr>
      <vt:lpstr>Large &amp; textsc</vt:lpstr>
      <vt:lpstr>Exercise</vt:lpstr>
      <vt:lpstr>Lines</vt:lpstr>
      <vt:lpstr>Note</vt:lpstr>
      <vt:lpstr>Making a customized title page</vt:lpstr>
      <vt:lpstr>Making a customized title page</vt:lpstr>
      <vt:lpstr>PowerPoint Presentation</vt:lpstr>
      <vt:lpstr>Section</vt:lpstr>
      <vt:lpstr>Adding random text </vt:lpstr>
      <vt:lpstr>Margins  (the geometry package)</vt:lpstr>
      <vt:lpstr>Margins  (the geometry package)</vt:lpstr>
      <vt:lpstr>Page numbers, headers and footers  fancyhdr package</vt:lpstr>
      <vt:lpstr>More on (fancyhdr)</vt:lpstr>
      <vt:lpstr>Creating sections and subsections</vt:lpstr>
      <vt:lpstr>Using labels</vt:lpstr>
      <vt:lpstr>Creating a table of contents</vt:lpstr>
      <vt:lpstr>References and Citation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mai mimo</cp:lastModifiedBy>
  <cp:revision>204</cp:revision>
  <dcterms:created xsi:type="dcterms:W3CDTF">2019-01-26T21:20:44Z</dcterms:created>
  <dcterms:modified xsi:type="dcterms:W3CDTF">2024-06-10T21:31:32Z</dcterms:modified>
</cp:coreProperties>
</file>