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5" r:id="rId1"/>
  </p:sldMasterIdLst>
  <p:sldIdLst>
    <p:sldId id="256" r:id="rId2"/>
    <p:sldId id="257" r:id="rId3"/>
    <p:sldId id="261" r:id="rId4"/>
    <p:sldId id="258" r:id="rId5"/>
    <p:sldId id="259" r:id="rId6"/>
    <p:sldId id="260" r:id="rId7"/>
    <p:sldId id="263" r:id="rId8"/>
    <p:sldId id="264" r:id="rId9"/>
    <p:sldId id="267" r:id="rId10"/>
    <p:sldId id="268" r:id="rId11"/>
    <p:sldId id="269"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326138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6" name="Footer Placeholder 5"/>
          <p:cNvSpPr>
            <a:spLocks noGrp="1"/>
          </p:cNvSpPr>
          <p:nvPr>
            <p:ph type="ftr" sz="quarter" idx="11"/>
          </p:nvPr>
        </p:nvSpPr>
        <p:spPr>
          <a:xfrm>
            <a:off x="917678" y="6181344"/>
            <a:ext cx="5337278" cy="365125"/>
          </a:xfrm>
        </p:spPr>
        <p:txBody>
          <a:bodyPr/>
          <a:lstStyle/>
          <a:p>
            <a:endParaRPr lang="ar-SA"/>
          </a:p>
        </p:txBody>
      </p:sp>
      <p:sp>
        <p:nvSpPr>
          <p:cNvPr id="7" name="Slide Number Placeholder 6"/>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113461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337300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3939711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336145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3414609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110365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24694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391536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26758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349797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39606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258137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11032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337474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32E8F-5A05-4227-9AF3-7359EA222ED6}" type="datetimeFigureOut">
              <a:rPr lang="ar-SA" smtClean="0"/>
              <a:pPr/>
              <a:t>27/11/1442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152783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D9332E8F-5A05-4227-9AF3-7359EA222ED6}" type="datetimeFigureOut">
              <a:rPr lang="ar-SA" smtClean="0"/>
              <a:pPr/>
              <a:t>27/11/1442</a:t>
            </a:fld>
            <a:endParaRPr lang="ar-SA"/>
          </a:p>
        </p:txBody>
      </p:sp>
      <p:sp>
        <p:nvSpPr>
          <p:cNvPr id="6" name="Footer Placeholder 5"/>
          <p:cNvSpPr>
            <a:spLocks noGrp="1"/>
          </p:cNvSpPr>
          <p:nvPr>
            <p:ph type="ftr" sz="quarter" idx="11"/>
          </p:nvPr>
        </p:nvSpPr>
        <p:spPr>
          <a:xfrm>
            <a:off x="818348" y="6181344"/>
            <a:ext cx="3705300" cy="365125"/>
          </a:xfrm>
        </p:spPr>
        <p:txBody>
          <a:bodyPr/>
          <a:lstStyle/>
          <a:p>
            <a:endParaRPr lang="ar-SA"/>
          </a:p>
        </p:txBody>
      </p:sp>
      <p:sp>
        <p:nvSpPr>
          <p:cNvPr id="7" name="Slide Number Placeholder 6"/>
          <p:cNvSpPr>
            <a:spLocks noGrp="1"/>
          </p:cNvSpPr>
          <p:nvPr>
            <p:ph type="sldNum" sz="quarter" idx="12"/>
          </p:nvPr>
        </p:nvSpPr>
        <p:spPr>
          <a:xfrm>
            <a:off x="8024262" y="6181344"/>
            <a:ext cx="305186" cy="329250"/>
          </a:xfrm>
        </p:spPr>
        <p:txBody>
          <a:bodyPr/>
          <a:lstStyle/>
          <a:p>
            <a:fld id="{27FA4D6A-CA7B-413F-B610-A5A74B0C3645}" type="slidenum">
              <a:rPr lang="ar-SA" smtClean="0"/>
              <a:pPr/>
              <a:t>‹#›</a:t>
            </a:fld>
            <a:endParaRPr lang="ar-SA"/>
          </a:p>
        </p:txBody>
      </p:sp>
    </p:spTree>
    <p:extLst>
      <p:ext uri="{BB962C8B-B14F-4D97-AF65-F5344CB8AC3E}">
        <p14:creationId xmlns:p14="http://schemas.microsoft.com/office/powerpoint/2010/main" val="150453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9332E8F-5A05-4227-9AF3-7359EA222ED6}" type="datetimeFigureOut">
              <a:rPr lang="ar-SA" smtClean="0"/>
              <a:pPr/>
              <a:t>27/11/1442</a:t>
            </a:fld>
            <a:endParaRPr lang="ar-SA"/>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ar-SA"/>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27FA4D6A-CA7B-413F-B610-A5A74B0C3645}" type="slidenum">
              <a:rPr lang="ar-SA" smtClean="0"/>
              <a:pPr/>
              <a:t>‹#›</a:t>
            </a:fld>
            <a:endParaRPr lang="ar-SA"/>
          </a:p>
        </p:txBody>
      </p:sp>
    </p:spTree>
    <p:extLst>
      <p:ext uri="{BB962C8B-B14F-4D97-AF65-F5344CB8AC3E}">
        <p14:creationId xmlns:p14="http://schemas.microsoft.com/office/powerpoint/2010/main" val="2346631550"/>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78720"/>
            <a:ext cx="7526338" cy="2971051"/>
          </a:xfrm>
        </p:spPr>
        <p:txBody>
          <a:bodyPr>
            <a:normAutofit/>
          </a:bodyPr>
          <a:lstStyle/>
          <a:p>
            <a:r>
              <a:rPr lang="en-US" dirty="0"/>
              <a:t>        </a:t>
            </a:r>
            <a:r>
              <a:rPr lang="en-US" sz="4800" dirty="0"/>
              <a:t>Bullying</a:t>
            </a:r>
            <a:br>
              <a:rPr lang="en-US" sz="4800" dirty="0"/>
            </a:br>
            <a:r>
              <a:rPr lang="en-US" sz="4800" dirty="0"/>
              <a:t> </a:t>
            </a:r>
            <a:endParaRPr lang="ar-SA" sz="4800" dirty="0"/>
          </a:p>
        </p:txBody>
      </p:sp>
      <p:sp>
        <p:nvSpPr>
          <p:cNvPr id="3" name="Subtitle 2"/>
          <p:cNvSpPr>
            <a:spLocks noGrp="1"/>
          </p:cNvSpPr>
          <p:nvPr>
            <p:ph type="subTitle" idx="1"/>
          </p:nvPr>
        </p:nvSpPr>
        <p:spPr/>
        <p:txBody>
          <a:bodyPr/>
          <a:lstStyle/>
          <a:p>
            <a:endParaRPr lang="ar-SA" dirty="0"/>
          </a:p>
        </p:txBody>
      </p:sp>
      <p:pic>
        <p:nvPicPr>
          <p:cNvPr id="5" name="Picture 4">
            <a:extLst>
              <a:ext uri="{FF2B5EF4-FFF2-40B4-BE49-F238E27FC236}">
                <a16:creationId xmlns:a16="http://schemas.microsoft.com/office/drawing/2014/main" id="{58F9EF23-3FEC-46C3-99C4-B48E404699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68" y="16559"/>
            <a:ext cx="3908583" cy="2405282"/>
          </a:xfrm>
          <a:prstGeom prst="rect">
            <a:avLst/>
          </a:prstGeom>
        </p:spPr>
      </p:pic>
      <p:pic>
        <p:nvPicPr>
          <p:cNvPr id="7" name="Picture 6">
            <a:extLst>
              <a:ext uri="{FF2B5EF4-FFF2-40B4-BE49-F238E27FC236}">
                <a16:creationId xmlns:a16="http://schemas.microsoft.com/office/drawing/2014/main" id="{0585A2AF-BB2D-4D9F-9554-BB695E656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4414" y="3624529"/>
            <a:ext cx="4578700" cy="30504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BE085-C369-4536-99CF-ABD1AF2FFC27}"/>
              </a:ext>
            </a:extLst>
          </p:cNvPr>
          <p:cNvSpPr>
            <a:spLocks noGrp="1"/>
          </p:cNvSpPr>
          <p:nvPr>
            <p:ph idx="1"/>
          </p:nvPr>
        </p:nvSpPr>
        <p:spPr>
          <a:xfrm>
            <a:off x="304800" y="838200"/>
            <a:ext cx="8143875" cy="6324600"/>
          </a:xfrm>
        </p:spPr>
        <p:txBody>
          <a:bodyPr>
            <a:normAutofit fontScale="92500"/>
          </a:bodyPr>
          <a:lstStyle/>
          <a:p>
            <a:r>
              <a:rPr lang="en-US" b="1" dirty="0"/>
              <a:t>The </a:t>
            </a:r>
            <a:r>
              <a:rPr lang="en-US" b="1" dirty="0" err="1"/>
              <a:t>behaviour</a:t>
            </a:r>
            <a:r>
              <a:rPr lang="en-US" b="1" dirty="0"/>
              <a:t> of the victim</a:t>
            </a:r>
          </a:p>
          <a:p>
            <a:r>
              <a:rPr lang="en-US" sz="2800" dirty="0"/>
              <a:t>Victim status is also attributed to personality and</a:t>
            </a:r>
          </a:p>
          <a:p>
            <a:r>
              <a:rPr lang="en-US" sz="2800" dirty="0"/>
              <a:t>family characteristics. Olweus (1993, 1995, 1997)</a:t>
            </a:r>
          </a:p>
          <a:p>
            <a:r>
              <a:rPr lang="en-US" sz="2800" dirty="0"/>
              <a:t>describes typical victims, also known as </a:t>
            </a:r>
            <a:r>
              <a:rPr lang="en-US" sz="2800" b="1" u="sng" dirty="0">
                <a:solidFill>
                  <a:schemeClr val="tx1"/>
                </a:solidFill>
              </a:rPr>
              <a:t>passive</a:t>
            </a:r>
          </a:p>
          <a:p>
            <a:r>
              <a:rPr lang="en-US" sz="2800" b="1" u="sng" dirty="0">
                <a:solidFill>
                  <a:schemeClr val="tx1"/>
                </a:solidFill>
              </a:rPr>
              <a:t>victims</a:t>
            </a:r>
            <a:r>
              <a:rPr lang="en-US" sz="2800" dirty="0"/>
              <a:t>, as anxious, overly sensitive, submissive,</a:t>
            </a:r>
          </a:p>
          <a:p>
            <a:r>
              <a:rPr lang="en-US" sz="2800" dirty="0"/>
              <a:t>cautious, insecure, quiet, low in self-esteem and as</a:t>
            </a:r>
          </a:p>
          <a:p>
            <a:r>
              <a:rPr lang="en-US" sz="2800" dirty="0"/>
              <a:t>having only a few friends. Some victims may come</a:t>
            </a:r>
          </a:p>
          <a:p>
            <a:r>
              <a:rPr lang="en-US" sz="2800" dirty="0"/>
              <a:t>from over-protective or enmeshed families, wherein</a:t>
            </a:r>
          </a:p>
          <a:p>
            <a:r>
              <a:rPr lang="en-US" sz="2800" dirty="0"/>
              <a:t>independence and self-assertion is not emphasized</a:t>
            </a:r>
          </a:p>
        </p:txBody>
      </p:sp>
    </p:spTree>
    <p:extLst>
      <p:ext uri="{BB962C8B-B14F-4D97-AF65-F5344CB8AC3E}">
        <p14:creationId xmlns:p14="http://schemas.microsoft.com/office/powerpoint/2010/main" val="203264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5B00-0AAA-49BA-9EBF-E9633785E6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5D4799-861A-465C-8D00-CD7BD22CD789}"/>
              </a:ext>
            </a:extLst>
          </p:cNvPr>
          <p:cNvSpPr>
            <a:spLocks noGrp="1"/>
          </p:cNvSpPr>
          <p:nvPr>
            <p:ph idx="1"/>
          </p:nvPr>
        </p:nvSpPr>
        <p:spPr>
          <a:xfrm>
            <a:off x="539353" y="2157732"/>
            <a:ext cx="8033147" cy="4200736"/>
          </a:xfrm>
        </p:spPr>
        <p:txBody>
          <a:bodyPr/>
          <a:lstStyle/>
          <a:p>
            <a:r>
              <a:rPr lang="en-US" dirty="0"/>
              <a:t>Violence is also a major challenge for children of all ages, as violence is commonplace in the home and in schools. About </a:t>
            </a:r>
            <a:r>
              <a:rPr lang="en-US" b="1" dirty="0"/>
              <a:t>89 per cent of children are subjected to psychological aggression and 74 per cent to physical punishment in the family</a:t>
            </a:r>
            <a:r>
              <a:rPr lang="en-US" b="1" baseline="30000" dirty="0"/>
              <a:t>4</a:t>
            </a:r>
            <a:r>
              <a:rPr lang="en-US" dirty="0"/>
              <a:t>.  Violence in schools takes the form of psychological violence (e.g. verbal insults, non-physical bullying) as well as physical violence (e.g. corporal punishment, physical bullying) and sexual violence.</a:t>
            </a:r>
          </a:p>
        </p:txBody>
      </p:sp>
    </p:spTree>
    <p:extLst>
      <p:ext uri="{BB962C8B-B14F-4D97-AF65-F5344CB8AC3E}">
        <p14:creationId xmlns:p14="http://schemas.microsoft.com/office/powerpoint/2010/main" val="1280341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F5FD-42A8-4930-B21F-83E1D908773C}"/>
              </a:ext>
            </a:extLst>
          </p:cNvPr>
          <p:cNvSpPr>
            <a:spLocks noGrp="1"/>
          </p:cNvSpPr>
          <p:nvPr>
            <p:ph type="title"/>
          </p:nvPr>
        </p:nvSpPr>
        <p:spPr/>
        <p:txBody>
          <a:bodyPr>
            <a:normAutofit/>
          </a:bodyPr>
          <a:lstStyle/>
          <a:p>
            <a:endParaRPr lang="en-US" dirty="0"/>
          </a:p>
        </p:txBody>
      </p:sp>
      <p:pic>
        <p:nvPicPr>
          <p:cNvPr id="4" name="Content Placeholder 3" descr="Screenshot_20190329_224621.jpg"/>
          <p:cNvPicPr>
            <a:picLocks noGrp="1" noChangeAspect="1"/>
          </p:cNvPicPr>
          <p:nvPr>
            <p:ph idx="1"/>
          </p:nvPr>
        </p:nvPicPr>
        <p:blipFill>
          <a:blip r:embed="rId2" cstate="print"/>
          <a:stretch>
            <a:fillRect/>
          </a:stretch>
        </p:blipFill>
        <p:spPr>
          <a:xfrm>
            <a:off x="1524000" y="0"/>
            <a:ext cx="6445022" cy="6553200"/>
          </a:xfrm>
        </p:spPr>
      </p:pic>
    </p:spTree>
    <p:extLst>
      <p:ext uri="{BB962C8B-B14F-4D97-AF65-F5344CB8AC3E}">
        <p14:creationId xmlns:p14="http://schemas.microsoft.com/office/powerpoint/2010/main" val="56955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Screenshot_20190329_224644.jpg"/>
          <p:cNvPicPr>
            <a:picLocks noGrp="1" noChangeAspect="1"/>
          </p:cNvPicPr>
          <p:nvPr>
            <p:ph idx="1"/>
          </p:nvPr>
        </p:nvPicPr>
        <p:blipFill>
          <a:blip r:embed="rId2" cstate="print"/>
          <a:stretch>
            <a:fillRect/>
          </a:stretch>
        </p:blipFill>
        <p:spPr>
          <a:xfrm>
            <a:off x="1295400" y="232710"/>
            <a:ext cx="6906673" cy="662529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bullying?</a:t>
            </a:r>
            <a:endParaRPr lang="ar-SA" dirty="0"/>
          </a:p>
        </p:txBody>
      </p:sp>
      <p:sp>
        <p:nvSpPr>
          <p:cNvPr id="3" name="Content Placeholder 2"/>
          <p:cNvSpPr>
            <a:spLocks noGrp="1"/>
          </p:cNvSpPr>
          <p:nvPr>
            <p:ph idx="1"/>
          </p:nvPr>
        </p:nvSpPr>
        <p:spPr/>
        <p:txBody>
          <a:bodyPr/>
          <a:lstStyle/>
          <a:p>
            <a:pPr algn="l" rtl="0"/>
            <a:r>
              <a:rPr lang="en-US" dirty="0"/>
              <a:t>It is intentional aggressive behavior that is expressed in a direct way( such as physical beating, name-calling, taking belongings, teasing threatening,…</a:t>
            </a:r>
          </a:p>
          <a:p>
            <a:pPr algn="l" rtl="0"/>
            <a:endParaRPr lang="en-US" dirty="0"/>
          </a:p>
          <a:p>
            <a:pPr algn="l" rtl="0"/>
            <a:r>
              <a:rPr lang="en-US" dirty="0"/>
              <a:t>Or in an indirect way such as spreading rumors, ignoring, excluding from groups,….</a:t>
            </a: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5D3-5FAA-4E83-9138-AED25D86D257}"/>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8E24BD3A-6256-4E7B-AAD0-72D2E79FBFDB}"/>
              </a:ext>
            </a:extLst>
          </p:cNvPr>
          <p:cNvSpPr>
            <a:spLocks noGrp="1"/>
          </p:cNvSpPr>
          <p:nvPr>
            <p:ph idx="1"/>
          </p:nvPr>
        </p:nvSpPr>
        <p:spPr/>
        <p:txBody>
          <a:bodyPr/>
          <a:lstStyle/>
          <a:p>
            <a:pPr algn="l"/>
            <a:r>
              <a:rPr lang="en-US" dirty="0"/>
              <a:t>Which types do you think is more prevalent among males and which type is more among females? </a:t>
            </a:r>
          </a:p>
        </p:txBody>
      </p:sp>
    </p:spTree>
    <p:extLst>
      <p:ext uri="{BB962C8B-B14F-4D97-AF65-F5344CB8AC3E}">
        <p14:creationId xmlns:p14="http://schemas.microsoft.com/office/powerpoint/2010/main" val="331612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79C8-2C3B-49D2-BE6A-8339380A5B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7A296A-48C5-4830-8E2F-4B4D40ADE7A5}"/>
              </a:ext>
            </a:extLst>
          </p:cNvPr>
          <p:cNvSpPr>
            <a:spLocks noGrp="1"/>
          </p:cNvSpPr>
          <p:nvPr>
            <p:ph idx="1"/>
          </p:nvPr>
        </p:nvSpPr>
        <p:spPr/>
        <p:txBody>
          <a:bodyPr/>
          <a:lstStyle/>
          <a:p>
            <a:pPr algn="l" rtl="0"/>
            <a:r>
              <a:rPr lang="en-US" dirty="0"/>
              <a:t>Recently, a new type of bullying emerged, which is called “cyber bullying” </a:t>
            </a:r>
          </a:p>
        </p:txBody>
      </p:sp>
    </p:spTree>
    <p:extLst>
      <p:ext uri="{BB962C8B-B14F-4D97-AF65-F5344CB8AC3E}">
        <p14:creationId xmlns:p14="http://schemas.microsoft.com/office/powerpoint/2010/main" val="79655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142A-4F11-4E79-9721-2360BE6BAF6B}"/>
              </a:ext>
            </a:extLst>
          </p:cNvPr>
          <p:cNvSpPr>
            <a:spLocks noGrp="1"/>
          </p:cNvSpPr>
          <p:nvPr>
            <p:ph type="title"/>
          </p:nvPr>
        </p:nvSpPr>
        <p:spPr/>
        <p:txBody>
          <a:bodyPr/>
          <a:lstStyle/>
          <a:p>
            <a:r>
              <a:rPr lang="en-US" dirty="0"/>
              <a:t>Cyber bullying is</a:t>
            </a:r>
          </a:p>
        </p:txBody>
      </p:sp>
      <p:sp>
        <p:nvSpPr>
          <p:cNvPr id="3" name="Content Placeholder 2">
            <a:extLst>
              <a:ext uri="{FF2B5EF4-FFF2-40B4-BE49-F238E27FC236}">
                <a16:creationId xmlns:a16="http://schemas.microsoft.com/office/drawing/2014/main" id="{15A2115B-4A55-450B-919D-8F317C5834D5}"/>
              </a:ext>
            </a:extLst>
          </p:cNvPr>
          <p:cNvSpPr>
            <a:spLocks noGrp="1"/>
          </p:cNvSpPr>
          <p:nvPr>
            <p:ph idx="1"/>
          </p:nvPr>
        </p:nvSpPr>
        <p:spPr>
          <a:xfrm>
            <a:off x="304800" y="3657600"/>
            <a:ext cx="7524003" cy="3636510"/>
          </a:xfrm>
        </p:spPr>
        <p:txBody>
          <a:bodyPr/>
          <a:lstStyle/>
          <a:p>
            <a:pPr algn="l"/>
            <a:r>
              <a:rPr lang="en-US" sz="2400" b="1" dirty="0"/>
              <a:t>Willful and repeated harm inflicted through the use of computers, cell phones, and other electronic devices</a:t>
            </a:r>
          </a:p>
          <a:p>
            <a:pPr algn="l"/>
            <a:endParaRPr lang="en-US" dirty="0"/>
          </a:p>
        </p:txBody>
      </p:sp>
      <p:pic>
        <p:nvPicPr>
          <p:cNvPr id="5" name="Picture 4">
            <a:extLst>
              <a:ext uri="{FF2B5EF4-FFF2-40B4-BE49-F238E27FC236}">
                <a16:creationId xmlns:a16="http://schemas.microsoft.com/office/drawing/2014/main" id="{E29601C3-08C0-4B9D-95BF-A9C68EF76D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5780" y="596018"/>
            <a:ext cx="4144937" cy="3565525"/>
          </a:xfrm>
          <a:prstGeom prst="rect">
            <a:avLst/>
          </a:prstGeom>
        </p:spPr>
      </p:pic>
    </p:spTree>
    <p:extLst>
      <p:ext uri="{BB962C8B-B14F-4D97-AF65-F5344CB8AC3E}">
        <p14:creationId xmlns:p14="http://schemas.microsoft.com/office/powerpoint/2010/main" val="369053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F9147-0BA5-45DA-92AD-29D88A021652}"/>
              </a:ext>
            </a:extLst>
          </p:cNvPr>
          <p:cNvSpPr>
            <a:spLocks noGrp="1"/>
          </p:cNvSpPr>
          <p:nvPr>
            <p:ph idx="1"/>
          </p:nvPr>
        </p:nvSpPr>
        <p:spPr>
          <a:xfrm>
            <a:off x="457200" y="228600"/>
            <a:ext cx="8229600" cy="7315200"/>
          </a:xfrm>
        </p:spPr>
        <p:txBody>
          <a:bodyPr>
            <a:normAutofit/>
          </a:bodyPr>
          <a:lstStyle/>
          <a:p>
            <a:pPr algn="l" rtl="0"/>
            <a:r>
              <a:rPr lang="en-US" b="1" dirty="0"/>
              <a:t>Sending mean emails, texts or instant messages.</a:t>
            </a:r>
          </a:p>
          <a:p>
            <a:pPr algn="l" rtl="0"/>
            <a:r>
              <a:rPr lang="en-US" b="1" dirty="0"/>
              <a:t>Sending neutral messages to someone to the point of harassment.</a:t>
            </a:r>
          </a:p>
          <a:p>
            <a:pPr algn="l" rtl="0"/>
            <a:r>
              <a:rPr lang="en-US" b="1" dirty="0"/>
              <a:t>Posting hurtful things about someone on social media.</a:t>
            </a:r>
          </a:p>
          <a:p>
            <a:pPr algn="l" rtl="0"/>
            <a:r>
              <a:rPr lang="en-US" b="1" dirty="0"/>
              <a:t>Spreading rumors or gossip about someone online.</a:t>
            </a:r>
          </a:p>
          <a:p>
            <a:pPr algn="l" rtl="0"/>
            <a:r>
              <a:rPr lang="en-US" b="1" dirty="0"/>
              <a:t>Making fun of someone in an online chat that includes multiple people.</a:t>
            </a:r>
          </a:p>
          <a:p>
            <a:pPr algn="l" rtl="0"/>
            <a:r>
              <a:rPr lang="en-US" b="1" dirty="0"/>
              <a:t>Attacking or killing an avatar or character in an online game, constantly and on purpose.</a:t>
            </a:r>
          </a:p>
          <a:p>
            <a:pPr algn="l" rtl="0"/>
            <a:r>
              <a:rPr lang="en-US" b="1" dirty="0"/>
              <a:t>Pretending to be another person by creating a fake online profile.</a:t>
            </a:r>
          </a:p>
          <a:p>
            <a:pPr algn="l" rtl="0"/>
            <a:r>
              <a:rPr lang="en-US" b="1" dirty="0"/>
              <a:t>Threatening or intimidating someone online or in a text message.</a:t>
            </a:r>
          </a:p>
          <a:p>
            <a:pPr algn="l" rtl="0"/>
            <a:r>
              <a:rPr lang="en-US" b="1" dirty="0"/>
              <a:t>Taking an embarrassing photo or video and sharing it without permission.</a:t>
            </a:r>
          </a:p>
          <a:p>
            <a:pPr algn="l" rtl="0"/>
            <a:endParaRPr lang="en-US" dirty="0"/>
          </a:p>
        </p:txBody>
      </p:sp>
    </p:spTree>
    <p:extLst>
      <p:ext uri="{BB962C8B-B14F-4D97-AF65-F5344CB8AC3E}">
        <p14:creationId xmlns:p14="http://schemas.microsoft.com/office/powerpoint/2010/main" val="311431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F5A1-86CE-46E8-90ED-DC92EA4518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A30114C-75D7-45BA-B627-D53F55C7DE55}"/>
              </a:ext>
            </a:extLst>
          </p:cNvPr>
          <p:cNvSpPr>
            <a:spLocks noGrp="1"/>
          </p:cNvSpPr>
          <p:nvPr>
            <p:ph idx="1"/>
          </p:nvPr>
        </p:nvSpPr>
        <p:spPr>
          <a:xfrm>
            <a:off x="492919" y="2592282"/>
            <a:ext cx="8065294" cy="3766185"/>
          </a:xfrm>
        </p:spPr>
        <p:txBody>
          <a:bodyPr/>
          <a:lstStyle/>
          <a:p>
            <a:pPr algn="l"/>
            <a:r>
              <a:rPr lang="en-US" dirty="0"/>
              <a:t>The person who does the bullying is called a “bully” and the person who is bullied is called the “victim”</a:t>
            </a:r>
          </a:p>
        </p:txBody>
      </p:sp>
    </p:spTree>
    <p:extLst>
      <p:ext uri="{BB962C8B-B14F-4D97-AF65-F5344CB8AC3E}">
        <p14:creationId xmlns:p14="http://schemas.microsoft.com/office/powerpoint/2010/main" val="151733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E75E-DF22-4FD8-AF28-071886D7F1E2}"/>
              </a:ext>
            </a:extLst>
          </p:cNvPr>
          <p:cNvSpPr>
            <a:spLocks noGrp="1"/>
          </p:cNvSpPr>
          <p:nvPr>
            <p:ph type="title"/>
          </p:nvPr>
        </p:nvSpPr>
        <p:spPr/>
        <p:txBody>
          <a:bodyPr>
            <a:normAutofit/>
          </a:bodyPr>
          <a:lstStyle/>
          <a:p>
            <a:r>
              <a:rPr lang="en-US" dirty="0"/>
              <a:t>The effects of bullying on children </a:t>
            </a:r>
          </a:p>
        </p:txBody>
      </p:sp>
      <p:sp>
        <p:nvSpPr>
          <p:cNvPr id="3" name="Content Placeholder 2">
            <a:extLst>
              <a:ext uri="{FF2B5EF4-FFF2-40B4-BE49-F238E27FC236}">
                <a16:creationId xmlns:a16="http://schemas.microsoft.com/office/drawing/2014/main" id="{AC3BE36F-3D10-440F-8451-63F76BF21221}"/>
              </a:ext>
            </a:extLst>
          </p:cNvPr>
          <p:cNvSpPr>
            <a:spLocks noGrp="1"/>
          </p:cNvSpPr>
          <p:nvPr>
            <p:ph idx="1"/>
          </p:nvPr>
        </p:nvSpPr>
        <p:spPr>
          <a:xfrm>
            <a:off x="417909" y="1828800"/>
            <a:ext cx="8229600" cy="5486400"/>
          </a:xfrm>
        </p:spPr>
        <p:txBody>
          <a:bodyPr>
            <a:normAutofit/>
          </a:bodyPr>
          <a:lstStyle/>
          <a:p>
            <a:pPr algn="l" rtl="0"/>
            <a:r>
              <a:rPr lang="en-US" dirty="0"/>
              <a:t>Depression and anxiety, increased feelings of sadness and loneliness, changes in sleep and eating patterns, and loss of interest in activities they used to enjoy. These issues may persist into adulthood.</a:t>
            </a:r>
          </a:p>
          <a:p>
            <a:pPr algn="l" rtl="0"/>
            <a:r>
              <a:rPr lang="en-US" dirty="0"/>
              <a:t>Health complaints</a:t>
            </a:r>
          </a:p>
          <a:p>
            <a:pPr algn="l" rtl="0"/>
            <a:r>
              <a:rPr lang="en-US" dirty="0"/>
              <a:t>Decreased academic achievement—GPA and standardized test scores—and school participation. They are more likely to miss, skip, or drop out of school.</a:t>
            </a:r>
          </a:p>
          <a:p>
            <a:pPr algn="l" rtl="0"/>
            <a:endParaRPr lang="en-US" dirty="0"/>
          </a:p>
        </p:txBody>
      </p:sp>
    </p:spTree>
    <p:extLst>
      <p:ext uri="{BB962C8B-B14F-4D97-AF65-F5344CB8AC3E}">
        <p14:creationId xmlns:p14="http://schemas.microsoft.com/office/powerpoint/2010/main" val="103821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90ED7B-95CD-4CA0-BE9F-575C0FDEADB9}"/>
              </a:ext>
            </a:extLst>
          </p:cNvPr>
          <p:cNvSpPr>
            <a:spLocks noGrp="1"/>
          </p:cNvSpPr>
          <p:nvPr>
            <p:ph idx="1"/>
          </p:nvPr>
        </p:nvSpPr>
        <p:spPr>
          <a:xfrm>
            <a:off x="0" y="609600"/>
            <a:ext cx="8176041" cy="8915400"/>
          </a:xfrm>
        </p:spPr>
        <p:txBody>
          <a:bodyPr/>
          <a:lstStyle/>
          <a:p>
            <a:r>
              <a:rPr lang="en-US" sz="2800" b="1" dirty="0"/>
              <a:t>The </a:t>
            </a:r>
            <a:r>
              <a:rPr lang="en-US" sz="2800" b="1" dirty="0" err="1"/>
              <a:t>behaviour</a:t>
            </a:r>
            <a:r>
              <a:rPr lang="en-US" sz="2800" b="1" dirty="0"/>
              <a:t> of the bully</a:t>
            </a:r>
          </a:p>
          <a:p>
            <a:r>
              <a:rPr lang="en-US" dirty="0"/>
              <a:t>Bullying is often attributed </a:t>
            </a:r>
            <a:r>
              <a:rPr lang="en-US" u="sng" dirty="0"/>
              <a:t>to personality and</a:t>
            </a:r>
          </a:p>
          <a:p>
            <a:r>
              <a:rPr lang="en-US" u="sng" dirty="0"/>
              <a:t>family characteristics</a:t>
            </a:r>
            <a:r>
              <a:rPr lang="en-US" dirty="0"/>
              <a:t> (Olweus, 1993). Specifically,</a:t>
            </a:r>
          </a:p>
          <a:p>
            <a:r>
              <a:rPr lang="en-US" dirty="0"/>
              <a:t>it is argued that bullies possess </a:t>
            </a:r>
            <a:r>
              <a:rPr lang="en-US" b="1" u="sng" dirty="0">
                <a:solidFill>
                  <a:schemeClr val="tx1"/>
                </a:solidFill>
              </a:rPr>
              <a:t>a hot-tempered,</a:t>
            </a:r>
          </a:p>
          <a:p>
            <a:r>
              <a:rPr lang="en-US" b="1" u="sng" dirty="0">
                <a:solidFill>
                  <a:schemeClr val="tx1"/>
                </a:solidFill>
              </a:rPr>
              <a:t>impulsive and domineering temperament </a:t>
            </a:r>
            <a:r>
              <a:rPr lang="en-US" dirty="0"/>
              <a:t>(Bernstein</a:t>
            </a:r>
          </a:p>
          <a:p>
            <a:r>
              <a:rPr lang="en-US" dirty="0"/>
              <a:t>&amp; Watson, 1997), reinforced by </a:t>
            </a:r>
            <a:r>
              <a:rPr lang="en-US" b="1" u="sng" dirty="0"/>
              <a:t>growing up in</a:t>
            </a:r>
          </a:p>
          <a:p>
            <a:r>
              <a:rPr lang="en-US" b="1" u="sng" dirty="0"/>
              <a:t>a family that tolerates aggression and the use</a:t>
            </a:r>
          </a:p>
          <a:p>
            <a:r>
              <a:rPr lang="en-US" b="1" u="sng" dirty="0"/>
              <a:t>of power-assertive discipline</a:t>
            </a:r>
            <a:r>
              <a:rPr lang="en-US" dirty="0"/>
              <a:t>, such as corporal</a:t>
            </a:r>
          </a:p>
          <a:p>
            <a:r>
              <a:rPr lang="en-US" dirty="0"/>
              <a:t>punishment (Carney &amp; Merrell, 2001; Olweus,</a:t>
            </a:r>
          </a:p>
          <a:p>
            <a:r>
              <a:rPr lang="en-US" dirty="0"/>
              <a:t>1980). The parents of bullies are reported to </a:t>
            </a:r>
            <a:r>
              <a:rPr lang="en-US" b="1" u="sng" dirty="0"/>
              <a:t>be cold</a:t>
            </a:r>
          </a:p>
          <a:p>
            <a:r>
              <a:rPr lang="en-US" b="1" u="sng" dirty="0"/>
              <a:t>and indifferent</a:t>
            </a:r>
            <a:r>
              <a:rPr lang="en-US" dirty="0"/>
              <a:t>; </a:t>
            </a:r>
            <a:r>
              <a:rPr lang="en-US" b="1" u="sng" dirty="0"/>
              <a:t>inconsistent in their demonstration</a:t>
            </a:r>
          </a:p>
          <a:p>
            <a:r>
              <a:rPr lang="en-US" b="1" u="sng" dirty="0"/>
              <a:t>of affection</a:t>
            </a:r>
            <a:r>
              <a:rPr lang="en-US" dirty="0"/>
              <a:t>; and </a:t>
            </a:r>
            <a:r>
              <a:rPr lang="en-US" b="1" u="sng" dirty="0"/>
              <a:t>unable to set clear boundaries</a:t>
            </a:r>
          </a:p>
        </p:txBody>
      </p:sp>
    </p:spTree>
    <p:extLst>
      <p:ext uri="{BB962C8B-B14F-4D97-AF65-F5344CB8AC3E}">
        <p14:creationId xmlns:p14="http://schemas.microsoft.com/office/powerpoint/2010/main" val="502847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13202</TotalTime>
  <Words>564</Words>
  <Application>Microsoft Office PowerPoint</Application>
  <PresentationFormat>On-screen Show (4:3)</PresentationFormat>
  <Paragraphs>46</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Mesh</vt:lpstr>
      <vt:lpstr>        Bullying  </vt:lpstr>
      <vt:lpstr>What is bullying?</vt:lpstr>
      <vt:lpstr>Question</vt:lpstr>
      <vt:lpstr>PowerPoint Presentation</vt:lpstr>
      <vt:lpstr>Cyber bullying is</vt:lpstr>
      <vt:lpstr>PowerPoint Presentation</vt:lpstr>
      <vt:lpstr>PowerPoint Presentation</vt:lpstr>
      <vt:lpstr>The effects of bullying on children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top net</dc:creator>
  <cp:lastModifiedBy>Karam</cp:lastModifiedBy>
  <cp:revision>19</cp:revision>
  <dcterms:created xsi:type="dcterms:W3CDTF">2018-09-10T05:36:27Z</dcterms:created>
  <dcterms:modified xsi:type="dcterms:W3CDTF">2021-07-06T06:30:00Z</dcterms:modified>
</cp:coreProperties>
</file>