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7" r:id="rId18"/>
    <p:sldId id="278" r:id="rId19"/>
    <p:sldId id="280" r:id="rId20"/>
    <p:sldId id="286" r:id="rId21"/>
    <p:sldId id="287" r:id="rId22"/>
    <p:sldId id="289" r:id="rId23"/>
  </p:sldIdLst>
  <p:sldSz cx="9144000" cy="6858000" type="screen4x3"/>
  <p:notesSz cx="6797675" cy="9928225"/>
  <p:embeddedFontLst>
    <p:embeddedFont>
      <p:font typeface="Arabic Typesetting" panose="03020402040406030203" pitchFamily="66" charset="-78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veat" panose="020B0604020202020204" charset="0"/>
      <p:regular r:id="rId30"/>
      <p:bold r:id="rId31"/>
    </p:embeddedFont>
    <p:embeddedFont>
      <p:font typeface="Garamond" panose="02020404030301010803" pitchFamily="18" charset="0"/>
      <p:regular r:id="rId32"/>
      <p:bold r:id="rId33"/>
      <p:italic r:id="rId34"/>
      <p:boldItalic r:id="rId35"/>
    </p:embeddedFont>
    <p:embeddedFont>
      <p:font typeface="Gulim" panose="020B0600000101010101" pitchFamily="34" charset="-127"/>
      <p:regular r:id="rId36"/>
    </p:embeddedFont>
    <p:embeddedFont>
      <p:font typeface="Lucida Sans" panose="020B0602030504020204" pitchFamily="34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2" roundtripDataSignature="AMtx7mgvRPkle+TcEns5OCyfT/8TRECU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25C3B1-3E77-4163-9933-280138C14306}">
  <a:tblStyle styleId="{B325C3B1-3E77-4163-9933-280138C1430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1330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8" Type="http://schemas.openxmlformats.org/officeDocument/2006/relationships/slide" Target="slides/slide6.xml"/><Relationship Id="rId72" Type="http://customschemas.google.com/relationships/presentationmetadata" Target="meta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p1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352" name="Google Shape;3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Google Shape;353;p1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1" name="Google Shape;46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0" name="Google Shape;4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22313"/>
            <a:ext cx="5130800" cy="384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5" name="Google Shape;265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شريحة عنوان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>
            <a:gsLst>
              <a:gs pos="0">
                <a:srgbClr val="4D718F"/>
              </a:gs>
              <a:gs pos="55000">
                <a:srgbClr val="96C0E4"/>
              </a:gs>
              <a:gs pos="100000">
                <a:srgbClr val="4D718F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grpSp>
        <p:nvGrpSpPr>
          <p:cNvPr id="21" name="Google Shape;21;p33"/>
          <p:cNvGrpSpPr/>
          <p:nvPr/>
        </p:nvGrpSpPr>
        <p:grpSpPr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22" name="Google Shape;22;p33"/>
            <p:cNvSpPr/>
            <p:nvPr/>
          </p:nvSpPr>
          <p:spPr>
            <a:xfrm>
              <a:off x="1687032" y="4832896"/>
              <a:ext cx="7456968" cy="51817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BFD3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3" name="Google Shape;23;p33"/>
            <p:cNvSpPr/>
            <p:nvPr/>
          </p:nvSpPr>
          <p:spPr>
            <a:xfrm>
              <a:off x="35926" y="5135025"/>
              <a:ext cx="9108074" cy="838869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4" name="Google Shape;24;p33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cxnSp>
          <p:nvCxnSpPr>
            <p:cNvPr id="25" name="Google Shape;25;p33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BACFE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" name="Google Shape;26;p33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>
                <a:solidFill>
                  <a:schemeClr val="dk2"/>
                </a:solidFill>
              </a:defRPr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64008" lvl="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 rtl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EF2F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6"/>
          <p:cNvSpPr txBox="1">
            <a:spLocks noGrp="1"/>
          </p:cNvSpPr>
          <p:nvPr>
            <p:ph type="body" idx="1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marL="914400" lvl="1" indent="-342900" algn="r" rtl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56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6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6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7"/>
          <p:cNvSpPr txBox="1">
            <a:spLocks noGrp="1"/>
          </p:cNvSpPr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7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marL="914400" lvl="1" indent="-342900" algn="r" rtl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57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7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7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6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8186737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5pPr>
            <a:lvl6pPr marL="2743200" lvl="5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7pPr>
            <a:lvl8pPr marL="3657600" lvl="7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9pPr>
          </a:lstStyle>
          <a:p>
            <a:endParaRPr/>
          </a:p>
        </p:txBody>
      </p:sp>
      <p:sp>
        <p:nvSpPr>
          <p:cNvPr id="114" name="Google Shape;114;p36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7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7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8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9"/>
          <p:cNvSpPr/>
          <p:nvPr/>
        </p:nvSpPr>
        <p:spPr>
          <a:xfrm>
            <a:off x="1258888" y="2060575"/>
            <a:ext cx="6842125" cy="4105275"/>
          </a:xfrm>
          <a:prstGeom prst="rect">
            <a:avLst/>
          </a:prstGeom>
          <a:solidFill>
            <a:schemeClr val="accent1">
              <a:alpha val="55294"/>
            </a:schemeClr>
          </a:solidFill>
          <a:ln>
            <a:noFill/>
          </a:ln>
          <a:effectLst>
            <a:outerShdw dist="107763" dir="2700000" algn="ctr" rotWithShape="0">
              <a:schemeClr val="lt2">
                <a:alpha val="4941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grpSp>
        <p:nvGrpSpPr>
          <p:cNvPr id="128" name="Google Shape;128;p39"/>
          <p:cNvGrpSpPr/>
          <p:nvPr/>
        </p:nvGrpSpPr>
        <p:grpSpPr>
          <a:xfrm>
            <a:off x="500063" y="615950"/>
            <a:ext cx="8286750" cy="1157288"/>
            <a:chOff x="315" y="1080"/>
            <a:chExt cx="5220" cy="729"/>
          </a:xfrm>
        </p:grpSpPr>
        <p:sp>
          <p:nvSpPr>
            <p:cNvPr id="129" name="Google Shape;129;p39"/>
            <p:cNvSpPr/>
            <p:nvPr/>
          </p:nvSpPr>
          <p:spPr>
            <a:xfrm>
              <a:off x="315" y="1203"/>
              <a:ext cx="5202" cy="606"/>
            </a:xfrm>
            <a:custGeom>
              <a:avLst/>
              <a:gdLst/>
              <a:ahLst/>
              <a:cxnLst/>
              <a:rect l="l" t="t" r="r" b="b"/>
              <a:pathLst>
                <a:path w="5124" h="439" extrusionOk="0">
                  <a:moveTo>
                    <a:pt x="3" y="435"/>
                  </a:moveTo>
                  <a:lnTo>
                    <a:pt x="4710" y="438"/>
                  </a:lnTo>
                  <a:lnTo>
                    <a:pt x="4863" y="438"/>
                  </a:lnTo>
                  <a:cubicBezTo>
                    <a:pt x="4906" y="426"/>
                    <a:pt x="4928" y="439"/>
                    <a:pt x="4971" y="367"/>
                  </a:cubicBezTo>
                  <a:lnTo>
                    <a:pt x="5124" y="3"/>
                  </a:lnTo>
                  <a:lnTo>
                    <a:pt x="241" y="2"/>
                  </a:lnTo>
                  <a:lnTo>
                    <a:pt x="200" y="0"/>
                  </a:lnTo>
                  <a:lnTo>
                    <a:pt x="150" y="0"/>
                  </a:lnTo>
                  <a:lnTo>
                    <a:pt x="118" y="9"/>
                  </a:lnTo>
                  <a:lnTo>
                    <a:pt x="86" y="24"/>
                  </a:lnTo>
                  <a:lnTo>
                    <a:pt x="57" y="47"/>
                  </a:lnTo>
                  <a:lnTo>
                    <a:pt x="25" y="83"/>
                  </a:lnTo>
                  <a:lnTo>
                    <a:pt x="7" y="109"/>
                  </a:lnTo>
                  <a:lnTo>
                    <a:pt x="0" y="142"/>
                  </a:lnTo>
                  <a:lnTo>
                    <a:pt x="3" y="4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85194" dir="3806097" algn="ctr" rotWithShape="0">
                <a:schemeClr val="lt2">
                  <a:alpha val="49411"/>
                </a:scheme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30" name="Google Shape;130;p39"/>
            <p:cNvSpPr/>
            <p:nvPr/>
          </p:nvSpPr>
          <p:spPr>
            <a:xfrm>
              <a:off x="5032" y="1203"/>
              <a:ext cx="503" cy="561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488" y="0"/>
                  </a:moveTo>
                  <a:lnTo>
                    <a:pt x="320" y="444"/>
                  </a:lnTo>
                  <a:cubicBezTo>
                    <a:pt x="279" y="489"/>
                    <a:pt x="374" y="318"/>
                    <a:pt x="242" y="270"/>
                  </a:cubicBezTo>
                  <a:cubicBezTo>
                    <a:pt x="110" y="222"/>
                    <a:pt x="0" y="316"/>
                    <a:pt x="41" y="269"/>
                  </a:cubicBezTo>
                  <a:lnTo>
                    <a:pt x="488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31" name="Google Shape;131;p39"/>
            <p:cNvSpPr/>
            <p:nvPr/>
          </p:nvSpPr>
          <p:spPr>
            <a:xfrm>
              <a:off x="470" y="1080"/>
              <a:ext cx="295" cy="602"/>
            </a:xfrm>
            <a:custGeom>
              <a:avLst/>
              <a:gdLst/>
              <a:ahLst/>
              <a:cxnLst/>
              <a:rect l="l" t="t" r="r" b="b"/>
              <a:pathLst>
                <a:path w="180" h="417" extrusionOk="0">
                  <a:moveTo>
                    <a:pt x="146" y="133"/>
                  </a:moveTo>
                  <a:lnTo>
                    <a:pt x="167" y="136"/>
                  </a:lnTo>
                  <a:lnTo>
                    <a:pt x="102" y="378"/>
                  </a:lnTo>
                  <a:lnTo>
                    <a:pt x="96" y="388"/>
                  </a:lnTo>
                  <a:lnTo>
                    <a:pt x="89" y="402"/>
                  </a:lnTo>
                  <a:lnTo>
                    <a:pt x="75" y="412"/>
                  </a:lnTo>
                  <a:lnTo>
                    <a:pt x="59" y="417"/>
                  </a:lnTo>
                  <a:lnTo>
                    <a:pt x="35" y="412"/>
                  </a:lnTo>
                  <a:lnTo>
                    <a:pt x="23" y="405"/>
                  </a:lnTo>
                  <a:lnTo>
                    <a:pt x="14" y="399"/>
                  </a:lnTo>
                  <a:lnTo>
                    <a:pt x="3" y="382"/>
                  </a:lnTo>
                  <a:lnTo>
                    <a:pt x="0" y="372"/>
                  </a:lnTo>
                  <a:lnTo>
                    <a:pt x="3" y="346"/>
                  </a:lnTo>
                  <a:lnTo>
                    <a:pt x="86" y="34"/>
                  </a:lnTo>
                  <a:lnTo>
                    <a:pt x="90" y="22"/>
                  </a:lnTo>
                  <a:lnTo>
                    <a:pt x="99" y="12"/>
                  </a:lnTo>
                  <a:lnTo>
                    <a:pt x="110" y="4"/>
                  </a:lnTo>
                  <a:lnTo>
                    <a:pt x="123" y="0"/>
                  </a:lnTo>
                  <a:lnTo>
                    <a:pt x="149" y="1"/>
                  </a:lnTo>
                  <a:lnTo>
                    <a:pt x="162" y="6"/>
                  </a:lnTo>
                  <a:lnTo>
                    <a:pt x="173" y="16"/>
                  </a:lnTo>
                  <a:lnTo>
                    <a:pt x="177" y="31"/>
                  </a:lnTo>
                  <a:lnTo>
                    <a:pt x="180" y="43"/>
                  </a:lnTo>
                  <a:lnTo>
                    <a:pt x="179" y="60"/>
                  </a:lnTo>
                  <a:lnTo>
                    <a:pt x="171" y="90"/>
                  </a:lnTo>
                  <a:lnTo>
                    <a:pt x="149" y="90"/>
                  </a:lnTo>
                  <a:lnTo>
                    <a:pt x="155" y="61"/>
                  </a:lnTo>
                  <a:lnTo>
                    <a:pt x="158" y="51"/>
                  </a:lnTo>
                  <a:lnTo>
                    <a:pt x="158" y="40"/>
                  </a:lnTo>
                  <a:lnTo>
                    <a:pt x="155" y="27"/>
                  </a:lnTo>
                  <a:lnTo>
                    <a:pt x="146" y="22"/>
                  </a:lnTo>
                  <a:lnTo>
                    <a:pt x="131" y="19"/>
                  </a:lnTo>
                  <a:lnTo>
                    <a:pt x="119" y="25"/>
                  </a:lnTo>
                  <a:lnTo>
                    <a:pt x="113" y="36"/>
                  </a:lnTo>
                  <a:lnTo>
                    <a:pt x="107" y="49"/>
                  </a:lnTo>
                  <a:lnTo>
                    <a:pt x="104" y="61"/>
                  </a:lnTo>
                  <a:lnTo>
                    <a:pt x="24" y="357"/>
                  </a:lnTo>
                  <a:lnTo>
                    <a:pt x="21" y="372"/>
                  </a:lnTo>
                  <a:lnTo>
                    <a:pt x="27" y="384"/>
                  </a:lnTo>
                  <a:lnTo>
                    <a:pt x="41" y="391"/>
                  </a:lnTo>
                  <a:lnTo>
                    <a:pt x="51" y="393"/>
                  </a:lnTo>
                  <a:lnTo>
                    <a:pt x="71" y="390"/>
                  </a:lnTo>
                  <a:lnTo>
                    <a:pt x="81" y="373"/>
                  </a:lnTo>
                  <a:lnTo>
                    <a:pt x="84" y="360"/>
                  </a:lnTo>
                  <a:lnTo>
                    <a:pt x="146" y="133"/>
                  </a:lnTo>
                  <a:close/>
                </a:path>
              </a:pathLst>
            </a:custGeom>
            <a:gradFill>
              <a:gsLst>
                <a:gs pos="0">
                  <a:srgbClr val="F0F0F0"/>
                </a:gs>
                <a:gs pos="100000">
                  <a:srgbClr val="B2B2B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25400" algn="ctr" rotWithShape="0">
                <a:schemeClr val="dk1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</p:grpSp>
      <p:sp>
        <p:nvSpPr>
          <p:cNvPr id="132" name="Google Shape;132;p39"/>
          <p:cNvSpPr txBox="1">
            <a:spLocks noGrp="1"/>
          </p:cNvSpPr>
          <p:nvPr>
            <p:ph type="ctrTitle"/>
          </p:nvPr>
        </p:nvSpPr>
        <p:spPr>
          <a:xfrm>
            <a:off x="1071563" y="901700"/>
            <a:ext cx="764381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29292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9"/>
          <p:cNvSpPr txBox="1">
            <a:spLocks noGrp="1"/>
          </p:cNvSpPr>
          <p:nvPr>
            <p:ph type="subTitle" idx="1"/>
          </p:nvPr>
        </p:nvSpPr>
        <p:spPr>
          <a:xfrm>
            <a:off x="1314450" y="2133600"/>
            <a:ext cx="6713538" cy="395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Font typeface="Noto Sans Symbols"/>
              <a:buNone/>
              <a:defRPr sz="1800" b="1">
                <a:solidFill>
                  <a:srgbClr val="993300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9pPr>
          </a:lstStyle>
          <a:p>
            <a:endParaRPr/>
          </a:p>
        </p:txBody>
      </p:sp>
      <p:sp>
        <p:nvSpPr>
          <p:cNvPr id="134" name="Google Shape;134;p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60"/>
              <a:buFont typeface="Times New Roman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9pPr>
          </a:lstStyle>
          <a:p>
            <a:endParaRPr/>
          </a:p>
        </p:txBody>
      </p:sp>
      <p:sp>
        <p:nvSpPr>
          <p:cNvPr id="140" name="Google Shape;140;p40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1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1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4016375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20"/>
              <a:buChar char="❖"/>
              <a:defRPr sz="2800"/>
            </a:lvl1pPr>
            <a:lvl2pPr marL="914400" lvl="1" indent="-3657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⮚"/>
              <a:defRPr sz="2400"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3pPr>
            <a:lvl4pPr marL="1828800" lvl="3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Font typeface="Times New Roman"/>
              <a:buChar char="•"/>
              <a:defRPr sz="1800"/>
            </a:lvl4pPr>
            <a:lvl5pPr marL="2286000" lvl="4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 sz="1800"/>
            </a:lvl5pPr>
            <a:lvl6pPr marL="2743200" lvl="5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 sz="1800"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 sz="1800"/>
            </a:lvl7pPr>
            <a:lvl8pPr marL="3657600" lvl="7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 sz="1800"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 sz="1800"/>
            </a:lvl9pPr>
          </a:lstStyle>
          <a:p>
            <a:endParaRPr/>
          </a:p>
        </p:txBody>
      </p:sp>
      <p:sp>
        <p:nvSpPr>
          <p:cNvPr id="146" name="Google Shape;146;p41"/>
          <p:cNvSpPr txBox="1">
            <a:spLocks noGrp="1"/>
          </p:cNvSpPr>
          <p:nvPr>
            <p:ph type="body" idx="2"/>
          </p:nvPr>
        </p:nvSpPr>
        <p:spPr>
          <a:xfrm>
            <a:off x="4668838" y="981075"/>
            <a:ext cx="4017962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20"/>
              <a:buChar char="❖"/>
              <a:defRPr sz="2800"/>
            </a:lvl1pPr>
            <a:lvl2pPr marL="914400" lvl="1" indent="-3657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⮚"/>
              <a:defRPr sz="2400"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3pPr>
            <a:lvl4pPr marL="1828800" lvl="3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Font typeface="Times New Roman"/>
              <a:buChar char="•"/>
              <a:defRPr sz="1800"/>
            </a:lvl4pPr>
            <a:lvl5pPr marL="2286000" lvl="4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 sz="1800"/>
            </a:lvl5pPr>
            <a:lvl6pPr marL="2743200" lvl="5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 sz="1800"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 sz="1800"/>
            </a:lvl7pPr>
            <a:lvl8pPr marL="3657600" lvl="7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 sz="1800"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 sz="1800"/>
            </a:lvl9pPr>
          </a:lstStyle>
          <a:p>
            <a:endParaRPr/>
          </a:p>
        </p:txBody>
      </p:sp>
      <p:sp>
        <p:nvSpPr>
          <p:cNvPr id="147" name="Google Shape;147;p41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❖"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⮚"/>
              <a:defRPr sz="2000"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Font typeface="Times New Roman"/>
              <a:buChar char="•"/>
              <a:defRPr sz="1600"/>
            </a:lvl4pPr>
            <a:lvl5pPr marL="2286000" lvl="4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Char char="?"/>
              <a:defRPr sz="1600"/>
            </a:lvl5pPr>
            <a:lvl6pPr marL="2743200" lvl="5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Char char="?"/>
              <a:defRPr sz="1600"/>
            </a:lvl6pPr>
            <a:lvl7pPr marL="3200400" lvl="6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Char char="?"/>
              <a:defRPr sz="1600"/>
            </a:lvl7pPr>
            <a:lvl8pPr marL="3657600" lvl="7" indent="-32004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Char char="?"/>
              <a:defRPr sz="1600"/>
            </a:lvl8pPr>
            <a:lvl9pPr marL="4114800" lvl="8" indent="-32004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Char char="?"/>
              <a:defRPr sz="1600"/>
            </a:lvl9pPr>
          </a:lstStyle>
          <a:p>
            <a:endParaRPr/>
          </a:p>
        </p:txBody>
      </p:sp>
      <p:sp>
        <p:nvSpPr>
          <p:cNvPr id="154" name="Google Shape;154;p4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4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❖"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⮚"/>
              <a:defRPr sz="2000"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Font typeface="Times New Roman"/>
              <a:buChar char="•"/>
              <a:defRPr sz="1600"/>
            </a:lvl4pPr>
            <a:lvl5pPr marL="2286000" lvl="4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Char char="?"/>
              <a:defRPr sz="1600"/>
            </a:lvl5pPr>
            <a:lvl6pPr marL="2743200" lvl="5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Char char="?"/>
              <a:defRPr sz="1600"/>
            </a:lvl6pPr>
            <a:lvl7pPr marL="3200400" lvl="6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Char char="?"/>
              <a:defRPr sz="1600"/>
            </a:lvl7pPr>
            <a:lvl8pPr marL="3657600" lvl="7" indent="-32004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Char char="?"/>
              <a:defRPr sz="1600"/>
            </a:lvl8pPr>
            <a:lvl9pPr marL="4114800" lvl="8" indent="-32004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Char char="?"/>
              <a:defRPr sz="1600"/>
            </a:lvl9pPr>
          </a:lstStyle>
          <a:p>
            <a:endParaRPr/>
          </a:p>
        </p:txBody>
      </p:sp>
      <p:sp>
        <p:nvSpPr>
          <p:cNvPr id="156" name="Google Shape;156;p42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80"/>
              <a:buChar char="❖"/>
              <a:defRPr sz="3200"/>
            </a:lvl1pPr>
            <a:lvl2pPr marL="914400" lvl="1" indent="-388619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⮚"/>
              <a:defRPr sz="2800"/>
            </a:lvl2pPr>
            <a:lvl3pPr marL="1371600" lvl="2" indent="-3657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Times New Roman"/>
              <a:buChar char="•"/>
              <a:defRPr sz="2000"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 sz="2000"/>
            </a:lvl6pPr>
            <a:lvl7pPr marL="320040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 sz="2000"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 sz="2000"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 sz="2000"/>
            </a:lvl9pPr>
          </a:lstStyle>
          <a:p>
            <a:endParaRPr/>
          </a:p>
        </p:txBody>
      </p:sp>
      <p:sp>
        <p:nvSpPr>
          <p:cNvPr id="162" name="Google Shape;162;p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81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163" name="Google Shape;163;p43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marL="914400" lvl="1" indent="-342900" algn="r" rtl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4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81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44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5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5"/>
          <p:cNvSpPr txBox="1">
            <a:spLocks noGrp="1"/>
          </p:cNvSpPr>
          <p:nvPr>
            <p:ph type="body" idx="1"/>
          </p:nvPr>
        </p:nvSpPr>
        <p:spPr>
          <a:xfrm rot="5400000">
            <a:off x="2020888" y="-539749"/>
            <a:ext cx="5145088" cy="818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5pPr>
            <a:lvl6pPr marL="2743200" lvl="5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7pPr>
            <a:lvl8pPr marL="3657600" lvl="7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9pPr>
          </a:lstStyle>
          <a:p>
            <a:endParaRPr/>
          </a:p>
        </p:txBody>
      </p:sp>
      <p:sp>
        <p:nvSpPr>
          <p:cNvPr id="176" name="Google Shape;176;p45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6"/>
          <p:cNvSpPr txBox="1">
            <a:spLocks noGrp="1"/>
          </p:cNvSpPr>
          <p:nvPr>
            <p:ph type="title"/>
          </p:nvPr>
        </p:nvSpPr>
        <p:spPr>
          <a:xfrm rot="5400000">
            <a:off x="4795838" y="2235201"/>
            <a:ext cx="5735638" cy="204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6"/>
          <p:cNvSpPr txBox="1">
            <a:spLocks noGrp="1"/>
          </p:cNvSpPr>
          <p:nvPr>
            <p:ph type="body" idx="1"/>
          </p:nvPr>
        </p:nvSpPr>
        <p:spPr>
          <a:xfrm rot="5400000">
            <a:off x="626269" y="264319"/>
            <a:ext cx="5735638" cy="598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5pPr>
            <a:lvl6pPr marL="2743200" lvl="5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7pPr>
            <a:lvl8pPr marL="3657600" lvl="7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9pPr>
          </a:lstStyle>
          <a:p>
            <a:endParaRPr/>
          </a:p>
        </p:txBody>
      </p:sp>
      <p:sp>
        <p:nvSpPr>
          <p:cNvPr id="182" name="Google Shape;182;p46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7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7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4016375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5pPr>
            <a:lvl6pPr marL="2743200" lvl="5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7pPr>
            <a:lvl8pPr marL="3657600" lvl="7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9pPr>
          </a:lstStyle>
          <a:p>
            <a:endParaRPr/>
          </a:p>
        </p:txBody>
      </p:sp>
      <p:sp>
        <p:nvSpPr>
          <p:cNvPr id="188" name="Google Shape;188;p47"/>
          <p:cNvSpPr txBox="1">
            <a:spLocks noGrp="1"/>
          </p:cNvSpPr>
          <p:nvPr>
            <p:ph type="body" idx="2"/>
          </p:nvPr>
        </p:nvSpPr>
        <p:spPr>
          <a:xfrm>
            <a:off x="4668838" y="981075"/>
            <a:ext cx="4017962" cy="249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5pPr>
            <a:lvl6pPr marL="2743200" lvl="5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7pPr>
            <a:lvl8pPr marL="3657600" lvl="7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9pPr>
          </a:lstStyle>
          <a:p>
            <a:endParaRPr/>
          </a:p>
        </p:txBody>
      </p:sp>
      <p:sp>
        <p:nvSpPr>
          <p:cNvPr id="189" name="Google Shape;189;p47"/>
          <p:cNvSpPr txBox="1">
            <a:spLocks noGrp="1"/>
          </p:cNvSpPr>
          <p:nvPr>
            <p:ph type="body" idx="3"/>
          </p:nvPr>
        </p:nvSpPr>
        <p:spPr>
          <a:xfrm>
            <a:off x="4668838" y="3629025"/>
            <a:ext cx="4017962" cy="249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5pPr>
            <a:lvl6pPr marL="2743200" lvl="5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7pPr>
            <a:lvl8pPr marL="3657600" lvl="7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9pPr>
          </a:lstStyle>
          <a:p>
            <a:endParaRPr/>
          </a:p>
        </p:txBody>
      </p:sp>
      <p:sp>
        <p:nvSpPr>
          <p:cNvPr id="190" name="Google Shape;190;p47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8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8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4016375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5pPr>
            <a:lvl6pPr marL="2743200" lvl="5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7pPr>
            <a:lvl8pPr marL="3657600" lvl="7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9pPr>
          </a:lstStyle>
          <a:p>
            <a:endParaRPr/>
          </a:p>
        </p:txBody>
      </p:sp>
      <p:sp>
        <p:nvSpPr>
          <p:cNvPr id="196" name="Google Shape;196;p48"/>
          <p:cNvSpPr txBox="1">
            <a:spLocks noGrp="1"/>
          </p:cNvSpPr>
          <p:nvPr>
            <p:ph type="body" idx="2"/>
          </p:nvPr>
        </p:nvSpPr>
        <p:spPr>
          <a:xfrm>
            <a:off x="4668838" y="981075"/>
            <a:ext cx="4017962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marL="914400" lvl="1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⮚"/>
              <a:defRPr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5pPr>
            <a:lvl6pPr marL="2743200" lvl="5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7pPr>
            <a:lvl8pPr marL="3657600" lvl="7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9pPr>
          </a:lstStyle>
          <a:p>
            <a:endParaRPr/>
          </a:p>
        </p:txBody>
      </p:sp>
      <p:sp>
        <p:nvSpPr>
          <p:cNvPr id="197" name="Google Shape;197;p48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9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6E90AC"/>
              </a:gs>
              <a:gs pos="72000">
                <a:srgbClr val="99BFE0"/>
              </a:gs>
              <a:gs pos="100000">
                <a:srgbClr val="ADCAE5"/>
              </a:gs>
            </a:gsLst>
            <a:lin ang="16200000" scaled="0"/>
          </a:gradFill>
          <a:ln w="9525" cap="rnd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39" name="Google Shape;39;p49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6E90AC"/>
              </a:gs>
              <a:gs pos="72000">
                <a:srgbClr val="99BFE0"/>
              </a:gs>
              <a:gs pos="100000">
                <a:srgbClr val="ADCAE5"/>
              </a:gs>
            </a:gsLst>
            <a:lin ang="16200000" scaled="0"/>
          </a:gradFill>
          <a:ln w="9525" cap="rnd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40" name="Google Shape;40;p49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sz="4800" b="1" cap="none"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r" rtl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ين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50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marL="914400" lvl="1" indent="-381000" algn="r" rtl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50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marL="914400" lvl="1" indent="-381000" algn="r" rtl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0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مقارنة" type="twoTxTwoObj">
  <p:cSld name="TWO_OBJECTS_WITH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1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r" rtl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r" rtl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2232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Char char="?"/>
              <a:defRPr sz="2400"/>
            </a:lvl1pPr>
            <a:lvl2pPr marL="914400" lvl="1" indent="-355600" algn="r" rtl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223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Char char="?"/>
              <a:defRPr sz="2400"/>
            </a:lvl1pPr>
            <a:lvl2pPr marL="914400" lvl="1" indent="-355600" algn="r" rtl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1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1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2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2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3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3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3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محتوى ذو تسمية توضيحية" type="objTx">
  <p:cSld name="OBJECT_WITH_CAPTION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4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4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r" rtl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54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677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Char char="?"/>
              <a:defRPr sz="3200"/>
            </a:lvl1pPr>
            <a:lvl2pPr marL="914400" lvl="1" indent="-406400" algn="r" rtl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54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4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صورة ذو تسمية توضيحية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5"/>
          <p:cNvSpPr/>
          <p:nvPr/>
        </p:nvSpPr>
        <p:spPr>
          <a:xfrm>
            <a:off x="715963" y="5002213"/>
            <a:ext cx="3802062" cy="1443037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BFD3E5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9" name="Google Shape;79;p55"/>
          <p:cNvSpPr/>
          <p:nvPr/>
        </p:nvSpPr>
        <p:spPr>
          <a:xfrm>
            <a:off x="-53975" y="5784850"/>
            <a:ext cx="3802063" cy="83820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0" name="Google Shape;80;p55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81" name="Google Shape;81;p55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BACFE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55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6E90AC"/>
              </a:gs>
              <a:gs pos="72000">
                <a:srgbClr val="99BFE0"/>
              </a:gs>
              <a:gs pos="100000">
                <a:srgbClr val="ADCAE5"/>
              </a:gs>
            </a:gsLst>
            <a:lin ang="16200000" scaled="0"/>
          </a:gradFill>
          <a:ln w="9525" cap="rnd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3" name="Google Shape;83;p55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6E90AC"/>
              </a:gs>
              <a:gs pos="72000">
                <a:srgbClr val="99BFE0"/>
              </a:gs>
              <a:gs pos="100000">
                <a:srgbClr val="ADCAE5"/>
              </a:gs>
            </a:gsLst>
            <a:lin ang="16200000" scaled="0"/>
          </a:gradFill>
          <a:ln w="9525" cap="rnd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4" name="Google Shape;84;p55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18288" lvl="0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r" rtl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55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5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5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5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5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/>
          <p:nvPr/>
        </p:nvSpPr>
        <p:spPr>
          <a:xfrm>
            <a:off x="715963" y="5002213"/>
            <a:ext cx="3802062" cy="1443037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BFD3E5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32"/>
          <p:cNvSpPr/>
          <p:nvPr/>
        </p:nvSpPr>
        <p:spPr>
          <a:xfrm>
            <a:off x="-53975" y="5784850"/>
            <a:ext cx="3802063" cy="83820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32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13" name="Google Shape;13;p32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BACFE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r" rtl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tile tx="0" ty="0" sx="100000" sy="100000" flip="none" algn="tl"/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5"/>
          <p:cNvSpPr/>
          <p:nvPr/>
        </p:nvSpPr>
        <p:spPr>
          <a:xfrm>
            <a:off x="500063" y="415925"/>
            <a:ext cx="8134350" cy="492125"/>
          </a:xfrm>
          <a:custGeom>
            <a:avLst/>
            <a:gdLst/>
            <a:ahLst/>
            <a:cxnLst/>
            <a:rect l="l" t="t" r="r" b="b"/>
            <a:pathLst>
              <a:path w="5124" h="439" extrusionOk="0">
                <a:moveTo>
                  <a:pt x="3" y="435"/>
                </a:moveTo>
                <a:lnTo>
                  <a:pt x="4710" y="438"/>
                </a:lnTo>
                <a:lnTo>
                  <a:pt x="4863" y="438"/>
                </a:lnTo>
                <a:cubicBezTo>
                  <a:pt x="4906" y="426"/>
                  <a:pt x="4928" y="439"/>
                  <a:pt x="4971" y="367"/>
                </a:cubicBezTo>
                <a:lnTo>
                  <a:pt x="5124" y="3"/>
                </a:lnTo>
                <a:lnTo>
                  <a:pt x="241" y="2"/>
                </a:lnTo>
                <a:lnTo>
                  <a:pt x="200" y="0"/>
                </a:lnTo>
                <a:lnTo>
                  <a:pt x="150" y="0"/>
                </a:lnTo>
                <a:lnTo>
                  <a:pt x="118" y="9"/>
                </a:lnTo>
                <a:lnTo>
                  <a:pt x="86" y="24"/>
                </a:lnTo>
                <a:lnTo>
                  <a:pt x="57" y="47"/>
                </a:lnTo>
                <a:lnTo>
                  <a:pt x="25" y="83"/>
                </a:lnTo>
                <a:lnTo>
                  <a:pt x="7" y="109"/>
                </a:lnTo>
                <a:lnTo>
                  <a:pt x="0" y="142"/>
                </a:lnTo>
                <a:lnTo>
                  <a:pt x="3" y="4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04" name="Google Shape;104;p35"/>
          <p:cNvSpPr/>
          <p:nvPr/>
        </p:nvSpPr>
        <p:spPr>
          <a:xfrm>
            <a:off x="7967663" y="412750"/>
            <a:ext cx="671512" cy="495300"/>
          </a:xfrm>
          <a:custGeom>
            <a:avLst/>
            <a:gdLst/>
            <a:ahLst/>
            <a:cxnLst/>
            <a:rect l="l" t="t" r="r" b="b"/>
            <a:pathLst>
              <a:path w="423" h="404" extrusionOk="0">
                <a:moveTo>
                  <a:pt x="423" y="0"/>
                </a:moveTo>
                <a:lnTo>
                  <a:pt x="270" y="363"/>
                </a:lnTo>
                <a:cubicBezTo>
                  <a:pt x="236" y="404"/>
                  <a:pt x="300" y="318"/>
                  <a:pt x="219" y="246"/>
                </a:cubicBezTo>
                <a:cubicBezTo>
                  <a:pt x="138" y="174"/>
                  <a:pt x="0" y="272"/>
                  <a:pt x="37" y="229"/>
                </a:cubicBezTo>
                <a:lnTo>
                  <a:pt x="423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05" name="Google Shape;105;p35"/>
          <p:cNvSpPr/>
          <p:nvPr/>
        </p:nvSpPr>
        <p:spPr>
          <a:xfrm>
            <a:off x="828675" y="228600"/>
            <a:ext cx="341313" cy="846138"/>
          </a:xfrm>
          <a:custGeom>
            <a:avLst/>
            <a:gdLst/>
            <a:ahLst/>
            <a:cxnLst/>
            <a:rect l="l" t="t" r="r" b="b"/>
            <a:pathLst>
              <a:path w="180" h="417" extrusionOk="0">
                <a:moveTo>
                  <a:pt x="146" y="133"/>
                </a:moveTo>
                <a:lnTo>
                  <a:pt x="167" y="136"/>
                </a:lnTo>
                <a:lnTo>
                  <a:pt x="102" y="378"/>
                </a:lnTo>
                <a:lnTo>
                  <a:pt x="96" y="388"/>
                </a:lnTo>
                <a:lnTo>
                  <a:pt x="89" y="402"/>
                </a:lnTo>
                <a:lnTo>
                  <a:pt x="75" y="412"/>
                </a:lnTo>
                <a:lnTo>
                  <a:pt x="59" y="417"/>
                </a:lnTo>
                <a:lnTo>
                  <a:pt x="35" y="412"/>
                </a:lnTo>
                <a:lnTo>
                  <a:pt x="23" y="405"/>
                </a:lnTo>
                <a:lnTo>
                  <a:pt x="14" y="399"/>
                </a:lnTo>
                <a:lnTo>
                  <a:pt x="3" y="382"/>
                </a:lnTo>
                <a:lnTo>
                  <a:pt x="0" y="372"/>
                </a:lnTo>
                <a:lnTo>
                  <a:pt x="3" y="346"/>
                </a:lnTo>
                <a:lnTo>
                  <a:pt x="86" y="34"/>
                </a:lnTo>
                <a:lnTo>
                  <a:pt x="90" y="22"/>
                </a:lnTo>
                <a:lnTo>
                  <a:pt x="99" y="12"/>
                </a:lnTo>
                <a:lnTo>
                  <a:pt x="110" y="4"/>
                </a:lnTo>
                <a:lnTo>
                  <a:pt x="123" y="0"/>
                </a:lnTo>
                <a:lnTo>
                  <a:pt x="149" y="1"/>
                </a:lnTo>
                <a:lnTo>
                  <a:pt x="162" y="6"/>
                </a:lnTo>
                <a:lnTo>
                  <a:pt x="173" y="16"/>
                </a:lnTo>
                <a:lnTo>
                  <a:pt x="177" y="31"/>
                </a:lnTo>
                <a:lnTo>
                  <a:pt x="180" y="43"/>
                </a:lnTo>
                <a:lnTo>
                  <a:pt x="179" y="60"/>
                </a:lnTo>
                <a:lnTo>
                  <a:pt x="171" y="90"/>
                </a:lnTo>
                <a:lnTo>
                  <a:pt x="149" y="90"/>
                </a:lnTo>
                <a:lnTo>
                  <a:pt x="155" y="61"/>
                </a:lnTo>
                <a:lnTo>
                  <a:pt x="158" y="51"/>
                </a:lnTo>
                <a:lnTo>
                  <a:pt x="158" y="40"/>
                </a:lnTo>
                <a:lnTo>
                  <a:pt x="155" y="27"/>
                </a:lnTo>
                <a:lnTo>
                  <a:pt x="146" y="22"/>
                </a:lnTo>
                <a:lnTo>
                  <a:pt x="131" y="19"/>
                </a:lnTo>
                <a:lnTo>
                  <a:pt x="119" y="25"/>
                </a:lnTo>
                <a:lnTo>
                  <a:pt x="113" y="36"/>
                </a:lnTo>
                <a:lnTo>
                  <a:pt x="107" y="49"/>
                </a:lnTo>
                <a:lnTo>
                  <a:pt x="104" y="61"/>
                </a:lnTo>
                <a:lnTo>
                  <a:pt x="24" y="357"/>
                </a:lnTo>
                <a:lnTo>
                  <a:pt x="21" y="372"/>
                </a:lnTo>
                <a:lnTo>
                  <a:pt x="27" y="384"/>
                </a:lnTo>
                <a:lnTo>
                  <a:pt x="41" y="391"/>
                </a:lnTo>
                <a:lnTo>
                  <a:pt x="51" y="393"/>
                </a:lnTo>
                <a:lnTo>
                  <a:pt x="71" y="390"/>
                </a:lnTo>
                <a:lnTo>
                  <a:pt x="81" y="373"/>
                </a:lnTo>
                <a:lnTo>
                  <a:pt x="84" y="360"/>
                </a:lnTo>
                <a:lnTo>
                  <a:pt x="146" y="133"/>
                </a:lnTo>
                <a:close/>
              </a:path>
            </a:pathLst>
          </a:custGeom>
          <a:gradFill>
            <a:gsLst>
              <a:gs pos="0">
                <a:srgbClr val="FCFCFC"/>
              </a:gs>
              <a:gs pos="100000">
                <a:srgbClr val="B2B2B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dist="25400" algn="ctr" rotWithShape="0">
              <a:schemeClr val="lt2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06" name="Google Shape;106;p35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107" name="Google Shape;107;p35"/>
          <p:cNvSpPr txBox="1">
            <a:spLocks noGrp="1"/>
          </p:cNvSpPr>
          <p:nvPr>
            <p:ph type="body" idx="1"/>
          </p:nvPr>
        </p:nvSpPr>
        <p:spPr>
          <a:xfrm>
            <a:off x="500063" y="981075"/>
            <a:ext cx="8186737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940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430"/>
              <a:buFont typeface="Noto Sans Symbols"/>
              <a:buChar char="❖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⮚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Char char="▪"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861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861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861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860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860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🞣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dt" idx="10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"/>
          <p:cNvSpPr txBox="1">
            <a:spLocks noGrp="1"/>
          </p:cNvSpPr>
          <p:nvPr>
            <p:ph type="ctrTitle"/>
          </p:nvPr>
        </p:nvSpPr>
        <p:spPr>
          <a:xfrm>
            <a:off x="532660" y="1752601"/>
            <a:ext cx="8123068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8888"/>
              <a:buNone/>
            </a:pPr>
            <a:r>
              <a:rPr lang="en-US" sz="4000" dirty="0">
                <a:solidFill>
                  <a:schemeClr val="tx1"/>
                </a:solidFill>
              </a:rPr>
              <a:t>Analog to digital Conversion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(fast review)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1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205" name="Google Shape;205;p1"/>
          <p:cNvSpPr/>
          <p:nvPr/>
        </p:nvSpPr>
        <p:spPr>
          <a:xfrm>
            <a:off x="1300975" y="908725"/>
            <a:ext cx="6799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/>
              <a:t>Dig. Comm.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"/>
          <p:cNvSpPr txBox="1">
            <a:spLocks noGrp="1"/>
          </p:cNvSpPr>
          <p:nvPr>
            <p:ph type="title"/>
          </p:nvPr>
        </p:nvSpPr>
        <p:spPr>
          <a:xfrm>
            <a:off x="1085117" y="478448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Noise Considerations in PCM Systems</a:t>
            </a:r>
            <a:endParaRPr dirty="0"/>
          </a:p>
        </p:txBody>
      </p:sp>
      <p:sp>
        <p:nvSpPr>
          <p:cNvPr id="299" name="Google Shape;299;p10"/>
          <p:cNvSpPr txBox="1">
            <a:spLocks noGrp="1"/>
          </p:cNvSpPr>
          <p:nvPr>
            <p:ph type="body" idx="1"/>
          </p:nvPr>
        </p:nvSpPr>
        <p:spPr>
          <a:xfrm>
            <a:off x="228600" y="1023253"/>
            <a:ext cx="8686801" cy="544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"/>
              <a:buChar char="❖"/>
            </a:pPr>
            <a:r>
              <a:rPr lang="en-US" sz="2800" dirty="0"/>
              <a:t>Two major sources:</a:t>
            </a:r>
            <a:endParaRPr dirty="0"/>
          </a:p>
          <a:p>
            <a:pPr marL="669925" lvl="1" indent="-32543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⮚"/>
            </a:pPr>
            <a:r>
              <a:rPr lang="en-US" sz="2800" dirty="0"/>
              <a:t>channel noise – always present</a:t>
            </a:r>
            <a:endParaRPr dirty="0"/>
          </a:p>
          <a:p>
            <a:pPr marL="669925" lvl="1" indent="-32543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⮚"/>
            </a:pPr>
            <a:r>
              <a:rPr lang="en-US" sz="2800" dirty="0"/>
              <a:t>quantization noise – signal dependent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en-US" sz="2800" b="1" dirty="0"/>
              <a:t>Define</a:t>
            </a:r>
            <a:r>
              <a:rPr lang="en-US" sz="2800" dirty="0"/>
              <a:t>: Bit Error Rate (BER 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690"/>
              <a:buNone/>
            </a:pPr>
            <a:r>
              <a:rPr lang="en-US" sz="2600" dirty="0"/>
              <a:t>BER is the probability that the reconstructed bit at the receiver output differs from the transmitted bit on average. 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690"/>
              <a:buChar char="❖"/>
            </a:pPr>
            <a:r>
              <a:rPr lang="en-US" sz="2600" dirty="0"/>
              <a:t>Usually channel noise is assumed </a:t>
            </a:r>
            <a:r>
              <a:rPr lang="en-US" sz="2400" dirty="0"/>
              <a:t>Additive, White &amp; Gaussian</a:t>
            </a:r>
            <a:r>
              <a:rPr lang="en-US" sz="2600" dirty="0"/>
              <a:t> (AWGN)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690"/>
              <a:buChar char="❖"/>
            </a:pPr>
            <a:r>
              <a:rPr lang="en-US" sz="2600" dirty="0"/>
              <a:t>Quantization noise is under the designer's control.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"/>
          <p:cNvSpPr txBox="1">
            <a:spLocks noGrp="1"/>
          </p:cNvSpPr>
          <p:nvPr>
            <p:ph type="title"/>
          </p:nvPr>
        </p:nvSpPr>
        <p:spPr>
          <a:xfrm>
            <a:off x="1076325" y="427596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Signal-to-Noise Ratio-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(metric to quantify quality of digital signal)</a:t>
            </a:r>
            <a:endParaRPr dirty="0"/>
          </a:p>
        </p:txBody>
      </p:sp>
      <p:pic>
        <p:nvPicPr>
          <p:cNvPr id="306" name="Google Shape;30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" y="1427162"/>
            <a:ext cx="8710246" cy="51143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51DC1F-18F2-46F5-AC15-5CD1570845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313" name="Google Shape;3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120958"/>
            <a:ext cx="8991600" cy="5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"/>
          <p:cNvSpPr/>
          <p:nvPr/>
        </p:nvSpPr>
        <p:spPr>
          <a:xfrm>
            <a:off x="266700" y="1065163"/>
            <a:ext cx="8610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 depends on Eb/No, where Eb/No is the ratio of the transmitted signal energy per bit (Eb), to the noise spectral density (No).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9" name="Google Shape;319;p13"/>
          <p:cNvGraphicFramePr/>
          <p:nvPr/>
        </p:nvGraphicFramePr>
        <p:xfrm>
          <a:off x="642938" y="2643188"/>
          <a:ext cx="6081700" cy="3779600"/>
        </p:xfrm>
        <a:graphic>
          <a:graphicData uri="http://schemas.openxmlformats.org/drawingml/2006/table">
            <a:tbl>
              <a:tblPr>
                <a:noFill/>
                <a:tableStyleId>{B325C3B1-3E77-4163-9933-280138C14306}</a:tableStyleId>
              </a:tblPr>
              <a:tblGrid>
                <a:gridCol w="20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   a bit rate of 10^5 b/s, one error every 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probability of error (Pe)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Eb/No (dB)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10-3 second 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10^-2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4.3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10-1 second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10^-4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8.4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second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10^-6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10.6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…………………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…………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→11.0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 minutes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10^-8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12.0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day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10^-10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13.0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months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10^-12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14.0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0" name="Google Shape;320;p13"/>
          <p:cNvSpPr/>
          <p:nvPr/>
        </p:nvSpPr>
        <p:spPr>
          <a:xfrm>
            <a:off x="0" y="57197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13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322" name="Google Shape;322;p13"/>
          <p:cNvSpPr/>
          <p:nvPr/>
        </p:nvSpPr>
        <p:spPr>
          <a:xfrm>
            <a:off x="571500" y="2241982"/>
            <a:ext cx="76327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Table: Influence of  Eb/No on the probability of error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1371600" y="368777"/>
            <a:ext cx="3657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  threshold : </a:t>
            </a:r>
            <a:endParaRPr sz="3200" b="0" i="0" u="none" strike="noStrike" cap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"/>
          <p:cNvSpPr/>
          <p:nvPr/>
        </p:nvSpPr>
        <p:spPr>
          <a:xfrm>
            <a:off x="152400" y="1006832"/>
            <a:ext cx="8911701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threshold is about Eb/No = 11.0 dB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 Eb/No &gt; 11.0 dB then,   channel noise  has   virtually  no-effect on      the receiver performance ( goal of PCM 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CASE: PCM vs. AM	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 dB error threshold in PCM (using NRZ signaling).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60-70 dB for AM used for high quality transmission speech.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PCM  requires much less power (even though the average noise power in PCM system is increased by the R-fold increase in the bandwidth.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 # of bits in a codeword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PCM is robust to channel noise &amp; interference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14</a:t>
            </a:fld>
            <a:endParaRPr sz="1600" b="1" dirty="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"/>
          <p:cNvSpPr txBox="1">
            <a:spLocks noGrp="1"/>
          </p:cNvSpPr>
          <p:nvPr>
            <p:ph type="sldNum" idx="12"/>
          </p:nvPr>
        </p:nvSpPr>
        <p:spPr>
          <a:xfrm>
            <a:off x="4953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356" name="Google Shape;356;p17"/>
          <p:cNvCxnSpPr/>
          <p:nvPr/>
        </p:nvCxnSpPr>
        <p:spPr>
          <a:xfrm>
            <a:off x="152400" y="533400"/>
            <a:ext cx="8763000" cy="0"/>
          </a:xfrm>
          <a:prstGeom prst="straightConnector1">
            <a:avLst/>
          </a:prstGeom>
          <a:noFill/>
          <a:ln w="762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7" name="Google Shape;357;p17"/>
          <p:cNvCxnSpPr/>
          <p:nvPr/>
        </p:nvCxnSpPr>
        <p:spPr>
          <a:xfrm>
            <a:off x="152400" y="1371600"/>
            <a:ext cx="8763000" cy="0"/>
          </a:xfrm>
          <a:prstGeom prst="straightConnector1">
            <a:avLst/>
          </a:prstGeom>
          <a:noFill/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8" name="Google Shape;358;p17"/>
          <p:cNvSpPr txBox="1"/>
          <p:nvPr/>
        </p:nvSpPr>
        <p:spPr>
          <a:xfrm>
            <a:off x="1066800" y="478493"/>
            <a:ext cx="45111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Line coding and decoding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9" name="Google Shape;359;p17"/>
          <p:cNvCxnSpPr/>
          <p:nvPr/>
        </p:nvCxnSpPr>
        <p:spPr>
          <a:xfrm>
            <a:off x="152400" y="6248400"/>
            <a:ext cx="8763000" cy="0"/>
          </a:xfrm>
          <a:prstGeom prst="straightConnector1">
            <a:avLst/>
          </a:prstGeom>
          <a:noFill/>
          <a:ln w="762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0" name="Google Shape;36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00" y="2111375"/>
            <a:ext cx="8775700" cy="268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19"/>
          <p:cNvPicPr preferRelativeResize="0"/>
          <p:nvPr/>
        </p:nvPicPr>
        <p:blipFill rotWithShape="1">
          <a:blip r:embed="rId3">
            <a:alphaModFix/>
          </a:blip>
          <a:srcRect r="11213"/>
          <a:stretch/>
        </p:blipFill>
        <p:spPr>
          <a:xfrm>
            <a:off x="4836271" y="332656"/>
            <a:ext cx="4107689" cy="530869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16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pic>
        <p:nvPicPr>
          <p:cNvPr id="385" name="Google Shape;38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96376"/>
            <a:ext cx="3404537" cy="5649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146" y="5816425"/>
            <a:ext cx="8782201" cy="8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9"/>
          <p:cNvSpPr/>
          <p:nvPr/>
        </p:nvSpPr>
        <p:spPr>
          <a:xfrm rot="-1991302">
            <a:off x="4255706" y="284890"/>
            <a:ext cx="167919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Check the reference, Iann</a:t>
            </a:r>
            <a:endParaRPr sz="1800" b="0" i="0" u="none" strike="noStrike" cap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393" name="Google Shape;393;p20" descr="https://upload.wikimedia.org/wikipedia/commons/thumb/9/90/Manchester_encoding_both_conventions.svg/650px-Manchester_encoding_both_conventions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02826"/>
            <a:ext cx="9144000" cy="433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22"/>
          <p:cNvPicPr preferRelativeResize="0"/>
          <p:nvPr/>
        </p:nvPicPr>
        <p:blipFill rotWithShape="1">
          <a:blip r:embed="rId3">
            <a:alphaModFix/>
          </a:blip>
          <a:srcRect b="3846"/>
          <a:stretch/>
        </p:blipFill>
        <p:spPr>
          <a:xfrm>
            <a:off x="1524000" y="909183"/>
            <a:ext cx="5410200" cy="5914943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2"/>
          <p:cNvSpPr txBox="1"/>
          <p:nvPr/>
        </p:nvSpPr>
        <p:spPr>
          <a:xfrm>
            <a:off x="1619672" y="452618"/>
            <a:ext cx="5572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b="0" i="1" u="none" strike="noStrike" cap="none">
                <a:solidFill>
                  <a:srgbClr val="E06C00"/>
                </a:solidFill>
                <a:latin typeface="Calibri"/>
                <a:ea typeface="Calibri"/>
                <a:cs typeface="Calibri"/>
                <a:sym typeface="Calibri"/>
              </a:rPr>
              <a:t>check the reference</a:t>
            </a:r>
            <a:endParaRPr sz="1800" b="0" i="1" u="none" strike="noStrike" cap="none">
              <a:solidFill>
                <a:srgbClr val="E06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18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8"/>
          <p:cNvSpPr txBox="1">
            <a:spLocks noGrp="1"/>
          </p:cNvSpPr>
          <p:nvPr>
            <p:ph type="title"/>
          </p:nvPr>
        </p:nvSpPr>
        <p:spPr>
          <a:xfrm>
            <a:off x="1386026" y="402670"/>
            <a:ext cx="66675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Differential Encoding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4" name="Google Shape;46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3" y="3124200"/>
            <a:ext cx="8382000" cy="247967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8"/>
          <p:cNvSpPr/>
          <p:nvPr/>
        </p:nvSpPr>
        <p:spPr>
          <a:xfrm>
            <a:off x="428625" y="5643563"/>
            <a:ext cx="80772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en-US" sz="2000" b="0" i="1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lang="en-US" sz="20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) Original binary data. (</a:t>
            </a:r>
            <a:r>
              <a:rPr lang="en-US" sz="2000" b="0" i="1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b</a:t>
            </a:r>
            <a:r>
              <a:rPr lang="en-US" sz="20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) Differentially encoded data, assuming reference bit 1. (</a:t>
            </a:r>
            <a:r>
              <a:rPr lang="en-US" sz="2000" b="0" i="1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</a:t>
            </a:r>
            <a:r>
              <a:rPr lang="en-US" sz="20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)  Waveform of differentially encoded data using unipolar NRZ signaling.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8"/>
          <p:cNvSpPr/>
          <p:nvPr/>
        </p:nvSpPr>
        <p:spPr>
          <a:xfrm>
            <a:off x="571500" y="1000125"/>
            <a:ext cx="8072438" cy="175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transition is used to designate symbol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incoming steam of data &amp;  no transition is used to designate symbol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Whenever you encounter a zero in the incoming  signal then you apply         transition  in  the encoded signal 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decoder compares the polarity of adjacent binary symbols to establish whether or not a transition has occurred (a reference bit is required 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8"/>
          <p:cNvSpPr txBox="1">
            <a:spLocks noGrp="1"/>
          </p:cNvSpPr>
          <p:nvPr>
            <p:ph type="title"/>
          </p:nvPr>
        </p:nvSpPr>
        <p:spPr>
          <a:xfrm>
            <a:off x="998538" y="503238"/>
            <a:ext cx="464026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>
                <a:latin typeface="Tahoma"/>
                <a:ea typeface="Tahoma"/>
                <a:cs typeface="Tahoma"/>
                <a:sym typeface="Tahoma"/>
              </a:rPr>
              <a:t>                Transmitter</a:t>
            </a:r>
            <a:endParaRPr/>
          </a:p>
        </p:txBody>
      </p:sp>
      <p:sp>
        <p:nvSpPr>
          <p:cNvPr id="218" name="Google Shape;218;p58"/>
          <p:cNvSpPr txBox="1"/>
          <p:nvPr/>
        </p:nvSpPr>
        <p:spPr>
          <a:xfrm>
            <a:off x="1422400" y="2057400"/>
            <a:ext cx="1574800" cy="71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Encoder</a:t>
            </a:r>
            <a:endParaRPr/>
          </a:p>
        </p:txBody>
      </p:sp>
      <p:sp>
        <p:nvSpPr>
          <p:cNvPr id="219" name="Google Shape;219;p58"/>
          <p:cNvSpPr txBox="1"/>
          <p:nvPr/>
        </p:nvSpPr>
        <p:spPr>
          <a:xfrm>
            <a:off x="3351213" y="2057400"/>
            <a:ext cx="1220787" cy="71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Channel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Encoder</a:t>
            </a:r>
            <a:endParaRPr/>
          </a:p>
        </p:txBody>
      </p:sp>
      <p:sp>
        <p:nvSpPr>
          <p:cNvPr id="220" name="Google Shape;220;p58"/>
          <p:cNvSpPr txBox="1"/>
          <p:nvPr/>
        </p:nvSpPr>
        <p:spPr>
          <a:xfrm>
            <a:off x="5002213" y="2057400"/>
            <a:ext cx="1370012" cy="71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Baseband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Signaling</a:t>
            </a:r>
            <a:endParaRPr/>
          </a:p>
        </p:txBody>
      </p:sp>
      <p:cxnSp>
        <p:nvCxnSpPr>
          <p:cNvPr id="221" name="Google Shape;221;p58"/>
          <p:cNvCxnSpPr/>
          <p:nvPr/>
        </p:nvCxnSpPr>
        <p:spPr>
          <a:xfrm>
            <a:off x="1046163" y="2438400"/>
            <a:ext cx="37623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" name="Google Shape;222;p58"/>
          <p:cNvCxnSpPr/>
          <p:nvPr/>
        </p:nvCxnSpPr>
        <p:spPr>
          <a:xfrm>
            <a:off x="2997200" y="2438400"/>
            <a:ext cx="37465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23;p58"/>
          <p:cNvCxnSpPr/>
          <p:nvPr/>
        </p:nvCxnSpPr>
        <p:spPr>
          <a:xfrm>
            <a:off x="4572000" y="2438400"/>
            <a:ext cx="4492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4" name="Google Shape;224;p58"/>
          <p:cNvCxnSpPr/>
          <p:nvPr/>
        </p:nvCxnSpPr>
        <p:spPr>
          <a:xfrm>
            <a:off x="6372225" y="2438400"/>
            <a:ext cx="4492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5" name="Google Shape;225;p58"/>
          <p:cNvSpPr txBox="1"/>
          <p:nvPr/>
        </p:nvSpPr>
        <p:spPr>
          <a:xfrm>
            <a:off x="533400" y="3352800"/>
            <a:ext cx="815339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 Encoder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translates the out put of the source in an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efficient manner for communication (e.g., compression).</a:t>
            </a:r>
            <a:endParaRPr dirty="0"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Channel Encoder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transforms the coded source to enable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error detection and correction at the receiver (e.g., add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redundancy).</a:t>
            </a:r>
            <a:endParaRPr dirty="0"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Baseband signaling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encodes digital information in a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sequence of analog pulses (before modulation).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58"/>
          <p:cNvSpPr/>
          <p:nvPr/>
        </p:nvSpPr>
        <p:spPr>
          <a:xfrm>
            <a:off x="1196975" y="1752600"/>
            <a:ext cx="5400675" cy="137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DB9549-EB27-41E2-9C8F-EA842527D0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9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p29"/>
          <p:cNvSpPr txBox="1">
            <a:spLocks noGrp="1"/>
          </p:cNvSpPr>
          <p:nvPr>
            <p:ph type="body" idx="1"/>
          </p:nvPr>
        </p:nvSpPr>
        <p:spPr>
          <a:xfrm>
            <a:off x="152400" y="981075"/>
            <a:ext cx="8839200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5"/>
              <a:buChar char="❖"/>
            </a:pPr>
            <a:r>
              <a:rPr lang="en-US" sz="2500" dirty="0"/>
              <a:t>Main purpose of Differential Encoding is </a:t>
            </a:r>
            <a:r>
              <a:rPr lang="en-US" sz="2500" b="1" dirty="0"/>
              <a:t>to protect against      polarity reversals of input bit sequences</a:t>
            </a:r>
            <a:r>
              <a:rPr lang="en-US" sz="2500" dirty="0"/>
              <a:t>.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5"/>
              <a:buChar char="❖"/>
            </a:pPr>
            <a:r>
              <a:rPr lang="en-US" sz="2500" dirty="0"/>
              <a:t>Hence Differentially Encoded data sequences have a slightly superior </a:t>
            </a:r>
            <a:r>
              <a:rPr lang="en-US" sz="2000" b="1" u="sng" dirty="0"/>
              <a:t>error performance</a:t>
            </a:r>
            <a:endParaRPr sz="2500" b="1" u="sng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5"/>
              <a:buChar char="❖"/>
            </a:pPr>
            <a:r>
              <a:rPr lang="en-US" sz="2500" dirty="0"/>
              <a:t>It makes the transmitted data to depend </a:t>
            </a:r>
            <a:r>
              <a:rPr lang="en-US" sz="2500" u="sng" dirty="0"/>
              <a:t>not only</a:t>
            </a:r>
            <a:r>
              <a:rPr lang="en-US" sz="2500" dirty="0"/>
              <a:t> on the current signal state, but also on the previous one.</a:t>
            </a:r>
            <a:endParaRPr dirty="0"/>
          </a:p>
          <a:p>
            <a:pPr marL="342900" lvl="0" indent="-2397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5"/>
              <a:buNone/>
            </a:pPr>
            <a:endParaRPr sz="2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1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0" name="Google Shape;490;p31"/>
          <p:cNvSpPr txBox="1">
            <a:spLocks noGrp="1"/>
          </p:cNvSpPr>
          <p:nvPr>
            <p:ph type="body" idx="1"/>
          </p:nvPr>
        </p:nvSpPr>
        <p:spPr>
          <a:xfrm>
            <a:off x="152401" y="981075"/>
            <a:ext cx="8839200" cy="514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0"/>
              <a:buChar char="❖"/>
            </a:pPr>
            <a:r>
              <a:rPr lang="en-US" sz="2400" b="1"/>
              <a:t>Disadvantages:</a:t>
            </a:r>
            <a:endParaRPr/>
          </a:p>
          <a:p>
            <a:pPr marL="342900" lvl="0" indent="-25209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430"/>
              <a:buFont typeface="Caveat"/>
              <a:buAutoNum type="arabicParenR"/>
            </a:pPr>
            <a:r>
              <a:rPr lang="en-US"/>
              <a:t>Increases complexity - VLSI technology 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430"/>
              <a:buFont typeface="Caveat"/>
              <a:buAutoNum type="arabicParenR"/>
            </a:pPr>
            <a:r>
              <a:rPr lang="en-US"/>
              <a:t>Increased bandwidth – satellites and fiber optic cables; data compression techniques;</a:t>
            </a:r>
            <a:endParaRPr/>
          </a:p>
          <a:p>
            <a:pPr marL="342900" lvl="0" indent="-25209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430"/>
              <a:buChar char="❖"/>
            </a:pPr>
            <a:r>
              <a:rPr lang="en-US"/>
              <a:t>Hence we need to find other ways to represent our signal….</a:t>
            </a:r>
            <a:endParaRPr/>
          </a:p>
          <a:p>
            <a:pPr marL="342900" lvl="0" indent="-25209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340"/>
              <a:buFont typeface="Noto Sans Symbols"/>
              <a:buNone/>
            </a:pPr>
            <a:r>
              <a:rPr lang="en-US" sz="3600" b="1"/>
              <a:t>END OF Review</a:t>
            </a:r>
            <a:endParaRPr/>
          </a:p>
        </p:txBody>
      </p:sp>
      <p:pic>
        <p:nvPicPr>
          <p:cNvPr id="491" name="Google Shape;49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993399"/>
            <a:ext cx="2794701" cy="186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"/>
          <p:cNvSpPr txBox="1">
            <a:spLocks noGrp="1"/>
          </p:cNvSpPr>
          <p:nvPr>
            <p:ph type="title"/>
          </p:nvPr>
        </p:nvSpPr>
        <p:spPr>
          <a:xfrm>
            <a:off x="1143000" y="115260"/>
            <a:ext cx="7436643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Modulation Types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3"/>
          <p:cNvSpPr txBox="1">
            <a:spLocks noGrp="1"/>
          </p:cNvSpPr>
          <p:nvPr>
            <p:ph type="body" idx="1"/>
          </p:nvPr>
        </p:nvSpPr>
        <p:spPr>
          <a:xfrm>
            <a:off x="392906" y="865556"/>
            <a:ext cx="8293894" cy="561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 sz="2800" b="1" dirty="0"/>
              <a:t>Transition from Analog to Digital Communications</a:t>
            </a:r>
            <a:endParaRPr sz="2500" b="1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5"/>
              <a:buFont typeface="Noto Sans Symbols"/>
              <a:buChar char="✔"/>
            </a:pPr>
            <a:r>
              <a:rPr lang="en-US" sz="2500" dirty="0"/>
              <a:t>Sampling Process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5"/>
              <a:buFont typeface="Noto Sans Symbols"/>
              <a:buChar char="✔"/>
            </a:pPr>
            <a:r>
              <a:rPr lang="en-US" sz="2500" dirty="0"/>
              <a:t>Analog Pulse Modulation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5"/>
              <a:buFont typeface="Arial"/>
              <a:buAutoNum type="arabicPeriod"/>
            </a:pPr>
            <a:r>
              <a:rPr lang="en-US" sz="2300" dirty="0"/>
              <a:t>Pulse-Amplitude Modulation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5"/>
              <a:buFont typeface="Arial"/>
              <a:buAutoNum type="arabicPeriod"/>
            </a:pPr>
            <a:r>
              <a:rPr lang="en-US" sz="2300" dirty="0"/>
              <a:t>Pulse-Position Modulation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5"/>
              <a:buFont typeface="Arial"/>
              <a:buAutoNum type="arabicPeriod"/>
            </a:pPr>
            <a:r>
              <a:rPr lang="en-US" sz="2300" dirty="0"/>
              <a:t>Pulse-Duration Modulation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5"/>
              <a:buFont typeface="Noto Sans Symbols"/>
              <a:buChar char="✔"/>
            </a:pPr>
            <a:r>
              <a:rPr lang="en-US" sz="2500" dirty="0"/>
              <a:t>Completing the Transition from </a:t>
            </a:r>
            <a:r>
              <a:rPr lang="en-US" sz="2500" b="1" dirty="0"/>
              <a:t>Analog to Digital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5"/>
              <a:buFont typeface="Arial"/>
              <a:buAutoNum type="arabicPeriod"/>
            </a:pPr>
            <a:r>
              <a:rPr lang="en-US" sz="2300" dirty="0"/>
              <a:t>Quantization Process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5"/>
              <a:buFont typeface="Arial"/>
              <a:buAutoNum type="arabicPeriod"/>
            </a:pPr>
            <a:r>
              <a:rPr lang="en-US" sz="2300" dirty="0"/>
              <a:t>Pulse-Code Modulation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5"/>
              <a:buNone/>
            </a:pPr>
            <a:r>
              <a:rPr lang="en-US" sz="2500" dirty="0"/>
              <a:t>--------------------------------------------------------------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5"/>
              <a:buFont typeface="Noto Sans Symbols"/>
              <a:buChar char="✔"/>
            </a:pPr>
            <a:r>
              <a:rPr lang="en-US" sz="2500" dirty="0"/>
              <a:t>Digital Pulse Modulation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5"/>
              <a:buFont typeface="Noto Sans Symbols"/>
              <a:buChar char="✔"/>
            </a:pPr>
            <a:r>
              <a:rPr lang="en-US" sz="2500" dirty="0"/>
              <a:t>Other forms of pulse modulation: </a:t>
            </a:r>
            <a:r>
              <a:rPr lang="en-US" sz="1800" dirty="0"/>
              <a:t>DM, SDM, DPCM, ADPCM, LP, …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5"/>
              <a:buFont typeface="Noto Sans Symbols"/>
              <a:buChar char="✔"/>
            </a:pPr>
            <a:r>
              <a:rPr lang="en-US" sz="2500" dirty="0"/>
              <a:t>Line Codes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54" name="Google Shape;254;p4" descr="Difference Between PAM, PWM, and PPM - Comparison of PWM and P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4618"/>
            <a:ext cx="9144000" cy="688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5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260" name="Google Shape;260;p5"/>
          <p:cNvSpPr/>
          <p:nvPr/>
        </p:nvSpPr>
        <p:spPr>
          <a:xfrm>
            <a:off x="510540" y="5461033"/>
            <a:ext cx="812292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sng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What are the advantages offered by digital pulse modulation ??</a:t>
            </a:r>
            <a:endParaRPr sz="2100" b="1" i="0" u="sng" strike="noStrike" cap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261" name="Google Shape;261;p5"/>
          <p:cNvSpPr txBox="1"/>
          <p:nvPr/>
        </p:nvSpPr>
        <p:spPr>
          <a:xfrm>
            <a:off x="609600" y="1371600"/>
            <a:ext cx="8186737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25"/>
              <a:buFont typeface="Noto Sans Symbols"/>
              <a:buNone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Bandwidth-Noise Trade-Off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1625"/>
              <a:buFont typeface="Noto Sans Symbols"/>
              <a:buNone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PPM &amp; FM related to the square of BW</a:t>
            </a:r>
            <a:endParaRPr sz="25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1625"/>
              <a:buFont typeface="Noto Sans Symbols"/>
              <a:buNone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we produce a trade off better than the square law?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1625"/>
              <a:buFont typeface="Noto Sans Symbols"/>
              <a:buNone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 but using Digital Pulse Modulation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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exponential law</a:t>
            </a:r>
            <a:endParaRPr sz="25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1625"/>
              <a:buFont typeface="Noto Sans Symbols"/>
              <a:buNone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5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"/>
          <p:cNvSpPr txBox="1">
            <a:spLocks noGrp="1"/>
          </p:cNvSpPr>
          <p:nvPr>
            <p:ph type="title"/>
          </p:nvPr>
        </p:nvSpPr>
        <p:spPr>
          <a:xfrm>
            <a:off x="1076325" y="468312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800" dirty="0">
                <a:latin typeface="Arabic Typesetting"/>
                <a:ea typeface="Arabic Typesetting"/>
                <a:cs typeface="Arabic Typesetting"/>
                <a:sym typeface="Arabic Typesetting"/>
              </a:rPr>
              <a:t>Analog to Digital Conversion (A/D)</a:t>
            </a:r>
            <a:endParaRPr dirty="0"/>
          </a:p>
        </p:txBody>
      </p:sp>
      <p:sp>
        <p:nvSpPr>
          <p:cNvPr id="268" name="Google Shape;268;p6"/>
          <p:cNvSpPr txBox="1">
            <a:spLocks noGrp="1"/>
          </p:cNvSpPr>
          <p:nvPr>
            <p:ph type="body" idx="1"/>
          </p:nvPr>
        </p:nvSpPr>
        <p:spPr>
          <a:xfrm>
            <a:off x="500064" y="981075"/>
            <a:ext cx="7993306" cy="213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en-US" sz="32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- Sampling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rPr lang="en-US" sz="32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- Quantization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rPr lang="en-US" sz="32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- Encoding</a:t>
            </a:r>
            <a:endParaRPr sz="32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269" name="Google Shape;269;p6"/>
          <p:cNvSpPr txBox="1"/>
          <p:nvPr/>
        </p:nvSpPr>
        <p:spPr>
          <a:xfrm>
            <a:off x="1706431" y="3657601"/>
            <a:ext cx="550749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 dirty="0">
                <a:solidFill>
                  <a:schemeClr val="dk2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Digital to Analog Conversion (D/A) ??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7543800" cy="533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>
                <a:latin typeface="Times New Roman"/>
                <a:ea typeface="Times New Roman"/>
                <a:cs typeface="Times New Roman"/>
                <a:sym typeface="Times New Roman"/>
              </a:rPr>
              <a:t>Quantization &amp; Coding illustration</a:t>
            </a:r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7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pic>
        <p:nvPicPr>
          <p:cNvPr id="276" name="Google Shape;27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4381"/>
            <a:ext cx="9144000" cy="6452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"/>
          <p:cNvSpPr txBox="1">
            <a:spLocks noGrp="1"/>
          </p:cNvSpPr>
          <p:nvPr>
            <p:ph type="title"/>
          </p:nvPr>
        </p:nvSpPr>
        <p:spPr>
          <a:xfrm>
            <a:off x="1076325" y="390525"/>
            <a:ext cx="75438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Pulse Code Modulation - PCM</a:t>
            </a:r>
            <a:endParaRPr/>
          </a:p>
        </p:txBody>
      </p:sp>
      <p:pic>
        <p:nvPicPr>
          <p:cNvPr id="283" name="Google Shape;28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065" y="3537627"/>
            <a:ext cx="8410060" cy="268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8165" y="1816443"/>
            <a:ext cx="5165035" cy="767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 txBox="1">
            <a:spLocks noGrp="1"/>
          </p:cNvSpPr>
          <p:nvPr>
            <p:ph type="title" idx="4294967295"/>
          </p:nvPr>
        </p:nvSpPr>
        <p:spPr>
          <a:xfrm>
            <a:off x="990600" y="163029"/>
            <a:ext cx="6667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Bandwidth of PCM</a:t>
            </a:r>
            <a:b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9"/>
          <p:cNvSpPr txBox="1"/>
          <p:nvPr/>
        </p:nvSpPr>
        <p:spPr>
          <a:xfrm>
            <a:off x="152400" y="856357"/>
            <a:ext cx="8915400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Assume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m(t)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bandlimited to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hertz.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Minimum sampling rate =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2B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samples / second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A/D output =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bits per sample (quantization level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M=2</a:t>
            </a:r>
            <a:r>
              <a:rPr lang="en-US" sz="2400" b="0" i="1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Assume a simple PCM without redundancy.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Minimum channel bandwidth = bit rate /2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→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Bandwidth of PCM signals: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B</a:t>
            </a:r>
            <a:r>
              <a:rPr lang="en-US" sz="2400" b="1" i="0" u="none" strike="noStrike" cap="none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PCM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≥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nB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(with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functions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orthogonal basis)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400" b="1" i="0" u="none" strike="noStrike" cap="none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PCM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≥ 2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nB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(with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rectangular pulses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orthogonal basis)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→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For any reasonable quantization level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PCM requires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much higher bandwidth than the original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m(t).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Bandwidth depends on: bit rate and pulse shape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to represent the data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Dimensionality theorem gives the bounds: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71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20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171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20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 sz="16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9</a:t>
            </a:fld>
            <a:endParaRPr sz="1600" b="1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graphicFrame>
        <p:nvGraphicFramePr>
          <p:cNvPr id="292" name="Google Shape;292;p9"/>
          <p:cNvGraphicFramePr/>
          <p:nvPr/>
        </p:nvGraphicFramePr>
        <p:xfrm>
          <a:off x="2895600" y="5864225"/>
          <a:ext cx="23066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4" imgW="2306637" imgH="762000" progId="">
                  <p:embed/>
                </p:oleObj>
              </mc:Choice>
              <mc:Fallback>
                <p:oleObj r:id="rId4" imgW="2306637" imgH="762000" progId="">
                  <p:embed/>
                  <p:pic>
                    <p:nvPicPr>
                      <p:cNvPr id="292" name="Google Shape;292;p9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2895600" y="5864225"/>
                        <a:ext cx="23066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ملتقى">
  <a:themeElements>
    <a:clrScheme name="ألوان متوسطة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클립과 메모지">
  <a:themeElements>
    <a:clrScheme name="">
      <a:dk1>
        <a:srgbClr val="5F5F5F"/>
      </a:dk1>
      <a:lt1>
        <a:srgbClr val="FFFFFF"/>
      </a:lt1>
      <a:dk2>
        <a:srgbClr val="CC6600"/>
      </a:dk2>
      <a:lt2>
        <a:srgbClr val="808080"/>
      </a:lt2>
      <a:accent1>
        <a:srgbClr val="FFC583"/>
      </a:accent1>
      <a:accent2>
        <a:srgbClr val="A0CA68"/>
      </a:accent2>
      <a:accent3>
        <a:srgbClr val="FFFFFF"/>
      </a:accent3>
      <a:accent4>
        <a:srgbClr val="505050"/>
      </a:accent4>
      <a:accent5>
        <a:srgbClr val="FFDFC1"/>
      </a:accent5>
      <a:accent6>
        <a:srgbClr val="91B75E"/>
      </a:accent6>
      <a:hlink>
        <a:srgbClr val="996600"/>
      </a:hlink>
      <a:folHlink>
        <a:srgbClr val="CCC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857</Words>
  <Application>Microsoft Office PowerPoint</Application>
  <PresentationFormat>On-screen Show (4:3)</PresentationFormat>
  <Paragraphs>141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Calibri</vt:lpstr>
      <vt:lpstr>Arial</vt:lpstr>
      <vt:lpstr>Tahoma</vt:lpstr>
      <vt:lpstr>Noto Sans Symbols</vt:lpstr>
      <vt:lpstr>Lucida Sans</vt:lpstr>
      <vt:lpstr>Gulim</vt:lpstr>
      <vt:lpstr>Verdana</vt:lpstr>
      <vt:lpstr>Times New Roman</vt:lpstr>
      <vt:lpstr>Caveat</vt:lpstr>
      <vt:lpstr>Garamond</vt:lpstr>
      <vt:lpstr>Arabic Typesetting</vt:lpstr>
      <vt:lpstr>Wingdings</vt:lpstr>
      <vt:lpstr>ملتقى</vt:lpstr>
      <vt:lpstr>클립과 메모지</vt:lpstr>
      <vt:lpstr>Analog to digital Conversion (fast review) 1</vt:lpstr>
      <vt:lpstr>                Transmitter</vt:lpstr>
      <vt:lpstr>Modulation Types</vt:lpstr>
      <vt:lpstr>PowerPoint Presentation</vt:lpstr>
      <vt:lpstr>PowerPoint Presentation</vt:lpstr>
      <vt:lpstr>Analog to Digital Conversion (A/D)</vt:lpstr>
      <vt:lpstr>Quantization &amp; Coding illustration</vt:lpstr>
      <vt:lpstr>Pulse Code Modulation - PCM</vt:lpstr>
      <vt:lpstr>                Bandwidth of PCM </vt:lpstr>
      <vt:lpstr>Noise Considerations in PCM Systems</vt:lpstr>
      <vt:lpstr>Signal-to-Noise Ratio-(metric to quantify quality of digital signal)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Differential Encoding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Analog to digital Conversion (fast review) 1</dc:title>
  <dc:creator>moon</dc:creator>
  <cp:lastModifiedBy>Allam</cp:lastModifiedBy>
  <cp:revision>13</cp:revision>
  <dcterms:created xsi:type="dcterms:W3CDTF">2006-07-22T13:36:30Z</dcterms:created>
  <dcterms:modified xsi:type="dcterms:W3CDTF">2024-02-13T08:34:51Z</dcterms:modified>
</cp:coreProperties>
</file>