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7"/>
  </p:notesMasterIdLst>
  <p:sldIdLst>
    <p:sldId id="257" r:id="rId2"/>
    <p:sldId id="259" r:id="rId3"/>
    <p:sldId id="260" r:id="rId4"/>
    <p:sldId id="261" r:id="rId5"/>
    <p:sldId id="262" r:id="rId6"/>
    <p:sldId id="263" r:id="rId7"/>
    <p:sldId id="275" r:id="rId8"/>
    <p:sldId id="278" r:id="rId9"/>
    <p:sldId id="274" r:id="rId10"/>
    <p:sldId id="264" r:id="rId11"/>
    <p:sldId id="266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72" r:id="rId24"/>
    <p:sldId id="273" r:id="rId25"/>
    <p:sldId id="291" r:id="rId2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7B7B"/>
    <a:srgbClr val="878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9" autoAdjust="0"/>
    <p:restoredTop sz="99676" autoAdjust="0"/>
  </p:normalViewPr>
  <p:slideViewPr>
    <p:cSldViewPr snapToGrid="0" snapToObjects="1">
      <p:cViewPr>
        <p:scale>
          <a:sx n="75" d="100"/>
          <a:sy n="75" d="100"/>
        </p:scale>
        <p:origin x="-126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FC9AD38-7664-4167-BB0E-CD2D83FE0AC2}" type="datetimeFigureOut">
              <a:rPr lang="en-US"/>
              <a:pPr>
                <a:defRPr/>
              </a:pPr>
              <a:t>9/16/2014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DF8C099-D0F7-4E22-899D-3FB26289D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959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09638" fontAlgn="base">
              <a:spcBef>
                <a:spcPct val="0"/>
              </a:spcBef>
              <a:spcAft>
                <a:spcPct val="0"/>
              </a:spcAft>
            </a:pPr>
            <a:fld id="{EC8C4988-34D1-49A7-AC60-5634EE377F27}" type="slidenum">
              <a:rPr lang="en-US" sz="1000">
                <a:latin typeface="Times New Roman" pitchFamily="18" charset="0"/>
                <a:ea typeface="MS PGothic" pitchFamily="34" charset="-128"/>
                <a:cs typeface="Arial" charset="0"/>
              </a:rPr>
              <a:pPr defTabSz="909638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000">
              <a:latin typeface="Times New Roman" pitchFamily="18" charset="0"/>
              <a:ea typeface="MS PGothic" pitchFamily="34" charset="-128"/>
              <a:cs typeface="Arial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latin typeface="Times New Roman" pitchFamily="18" charset="0"/>
              </a:rPr>
              <a:t>Notes: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opra cover art 40.jpg"/>
          <p:cNvPicPr>
            <a:picLocks noChangeAspect="1"/>
          </p:cNvPicPr>
          <p:nvPr userDrawn="1"/>
        </p:nvPicPr>
        <p:blipFill>
          <a:blip r:embed="rId2"/>
          <a:srcRect t="7031" b="170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"/>
          <p:cNvGrpSpPr>
            <a:grpSpLocks/>
          </p:cNvGrpSpPr>
          <p:nvPr userDrawn="1"/>
        </p:nvGrpSpPr>
        <p:grpSpPr bwMode="auto">
          <a:xfrm>
            <a:off x="5654675" y="468313"/>
            <a:ext cx="1381125" cy="282575"/>
            <a:chOff x="6693632" y="1852698"/>
            <a:chExt cx="1380564" cy="283882"/>
          </a:xfrm>
        </p:grpSpPr>
        <p:sp>
          <p:nvSpPr>
            <p:cNvPr id="5" name="Rectangle 10"/>
            <p:cNvSpPr/>
            <p:nvPr userDrawn="1"/>
          </p:nvSpPr>
          <p:spPr>
            <a:xfrm>
              <a:off x="6693632" y="1852698"/>
              <a:ext cx="284048" cy="283882"/>
            </a:xfrm>
            <a:prstGeom prst="rect">
              <a:avLst/>
            </a:prstGeom>
            <a:solidFill>
              <a:srgbClr val="87878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Rectangle 11"/>
            <p:cNvSpPr/>
            <p:nvPr userDrawn="1"/>
          </p:nvSpPr>
          <p:spPr>
            <a:xfrm>
              <a:off x="7242684" y="1852698"/>
              <a:ext cx="282460" cy="283882"/>
            </a:xfrm>
            <a:prstGeom prst="rect">
              <a:avLst/>
            </a:prstGeom>
            <a:solidFill>
              <a:srgbClr val="87878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12"/>
            <p:cNvSpPr/>
            <p:nvPr userDrawn="1"/>
          </p:nvSpPr>
          <p:spPr>
            <a:xfrm>
              <a:off x="7790149" y="1852698"/>
              <a:ext cx="284047" cy="283882"/>
            </a:xfrm>
            <a:prstGeom prst="rect">
              <a:avLst/>
            </a:prstGeom>
            <a:solidFill>
              <a:srgbClr val="87878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Rectangle 17"/>
          <p:cNvSpPr>
            <a:spLocks noChangeArrowheads="1"/>
          </p:cNvSpPr>
          <p:nvPr userDrawn="1"/>
        </p:nvSpPr>
        <p:spPr bwMode="gray">
          <a:xfrm>
            <a:off x="0" y="6400800"/>
            <a:ext cx="9144000" cy="479425"/>
          </a:xfrm>
          <a:prstGeom prst="rect">
            <a:avLst/>
          </a:prstGeom>
          <a:solidFill>
            <a:srgbClr val="FF553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457200" y="5540375"/>
            <a:ext cx="8445500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2000" b="1" i="1">
                <a:solidFill>
                  <a:srgbClr val="7B7B7B"/>
                </a:solidFill>
                <a:cs typeface="Helvetica" pitchFamily="34" charset="0"/>
              </a:rPr>
              <a:t>PowerPoint presentation to accompany</a:t>
            </a:r>
          </a:p>
          <a:p>
            <a:pPr defTabSz="914400">
              <a:defRPr/>
            </a:pPr>
            <a:r>
              <a:rPr lang="en-US" sz="2000" b="1" i="1">
                <a:solidFill>
                  <a:srgbClr val="7B7B7B"/>
                </a:solidFill>
                <a:cs typeface="Helvetica" pitchFamily="34" charset="0"/>
              </a:rPr>
              <a:t>Chopra and Meindl Supply Chain Management, 5e</a:t>
            </a: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4465638" y="6651625"/>
            <a:ext cx="4254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900">
                <a:solidFill>
                  <a:schemeClr val="bg1"/>
                </a:solidFill>
                <a:cs typeface="Helvetica" pitchFamily="34" charset="0"/>
              </a:rPr>
              <a:t>1-</a:t>
            </a:r>
            <a:fld id="{B3F1CFC3-B6B1-40C3-95EF-7089BA037D79}" type="slidenum">
              <a:rPr lang="en-US" sz="900">
                <a:solidFill>
                  <a:schemeClr val="bg1"/>
                </a:solidFill>
                <a:cs typeface="Helvetica" pitchFamily="34" charset="0"/>
              </a:rPr>
              <a:pPr>
                <a:defRPr/>
              </a:pPr>
              <a:t>‹#›</a:t>
            </a:fld>
            <a:endParaRPr lang="en-US" sz="900">
              <a:solidFill>
                <a:schemeClr val="bg1"/>
              </a:solidFill>
              <a:cs typeface="Helvetica" pitchFamily="34" charset="0"/>
            </a:endParaRPr>
          </a:p>
        </p:txBody>
      </p:sp>
      <p:sp>
        <p:nvSpPr>
          <p:cNvPr id="11" name="TextBox 6"/>
          <p:cNvSpPr txBox="1">
            <a:spLocks noChangeArrowheads="1"/>
          </p:cNvSpPr>
          <p:nvPr userDrawn="1"/>
        </p:nvSpPr>
        <p:spPr bwMode="auto">
          <a:xfrm>
            <a:off x="1858963" y="6400800"/>
            <a:ext cx="56292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00" i="1">
                <a:solidFill>
                  <a:schemeClr val="bg1"/>
                </a:solidFill>
              </a:rPr>
              <a:t>Copyright ©2013 Pearson Education, Inc. publishing as Prentice Hall</a:t>
            </a:r>
            <a:r>
              <a:rPr lang="en-US" sz="900">
                <a:solidFill>
                  <a:schemeClr val="bg1"/>
                </a:solidFill>
                <a:cs typeface="Helvetica" pitchFamily="34" charset="0"/>
              </a:rPr>
              <a:t>.</a:t>
            </a:r>
          </a:p>
        </p:txBody>
      </p:sp>
      <p:pic>
        <p:nvPicPr>
          <p:cNvPr id="12" name="Picture 18" descr="Pearson_Bound_White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488238" y="6364288"/>
            <a:ext cx="165576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9" descr="Pearson_Strap_Bound_White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6400800"/>
            <a:ext cx="19081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6"/>
          <p:cNvSpPr txBox="1">
            <a:spLocks noChangeArrowheads="1"/>
          </p:cNvSpPr>
          <p:nvPr userDrawn="1"/>
        </p:nvSpPr>
        <p:spPr bwMode="auto">
          <a:xfrm>
            <a:off x="1858963" y="6400800"/>
            <a:ext cx="56292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00" i="1">
                <a:solidFill>
                  <a:schemeClr val="bg1"/>
                </a:solidFill>
              </a:rPr>
              <a:t>Copyright ©2013 Pearson Education, Inc. publishing as Prentice Hall</a:t>
            </a:r>
            <a:r>
              <a:rPr lang="en-US" sz="900">
                <a:solidFill>
                  <a:schemeClr val="bg1"/>
                </a:solidFill>
                <a:cs typeface="Helvetica" pitchFamily="34" charset="0"/>
              </a:rPr>
              <a:t>.</a:t>
            </a:r>
          </a:p>
        </p:txBody>
      </p:sp>
      <p:pic>
        <p:nvPicPr>
          <p:cNvPr id="15" name="Picture 19" descr="Pearson_Strap_Bound_White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6400800"/>
            <a:ext cx="19081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8" descr="Pearson_Bound_White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488238" y="6364288"/>
            <a:ext cx="165576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6"/>
          <p:cNvSpPr txBox="1">
            <a:spLocks noChangeArrowheads="1"/>
          </p:cNvSpPr>
          <p:nvPr userDrawn="1"/>
        </p:nvSpPr>
        <p:spPr bwMode="auto">
          <a:xfrm>
            <a:off x="1858963" y="6400800"/>
            <a:ext cx="56292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00" i="1">
                <a:solidFill>
                  <a:schemeClr val="bg1"/>
                </a:solidFill>
              </a:rPr>
              <a:t>Copyright ©2013 Pearson Education, Inc. publishing as Prentice Hall</a:t>
            </a:r>
            <a:r>
              <a:rPr lang="en-US" sz="900">
                <a:solidFill>
                  <a:schemeClr val="bg1"/>
                </a:solidFill>
                <a:cs typeface="Helvetica" pitchFamily="34" charset="0"/>
              </a:rPr>
              <a:t>.</a:t>
            </a:r>
          </a:p>
        </p:txBody>
      </p:sp>
      <p:sp>
        <p:nvSpPr>
          <p:cNvPr id="18" name="TextBox 9"/>
          <p:cNvSpPr txBox="1">
            <a:spLocks noChangeArrowheads="1"/>
          </p:cNvSpPr>
          <p:nvPr userDrawn="1"/>
        </p:nvSpPr>
        <p:spPr bwMode="auto">
          <a:xfrm>
            <a:off x="4465638" y="6651625"/>
            <a:ext cx="4254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900">
                <a:solidFill>
                  <a:schemeClr val="bg1"/>
                </a:solidFill>
                <a:cs typeface="Helvetica" pitchFamily="34" charset="0"/>
              </a:rPr>
              <a:t>1-</a:t>
            </a:r>
            <a:fld id="{D222F215-8DE0-4AB3-BFFA-C04ECC5787A3}" type="slidenum">
              <a:rPr lang="en-US" sz="900">
                <a:solidFill>
                  <a:schemeClr val="bg1"/>
                </a:solidFill>
                <a:cs typeface="Helvetica" pitchFamily="34" charset="0"/>
              </a:rPr>
              <a:pPr>
                <a:defRPr/>
              </a:pPr>
              <a:t>‹#›</a:t>
            </a:fld>
            <a:endParaRPr lang="en-US" sz="900">
              <a:solidFill>
                <a:schemeClr val="bg1"/>
              </a:solidFill>
              <a:cs typeface="Helvetica" pitchFamily="34" charset="0"/>
            </a:endParaRPr>
          </a:p>
        </p:txBody>
      </p:sp>
      <p:pic>
        <p:nvPicPr>
          <p:cNvPr id="19" name="Picture 18" descr="Pearson_Bound_White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488238" y="6364288"/>
            <a:ext cx="165576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6"/>
          <p:cNvSpPr txBox="1">
            <a:spLocks noChangeArrowheads="1"/>
          </p:cNvSpPr>
          <p:nvPr userDrawn="1"/>
        </p:nvSpPr>
        <p:spPr bwMode="auto">
          <a:xfrm>
            <a:off x="1858963" y="6400800"/>
            <a:ext cx="56292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00" i="1">
                <a:solidFill>
                  <a:schemeClr val="bg1"/>
                </a:solidFill>
              </a:rPr>
              <a:t>Copyright ©2013 Pearson Education, Inc. publishing as Prentice Hall</a:t>
            </a:r>
            <a:r>
              <a:rPr lang="en-US" sz="900">
                <a:solidFill>
                  <a:schemeClr val="bg1"/>
                </a:solidFill>
                <a:cs typeface="Helvetica" pitchFamily="34" charset="0"/>
              </a:rPr>
              <a:t>.</a:t>
            </a:r>
          </a:p>
        </p:txBody>
      </p:sp>
      <p:pic>
        <p:nvPicPr>
          <p:cNvPr id="21" name="Picture 19" descr="Pearson_Strap_Bound_White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6400800"/>
            <a:ext cx="19081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9"/>
          <p:cNvSpPr txBox="1">
            <a:spLocks noChangeArrowheads="1"/>
          </p:cNvSpPr>
          <p:nvPr userDrawn="1"/>
        </p:nvSpPr>
        <p:spPr bwMode="auto">
          <a:xfrm>
            <a:off x="4465638" y="6651625"/>
            <a:ext cx="4254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900">
                <a:solidFill>
                  <a:schemeClr val="bg1"/>
                </a:solidFill>
                <a:cs typeface="Helvetica" pitchFamily="34" charset="0"/>
              </a:rPr>
              <a:t>1-</a:t>
            </a:r>
            <a:fld id="{C266319A-8C1F-4C86-B958-8F8813FAEE2C}" type="slidenum">
              <a:rPr lang="en-US" sz="900">
                <a:solidFill>
                  <a:schemeClr val="bg1"/>
                </a:solidFill>
                <a:cs typeface="Helvetica" pitchFamily="34" charset="0"/>
              </a:rPr>
              <a:pPr>
                <a:defRPr/>
              </a:pPr>
              <a:t>‹#›</a:t>
            </a:fld>
            <a:endParaRPr lang="en-US" sz="900">
              <a:solidFill>
                <a:schemeClr val="bg1"/>
              </a:solidFill>
              <a:cs typeface="Helvetica" pitchFamily="34" charset="0"/>
            </a:endParaRPr>
          </a:p>
        </p:txBody>
      </p:sp>
      <p:pic>
        <p:nvPicPr>
          <p:cNvPr id="23" name="Picture 18" descr="Pearson_Bound_White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488238" y="6364288"/>
            <a:ext cx="165576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6"/>
          <p:cNvSpPr txBox="1">
            <a:spLocks noChangeArrowheads="1"/>
          </p:cNvSpPr>
          <p:nvPr userDrawn="1"/>
        </p:nvSpPr>
        <p:spPr bwMode="auto">
          <a:xfrm>
            <a:off x="1858963" y="6400800"/>
            <a:ext cx="56292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00" i="1">
                <a:solidFill>
                  <a:schemeClr val="bg1"/>
                </a:solidFill>
              </a:rPr>
              <a:t>Copyright ©2013 Pearson Education, Inc. publishing as Prentice Hall</a:t>
            </a:r>
            <a:r>
              <a:rPr lang="en-US" sz="900">
                <a:solidFill>
                  <a:schemeClr val="bg1"/>
                </a:solidFill>
                <a:cs typeface="Helvetica" pitchFamily="34" charset="0"/>
              </a:rPr>
              <a:t>.</a:t>
            </a:r>
          </a:p>
        </p:txBody>
      </p:sp>
      <p:sp>
        <p:nvSpPr>
          <p:cNvPr id="25" name="Rectangle 17"/>
          <p:cNvSpPr>
            <a:spLocks noChangeArrowheads="1"/>
          </p:cNvSpPr>
          <p:nvPr userDrawn="1"/>
        </p:nvSpPr>
        <p:spPr bwMode="gray">
          <a:xfrm>
            <a:off x="0" y="6400800"/>
            <a:ext cx="9144000" cy="479425"/>
          </a:xfrm>
          <a:prstGeom prst="rect">
            <a:avLst/>
          </a:prstGeom>
          <a:solidFill>
            <a:srgbClr val="FF553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en-US"/>
          </a:p>
        </p:txBody>
      </p:sp>
      <p:pic>
        <p:nvPicPr>
          <p:cNvPr id="26" name="Picture 19" descr="Pearson_Strap_Bound_White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6400800"/>
            <a:ext cx="19081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9"/>
          <p:cNvSpPr txBox="1">
            <a:spLocks noChangeArrowheads="1"/>
          </p:cNvSpPr>
          <p:nvPr userDrawn="1"/>
        </p:nvSpPr>
        <p:spPr bwMode="auto">
          <a:xfrm>
            <a:off x="4465638" y="6651625"/>
            <a:ext cx="4254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>
                <a:solidFill>
                  <a:schemeClr val="bg1"/>
                </a:solidFill>
                <a:cs typeface="Helvetica" pitchFamily="34" charset="0"/>
              </a:rPr>
              <a:t>9-</a:t>
            </a:r>
            <a:fld id="{53DCD979-EB5E-482F-99DB-4C704D57A924}" type="slidenum">
              <a:rPr lang="en-US" sz="900">
                <a:solidFill>
                  <a:schemeClr val="bg1"/>
                </a:solidFill>
                <a:cs typeface="Helvetica" pitchFamily="34" charset="0"/>
              </a:rPr>
              <a:pPr/>
              <a:t>‹#›</a:t>
            </a:fld>
            <a:endParaRPr lang="en-US" sz="900">
              <a:solidFill>
                <a:schemeClr val="bg1"/>
              </a:solidFill>
              <a:cs typeface="Helvetica" pitchFamily="34" charset="0"/>
            </a:endParaRPr>
          </a:p>
        </p:txBody>
      </p:sp>
      <p:pic>
        <p:nvPicPr>
          <p:cNvPr id="28" name="Picture 18" descr="Pearson_Bound_White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488238" y="6364288"/>
            <a:ext cx="165576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6"/>
          <p:cNvSpPr txBox="1">
            <a:spLocks noChangeArrowheads="1"/>
          </p:cNvSpPr>
          <p:nvPr userDrawn="1"/>
        </p:nvSpPr>
        <p:spPr bwMode="auto">
          <a:xfrm>
            <a:off x="1858963" y="6400800"/>
            <a:ext cx="56292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00" i="1">
                <a:solidFill>
                  <a:schemeClr val="bg1"/>
                </a:solidFill>
              </a:rPr>
              <a:t>Copyright ©2013 Pearson Education, Inc. publishing as Prentice Hall</a:t>
            </a:r>
            <a:r>
              <a:rPr lang="en-US" sz="900">
                <a:solidFill>
                  <a:schemeClr val="bg1"/>
                </a:solidFill>
                <a:cs typeface="Helvetica" pitchFamily="34" charset="0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07071" y="2376204"/>
            <a:ext cx="4876800" cy="4091608"/>
          </a:xfrm>
        </p:spPr>
        <p:txBody>
          <a:bodyPr anchor="t" anchorCtr="1"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 userDrawn="1"/>
        </p:nvSpPr>
        <p:spPr>
          <a:xfrm>
            <a:off x="8718550" y="6651625"/>
            <a:ext cx="42545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900">
                <a:solidFill>
                  <a:srgbClr val="7B7B7B"/>
                </a:solidFill>
                <a:cs typeface="Helvetica" pitchFamily="34" charset="0"/>
              </a:rPr>
              <a:t>9-</a:t>
            </a:r>
            <a:fld id="{D66F95D4-8F41-4427-B40C-D1EB8BAF44FD}" type="slidenum">
              <a:rPr lang="en-US" sz="900">
                <a:solidFill>
                  <a:srgbClr val="7B7B7B"/>
                </a:solidFill>
                <a:cs typeface="Helvetica" pitchFamily="34" charset="0"/>
              </a:rPr>
              <a:pPr/>
              <a:t>‹#›</a:t>
            </a:fld>
            <a:endParaRPr lang="en-US" sz="900">
              <a:solidFill>
                <a:srgbClr val="7B7B7B"/>
              </a:solidFill>
              <a:cs typeface="Helvetica" pitchFamily="34" charset="0"/>
            </a:endParaRPr>
          </a:p>
        </p:txBody>
      </p:sp>
      <p:sp>
        <p:nvSpPr>
          <p:cNvPr id="5" name="TextBox 6"/>
          <p:cNvSpPr txBox="1"/>
          <p:nvPr userDrawn="1"/>
        </p:nvSpPr>
        <p:spPr>
          <a:xfrm>
            <a:off x="0" y="6651625"/>
            <a:ext cx="3697288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>
                <a:solidFill>
                  <a:srgbClr val="7B7B7B"/>
                </a:solidFill>
              </a:rPr>
              <a:t>Copyright ©2013 Pearson Education, Inc. publishing as Prentice Hall</a:t>
            </a:r>
            <a:r>
              <a:rPr lang="en-US" sz="900">
                <a:solidFill>
                  <a:srgbClr val="7B7B7B"/>
                </a:solidFill>
                <a:cs typeface="Helvetica" pitchFamily="34" charset="0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 userDrawn="1"/>
        </p:nvSpPr>
        <p:spPr>
          <a:xfrm>
            <a:off x="8718550" y="6651625"/>
            <a:ext cx="42545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900">
                <a:solidFill>
                  <a:srgbClr val="7B7B7B"/>
                </a:solidFill>
                <a:cs typeface="Helvetica" pitchFamily="34" charset="0"/>
              </a:rPr>
              <a:t>9-</a:t>
            </a:r>
            <a:fld id="{DADEFDB3-A0AA-4400-83FD-6ED52DC2A2CB}" type="slidenum">
              <a:rPr lang="en-US" sz="900">
                <a:solidFill>
                  <a:srgbClr val="7B7B7B"/>
                </a:solidFill>
                <a:cs typeface="Helvetica" pitchFamily="34" charset="0"/>
              </a:rPr>
              <a:pPr/>
              <a:t>‹#›</a:t>
            </a:fld>
            <a:endParaRPr lang="en-US" sz="900">
              <a:solidFill>
                <a:srgbClr val="7B7B7B"/>
              </a:solidFill>
              <a:cs typeface="Helvetica" pitchFamily="34" charset="0"/>
            </a:endParaRPr>
          </a:p>
        </p:txBody>
      </p:sp>
      <p:sp>
        <p:nvSpPr>
          <p:cNvPr id="5" name="TextBox 6"/>
          <p:cNvSpPr txBox="1"/>
          <p:nvPr userDrawn="1"/>
        </p:nvSpPr>
        <p:spPr>
          <a:xfrm>
            <a:off x="0" y="6651625"/>
            <a:ext cx="3697288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>
                <a:solidFill>
                  <a:srgbClr val="7B7B7B"/>
                </a:solidFill>
              </a:rPr>
              <a:t>Copyright ©2013 Pearson Education, Inc. publishing as Prentice Hall</a:t>
            </a:r>
            <a:r>
              <a:rPr lang="en-US" sz="900">
                <a:solidFill>
                  <a:srgbClr val="7B7B7B"/>
                </a:solidFill>
                <a:cs typeface="Helvetica" pitchFamily="34" charset="0"/>
              </a:rPr>
              <a:t>.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hopra slide art 4.jpg"/>
          <p:cNvPicPr>
            <a:picLocks noChangeAspect="1"/>
          </p:cNvPicPr>
          <p:nvPr userDrawn="1"/>
        </p:nvPicPr>
        <p:blipFill>
          <a:blip r:embed="rId2"/>
          <a:srcRect l="14458"/>
          <a:stretch>
            <a:fillRect/>
          </a:stretch>
        </p:blipFill>
        <p:spPr bwMode="auto">
          <a:xfrm>
            <a:off x="0" y="0"/>
            <a:ext cx="17002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7"/>
          <p:cNvSpPr txBox="1"/>
          <p:nvPr userDrawn="1"/>
        </p:nvSpPr>
        <p:spPr>
          <a:xfrm>
            <a:off x="8718550" y="6651625"/>
            <a:ext cx="42545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900">
                <a:solidFill>
                  <a:srgbClr val="7B7B7B"/>
                </a:solidFill>
                <a:cs typeface="Helvetica" pitchFamily="34" charset="0"/>
              </a:rPr>
              <a:t>9-</a:t>
            </a:r>
            <a:fld id="{60A2E2C6-CB23-4E9B-A73D-F4F3DE956256}" type="slidenum">
              <a:rPr lang="en-US" sz="900">
                <a:solidFill>
                  <a:srgbClr val="7B7B7B"/>
                </a:solidFill>
                <a:cs typeface="Helvetica" pitchFamily="34" charset="0"/>
              </a:rPr>
              <a:pPr/>
              <a:t>‹#›</a:t>
            </a:fld>
            <a:endParaRPr lang="en-US" sz="900">
              <a:solidFill>
                <a:srgbClr val="7B7B7B"/>
              </a:solidFill>
              <a:cs typeface="Helvetica" pitchFamily="34" charset="0"/>
            </a:endParaRPr>
          </a:p>
        </p:txBody>
      </p:sp>
      <p:sp>
        <p:nvSpPr>
          <p:cNvPr id="6" name="TextBox 6"/>
          <p:cNvSpPr txBox="1"/>
          <p:nvPr userDrawn="1"/>
        </p:nvSpPr>
        <p:spPr>
          <a:xfrm>
            <a:off x="0" y="6651625"/>
            <a:ext cx="3697288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>
                <a:solidFill>
                  <a:srgbClr val="7B7B7B"/>
                </a:solidFill>
              </a:rPr>
              <a:t>Copyright ©2013 Pearson Education, Inc. publishing as Prentice Hall</a:t>
            </a:r>
            <a:r>
              <a:rPr lang="en-US" sz="900">
                <a:solidFill>
                  <a:srgbClr val="7B7B7B"/>
                </a:solidFill>
                <a:cs typeface="Helvetica" pitchFamily="34" charset="0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 userDrawn="1"/>
        </p:nvSpPr>
        <p:spPr>
          <a:xfrm>
            <a:off x="8718550" y="6651625"/>
            <a:ext cx="42545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900">
                <a:solidFill>
                  <a:srgbClr val="7B7B7B"/>
                </a:solidFill>
                <a:cs typeface="Helvetica" pitchFamily="34" charset="0"/>
              </a:rPr>
              <a:t>9-</a:t>
            </a:r>
            <a:fld id="{4DA72948-DBEB-48A6-BA52-E48F15E3CAE0}" type="slidenum">
              <a:rPr lang="en-US" sz="900">
                <a:solidFill>
                  <a:srgbClr val="7B7B7B"/>
                </a:solidFill>
                <a:cs typeface="Helvetica" pitchFamily="34" charset="0"/>
              </a:rPr>
              <a:pPr/>
              <a:t>‹#›</a:t>
            </a:fld>
            <a:endParaRPr lang="en-US" sz="900">
              <a:solidFill>
                <a:srgbClr val="7B7B7B"/>
              </a:solidFill>
              <a:cs typeface="Helvetica" pitchFamily="34" charset="0"/>
            </a:endParaRPr>
          </a:p>
        </p:txBody>
      </p:sp>
      <p:sp>
        <p:nvSpPr>
          <p:cNvPr id="5" name="TextBox 6"/>
          <p:cNvSpPr txBox="1"/>
          <p:nvPr userDrawn="1"/>
        </p:nvSpPr>
        <p:spPr>
          <a:xfrm>
            <a:off x="0" y="6651625"/>
            <a:ext cx="3697288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>
                <a:solidFill>
                  <a:srgbClr val="7B7B7B"/>
                </a:solidFill>
              </a:rPr>
              <a:t>Copyright ©2013 Pearson Education, Inc. publishing as Prentice Hall</a:t>
            </a:r>
            <a:r>
              <a:rPr lang="en-US" sz="900">
                <a:solidFill>
                  <a:srgbClr val="7B7B7B"/>
                </a:solidFill>
                <a:cs typeface="Helvetica" pitchFamily="34" charset="0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 userDrawn="1"/>
        </p:nvSpPr>
        <p:spPr>
          <a:xfrm>
            <a:off x="8458200" y="6534150"/>
            <a:ext cx="32385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6B01198-1752-4FE2-984F-ECFA639391D9}" type="slidenum">
              <a:rPr lang="en-US" sz="900">
                <a:solidFill>
                  <a:srgbClr val="7B7B7B"/>
                </a:solidFill>
                <a:latin typeface="Arial"/>
                <a:cs typeface="Helvetic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rgbClr val="7B7B7B"/>
              </a:solidFill>
              <a:latin typeface="Arial"/>
              <a:cs typeface="Helvetica"/>
            </a:endParaRPr>
          </a:p>
        </p:txBody>
      </p:sp>
      <p:sp>
        <p:nvSpPr>
          <p:cNvPr id="6" name="TextBox 7"/>
          <p:cNvSpPr txBox="1"/>
          <p:nvPr userDrawn="1"/>
        </p:nvSpPr>
        <p:spPr>
          <a:xfrm>
            <a:off x="8718550" y="6651625"/>
            <a:ext cx="42545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900">
                <a:solidFill>
                  <a:srgbClr val="7B7B7B"/>
                </a:solidFill>
                <a:cs typeface="Helvetica" pitchFamily="34" charset="0"/>
              </a:rPr>
              <a:t>9-</a:t>
            </a:r>
            <a:fld id="{39993827-E3DB-4609-9C64-AF24A9CFD511}" type="slidenum">
              <a:rPr lang="en-US" sz="900">
                <a:solidFill>
                  <a:srgbClr val="7B7B7B"/>
                </a:solidFill>
                <a:cs typeface="Helvetica" pitchFamily="34" charset="0"/>
              </a:rPr>
              <a:pPr/>
              <a:t>‹#›</a:t>
            </a:fld>
            <a:endParaRPr lang="en-US" sz="900">
              <a:solidFill>
                <a:srgbClr val="7B7B7B"/>
              </a:solidFill>
              <a:cs typeface="Helvetica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651625"/>
            <a:ext cx="3697288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>
                <a:solidFill>
                  <a:srgbClr val="7B7B7B"/>
                </a:solidFill>
              </a:rPr>
              <a:t>Copyright ©2013 Pearson Education, Inc. publishing as Prentice Hall</a:t>
            </a:r>
            <a:r>
              <a:rPr lang="en-US" sz="900">
                <a:solidFill>
                  <a:srgbClr val="7B7B7B"/>
                </a:solidFill>
                <a:cs typeface="Helvetica" pitchFamily="34" charset="0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 userDrawn="1"/>
        </p:nvSpPr>
        <p:spPr>
          <a:xfrm>
            <a:off x="8718550" y="6651625"/>
            <a:ext cx="42545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900">
                <a:solidFill>
                  <a:srgbClr val="7B7B7B"/>
                </a:solidFill>
                <a:cs typeface="Helvetica" pitchFamily="34" charset="0"/>
              </a:rPr>
              <a:t>9-</a:t>
            </a:r>
            <a:fld id="{FA5C0245-9B71-4AF3-B58A-CFB163E09318}" type="slidenum">
              <a:rPr lang="en-US" sz="900">
                <a:solidFill>
                  <a:srgbClr val="7B7B7B"/>
                </a:solidFill>
                <a:cs typeface="Helvetica" pitchFamily="34" charset="0"/>
              </a:rPr>
              <a:pPr/>
              <a:t>‹#›</a:t>
            </a:fld>
            <a:endParaRPr lang="en-US" sz="900">
              <a:solidFill>
                <a:srgbClr val="7B7B7B"/>
              </a:solidFill>
              <a:cs typeface="Helvetica" pitchFamily="34" charset="0"/>
            </a:endParaRPr>
          </a:p>
        </p:txBody>
      </p:sp>
      <p:sp>
        <p:nvSpPr>
          <p:cNvPr id="8" name="TextBox 6"/>
          <p:cNvSpPr txBox="1"/>
          <p:nvPr userDrawn="1"/>
        </p:nvSpPr>
        <p:spPr>
          <a:xfrm>
            <a:off x="0" y="6651625"/>
            <a:ext cx="3697288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>
                <a:solidFill>
                  <a:srgbClr val="7B7B7B"/>
                </a:solidFill>
              </a:rPr>
              <a:t>Copyright ©2013 Pearson Education, Inc. publishing as Prentice Hall</a:t>
            </a:r>
            <a:r>
              <a:rPr lang="en-US" sz="900">
                <a:solidFill>
                  <a:srgbClr val="7B7B7B"/>
                </a:solidFill>
                <a:cs typeface="Helvetica" pitchFamily="34" charset="0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 userDrawn="1"/>
        </p:nvSpPr>
        <p:spPr>
          <a:xfrm>
            <a:off x="8718550" y="6651625"/>
            <a:ext cx="42545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900">
                <a:solidFill>
                  <a:srgbClr val="7B7B7B"/>
                </a:solidFill>
                <a:cs typeface="Helvetica" pitchFamily="34" charset="0"/>
              </a:rPr>
              <a:t>9-</a:t>
            </a:r>
            <a:fld id="{8656C81E-A89B-4F31-8C65-0093D885F187}" type="slidenum">
              <a:rPr lang="en-US" sz="900">
                <a:solidFill>
                  <a:srgbClr val="7B7B7B"/>
                </a:solidFill>
                <a:cs typeface="Helvetica" pitchFamily="34" charset="0"/>
              </a:rPr>
              <a:pPr/>
              <a:t>‹#›</a:t>
            </a:fld>
            <a:endParaRPr lang="en-US" sz="900">
              <a:solidFill>
                <a:srgbClr val="7B7B7B"/>
              </a:solidFill>
              <a:cs typeface="Helvetica" pitchFamily="34" charset="0"/>
            </a:endParaRPr>
          </a:p>
        </p:txBody>
      </p:sp>
      <p:sp>
        <p:nvSpPr>
          <p:cNvPr id="4" name="TextBox 6"/>
          <p:cNvSpPr txBox="1"/>
          <p:nvPr userDrawn="1"/>
        </p:nvSpPr>
        <p:spPr>
          <a:xfrm>
            <a:off x="0" y="6651625"/>
            <a:ext cx="3697288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>
                <a:solidFill>
                  <a:srgbClr val="7B7B7B"/>
                </a:solidFill>
              </a:rPr>
              <a:t>Copyright ©2013 Pearson Education, Inc. publishing as Prentice Hall</a:t>
            </a:r>
            <a:r>
              <a:rPr lang="en-US" sz="900">
                <a:solidFill>
                  <a:srgbClr val="7B7B7B"/>
                </a:solidFill>
                <a:cs typeface="Helvetica" pitchFamily="34" charset="0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/>
          <p:nvPr userDrawn="1"/>
        </p:nvSpPr>
        <p:spPr>
          <a:xfrm>
            <a:off x="8718550" y="6651625"/>
            <a:ext cx="42545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900">
                <a:solidFill>
                  <a:srgbClr val="7B7B7B"/>
                </a:solidFill>
                <a:cs typeface="Helvetica" pitchFamily="34" charset="0"/>
              </a:rPr>
              <a:t>9-</a:t>
            </a:r>
            <a:fld id="{4501ADA5-FB58-45A6-9447-DD50C6ED390B}" type="slidenum">
              <a:rPr lang="en-US" sz="900">
                <a:solidFill>
                  <a:srgbClr val="7B7B7B"/>
                </a:solidFill>
                <a:cs typeface="Helvetica" pitchFamily="34" charset="0"/>
              </a:rPr>
              <a:pPr/>
              <a:t>‹#›</a:t>
            </a:fld>
            <a:endParaRPr lang="en-US" sz="900">
              <a:solidFill>
                <a:srgbClr val="7B7B7B"/>
              </a:solidFill>
              <a:cs typeface="Helvetica" pitchFamily="34" charset="0"/>
            </a:endParaRPr>
          </a:p>
        </p:txBody>
      </p:sp>
      <p:sp>
        <p:nvSpPr>
          <p:cNvPr id="3" name="TextBox 6"/>
          <p:cNvSpPr txBox="1"/>
          <p:nvPr userDrawn="1"/>
        </p:nvSpPr>
        <p:spPr>
          <a:xfrm>
            <a:off x="0" y="6651625"/>
            <a:ext cx="3697288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>
                <a:solidFill>
                  <a:srgbClr val="7B7B7B"/>
                </a:solidFill>
              </a:rPr>
              <a:t>Copyright ©2013 Pearson Education, Inc. publishing as Prentice Hall</a:t>
            </a:r>
            <a:r>
              <a:rPr lang="en-US" sz="900">
                <a:solidFill>
                  <a:srgbClr val="7B7B7B"/>
                </a:solidFill>
                <a:cs typeface="Helvetica" pitchFamily="34" charset="0"/>
              </a:rPr>
              <a:t>.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 userDrawn="1"/>
        </p:nvSpPr>
        <p:spPr>
          <a:xfrm>
            <a:off x="8718550" y="6651625"/>
            <a:ext cx="42545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900">
                <a:solidFill>
                  <a:srgbClr val="7B7B7B"/>
                </a:solidFill>
                <a:cs typeface="Helvetica" pitchFamily="34" charset="0"/>
              </a:rPr>
              <a:t>9-</a:t>
            </a:r>
            <a:fld id="{69FDBBAE-C412-4E60-9C30-BA5587B27F2F}" type="slidenum">
              <a:rPr lang="en-US" sz="900">
                <a:solidFill>
                  <a:srgbClr val="7B7B7B"/>
                </a:solidFill>
                <a:cs typeface="Helvetica" pitchFamily="34" charset="0"/>
              </a:rPr>
              <a:pPr/>
              <a:t>‹#›</a:t>
            </a:fld>
            <a:endParaRPr lang="en-US" sz="900">
              <a:solidFill>
                <a:srgbClr val="7B7B7B"/>
              </a:solidFill>
              <a:cs typeface="Helvetica" pitchFamily="34" charset="0"/>
            </a:endParaRPr>
          </a:p>
        </p:txBody>
      </p:sp>
      <p:sp>
        <p:nvSpPr>
          <p:cNvPr id="6" name="TextBox 6"/>
          <p:cNvSpPr txBox="1"/>
          <p:nvPr userDrawn="1"/>
        </p:nvSpPr>
        <p:spPr>
          <a:xfrm>
            <a:off x="0" y="6651625"/>
            <a:ext cx="3697288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>
                <a:solidFill>
                  <a:srgbClr val="7B7B7B"/>
                </a:solidFill>
              </a:rPr>
              <a:t>Copyright ©2013 Pearson Education, Inc. publishing as Prentice Hall</a:t>
            </a:r>
            <a:r>
              <a:rPr lang="en-US" sz="900">
                <a:solidFill>
                  <a:srgbClr val="7B7B7B"/>
                </a:solidFill>
                <a:cs typeface="Helvetica" pitchFamily="34" charset="0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 userDrawn="1"/>
        </p:nvSpPr>
        <p:spPr>
          <a:xfrm>
            <a:off x="8718550" y="6651625"/>
            <a:ext cx="42545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900">
                <a:solidFill>
                  <a:srgbClr val="7B7B7B"/>
                </a:solidFill>
                <a:cs typeface="Helvetica" pitchFamily="34" charset="0"/>
              </a:rPr>
              <a:t>9-</a:t>
            </a:r>
            <a:fld id="{E5822AB7-5A18-454D-8975-05AA4A33AC99}" type="slidenum">
              <a:rPr lang="en-US" sz="900">
                <a:solidFill>
                  <a:srgbClr val="7B7B7B"/>
                </a:solidFill>
                <a:cs typeface="Helvetica" pitchFamily="34" charset="0"/>
              </a:rPr>
              <a:pPr/>
              <a:t>‹#›</a:t>
            </a:fld>
            <a:endParaRPr lang="en-US" sz="900">
              <a:solidFill>
                <a:srgbClr val="7B7B7B"/>
              </a:solidFill>
              <a:cs typeface="Helvetica" pitchFamily="34" charset="0"/>
            </a:endParaRPr>
          </a:p>
        </p:txBody>
      </p:sp>
      <p:sp>
        <p:nvSpPr>
          <p:cNvPr id="6" name="TextBox 6"/>
          <p:cNvSpPr txBox="1"/>
          <p:nvPr userDrawn="1"/>
        </p:nvSpPr>
        <p:spPr>
          <a:xfrm>
            <a:off x="0" y="6651625"/>
            <a:ext cx="3697288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>
                <a:solidFill>
                  <a:srgbClr val="7B7B7B"/>
                </a:solidFill>
              </a:rPr>
              <a:t>Copyright ©2013 Pearson Education, Inc. publishing as Prentice Hall</a:t>
            </a:r>
            <a:r>
              <a:rPr lang="en-US" sz="900">
                <a:solidFill>
                  <a:srgbClr val="7B7B7B"/>
                </a:solidFill>
                <a:cs typeface="Helvetica" pitchFamily="34" charset="0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smtClean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718550" y="6651625"/>
            <a:ext cx="42545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900">
                <a:solidFill>
                  <a:srgbClr val="7B7B7B"/>
                </a:solidFill>
                <a:cs typeface="Helvetica" pitchFamily="34" charset="0"/>
              </a:rPr>
              <a:t>9-</a:t>
            </a:r>
            <a:fld id="{9FF021E7-7C1E-4D44-8991-3A9FB6E9454B}" type="slidenum">
              <a:rPr lang="en-US" sz="900">
                <a:solidFill>
                  <a:srgbClr val="7B7B7B"/>
                </a:solidFill>
                <a:cs typeface="Helvetica" pitchFamily="34" charset="0"/>
              </a:rPr>
              <a:pPr/>
              <a:t>‹#›</a:t>
            </a:fld>
            <a:endParaRPr lang="en-US" sz="900">
              <a:solidFill>
                <a:srgbClr val="7B7B7B"/>
              </a:solidFill>
              <a:cs typeface="Helvetica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651625"/>
            <a:ext cx="3697288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>
                <a:solidFill>
                  <a:srgbClr val="7B7B7B"/>
                </a:solidFill>
              </a:rPr>
              <a:t>Copyright ©2013 Pearson Education, Inc. publishing as Prentice Hall</a:t>
            </a:r>
            <a:r>
              <a:rPr lang="en-US" sz="900">
                <a:solidFill>
                  <a:srgbClr val="7B7B7B"/>
                </a:solidFill>
                <a:cs typeface="Helvetica" pitchFamily="34" charset="0"/>
              </a:rPr>
              <a:t>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fontAlgn="base">
        <a:spcBef>
          <a:spcPct val="0"/>
        </a:spcBef>
        <a:spcAft>
          <a:spcPts val="600"/>
        </a:spcAft>
        <a:buSzPct val="150000"/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0"/>
        </a:spcBef>
        <a:spcAft>
          <a:spcPts val="60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0"/>
        </a:spcBef>
        <a:spcAft>
          <a:spcPts val="60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0"/>
        </a:spcBef>
        <a:spcAft>
          <a:spcPts val="60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3"/>
          <p:cNvSpPr txBox="1">
            <a:spLocks noChangeArrowheads="1"/>
          </p:cNvSpPr>
          <p:nvPr/>
        </p:nvSpPr>
        <p:spPr bwMode="auto">
          <a:xfrm>
            <a:off x="6005513" y="985838"/>
            <a:ext cx="698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200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797300" y="2236788"/>
            <a:ext cx="5138738" cy="40909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Sales and Operations Planning: Planning Supply and Demand in a Supply Chain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When to Promote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5500" y="1841500"/>
            <a:ext cx="7727950" cy="4114800"/>
          </a:xfrm>
        </p:spPr>
        <p:txBody>
          <a:bodyPr/>
          <a:lstStyle/>
          <a:p>
            <a:r>
              <a:rPr lang="en-US" smtClean="0"/>
              <a:t>Is it more effective to promote during the peak period of off-peak?</a:t>
            </a:r>
          </a:p>
          <a:p>
            <a:r>
              <a:rPr lang="en-US" smtClean="0"/>
              <a:t>Analyze the impact of a promotion on demand and the resulting optimal aggregate plan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Promotion in January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4863" y="1930400"/>
            <a:ext cx="7653337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391400" y="4953000"/>
            <a:ext cx="1003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Figure 9-2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Promotion in January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2235200"/>
          </a:xfrm>
        </p:spPr>
        <p:txBody>
          <a:bodyPr/>
          <a:lstStyle/>
          <a:p>
            <a:pPr marL="0" indent="0" algn="r">
              <a:spcAft>
                <a:spcPts val="1800"/>
              </a:spcAft>
              <a:buFont typeface="Arial" charset="0"/>
              <a:buNone/>
            </a:pPr>
            <a:r>
              <a:rPr lang="en-US" smtClean="0"/>
              <a:t>Total cost over planning horizon = $421,915 </a:t>
            </a:r>
          </a:p>
          <a:p>
            <a:pPr marL="0" indent="0" algn="r">
              <a:spcAft>
                <a:spcPts val="1800"/>
              </a:spcAft>
              <a:buFont typeface="Arial" charset="0"/>
              <a:buNone/>
            </a:pPr>
            <a:r>
              <a:rPr lang="en-US" smtClean="0"/>
              <a:t>Revenue over planning horizon = $643,400 </a:t>
            </a:r>
          </a:p>
          <a:p>
            <a:pPr marL="0" indent="0" algn="r">
              <a:spcAft>
                <a:spcPts val="1800"/>
              </a:spcAft>
              <a:buFont typeface="Arial" charset="0"/>
              <a:buNone/>
            </a:pPr>
            <a:r>
              <a:rPr lang="en-US" smtClean="0"/>
              <a:t>Profit over planning horizon = $221,485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68400" y="4267200"/>
            <a:ext cx="62103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SzPct val="150000"/>
              <a:buFont typeface="Arial" charset="0"/>
              <a:buChar char="•"/>
            </a:pPr>
            <a:r>
              <a:rPr lang="en-US" sz="3200"/>
              <a:t>Lower seasonal inventory</a:t>
            </a:r>
          </a:p>
          <a:p>
            <a:pPr marL="457200" indent="-457200">
              <a:buSzPct val="150000"/>
              <a:buFont typeface="Arial" charset="0"/>
              <a:buChar char="•"/>
            </a:pPr>
            <a:r>
              <a:rPr lang="en-US" sz="3200"/>
              <a:t>A somewhat lower total cost</a:t>
            </a:r>
          </a:p>
          <a:p>
            <a:pPr marL="457200" indent="-457200">
              <a:buSzPct val="150000"/>
              <a:buFont typeface="Arial" charset="0"/>
              <a:buChar char="•"/>
            </a:pPr>
            <a:r>
              <a:rPr lang="en-US" sz="3200"/>
              <a:t>A higher total profit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Promotion in April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391400" y="4953000"/>
            <a:ext cx="1003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Figure 9-3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938" y="1981200"/>
            <a:ext cx="7561262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Promotion in April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2235200"/>
          </a:xfrm>
        </p:spPr>
        <p:txBody>
          <a:bodyPr/>
          <a:lstStyle/>
          <a:p>
            <a:pPr marL="0" indent="0" algn="r">
              <a:spcAft>
                <a:spcPts val="1800"/>
              </a:spcAft>
              <a:buFont typeface="Arial" charset="0"/>
              <a:buNone/>
            </a:pPr>
            <a:r>
              <a:rPr lang="en-US" smtClean="0"/>
              <a:t>Total cost over planning horizon = $438,857</a:t>
            </a:r>
          </a:p>
          <a:p>
            <a:pPr marL="0" indent="0" algn="r">
              <a:spcAft>
                <a:spcPts val="1800"/>
              </a:spcAft>
              <a:buFont typeface="Arial" charset="0"/>
              <a:buNone/>
            </a:pPr>
            <a:r>
              <a:rPr lang="en-US" smtClean="0"/>
              <a:t>Revenue over planning horizon = $650,140</a:t>
            </a:r>
          </a:p>
          <a:p>
            <a:pPr marL="0" indent="0" algn="r">
              <a:spcAft>
                <a:spcPts val="1800"/>
              </a:spcAft>
              <a:buFont typeface="Arial" charset="0"/>
              <a:buNone/>
            </a:pPr>
            <a:r>
              <a:rPr lang="en-US" smtClean="0"/>
              <a:t>Profit over planning horizon = $211,283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68400" y="4267200"/>
            <a:ext cx="62103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SzPct val="150000"/>
              <a:buFont typeface="Arial" charset="0"/>
              <a:buChar char="•"/>
            </a:pPr>
            <a:r>
              <a:rPr lang="en-US" sz="3200"/>
              <a:t>Higher seasonal inventory</a:t>
            </a:r>
          </a:p>
          <a:p>
            <a:pPr marL="457200" indent="-457200">
              <a:buSzPct val="150000"/>
              <a:buFont typeface="Arial" charset="0"/>
              <a:buChar char="•"/>
            </a:pPr>
            <a:r>
              <a:rPr lang="en-US" sz="3200"/>
              <a:t>A somewhat higher total cost</a:t>
            </a:r>
          </a:p>
          <a:p>
            <a:pPr marL="457200" indent="-457200">
              <a:buSzPct val="150000"/>
              <a:buFont typeface="Arial" charset="0"/>
              <a:buChar char="•"/>
            </a:pPr>
            <a:r>
              <a:rPr lang="en-US" sz="3200"/>
              <a:t>A slightly smaller total profit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Discount Leads </a:t>
            </a:r>
            <a:r>
              <a:rPr lang="en-US" dirty="0" smtClean="0"/>
              <a:t>to</a:t>
            </a:r>
            <a:br>
              <a:rPr lang="en-US" dirty="0" smtClean="0"/>
            </a:br>
            <a:r>
              <a:rPr lang="en-US" dirty="0" smtClean="0"/>
              <a:t>Large </a:t>
            </a:r>
            <a:r>
              <a:rPr lang="en-US" dirty="0"/>
              <a:t>Increase in Consumption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850900" y="1803400"/>
            <a:ext cx="6591300" cy="698500"/>
          </a:xfrm>
        </p:spPr>
        <p:txBody>
          <a:bodyPr/>
          <a:lstStyle/>
          <a:p>
            <a:r>
              <a:rPr lang="en-US" smtClean="0"/>
              <a:t>Promotion in January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575" y="2768600"/>
            <a:ext cx="7553325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226300" y="5588000"/>
            <a:ext cx="1003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Figure 9-4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Discount Leads </a:t>
            </a:r>
            <a:r>
              <a:rPr lang="en-US" dirty="0" smtClean="0"/>
              <a:t>to</a:t>
            </a:r>
            <a:br>
              <a:rPr lang="en-US" dirty="0" smtClean="0"/>
            </a:br>
            <a:r>
              <a:rPr lang="en-US" dirty="0" smtClean="0"/>
              <a:t>Large </a:t>
            </a:r>
            <a:r>
              <a:rPr lang="en-US" dirty="0"/>
              <a:t>Increase in Consumption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03400"/>
            <a:ext cx="7835900" cy="2387600"/>
          </a:xfrm>
        </p:spPr>
        <p:txBody>
          <a:bodyPr rtlCol="0">
            <a:normAutofit fontScale="92500"/>
          </a:bodyPr>
          <a:lstStyle/>
          <a:p>
            <a:pPr marL="0" indent="0" algn="r" fontAlgn="auto">
              <a:spcBef>
                <a:spcPts val="0"/>
              </a:spcBef>
              <a:spcAft>
                <a:spcPts val="1800"/>
              </a:spcAft>
              <a:buFont typeface="Arial"/>
              <a:buNone/>
              <a:defRPr/>
            </a:pPr>
            <a:r>
              <a:rPr lang="en-US" dirty="0"/>
              <a:t>Total cost over planning horizon = $</a:t>
            </a:r>
            <a:r>
              <a:rPr lang="en-US" dirty="0" smtClean="0"/>
              <a:t>456,750</a:t>
            </a:r>
          </a:p>
          <a:p>
            <a:pPr marL="0" indent="0" algn="r" fontAlgn="auto">
              <a:spcBef>
                <a:spcPts val="0"/>
              </a:spcBef>
              <a:spcAft>
                <a:spcPts val="1800"/>
              </a:spcAft>
              <a:buFont typeface="Arial"/>
              <a:buNone/>
              <a:defRPr/>
            </a:pPr>
            <a:r>
              <a:rPr lang="en-US" dirty="0" smtClean="0"/>
              <a:t>Revenue </a:t>
            </a:r>
            <a:r>
              <a:rPr lang="en-US" dirty="0"/>
              <a:t>over </a:t>
            </a:r>
            <a:r>
              <a:rPr lang="en-US" dirty="0" smtClean="0"/>
              <a:t>planning </a:t>
            </a:r>
            <a:r>
              <a:rPr lang="en-US" dirty="0"/>
              <a:t>horizon = $</a:t>
            </a:r>
            <a:r>
              <a:rPr lang="en-US" dirty="0" smtClean="0"/>
              <a:t>699,560</a:t>
            </a:r>
          </a:p>
          <a:p>
            <a:pPr marL="0" indent="0" algn="r" fontAlgn="auto">
              <a:spcBef>
                <a:spcPts val="0"/>
              </a:spcBef>
              <a:spcAft>
                <a:spcPts val="1800"/>
              </a:spcAft>
              <a:buFont typeface="Arial"/>
              <a:buNone/>
              <a:defRPr/>
            </a:pPr>
            <a:r>
              <a:rPr lang="en-US" dirty="0" smtClean="0"/>
              <a:t>Profit </a:t>
            </a:r>
            <a:r>
              <a:rPr lang="en-US" dirty="0"/>
              <a:t>over planning horizon = $242,810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04900" y="4267200"/>
            <a:ext cx="6997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SzPct val="150000"/>
              <a:buFont typeface="Arial" charset="0"/>
              <a:buChar char="•"/>
            </a:pPr>
            <a:r>
              <a:rPr lang="en-US" sz="3200"/>
              <a:t>Higher total profit than base case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Discount Leads </a:t>
            </a:r>
            <a:r>
              <a:rPr lang="en-US" dirty="0" smtClean="0"/>
              <a:t>to</a:t>
            </a:r>
            <a:br>
              <a:rPr lang="en-US" dirty="0" smtClean="0"/>
            </a:br>
            <a:r>
              <a:rPr lang="en-US" dirty="0" smtClean="0"/>
              <a:t>Large </a:t>
            </a:r>
            <a:r>
              <a:rPr lang="en-US" dirty="0"/>
              <a:t>Increase in Consumption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850900" y="1803400"/>
            <a:ext cx="6591300" cy="698500"/>
          </a:xfrm>
        </p:spPr>
        <p:txBody>
          <a:bodyPr/>
          <a:lstStyle/>
          <a:p>
            <a:r>
              <a:rPr lang="en-US" smtClean="0"/>
              <a:t>Promotion in April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226300" y="5588000"/>
            <a:ext cx="1003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Figure 9-5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" y="2654300"/>
            <a:ext cx="762000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Discount Leads </a:t>
            </a:r>
            <a:r>
              <a:rPr lang="en-US" dirty="0" smtClean="0"/>
              <a:t>to</a:t>
            </a:r>
            <a:br>
              <a:rPr lang="en-US" dirty="0" smtClean="0"/>
            </a:br>
            <a:r>
              <a:rPr lang="en-US" dirty="0" smtClean="0"/>
              <a:t>Large </a:t>
            </a:r>
            <a:r>
              <a:rPr lang="en-US" dirty="0"/>
              <a:t>Increase in Consumption</a:t>
            </a:r>
          </a:p>
        </p:txBody>
      </p:sp>
      <p:sp>
        <p:nvSpPr>
          <p:cNvPr id="33794" name="Content Placeholder 3"/>
          <p:cNvSpPr>
            <a:spLocks noGrp="1"/>
          </p:cNvSpPr>
          <p:nvPr>
            <p:ph idx="1"/>
          </p:nvPr>
        </p:nvSpPr>
        <p:spPr>
          <a:xfrm>
            <a:off x="584200" y="1981200"/>
            <a:ext cx="7480300" cy="2413000"/>
          </a:xfrm>
        </p:spPr>
        <p:txBody>
          <a:bodyPr/>
          <a:lstStyle/>
          <a:p>
            <a:pPr marL="0" indent="0" algn="r">
              <a:spcAft>
                <a:spcPts val="1800"/>
              </a:spcAft>
              <a:buFont typeface="Arial" charset="0"/>
              <a:buNone/>
            </a:pPr>
            <a:r>
              <a:rPr lang="en-US" sz="2800" smtClean="0"/>
              <a:t>Total cost over planning horizon = $536,200</a:t>
            </a:r>
          </a:p>
          <a:p>
            <a:pPr marL="0" indent="0" algn="r">
              <a:spcAft>
                <a:spcPts val="1800"/>
              </a:spcAft>
              <a:buFont typeface="Arial" charset="0"/>
              <a:buNone/>
            </a:pPr>
            <a:r>
              <a:rPr lang="en-US" sz="2800" smtClean="0"/>
              <a:t>Revenue over planning horizon = $783,520</a:t>
            </a:r>
          </a:p>
          <a:p>
            <a:pPr marL="0" indent="0" algn="r">
              <a:spcAft>
                <a:spcPts val="1800"/>
              </a:spcAft>
              <a:buFont typeface="Arial" charset="0"/>
              <a:buNone/>
            </a:pPr>
            <a:r>
              <a:rPr lang="en-US" sz="2800" smtClean="0"/>
              <a:t>Profit over planning horizon = $247,320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25500" y="4140200"/>
            <a:ext cx="76835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SzPct val="150000"/>
              <a:buFont typeface="Arial" charset="0"/>
              <a:buChar char="•"/>
            </a:pPr>
            <a:r>
              <a:rPr lang="en-US" sz="2800"/>
              <a:t>Much higher level of seasonal inventory</a:t>
            </a:r>
          </a:p>
          <a:p>
            <a:pPr marL="457200" indent="-457200">
              <a:buSzPct val="150000"/>
              <a:buFont typeface="Arial" charset="0"/>
              <a:buChar char="•"/>
            </a:pPr>
            <a:r>
              <a:rPr lang="en-US" sz="2800"/>
              <a:t>Uses more stockouts and subcontracting</a:t>
            </a:r>
          </a:p>
          <a:p>
            <a:pPr marL="457200" indent="-457200">
              <a:buSzPct val="150000"/>
              <a:buFont typeface="Arial" charset="0"/>
              <a:buChar char="•"/>
            </a:pPr>
            <a:r>
              <a:rPr lang="en-US" sz="2800"/>
              <a:t>Revenues increase</a:t>
            </a:r>
          </a:p>
          <a:p>
            <a:pPr marL="457200" indent="-457200">
              <a:buSzPct val="150000"/>
              <a:buFont typeface="Arial" charset="0"/>
              <a:buChar char="•"/>
            </a:pPr>
            <a:r>
              <a:rPr lang="en-US" sz="2800"/>
              <a:t>Overall profits higher 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Supply Chain Performance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42900" y="1866900"/>
          <a:ext cx="8445501" cy="3789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5199"/>
                <a:gridCol w="1219200"/>
                <a:gridCol w="1231900"/>
                <a:gridCol w="1320800"/>
                <a:gridCol w="1346200"/>
                <a:gridCol w="1193800"/>
                <a:gridCol w="11684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Regular Price</a:t>
                      </a:r>
                      <a:endParaRPr lang="en-US" sz="1600" b="1" dirty="0"/>
                    </a:p>
                  </a:txBody>
                  <a:tcPr anchor="b"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Promotion Price</a:t>
                      </a:r>
                      <a:endParaRPr lang="en-US" sz="1600" b="1" dirty="0"/>
                    </a:p>
                  </a:txBody>
                  <a:tcPr anchor="b"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Promotion Period</a:t>
                      </a:r>
                      <a:endParaRPr lang="en-US" sz="1600" b="1" dirty="0"/>
                    </a:p>
                  </a:txBody>
                  <a:tcPr anchor="b"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Percentage of Increase</a:t>
                      </a:r>
                      <a:r>
                        <a:rPr lang="en-US" sz="1600" b="1" baseline="0" dirty="0" smtClean="0"/>
                        <a:t> in Demand</a:t>
                      </a:r>
                      <a:endParaRPr lang="en-US" sz="1600" b="1" dirty="0"/>
                    </a:p>
                  </a:txBody>
                  <a:tcPr anchor="b"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Percentage of Forward Buying</a:t>
                      </a:r>
                      <a:endParaRPr lang="en-US" sz="1600" b="1" dirty="0"/>
                    </a:p>
                  </a:txBody>
                  <a:tcPr anchor="b"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Profit</a:t>
                      </a:r>
                      <a:endParaRPr lang="en-US" sz="1600" b="1" dirty="0"/>
                    </a:p>
                  </a:txBody>
                  <a:tcPr anchor="b"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Average Inventory</a:t>
                      </a:r>
                      <a:endParaRPr lang="en-US" sz="1600" b="1" dirty="0"/>
                    </a:p>
                  </a:txBody>
                  <a:tcPr anchor="b"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$40</a:t>
                      </a:r>
                      <a:endParaRPr lang="en-US" sz="1600" dirty="0"/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$40</a:t>
                      </a:r>
                      <a:endParaRPr lang="en-US" sz="1600" dirty="0"/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  NA</a:t>
                      </a:r>
                      <a:endParaRPr lang="en-US" sz="1600" dirty="0"/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NA</a:t>
                      </a:r>
                      <a:endParaRPr lang="en-US" sz="1600" dirty="0"/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NA</a:t>
                      </a:r>
                      <a:endParaRPr lang="en-US" sz="1600" dirty="0"/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$217,725</a:t>
                      </a:r>
                      <a:endParaRPr lang="en-US" sz="1600" dirty="0"/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812800" algn="r"/>
                        </a:tabLst>
                      </a:pPr>
                      <a:r>
                        <a:rPr lang="en-US" sz="1600" dirty="0" smtClean="0"/>
                        <a:t>	895</a:t>
                      </a:r>
                      <a:endParaRPr lang="en-US" sz="1600" dirty="0"/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$40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  January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$221,485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812800" algn="r"/>
                        </a:tabLst>
                      </a:pPr>
                      <a:r>
                        <a:rPr lang="en-US" sz="1600" dirty="0" smtClean="0"/>
                        <a:t>	523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$40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  April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$211,283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812800" algn="r"/>
                        </a:tabLst>
                      </a:pPr>
                      <a:r>
                        <a:rPr lang="en-US" sz="1600" dirty="0" smtClean="0"/>
                        <a:t>	938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$40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  January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100%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$242,810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812800" algn="r"/>
                        </a:tabLst>
                      </a:pPr>
                      <a:r>
                        <a:rPr lang="en-US" sz="1600" dirty="0" smtClean="0"/>
                        <a:t>	208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$40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  April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100%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$247,320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812800" algn="r"/>
                        </a:tabLst>
                      </a:pPr>
                      <a:r>
                        <a:rPr lang="en-US" sz="1600" dirty="0" smtClean="0"/>
                        <a:t>	1,492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$31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$31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  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  73,725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812800" algn="r"/>
                        </a:tabLst>
                      </a:pPr>
                      <a:r>
                        <a:rPr lang="en-US" sz="1600" dirty="0" smtClean="0"/>
                        <a:t>	895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$31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$30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  January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100%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  84,410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812800" algn="r"/>
                        </a:tabLst>
                      </a:pPr>
                      <a:r>
                        <a:rPr lang="en-US" sz="1600" dirty="0" smtClean="0"/>
                        <a:t>	208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$31</a:t>
                      </a:r>
                      <a:endParaRPr lang="en-US" sz="1600" dirty="0"/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$30</a:t>
                      </a:r>
                      <a:endParaRPr lang="en-US" sz="1600" dirty="0"/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  April</a:t>
                      </a:r>
                      <a:endParaRPr lang="en-US" sz="1600" dirty="0"/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100%</a:t>
                      </a:r>
                      <a:endParaRPr lang="en-US" sz="1600" dirty="0"/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20%</a:t>
                      </a:r>
                      <a:endParaRPr lang="en-US" sz="1600" dirty="0"/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  69,120</a:t>
                      </a:r>
                      <a:endParaRPr lang="en-US" sz="1600" dirty="0"/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812800" algn="r"/>
                        </a:tabLst>
                      </a:pPr>
                      <a:r>
                        <a:rPr lang="en-US" sz="1600" dirty="0" smtClean="0"/>
                        <a:t>	1,492</a:t>
                      </a:r>
                      <a:endParaRPr lang="en-US" sz="1600" dirty="0"/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594600" y="5803900"/>
            <a:ext cx="9239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Table 9-2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Learning Objectives</a:t>
            </a:r>
          </a:p>
        </p:txBody>
      </p:sp>
      <p:sp>
        <p:nvSpPr>
          <p:cNvPr id="20484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558800" y="1790700"/>
            <a:ext cx="8026400" cy="4114800"/>
          </a:xfrm>
        </p:spPr>
        <p:txBody>
          <a:bodyPr rtlCol="0">
            <a:normAutofit fontScale="92500" lnSpcReduction="10000"/>
          </a:bodyPr>
          <a:lstStyle/>
          <a:p>
            <a:pPr marL="514350" indent="-514350" fontAlgn="auto">
              <a:spcBef>
                <a:spcPts val="0"/>
              </a:spcBef>
              <a:buSzPct val="100000"/>
              <a:buFont typeface="+mj-lt"/>
              <a:buAutoNum type="arabicPeriod"/>
              <a:defRPr/>
            </a:pPr>
            <a:r>
              <a:rPr lang="en-US" dirty="0"/>
              <a:t>Manage supply to improve synchronization in a supply chain in the face of predictable variability.</a:t>
            </a:r>
          </a:p>
          <a:p>
            <a:pPr marL="514350" indent="-514350" fontAlgn="auto">
              <a:spcBef>
                <a:spcPts val="0"/>
              </a:spcBef>
              <a:buSzPct val="100000"/>
              <a:buFont typeface="+mj-lt"/>
              <a:buAutoNum type="arabicPeriod"/>
              <a:defRPr/>
            </a:pPr>
            <a:r>
              <a:rPr lang="en-US" dirty="0"/>
              <a:t>Manage demand to improve synchronization in a supply chain in the face of predictable variability.</a:t>
            </a:r>
          </a:p>
          <a:p>
            <a:pPr marL="514350" indent="-514350" fontAlgn="auto">
              <a:spcBef>
                <a:spcPts val="0"/>
              </a:spcBef>
              <a:buSzPct val="100000"/>
              <a:buFont typeface="+mj-lt"/>
              <a:buAutoNum type="arabicPeriod"/>
              <a:defRPr/>
            </a:pPr>
            <a:r>
              <a:rPr lang="en-US" dirty="0"/>
              <a:t>Use sales and operations planning to maximize profitability when faced with predictable variability in a supply chain.</a:t>
            </a:r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Impact on Promotion Timing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256509"/>
              </p:ext>
            </p:extLst>
          </p:nvPr>
        </p:nvGraphicFramePr>
        <p:xfrm>
          <a:off x="673100" y="1841500"/>
          <a:ext cx="7772400" cy="296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5200"/>
                <a:gridCol w="4267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1" kern="1200" dirty="0" smtClean="0"/>
                        <a:t>Factor</a:t>
                      </a:r>
                    </a:p>
                  </a:txBody>
                  <a:tcP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Impact on Timing of Promotion</a:t>
                      </a:r>
                    </a:p>
                  </a:txBody>
                  <a:tcP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/>
                        <a:t>High forward buying</a:t>
                      </a:r>
                      <a:endParaRPr lang="en-US" sz="1400" dirty="0" smtClean="0"/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Favors promotion during low-demand periods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/>
                        <a:t>High ability to steal market share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Favors promotion during peak-demand periods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/>
                        <a:t>High ability to increase overall market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Favors promotion during peak-demand periods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 smtClean="0"/>
                        <a:t>High margin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Favors promotion during peak-demand periods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 smtClean="0"/>
                        <a:t>Low margin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Favors promotion during low-demand periods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/>
                        <a:t>High manufacturer holding costs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Favors promotion during low-demand periods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/>
                        <a:t>High costs of changing capacity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Favors promotion during low-demand periods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594600" y="5803900"/>
            <a:ext cx="9239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Table 9-3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 on Promotion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749300" y="1752600"/>
            <a:ext cx="7658100" cy="4525963"/>
          </a:xfrm>
        </p:spPr>
        <p:txBody>
          <a:bodyPr/>
          <a:lstStyle/>
          <a:p>
            <a:pPr marL="514350" indent="-514350">
              <a:buSzPct val="100000"/>
              <a:buFont typeface="Arial" charset="0"/>
              <a:buAutoNum type="arabicPeriod"/>
            </a:pPr>
            <a:r>
              <a:rPr lang="en-US" sz="2800" smtClean="0"/>
              <a:t>Average inventory increases if a promotion is run during the peak period and decreases if the promotion is run during the off-peak period</a:t>
            </a:r>
          </a:p>
          <a:p>
            <a:pPr marL="514350" indent="-514350">
              <a:buSzPct val="100000"/>
              <a:buFont typeface="Arial" charset="0"/>
              <a:buAutoNum type="arabicPeriod"/>
            </a:pPr>
            <a:r>
              <a:rPr lang="en-US" sz="2800" smtClean="0"/>
              <a:t>Promoting during a peak-demand month may decrease overall profitability if there is a small increase in consumption and a significant fraction of the demand increase results from a forward buy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 on Promotion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749300" y="1752600"/>
            <a:ext cx="7658100" cy="4525963"/>
          </a:xfrm>
        </p:spPr>
        <p:txBody>
          <a:bodyPr/>
          <a:lstStyle/>
          <a:p>
            <a:pPr marL="514350" indent="-514350">
              <a:buSzPct val="100000"/>
              <a:buFont typeface="Arial" charset="0"/>
              <a:buAutoNum type="arabicPeriod" startAt="3"/>
            </a:pPr>
            <a:r>
              <a:rPr lang="en-US" sz="2800" smtClean="0"/>
              <a:t>As consumption increase from discounting grows and forward buying becomes a smaller fraction of the demand increase from a promotion, it is more profitable to promote during the peak period</a:t>
            </a:r>
          </a:p>
          <a:p>
            <a:pPr marL="514350" indent="-514350">
              <a:buSzPct val="100000"/>
              <a:buFont typeface="Arial" charset="0"/>
              <a:buAutoNum type="arabicPeriod" startAt="3"/>
            </a:pPr>
            <a:r>
              <a:rPr lang="en-US" sz="2800" smtClean="0"/>
              <a:t>As the product margin declines, promoting during the peak-demand period becomes less profitable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229600" cy="11049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Implementing Sales and Operations Planning in Practice</a:t>
            </a:r>
            <a:endParaRPr lang="en-US" sz="3200" dirty="0"/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30400"/>
            <a:ext cx="7594600" cy="4114800"/>
          </a:xfrm>
        </p:spPr>
        <p:txBody>
          <a:bodyPr/>
          <a:lstStyle/>
          <a:p>
            <a:pPr marL="514350" indent="-514350">
              <a:buSzPct val="100000"/>
              <a:buFont typeface="Arial" charset="0"/>
              <a:buAutoNum type="arabicPeriod"/>
            </a:pPr>
            <a:r>
              <a:rPr lang="en-US" sz="2800" smtClean="0"/>
              <a:t>Coordinate planning across enterprises in the supply chain</a:t>
            </a:r>
          </a:p>
          <a:p>
            <a:pPr marL="514350" indent="-514350">
              <a:buSzPct val="100000"/>
              <a:buFont typeface="Arial" charset="0"/>
              <a:buAutoNum type="arabicPeriod"/>
            </a:pPr>
            <a:r>
              <a:rPr lang="en-US" sz="2800" smtClean="0"/>
              <a:t>Take predictable variability into account when making strategic decisions</a:t>
            </a:r>
          </a:p>
          <a:p>
            <a:pPr marL="514350" indent="-514350">
              <a:buSzPct val="100000"/>
              <a:buFont typeface="Arial" charset="0"/>
              <a:buAutoNum type="arabicPeriod"/>
            </a:pPr>
            <a:r>
              <a:rPr lang="en-US" sz="2800" smtClean="0"/>
              <a:t>Design S&amp;OP to understand and manage the drivers of demand usage</a:t>
            </a:r>
          </a:p>
          <a:p>
            <a:pPr marL="514350" indent="-514350">
              <a:buSzPct val="100000"/>
              <a:buFont typeface="Arial" charset="0"/>
              <a:buAutoNum type="arabicPeriod"/>
            </a:pPr>
            <a:r>
              <a:rPr lang="en-US" sz="2800" smtClean="0"/>
              <a:t>Ensure that the S&amp;OP process modifies plans as the reality or forecasts change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Summary of Learning Objectives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4648200"/>
          </a:xfrm>
        </p:spPr>
        <p:txBody>
          <a:bodyPr/>
          <a:lstStyle/>
          <a:p>
            <a:pPr marL="514350" indent="-514350">
              <a:buSzPct val="100000"/>
              <a:buFont typeface="Arial" charset="0"/>
              <a:buAutoNum type="arabicPeriod"/>
            </a:pPr>
            <a:r>
              <a:rPr lang="en-US" smtClean="0"/>
              <a:t>Manage supply to improve synchronization in a supply chain in the face of predictable variability</a:t>
            </a:r>
          </a:p>
          <a:p>
            <a:pPr marL="514350" indent="-514350">
              <a:buSzPct val="100000"/>
              <a:buFont typeface="Arial" charset="0"/>
              <a:buAutoNum type="arabicPeriod"/>
            </a:pPr>
            <a:r>
              <a:rPr lang="en-US" smtClean="0"/>
              <a:t>Manage demand to improve synchronization in a supply chain in the face of predictable variability</a:t>
            </a:r>
          </a:p>
          <a:p>
            <a:pPr marL="514350" indent="-514350">
              <a:buSzPct val="100000"/>
              <a:buFont typeface="Arial" charset="0"/>
              <a:buAutoNum type="arabicPeriod"/>
            </a:pPr>
            <a:r>
              <a:rPr lang="en-US" smtClean="0"/>
              <a:t>Use sales and operations planning to maximize profitability when faced with predictable variability in a supply chain</a:t>
            </a:r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Case Study 2</a:t>
            </a:r>
            <a:br>
              <a:rPr lang="en-US" dirty="0" smtClean="0"/>
            </a:br>
            <a:r>
              <a:rPr lang="en-US" dirty="0" err="1" smtClean="0"/>
              <a:t>Mintendo</a:t>
            </a:r>
            <a:r>
              <a:rPr lang="en-US" dirty="0" smtClean="0"/>
              <a:t> Game Girl</a:t>
            </a:r>
            <a:endParaRPr lang="en-US" dirty="0"/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4648200"/>
          </a:xfrm>
        </p:spPr>
        <p:txBody>
          <a:bodyPr/>
          <a:lstStyle/>
          <a:p>
            <a:pPr marL="0" indent="0" algn="ctr">
              <a:buSzPct val="100000"/>
              <a:buNone/>
            </a:pPr>
            <a:endParaRPr lang="en-US" dirty="0" smtClean="0">
              <a:latin typeface="Times New Roman" pitchFamily="18" charset="0"/>
            </a:endParaRPr>
          </a:p>
          <a:p>
            <a:pPr marL="0" indent="0" algn="ctr">
              <a:buSzPct val="100000"/>
              <a:buNone/>
            </a:pPr>
            <a:r>
              <a:rPr lang="en-US" sz="4000" dirty="0" smtClean="0">
                <a:latin typeface="Times New Roman" pitchFamily="18" charset="0"/>
              </a:rPr>
              <a:t>Due on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</a:rPr>
              <a:t>October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</a:rPr>
              <a:t>16</a:t>
            </a:r>
            <a:r>
              <a:rPr lang="en-US" sz="4000" baseline="30000" dirty="0" smtClean="0">
                <a:solidFill>
                  <a:srgbClr val="FF0000"/>
                </a:solidFill>
                <a:latin typeface="Times New Roman" pitchFamily="18" charset="0"/>
              </a:rPr>
              <a:t>th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</a:rPr>
              <a:t> 2014</a:t>
            </a:r>
            <a:endParaRPr lang="en-US" sz="40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212201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1026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Responding to Predictable Variability in a Supply Chain</a:t>
            </a:r>
          </a:p>
        </p:txBody>
      </p:sp>
      <p:sp>
        <p:nvSpPr>
          <p:cNvPr id="1638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31800" y="1778000"/>
            <a:ext cx="8534400" cy="4724400"/>
          </a:xfrm>
        </p:spPr>
        <p:txBody>
          <a:bodyPr/>
          <a:lstStyle/>
          <a:p>
            <a:r>
              <a:rPr lang="en-US" smtClean="0"/>
              <a:t>Predictable variability is change in demand that can be forecasted</a:t>
            </a:r>
          </a:p>
          <a:p>
            <a:r>
              <a:rPr lang="en-US" smtClean="0"/>
              <a:t>Can cause increased costs and decreased responsiveness in the supply chain</a:t>
            </a:r>
          </a:p>
          <a:p>
            <a:r>
              <a:rPr lang="en-US" smtClean="0"/>
              <a:t>Two broad approaches</a:t>
            </a:r>
          </a:p>
          <a:p>
            <a:pPr marL="971550" lvl="1" indent="-514350">
              <a:buFont typeface="Arial" charset="0"/>
              <a:buAutoNum type="arabicPeriod"/>
            </a:pPr>
            <a:r>
              <a:rPr lang="en-US" smtClean="0"/>
              <a:t>Manage supply using capacity, inventory, subcontracting, and backlogs</a:t>
            </a:r>
          </a:p>
          <a:p>
            <a:pPr marL="971550" lvl="1" indent="-514350">
              <a:buFont typeface="Arial" charset="0"/>
              <a:buAutoNum type="arabicPeriod"/>
            </a:pPr>
            <a:r>
              <a:rPr lang="en-US" smtClean="0"/>
              <a:t>Manage demand using short-term price discounts and trade promotions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Managing Supply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600" y="1587500"/>
            <a:ext cx="8369300" cy="4864100"/>
          </a:xfrm>
        </p:spPr>
        <p:txBody>
          <a:bodyPr/>
          <a:lstStyle/>
          <a:p>
            <a:r>
              <a:rPr lang="en-US" sz="2800" smtClean="0"/>
              <a:t>Managing capacity</a:t>
            </a:r>
          </a:p>
          <a:p>
            <a:pPr lvl="1"/>
            <a:r>
              <a:rPr lang="en-US" sz="2400" smtClean="0"/>
              <a:t>Time flexibility from workforce</a:t>
            </a:r>
          </a:p>
          <a:p>
            <a:pPr lvl="1"/>
            <a:r>
              <a:rPr lang="en-US" sz="2400" smtClean="0"/>
              <a:t>Use of seasonal workforce</a:t>
            </a:r>
          </a:p>
          <a:p>
            <a:pPr lvl="1"/>
            <a:r>
              <a:rPr lang="en-US" sz="2400" smtClean="0"/>
              <a:t>Use of subcontracting</a:t>
            </a:r>
          </a:p>
          <a:p>
            <a:pPr lvl="1"/>
            <a:r>
              <a:rPr lang="en-US" sz="2400" smtClean="0"/>
              <a:t>Use of dual facilities – specialized and flexible</a:t>
            </a:r>
          </a:p>
          <a:p>
            <a:pPr lvl="1"/>
            <a:r>
              <a:rPr lang="en-US" sz="2400" smtClean="0"/>
              <a:t>Designing product flexibility into production processes</a:t>
            </a:r>
          </a:p>
          <a:p>
            <a:r>
              <a:rPr lang="en-US" sz="2800" smtClean="0"/>
              <a:t>Managing inventory</a:t>
            </a:r>
            <a:endParaRPr lang="en-US" sz="2000" smtClean="0"/>
          </a:p>
          <a:p>
            <a:pPr lvl="1"/>
            <a:r>
              <a:rPr lang="en-US" sz="2400" smtClean="0"/>
              <a:t>Using common components across multiple products</a:t>
            </a:r>
          </a:p>
          <a:p>
            <a:pPr lvl="1"/>
            <a:r>
              <a:rPr lang="en-US" sz="2400" smtClean="0"/>
              <a:t>Build inventory of high demand or predictable demand products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r>
              <a:rPr lang="en-US" smtClean="0"/>
              <a:t>Inventory/Capacity Trade-off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854200"/>
            <a:ext cx="7727950" cy="4114800"/>
          </a:xfrm>
        </p:spPr>
        <p:txBody>
          <a:bodyPr lIns="92075" tIns="46038" rIns="92075" bIns="46038"/>
          <a:lstStyle/>
          <a:p>
            <a:r>
              <a:rPr lang="en-US" dirty="0" smtClean="0"/>
              <a:t>Leveling capacity forces inventory to build up in anticipation of seasonal variation in demand</a:t>
            </a:r>
          </a:p>
          <a:p>
            <a:r>
              <a:rPr lang="en-US" dirty="0" smtClean="0"/>
              <a:t>Carrying low levels of inventory requires capacity to vary with seasonal variation in demand or enough capacity to cover peak demand during season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Managing Demand</a:t>
            </a:r>
          </a:p>
        </p:txBody>
      </p:sp>
      <p:sp>
        <p:nvSpPr>
          <p:cNvPr id="2355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27950" cy="558800"/>
          </a:xfrm>
        </p:spPr>
        <p:txBody>
          <a:bodyPr/>
          <a:lstStyle/>
          <a:p>
            <a:r>
              <a:rPr lang="en-US" sz="2800" smtClean="0"/>
              <a:t>Promotion at Red Tomato and Green Thumb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30338" y="2387600"/>
          <a:ext cx="6173034" cy="370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29100"/>
                <a:gridCol w="1943934"/>
              </a:tblGrid>
              <a:tr h="370840">
                <a:tc>
                  <a:txBody>
                    <a:bodyPr/>
                    <a:lstStyle/>
                    <a:p>
                      <a:pPr marL="266700" indent="0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Item</a:t>
                      </a:r>
                    </a:p>
                  </a:txBody>
                  <a:tcP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Cost</a:t>
                      </a:r>
                    </a:p>
                  </a:txBody>
                  <a:tcP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667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Material cost</a:t>
                      </a:r>
                      <a:endParaRPr lang="en-US" dirty="0" smtClean="0"/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$10/unit</a:t>
                      </a:r>
                      <a:endParaRPr lang="en-US" dirty="0" smtClean="0"/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667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Inventory holding cost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$2/unit/month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66700" indent="0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Marginal cost of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stockout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/backlog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$5/unit/month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667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Hiring and training costs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$300/worker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667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Layoff cost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$500/worker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66700" indent="0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Labor hours required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4/unit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66700" indent="0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Regular time 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$4/hour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667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Overtime cost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$6/hour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66700" indent="0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Cost of subcontracting</a:t>
                      </a:r>
                      <a:endParaRPr lang="en-US" dirty="0"/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$30/unit</a:t>
                      </a:r>
                      <a:endParaRPr lang="en-US" dirty="0"/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832600" y="6197600"/>
            <a:ext cx="9239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Table 9-1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Managing Demand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391400" y="5168900"/>
            <a:ext cx="1003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Figure 9-1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078038"/>
            <a:ext cx="7924800" cy="282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Managing Demand</a:t>
            </a:r>
          </a:p>
        </p:txBody>
      </p:sp>
      <p:sp>
        <p:nvSpPr>
          <p:cNvPr id="2053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060450" y="1708150"/>
            <a:ext cx="6394450" cy="1816100"/>
          </a:xfrm>
        </p:spPr>
        <p:txBody>
          <a:bodyPr/>
          <a:lstStyle/>
          <a:p>
            <a:pPr marL="0" indent="0" algn="r">
              <a:spcAft>
                <a:spcPts val="1200"/>
              </a:spcAft>
              <a:buFont typeface="Arial" charset="0"/>
              <a:buNone/>
            </a:pPr>
            <a:r>
              <a:rPr lang="en-US" sz="2400" smtClean="0"/>
              <a:t>Total cost over planning horizon = $422,275</a:t>
            </a:r>
          </a:p>
          <a:p>
            <a:pPr marL="0" indent="0" algn="r">
              <a:spcAft>
                <a:spcPts val="1200"/>
              </a:spcAft>
              <a:buFont typeface="Arial" charset="0"/>
              <a:buNone/>
            </a:pPr>
            <a:r>
              <a:rPr lang="en-US" sz="2400" smtClean="0"/>
              <a:t>Revenue over planning horizon = $640,000</a:t>
            </a:r>
          </a:p>
          <a:p>
            <a:pPr marL="0" indent="0" algn="r">
              <a:spcAft>
                <a:spcPts val="1200"/>
              </a:spcAft>
              <a:buFont typeface="Arial" charset="0"/>
              <a:buNone/>
            </a:pPr>
            <a:r>
              <a:rPr lang="en-US" sz="2400" smtClean="0"/>
              <a:t>Profit over planning horizon = $217,725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358900" y="3600450"/>
            <a:ext cx="6324600" cy="1301750"/>
            <a:chOff x="1701801" y="2552700"/>
            <a:chExt cx="6324599" cy="1301928"/>
          </a:xfrm>
        </p:grpSpPr>
        <p:graphicFrame>
          <p:nvGraphicFramePr>
            <p:cNvPr id="20534" name="Object 54"/>
            <p:cNvGraphicFramePr>
              <a:graphicFrameLocks noChangeAspect="1"/>
            </p:cNvGraphicFramePr>
            <p:nvPr/>
          </p:nvGraphicFramePr>
          <p:xfrm>
            <a:off x="3175000" y="2552700"/>
            <a:ext cx="4851400" cy="1066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48" name="Equation" r:id="rId3" imgW="4836240" imgH="1051200" progId="Equation.3">
                    <p:embed/>
                  </p:oleObj>
                </mc:Choice>
                <mc:Fallback>
                  <p:oleObj name="Equation" r:id="rId3" imgW="4836240" imgH="1051200" progId="Equation.3">
                    <p:embed/>
                    <p:pic>
                      <p:nvPicPr>
                        <p:cNvPr id="0" name="Picture 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5000" y="2552700"/>
                          <a:ext cx="4851400" cy="1066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41" name="TextBox 7"/>
            <p:cNvSpPr txBox="1">
              <a:spLocks noChangeArrowheads="1"/>
            </p:cNvSpPr>
            <p:nvPr/>
          </p:nvSpPr>
          <p:spPr bwMode="auto">
            <a:xfrm>
              <a:off x="1701801" y="2654300"/>
              <a:ext cx="1612900" cy="1200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/>
                <a:t>Average seasonal inventory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003300" y="5245100"/>
            <a:ext cx="7188200" cy="838200"/>
            <a:chOff x="292100" y="5245100"/>
            <a:chExt cx="7188200" cy="838200"/>
          </a:xfrm>
        </p:grpSpPr>
        <p:graphicFrame>
          <p:nvGraphicFramePr>
            <p:cNvPr id="20535" name="Object 55"/>
            <p:cNvGraphicFramePr>
              <a:graphicFrameLocks noChangeAspect="1"/>
            </p:cNvGraphicFramePr>
            <p:nvPr/>
          </p:nvGraphicFramePr>
          <p:xfrm>
            <a:off x="1663700" y="5245100"/>
            <a:ext cx="5816600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49" name="Equation" r:id="rId5" imgW="5805360" imgH="822600" progId="Equation.3">
                    <p:embed/>
                  </p:oleObj>
                </mc:Choice>
                <mc:Fallback>
                  <p:oleObj name="Equation" r:id="rId5" imgW="5805360" imgH="822600" progId="Equation.3">
                    <p:embed/>
                    <p:pic>
                      <p:nvPicPr>
                        <p:cNvPr id="0" name="Picture 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63700" y="5245100"/>
                          <a:ext cx="5816600" cy="838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40" name="TextBox 2"/>
            <p:cNvSpPr txBox="1">
              <a:spLocks noChangeArrowheads="1"/>
            </p:cNvSpPr>
            <p:nvPr/>
          </p:nvSpPr>
          <p:spPr bwMode="auto">
            <a:xfrm>
              <a:off x="292100" y="5245100"/>
              <a:ext cx="17780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/>
                <a:t>Average flow time</a:t>
              </a:r>
            </a:p>
          </p:txBody>
        </p:sp>
      </p:grp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Timing of a Promotion</a:t>
            </a:r>
          </a:p>
        </p:txBody>
      </p:sp>
      <p:sp>
        <p:nvSpPr>
          <p:cNvPr id="2457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63600" y="1752600"/>
            <a:ext cx="7727950" cy="4648200"/>
          </a:xfrm>
        </p:spPr>
        <p:txBody>
          <a:bodyPr/>
          <a:lstStyle/>
          <a:p>
            <a:r>
              <a:rPr lang="en-US" smtClean="0"/>
              <a:t>Impact of the promotion on demand</a:t>
            </a:r>
          </a:p>
          <a:p>
            <a:r>
              <a:rPr lang="en-US" smtClean="0"/>
              <a:t>Cost of holding inventory</a:t>
            </a:r>
          </a:p>
          <a:p>
            <a:r>
              <a:rPr lang="en-US" smtClean="0"/>
              <a:t>Cost of changing the level of capacity</a:t>
            </a:r>
          </a:p>
          <a:p>
            <a:r>
              <a:rPr lang="en-US" smtClean="0"/>
              <a:t>Product margins</a:t>
            </a:r>
          </a:p>
          <a:p>
            <a:r>
              <a:rPr lang="en-US" smtClean="0"/>
              <a:t>Increase in demand from</a:t>
            </a:r>
          </a:p>
          <a:p>
            <a:pPr lvl="1"/>
            <a:r>
              <a:rPr lang="en-US" smtClean="0"/>
              <a:t>Market growth</a:t>
            </a:r>
          </a:p>
          <a:p>
            <a:pPr lvl="1"/>
            <a:r>
              <a:rPr lang="en-US" smtClean="0"/>
              <a:t>Stealing share</a:t>
            </a:r>
          </a:p>
          <a:p>
            <a:pPr lvl="1"/>
            <a:r>
              <a:rPr lang="en-US" smtClean="0"/>
              <a:t>Forward buying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</TotalTime>
  <Words>934</Words>
  <Application>Microsoft Office PowerPoint</Application>
  <PresentationFormat>On-screen Show (4:3)</PresentationFormat>
  <Paragraphs>208</Paragraphs>
  <Slides>25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1_Office Theme</vt:lpstr>
      <vt:lpstr>Equation</vt:lpstr>
      <vt:lpstr>Sales and Operations Planning: Planning Supply and Demand in a Supply Chain</vt:lpstr>
      <vt:lpstr>Learning Objectives</vt:lpstr>
      <vt:lpstr>Responding to Predictable Variability in a Supply Chain</vt:lpstr>
      <vt:lpstr>Managing Supply</vt:lpstr>
      <vt:lpstr>Inventory/Capacity Trade-off</vt:lpstr>
      <vt:lpstr>Managing Demand</vt:lpstr>
      <vt:lpstr>Managing Demand</vt:lpstr>
      <vt:lpstr>Managing Demand</vt:lpstr>
      <vt:lpstr>The Timing of a Promotion</vt:lpstr>
      <vt:lpstr>When to Promote</vt:lpstr>
      <vt:lpstr>Promotion in January</vt:lpstr>
      <vt:lpstr>Promotion in January</vt:lpstr>
      <vt:lpstr>Promotion in April</vt:lpstr>
      <vt:lpstr>Promotion in April</vt:lpstr>
      <vt:lpstr>Discount Leads to Large Increase in Consumption</vt:lpstr>
      <vt:lpstr>Discount Leads to Large Increase in Consumption</vt:lpstr>
      <vt:lpstr>Discount Leads to Large Increase in Consumption</vt:lpstr>
      <vt:lpstr>Discount Leads to Large Increase in Consumption</vt:lpstr>
      <vt:lpstr>Supply Chain Performance</vt:lpstr>
      <vt:lpstr>Impact on Promotion Timing</vt:lpstr>
      <vt:lpstr>Conclusions on Promotion</vt:lpstr>
      <vt:lpstr>Conclusions on Promotion</vt:lpstr>
      <vt:lpstr>Implementing Sales and Operations Planning in Practice</vt:lpstr>
      <vt:lpstr>Summary of Learning Objectives</vt:lpstr>
      <vt:lpstr>Case Study 2 Mintendo Game Girl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Chopra and Meindl PPts</dc:title>
  <dc:subject>Chapter 9 – Sales and Operations Planning</dc:subject>
  <dc:creator>Jeff Heyl</dc:creator>
  <cp:lastModifiedBy>Dr.Ayham</cp:lastModifiedBy>
  <cp:revision>54</cp:revision>
  <dcterms:created xsi:type="dcterms:W3CDTF">2012-01-08T09:40:37Z</dcterms:created>
  <dcterms:modified xsi:type="dcterms:W3CDTF">2014-09-16T08:43:38Z</dcterms:modified>
</cp:coreProperties>
</file>