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CA2FF53-0E41-43AF-9231-3D7543626B4A}" type="datetimeFigureOut">
              <a:rPr lang="ar-SA" smtClean="0"/>
              <a:t>21/09/33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0A91EC7-0B7A-4CF8-BC0E-58EC4569723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5D2818-3FAA-4636-A15A-8E05F81E5375}" type="slidenum">
              <a:rPr lang="en-US"/>
              <a:pPr/>
              <a:t>2</a:t>
            </a:fld>
            <a:endParaRPr lang="en-US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20AA873-2FA3-48C5-81D5-71E2980E34DD}" type="slidenum">
              <a:rPr lang="en-US"/>
              <a:pPr/>
              <a:t>3</a:t>
            </a:fld>
            <a:endParaRPr 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650D3F-1748-4D19-AC96-C21B2962D410}" type="slidenum">
              <a:rPr lang="en-US"/>
              <a:pPr/>
              <a:t>4</a:t>
            </a:fld>
            <a:endParaRPr lang="en-US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0B810B-0FDE-46D6-98FF-971B2F704889}" type="slidenum">
              <a:rPr lang="en-US"/>
              <a:pPr/>
              <a:t>5</a:t>
            </a:fld>
            <a:endParaRPr 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3E7230-561A-4C15-95C1-96A93C524D2F}" type="slidenum">
              <a:rPr lang="en-US"/>
              <a:pPr/>
              <a:t>6</a:t>
            </a:fld>
            <a:endParaRPr lang="en-US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C5FD28-7963-42CE-B773-B3B92A048D8C}" type="slidenum">
              <a:rPr lang="en-US"/>
              <a:pPr/>
              <a:t>7</a:t>
            </a:fld>
            <a:endParaRPr 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0F4AAF-B916-4D20-BB01-03A70EC51B2B}" type="slidenum">
              <a:rPr lang="en-US"/>
              <a:pPr/>
              <a:t>8</a:t>
            </a:fld>
            <a:endParaRPr lang="en-US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94560-78E5-489E-ADC4-23CC1590B9B8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B5524-CBDF-463C-8962-F5D89CCA5D3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E1F51-8C75-42A0-806D-C337A9F80D1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772BD-81DF-41BB-BE36-EAD89F9EA04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9B6CC-B2BB-4180-8561-90D4151E700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1F698-8102-4F02-AAE2-F79EAE004696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CD0E4-842D-412D-8B64-B9788AD1615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8E575-454E-4923-A528-904A53DCAC7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176F4-E492-4EAC-83FE-5A4D6F9EF65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8E2DA-6B17-43D0-8CEE-B500E6A0334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FD97B-093F-4D62-9051-267CADD776E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A4B28A2-4A14-432B-B085-2CB92B06049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logo2 copy"/>
          <p:cNvPicPr>
            <a:picLocks noChangeAspect="1" noChangeArrowheads="1"/>
          </p:cNvPicPr>
          <p:nvPr/>
        </p:nvPicPr>
        <p:blipFill>
          <a:blip r:embed="rId2"/>
          <a:srcRect b="12593"/>
          <a:stretch>
            <a:fillRect/>
          </a:stretch>
        </p:blipFill>
        <p:spPr bwMode="auto">
          <a:xfrm>
            <a:off x="3816350" y="0"/>
            <a:ext cx="1541463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987550" y="1571612"/>
            <a:ext cx="51562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Department of Physiology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Anatomy and Physiology 1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7102101</a:t>
            </a:r>
            <a:endParaRPr lang="en-US" sz="28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8"/>
          <p:cNvSpPr txBox="1">
            <a:spLocks noChangeArrowheads="1"/>
          </p:cNvSpPr>
          <p:nvPr/>
        </p:nvSpPr>
        <p:spPr bwMode="auto">
          <a:xfrm>
            <a:off x="2513013" y="4000493"/>
            <a:ext cx="400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Instructor: </a:t>
            </a:r>
            <a:r>
              <a:rPr lang="en-US" sz="2800" dirty="0" err="1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Heba</a:t>
            </a: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 Salah</a:t>
            </a:r>
            <a:endParaRPr lang="ar-SA" sz="28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1428728" y="4500570"/>
            <a:ext cx="6429401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Chapter 6:</a:t>
            </a:r>
          </a:p>
          <a:p>
            <a:pPr algn="ctr"/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err="1" smtClean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DigestiveSystem</a:t>
            </a:r>
            <a:endParaRPr lang="en-US" sz="3200" dirty="0" smtClean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i="1" u="sng" dirty="0" smtClean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Part 6: Digestive Activities in the Small and Large Intestine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ChangeArrowheads="1"/>
          </p:cNvSpPr>
          <p:nvPr>
            <p:ph type="body" idx="1"/>
          </p:nvPr>
        </p:nvSpPr>
        <p:spPr>
          <a:xfrm>
            <a:off x="404813" y="130175"/>
            <a:ext cx="8382000" cy="727075"/>
          </a:xfr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339933"/>
              </a:buClr>
              <a:buFontTx/>
              <a:buNone/>
            </a:pP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Digestion in the Small Intestine</a:t>
            </a:r>
          </a:p>
        </p:txBody>
      </p:sp>
      <p:sp>
        <p:nvSpPr>
          <p:cNvPr id="677895" name="Text Box 7"/>
          <p:cNvSpPr txBox="1">
            <a:spLocks noChangeArrowheads="1"/>
          </p:cNvSpPr>
          <p:nvPr/>
        </p:nvSpPr>
        <p:spPr bwMode="auto">
          <a:xfrm>
            <a:off x="381000" y="1285875"/>
            <a:ext cx="8245475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Enzymes from the brush border</a:t>
            </a: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Break double sugars into simple sugars</a:t>
            </a: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Complete some protein digestion</a:t>
            </a: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</a:pPr>
            <a:endParaRPr lang="en-US" sz="28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Pancreatic enzymes play the major digestive function</a:t>
            </a:r>
            <a:endParaRPr lang="en-US" sz="28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Help complete digestion of starch (pancreatic amylase)</a:t>
            </a: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Carry out about half of all protein digestion (</a:t>
            </a:r>
            <a:r>
              <a:rPr lang="en-US" sz="2800" dirty="0" err="1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trypsin</a:t>
            </a: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7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890" grpId="0" build="p" autoUpdateAnimBg="0" advAuto="0"/>
      <p:bldP spid="67789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43" name="Text Box 7"/>
          <p:cNvSpPr txBox="1">
            <a:spLocks noChangeArrowheads="1"/>
          </p:cNvSpPr>
          <p:nvPr/>
        </p:nvSpPr>
        <p:spPr bwMode="auto">
          <a:xfrm>
            <a:off x="357188" y="2357438"/>
            <a:ext cx="82454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32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Pancreatic enzymes play the major digestive function (continued):</a:t>
            </a:r>
            <a:endParaRPr lang="en-US" sz="28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Responsible for fat digestion (lipase)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Digest nucleic acids (nucleases)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Alkaline content neutralizes acidic chyme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04813" y="130175"/>
            <a:ext cx="8382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defRPr/>
            </a:pPr>
            <a:r>
              <a:rPr lang="en-US" sz="4000" ker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Digestion in the Small Intestine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9943" grpId="0" autoUpdateAnimBg="0"/>
      <p:bldP spid="9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ChangeArrowheads="1"/>
          </p:cNvSpPr>
          <p:nvPr>
            <p:ph type="body" idx="1"/>
          </p:nvPr>
        </p:nvSpPr>
        <p:spPr>
          <a:xfrm>
            <a:off x="285750" y="214313"/>
            <a:ext cx="8382000" cy="584200"/>
          </a:xfrm>
          <a:noFill/>
        </p:spPr>
        <p:txBody>
          <a:bodyPr>
            <a:spAutoFit/>
          </a:bodyPr>
          <a:lstStyle/>
          <a:p>
            <a:pPr marL="0" indent="0" algn="ctr" eaLnBrk="1" hangingPunct="1">
              <a:buClr>
                <a:srgbClr val="339933"/>
              </a:buClr>
              <a:buFontTx/>
              <a:buNone/>
            </a:pP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Stimulation of the Release of Pancreatic Juice</a:t>
            </a:r>
          </a:p>
        </p:txBody>
      </p:sp>
      <p:pic>
        <p:nvPicPr>
          <p:cNvPr id="203778" name="Picture 2"/>
          <p:cNvPicPr>
            <a:picLocks noChangeAspect="1" noChangeArrowheads="1"/>
          </p:cNvPicPr>
          <p:nvPr/>
        </p:nvPicPr>
        <p:blipFill>
          <a:blip r:embed="rId3"/>
          <a:srcRect l="5155" t="2605" r="7216"/>
          <a:stretch>
            <a:fillRect/>
          </a:stretch>
        </p:blipFill>
        <p:spPr bwMode="auto">
          <a:xfrm>
            <a:off x="1612900" y="1144588"/>
            <a:ext cx="6072188" cy="53419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6" grpId="0" build="p" autoUpdateAnimBg="0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ChangeArrowheads="1"/>
          </p:cNvSpPr>
          <p:nvPr>
            <p:ph type="body" idx="1"/>
          </p:nvPr>
        </p:nvSpPr>
        <p:spPr>
          <a:xfrm>
            <a:off x="436563" y="142875"/>
            <a:ext cx="8382000" cy="727075"/>
          </a:xfr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339933"/>
              </a:buClr>
              <a:buFontTx/>
              <a:buNone/>
            </a:pP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Absorption in the Small Intestine</a:t>
            </a:r>
          </a:p>
        </p:txBody>
      </p:sp>
      <p:sp>
        <p:nvSpPr>
          <p:cNvPr id="684039" name="Text Box 7"/>
          <p:cNvSpPr txBox="1">
            <a:spLocks noChangeArrowheads="1"/>
          </p:cNvSpPr>
          <p:nvPr/>
        </p:nvSpPr>
        <p:spPr bwMode="auto">
          <a:xfrm>
            <a:off x="381000" y="1785938"/>
            <a:ext cx="8245475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Water is absorbed along the length of the small intestine</a:t>
            </a:r>
          </a:p>
          <a:p>
            <a:pPr marL="514350" indent="-51435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End products of digestion</a:t>
            </a:r>
          </a:p>
          <a:p>
            <a:pPr marL="971550" lvl="1" indent="-51435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Most substances are absorbed by active transport through cell membranes</a:t>
            </a:r>
          </a:p>
          <a:p>
            <a:pPr marL="971550" lvl="1" indent="-51435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Lipids are absorbed by diffusion</a:t>
            </a:r>
          </a:p>
          <a:p>
            <a:pPr marL="514350" indent="-51435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Substances are transported to the liver by the hepatic portal vein or lymph</a:t>
            </a:r>
            <a:endParaRPr lang="en-US" sz="24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4034" grpId="0" build="p" autoUpdateAnimBg="0" advAuto="0"/>
      <p:bldP spid="68403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ChangeArrowheads="1"/>
          </p:cNvSpPr>
          <p:nvPr>
            <p:ph type="body" idx="1"/>
          </p:nvPr>
        </p:nvSpPr>
        <p:spPr>
          <a:xfrm>
            <a:off x="381000" y="142875"/>
            <a:ext cx="8382000" cy="727075"/>
          </a:xfr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339933"/>
              </a:buClr>
              <a:buFontTx/>
              <a:buNone/>
            </a:pP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Propulsion in the Small Intestine</a:t>
            </a:r>
          </a:p>
        </p:txBody>
      </p:sp>
      <p:sp>
        <p:nvSpPr>
          <p:cNvPr id="686087" name="Text Box 7"/>
          <p:cNvSpPr txBox="1">
            <a:spLocks noChangeArrowheads="1"/>
          </p:cNvSpPr>
          <p:nvPr/>
        </p:nvSpPr>
        <p:spPr bwMode="auto">
          <a:xfrm>
            <a:off x="381000" y="2466975"/>
            <a:ext cx="82454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32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Peristalsis is the major means of moving food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32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Segmental movements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Mix chyme with digestive juices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Aid in propelling food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6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82" grpId="0" build="p" autoUpdateAnimBg="0" advAuto="0"/>
      <p:bldP spid="68608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0" name="Rectangle 2"/>
          <p:cNvSpPr>
            <a:spLocks noChangeArrowheads="1"/>
          </p:cNvSpPr>
          <p:nvPr>
            <p:ph type="body" idx="1"/>
          </p:nvPr>
        </p:nvSpPr>
        <p:spPr>
          <a:xfrm>
            <a:off x="366713" y="-85725"/>
            <a:ext cx="8382000" cy="1200150"/>
          </a:xfrm>
          <a:noFill/>
        </p:spPr>
        <p:txBody>
          <a:bodyPr>
            <a:spAutoFit/>
          </a:bodyPr>
          <a:lstStyle/>
          <a:p>
            <a:pPr marL="0" indent="0" algn="ctr" eaLnBrk="1" hangingPunct="1">
              <a:buClr>
                <a:srgbClr val="339933"/>
              </a:buClr>
              <a:buFontTx/>
              <a:buNone/>
            </a:pP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Food Breakdown and Absorption in the Large Intestine</a:t>
            </a:r>
          </a:p>
        </p:txBody>
      </p:sp>
      <p:sp>
        <p:nvSpPr>
          <p:cNvPr id="688135" name="Text Box 7"/>
          <p:cNvSpPr txBox="1">
            <a:spLocks noChangeArrowheads="1"/>
          </p:cNvSpPr>
          <p:nvPr/>
        </p:nvSpPr>
        <p:spPr bwMode="auto">
          <a:xfrm>
            <a:off x="1285875" y="2136775"/>
            <a:ext cx="7286625" cy="307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No digestive enzymes are produced</a:t>
            </a: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Resident bacteria digest remaining nutrients</a:t>
            </a:r>
            <a:endParaRPr lang="en-US" sz="24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Produce some vitamin K and B</a:t>
            </a: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Release gases</a:t>
            </a: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Water and vitamins K and B are absorbed</a:t>
            </a: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Remaining materials are eliminated via feces</a:t>
            </a:r>
            <a:endParaRPr lang="en-US" sz="24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88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8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0" grpId="0" build="p" autoUpdateAnimBg="0" advAuto="0"/>
      <p:bldP spid="68813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Rectangle 2"/>
          <p:cNvSpPr>
            <a:spLocks noChangeArrowheads="1"/>
          </p:cNvSpPr>
          <p:nvPr>
            <p:ph type="body" idx="1"/>
          </p:nvPr>
        </p:nvSpPr>
        <p:spPr>
          <a:xfrm>
            <a:off x="381000" y="142875"/>
            <a:ext cx="8382000" cy="701675"/>
          </a:xfrm>
          <a:noFill/>
        </p:spPr>
        <p:txBody>
          <a:bodyPr>
            <a:spAutoFit/>
          </a:bodyPr>
          <a:lstStyle/>
          <a:p>
            <a:pPr algn="ctr" eaLnBrk="1" hangingPunct="1">
              <a:buClr>
                <a:srgbClr val="339933"/>
              </a:buClr>
              <a:buFontTx/>
              <a:buNone/>
            </a:pP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Propulsion in the Large Intestine</a:t>
            </a:r>
          </a:p>
        </p:txBody>
      </p:sp>
      <p:sp>
        <p:nvSpPr>
          <p:cNvPr id="690183" name="Text Box 7"/>
          <p:cNvSpPr txBox="1">
            <a:spLocks noChangeArrowheads="1"/>
          </p:cNvSpPr>
          <p:nvPr/>
        </p:nvSpPr>
        <p:spPr bwMode="auto">
          <a:xfrm>
            <a:off x="381000" y="1709738"/>
            <a:ext cx="824547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Sluggish peristalsis</a:t>
            </a: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Mass movements</a:t>
            </a: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Slow, powerful movements</a:t>
            </a: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Occur three to four times per day</a:t>
            </a:r>
          </a:p>
          <a:p>
            <a:pPr marL="342900" indent="-342900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Presence of feces in the rectum causes a defecation reflex</a:t>
            </a: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Internal anal sphincter is relaxed</a:t>
            </a:r>
          </a:p>
          <a:p>
            <a:pPr marL="687388" lvl="1" indent="-230188" algn="l" rtl="0">
              <a:lnSpc>
                <a:spcPct val="8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Defecation occurs with relaxation of the voluntary (external) anal sphincter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0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9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0178" grpId="0" build="p" autoUpdateAnimBg="0" advAuto="0"/>
      <p:bldP spid="690183" grpId="0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288</Words>
  <Application>Microsoft Office PowerPoint</Application>
  <PresentationFormat>On-screen Show (4:3)</PresentationFormat>
  <Paragraphs>56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Diseño predeterminado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2012-08-08T20:47:08Z</dcterms:created>
  <dcterms:modified xsi:type="dcterms:W3CDTF">2012-08-08T20:48:33Z</dcterms:modified>
</cp:coreProperties>
</file>