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59" r:id="rId2"/>
  </p:sldMasterIdLst>
  <p:notesMasterIdLst>
    <p:notesMasterId r:id="rId149"/>
  </p:notesMasterIdLst>
  <p:handoutMasterIdLst>
    <p:handoutMasterId r:id="rId150"/>
  </p:handoutMasterIdLst>
  <p:sldIdLst>
    <p:sldId id="1979" r:id="rId3"/>
    <p:sldId id="272" r:id="rId4"/>
    <p:sldId id="1872" r:id="rId5"/>
    <p:sldId id="1873" r:id="rId6"/>
    <p:sldId id="1717" r:id="rId7"/>
    <p:sldId id="1972" r:id="rId8"/>
    <p:sldId id="1705" r:id="rId9"/>
    <p:sldId id="1763" r:id="rId10"/>
    <p:sldId id="1707" r:id="rId11"/>
    <p:sldId id="1874" r:id="rId12"/>
    <p:sldId id="1875" r:id="rId13"/>
    <p:sldId id="1712" r:id="rId14"/>
    <p:sldId id="1768" r:id="rId15"/>
    <p:sldId id="1708" r:id="rId16"/>
    <p:sldId id="1769" r:id="rId17"/>
    <p:sldId id="1710" r:id="rId18"/>
    <p:sldId id="1876" r:id="rId19"/>
    <p:sldId id="1770" r:id="rId20"/>
    <p:sldId id="1771" r:id="rId21"/>
    <p:sldId id="1877" r:id="rId22"/>
    <p:sldId id="1878" r:id="rId23"/>
    <p:sldId id="1879" r:id="rId24"/>
    <p:sldId id="1880" r:id="rId25"/>
    <p:sldId id="1980" r:id="rId26"/>
    <p:sldId id="1711" r:id="rId27"/>
    <p:sldId id="1981" r:id="rId28"/>
    <p:sldId id="1773" r:id="rId29"/>
    <p:sldId id="1881" r:id="rId30"/>
    <p:sldId id="1882" r:id="rId31"/>
    <p:sldId id="1883" r:id="rId32"/>
    <p:sldId id="1807" r:id="rId33"/>
    <p:sldId id="1884" r:id="rId34"/>
    <p:sldId id="1885" r:id="rId35"/>
    <p:sldId id="1886" r:id="rId36"/>
    <p:sldId id="1977" r:id="rId37"/>
    <p:sldId id="1888" r:id="rId38"/>
    <p:sldId id="1889" r:id="rId39"/>
    <p:sldId id="1890" r:id="rId40"/>
    <p:sldId id="1808" r:id="rId41"/>
    <p:sldId id="1978" r:id="rId42"/>
    <p:sldId id="1713" r:id="rId43"/>
    <p:sldId id="1891" r:id="rId44"/>
    <p:sldId id="1781" r:id="rId45"/>
    <p:sldId id="1774" r:id="rId46"/>
    <p:sldId id="1892" r:id="rId47"/>
    <p:sldId id="1775" r:id="rId48"/>
    <p:sldId id="1893" r:id="rId49"/>
    <p:sldId id="1894" r:id="rId50"/>
    <p:sldId id="1779" r:id="rId51"/>
    <p:sldId id="1778" r:id="rId52"/>
    <p:sldId id="1780" r:id="rId53"/>
    <p:sldId id="1784" r:id="rId54"/>
    <p:sldId id="1785" r:id="rId55"/>
    <p:sldId id="1895" r:id="rId56"/>
    <p:sldId id="1786" r:id="rId57"/>
    <p:sldId id="1787" r:id="rId58"/>
    <p:sldId id="1896" r:id="rId59"/>
    <p:sldId id="1897" r:id="rId60"/>
    <p:sldId id="1714" r:id="rId61"/>
    <p:sldId id="1898" r:id="rId62"/>
    <p:sldId id="1789" r:id="rId63"/>
    <p:sldId id="1899" r:id="rId64"/>
    <p:sldId id="1790" r:id="rId65"/>
    <p:sldId id="1791" r:id="rId66"/>
    <p:sldId id="1715" r:id="rId67"/>
    <p:sldId id="1900" r:id="rId68"/>
    <p:sldId id="1792" r:id="rId69"/>
    <p:sldId id="1716" r:id="rId70"/>
    <p:sldId id="1901" r:id="rId71"/>
    <p:sldId id="1902" r:id="rId72"/>
    <p:sldId id="1903" r:id="rId73"/>
    <p:sldId id="1904" r:id="rId74"/>
    <p:sldId id="1905" r:id="rId75"/>
    <p:sldId id="1906" r:id="rId76"/>
    <p:sldId id="1801" r:id="rId77"/>
    <p:sldId id="1793" r:id="rId78"/>
    <p:sldId id="1907" r:id="rId79"/>
    <p:sldId id="1718" r:id="rId80"/>
    <p:sldId id="1908" r:id="rId81"/>
    <p:sldId id="1909" r:id="rId82"/>
    <p:sldId id="1910" r:id="rId83"/>
    <p:sldId id="1911" r:id="rId84"/>
    <p:sldId id="1766" r:id="rId85"/>
    <p:sldId id="1912" r:id="rId86"/>
    <p:sldId id="1794" r:id="rId87"/>
    <p:sldId id="1719" r:id="rId88"/>
    <p:sldId id="1795" r:id="rId89"/>
    <p:sldId id="1913" r:id="rId90"/>
    <p:sldId id="1914" r:id="rId91"/>
    <p:sldId id="1915" r:id="rId92"/>
    <p:sldId id="1720" r:id="rId93"/>
    <p:sldId id="1916" r:id="rId94"/>
    <p:sldId id="1917" r:id="rId95"/>
    <p:sldId id="1809" r:id="rId96"/>
    <p:sldId id="1918" r:id="rId97"/>
    <p:sldId id="1922" r:id="rId98"/>
    <p:sldId id="1923" r:id="rId99"/>
    <p:sldId id="1919" r:id="rId100"/>
    <p:sldId id="1924" r:id="rId101"/>
    <p:sldId id="1925" r:id="rId102"/>
    <p:sldId id="1970" r:id="rId103"/>
    <p:sldId id="1926" r:id="rId104"/>
    <p:sldId id="1927" r:id="rId105"/>
    <p:sldId id="1928" r:id="rId106"/>
    <p:sldId id="1929" r:id="rId107"/>
    <p:sldId id="1930" r:id="rId108"/>
    <p:sldId id="1931" r:id="rId109"/>
    <p:sldId id="1932" r:id="rId110"/>
    <p:sldId id="1933" r:id="rId111"/>
    <p:sldId id="1934" r:id="rId112"/>
    <p:sldId id="1935" r:id="rId113"/>
    <p:sldId id="1936" r:id="rId114"/>
    <p:sldId id="1937" r:id="rId115"/>
    <p:sldId id="1938" r:id="rId116"/>
    <p:sldId id="1939" r:id="rId117"/>
    <p:sldId id="1940" r:id="rId118"/>
    <p:sldId id="1941" r:id="rId119"/>
    <p:sldId id="1942" r:id="rId120"/>
    <p:sldId id="1943" r:id="rId121"/>
    <p:sldId id="1944" r:id="rId122"/>
    <p:sldId id="1945" r:id="rId123"/>
    <p:sldId id="1946" r:id="rId124"/>
    <p:sldId id="1947" r:id="rId125"/>
    <p:sldId id="1948" r:id="rId126"/>
    <p:sldId id="1949" r:id="rId127"/>
    <p:sldId id="1951" r:id="rId128"/>
    <p:sldId id="1952" r:id="rId129"/>
    <p:sldId id="1953" r:id="rId130"/>
    <p:sldId id="1954" r:id="rId131"/>
    <p:sldId id="1955" r:id="rId132"/>
    <p:sldId id="1956" r:id="rId133"/>
    <p:sldId id="1975" r:id="rId134"/>
    <p:sldId id="1957" r:id="rId135"/>
    <p:sldId id="1958" r:id="rId136"/>
    <p:sldId id="1959" r:id="rId137"/>
    <p:sldId id="1960" r:id="rId138"/>
    <p:sldId id="1961" r:id="rId139"/>
    <p:sldId id="1962" r:id="rId140"/>
    <p:sldId id="1963" r:id="rId141"/>
    <p:sldId id="1964" r:id="rId142"/>
    <p:sldId id="1965" r:id="rId143"/>
    <p:sldId id="1976" r:id="rId144"/>
    <p:sldId id="1966" r:id="rId145"/>
    <p:sldId id="1967" r:id="rId146"/>
    <p:sldId id="1968" r:id="rId147"/>
    <p:sldId id="1969" r:id="rId14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2" pos="272" userDrawn="1">
          <p15:clr>
            <a:srgbClr val="A4A3A4"/>
          </p15:clr>
        </p15:guide>
        <p15:guide id="3" orient="horz" pos="396" userDrawn="1">
          <p15:clr>
            <a:srgbClr val="A4A3A4"/>
          </p15:clr>
        </p15:guide>
        <p15:guide id="4" orient="horz" pos="615">
          <p15:clr>
            <a:srgbClr val="A4A3A4"/>
          </p15:clr>
        </p15:guide>
        <p15:guide id="5" orient="horz" pos="972">
          <p15:clr>
            <a:srgbClr val="A4A3A4"/>
          </p15:clr>
        </p15:guide>
        <p15:guide id="6" orient="horz">
          <p15:clr>
            <a:srgbClr val="A4A3A4"/>
          </p15:clr>
        </p15:guide>
        <p15:guide id="7" pos="5496">
          <p15:clr>
            <a:srgbClr val="A4A3A4"/>
          </p15:clr>
        </p15:guide>
        <p15:guide id="8" pos="28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Editorial Integra" initials="Q" lastIdx="1" clrIdx="7"/>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007FA3"/>
    <a:srgbClr val="D5E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0" autoAdjust="0"/>
    <p:restoredTop sz="81090" autoAdjust="0"/>
  </p:normalViewPr>
  <p:slideViewPr>
    <p:cSldViewPr snapToGrid="0" snapToObjects="1">
      <p:cViewPr varScale="1">
        <p:scale>
          <a:sx n="53" d="100"/>
          <a:sy n="53" d="100"/>
        </p:scale>
        <p:origin x="1548" y="31"/>
      </p:cViewPr>
      <p:guideLst>
        <p:guide orient="horz" pos="4032"/>
        <p:guide pos="272"/>
        <p:guide orient="horz" pos="396"/>
        <p:guide orient="horz" pos="615"/>
        <p:guide orient="horz" pos="972"/>
        <p:guide orient="horz"/>
        <p:guide pos="5496"/>
        <p:guide pos="2877"/>
      </p:guideLst>
    </p:cSldViewPr>
  </p:slideViewPr>
  <p:outlineViewPr>
    <p:cViewPr>
      <p:scale>
        <a:sx n="33" d="100"/>
        <a:sy n="33" d="100"/>
      </p:scale>
      <p:origin x="0" y="-101334"/>
    </p:cViewPr>
  </p:outlineViewPr>
  <p:notesTextViewPr>
    <p:cViewPr>
      <p:scale>
        <a:sx n="125" d="100"/>
        <a:sy n="125" d="100"/>
      </p:scale>
      <p:origin x="0" y="0"/>
    </p:cViewPr>
  </p:notesTextViewPr>
  <p:sorterViewPr>
    <p:cViewPr>
      <p:scale>
        <a:sx n="100" d="100"/>
        <a:sy n="100" d="100"/>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notesMaster" Target="notesMasters/notesMaster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4/23/2022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2817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28604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100</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101</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102</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X-axis consists of C sub 0 t that is concentration of DNA multiplied by times, ranging from 10 power negative 3 to 10 power 4. The Y-axis shows percent DNA renatured from 100 to 0, in decrements of 20. The curve for E.coli shows lower percent DNA renatured for lower concentration and the percent DNA renatured increases rapidly. Calf DNA shows rapid reassociation when there is repeated DNA than the non repeated DNA. </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103</a:t>
            </a:fld>
            <a:endParaRPr lang="en-US">
              <a:solidFill>
                <a:prstClr val="black"/>
              </a:solidFill>
            </a:endParaRPr>
          </a:p>
        </p:txBody>
      </p:sp>
    </p:spTree>
    <p:extLst>
      <p:ext uri="{BB962C8B-B14F-4D97-AF65-F5344CB8AC3E}">
        <p14:creationId xmlns:p14="http://schemas.microsoft.com/office/powerpoint/2010/main" val="11953753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lnSpc>
                <a:spcPct val="115000"/>
              </a:lnSpc>
              <a:spcBef>
                <a:spcPts val="1500"/>
              </a:spcBef>
              <a:spcAft>
                <a:spcPts val="1000"/>
              </a:spcAft>
            </a:pPr>
            <a:r>
              <a:rPr lang="en-US" sz="1200" b="0" dirty="0">
                <a:effectLst/>
                <a:latin typeface="+mn-lt"/>
                <a:ea typeface="Times New Roman" panose="02020603050405020304" pitchFamily="18" charset="0"/>
              </a:rPr>
              <a:t>Long Description:</a:t>
            </a:r>
            <a:endParaRPr lang="en-IN" sz="1200" b="0" dirty="0">
              <a:effectLst/>
              <a:latin typeface="+mn-lt"/>
              <a:ea typeface="Calibri" panose="020F0502020204030204" pitchFamily="34" charset="0"/>
            </a:endParaRPr>
          </a:p>
          <a:p>
            <a:pPr>
              <a:lnSpc>
                <a:spcPct val="115000"/>
              </a:lnSpc>
              <a:spcBef>
                <a:spcPts val="1500"/>
              </a:spcBef>
              <a:spcAft>
                <a:spcPts val="1000"/>
              </a:spcAft>
            </a:pPr>
            <a:r>
              <a:rPr lang="en-US" sz="1200" dirty="0">
                <a:effectLst/>
                <a:latin typeface="+mn-lt"/>
                <a:ea typeface="Times New Roman" panose="02020603050405020304" pitchFamily="18" charset="0"/>
              </a:rPr>
              <a:t>The eukaryotic DNA has two categories based on repeated sequence, namely tandemly repeated DNA and interspersed repeated DNA.</a:t>
            </a:r>
            <a:endParaRPr lang="en-IN" sz="1200" dirty="0">
              <a:effectLst/>
              <a:latin typeface="+mn-lt"/>
              <a:ea typeface="Calibri" panose="020F0502020204030204" pitchFamily="34" charset="0"/>
            </a:endParaRPr>
          </a:p>
          <a:p>
            <a:pPr>
              <a:lnSpc>
                <a:spcPct val="115000"/>
              </a:lnSpc>
              <a:spcBef>
                <a:spcPts val="1500"/>
              </a:spcBef>
              <a:spcAft>
                <a:spcPts val="1000"/>
              </a:spcAft>
            </a:pPr>
            <a:r>
              <a:rPr lang="en-US" sz="1200" dirty="0">
                <a:effectLst/>
                <a:latin typeface="+mn-lt"/>
                <a:ea typeface="Times New Roman" panose="02020603050405020304" pitchFamily="18" charset="0"/>
              </a:rPr>
              <a:t>The tandemly repeated DNA is the one which is present in 10-15’% mammals. Each repeating unit is 1-2000bp in length in case of tandemly repeated DNA with number of repetitions per unit ranging from </a:t>
            </a:r>
            <a:r>
              <a:rPr lang="en-US" sz="1200" dirty="0">
                <a:effectLst/>
                <a:latin typeface="+mn-lt"/>
                <a:ea typeface="Calibri" panose="020F0502020204030204" pitchFamily="34" charset="0"/>
              </a:rPr>
              <a:t>to , arranged tandemly. The total length of satellite DNA at each site is bp for regular satellite DNA. The variable number tandem repeats (VNTR’s) is - bp whereas short tandem repeats (STR’s) ranges between bp.</a:t>
            </a:r>
            <a:endParaRPr lang="en-IN" sz="1200" dirty="0">
              <a:effectLst/>
              <a:latin typeface="+mn-lt"/>
              <a:ea typeface="Calibri" panose="020F0502020204030204" pitchFamily="34" charset="0"/>
            </a:endParaRPr>
          </a:p>
          <a:p>
            <a:pPr>
              <a:lnSpc>
                <a:spcPct val="115000"/>
              </a:lnSpc>
              <a:spcBef>
                <a:spcPts val="1500"/>
              </a:spcBef>
              <a:spcAft>
                <a:spcPts val="1000"/>
              </a:spcAft>
            </a:pPr>
            <a:r>
              <a:rPr lang="en-US" sz="1200" dirty="0">
                <a:effectLst/>
                <a:latin typeface="+mn-lt"/>
                <a:ea typeface="Calibri" panose="020F0502020204030204" pitchFamily="34" charset="0"/>
              </a:rPr>
              <a:t>Interspersed repeated DNA is present in about 20-25% of mammalian genome. The length of each repeating unit ranges between bp, which are scattered throughout the genome. The number of repetitions per genome are restricted between but, copies are not identical.</a:t>
            </a:r>
            <a:endParaRPr lang="en-IN" sz="1200" dirty="0">
              <a:effectLst/>
              <a:latin typeface="+mn-lt"/>
              <a:ea typeface="Calibri" panose="020F050202020403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104</a:t>
            </a:fld>
            <a:endParaRPr lang="en-US">
              <a:solidFill>
                <a:prstClr val="black"/>
              </a:solidFill>
            </a:endParaRPr>
          </a:p>
        </p:txBody>
      </p:sp>
    </p:spTree>
    <p:extLst>
      <p:ext uri="{BB962C8B-B14F-4D97-AF65-F5344CB8AC3E}">
        <p14:creationId xmlns:p14="http://schemas.microsoft.com/office/powerpoint/2010/main" val="34212904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105</a:t>
            </a:fld>
            <a:endParaRPr lang="en-US">
              <a:solidFill>
                <a:prstClr val="black"/>
              </a:solidFill>
            </a:endParaRPr>
          </a:p>
        </p:txBody>
      </p:sp>
    </p:spTree>
    <p:extLst>
      <p:ext uri="{BB962C8B-B14F-4D97-AF65-F5344CB8AC3E}">
        <p14:creationId xmlns:p14="http://schemas.microsoft.com/office/powerpoint/2010/main" val="31797661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106</a:t>
            </a:fld>
            <a:endParaRPr lang="en-US">
              <a:solidFill>
                <a:prstClr val="black"/>
              </a:solidFill>
            </a:endParaRPr>
          </a:p>
        </p:txBody>
      </p:sp>
    </p:spTree>
    <p:extLst>
      <p:ext uri="{BB962C8B-B14F-4D97-AF65-F5344CB8AC3E}">
        <p14:creationId xmlns:p14="http://schemas.microsoft.com/office/powerpoint/2010/main" val="14440933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107</a:t>
            </a:fld>
            <a:endParaRPr lang="en-US">
              <a:solidFill>
                <a:prstClr val="black"/>
              </a:solidFill>
            </a:endParaRPr>
          </a:p>
        </p:txBody>
      </p:sp>
    </p:spTree>
    <p:extLst>
      <p:ext uri="{BB962C8B-B14F-4D97-AF65-F5344CB8AC3E}">
        <p14:creationId xmlns:p14="http://schemas.microsoft.com/office/powerpoint/2010/main" val="25016035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108</a:t>
            </a:fld>
            <a:endParaRPr lang="en-US">
              <a:solidFill>
                <a:prstClr val="black"/>
              </a:solidFill>
            </a:endParaRPr>
          </a:p>
        </p:txBody>
      </p:sp>
    </p:spTree>
    <p:extLst>
      <p:ext uri="{BB962C8B-B14F-4D97-AF65-F5344CB8AC3E}">
        <p14:creationId xmlns:p14="http://schemas.microsoft.com/office/powerpoint/2010/main" val="914796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109</a:t>
            </a:fld>
            <a:endParaRPr lang="en-US">
              <a:solidFill>
                <a:prstClr val="black"/>
              </a:solidFill>
            </a:endParaRPr>
          </a:p>
        </p:txBody>
      </p:sp>
    </p:spTree>
    <p:extLst>
      <p:ext uri="{BB962C8B-B14F-4D97-AF65-F5344CB8AC3E}">
        <p14:creationId xmlns:p14="http://schemas.microsoft.com/office/powerpoint/2010/main" val="147415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28604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110</a:t>
            </a:fld>
            <a:endParaRPr lang="en-US">
              <a:solidFill>
                <a:prstClr val="black"/>
              </a:solidFill>
            </a:endParaRPr>
          </a:p>
        </p:txBody>
      </p:sp>
    </p:spTree>
    <p:extLst>
      <p:ext uri="{BB962C8B-B14F-4D97-AF65-F5344CB8AC3E}">
        <p14:creationId xmlns:p14="http://schemas.microsoft.com/office/powerpoint/2010/main" val="11715854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data of percentage distribution is as below:</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Exons 1.5 percent. Exons are regions of genes coding for protein or giving rise to rRNA or tRNA.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Introns (regions of genes not coding for protein or giving rise to rRNA or tRNA) and regulatory sequences 24 percent</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Unique noncoding DNA 15 percent</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Tandemly repeated DNA 15 percent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Alu elements 15 percent, and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Interspersed repeated DNA 44 percent.</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111</a:t>
            </a:fld>
            <a:endParaRPr lang="en-US">
              <a:solidFill>
                <a:prstClr val="black"/>
              </a:solidFill>
            </a:endParaRPr>
          </a:p>
        </p:txBody>
      </p:sp>
    </p:spTree>
    <p:extLst>
      <p:ext uri="{BB962C8B-B14F-4D97-AF65-F5344CB8AC3E}">
        <p14:creationId xmlns:p14="http://schemas.microsoft.com/office/powerpoint/2010/main" val="7465057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112</a:t>
            </a:fld>
            <a:endParaRPr lang="en-US">
              <a:solidFill>
                <a:prstClr val="black"/>
              </a:solidFill>
            </a:endParaRPr>
          </a:p>
        </p:txBody>
      </p:sp>
    </p:spTree>
    <p:extLst>
      <p:ext uri="{BB962C8B-B14F-4D97-AF65-F5344CB8AC3E}">
        <p14:creationId xmlns:p14="http://schemas.microsoft.com/office/powerpoint/2010/main" val="31797661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113</a:t>
            </a:fld>
            <a:endParaRPr lang="en-US">
              <a:solidFill>
                <a:prstClr val="black"/>
              </a:solidFill>
            </a:endParaRPr>
          </a:p>
        </p:txBody>
      </p:sp>
    </p:spTree>
    <p:extLst>
      <p:ext uri="{BB962C8B-B14F-4D97-AF65-F5344CB8AC3E}">
        <p14:creationId xmlns:p14="http://schemas.microsoft.com/office/powerpoint/2010/main" val="32907188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114</a:t>
            </a:fld>
            <a:endParaRPr lang="en-US">
              <a:solidFill>
                <a:prstClr val="black"/>
              </a:solidFill>
            </a:endParaRPr>
          </a:p>
        </p:txBody>
      </p:sp>
    </p:spTree>
    <p:extLst>
      <p:ext uri="{BB962C8B-B14F-4D97-AF65-F5344CB8AC3E}">
        <p14:creationId xmlns:p14="http://schemas.microsoft.com/office/powerpoint/2010/main" val="39128604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genomic makeup constitutes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Ribosomal RNA genes with large rRNA and small rRNA</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Transfer RNA genes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Complex I NADH dehydrogenase genes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Complex 3 Coenzyme Q–cytochrome c reductase genes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Complex IV Cytochrome c oxidase genes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ATP synthase genes</a:t>
            </a:r>
            <a:endParaRPr lang="en-IN" sz="1200" b="0" i="0" u="none" strike="noStrike" kern="1200" cap="none" dirty="0">
              <a:solidFill>
                <a:schemeClr val="dk1"/>
              </a:solidFill>
              <a:effectLst/>
              <a:latin typeface="Arial"/>
              <a:ea typeface="Arial"/>
              <a:cs typeface="Arial"/>
              <a:sym typeface="Arial"/>
            </a:endParaRPr>
          </a:p>
          <a:p>
            <a:pPr marL="17145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Noncoding DNA</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115</a:t>
            </a:fld>
            <a:endParaRPr lang="en-US">
              <a:solidFill>
                <a:prstClr val="black"/>
              </a:solidFill>
            </a:endParaRPr>
          </a:p>
        </p:txBody>
      </p:sp>
    </p:spTree>
    <p:extLst>
      <p:ext uri="{BB962C8B-B14F-4D97-AF65-F5344CB8AC3E}">
        <p14:creationId xmlns:p14="http://schemas.microsoft.com/office/powerpoint/2010/main" val="5387477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116</a:t>
            </a:fld>
            <a:endParaRPr lang="en-US">
              <a:solidFill>
                <a:prstClr val="black"/>
              </a:solidFill>
            </a:endParaRPr>
          </a:p>
        </p:txBody>
      </p:sp>
    </p:spTree>
    <p:extLst>
      <p:ext uri="{BB962C8B-B14F-4D97-AF65-F5344CB8AC3E}">
        <p14:creationId xmlns:p14="http://schemas.microsoft.com/office/powerpoint/2010/main" val="39128604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117</a:t>
            </a:fld>
            <a:endParaRPr lang="en-US">
              <a:solidFill>
                <a:prstClr val="black"/>
              </a:solidFill>
            </a:endParaRPr>
          </a:p>
        </p:txBody>
      </p:sp>
    </p:spTree>
    <p:extLst>
      <p:ext uri="{BB962C8B-B14F-4D97-AF65-F5344CB8AC3E}">
        <p14:creationId xmlns:p14="http://schemas.microsoft.com/office/powerpoint/2010/main" val="25733865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118</a:t>
            </a:fld>
            <a:endParaRPr lang="en-US">
              <a:solidFill>
                <a:prstClr val="black"/>
              </a:solidFill>
            </a:endParaRPr>
          </a:p>
        </p:txBody>
      </p:sp>
    </p:spTree>
    <p:extLst>
      <p:ext uri="{BB962C8B-B14F-4D97-AF65-F5344CB8AC3E}">
        <p14:creationId xmlns:p14="http://schemas.microsoft.com/office/powerpoint/2010/main" val="39657215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a:t>
            </a:r>
            <a:r>
              <a:rPr lang="en-US" sz="1200" b="0" i="0" u="none" strike="noStrike" kern="1200" cap="none" dirty="0" err="1">
                <a:solidFill>
                  <a:schemeClr val="dk1"/>
                </a:solidFill>
                <a:effectLst/>
                <a:latin typeface="Arial"/>
                <a:ea typeface="Arial"/>
                <a:cs typeface="Arial"/>
                <a:sym typeface="Arial"/>
              </a:rPr>
              <a:t>lamin</a:t>
            </a:r>
            <a:r>
              <a:rPr lang="en-US" sz="1200" b="0" i="0" u="none" strike="noStrike" kern="1200" cap="none" dirty="0">
                <a:solidFill>
                  <a:schemeClr val="dk1"/>
                </a:solidFill>
                <a:effectLst/>
                <a:latin typeface="Arial"/>
                <a:ea typeface="Arial"/>
                <a:cs typeface="Arial"/>
                <a:sym typeface="Arial"/>
              </a:rPr>
              <a:t> A and C in the nuclear envelope are stained in green, phalloidin in fluorescent, F-actin in the cytosol in red, D A P I in the nucleus in blue. The measurement is 5 micrometers.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119</a:t>
            </a:fld>
            <a:endParaRPr lang="en-US">
              <a:solidFill>
                <a:prstClr val="black"/>
              </a:solidFill>
            </a:endParaRPr>
          </a:p>
        </p:txBody>
      </p:sp>
    </p:spTree>
    <p:extLst>
      <p:ext uri="{BB962C8B-B14F-4D97-AF65-F5344CB8AC3E}">
        <p14:creationId xmlns:p14="http://schemas.microsoft.com/office/powerpoint/2010/main" val="75015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procedures and the results of the experiments are as below. It shows the content that was injected into the mice and the result.</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Living S or smooth bacteria: Result is mice die.</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Living R or rough bacteria: Result is mice live.</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Heat killed S or smooth bacteria: Result is mice live.</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Heat-killed S bacteria mixed with living R bacteria: Result is mice die. Living S bacteria found in blood from dead mice.</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parts labeled in the schematic drawing of the nucleus are a mass of nucleolus surrounded by the nucleoplasm, chromatin, nuclear lamina, nuclear envelope that includes the outer nuclear membrane and inner nuclear membrane, perinuclear space, ribosomes, and nuclear pores. The cytosol is outside the nucleus and includes rough ER.</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120</a:t>
            </a:fld>
            <a:endParaRPr lang="en-US">
              <a:solidFill>
                <a:prstClr val="black"/>
              </a:solidFill>
            </a:endParaRPr>
          </a:p>
        </p:txBody>
      </p:sp>
    </p:spTree>
    <p:extLst>
      <p:ext uri="{BB962C8B-B14F-4D97-AF65-F5344CB8AC3E}">
        <p14:creationId xmlns:p14="http://schemas.microsoft.com/office/powerpoint/2010/main" val="15359905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121</a:t>
            </a:fld>
            <a:endParaRPr lang="en-US">
              <a:solidFill>
                <a:prstClr val="black"/>
              </a:solidFill>
            </a:endParaRPr>
          </a:p>
        </p:txBody>
      </p:sp>
    </p:spTree>
    <p:extLst>
      <p:ext uri="{BB962C8B-B14F-4D97-AF65-F5344CB8AC3E}">
        <p14:creationId xmlns:p14="http://schemas.microsoft.com/office/powerpoint/2010/main" val="39128604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122</a:t>
            </a:fld>
            <a:endParaRPr lang="en-US">
              <a:solidFill>
                <a:prstClr val="black"/>
              </a:solidFill>
            </a:endParaRPr>
          </a:p>
        </p:txBody>
      </p:sp>
    </p:spTree>
    <p:extLst>
      <p:ext uri="{BB962C8B-B14F-4D97-AF65-F5344CB8AC3E}">
        <p14:creationId xmlns:p14="http://schemas.microsoft.com/office/powerpoint/2010/main" val="10513885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123</a:t>
            </a:fld>
            <a:endParaRPr lang="en-US">
              <a:solidFill>
                <a:prstClr val="black"/>
              </a:solidFill>
            </a:endParaRPr>
          </a:p>
        </p:txBody>
      </p:sp>
    </p:spTree>
    <p:extLst>
      <p:ext uri="{BB962C8B-B14F-4D97-AF65-F5344CB8AC3E}">
        <p14:creationId xmlns:p14="http://schemas.microsoft.com/office/powerpoint/2010/main" val="42138606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124</a:t>
            </a:fld>
            <a:endParaRPr lang="en-US">
              <a:solidFill>
                <a:prstClr val="black"/>
              </a:solidFill>
            </a:endParaRPr>
          </a:p>
        </p:txBody>
      </p:sp>
    </p:spTree>
    <p:extLst>
      <p:ext uri="{BB962C8B-B14F-4D97-AF65-F5344CB8AC3E}">
        <p14:creationId xmlns:p14="http://schemas.microsoft.com/office/powerpoint/2010/main" val="42138606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parts marked in the illustration are the cytosol on the outside and nucleoplasm within the nucleus. The cytosol includes endoplasmic reticulum and ribosomes. The endoplasmic reticulum is connected to the nuclear lamina. The parts of the nuclear pores of 120 nanometers termed as nuclear pore complex are basket of fibers, ring subunit, spoke, fiber, transporter, and anchor protein. The inner membrane and outer membrane of nuclear envelope are marked too.</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125</a:t>
            </a:fld>
            <a:endParaRPr lang="en-US">
              <a:solidFill>
                <a:prstClr val="black"/>
              </a:solidFill>
            </a:endParaRPr>
          </a:p>
        </p:txBody>
      </p:sp>
    </p:spTree>
    <p:extLst>
      <p:ext uri="{BB962C8B-B14F-4D97-AF65-F5344CB8AC3E}">
        <p14:creationId xmlns:p14="http://schemas.microsoft.com/office/powerpoint/2010/main" val="30545893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126</a:t>
            </a:fld>
            <a:endParaRPr lang="en-US">
              <a:solidFill>
                <a:prstClr val="black"/>
              </a:solidFill>
            </a:endParaRPr>
          </a:p>
        </p:txBody>
      </p:sp>
    </p:spTree>
    <p:extLst>
      <p:ext uri="{BB962C8B-B14F-4D97-AF65-F5344CB8AC3E}">
        <p14:creationId xmlns:p14="http://schemas.microsoft.com/office/powerpoint/2010/main" val="33361424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important units are transcription and RNA processing in nucleus, protein synthesis in cytosol, and chromosome replication in nucleus.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Proteins needed in the nucleus transported inward from the cytosol: The components in the protein synthesis mRNA, ribosome, tRNA, completed proteins, proteins needed for transcription, ribosomal proteins, and proteins needed for DNA replication.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Substances needed for protein synthesis in the cytosol transported outward from the nucleus: The components in transcription and RNA processing are DNA, rRNA, mRNA, ribosomal subunits, and tRNA to protein synthesis in cytosol.</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127</a:t>
            </a:fld>
            <a:endParaRPr lang="en-US">
              <a:solidFill>
                <a:prstClr val="black"/>
              </a:solidFill>
            </a:endParaRPr>
          </a:p>
        </p:txBody>
      </p:sp>
    </p:spTree>
    <p:extLst>
      <p:ext uri="{BB962C8B-B14F-4D97-AF65-F5344CB8AC3E}">
        <p14:creationId xmlns:p14="http://schemas.microsoft.com/office/powerpoint/2010/main" val="11953753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128</a:t>
            </a:fld>
            <a:endParaRPr lang="en-US">
              <a:solidFill>
                <a:prstClr val="black"/>
              </a:solidFill>
            </a:endParaRPr>
          </a:p>
        </p:txBody>
      </p:sp>
    </p:spTree>
    <p:extLst>
      <p:ext uri="{BB962C8B-B14F-4D97-AF65-F5344CB8AC3E}">
        <p14:creationId xmlns:p14="http://schemas.microsoft.com/office/powerpoint/2010/main" val="40857581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129</a:t>
            </a:fld>
            <a:endParaRPr lang="en-US">
              <a:solidFill>
                <a:prstClr val="black"/>
              </a:solidFill>
            </a:endParaRPr>
          </a:p>
        </p:txBody>
      </p:sp>
    </p:spTree>
    <p:extLst>
      <p:ext uri="{BB962C8B-B14F-4D97-AF65-F5344CB8AC3E}">
        <p14:creationId xmlns:p14="http://schemas.microsoft.com/office/powerpoint/2010/main" val="392490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130</a:t>
            </a:fld>
            <a:endParaRPr lang="en-US">
              <a:solidFill>
                <a:prstClr val="black"/>
              </a:solidFill>
            </a:endParaRPr>
          </a:p>
        </p:txBody>
      </p:sp>
    </p:spTree>
    <p:extLst>
      <p:ext uri="{BB962C8B-B14F-4D97-AF65-F5344CB8AC3E}">
        <p14:creationId xmlns:p14="http://schemas.microsoft.com/office/powerpoint/2010/main" val="3662191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nuclear localization sequence for the protein encoded by the SV40 virus is Pro-Lys-Lys-Lys-</a:t>
            </a:r>
            <a:r>
              <a:rPr lang="en-US" sz="1200" b="0" i="0" u="none" strike="noStrike" kern="1200" cap="none" dirty="0" err="1">
                <a:solidFill>
                  <a:schemeClr val="dk1"/>
                </a:solidFill>
                <a:effectLst/>
                <a:latin typeface="Arial"/>
                <a:ea typeface="Arial"/>
                <a:cs typeface="Arial"/>
                <a:sym typeface="Arial"/>
              </a:rPr>
              <a:t>Arg</a:t>
            </a:r>
            <a:r>
              <a:rPr lang="en-US" sz="1200" b="0" i="0" u="none" strike="noStrike" kern="1200" cap="none" dirty="0">
                <a:solidFill>
                  <a:schemeClr val="dk1"/>
                </a:solidFill>
                <a:effectLst/>
                <a:latin typeface="Arial"/>
                <a:ea typeface="Arial"/>
                <a:cs typeface="Arial"/>
                <a:sym typeface="Arial"/>
              </a:rPr>
              <a:t>-Lys-Val. The sequence in the mutated threonine is Pro-Lys-</a:t>
            </a:r>
            <a:r>
              <a:rPr lang="en-US" sz="1200" b="0" i="0" u="none" strike="noStrike" kern="1200" cap="none" dirty="0" err="1">
                <a:solidFill>
                  <a:schemeClr val="dk1"/>
                </a:solidFill>
                <a:effectLst/>
                <a:latin typeface="Arial"/>
                <a:ea typeface="Arial"/>
                <a:cs typeface="Arial"/>
                <a:sym typeface="Arial"/>
              </a:rPr>
              <a:t>Thr</a:t>
            </a:r>
            <a:r>
              <a:rPr lang="en-US" sz="1200" b="0" i="0" u="none" strike="noStrike" kern="1200" cap="none" dirty="0">
                <a:solidFill>
                  <a:schemeClr val="dk1"/>
                </a:solidFill>
                <a:effectLst/>
                <a:latin typeface="Arial"/>
                <a:ea typeface="Arial"/>
                <a:cs typeface="Arial"/>
                <a:sym typeface="Arial"/>
              </a:rPr>
              <a:t>-Lys-</a:t>
            </a:r>
            <a:r>
              <a:rPr lang="en-US" sz="1200" b="0" i="0" u="none" strike="noStrike" kern="1200" cap="none" dirty="0" err="1">
                <a:solidFill>
                  <a:schemeClr val="dk1"/>
                </a:solidFill>
                <a:effectLst/>
                <a:latin typeface="Arial"/>
                <a:ea typeface="Arial"/>
                <a:cs typeface="Arial"/>
                <a:sym typeface="Arial"/>
              </a:rPr>
              <a:t>Arg</a:t>
            </a:r>
            <a:r>
              <a:rPr lang="en-US" sz="1200" b="0" i="0" u="none" strike="noStrike" kern="1200" cap="none" dirty="0">
                <a:solidFill>
                  <a:schemeClr val="dk1"/>
                </a:solidFill>
                <a:effectLst/>
                <a:latin typeface="Arial"/>
                <a:ea typeface="Arial"/>
                <a:cs typeface="Arial"/>
                <a:sym typeface="Arial"/>
              </a:rPr>
              <a:t>-Lys-Val.</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131</a:t>
            </a:fld>
            <a:endParaRPr lang="en-US">
              <a:solidFill>
                <a:prstClr val="black"/>
              </a:solidFill>
            </a:endParaRPr>
          </a:p>
        </p:txBody>
      </p:sp>
    </p:spTree>
    <p:extLst>
      <p:ext uri="{BB962C8B-B14F-4D97-AF65-F5344CB8AC3E}">
        <p14:creationId xmlns:p14="http://schemas.microsoft.com/office/powerpoint/2010/main" val="11953753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nuclear localization sequence for the protein encoded by the SV40 virus is Pro-Lys-Lys-Lys-</a:t>
            </a:r>
            <a:r>
              <a:rPr lang="en-US" sz="1200" b="0" i="0" u="none" strike="noStrike" kern="1200" cap="none" dirty="0" err="1">
                <a:solidFill>
                  <a:schemeClr val="dk1"/>
                </a:solidFill>
                <a:effectLst/>
                <a:latin typeface="Arial"/>
                <a:ea typeface="Arial"/>
                <a:cs typeface="Arial"/>
                <a:sym typeface="Arial"/>
              </a:rPr>
              <a:t>Arg</a:t>
            </a:r>
            <a:r>
              <a:rPr lang="en-US" sz="1200" b="0" i="0" u="none" strike="noStrike" kern="1200" cap="none" dirty="0">
                <a:solidFill>
                  <a:schemeClr val="dk1"/>
                </a:solidFill>
                <a:effectLst/>
                <a:latin typeface="Arial"/>
                <a:ea typeface="Arial"/>
                <a:cs typeface="Arial"/>
                <a:sym typeface="Arial"/>
              </a:rPr>
              <a:t>-Lys-Val. The sequence in the mutated threonine is Pro-Lys-</a:t>
            </a:r>
            <a:r>
              <a:rPr lang="en-US" sz="1200" b="0" i="0" u="none" strike="noStrike" kern="1200" cap="none" dirty="0" err="1">
                <a:solidFill>
                  <a:schemeClr val="dk1"/>
                </a:solidFill>
                <a:effectLst/>
                <a:latin typeface="Arial"/>
                <a:ea typeface="Arial"/>
                <a:cs typeface="Arial"/>
                <a:sym typeface="Arial"/>
              </a:rPr>
              <a:t>Thr</a:t>
            </a:r>
            <a:r>
              <a:rPr lang="en-US" sz="1200" b="0" i="0" u="none" strike="noStrike" kern="1200" cap="none" dirty="0">
                <a:solidFill>
                  <a:schemeClr val="dk1"/>
                </a:solidFill>
                <a:effectLst/>
                <a:latin typeface="Arial"/>
                <a:ea typeface="Arial"/>
                <a:cs typeface="Arial"/>
                <a:sym typeface="Arial"/>
              </a:rPr>
              <a:t>-Lys-</a:t>
            </a:r>
            <a:r>
              <a:rPr lang="en-US" sz="1200" b="0" i="0" u="none" strike="noStrike" kern="1200" cap="none" dirty="0" err="1">
                <a:solidFill>
                  <a:schemeClr val="dk1"/>
                </a:solidFill>
                <a:effectLst/>
                <a:latin typeface="Arial"/>
                <a:ea typeface="Arial"/>
                <a:cs typeface="Arial"/>
                <a:sym typeface="Arial"/>
              </a:rPr>
              <a:t>Arg</a:t>
            </a:r>
            <a:r>
              <a:rPr lang="en-US" sz="1200" b="0" i="0" u="none" strike="noStrike" kern="1200" cap="none" dirty="0">
                <a:solidFill>
                  <a:schemeClr val="dk1"/>
                </a:solidFill>
                <a:effectLst/>
                <a:latin typeface="Arial"/>
                <a:ea typeface="Arial"/>
                <a:cs typeface="Arial"/>
                <a:sym typeface="Arial"/>
              </a:rPr>
              <a:t>-Lys-Val.</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132</a:t>
            </a:fld>
            <a:endParaRPr lang="en-US">
              <a:solidFill>
                <a:prstClr val="black"/>
              </a:solidFill>
            </a:endParaRPr>
          </a:p>
        </p:txBody>
      </p:sp>
    </p:spTree>
    <p:extLst>
      <p:ext uri="{BB962C8B-B14F-4D97-AF65-F5344CB8AC3E}">
        <p14:creationId xmlns:p14="http://schemas.microsoft.com/office/powerpoint/2010/main" val="9743144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133</a:t>
            </a:fld>
            <a:endParaRPr lang="en-US">
              <a:solidFill>
                <a:prstClr val="black"/>
              </a:solidFill>
            </a:endParaRPr>
          </a:p>
        </p:txBody>
      </p:sp>
    </p:spTree>
    <p:extLst>
      <p:ext uri="{BB962C8B-B14F-4D97-AF65-F5344CB8AC3E}">
        <p14:creationId xmlns:p14="http://schemas.microsoft.com/office/powerpoint/2010/main" val="40857581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134</a:t>
            </a:fld>
            <a:endParaRPr lang="en-US">
              <a:solidFill>
                <a:prstClr val="black"/>
              </a:solidFill>
            </a:endParaRPr>
          </a:p>
        </p:txBody>
      </p:sp>
    </p:spTree>
    <p:extLst>
      <p:ext uri="{BB962C8B-B14F-4D97-AF65-F5344CB8AC3E}">
        <p14:creationId xmlns:p14="http://schemas.microsoft.com/office/powerpoint/2010/main" val="9188600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steps are detailed as below:</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NLS with cargo protein binds to importin in the cytosol</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importin-cargo-complex is transported from cytosol through the NPC from to the nucleus.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Ran-GTP in the nucleus binds to importin. Cargo protein released into nucleus. GTP to GDP in the presence of GEF.</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Ran-GTP-importin complex is transported back to the cytosol.</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GTP to GDP plus inorganic phosphate and release of importin.</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135</a:t>
            </a:fld>
            <a:endParaRPr lang="en-US">
              <a:solidFill>
                <a:prstClr val="black"/>
              </a:solidFill>
            </a:endParaRPr>
          </a:p>
        </p:txBody>
      </p:sp>
    </p:spTree>
    <p:extLst>
      <p:ext uri="{BB962C8B-B14F-4D97-AF65-F5344CB8AC3E}">
        <p14:creationId xmlns:p14="http://schemas.microsoft.com/office/powerpoint/2010/main" val="21067274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136</a:t>
            </a:fld>
            <a:endParaRPr lang="en-US">
              <a:solidFill>
                <a:prstClr val="black"/>
              </a:solidFill>
            </a:endParaRPr>
          </a:p>
        </p:txBody>
      </p:sp>
    </p:spTree>
    <p:extLst>
      <p:ext uri="{BB962C8B-B14F-4D97-AF65-F5344CB8AC3E}">
        <p14:creationId xmlns:p14="http://schemas.microsoft.com/office/powerpoint/2010/main" val="40857581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137</a:t>
            </a:fld>
            <a:endParaRPr lang="en-US">
              <a:solidFill>
                <a:prstClr val="black"/>
              </a:solidFill>
            </a:endParaRPr>
          </a:p>
        </p:txBody>
      </p:sp>
    </p:spTree>
    <p:extLst>
      <p:ext uri="{BB962C8B-B14F-4D97-AF65-F5344CB8AC3E}">
        <p14:creationId xmlns:p14="http://schemas.microsoft.com/office/powerpoint/2010/main" val="24180775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138</a:t>
            </a:fld>
            <a:endParaRPr lang="en-US">
              <a:solidFill>
                <a:prstClr val="black"/>
              </a:solidFill>
            </a:endParaRPr>
          </a:p>
        </p:txBody>
      </p:sp>
    </p:spTree>
    <p:extLst>
      <p:ext uri="{BB962C8B-B14F-4D97-AF65-F5344CB8AC3E}">
        <p14:creationId xmlns:p14="http://schemas.microsoft.com/office/powerpoint/2010/main" val="24310816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139</a:t>
            </a:fld>
            <a:endParaRPr lang="en-US">
              <a:solidFill>
                <a:prstClr val="black"/>
              </a:solidFill>
            </a:endParaRPr>
          </a:p>
        </p:txBody>
      </p:sp>
    </p:spTree>
    <p:extLst>
      <p:ext uri="{BB962C8B-B14F-4D97-AF65-F5344CB8AC3E}">
        <p14:creationId xmlns:p14="http://schemas.microsoft.com/office/powerpoint/2010/main" val="301557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61424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140</a:t>
            </a:fld>
            <a:endParaRPr lang="en-US">
              <a:solidFill>
                <a:prstClr val="black"/>
              </a:solidFill>
            </a:endParaRPr>
          </a:p>
        </p:txBody>
      </p:sp>
    </p:spTree>
    <p:extLst>
      <p:ext uri="{BB962C8B-B14F-4D97-AF65-F5344CB8AC3E}">
        <p14:creationId xmlns:p14="http://schemas.microsoft.com/office/powerpoint/2010/main" val="27858537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first micrograph shows a labyrinth of nuclear matrix filaments. The parts labeled are nucleus, cytosol, fibers of the nuclear matrix, and nuclear lamina. The second micrograph shows closely knitted filaments of the nuclear lamina of a frog oocyte.</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141</a:t>
            </a:fld>
            <a:endParaRPr lang="en-US">
              <a:solidFill>
                <a:prstClr val="black"/>
              </a:solidFill>
            </a:endParaRPr>
          </a:p>
        </p:txBody>
      </p:sp>
    </p:spTree>
    <p:extLst>
      <p:ext uri="{BB962C8B-B14F-4D97-AF65-F5344CB8AC3E}">
        <p14:creationId xmlns:p14="http://schemas.microsoft.com/office/powerpoint/2010/main" val="10207538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first micrograph shows a labyrinth of nuclear matrix filaments. The parts labeled are nucleus, cytosol, fibers of the nuclear matrix, and nuclear lamina. The second micrograph shows closely knitted filaments of the nuclear lamina of a frog oocyte.</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142</a:t>
            </a:fld>
            <a:endParaRPr lang="en-US">
              <a:solidFill>
                <a:prstClr val="black"/>
              </a:solidFill>
            </a:endParaRPr>
          </a:p>
        </p:txBody>
      </p:sp>
    </p:spTree>
    <p:extLst>
      <p:ext uri="{BB962C8B-B14F-4D97-AF65-F5344CB8AC3E}">
        <p14:creationId xmlns:p14="http://schemas.microsoft.com/office/powerpoint/2010/main" val="209740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143</a:t>
            </a:fld>
            <a:endParaRPr lang="en-US">
              <a:solidFill>
                <a:prstClr val="black"/>
              </a:solidFill>
            </a:endParaRPr>
          </a:p>
        </p:txBody>
      </p:sp>
    </p:spTree>
    <p:extLst>
      <p:ext uri="{BB962C8B-B14F-4D97-AF65-F5344CB8AC3E}">
        <p14:creationId xmlns:p14="http://schemas.microsoft.com/office/powerpoint/2010/main" val="40857581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144</a:t>
            </a:fld>
            <a:endParaRPr lang="en-US">
              <a:solidFill>
                <a:prstClr val="black"/>
              </a:solidFill>
            </a:endParaRPr>
          </a:p>
        </p:txBody>
      </p:sp>
    </p:spTree>
    <p:extLst>
      <p:ext uri="{BB962C8B-B14F-4D97-AF65-F5344CB8AC3E}">
        <p14:creationId xmlns:p14="http://schemas.microsoft.com/office/powerpoint/2010/main" val="6044972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145</a:t>
            </a:fld>
            <a:endParaRPr lang="en-US">
              <a:solidFill>
                <a:prstClr val="black"/>
              </a:solidFill>
            </a:endParaRPr>
          </a:p>
        </p:txBody>
      </p:sp>
    </p:spTree>
    <p:extLst>
      <p:ext uri="{BB962C8B-B14F-4D97-AF65-F5344CB8AC3E}">
        <p14:creationId xmlns:p14="http://schemas.microsoft.com/office/powerpoint/2010/main" val="22161718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146</a:t>
            </a:fld>
            <a:endParaRPr lang="en-US">
              <a:solidFill>
                <a:prstClr val="black"/>
              </a:solidFill>
            </a:endParaRPr>
          </a:p>
        </p:txBody>
      </p:sp>
    </p:spTree>
    <p:extLst>
      <p:ext uri="{BB962C8B-B14F-4D97-AF65-F5344CB8AC3E}">
        <p14:creationId xmlns:p14="http://schemas.microsoft.com/office/powerpoint/2010/main" val="3661509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Explanation on the genetic transformation:</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1. The mice died when the following changes were made to the heat-killed S bacteria extract mixed with living R bacteria.</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Control or nothing destroyed.</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Lipids and polysaccharides destroyed</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Protease added, proteins destroyed</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RNase added, RNA destroyed.</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2. The mice lived only when DNase added and DNA destroyed in the heat-killed S bacteria extract mixed with living R bacteria.</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 </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structure of a T 4 bacteriophage shows of head 65 nanometer shows the parts as follows: head, D N A in the head, and tail. The tail consists of tail core, tail sheath, baseplate, and tail fiber. A micrograph shows measurement as 225 nanometers.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Phage plaques circular in shape are formed on a lawn of bacteria.</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Lytic life cycle of a T-even phage shows the following stages: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Attachment of phage and injection of D N A</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Replication of phage D N A and synthesis of phage proteins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Assembly of phage components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Release of new phage particles, with cell lysis</a:t>
            </a:r>
          </a:p>
          <a:p>
            <a:pPr marL="228600" lvl="0" indent="-228600">
              <a:buFont typeface="+mj-lt"/>
              <a:buAutoNum type="arabicPeriod"/>
            </a:pPr>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Lysogenic state of a prophage within a bacterial chromosome:</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Phage attaches to host cell and injects D N A. The temperate phage is on top of the bacterial cell and phage D N A within the cell. Bacterial chromosome or D N A is found within the cell.</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Phage D N A integrates within the bacterial chromosome, becoming a prophage. </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Bacterium reproduces normally. Integration of prophage with bacterial chromosome.</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structure of a T 4 bacteriophage shows of head 65 nanometer shows the parts as follows: head, D N A in the head, and tail. The tail consists of tail core, tail sheath, baseplate, and tail fiber. A micrograph shows measurement as 225 nanometers.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Phage plaques circular in shape are formed on a lawn of bacteria.</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Lytic life cycle of a T-even phage shows the following stages: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Attachment of phage and injection of D N A</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Replication of phage D N A and synthesis of phage proteins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Assembly of phage components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Release of new phage particles, with cell lysis</a:t>
            </a:r>
          </a:p>
          <a:p>
            <a:pPr marL="228600" lvl="0" indent="-228600">
              <a:buFont typeface="+mj-lt"/>
              <a:buAutoNum type="arabicPeriod"/>
            </a:pPr>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Lysogenic state of a prophage within a bacterial chromosome:</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Phage attaches to host cell and injects D N A. The temperate phage is on top of the bacterial cell and phage D N A within the cell. Bacterial chromosome or D N A is found within the cell.</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Phage D N A integrates within the bacterial chromosome, becoming a prophage. </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Bacterium reproduces normally. Integration of prophage with bacterial chromosome.</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417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pPr>
              <a:lnSpc>
                <a:spcPct val="107000"/>
              </a:lnSpc>
              <a:spcBef>
                <a:spcPts val="1500"/>
              </a:spcBef>
              <a:spcAft>
                <a:spcPts val="800"/>
              </a:spcAf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The protein is isolated and derived from virus A, which gives protein B. The R N A is isolated from virus B. The protein B and R N A are reconstituted into the virus which infects the leaf. </a:t>
            </a:r>
            <a:r>
              <a:rPr lang="en-IN" sz="1800">
                <a:effectLst/>
                <a:latin typeface="Times New Roman" panose="02020603050405020304" pitchFamily="18" charset="0"/>
                <a:ea typeface="Times New Roman" panose="02020603050405020304" pitchFamily="18" charset="0"/>
                <a:cs typeface="Times New Roman" panose="02020603050405020304" pitchFamily="18" charset="0"/>
              </a:rPr>
              <a:t>The purifying new virus gives virus containing protein B and R N A B.</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Protein is isolated from virus A and R N A is isolated from virus B. Protein A and RNA B together reconstitute a virus and infect a leaf. Purified new virus is produced with protein B and RNA B.</a:t>
            </a:r>
            <a:endParaRPr lang="en-IN" sz="1200" b="0" i="0" u="none" strike="noStrike" kern="1200" cap="none" dirty="0">
              <a:solidFill>
                <a:schemeClr val="dk1"/>
              </a:solidFill>
              <a:effectLst/>
              <a:latin typeface="Arial"/>
              <a:ea typeface="Arial"/>
              <a:cs typeface="Arial"/>
              <a:sym typeface="Arial"/>
            </a:endParaRPr>
          </a:p>
          <a:p>
            <a:pPr marL="0" lvl="0" indent="0">
              <a:buFont typeface="+mj-lt"/>
              <a:buNone/>
            </a:pP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lnSpc>
                <a:spcPct val="115000"/>
              </a:lnSpc>
              <a:spcBef>
                <a:spcPts val="1500"/>
              </a:spcBef>
              <a:spcAft>
                <a:spcPts val="1000"/>
              </a:spcAft>
            </a:pPr>
            <a:r>
              <a:rPr lang="en-US" sz="1200" b="0" dirty="0">
                <a:effectLst/>
                <a:latin typeface="+mn-lt"/>
                <a:ea typeface="Times New Roman" panose="02020603050405020304" pitchFamily="18" charset="0"/>
              </a:rPr>
              <a:t>Long Description:</a:t>
            </a:r>
            <a:endParaRPr lang="en-IN" sz="1200" b="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Number of Each Type of</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Nucleotide*</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Nucleotide Ratios**</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Source of DNA</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A</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T</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G</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C</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A/T</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G/C</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(A+G) / (C+ T)</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Purines/Pyrimidines</a:t>
            </a:r>
            <a:endParaRPr lang="en-IN" sz="1200" dirty="0">
              <a:effectLst/>
              <a:latin typeface="+mn-lt"/>
              <a:ea typeface="Calibri" panose="020F0502020204030204" pitchFamily="34" charset="0"/>
            </a:endParaRPr>
          </a:p>
          <a:p>
            <a:pPr>
              <a:lnSpc>
                <a:spcPct val="115000"/>
              </a:lnSpc>
              <a:spcAft>
                <a:spcPts val="1000"/>
              </a:spcAft>
            </a:pPr>
            <a:r>
              <a:rPr lang="en-US" sz="1200" b="1" dirty="0">
                <a:effectLst/>
                <a:latin typeface="+mn-lt"/>
                <a:ea typeface="Times New Roman" panose="02020603050405020304" pitchFamily="18" charset="0"/>
              </a:rPr>
              <a:t>(A+ T) / (G+C)</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Bovine thymus</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28.4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28.4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21.1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22.1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0.95</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0.98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Calibri" panose="020F0502020204030204" pitchFamily="34" charset="0"/>
              </a:rPr>
              <a:t>1.31</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Bovine liver</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28.1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28.4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22.5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21.0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0.99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1.07</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1.02</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1.30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Bovine kidney</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28.3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28.2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22.6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20.9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1.08</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1.04</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1.30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Bovine brain</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28.0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28.1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22.3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21.6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1.03</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1.01</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1.28</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Human liver</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30.3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30.3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19.5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19.9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0.98</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0.99</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1.53</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Locust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29.3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29.3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20.5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20.7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1.41</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Sea urchin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32.8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32.1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17.7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17.3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1.02</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1.02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1.02</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1.85</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Wheat germ</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27.3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27.1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22.7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22.8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1.19</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Marine crab</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47.3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47.3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2.7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2.7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17.50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Aspergillus (mold)</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25.0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24.9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25.1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25.0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Saccharomyces cerevisiae (yeast)</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31.3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32.9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18.7</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17.1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0.95</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1.09</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1.00</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1,79</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Clostridium (bacterium)</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36.9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36.3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14.0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12.8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1.02 </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1.09</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1.04</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2.73</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*The values in these four columns are the average number of each type of nucleotide found per 100 nucleotides in DNA.</a:t>
            </a:r>
            <a:endParaRPr lang="en-IN" sz="1200" dirty="0">
              <a:effectLst/>
              <a:latin typeface="+mn-lt"/>
              <a:ea typeface="Calibri" panose="020F0502020204030204" pitchFamily="34" charset="0"/>
            </a:endParaRPr>
          </a:p>
          <a:p>
            <a:pPr>
              <a:lnSpc>
                <a:spcPct val="115000"/>
              </a:lnSpc>
              <a:spcAft>
                <a:spcPts val="1000"/>
              </a:spcAft>
            </a:pPr>
            <a:r>
              <a:rPr lang="en-US" sz="1200" dirty="0">
                <a:effectLst/>
                <a:latin typeface="+mn-lt"/>
                <a:ea typeface="Times New Roman" panose="02020603050405020304" pitchFamily="18" charset="0"/>
              </a:rPr>
              <a:t>**The A/T, G/C, and Purine (A + G) / Pyrimidine (T + C) ratios are not all exactly 1.00 because of experimental error.</a:t>
            </a:r>
            <a:endParaRPr lang="en-IN" sz="1200" dirty="0">
              <a:effectLst/>
              <a:latin typeface="+mn-lt"/>
              <a:ea typeface="Calibri" panose="020F050202020403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2761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0096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Structure of double helix: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length of the double helix is 3.4 nanometers, followed by a minor groove on one side and a major groove on the opposite side.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chain continues in the same way. The width of the double helix is 2 nanometers.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two strands of the double helix consist of S and P.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helix strands are joined by bonds of T A, A T, G C, and C G.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bonds are found only in the places of S on the helical strand.</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Antiparallel orientation of strands: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right strand of the double helix is shown to have 5 inches end on the top and a 3 inches end at the bottom in the downward direction.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other strand has three inches end at the top and 5 inches end at the bottom and a 5 to 3-inch upward direction.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5-inch end at the top shows P single bond to 2 O, a double bond O, and an O CH2, and a hexagonal bond with O.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This has an adenine thymine bond with the other helical strand with a 3-inch end at the top.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There is a hexagon with O H on the top and O at the bottom with C H 2 O to P with two O and a double bond O.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Also, there is guanine cytosine bond between the 3-inch end and 5-inch end.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Guanine is a two hexagon structure with N, N H, H, and a double bond O.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Cytosine is a single hexagon bond with N, H, N H, and double bond O.</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Adenine is a double hexagon with N and H.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Thymine is a single hexagon with N, N H, twice double bond O, H, and C H 3. </a:t>
            </a:r>
            <a:endParaRPr lang="en-IN" sz="1200" b="0" i="0" u="none" strike="noStrike" kern="1200" cap="none" dirty="0">
              <a:solidFill>
                <a:schemeClr val="dk1"/>
              </a:solidFill>
              <a:effectLst/>
              <a:latin typeface="Arial"/>
              <a:ea typeface="Arial"/>
              <a:cs typeface="Arial"/>
              <a:sym typeface="Arial"/>
            </a:endParaRP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O and N H of adenine and thymine hold together.</a:t>
            </a:r>
            <a:endParaRPr lang="en-IN" sz="14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sugar-phosphate backbone of B-DNA shows a smooth right-handed double helix with alternating regular minor groove and major groove.</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sugar-phosphate backbone of Z-DNA shows a zig-zag left-handed helix where the minor and major grooves are not smoothly placed at regular intervals.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sugar-phosphate backbone of A-DNA shows a shorter and more compact right-handed double helix compared to B-DNA with alternating minor and major grooves.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 </a:t>
            </a:r>
          </a:p>
          <a:p>
            <a:r>
              <a:rPr lang="en-US" sz="1200" b="0" i="0" u="none" strike="noStrike" kern="1200" cap="none" dirty="0">
                <a:solidFill>
                  <a:schemeClr val="dk1"/>
                </a:solidFill>
                <a:effectLst/>
                <a:latin typeface="Arial"/>
                <a:ea typeface="Arial"/>
                <a:cs typeface="Arial"/>
                <a:sym typeface="Arial"/>
              </a:rPr>
              <a:t>The details are as below:</a:t>
            </a:r>
          </a:p>
          <a:p>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1. The flow of genetic information between generations of cells: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cell has a nucleus at the center surrounded by cytosol. There is a helical strand of D N A within the nucleus. By D N A replication or D N A synthesis, the helical strand replicates within the nucleus. By cell division or mitosis, the cell divides into two, each containing one helical strand of D N A within the nucleus.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transformation is from negative supercoil to relaxed DNA to positive supercoil. The process is reversible from positive supercoil to relaxed DNA to negative supercoil.</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details are as below:</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Negative supercoil: The twisting of the DNA molecule is in the opposite direction to the one in which double helix is wound.</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Relaxed DNA: The DNA molecule is circular without any twisting and the double helix is wound within.</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Positive supercoil: The twisting of the DNA molecule is in the same direction to the one in which double helix is wound.</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An electron micrograph shows negative supercoiling and relaxed without any twisting.</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Topoisomerase 1: Supercoils are removed by transiently cleaving one strand of the DNA double helix and passing the unbroken strand through the break. The process flows as below in topoisomerase 1.</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From DNA on topoisomerase 1 to single-strand break</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DNA rotates, intact strand passes through break</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Break sealed.</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Topoisomerase 2: Supercoils are removed by transiently cleaving both strands of the DNA double helix and passing an unbroken region of the DNA double helix through the break. The process flows as below in topoisomerase 2.</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DNA on topoisomerase 2 and ATP break the double-strand.</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Intact double helix passes through break, which is then released.</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X-axis shows temperature in degree Celsius from 70 to 100, in increments of 10. The Y-axis shows relative absorbance at 260 nanometers from 1 to 1.4, in increments of 0.2.</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T sub m is marked at 88 degrees Celsius. The relative absorbance at 260 nanometers is marked at 1.42.</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pPr lvl="0"/>
            <a:r>
              <a:rPr lang="en-US" sz="1200" b="0" i="0" u="none" strike="noStrike" kern="1200" cap="none" dirty="0">
                <a:solidFill>
                  <a:schemeClr val="dk1"/>
                </a:solidFill>
                <a:effectLst/>
                <a:latin typeface="Arial"/>
                <a:ea typeface="Arial"/>
                <a:cs typeface="Arial"/>
                <a:sym typeface="Arial"/>
              </a:rPr>
              <a:t>2.The flow of genetic information within a cell: the expression of genetic information: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cell contains a nucleus with a D N A. Transcription or R N A synthesis from DNA to messenger R N A happens within the nucleus and translation or protein synthesis from messenger R N A to protein in the cytosol occurs.</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0996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X-axis shows T sub m in degree centigrade from 60 to 100, in increments of 10, and guanine plus cytosine content of DNA in percentage from 0 to 100, in increments of 20.</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As temperature increases, the percentage of DNA content also increases. The percentage change is around 40 to 50 percent for bacteriophage T4, salmon sperm, calf thymus, yeast, </a:t>
            </a:r>
            <a:r>
              <a:rPr lang="en-US" sz="1200" b="0" i="1" u="none" strike="noStrike" kern="1200" cap="none" dirty="0">
                <a:solidFill>
                  <a:schemeClr val="dk1"/>
                </a:solidFill>
                <a:effectLst/>
                <a:latin typeface="Arial"/>
                <a:ea typeface="Arial"/>
                <a:cs typeface="Arial"/>
                <a:sym typeface="Arial"/>
              </a:rPr>
              <a:t>pneumococcus</a:t>
            </a:r>
            <a:r>
              <a:rPr lang="en-US" sz="1200" b="0" i="0" u="none" strike="noStrike" kern="1200" cap="none" dirty="0">
                <a:solidFill>
                  <a:schemeClr val="dk1"/>
                </a:solidFill>
                <a:effectLst/>
                <a:latin typeface="Arial"/>
                <a:ea typeface="Arial"/>
                <a:cs typeface="Arial"/>
                <a:sym typeface="Arial"/>
              </a:rPr>
              <a:t>, and </a:t>
            </a:r>
            <a:r>
              <a:rPr lang="en-US" sz="1200" b="0" i="1" u="none" strike="noStrike" kern="1200" cap="none" dirty="0" err="1">
                <a:solidFill>
                  <a:schemeClr val="dk1"/>
                </a:solidFill>
                <a:effectLst/>
                <a:latin typeface="Arial"/>
                <a:ea typeface="Arial"/>
                <a:cs typeface="Arial"/>
                <a:sym typeface="Arial"/>
              </a:rPr>
              <a:t>E.Coli</a:t>
            </a:r>
            <a:r>
              <a:rPr lang="en-US" sz="1200" b="0" i="1"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when the temperature increases between 85 and 90 degree Celsius.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At about 95 degree Celsius, Serratia shows 60 percent DNA change and at about 98 degree Celsius, </a:t>
            </a:r>
            <a:r>
              <a:rPr lang="en-US" sz="1200" b="0" i="1" u="none" strike="noStrike" kern="1200" cap="none" dirty="0" err="1">
                <a:solidFill>
                  <a:schemeClr val="dk1"/>
                </a:solidFill>
                <a:effectLst/>
                <a:latin typeface="Arial"/>
                <a:ea typeface="Arial"/>
                <a:cs typeface="Arial"/>
                <a:sym typeface="Arial"/>
              </a:rPr>
              <a:t>M.Phlei</a:t>
            </a:r>
            <a:r>
              <a:rPr lang="en-US" sz="1200" b="0" i="0" u="none" strike="noStrike" kern="1200" cap="none" dirty="0">
                <a:solidFill>
                  <a:schemeClr val="dk1"/>
                </a:solidFill>
                <a:effectLst/>
                <a:latin typeface="Arial"/>
                <a:ea typeface="Arial"/>
                <a:cs typeface="Arial"/>
                <a:sym typeface="Arial"/>
              </a:rPr>
              <a:t> shows 70 percent DNA change.</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DNA denaturation: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X-axis shows temperature in degree Celsius from 40 to 100, in increments of 10. The Y-axis shows relative absorbance at 260 nanometers from 1 to 1.4, in increments of 1.1. The graph for denaturation shows a sigmoid curve where double helix DNA denatures into two single strands at T sub m marked at close to 90 degrees. From a 40 to 80 degrees rise in temperature, the relative absorbance is almost constant and increases drastically from 1.0 to 1.4 between 80 and 90 degrees and then remains constant.</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DNA renaturation: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X-axis shows the time at 30 and 60 minutes. The curve for relative absorbance at 260 nm is concave downward decreasing from 0 minutes to about 50 minutes. At 0 minutes, cooling to 20 degrees takes place. As time increases, nucleation event and “zipping up” starts. The two separate strands start renaturing and become a complete double helix at about 50 minutes.</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84269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84269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released DNA of 1 micrometer forms a series of loops attached to the main structure.</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9766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sequence is as below:</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Chromatin. Digest chromatin with nuclease.</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Partially degraded chromatin. Remove chromatin proteins.</a:t>
            </a:r>
            <a:endParaRPr lang="en-IN" sz="1200" b="0" i="0" u="none" strike="noStrike" kern="1200" cap="none" dirty="0">
              <a:solidFill>
                <a:schemeClr val="dk1"/>
              </a:solidFill>
              <a:effectLst/>
              <a:latin typeface="Arial"/>
              <a:ea typeface="Arial"/>
              <a:cs typeface="Arial"/>
              <a:sym typeface="Arial"/>
            </a:endParaRP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DNA fragments. Analyze DNA by gel electrophoresis.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97661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Nucleosome bead consists of 8 histone molecules plus 146 base pairs of DNA. The beads are circular, clubbed together, and named as H4, H3, H2B, and H2A. H1 appears different from the other beads and is elongated. Histone “tail” is found on the outside rising from the beads. The length of the entire cluster of beads is 10 nanometers. A double helix DNA links the beads and gives a string-like appearance.</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are as below:</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Nucleosomes or “beads of string”</a:t>
            </a:r>
            <a:r>
              <a:rPr lang="en-IN" sz="1200" b="0"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DNA double helix of 2 nanometers is a linker DNA between two beads. An electron micrograph shows a thin string of closely packed beads. The nucleosome bead consists of multiple histones and is 10 nanometers. An electron micrograph shows a string of beads with linker DNA in between.</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30-nanometer chromatin fiber</a:t>
            </a:r>
            <a:r>
              <a:rPr lang="en-IN" sz="1200" b="0"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The nucleosomes are closely packed with linker DNA for a height of 30 nanometers. An electron micrograph shows a thick strand of beads in black against a lighter shade of backdrop.</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Euchromatin in loops: A strand of DNA in loosely packed loops of varying heights. The measurement of length is 300 nanometers. An electron micrograph shows the loops of DNA.</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Heterochromatin (Highly compacted):</a:t>
            </a:r>
            <a:r>
              <a:rPr lang="en-IN" sz="1200" b="0"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The chromatins are highly and closely folded. The length is shown as 700 nanometers.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Highly condensed, duplicated chromosome of dividing cell:</a:t>
            </a:r>
            <a:r>
              <a:rPr lang="en-IN" sz="1200" b="0"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Two chromatids of a chromosome joined at the center by centromere. The height is shown as 1400 nanometers. An electron micrograph shows the chromosome with very highly compacted chromatin.</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28604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Histone acetylation leads to looser packing. Histone methylation leads to tighter packing. Chromatin </a:t>
            </a:r>
            <a:r>
              <a:rPr lang="en-US" sz="1200" b="0" i="0" u="none" strike="noStrike" kern="1200" cap="none" dirty="0" err="1">
                <a:solidFill>
                  <a:schemeClr val="dk1"/>
                </a:solidFill>
                <a:effectLst/>
                <a:latin typeface="Arial"/>
                <a:ea typeface="Arial"/>
                <a:cs typeface="Arial"/>
                <a:sym typeface="Arial"/>
              </a:rPr>
              <a:t>remodelling</a:t>
            </a:r>
            <a:r>
              <a:rPr lang="en-US" sz="1200" b="0" i="0" u="none" strike="noStrike" kern="1200" cap="none" dirty="0">
                <a:solidFill>
                  <a:schemeClr val="dk1"/>
                </a:solidFill>
                <a:effectLst/>
                <a:latin typeface="Arial"/>
                <a:ea typeface="Arial"/>
                <a:cs typeface="Arial"/>
                <a:sym typeface="Arial"/>
              </a:rPr>
              <a:t> complex causes sliding of DNA around histone core repositions nucleosomes.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chromosomes are stained with magenta at the centromere and chromosomes in blue. The centromere is almost at the center of the chromosome. The measurement is marked as 10 micrometers.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telomeres are stained in a yellow dye and the chromosomes in blue. The telomeres are at the tip of the telomeres as dots.</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IN" sz="1200" b="0" i="0" u="none" strike="noStrike" kern="1200" cap="none" dirty="0">
                <a:solidFill>
                  <a:schemeClr val="dk1"/>
                </a:solidFill>
                <a:effectLst/>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human X chromosome starts from the top with markings as p22.3, 22.2, 22.1, 21, 11.4, 11.3, 11.2, centromere, q12, 3, 21, 22, 23, 24, 25, 26, 27, and 28.</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Giemsa-stained chromosomes from a human male show a pair of chromosomes numbered from 1 to 22 and 23</a:t>
            </a:r>
            <a:r>
              <a:rPr lang="en-US" sz="1200" b="0" i="0" u="none" strike="noStrike" kern="1200" cap="none" baseline="30000" dirty="0">
                <a:solidFill>
                  <a:schemeClr val="dk1"/>
                </a:solidFill>
                <a:effectLst/>
                <a:latin typeface="Arial"/>
                <a:ea typeface="Arial"/>
                <a:cs typeface="Arial"/>
                <a:sym typeface="Arial"/>
              </a:rPr>
              <a:t>rd</a:t>
            </a:r>
            <a:r>
              <a:rPr lang="en-US" sz="1200" b="0" i="0" u="none" strike="noStrike" kern="1200" cap="none" dirty="0">
                <a:solidFill>
                  <a:schemeClr val="dk1"/>
                </a:solidFill>
                <a:effectLst/>
                <a:latin typeface="Arial"/>
                <a:ea typeface="Arial"/>
                <a:cs typeface="Arial"/>
                <a:sym typeface="Arial"/>
              </a:rPr>
              <a:t> pair as X Y sex chromosome. The length of the chromosome reduces from the first to the twenty second. Of the X Y chromosomes, Y is shorter in length than the X.</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4/23/2022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Picture Placeholder 4"/>
          <p:cNvSpPr>
            <a:spLocks noGrp="1"/>
          </p:cNvSpPr>
          <p:nvPr>
            <p:ph type="pic" sz="quarter" idx="14"/>
          </p:nvPr>
        </p:nvSpPr>
        <p:spPr>
          <a:xfrm>
            <a:off x="457200" y="5181600"/>
            <a:ext cx="8229600" cy="1066800"/>
          </a:xfrm>
        </p:spPr>
        <p:txBody>
          <a:bodyPr/>
          <a:lstStyle/>
          <a:p>
            <a:endParaRPr lang="en-IN" dirty="0"/>
          </a:p>
        </p:txBody>
      </p:sp>
    </p:spTree>
    <p:extLst>
      <p:ext uri="{BB962C8B-B14F-4D97-AF65-F5344CB8AC3E}">
        <p14:creationId xmlns:p14="http://schemas.microsoft.com/office/powerpoint/2010/main" val="272420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redi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9"/>
            <a:ext cx="3657600" cy="1088476"/>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9349B39A-AC01-4073-85EF-922E8DBA6C0A}"/>
              </a:ext>
            </a:extLst>
          </p:cNvPr>
          <p:cNvSpPr>
            <a:spLocks noGrp="1"/>
          </p:cNvSpPr>
          <p:nvPr>
            <p:ph type="pic" sz="quarter" idx="18"/>
          </p:nvPr>
        </p:nvSpPr>
        <p:spPr>
          <a:xfrm>
            <a:off x="457200" y="1517650"/>
            <a:ext cx="4178300" cy="4608513"/>
          </a:xfrm>
        </p:spPr>
        <p:txBody>
          <a:bodyPr/>
          <a:lstStyle/>
          <a:p>
            <a:endParaRPr lang="en-IN" dirty="0"/>
          </a:p>
        </p:txBody>
      </p:sp>
      <p:pic>
        <p:nvPicPr>
          <p:cNvPr id="11" name="Logo"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4" name="Content Placeholder 3">
            <a:extLst>
              <a:ext uri="{FF2B5EF4-FFF2-40B4-BE49-F238E27FC236}">
                <a16:creationId xmlns:a16="http://schemas.microsoft.com/office/drawing/2014/main" id="{9DBB0BF2-5162-4B6F-B06E-C4298E10EA5D}"/>
              </a:ext>
            </a:extLst>
          </p:cNvPr>
          <p:cNvSpPr>
            <a:spLocks noGrp="1"/>
          </p:cNvSpPr>
          <p:nvPr>
            <p:ph sz="quarter" idx="19"/>
          </p:nvPr>
        </p:nvSpPr>
        <p:spPr>
          <a:xfrm>
            <a:off x="5145088" y="5110163"/>
            <a:ext cx="3541712" cy="674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18504452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8229599" cy="53340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32537" y="5753100"/>
            <a:ext cx="2669401" cy="647700"/>
          </a:xfrm>
        </p:spPr>
        <p:txBody>
          <a:bodyPr/>
          <a:lstStyle>
            <a:lvl1pPr>
              <a:defRPr/>
            </a:lvl1p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Picture Placeholder 2"/>
          <p:cNvSpPr>
            <a:spLocks noGrp="1"/>
          </p:cNvSpPr>
          <p:nvPr>
            <p:ph type="pic" sz="quarter" idx="16"/>
          </p:nvPr>
        </p:nvSpPr>
        <p:spPr>
          <a:xfrm>
            <a:off x="1997075" y="2870200"/>
            <a:ext cx="1651000" cy="2235200"/>
          </a:xfrm>
        </p:spPr>
        <p:txBody>
          <a:bodyPr/>
          <a:lstStyle/>
          <a:p>
            <a:endParaRPr lang="en-IN"/>
          </a:p>
        </p:txBody>
      </p:sp>
      <p:sp>
        <p:nvSpPr>
          <p:cNvPr id="4" name="Picture Placeholder 3"/>
          <p:cNvSpPr>
            <a:spLocks noGrp="1"/>
          </p:cNvSpPr>
          <p:nvPr>
            <p:ph type="pic" sz="quarter" idx="17"/>
          </p:nvPr>
        </p:nvSpPr>
        <p:spPr>
          <a:xfrm>
            <a:off x="4791075" y="2870200"/>
            <a:ext cx="2181225" cy="2311400"/>
          </a:xfrm>
        </p:spPr>
        <p:txBody>
          <a:bodyPr/>
          <a:lstStyle/>
          <a:p>
            <a:endParaRPr lang="en-IN"/>
          </a:p>
        </p:txBody>
      </p:sp>
    </p:spTree>
    <p:extLst>
      <p:ext uri="{BB962C8B-B14F-4D97-AF65-F5344CB8AC3E}">
        <p14:creationId xmlns:p14="http://schemas.microsoft.com/office/powerpoint/2010/main" val="127863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64" r:id="rId2"/>
    <p:sldLayoutId id="214748368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76" r:id="rId2"/>
    <p:sldLayoutId id="2147483677" r:id="rId3"/>
    <p:sldLayoutId id="2147483678" r:id="rId4"/>
    <p:sldLayoutId id="2147483682" r:id="rId5"/>
    <p:sldLayoutId id="2147483679" r:id="rId6"/>
    <p:sldLayoutId id="2147483671" r:id="rId7"/>
    <p:sldLayoutId id="2147483673" r:id="rId8"/>
    <p:sldLayoutId id="2147483670" r:id="rId9"/>
    <p:sldLayoutId id="2147483669" r:id="rId10"/>
    <p:sldLayoutId id="2147483655"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2.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6314" y="150055"/>
            <a:ext cx="8229600" cy="622828"/>
          </a:xfrm>
        </p:spPr>
        <p:txBody>
          <a:bodyPr lIns="0" tIns="0" rIns="0" bIns="0" anchor="ctr"/>
          <a:lstStyle/>
          <a:p>
            <a:r>
              <a:rPr lang="en-US" dirty="0"/>
              <a:t>Becker’s World of the Cell</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6314" y="886872"/>
            <a:ext cx="8229600" cy="359857"/>
          </a:xfrm>
        </p:spPr>
        <p:txBody>
          <a:bodyPr lIns="0" tIns="0" rIns="0" bIns="0" anchor="ctr"/>
          <a:lstStyle/>
          <a:p>
            <a:r>
              <a:rPr lang="en-US" dirty="0">
                <a:solidFill>
                  <a:schemeClr val="tx2"/>
                </a:solidFill>
              </a:rPr>
              <a:t>Tenth Edition, Global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4751388" y="2704810"/>
            <a:ext cx="3891870" cy="632859"/>
          </a:xfrm>
        </p:spPr>
        <p:txBody>
          <a:bodyPr lIns="0" tIns="0" rIns="0" bIns="0" anchor="ctr"/>
          <a:lstStyle/>
          <a:p>
            <a:pPr marL="0"/>
            <a:r>
              <a:rPr lang="en-US" dirty="0"/>
              <a:t>Chapter 16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4751388" y="3418277"/>
            <a:ext cx="3891868" cy="1299638"/>
          </a:xfrm>
        </p:spPr>
        <p:txBody>
          <a:bodyPr lIns="0" tIns="0" rIns="0" bIns="0" anchor="ctr"/>
          <a:lstStyle/>
          <a:p>
            <a:pPr marL="0"/>
            <a:r>
              <a:rPr lang="en-US" dirty="0"/>
              <a:t>The Structural Basis of Cellular Information: DNA, Chromosomes, and the Nucleus</a:t>
            </a:r>
          </a:p>
        </p:txBody>
      </p:sp>
      <p:sp>
        <p:nvSpPr>
          <p:cNvPr id="9" name="Content Placeholder 8">
            <a:extLst>
              <a:ext uri="{FF2B5EF4-FFF2-40B4-BE49-F238E27FC236}">
                <a16:creationId xmlns:a16="http://schemas.microsoft.com/office/drawing/2014/main" id="{7D27DE78-5C56-452E-9384-36BEE8BECDFE}"/>
              </a:ext>
            </a:extLst>
          </p:cNvPr>
          <p:cNvSpPr>
            <a:spLocks noGrp="1"/>
          </p:cNvSpPr>
          <p:nvPr>
            <p:ph sz="quarter" idx="19"/>
          </p:nvPr>
        </p:nvSpPr>
        <p:spPr>
          <a:xfrm>
            <a:off x="4882019" y="5549712"/>
            <a:ext cx="3935412" cy="557593"/>
          </a:xfrm>
        </p:spPr>
        <p:txBody>
          <a:bodyPr anchor="ctr"/>
          <a:lstStyle/>
          <a:p>
            <a:pPr marL="0" indent="0">
              <a:buNone/>
            </a:pPr>
            <a:r>
              <a:rPr lang="en-US" sz="1400" dirty="0">
                <a:latin typeface="+mn-lt"/>
              </a:rPr>
              <a:t>Lectures by Anna </a:t>
            </a:r>
            <a:r>
              <a:rPr lang="en-US" sz="1400" dirty="0" err="1">
                <a:latin typeface="+mn-lt"/>
              </a:rPr>
              <a:t>Hegsted</a:t>
            </a:r>
            <a:r>
              <a:rPr lang="en-US" sz="1400" dirty="0">
                <a:latin typeface="+mn-lt"/>
              </a:rPr>
              <a:t>, Simon Fraser University</a:t>
            </a:r>
            <a:endParaRPr lang="en-IN" sz="1400" dirty="0">
              <a:latin typeface="+mn-lt"/>
            </a:endParaRP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17"/>
          </p:nvPr>
        </p:nvSpPr>
        <p:spPr/>
        <p:txBody>
          <a:bodyPr/>
          <a:lstStyle/>
          <a:p>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pic>
        <p:nvPicPr>
          <p:cNvPr id="11" name="Picture 10" descr="Front Cover: Becker's World of the Cell, Tenth Edition, Global Edition, by Jeff Hardin, James P Lodolce">
            <a:extLst>
              <a:ext uri="{FF2B5EF4-FFF2-40B4-BE49-F238E27FC236}">
                <a16:creationId xmlns:a16="http://schemas.microsoft.com/office/drawing/2014/main" id="{BD653C9F-F141-4CC9-9AD0-C8EC99C46138}"/>
              </a:ext>
            </a:extLst>
          </p:cNvPr>
          <p:cNvPicPr>
            <a:picLocks noChangeAspect="1"/>
          </p:cNvPicPr>
          <p:nvPr/>
        </p:nvPicPr>
        <p:blipFill>
          <a:blip r:embed="rId3"/>
          <a:stretch>
            <a:fillRect/>
          </a:stretch>
        </p:blipFill>
        <p:spPr>
          <a:xfrm>
            <a:off x="466432" y="1360717"/>
            <a:ext cx="3926181" cy="4873827"/>
          </a:xfrm>
          <a:prstGeom prst="rect">
            <a:avLst/>
          </a:prstGeom>
        </p:spPr>
      </p:pic>
    </p:spTree>
    <p:extLst>
      <p:ext uri="{BB962C8B-B14F-4D97-AF65-F5344CB8AC3E}">
        <p14:creationId xmlns:p14="http://schemas.microsoft.com/office/powerpoint/2010/main" val="237605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079"/>
            <a:ext cx="8302240" cy="553998"/>
          </a:xfrm>
          <a:solidFill>
            <a:srgbClr val="92D050"/>
          </a:solidFill>
        </p:spPr>
        <p:txBody>
          <a:bodyPr lIns="0" tIns="0" rIns="0" bIns="0" anchor="ctr">
            <a:spAutoFit/>
          </a:bodyPr>
          <a:lstStyle/>
          <a:p>
            <a:r>
              <a:rPr lang="en-US" sz="3600" dirty="0">
                <a:latin typeface="+mj-lt"/>
              </a:rPr>
              <a:t>Genes and Protein</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6349"/>
            <a:ext cx="8302240" cy="2600712"/>
          </a:xfrm>
          <a:noFill/>
          <a:ln>
            <a:noFill/>
          </a:ln>
        </p:spPr>
        <p:txBody>
          <a:bodyPr lIns="0" tIns="0" rIns="0" bIns="0" anchor="t" anchorCtr="0">
            <a:spAutoFit/>
          </a:bodyPr>
          <a:lstStyle/>
          <a:p>
            <a:pPr marL="342900" indent="-342900"/>
            <a:r>
              <a:rPr lang="en-US" sz="2400" dirty="0"/>
              <a:t>From 1910 to the 1940s, most scientists believed that genes were made of protein rather than </a:t>
            </a:r>
            <a:r>
              <a:rPr lang="en-US" sz="2400" spc="-300" dirty="0"/>
              <a:t>D N </a:t>
            </a:r>
            <a:r>
              <a:rPr lang="en-US" sz="2400" dirty="0"/>
              <a:t>A.</a:t>
            </a:r>
          </a:p>
          <a:p>
            <a:pPr marL="342900" indent="-342900"/>
            <a:r>
              <a:rPr lang="en-US" sz="2400" dirty="0"/>
              <a:t>Proteins were thought to be more complex than </a:t>
            </a:r>
            <a:r>
              <a:rPr lang="en-US" sz="2400" spc="-300" dirty="0"/>
              <a:t>D N </a:t>
            </a:r>
            <a:r>
              <a:rPr lang="en-US" sz="2400" dirty="0"/>
              <a:t>A and thus more likely to be the genetic material.</a:t>
            </a:r>
          </a:p>
          <a:p>
            <a:pPr marL="342900" indent="-342900"/>
            <a:r>
              <a:rPr lang="en-US" sz="2400" dirty="0"/>
              <a:t>This idea prevailed until two important lines of evidence confirmed that </a:t>
            </a:r>
            <a:r>
              <a:rPr lang="en-US" sz="2400" spc="-300" dirty="0"/>
              <a:t>D N </a:t>
            </a:r>
            <a:r>
              <a:rPr lang="en-US" sz="2400" dirty="0"/>
              <a:t>A is the genetic material.</a:t>
            </a:r>
          </a:p>
        </p:txBody>
      </p:sp>
    </p:spTree>
    <p:extLst>
      <p:ext uri="{BB962C8B-B14F-4D97-AF65-F5344CB8AC3E}">
        <p14:creationId xmlns:p14="http://schemas.microsoft.com/office/powerpoint/2010/main" val="88493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395306" y="180669"/>
            <a:ext cx="8301884" cy="1661993"/>
          </a:xfrm>
          <a:solidFill>
            <a:srgbClr val="99FF33"/>
          </a:solidFill>
        </p:spPr>
        <p:txBody>
          <a:bodyPr wrap="square" lIns="0" tIns="0" rIns="0" bIns="0" anchor="ctr">
            <a:spAutoFit/>
          </a:bodyPr>
          <a:lstStyle/>
          <a:p>
            <a:r>
              <a:rPr lang="en-US" sz="3600" dirty="0">
                <a:latin typeface="+mj-lt"/>
              </a:rPr>
              <a:t>Eukaryotic Chromosomes Contain Large Amounts of Repeated </a:t>
            </a:r>
            <a:r>
              <a:rPr lang="en-US" sz="3600" spc="-500" dirty="0">
                <a:latin typeface="+mj-lt"/>
              </a:rPr>
              <a:t>D N </a:t>
            </a:r>
            <a:r>
              <a:rPr lang="en-US" sz="3600" dirty="0">
                <a:latin typeface="+mj-lt"/>
              </a:rPr>
              <a:t>A Sequences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73116"/>
            <a:ext cx="8301884" cy="3339376"/>
          </a:xfrm>
          <a:noFill/>
          <a:ln>
            <a:noFill/>
          </a:ln>
        </p:spPr>
        <p:txBody>
          <a:bodyPr lIns="0" tIns="0" rIns="0" bIns="0" anchor="t" anchorCtr="0"/>
          <a:lstStyle/>
          <a:p>
            <a:pPr marL="342900" indent="-342900"/>
            <a:r>
              <a:rPr lang="en-US" sz="2400" dirty="0"/>
              <a:t>In the 1960s, Roy Britten and David </a:t>
            </a:r>
            <a:r>
              <a:rPr lang="en-US" sz="2400" dirty="0" err="1"/>
              <a:t>Kohne</a:t>
            </a:r>
            <a:r>
              <a:rPr lang="en-US" sz="2400" dirty="0"/>
              <a:t> discovered repeat </a:t>
            </a:r>
            <a:r>
              <a:rPr lang="en-US" sz="2400" spc="-300" dirty="0"/>
              <a:t>D N </a:t>
            </a:r>
            <a:r>
              <a:rPr lang="en-US" sz="2400" dirty="0"/>
              <a:t>A sequences.</a:t>
            </a:r>
          </a:p>
          <a:p>
            <a:pPr marL="342900" indent="-342900"/>
            <a:r>
              <a:rPr lang="en-US" sz="2400" dirty="0"/>
              <a:t>They broke </a:t>
            </a:r>
            <a:r>
              <a:rPr lang="en-US" sz="2400" spc="-300" dirty="0"/>
              <a:t>D N </a:t>
            </a:r>
            <a:r>
              <a:rPr lang="en-US" sz="2400" dirty="0"/>
              <a:t>A into small fragments, denatured them by heating, and allowed them to renature.</a:t>
            </a:r>
          </a:p>
          <a:p>
            <a:pPr marL="342900" indent="-342900"/>
            <a:r>
              <a:rPr lang="en-US" sz="2400" u="sng" dirty="0"/>
              <a:t>The </a:t>
            </a:r>
            <a:r>
              <a:rPr lang="en-US" sz="2400" u="sng" dirty="0">
                <a:solidFill>
                  <a:srgbClr val="FF0000"/>
                </a:solidFill>
              </a:rPr>
              <a:t>rate</a:t>
            </a:r>
            <a:r>
              <a:rPr lang="en-US" sz="2400" u="sng" dirty="0"/>
              <a:t> of renaturation </a:t>
            </a:r>
            <a:r>
              <a:rPr lang="en-US" sz="2400" u="sng" dirty="0">
                <a:solidFill>
                  <a:srgbClr val="FF0000"/>
                </a:solidFill>
              </a:rPr>
              <a:t>depends</a:t>
            </a:r>
            <a:r>
              <a:rPr lang="en-US" sz="2400" u="sng" dirty="0"/>
              <a:t> on the </a:t>
            </a:r>
            <a:r>
              <a:rPr lang="en-US" sz="2400" u="sng" dirty="0">
                <a:solidFill>
                  <a:srgbClr val="FF0000"/>
                </a:solidFill>
              </a:rPr>
              <a:t>concentration</a:t>
            </a:r>
            <a:r>
              <a:rPr lang="en-US" sz="2400" u="sng" dirty="0"/>
              <a:t> of each kind of </a:t>
            </a:r>
            <a:r>
              <a:rPr lang="en-US" sz="2400" u="sng" spc="-300" dirty="0"/>
              <a:t>D N </a:t>
            </a:r>
            <a:r>
              <a:rPr lang="en-US" sz="2400" u="sng" dirty="0"/>
              <a:t>A sequence—those found in high concentration reanneal more quickly.</a:t>
            </a:r>
          </a:p>
        </p:txBody>
      </p:sp>
    </p:spTree>
    <p:extLst>
      <p:ext uri="{BB962C8B-B14F-4D97-AF65-F5344CB8AC3E}">
        <p14:creationId xmlns:p14="http://schemas.microsoft.com/office/powerpoint/2010/main" val="2147037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395306" y="190529"/>
            <a:ext cx="8301884" cy="553998"/>
          </a:xfrm>
          <a:solidFill>
            <a:srgbClr val="99FF33"/>
          </a:solidFill>
        </p:spPr>
        <p:txBody>
          <a:bodyPr wrap="square" lIns="0" tIns="0" rIns="0" bIns="0" anchor="ctr">
            <a:spAutoFit/>
          </a:bodyPr>
          <a:lstStyle/>
          <a:p>
            <a:r>
              <a:rPr lang="en-US" sz="3600" dirty="0">
                <a:latin typeface="+mj-lt"/>
              </a:rPr>
              <a:t>Bacterial versus Mammalian </a:t>
            </a:r>
            <a:r>
              <a:rPr lang="en-US" sz="3600" spc="-500" dirty="0">
                <a:latin typeface="+mj-lt"/>
              </a:rPr>
              <a:t>D N </a:t>
            </a:r>
            <a:r>
              <a:rPr lang="en-US" sz="3600" dirty="0">
                <a:latin typeface="+mj-lt"/>
              </a:rPr>
              <a:t>A</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337"/>
            <a:ext cx="8301884" cy="3339376"/>
          </a:xfrm>
          <a:noFill/>
          <a:ln>
            <a:noFill/>
          </a:ln>
        </p:spPr>
        <p:txBody>
          <a:bodyPr lIns="0" tIns="0" rIns="0" bIns="0" anchor="t" anchorCtr="0"/>
          <a:lstStyle/>
          <a:p>
            <a:pPr marL="342900" indent="-342900"/>
            <a:r>
              <a:rPr lang="en-US" sz="2400" dirty="0"/>
              <a:t>When mammalian and bacterial </a:t>
            </a:r>
            <a:r>
              <a:rPr lang="en-US" sz="2400" spc="-300" dirty="0"/>
              <a:t>D N </a:t>
            </a:r>
            <a:r>
              <a:rPr lang="en-US" sz="2400" dirty="0"/>
              <a:t>A were tested, it was expected that bacterial </a:t>
            </a:r>
            <a:r>
              <a:rPr lang="en-US" sz="2400" spc="-300" dirty="0"/>
              <a:t>D N </a:t>
            </a:r>
            <a:r>
              <a:rPr lang="en-US" sz="2400" dirty="0"/>
              <a:t>A, having fewer types of </a:t>
            </a:r>
            <a:r>
              <a:rPr lang="en-US" sz="2400" spc="-300" dirty="0"/>
              <a:t>D N </a:t>
            </a:r>
            <a:r>
              <a:rPr lang="en-US" sz="2400" dirty="0"/>
              <a:t>A sequences, should reanneal much faster.</a:t>
            </a:r>
          </a:p>
          <a:p>
            <a:pPr marL="342900" indent="-342900"/>
            <a:r>
              <a:rPr lang="en-US" sz="2400" dirty="0"/>
              <a:t>The results were not as expected; the calf </a:t>
            </a:r>
            <a:r>
              <a:rPr lang="en-US" sz="2400" spc="-300" dirty="0"/>
              <a:t>D N </a:t>
            </a:r>
            <a:r>
              <a:rPr lang="en-US" sz="2400" dirty="0"/>
              <a:t>A consisted of two classes of sequences that renature at very different rates.</a:t>
            </a:r>
          </a:p>
          <a:p>
            <a:pPr marL="342900" indent="-342900"/>
            <a:r>
              <a:rPr lang="en-US" sz="2400" u="sng" dirty="0">
                <a:solidFill>
                  <a:srgbClr val="FF0000"/>
                </a:solidFill>
              </a:rPr>
              <a:t>About 40% of the calf </a:t>
            </a:r>
            <a:r>
              <a:rPr lang="en-US" sz="2400" u="sng" spc="-300" dirty="0">
                <a:solidFill>
                  <a:srgbClr val="FF0000"/>
                </a:solidFill>
              </a:rPr>
              <a:t>D N </a:t>
            </a:r>
            <a:r>
              <a:rPr lang="en-US" sz="2400" u="sng" dirty="0">
                <a:solidFill>
                  <a:srgbClr val="FF0000"/>
                </a:solidFill>
              </a:rPr>
              <a:t>A renatures more rapidly than bacterial </a:t>
            </a:r>
            <a:r>
              <a:rPr lang="en-US" sz="2400" u="sng" spc="-300" dirty="0">
                <a:solidFill>
                  <a:srgbClr val="FF0000"/>
                </a:solidFill>
              </a:rPr>
              <a:t>D N </a:t>
            </a:r>
            <a:r>
              <a:rPr lang="en-US" sz="2400" u="sng" dirty="0">
                <a:solidFill>
                  <a:srgbClr val="FF0000"/>
                </a:solidFill>
              </a:rPr>
              <a:t>A.</a:t>
            </a:r>
          </a:p>
        </p:txBody>
      </p:sp>
    </p:spTree>
    <p:extLst>
      <p:ext uri="{BB962C8B-B14F-4D97-AF65-F5344CB8AC3E}">
        <p14:creationId xmlns:p14="http://schemas.microsoft.com/office/powerpoint/2010/main" val="38800310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395306" y="192269"/>
            <a:ext cx="8301884" cy="553998"/>
          </a:xfrm>
          <a:solidFill>
            <a:srgbClr val="99FF33"/>
          </a:solidFill>
        </p:spPr>
        <p:txBody>
          <a:bodyPr wrap="square" lIns="0" tIns="0" rIns="0" bIns="0" anchor="ctr">
            <a:spAutoFit/>
          </a:bodyPr>
          <a:lstStyle/>
          <a:p>
            <a:r>
              <a:rPr lang="en-US" sz="3600" dirty="0">
                <a:latin typeface="+mj-lt"/>
              </a:rPr>
              <a:t>Repeated </a:t>
            </a:r>
            <a:r>
              <a:rPr lang="en-US" sz="3600" spc="-500" dirty="0">
                <a:latin typeface="+mj-lt"/>
              </a:rPr>
              <a:t>D N </a:t>
            </a:r>
            <a:r>
              <a:rPr lang="en-US" sz="3600" dirty="0">
                <a:latin typeface="+mj-lt"/>
              </a:rPr>
              <a:t>A Sequences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99"/>
            <a:ext cx="8301884" cy="2970044"/>
          </a:xfrm>
          <a:noFill/>
          <a:ln>
            <a:noFill/>
          </a:ln>
        </p:spPr>
        <p:txBody>
          <a:bodyPr lIns="0" tIns="0" rIns="0" bIns="0" anchor="t" anchorCtr="0">
            <a:spAutoFit/>
          </a:bodyPr>
          <a:lstStyle/>
          <a:p>
            <a:pPr marL="342900" indent="-342900"/>
            <a:r>
              <a:rPr lang="en-US" sz="2400" dirty="0"/>
              <a:t>The </a:t>
            </a:r>
            <a:r>
              <a:rPr lang="en-US" sz="2400" u="sng" dirty="0"/>
              <a:t>more rapidly annealing sequences of the calf </a:t>
            </a:r>
            <a:r>
              <a:rPr lang="en-US" sz="2400" u="sng" spc="-300" dirty="0"/>
              <a:t>D N </a:t>
            </a:r>
            <a:r>
              <a:rPr lang="en-US" sz="2400" u="sng" dirty="0"/>
              <a:t>A contain </a:t>
            </a:r>
            <a:r>
              <a:rPr lang="en-US" sz="2400" b="1" u="sng" dirty="0"/>
              <a:t>repeated </a:t>
            </a:r>
            <a:r>
              <a:rPr lang="en-US" sz="2400" b="1" u="sng" spc="-300" dirty="0"/>
              <a:t>D N </a:t>
            </a:r>
            <a:r>
              <a:rPr lang="en-US" sz="2400" b="1" u="sng" dirty="0"/>
              <a:t>A </a:t>
            </a:r>
            <a:r>
              <a:rPr lang="en-US" sz="2400" u="sng" dirty="0"/>
              <a:t>sequences that are present in multiple copies.</a:t>
            </a:r>
          </a:p>
          <a:p>
            <a:pPr marL="342900" indent="-342900"/>
            <a:r>
              <a:rPr lang="en-US" sz="2400" dirty="0"/>
              <a:t>Eukaryotes have variable amounts of repeated </a:t>
            </a:r>
            <a:r>
              <a:rPr lang="en-US" sz="2400" spc="-300" dirty="0"/>
              <a:t>D N </a:t>
            </a:r>
            <a:r>
              <a:rPr lang="en-US" sz="2400" dirty="0"/>
              <a:t>A in their genomes; the </a:t>
            </a:r>
            <a:r>
              <a:rPr lang="en-US" sz="2400" u="sng" dirty="0"/>
              <a:t>rest is </a:t>
            </a:r>
            <a:r>
              <a:rPr lang="en-US" sz="2400" b="1" u="sng" dirty="0" err="1"/>
              <a:t>nonrepeated</a:t>
            </a:r>
            <a:r>
              <a:rPr lang="en-US" sz="2400" u="sng" dirty="0"/>
              <a:t> </a:t>
            </a:r>
            <a:r>
              <a:rPr lang="en-US" sz="2400" b="1" u="sng" spc="-300" dirty="0"/>
              <a:t>D N </a:t>
            </a:r>
            <a:r>
              <a:rPr lang="en-US" sz="2400" b="1" u="sng" dirty="0"/>
              <a:t>A</a:t>
            </a:r>
            <a:r>
              <a:rPr lang="en-US" sz="2400" u="sng" dirty="0"/>
              <a:t>.</a:t>
            </a:r>
          </a:p>
          <a:p>
            <a:pPr marL="342900" indent="-342900"/>
            <a:r>
              <a:rPr lang="en-US" sz="2400" dirty="0"/>
              <a:t>There are </a:t>
            </a:r>
            <a:r>
              <a:rPr lang="en-US" sz="2400" dirty="0">
                <a:solidFill>
                  <a:srgbClr val="FF0000"/>
                </a:solidFill>
              </a:rPr>
              <a:t>two categories of repeated </a:t>
            </a:r>
            <a:r>
              <a:rPr lang="en-US" sz="2400" spc="-300" dirty="0">
                <a:solidFill>
                  <a:srgbClr val="FF0000"/>
                </a:solidFill>
              </a:rPr>
              <a:t>D N </a:t>
            </a:r>
            <a:r>
              <a:rPr lang="en-US" sz="2400" dirty="0">
                <a:solidFill>
                  <a:srgbClr val="FF0000"/>
                </a:solidFill>
              </a:rPr>
              <a:t>A: </a:t>
            </a:r>
            <a:r>
              <a:rPr lang="en-US" sz="2400" i="1" dirty="0">
                <a:solidFill>
                  <a:srgbClr val="0070C0"/>
                </a:solidFill>
              </a:rPr>
              <a:t>tandemly</a:t>
            </a:r>
            <a:r>
              <a:rPr lang="en-US" sz="2400" i="1" dirty="0"/>
              <a:t> </a:t>
            </a:r>
            <a:r>
              <a:rPr lang="en-US" sz="2400" i="1" dirty="0">
                <a:solidFill>
                  <a:srgbClr val="0070C0"/>
                </a:solidFill>
              </a:rPr>
              <a:t>repeated</a:t>
            </a:r>
            <a:r>
              <a:rPr lang="en-US" sz="2400" i="1" dirty="0"/>
              <a:t> </a:t>
            </a:r>
            <a:r>
              <a:rPr lang="en-US" sz="2400" i="1" spc="-300" dirty="0"/>
              <a:t>D N </a:t>
            </a:r>
            <a:r>
              <a:rPr lang="en-US" sz="2400" i="1" dirty="0"/>
              <a:t>A</a:t>
            </a:r>
            <a:r>
              <a:rPr lang="en-US" sz="2400" dirty="0"/>
              <a:t> and </a:t>
            </a:r>
            <a:r>
              <a:rPr lang="en-US" sz="2400" i="1" dirty="0">
                <a:solidFill>
                  <a:srgbClr val="0070C0"/>
                </a:solidFill>
              </a:rPr>
              <a:t>interspersed</a:t>
            </a:r>
            <a:r>
              <a:rPr lang="en-US" sz="2400" i="1" dirty="0"/>
              <a:t> </a:t>
            </a:r>
            <a:r>
              <a:rPr lang="en-US" sz="2400" i="1" dirty="0">
                <a:solidFill>
                  <a:srgbClr val="0070C0"/>
                </a:solidFill>
              </a:rPr>
              <a:t>repeated</a:t>
            </a:r>
            <a:r>
              <a:rPr lang="en-US" sz="2400" i="1" dirty="0"/>
              <a:t> </a:t>
            </a:r>
            <a:r>
              <a:rPr lang="en-US" sz="2400" i="1" spc="-300" dirty="0"/>
              <a:t>D N </a:t>
            </a:r>
            <a:r>
              <a:rPr lang="en-US" sz="2400" i="1" dirty="0"/>
              <a:t>A.</a:t>
            </a:r>
          </a:p>
        </p:txBody>
      </p:sp>
    </p:spTree>
    <p:extLst>
      <p:ext uri="{BB962C8B-B14F-4D97-AF65-F5344CB8AC3E}">
        <p14:creationId xmlns:p14="http://schemas.microsoft.com/office/powerpoint/2010/main" val="11952643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02856" y="207653"/>
            <a:ext cx="8229600" cy="1046440"/>
          </a:xfrm>
          <a:solidFill>
            <a:srgbClr val="99FF33"/>
          </a:solidFill>
        </p:spPr>
        <p:txBody>
          <a:bodyPr lIns="0" tIns="0" rIns="0" bIns="0" anchor="ctr">
            <a:spAutoFit/>
          </a:bodyPr>
          <a:lstStyle/>
          <a:p>
            <a:r>
              <a:rPr lang="en-US" sz="3400" dirty="0"/>
              <a:t>Renaturation of Calf and </a:t>
            </a:r>
            <a:r>
              <a:rPr lang="en-US" sz="3400" i="1" dirty="0"/>
              <a:t>E. coli</a:t>
            </a:r>
            <a:r>
              <a:rPr lang="en-US" sz="3400" dirty="0"/>
              <a:t> </a:t>
            </a:r>
            <a:r>
              <a:rPr lang="en-US" sz="3400" spc="-400" dirty="0"/>
              <a:t>D N A </a:t>
            </a:r>
            <a:r>
              <a:rPr lang="en-US" sz="3400" dirty="0"/>
              <a:t>Shows Eukaryotes Have Repetitive </a:t>
            </a:r>
            <a:r>
              <a:rPr lang="en-US" sz="3400" spc="-400" dirty="0"/>
              <a:t>D N A </a:t>
            </a:r>
            <a:endParaRPr lang="en-US" sz="3400" dirty="0"/>
          </a:p>
        </p:txBody>
      </p:sp>
      <p:sp>
        <p:nvSpPr>
          <p:cNvPr id="6" name="Content Placeholder 5"/>
          <p:cNvSpPr>
            <a:spLocks noGrp="1"/>
          </p:cNvSpPr>
          <p:nvPr>
            <p:ph sz="quarter" idx="4294967295"/>
          </p:nvPr>
        </p:nvSpPr>
        <p:spPr>
          <a:xfrm>
            <a:off x="421689" y="1555738"/>
            <a:ext cx="8256234" cy="369332"/>
          </a:xfrm>
          <a:noFill/>
          <a:ln>
            <a:noFill/>
          </a:ln>
        </p:spPr>
        <p:txBody>
          <a:bodyPr lIns="0" tIns="0" rIns="0" bIns="0" anchor="t" anchorCtr="0">
            <a:spAutoFit/>
          </a:bodyPr>
          <a:lstStyle/>
          <a:p>
            <a:pPr marL="0" indent="0">
              <a:buNone/>
            </a:pPr>
            <a:r>
              <a:rPr lang="en-US" sz="2400" b="1" dirty="0"/>
              <a:t>Figure 16.24 Renaturation of Calf and </a:t>
            </a:r>
            <a:r>
              <a:rPr lang="en-US" sz="2400" b="1" i="1" dirty="0">
                <a:solidFill>
                  <a:schemeClr val="tx1"/>
                </a:solidFill>
              </a:rPr>
              <a:t>E. coli </a:t>
            </a:r>
            <a:r>
              <a:rPr lang="en-US" sz="2400" b="1" spc="-300" dirty="0"/>
              <a:t>D N </a:t>
            </a:r>
            <a:r>
              <a:rPr lang="en-US" sz="2400" b="1" dirty="0"/>
              <a:t>A Shows</a:t>
            </a:r>
            <a:endParaRPr lang="en-US" sz="2400" dirty="0"/>
          </a:p>
        </p:txBody>
      </p:sp>
      <p:pic>
        <p:nvPicPr>
          <p:cNvPr id="5" name="Picture Placeholder 4" descr="A line graph shows renaturation of calf and E.coli DNA. Calf DNA with repeated sequences reassociates more rapidly than E.coli DNA.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366"/>
          <a:stretch/>
        </p:blipFill>
        <p:spPr>
          <a:xfrm>
            <a:off x="2378088" y="2549798"/>
            <a:ext cx="4368336" cy="3306590"/>
          </a:xfrm>
        </p:spPr>
      </p:pic>
    </p:spTree>
    <p:extLst>
      <p:ext uri="{BB962C8B-B14F-4D97-AF65-F5344CB8AC3E}">
        <p14:creationId xmlns:p14="http://schemas.microsoft.com/office/powerpoint/2010/main" val="729138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2230" y="185391"/>
            <a:ext cx="8229600" cy="1097279"/>
          </a:xfrm>
          <a:solidFill>
            <a:srgbClr val="99FF33"/>
          </a:solidFill>
        </p:spPr>
        <p:txBody>
          <a:bodyPr lIns="0" tIns="0" rIns="0" bIns="0" anchor="ctr">
            <a:spAutoFit/>
          </a:bodyPr>
          <a:lstStyle/>
          <a:p>
            <a:r>
              <a:rPr lang="en-US" dirty="0"/>
              <a:t>Categories of Repeated Sequences in Eukaryotic </a:t>
            </a:r>
            <a:r>
              <a:rPr lang="en-US" spc="-500" dirty="0"/>
              <a:t>D N </a:t>
            </a:r>
            <a:r>
              <a:rPr lang="en-US" dirty="0"/>
              <a:t>A</a:t>
            </a:r>
          </a:p>
        </p:txBody>
      </p:sp>
      <p:sp>
        <p:nvSpPr>
          <p:cNvPr id="6" name="Content Placeholder 5"/>
          <p:cNvSpPr>
            <a:spLocks noGrp="1"/>
          </p:cNvSpPr>
          <p:nvPr>
            <p:ph sz="quarter" idx="13"/>
          </p:nvPr>
        </p:nvSpPr>
        <p:spPr>
          <a:xfrm>
            <a:off x="419726" y="1555859"/>
            <a:ext cx="8305174" cy="338554"/>
          </a:xfrm>
        </p:spPr>
        <p:txBody>
          <a:bodyPr wrap="square" lIns="0" tIns="0" rIns="0" bIns="0">
            <a:spAutoFit/>
          </a:bodyPr>
          <a:lstStyle/>
          <a:p>
            <a:pPr marL="0" indent="0">
              <a:spcBef>
                <a:spcPts val="600"/>
              </a:spcBef>
              <a:buNone/>
            </a:pPr>
            <a:r>
              <a:rPr lang="en-IN" sz="2200" b="1" dirty="0"/>
              <a:t>Table 16.2 </a:t>
            </a:r>
            <a:r>
              <a:rPr lang="en-US" sz="2200" dirty="0"/>
              <a:t>Categories of Repeated Sequences in </a:t>
            </a:r>
            <a:r>
              <a:rPr lang="en-IN" sz="2200" dirty="0"/>
              <a:t>Eukaryotic </a:t>
            </a:r>
            <a:r>
              <a:rPr lang="en-US" sz="2200" spc="-300" dirty="0"/>
              <a:t>D N </a:t>
            </a:r>
            <a:r>
              <a:rPr lang="en-US" sz="2200" dirty="0"/>
              <a:t>A</a:t>
            </a:r>
          </a:p>
        </p:txBody>
      </p:sp>
      <p:pic>
        <p:nvPicPr>
          <p:cNvPr id="11" name="Picture Placeholder 10" descr="Table representing categories of repeated sequences in eukaryotic DNA.&#10;Long description is available in note, Press F6">
            <a:extLst>
              <a:ext uri="{FF2B5EF4-FFF2-40B4-BE49-F238E27FC236}">
                <a16:creationId xmlns:a16="http://schemas.microsoft.com/office/drawing/2014/main" id="{25210586-3E9F-43BC-9337-583B0F12E989}"/>
              </a:ext>
            </a:extLst>
          </p:cNvPr>
          <p:cNvPicPr>
            <a:picLocks noGrp="1" noChangeAspect="1"/>
          </p:cNvPicPr>
          <p:nvPr>
            <p:ph type="pic" sz="quarter" idx="16"/>
          </p:nvPr>
        </p:nvPicPr>
        <p:blipFill rotWithShape="1">
          <a:blip r:embed="rId3"/>
          <a:srcRect t="12058" b="2729"/>
          <a:stretch/>
        </p:blipFill>
        <p:spPr>
          <a:xfrm>
            <a:off x="2546316" y="2091030"/>
            <a:ext cx="4076214" cy="4199384"/>
          </a:xfrm>
        </p:spPr>
      </p:pic>
    </p:spTree>
    <p:extLst>
      <p:ext uri="{BB962C8B-B14F-4D97-AF65-F5344CB8AC3E}">
        <p14:creationId xmlns:p14="http://schemas.microsoft.com/office/powerpoint/2010/main" val="31172038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142"/>
            <a:ext cx="8263784" cy="553998"/>
          </a:xfrm>
          <a:solidFill>
            <a:srgbClr val="99FF33"/>
          </a:solidFill>
        </p:spPr>
        <p:txBody>
          <a:bodyPr lIns="0" tIns="0" rIns="0" bIns="0" anchor="ctr">
            <a:spAutoFit/>
          </a:bodyPr>
          <a:lstStyle/>
          <a:p>
            <a:r>
              <a:rPr lang="en-US" sz="3600" dirty="0">
                <a:latin typeface="+mj-lt"/>
              </a:rPr>
              <a:t>Tandemly Repeated </a:t>
            </a:r>
            <a:r>
              <a:rPr lang="en-US" sz="3600" spc="-500" dirty="0">
                <a:latin typeface="+mj-lt"/>
              </a:rPr>
              <a:t>D N </a:t>
            </a:r>
            <a:r>
              <a:rPr lang="en-US" sz="3600" dirty="0">
                <a:latin typeface="+mj-lt"/>
              </a:rPr>
              <a:t>A</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7380"/>
            <a:ext cx="8263784" cy="2970044"/>
          </a:xfrm>
          <a:noFill/>
          <a:ln>
            <a:noFill/>
          </a:ln>
        </p:spPr>
        <p:txBody>
          <a:bodyPr lIns="0" tIns="0" rIns="0" bIns="0" anchor="t" anchorCtr="0"/>
          <a:lstStyle/>
          <a:p>
            <a:pPr marL="342900" indent="-342900"/>
            <a:r>
              <a:rPr lang="en-US" sz="2400" u="sng" dirty="0">
                <a:solidFill>
                  <a:schemeClr val="tx1"/>
                </a:solidFill>
              </a:rPr>
              <a:t>One major category of </a:t>
            </a:r>
            <a:r>
              <a:rPr lang="en-US" sz="2400" u="sng" spc="-300" dirty="0">
                <a:solidFill>
                  <a:schemeClr val="tx1"/>
                </a:solidFill>
              </a:rPr>
              <a:t>D N </a:t>
            </a:r>
            <a:r>
              <a:rPr lang="en-US" sz="2400" u="sng" dirty="0">
                <a:solidFill>
                  <a:schemeClr val="tx1"/>
                </a:solidFill>
              </a:rPr>
              <a:t>A repeats </a:t>
            </a:r>
            <a:r>
              <a:rPr lang="en-US" sz="2400" dirty="0">
                <a:solidFill>
                  <a:schemeClr val="tx1"/>
                </a:solidFill>
              </a:rPr>
              <a:t>is called </a:t>
            </a:r>
            <a:r>
              <a:rPr lang="en-US" sz="2400" b="1" dirty="0">
                <a:solidFill>
                  <a:schemeClr val="tx1"/>
                </a:solidFill>
              </a:rPr>
              <a:t>tandemly repeated </a:t>
            </a:r>
            <a:r>
              <a:rPr lang="en-US" sz="2400" b="1" spc="-300" dirty="0">
                <a:solidFill>
                  <a:schemeClr val="tx1"/>
                </a:solidFill>
              </a:rPr>
              <a:t>D N </a:t>
            </a:r>
            <a:r>
              <a:rPr lang="en-US" sz="2400" b="1" dirty="0">
                <a:solidFill>
                  <a:schemeClr val="tx1"/>
                </a:solidFill>
              </a:rPr>
              <a:t>A</a:t>
            </a:r>
            <a:r>
              <a:rPr lang="en-US" sz="2400" dirty="0">
                <a:solidFill>
                  <a:schemeClr val="tx1"/>
                </a:solidFill>
              </a:rPr>
              <a:t>.</a:t>
            </a:r>
          </a:p>
          <a:p>
            <a:pPr marL="342900" indent="-342900"/>
            <a:r>
              <a:rPr lang="en-US" sz="2400" dirty="0"/>
              <a:t>The </a:t>
            </a:r>
            <a:r>
              <a:rPr lang="en-US" sz="2400" u="sng" dirty="0"/>
              <a:t>multiple copies are arranged next to each other in a row.</a:t>
            </a:r>
          </a:p>
          <a:p>
            <a:pPr marL="342900" indent="-342900"/>
            <a:r>
              <a:rPr lang="en-US" sz="2400" dirty="0"/>
              <a:t>It accounts for </a:t>
            </a:r>
            <a:r>
              <a:rPr lang="en-US" sz="2400" dirty="0">
                <a:solidFill>
                  <a:srgbClr val="FF0000"/>
                </a:solidFill>
              </a:rPr>
              <a:t>10–15% of a typical mammalian genome</a:t>
            </a:r>
            <a:r>
              <a:rPr lang="en-US" sz="2400" dirty="0"/>
              <a:t>; a repeat unit can measure anywhere from 1 to 2000 bp, most of the time less than 10 bases. </a:t>
            </a:r>
          </a:p>
        </p:txBody>
      </p:sp>
    </p:spTree>
    <p:extLst>
      <p:ext uri="{BB962C8B-B14F-4D97-AF65-F5344CB8AC3E}">
        <p14:creationId xmlns:p14="http://schemas.microsoft.com/office/powerpoint/2010/main" val="34126269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142"/>
            <a:ext cx="8263784" cy="553998"/>
          </a:xfrm>
          <a:solidFill>
            <a:srgbClr val="99FF33"/>
          </a:solidFill>
        </p:spPr>
        <p:txBody>
          <a:bodyPr lIns="0" tIns="0" rIns="0" bIns="0" anchor="ctr">
            <a:spAutoFit/>
          </a:bodyPr>
          <a:lstStyle/>
          <a:p>
            <a:r>
              <a:rPr lang="en-US" sz="3600" dirty="0">
                <a:latin typeface="+mj-lt"/>
              </a:rPr>
              <a:t>Simple-Sequence Repeats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7380"/>
            <a:ext cx="8263784" cy="3531736"/>
          </a:xfrm>
          <a:noFill/>
          <a:ln>
            <a:noFill/>
          </a:ln>
        </p:spPr>
        <p:txBody>
          <a:bodyPr lIns="0" tIns="0" rIns="0" bIns="0" anchor="t" anchorCtr="0">
            <a:spAutoFit/>
          </a:bodyPr>
          <a:lstStyle/>
          <a:p>
            <a:pPr marL="342900" indent="-342900"/>
            <a:r>
              <a:rPr lang="en-US" sz="2400" dirty="0"/>
              <a:t>The </a:t>
            </a:r>
            <a:r>
              <a:rPr lang="en-US" sz="2400" u="sng" dirty="0"/>
              <a:t>tandem repeats that are less than 10 bases per repeat </a:t>
            </a:r>
            <a:r>
              <a:rPr lang="en-US" sz="2400" dirty="0"/>
              <a:t>comprise a subcategory called </a:t>
            </a:r>
            <a:r>
              <a:rPr lang="en-US" sz="2400" i="1" dirty="0">
                <a:solidFill>
                  <a:srgbClr val="FF0000"/>
                </a:solidFill>
              </a:rPr>
              <a:t>simple-sequence repeated </a:t>
            </a:r>
            <a:r>
              <a:rPr lang="en-US" sz="2400" i="1" spc="-300" dirty="0">
                <a:solidFill>
                  <a:srgbClr val="FF0000"/>
                </a:solidFill>
              </a:rPr>
              <a:t>D N </a:t>
            </a:r>
            <a:r>
              <a:rPr lang="en-US" sz="2400" i="1" dirty="0">
                <a:solidFill>
                  <a:srgbClr val="FF0000"/>
                </a:solidFill>
              </a:rPr>
              <a:t>A.</a:t>
            </a:r>
          </a:p>
          <a:p>
            <a:pPr marL="342900" indent="-342900"/>
            <a:r>
              <a:rPr lang="en-US" sz="2400" dirty="0"/>
              <a:t>There can be as many as several hundred thousand copies at selected sites in the genome.</a:t>
            </a:r>
          </a:p>
          <a:p>
            <a:pPr marL="342900" indent="-342900"/>
            <a:r>
              <a:rPr lang="en-US" sz="2400" dirty="0"/>
              <a:t>It was </a:t>
            </a:r>
            <a:r>
              <a:rPr lang="en-US" sz="2400" dirty="0">
                <a:solidFill>
                  <a:srgbClr val="FF0000"/>
                </a:solidFill>
              </a:rPr>
              <a:t>originally called</a:t>
            </a:r>
            <a:r>
              <a:rPr lang="en-US" sz="2400" dirty="0"/>
              <a:t> </a:t>
            </a:r>
            <a:r>
              <a:rPr lang="en-US" sz="2400" b="1" dirty="0"/>
              <a:t>satellite </a:t>
            </a:r>
            <a:r>
              <a:rPr lang="en-US" sz="2400" b="1" spc="-300" dirty="0"/>
              <a:t>D N </a:t>
            </a:r>
            <a:r>
              <a:rPr lang="en-US" sz="2400" b="1" dirty="0"/>
              <a:t>A</a:t>
            </a:r>
            <a:r>
              <a:rPr lang="en-US" sz="2400" dirty="0">
                <a:solidFill>
                  <a:srgbClr val="FF0000"/>
                </a:solidFill>
              </a:rPr>
              <a:t>.</a:t>
            </a:r>
          </a:p>
          <a:p>
            <a:pPr marL="342900" indent="-342900"/>
            <a:r>
              <a:rPr lang="en-US" sz="2400" dirty="0"/>
              <a:t>Typical satellite </a:t>
            </a:r>
            <a:r>
              <a:rPr lang="en-US" sz="2400" spc="-300" dirty="0"/>
              <a:t>D N </a:t>
            </a:r>
            <a:r>
              <a:rPr lang="en-US" sz="2400" dirty="0"/>
              <a:t>A range usually from 10</a:t>
            </a:r>
            <a:r>
              <a:rPr lang="en-US" sz="2400" baseline="30000" dirty="0"/>
              <a:t>5</a:t>
            </a:r>
            <a:r>
              <a:rPr lang="en-US" sz="2400" dirty="0"/>
              <a:t> to 10</a:t>
            </a:r>
            <a:r>
              <a:rPr lang="en-US" sz="2400" baseline="30000" dirty="0"/>
              <a:t>7</a:t>
            </a:r>
            <a:r>
              <a:rPr lang="en-US" sz="2400" dirty="0"/>
              <a:t> bp in overall length.</a:t>
            </a:r>
          </a:p>
        </p:txBody>
      </p:sp>
    </p:spTree>
    <p:extLst>
      <p:ext uri="{BB962C8B-B14F-4D97-AF65-F5344CB8AC3E}">
        <p14:creationId xmlns:p14="http://schemas.microsoft.com/office/powerpoint/2010/main" val="2902426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142"/>
            <a:ext cx="8263784" cy="553998"/>
          </a:xfrm>
          <a:solidFill>
            <a:srgbClr val="99FF33"/>
          </a:solidFill>
        </p:spPr>
        <p:txBody>
          <a:bodyPr lIns="0" tIns="0" rIns="0" bIns="0" anchor="ctr">
            <a:spAutoFit/>
          </a:bodyPr>
          <a:lstStyle/>
          <a:p>
            <a:r>
              <a:rPr lang="en-US" sz="3600" dirty="0">
                <a:latin typeface="+mj-lt"/>
              </a:rPr>
              <a:t>Types of Repeat Sequences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7380"/>
            <a:ext cx="8263784" cy="3901068"/>
          </a:xfrm>
          <a:noFill/>
          <a:ln>
            <a:noFill/>
          </a:ln>
        </p:spPr>
        <p:txBody>
          <a:bodyPr lIns="0" tIns="0" rIns="0" bIns="0" anchor="t" anchorCtr="0"/>
          <a:lstStyle/>
          <a:p>
            <a:pPr marL="342900" indent="-342900"/>
            <a:r>
              <a:rPr lang="en-US" sz="2400" dirty="0"/>
              <a:t>The amount of satellite </a:t>
            </a:r>
            <a:r>
              <a:rPr lang="en-US" sz="2400" spc="-300" dirty="0"/>
              <a:t>D N </a:t>
            </a:r>
            <a:r>
              <a:rPr lang="en-US" sz="2400" dirty="0"/>
              <a:t>A at any given site can vary enormously; typically it ranges from 10</a:t>
            </a:r>
            <a:r>
              <a:rPr lang="en-US" sz="2400" baseline="30000" dirty="0"/>
              <a:t>5</a:t>
            </a:r>
            <a:r>
              <a:rPr lang="en-US" sz="2400" dirty="0"/>
              <a:t> to 10</a:t>
            </a:r>
            <a:r>
              <a:rPr lang="en-US" sz="2400" baseline="30000" dirty="0"/>
              <a:t>7</a:t>
            </a:r>
            <a:r>
              <a:rPr lang="en-US" sz="2400" dirty="0"/>
              <a:t> bp in overall length.</a:t>
            </a:r>
          </a:p>
          <a:p>
            <a:pPr marL="342900" indent="-342900"/>
            <a:r>
              <a:rPr lang="en-US" sz="2400" b="1" dirty="0"/>
              <a:t>Variable number tandem repeats (</a:t>
            </a:r>
            <a:r>
              <a:rPr lang="en-US" sz="2400" b="1" spc="-300" dirty="0"/>
              <a:t>V N T R </a:t>
            </a:r>
            <a:r>
              <a:rPr lang="en-US" sz="2400" b="1" dirty="0"/>
              <a:t>s)</a:t>
            </a:r>
            <a:r>
              <a:rPr lang="en-US" sz="2400" dirty="0"/>
              <a:t> refer to short repeats.</a:t>
            </a:r>
          </a:p>
          <a:p>
            <a:pPr marL="342900" indent="-342900"/>
            <a:r>
              <a:rPr lang="en-US" sz="2400" b="1" dirty="0">
                <a:solidFill>
                  <a:srgbClr val="FF0000"/>
                </a:solidFill>
              </a:rPr>
              <a:t>Minisatellites</a:t>
            </a:r>
            <a:r>
              <a:rPr lang="en-US" sz="2400" dirty="0">
                <a:solidFill>
                  <a:srgbClr val="FF0000"/>
                </a:solidFill>
              </a:rPr>
              <a:t> are short, 10</a:t>
            </a:r>
            <a:r>
              <a:rPr lang="en-US" sz="2400" baseline="30000" dirty="0">
                <a:solidFill>
                  <a:srgbClr val="FF0000"/>
                </a:solidFill>
              </a:rPr>
              <a:t>2</a:t>
            </a:r>
            <a:r>
              <a:rPr lang="en-US" sz="2400" dirty="0">
                <a:solidFill>
                  <a:srgbClr val="FF0000"/>
                </a:solidFill>
              </a:rPr>
              <a:t> to 10</a:t>
            </a:r>
            <a:r>
              <a:rPr lang="en-US" sz="2400" baseline="30000" dirty="0">
                <a:solidFill>
                  <a:srgbClr val="FF0000"/>
                </a:solidFill>
              </a:rPr>
              <a:t>5</a:t>
            </a:r>
            <a:r>
              <a:rPr lang="en-US" sz="2400" dirty="0">
                <a:solidFill>
                  <a:srgbClr val="FF0000"/>
                </a:solidFill>
              </a:rPr>
              <a:t> </a:t>
            </a:r>
            <a:r>
              <a:rPr lang="en-US" sz="2400" dirty="0" err="1">
                <a:solidFill>
                  <a:srgbClr val="FF0000"/>
                </a:solidFill>
              </a:rPr>
              <a:t>bp</a:t>
            </a:r>
            <a:r>
              <a:rPr lang="en-US" sz="2400" dirty="0">
                <a:solidFill>
                  <a:srgbClr val="FF0000"/>
                </a:solidFill>
              </a:rPr>
              <a:t> in length.</a:t>
            </a:r>
          </a:p>
          <a:p>
            <a:pPr marL="342900" indent="-342900"/>
            <a:r>
              <a:rPr lang="en-US" sz="2400" i="1" u="sng" dirty="0">
                <a:solidFill>
                  <a:srgbClr val="FF0000"/>
                </a:solidFill>
              </a:rPr>
              <a:t>Microsatellites</a:t>
            </a:r>
            <a:r>
              <a:rPr lang="en-US" sz="2400" u="sng" dirty="0"/>
              <a:t> (or </a:t>
            </a:r>
            <a:r>
              <a:rPr lang="en-US" sz="2400" b="1" u="sng" dirty="0"/>
              <a:t>short tandem repeats, </a:t>
            </a:r>
            <a:r>
              <a:rPr lang="en-US" sz="2400" b="1" u="sng" spc="-300" dirty="0"/>
              <a:t>S T R </a:t>
            </a:r>
            <a:r>
              <a:rPr lang="en-US" sz="2400" b="1" u="sng" dirty="0"/>
              <a:t>s</a:t>
            </a:r>
            <a:r>
              <a:rPr lang="en-US" sz="2400" u="sng" dirty="0"/>
              <a:t>) are even shorter, </a:t>
            </a:r>
            <a:r>
              <a:rPr lang="en-US" sz="2400" u="sng" dirty="0">
                <a:solidFill>
                  <a:srgbClr val="FF0000"/>
                </a:solidFill>
              </a:rPr>
              <a:t>10–100 bp in length</a:t>
            </a:r>
            <a:r>
              <a:rPr lang="en-US" sz="2400" u="sng" dirty="0"/>
              <a:t>, but with numerous sites in the genome.</a:t>
            </a:r>
          </a:p>
        </p:txBody>
      </p:sp>
    </p:spTree>
    <p:extLst>
      <p:ext uri="{BB962C8B-B14F-4D97-AF65-F5344CB8AC3E}">
        <p14:creationId xmlns:p14="http://schemas.microsoft.com/office/powerpoint/2010/main" val="981605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142"/>
            <a:ext cx="8263784" cy="553998"/>
          </a:xfrm>
          <a:solidFill>
            <a:srgbClr val="99FF33"/>
          </a:solidFill>
        </p:spPr>
        <p:txBody>
          <a:bodyPr lIns="0" tIns="0" rIns="0" bIns="0" anchor="ctr">
            <a:spAutoFit/>
          </a:bodyPr>
          <a:lstStyle/>
          <a:p>
            <a:r>
              <a:rPr lang="en-US" sz="3600" dirty="0">
                <a:latin typeface="+mj-lt"/>
              </a:rPr>
              <a:t>Interspersed Repeated </a:t>
            </a:r>
            <a:r>
              <a:rPr lang="en-US" sz="3600" spc="-500" dirty="0">
                <a:latin typeface="+mj-lt"/>
              </a:rPr>
              <a:t>D N </a:t>
            </a:r>
            <a:r>
              <a:rPr lang="en-US" sz="3600" dirty="0">
                <a:latin typeface="+mj-lt"/>
              </a:rPr>
              <a:t>A</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7380"/>
            <a:ext cx="8263784" cy="2970044"/>
          </a:xfrm>
          <a:noFill/>
          <a:ln>
            <a:noFill/>
          </a:ln>
        </p:spPr>
        <p:txBody>
          <a:bodyPr lIns="0" tIns="0" rIns="0" bIns="0" anchor="t" anchorCtr="0">
            <a:spAutoFit/>
          </a:bodyPr>
          <a:lstStyle/>
          <a:p>
            <a:pPr marL="342900" indent="-342900"/>
            <a:r>
              <a:rPr lang="en-US" sz="2400" b="1" dirty="0"/>
              <a:t>Interspersed repeated </a:t>
            </a:r>
            <a:r>
              <a:rPr lang="en-US" sz="2400" b="1" spc="-300" dirty="0"/>
              <a:t>D N A </a:t>
            </a:r>
            <a:r>
              <a:rPr lang="en-US" sz="2400" b="1" dirty="0"/>
              <a:t>s</a:t>
            </a:r>
            <a:r>
              <a:rPr lang="en-US" sz="2400" dirty="0"/>
              <a:t> are </a:t>
            </a:r>
            <a:r>
              <a:rPr lang="en-US" sz="2400" dirty="0">
                <a:solidFill>
                  <a:srgbClr val="FF0000"/>
                </a:solidFill>
              </a:rPr>
              <a:t>scattered around the genome.</a:t>
            </a:r>
          </a:p>
          <a:p>
            <a:pPr marL="342900" indent="-342900"/>
            <a:r>
              <a:rPr lang="en-US" sz="2400" dirty="0"/>
              <a:t>Single repeats are hundreds or thousands of bases in length, and the dispersed copies, numbering in hundreds of thousands of copies, are similar but not identical to one another.</a:t>
            </a:r>
          </a:p>
          <a:p>
            <a:pPr marL="342900" indent="-342900"/>
            <a:r>
              <a:rPr lang="en-US" sz="2400" dirty="0"/>
              <a:t>They account </a:t>
            </a:r>
            <a:r>
              <a:rPr lang="en-US" sz="2400" dirty="0">
                <a:solidFill>
                  <a:srgbClr val="FF0000"/>
                </a:solidFill>
              </a:rPr>
              <a:t>for 25–50% of mammalian genomes</a:t>
            </a:r>
            <a:r>
              <a:rPr lang="en-US" sz="2400" dirty="0"/>
              <a:t>.</a:t>
            </a:r>
          </a:p>
        </p:txBody>
      </p:sp>
    </p:spTree>
    <p:extLst>
      <p:ext uri="{BB962C8B-B14F-4D97-AF65-F5344CB8AC3E}">
        <p14:creationId xmlns:p14="http://schemas.microsoft.com/office/powerpoint/2010/main" val="10439906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142"/>
            <a:ext cx="8263784" cy="553998"/>
          </a:xfrm>
          <a:solidFill>
            <a:srgbClr val="99FF33"/>
          </a:solidFill>
        </p:spPr>
        <p:txBody>
          <a:bodyPr lIns="0" tIns="0" rIns="0" bIns="0" anchor="ctr">
            <a:spAutoFit/>
          </a:bodyPr>
          <a:lstStyle/>
          <a:p>
            <a:r>
              <a:rPr lang="en-US" sz="3600" dirty="0">
                <a:latin typeface="+mj-lt"/>
              </a:rPr>
              <a:t>Types of Interspersed Repeated </a:t>
            </a:r>
            <a:r>
              <a:rPr lang="en-US" sz="3600" spc="-500" dirty="0">
                <a:latin typeface="+mj-lt"/>
              </a:rPr>
              <a:t>D N </a:t>
            </a:r>
            <a:r>
              <a:rPr lang="en-US" sz="3600" dirty="0">
                <a:latin typeface="+mj-lt"/>
              </a:rPr>
              <a:t>A</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7380"/>
            <a:ext cx="8263784" cy="3708708"/>
          </a:xfrm>
          <a:noFill/>
          <a:ln>
            <a:noFill/>
          </a:ln>
        </p:spPr>
        <p:txBody>
          <a:bodyPr lIns="0" tIns="0" rIns="0" bIns="0" anchor="t" anchorCtr="0">
            <a:spAutoFit/>
          </a:bodyPr>
          <a:lstStyle/>
          <a:p>
            <a:pPr marL="342900" indent="-342900"/>
            <a:r>
              <a:rPr lang="en-US" sz="2400" dirty="0"/>
              <a:t>Most interspersed repeated </a:t>
            </a:r>
            <a:r>
              <a:rPr lang="en-US" sz="2400" spc="-300" dirty="0"/>
              <a:t>D N </a:t>
            </a:r>
            <a:r>
              <a:rPr lang="en-US" sz="2400" dirty="0"/>
              <a:t>A </a:t>
            </a:r>
            <a:r>
              <a:rPr lang="en-US" sz="2400" u="sng" dirty="0"/>
              <a:t>consists of families of </a:t>
            </a:r>
            <a:r>
              <a:rPr lang="en-US" sz="2400" i="1" u="sng" dirty="0"/>
              <a:t>transposable</a:t>
            </a:r>
            <a:r>
              <a:rPr lang="en-US" sz="2400" u="sng" dirty="0"/>
              <a:t> </a:t>
            </a:r>
            <a:r>
              <a:rPr lang="en-US" sz="2400" i="1" u="sng" dirty="0"/>
              <a:t>elements</a:t>
            </a:r>
            <a:r>
              <a:rPr lang="en-US" sz="2400" u="sng" dirty="0"/>
              <a:t> (</a:t>
            </a:r>
            <a:r>
              <a:rPr lang="en-US" sz="2400" i="1" u="sng" dirty="0"/>
              <a:t>transposons</a:t>
            </a:r>
            <a:r>
              <a:rPr lang="en-US" sz="2400" dirty="0"/>
              <a:t>), which </a:t>
            </a:r>
            <a:r>
              <a:rPr lang="en-US" sz="2400" u="sng" dirty="0"/>
              <a:t>can move around the genome and leave copies of themselves behind.</a:t>
            </a:r>
          </a:p>
          <a:p>
            <a:pPr marL="342900" indent="-342900"/>
            <a:r>
              <a:rPr lang="en-US" sz="2400" u="sng" dirty="0">
                <a:solidFill>
                  <a:srgbClr val="FF0000"/>
                </a:solidFill>
              </a:rPr>
              <a:t>Roughly half of the human genome consists of these mobile elements</a:t>
            </a:r>
            <a:r>
              <a:rPr lang="en-US" sz="2400" dirty="0"/>
              <a:t>.</a:t>
            </a:r>
          </a:p>
          <a:p>
            <a:pPr marL="342900" indent="-342900"/>
            <a:r>
              <a:rPr lang="en-US" sz="2400" dirty="0"/>
              <a:t>The </a:t>
            </a:r>
            <a:r>
              <a:rPr lang="en-US" sz="2400" dirty="0">
                <a:solidFill>
                  <a:srgbClr val="FF0000"/>
                </a:solidFill>
              </a:rPr>
              <a:t>most abundant </a:t>
            </a:r>
            <a:r>
              <a:rPr lang="en-US" sz="2400" dirty="0"/>
              <a:t>are called </a:t>
            </a:r>
            <a:r>
              <a:rPr lang="en-US" sz="2400" b="1" spc="-300" dirty="0"/>
              <a:t>L I N E </a:t>
            </a:r>
            <a:r>
              <a:rPr lang="en-US" sz="2400" b="1" dirty="0"/>
              <a:t>s (long interspersed nuclear elements)</a:t>
            </a:r>
            <a:r>
              <a:rPr lang="en-US" sz="2400" dirty="0"/>
              <a:t> and account for about </a:t>
            </a:r>
            <a:r>
              <a:rPr lang="en-US" sz="2400" dirty="0">
                <a:solidFill>
                  <a:srgbClr val="FF0000"/>
                </a:solidFill>
              </a:rPr>
              <a:t>20% of the genome.</a:t>
            </a:r>
          </a:p>
        </p:txBody>
      </p:sp>
    </p:spTree>
    <p:extLst>
      <p:ext uri="{BB962C8B-B14F-4D97-AF65-F5344CB8AC3E}">
        <p14:creationId xmlns:p14="http://schemas.microsoft.com/office/powerpoint/2010/main" val="204964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8532"/>
            <a:ext cx="8302240" cy="1661993"/>
          </a:xfrm>
          <a:solidFill>
            <a:srgbClr val="92D050"/>
          </a:solidFill>
        </p:spPr>
        <p:txBody>
          <a:bodyPr lIns="0" tIns="0" rIns="0" bIns="0" anchor="ctr">
            <a:spAutoFit/>
          </a:bodyPr>
          <a:lstStyle/>
          <a:p>
            <a:r>
              <a:rPr lang="en-US" sz="3600" dirty="0">
                <a:latin typeface="+mj-lt"/>
              </a:rPr>
              <a:t>Avery, MacLeod, and McCarty Showed That </a:t>
            </a:r>
            <a:r>
              <a:rPr lang="en-US" sz="3600" spc="-500" dirty="0">
                <a:latin typeface="+mj-lt"/>
              </a:rPr>
              <a:t>D N </a:t>
            </a:r>
            <a:r>
              <a:rPr lang="en-US" sz="3600" dirty="0">
                <a:latin typeface="+mj-lt"/>
              </a:rPr>
              <a:t>A Is the Genetic Material of Bacteria</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90774"/>
            <a:ext cx="8302240" cy="3531736"/>
          </a:xfrm>
          <a:noFill/>
          <a:ln>
            <a:noFill/>
          </a:ln>
        </p:spPr>
        <p:txBody>
          <a:bodyPr lIns="0" tIns="0" rIns="0" bIns="0" anchor="t" anchorCtr="0">
            <a:spAutoFit/>
          </a:bodyPr>
          <a:lstStyle/>
          <a:p>
            <a:pPr marL="342900" indent="-342900"/>
            <a:r>
              <a:rPr lang="en-CA" sz="2400" dirty="0"/>
              <a:t>Frederick </a:t>
            </a:r>
            <a:r>
              <a:rPr lang="en-CA" sz="2400" dirty="0">
                <a:solidFill>
                  <a:srgbClr val="FF0000"/>
                </a:solidFill>
              </a:rPr>
              <a:t>Griffith</a:t>
            </a:r>
            <a:r>
              <a:rPr lang="en-CA" sz="2400" dirty="0"/>
              <a:t>, studying a pathogenic bacterial strain that caused pneumonia in animals, found two forms of the bacterium.</a:t>
            </a:r>
          </a:p>
          <a:p>
            <a:pPr marL="342900" indent="-342900"/>
            <a:r>
              <a:rPr lang="en-CA" sz="2400" i="1" dirty="0"/>
              <a:t>S-strain</a:t>
            </a:r>
            <a:r>
              <a:rPr lang="en-CA" sz="2400" dirty="0"/>
              <a:t> caused a fatal infection when introduced into </a:t>
            </a:r>
            <a:br>
              <a:rPr lang="en-CA" sz="2400" dirty="0"/>
            </a:br>
            <a:r>
              <a:rPr lang="en-CA" sz="2400" dirty="0"/>
              <a:t>mice.</a:t>
            </a:r>
          </a:p>
          <a:p>
            <a:pPr marL="342900" indent="-342900"/>
            <a:r>
              <a:rPr lang="en-CA" sz="2400" i="1" dirty="0"/>
              <a:t>R-strain</a:t>
            </a:r>
            <a:r>
              <a:rPr lang="en-CA" sz="2400" dirty="0"/>
              <a:t> or dead S-strain was unable to do so.</a:t>
            </a:r>
          </a:p>
          <a:p>
            <a:pPr marL="342900" indent="-342900"/>
            <a:r>
              <a:rPr lang="en-CA" sz="2400" dirty="0"/>
              <a:t>A mixture of dead S-strain and R-strain caused fatal infection.</a:t>
            </a:r>
            <a:endParaRPr lang="en-US" sz="2400" dirty="0"/>
          </a:p>
        </p:txBody>
      </p:sp>
    </p:spTree>
    <p:extLst>
      <p:ext uri="{BB962C8B-B14F-4D97-AF65-F5344CB8AC3E}">
        <p14:creationId xmlns:p14="http://schemas.microsoft.com/office/powerpoint/2010/main" val="27988434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142"/>
            <a:ext cx="8263784" cy="553998"/>
          </a:xfrm>
          <a:solidFill>
            <a:srgbClr val="99FF33"/>
          </a:solidFill>
        </p:spPr>
        <p:txBody>
          <a:bodyPr lIns="0" tIns="0" rIns="0" bIns="0" anchor="ctr">
            <a:spAutoFit/>
          </a:bodyPr>
          <a:lstStyle/>
          <a:p>
            <a:r>
              <a:rPr lang="en-US" sz="3600" spc="-500" dirty="0">
                <a:latin typeface="+mj-lt"/>
              </a:rPr>
              <a:t>L I N E </a:t>
            </a:r>
            <a:r>
              <a:rPr lang="en-US" sz="3600" dirty="0">
                <a:latin typeface="+mj-lt"/>
              </a:rPr>
              <a:t>s and </a:t>
            </a:r>
            <a:r>
              <a:rPr lang="en-US" sz="3600" spc="-500" dirty="0">
                <a:latin typeface="+mj-lt"/>
              </a:rPr>
              <a:t>S I N E </a:t>
            </a:r>
            <a:r>
              <a:rPr lang="en-US" sz="3600" dirty="0">
                <a:latin typeface="+mj-lt"/>
              </a:rPr>
              <a:t>s </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7380"/>
            <a:ext cx="8263784" cy="3531736"/>
          </a:xfrm>
          <a:noFill/>
          <a:ln>
            <a:noFill/>
          </a:ln>
        </p:spPr>
        <p:txBody>
          <a:bodyPr lIns="0" tIns="0" rIns="0" bIns="0" anchor="t" anchorCtr="0"/>
          <a:lstStyle/>
          <a:p>
            <a:pPr marL="342900" indent="-342900"/>
            <a:r>
              <a:rPr lang="en-US" sz="2400" u="sng" spc="-300" dirty="0"/>
              <a:t>L I N E </a:t>
            </a:r>
            <a:r>
              <a:rPr lang="en-US" sz="2400" u="sng" dirty="0"/>
              <a:t>s are 6000–8000 bp long and contain genes required for their own mobilization</a:t>
            </a:r>
            <a:r>
              <a:rPr lang="en-US" sz="2400" dirty="0"/>
              <a:t>.</a:t>
            </a:r>
          </a:p>
          <a:p>
            <a:pPr marL="342900" indent="-342900"/>
            <a:r>
              <a:rPr lang="en-US" sz="2400" b="1" u="sng" spc="-300" dirty="0">
                <a:solidFill>
                  <a:srgbClr val="FF0000"/>
                </a:solidFill>
              </a:rPr>
              <a:t>S I N E </a:t>
            </a:r>
            <a:r>
              <a:rPr lang="en-US" sz="2400" b="1" u="sng" dirty="0">
                <a:solidFill>
                  <a:srgbClr val="FF0000"/>
                </a:solidFill>
              </a:rPr>
              <a:t>s</a:t>
            </a:r>
            <a:r>
              <a:rPr lang="en-US" sz="2400" u="sng" dirty="0">
                <a:solidFill>
                  <a:srgbClr val="FF0000"/>
                </a:solidFill>
              </a:rPr>
              <a:t> are </a:t>
            </a:r>
            <a:r>
              <a:rPr lang="en-US" sz="2400" b="1" u="sng" dirty="0">
                <a:solidFill>
                  <a:srgbClr val="FF0000"/>
                </a:solidFill>
              </a:rPr>
              <a:t>short interspersed nuclear elements </a:t>
            </a:r>
            <a:r>
              <a:rPr lang="en-US" sz="2400" u="sng" dirty="0">
                <a:solidFill>
                  <a:srgbClr val="FF0000"/>
                </a:solidFill>
              </a:rPr>
              <a:t>and are less than 500 </a:t>
            </a:r>
            <a:r>
              <a:rPr lang="en-US" sz="2400" u="sng" dirty="0" err="1">
                <a:solidFill>
                  <a:srgbClr val="FF0000"/>
                </a:solidFill>
              </a:rPr>
              <a:t>bp.</a:t>
            </a:r>
            <a:endParaRPr lang="en-US" sz="2400" u="sng" dirty="0">
              <a:solidFill>
                <a:srgbClr val="FF0000"/>
              </a:solidFill>
            </a:endParaRPr>
          </a:p>
          <a:p>
            <a:pPr marL="342900" indent="-342900"/>
            <a:r>
              <a:rPr lang="en-US" sz="2400" dirty="0"/>
              <a:t>These </a:t>
            </a:r>
            <a:r>
              <a:rPr lang="en-US" sz="2400" u="sng" dirty="0"/>
              <a:t>rely on enzymes from other elements for their movement.</a:t>
            </a:r>
          </a:p>
          <a:p>
            <a:pPr marL="342900" indent="-342900"/>
            <a:r>
              <a:rPr lang="en-US" sz="2400" dirty="0"/>
              <a:t>The </a:t>
            </a:r>
            <a:r>
              <a:rPr lang="en-US" sz="2400" u="sng" dirty="0"/>
              <a:t>most common </a:t>
            </a:r>
            <a:r>
              <a:rPr lang="en-US" sz="2400" u="sng" spc="-300" dirty="0">
                <a:solidFill>
                  <a:srgbClr val="FF0000"/>
                </a:solidFill>
              </a:rPr>
              <a:t>S I N E </a:t>
            </a:r>
            <a:r>
              <a:rPr lang="en-US" sz="2400" u="sng" dirty="0">
                <a:solidFill>
                  <a:srgbClr val="FF0000"/>
                </a:solidFill>
              </a:rPr>
              <a:t>s </a:t>
            </a:r>
            <a:r>
              <a:rPr lang="en-US" sz="2400" u="sng" dirty="0"/>
              <a:t>in humans are </a:t>
            </a:r>
            <a:r>
              <a:rPr lang="en-US" sz="2400" i="1" u="sng" dirty="0">
                <a:solidFill>
                  <a:srgbClr val="FF0000"/>
                </a:solidFill>
              </a:rPr>
              <a:t>Alu</a:t>
            </a:r>
            <a:r>
              <a:rPr lang="en-US" sz="2400" i="1" u="sng" dirty="0"/>
              <a:t> sequences</a:t>
            </a:r>
            <a:r>
              <a:rPr lang="en-US" sz="2400" u="sng" dirty="0"/>
              <a:t>, which account for </a:t>
            </a:r>
            <a:r>
              <a:rPr lang="en-US" sz="2400" u="sng" dirty="0">
                <a:solidFill>
                  <a:srgbClr val="FF0000"/>
                </a:solidFill>
              </a:rPr>
              <a:t>10%</a:t>
            </a:r>
            <a:r>
              <a:rPr lang="en-US" sz="2400" u="sng" dirty="0"/>
              <a:t> of the human genome.</a:t>
            </a:r>
          </a:p>
        </p:txBody>
      </p:sp>
    </p:spTree>
    <p:extLst>
      <p:ext uri="{BB962C8B-B14F-4D97-AF65-F5344CB8AC3E}">
        <p14:creationId xmlns:p14="http://schemas.microsoft.com/office/powerpoint/2010/main" val="32705246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077"/>
            <a:ext cx="8229600" cy="553998"/>
          </a:xfrm>
          <a:solidFill>
            <a:srgbClr val="99FF33"/>
          </a:solidFill>
        </p:spPr>
        <p:txBody>
          <a:bodyPr lIns="0" tIns="0" rIns="0" bIns="0" anchor="ctr">
            <a:spAutoFit/>
          </a:bodyPr>
          <a:lstStyle/>
          <a:p>
            <a:r>
              <a:rPr lang="en-US" dirty="0"/>
              <a:t>Types of </a:t>
            </a:r>
            <a:r>
              <a:rPr lang="en-US" spc="-500" dirty="0"/>
              <a:t>D N </a:t>
            </a:r>
            <a:r>
              <a:rPr lang="en-US" dirty="0"/>
              <a:t>A in the Human Genome</a:t>
            </a:r>
          </a:p>
        </p:txBody>
      </p:sp>
      <p:sp>
        <p:nvSpPr>
          <p:cNvPr id="6" name="Content Placeholder 5"/>
          <p:cNvSpPr>
            <a:spLocks noGrp="1"/>
          </p:cNvSpPr>
          <p:nvPr>
            <p:ph sz="quarter" idx="4294967295"/>
          </p:nvPr>
        </p:nvSpPr>
        <p:spPr>
          <a:xfrm>
            <a:off x="421689" y="987512"/>
            <a:ext cx="7329347" cy="369332"/>
          </a:xfrm>
          <a:noFill/>
          <a:ln>
            <a:noFill/>
          </a:ln>
        </p:spPr>
        <p:txBody>
          <a:bodyPr wrap="square" lIns="0" tIns="0" rIns="0" bIns="0" anchor="t" anchorCtr="0">
            <a:spAutoFit/>
          </a:bodyPr>
          <a:lstStyle/>
          <a:p>
            <a:pPr marL="0" indent="0">
              <a:buNone/>
            </a:pPr>
            <a:r>
              <a:rPr lang="en-US" sz="2400" b="1" dirty="0"/>
              <a:t>Figure 16.25 Types of </a:t>
            </a:r>
            <a:r>
              <a:rPr lang="en-US" sz="2400" b="1" spc="-300" dirty="0"/>
              <a:t>D N </a:t>
            </a:r>
            <a:r>
              <a:rPr lang="en-US" sz="2400" b="1" dirty="0"/>
              <a:t>A in the Human Genome.</a:t>
            </a:r>
            <a:endParaRPr lang="en-US" sz="2400" dirty="0"/>
          </a:p>
        </p:txBody>
      </p:sp>
      <p:pic>
        <p:nvPicPr>
          <p:cNvPr id="8" name="Picture Placeholder 7" descr="A pie chart shows the distribution percentage of types of DNA in human genome. &#10;Long description is available in note, Press F6">
            <a:extLst>
              <a:ext uri="{FF2B5EF4-FFF2-40B4-BE49-F238E27FC236}">
                <a16:creationId xmlns:a16="http://schemas.microsoft.com/office/drawing/2014/main" id="{962FCE37-8E07-400C-8DE7-58DF48F1E70F}"/>
              </a:ext>
            </a:extLst>
          </p:cNvPr>
          <p:cNvPicPr>
            <a:picLocks noGrp="1" noChangeAspect="1"/>
          </p:cNvPicPr>
          <p:nvPr>
            <p:ph type="pic" sz="quarter" idx="16"/>
          </p:nvPr>
        </p:nvPicPr>
        <p:blipFill>
          <a:blip r:embed="rId3"/>
          <a:stretch>
            <a:fillRect/>
          </a:stretch>
        </p:blipFill>
        <p:spPr>
          <a:xfrm>
            <a:off x="2386147" y="1958530"/>
            <a:ext cx="4371707" cy="4171538"/>
          </a:xfrm>
        </p:spPr>
      </p:pic>
    </p:spTree>
    <p:extLst>
      <p:ext uri="{BB962C8B-B14F-4D97-AF65-F5344CB8AC3E}">
        <p14:creationId xmlns:p14="http://schemas.microsoft.com/office/powerpoint/2010/main" val="42618175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0595"/>
            <a:ext cx="8263784" cy="1661993"/>
          </a:xfrm>
          <a:solidFill>
            <a:srgbClr val="99FF33"/>
          </a:solidFill>
        </p:spPr>
        <p:txBody>
          <a:bodyPr lIns="0" tIns="0" rIns="0" bIns="0" anchor="ctr">
            <a:spAutoFit/>
          </a:bodyPr>
          <a:lstStyle/>
          <a:p>
            <a:r>
              <a:rPr lang="en-US" sz="3600" dirty="0">
                <a:latin typeface="+mj-lt"/>
              </a:rPr>
              <a:t>Eukaryotes Package Some of Their </a:t>
            </a:r>
            <a:r>
              <a:rPr lang="en-US" sz="3600" dirty="0" smtClean="0">
                <a:latin typeface="+mj-lt"/>
              </a:rPr>
              <a:t>  </a:t>
            </a:r>
            <a:r>
              <a:rPr lang="en-US" sz="3600" spc="-500" dirty="0" smtClean="0">
                <a:latin typeface="+mj-lt"/>
              </a:rPr>
              <a:t>D </a:t>
            </a:r>
            <a:r>
              <a:rPr lang="en-US" sz="3600" spc="-500" dirty="0">
                <a:latin typeface="+mj-lt"/>
              </a:rPr>
              <a:t>N </a:t>
            </a:r>
            <a:r>
              <a:rPr lang="en-US" sz="3600" dirty="0">
                <a:latin typeface="+mj-lt"/>
              </a:rPr>
              <a:t>A in Mitochondria and Chloroplasts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5268"/>
            <a:ext cx="8301884" cy="2408352"/>
          </a:xfrm>
          <a:noFill/>
          <a:ln>
            <a:noFill/>
          </a:ln>
        </p:spPr>
        <p:txBody>
          <a:bodyPr lIns="0" tIns="0" rIns="0" bIns="0" anchor="t" anchorCtr="0">
            <a:spAutoFit/>
          </a:bodyPr>
          <a:lstStyle/>
          <a:p>
            <a:pPr marL="342900" indent="-342900"/>
            <a:r>
              <a:rPr lang="en-US" sz="2400" u="sng" dirty="0"/>
              <a:t>Mitochondria and chloroplasts have their own chromosomes, which are </a:t>
            </a:r>
            <a:r>
              <a:rPr lang="en-US" sz="2400" u="sng" dirty="0">
                <a:solidFill>
                  <a:srgbClr val="FF0000"/>
                </a:solidFill>
              </a:rPr>
              <a:t>devoid</a:t>
            </a:r>
            <a:r>
              <a:rPr lang="en-US" sz="2400" u="sng" dirty="0"/>
              <a:t> of </a:t>
            </a:r>
            <a:r>
              <a:rPr lang="en-US" sz="2400" u="sng" dirty="0">
                <a:solidFill>
                  <a:srgbClr val="FF0000"/>
                </a:solidFill>
              </a:rPr>
              <a:t>histones</a:t>
            </a:r>
            <a:r>
              <a:rPr lang="en-US" sz="2400" u="sng" dirty="0"/>
              <a:t> and are usually </a:t>
            </a:r>
            <a:r>
              <a:rPr lang="en-US" sz="2400" u="sng" dirty="0">
                <a:solidFill>
                  <a:srgbClr val="FF0000"/>
                </a:solidFill>
              </a:rPr>
              <a:t>circular</a:t>
            </a:r>
            <a:r>
              <a:rPr lang="en-US" sz="2400" u="sng" dirty="0"/>
              <a:t>.</a:t>
            </a:r>
          </a:p>
          <a:p>
            <a:pPr marL="342900" indent="-342900"/>
            <a:r>
              <a:rPr lang="en-US" sz="2400" dirty="0"/>
              <a:t>Both organelles can encode some of their own polypeptides but depend on the nuclear genome to encode the rest of them.</a:t>
            </a:r>
          </a:p>
        </p:txBody>
      </p:sp>
    </p:spTree>
    <p:extLst>
      <p:ext uri="{BB962C8B-B14F-4D97-AF65-F5344CB8AC3E}">
        <p14:creationId xmlns:p14="http://schemas.microsoft.com/office/powerpoint/2010/main" val="32994130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077"/>
            <a:ext cx="8229600" cy="553998"/>
          </a:xfrm>
          <a:solidFill>
            <a:srgbClr val="99FF33"/>
          </a:solidFill>
        </p:spPr>
        <p:txBody>
          <a:bodyPr lIns="0" tIns="0" rIns="0" bIns="0" anchor="ctr">
            <a:spAutoFit/>
          </a:bodyPr>
          <a:lstStyle/>
          <a:p>
            <a:r>
              <a:rPr lang="en-US" dirty="0"/>
              <a:t>Mitochondrial </a:t>
            </a:r>
            <a:r>
              <a:rPr lang="en-US" spc="-500" dirty="0"/>
              <a:t>D N </a:t>
            </a:r>
            <a:r>
              <a:rPr lang="en-US" dirty="0"/>
              <a:t>A</a:t>
            </a:r>
          </a:p>
        </p:txBody>
      </p:sp>
      <p:sp>
        <p:nvSpPr>
          <p:cNvPr id="6" name="Content Placeholder 5"/>
          <p:cNvSpPr>
            <a:spLocks noGrp="1"/>
          </p:cNvSpPr>
          <p:nvPr>
            <p:ph sz="quarter" idx="4294967295"/>
          </p:nvPr>
        </p:nvSpPr>
        <p:spPr>
          <a:xfrm>
            <a:off x="421688" y="979208"/>
            <a:ext cx="8303211" cy="553999"/>
          </a:xfrm>
          <a:noFill/>
          <a:ln>
            <a:noFill/>
          </a:ln>
        </p:spPr>
        <p:txBody>
          <a:bodyPr lIns="0" tIns="0" rIns="0" bIns="0" anchor="t" anchorCtr="0"/>
          <a:lstStyle/>
          <a:p>
            <a:pPr marL="0" indent="0">
              <a:buNone/>
            </a:pPr>
            <a:r>
              <a:rPr lang="en-US" sz="2400" b="1" dirty="0"/>
              <a:t>Figure 16.26 Mitochondrial </a:t>
            </a:r>
            <a:r>
              <a:rPr lang="en-US" sz="2400" b="1" spc="-300" dirty="0"/>
              <a:t>D N </a:t>
            </a:r>
            <a:r>
              <a:rPr lang="en-US" sz="2400" b="1" dirty="0"/>
              <a:t>A.</a:t>
            </a:r>
            <a:endParaRPr lang="en-US" sz="2400" dirty="0"/>
          </a:p>
        </p:txBody>
      </p:sp>
      <p:pic>
        <p:nvPicPr>
          <p:cNvPr id="7" name="Picture Placeholder 6" descr="An electron micrograph of circular mitochondrial DNA. The molecule is replicating at two points indicated by arrows. The measurement reads 0.25 micrometers.">
            <a:extLst>
              <a:ext uri="{FF2B5EF4-FFF2-40B4-BE49-F238E27FC236}">
                <a16:creationId xmlns:a16="http://schemas.microsoft.com/office/drawing/2014/main" id="{F44C69F4-E575-4339-8A9D-360963F1FF32}"/>
              </a:ext>
            </a:extLst>
          </p:cNvPr>
          <p:cNvPicPr>
            <a:picLocks noGrp="1" noChangeAspect="1"/>
          </p:cNvPicPr>
          <p:nvPr>
            <p:ph type="pic" sz="quarter" idx="16"/>
          </p:nvPr>
        </p:nvPicPr>
        <p:blipFill>
          <a:blip r:embed="rId3"/>
          <a:stretch>
            <a:fillRect/>
          </a:stretch>
        </p:blipFill>
        <p:spPr>
          <a:xfrm>
            <a:off x="1692557" y="2412757"/>
            <a:ext cx="5747340" cy="3076702"/>
          </a:xfrm>
        </p:spPr>
      </p:pic>
    </p:spTree>
    <p:extLst>
      <p:ext uri="{BB962C8B-B14F-4D97-AF65-F5344CB8AC3E}">
        <p14:creationId xmlns:p14="http://schemas.microsoft.com/office/powerpoint/2010/main" val="6278201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2659"/>
            <a:ext cx="8302240" cy="553998"/>
          </a:xfrm>
          <a:solidFill>
            <a:srgbClr val="99FF33"/>
          </a:solidFill>
        </p:spPr>
        <p:txBody>
          <a:bodyPr lIns="0" tIns="0" rIns="0" bIns="0" anchor="ctr">
            <a:spAutoFit/>
          </a:bodyPr>
          <a:lstStyle/>
          <a:p>
            <a:r>
              <a:rPr lang="en-US" sz="3600" dirty="0">
                <a:latin typeface="+mj-lt"/>
                <a:cs typeface="Times New Roman" panose="02020603050405020304" pitchFamily="18" charset="0"/>
              </a:rPr>
              <a:t>The Human Mitochondrion </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90204"/>
            <a:ext cx="8302240" cy="2970044"/>
          </a:xfrm>
          <a:noFill/>
          <a:ln>
            <a:noFill/>
          </a:ln>
        </p:spPr>
        <p:txBody>
          <a:bodyPr lIns="0" tIns="0" rIns="0" bIns="0" anchor="t" anchorCtr="0"/>
          <a:lstStyle/>
          <a:p>
            <a:pPr marL="342900" indent="-342900"/>
            <a:r>
              <a:rPr lang="en-US" sz="2400" dirty="0"/>
              <a:t>The genome of the human mitochondrion has been sequenced.</a:t>
            </a:r>
          </a:p>
          <a:p>
            <a:pPr marL="342900" indent="-342900"/>
            <a:r>
              <a:rPr lang="en-US" sz="2400" dirty="0"/>
              <a:t>It is 16,569 base pairs long and </a:t>
            </a:r>
            <a:r>
              <a:rPr lang="en-US" sz="2400" dirty="0">
                <a:solidFill>
                  <a:srgbClr val="FF0000"/>
                </a:solidFill>
              </a:rPr>
              <a:t>encodes 37 genes</a:t>
            </a:r>
            <a:r>
              <a:rPr lang="en-US" sz="2400" dirty="0"/>
              <a:t>, about </a:t>
            </a:r>
            <a:r>
              <a:rPr lang="en-US" sz="2400" dirty="0">
                <a:solidFill>
                  <a:srgbClr val="FF0000"/>
                </a:solidFill>
              </a:rPr>
              <a:t>5% of all the </a:t>
            </a:r>
            <a:r>
              <a:rPr lang="en-US" sz="2400" spc="-300" dirty="0">
                <a:solidFill>
                  <a:srgbClr val="FF0000"/>
                </a:solidFill>
              </a:rPr>
              <a:t>R N A </a:t>
            </a:r>
            <a:r>
              <a:rPr lang="en-US" sz="2400" dirty="0">
                <a:solidFill>
                  <a:srgbClr val="FF0000"/>
                </a:solidFill>
              </a:rPr>
              <a:t>s and proteins needed by the mitochondrion.</a:t>
            </a:r>
          </a:p>
          <a:p>
            <a:pPr marL="342900" indent="-342900"/>
            <a:r>
              <a:rPr lang="en-US" sz="2400" dirty="0"/>
              <a:t>Although its only 5% of the </a:t>
            </a:r>
            <a:r>
              <a:rPr lang="en-US" sz="2400" spc="-300" dirty="0"/>
              <a:t>R N A </a:t>
            </a:r>
            <a:r>
              <a:rPr lang="en-US" sz="2400" dirty="0"/>
              <a:t>s and proteins needed, it is vital.</a:t>
            </a:r>
          </a:p>
        </p:txBody>
      </p:sp>
    </p:spTree>
    <p:extLst>
      <p:ext uri="{BB962C8B-B14F-4D97-AF65-F5344CB8AC3E}">
        <p14:creationId xmlns:p14="http://schemas.microsoft.com/office/powerpoint/2010/main" val="23782875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0640"/>
            <a:ext cx="8229600" cy="1107996"/>
          </a:xfrm>
          <a:solidFill>
            <a:srgbClr val="99FF33"/>
          </a:solidFill>
        </p:spPr>
        <p:txBody>
          <a:bodyPr lIns="0" tIns="0" rIns="0" bIns="0" anchor="ctr">
            <a:spAutoFit/>
          </a:bodyPr>
          <a:lstStyle/>
          <a:p>
            <a:r>
              <a:rPr lang="en-US" dirty="0"/>
              <a:t>Genomic Makeup of the Human Mitochondrion</a:t>
            </a:r>
          </a:p>
        </p:txBody>
      </p:sp>
      <p:sp>
        <p:nvSpPr>
          <p:cNvPr id="6" name="Content Placeholder 5"/>
          <p:cNvSpPr>
            <a:spLocks noGrp="1"/>
          </p:cNvSpPr>
          <p:nvPr>
            <p:ph sz="quarter" idx="4294967295"/>
          </p:nvPr>
        </p:nvSpPr>
        <p:spPr>
          <a:xfrm>
            <a:off x="421689" y="1555555"/>
            <a:ext cx="8303211" cy="738664"/>
          </a:xfrm>
          <a:noFill/>
          <a:ln>
            <a:noFill/>
          </a:ln>
        </p:spPr>
        <p:txBody>
          <a:bodyPr wrap="square" lIns="0" tIns="0" rIns="0" bIns="0" anchor="t" anchorCtr="0">
            <a:spAutoFit/>
          </a:bodyPr>
          <a:lstStyle/>
          <a:p>
            <a:pPr marL="0" indent="0">
              <a:buNone/>
            </a:pPr>
            <a:r>
              <a:rPr lang="en-US" sz="2400" b="1" dirty="0"/>
              <a:t>Figure 16.27 Genomic Makeup of the Human Mitochondrion.</a:t>
            </a:r>
            <a:endParaRPr lang="en-US" sz="2400" dirty="0"/>
          </a:p>
        </p:txBody>
      </p:sp>
      <p:pic>
        <p:nvPicPr>
          <p:cNvPr id="8" name="Picture Placeholder 7" descr="A chart shows the distribution of genomic makeup of the human mitochondrion. &#10;Long description is available in note, Press F6">
            <a:extLst>
              <a:ext uri="{FF2B5EF4-FFF2-40B4-BE49-F238E27FC236}">
                <a16:creationId xmlns:a16="http://schemas.microsoft.com/office/drawing/2014/main" id="{5E1F9272-A2A7-404D-8378-F46EC5ABA592}"/>
              </a:ext>
            </a:extLst>
          </p:cNvPr>
          <p:cNvPicPr>
            <a:picLocks noGrp="1" noChangeAspect="1"/>
          </p:cNvPicPr>
          <p:nvPr>
            <p:ph type="pic" sz="quarter" idx="16"/>
          </p:nvPr>
        </p:nvPicPr>
        <p:blipFill>
          <a:blip r:embed="rId3"/>
          <a:stretch>
            <a:fillRect/>
          </a:stretch>
        </p:blipFill>
        <p:spPr>
          <a:xfrm>
            <a:off x="2634006" y="2429912"/>
            <a:ext cx="3875988" cy="3861166"/>
          </a:xfrm>
        </p:spPr>
      </p:pic>
    </p:spTree>
    <p:extLst>
      <p:ext uri="{BB962C8B-B14F-4D97-AF65-F5344CB8AC3E}">
        <p14:creationId xmlns:p14="http://schemas.microsoft.com/office/powerpoint/2010/main" val="13521269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72"/>
            <a:ext cx="8302240" cy="553998"/>
          </a:xfrm>
          <a:solidFill>
            <a:srgbClr val="99FF33"/>
          </a:solidFill>
        </p:spPr>
        <p:txBody>
          <a:bodyPr lIns="0" tIns="0" rIns="0" bIns="0" anchor="ctr">
            <a:spAutoFit/>
          </a:bodyPr>
          <a:lstStyle/>
          <a:p>
            <a:r>
              <a:rPr lang="en-US" sz="3600" dirty="0">
                <a:latin typeface="+mj-lt"/>
              </a:rPr>
              <a:t>Mitochondrial Genomes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6349"/>
            <a:ext cx="8302240" cy="2970044"/>
          </a:xfrm>
          <a:noFill/>
          <a:ln>
            <a:noFill/>
          </a:ln>
        </p:spPr>
        <p:txBody>
          <a:bodyPr lIns="0" tIns="0" rIns="0" bIns="0" anchor="t" anchorCtr="0"/>
          <a:lstStyle/>
          <a:p>
            <a:pPr marL="342900" indent="-342900"/>
            <a:r>
              <a:rPr lang="en-US" sz="2400" dirty="0"/>
              <a:t>The </a:t>
            </a:r>
            <a:r>
              <a:rPr lang="en-US" sz="2400" u="sng" dirty="0"/>
              <a:t>size of mitochondrial genomes varies considerably among organisms</a:t>
            </a:r>
            <a:r>
              <a:rPr lang="en-US" sz="2400" dirty="0"/>
              <a:t>.</a:t>
            </a:r>
          </a:p>
          <a:p>
            <a:pPr marL="342900" indent="-342900"/>
            <a:r>
              <a:rPr lang="en-US" sz="2400" u="sng" dirty="0"/>
              <a:t>Yeasts have mitochondrial genomes about five times larger than those of mammals, but most of the extra </a:t>
            </a:r>
            <a:r>
              <a:rPr lang="en-US" sz="2400" u="sng" spc="-300" dirty="0"/>
              <a:t>D N </a:t>
            </a:r>
            <a:r>
              <a:rPr lang="en-US" sz="2400" u="sng" dirty="0"/>
              <a:t>A is noncoding</a:t>
            </a:r>
            <a:r>
              <a:rPr lang="en-US" sz="2400" dirty="0"/>
              <a:t>.</a:t>
            </a:r>
          </a:p>
          <a:p>
            <a:pPr marL="342900" indent="-342900"/>
            <a:r>
              <a:rPr lang="en-US" sz="2400" dirty="0"/>
              <a:t>A 648-nucleotide sequence sometimes called the </a:t>
            </a:r>
            <a:r>
              <a:rPr lang="en-US" sz="2400" i="1" spc="-300" dirty="0"/>
              <a:t>D N </a:t>
            </a:r>
            <a:r>
              <a:rPr lang="en-US" sz="2400" i="1" dirty="0"/>
              <a:t>A bar code</a:t>
            </a:r>
            <a:r>
              <a:rPr lang="en-US" sz="2400" dirty="0"/>
              <a:t> can be used to distinguish closely related species.</a:t>
            </a:r>
          </a:p>
        </p:txBody>
      </p:sp>
    </p:spTree>
    <p:extLst>
      <p:ext uri="{BB962C8B-B14F-4D97-AF65-F5344CB8AC3E}">
        <p14:creationId xmlns:p14="http://schemas.microsoft.com/office/powerpoint/2010/main" val="16720754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72"/>
            <a:ext cx="8302240" cy="553998"/>
          </a:xfrm>
          <a:solidFill>
            <a:srgbClr val="99FF33"/>
          </a:solidFill>
        </p:spPr>
        <p:txBody>
          <a:bodyPr lIns="0" tIns="0" rIns="0" bIns="0" anchor="ctr">
            <a:spAutoFit/>
          </a:bodyPr>
          <a:lstStyle/>
          <a:p>
            <a:r>
              <a:rPr lang="en-US" sz="3600" dirty="0">
                <a:latin typeface="+mj-lt"/>
              </a:rPr>
              <a:t>Chloroplast Genomes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90204"/>
            <a:ext cx="8302240" cy="2039020"/>
          </a:xfrm>
          <a:noFill/>
          <a:ln>
            <a:noFill/>
          </a:ln>
        </p:spPr>
        <p:txBody>
          <a:bodyPr lIns="0" tIns="0" rIns="0" bIns="0" anchor="t" anchorCtr="0">
            <a:spAutoFit/>
          </a:bodyPr>
          <a:lstStyle/>
          <a:p>
            <a:pPr marL="342900" indent="-342900"/>
            <a:r>
              <a:rPr lang="en-US" sz="2400" dirty="0"/>
              <a:t>Chloroplasts usually possess </a:t>
            </a:r>
            <a:r>
              <a:rPr lang="en-US" sz="2400" dirty="0">
                <a:solidFill>
                  <a:srgbClr val="FF0000"/>
                </a:solidFill>
              </a:rPr>
              <a:t>circular</a:t>
            </a:r>
            <a:r>
              <a:rPr lang="en-US" sz="2400" dirty="0"/>
              <a:t> </a:t>
            </a:r>
            <a:r>
              <a:rPr lang="en-US" sz="2400" spc="-300" dirty="0"/>
              <a:t>D N </a:t>
            </a:r>
            <a:r>
              <a:rPr lang="en-US" sz="2400" dirty="0"/>
              <a:t>A molecules of about 120,000 bp in length, containing around </a:t>
            </a:r>
            <a:r>
              <a:rPr lang="en-US" sz="2400" dirty="0">
                <a:solidFill>
                  <a:srgbClr val="FF0000"/>
                </a:solidFill>
              </a:rPr>
              <a:t>120 genes</a:t>
            </a:r>
            <a:r>
              <a:rPr lang="en-US" sz="2400" dirty="0"/>
              <a:t>.</a:t>
            </a:r>
          </a:p>
          <a:p>
            <a:pPr marL="342900" indent="-342900"/>
            <a:r>
              <a:rPr lang="en-US" sz="2400" dirty="0"/>
              <a:t>Subunits of some multimeric protein complexes are encoded by the nuclear genome; this is true for both chloroplasts and mitochondria.</a:t>
            </a:r>
          </a:p>
        </p:txBody>
      </p:sp>
    </p:spTree>
    <p:extLst>
      <p:ext uri="{BB962C8B-B14F-4D97-AF65-F5344CB8AC3E}">
        <p14:creationId xmlns:p14="http://schemas.microsoft.com/office/powerpoint/2010/main" val="12591238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72"/>
            <a:ext cx="8302240" cy="553998"/>
          </a:xfrm>
          <a:solidFill>
            <a:srgbClr val="99FF33"/>
          </a:solidFill>
        </p:spPr>
        <p:txBody>
          <a:bodyPr lIns="0" tIns="0" rIns="0" bIns="0" anchor="ctr">
            <a:spAutoFit/>
          </a:bodyPr>
          <a:lstStyle/>
          <a:p>
            <a:r>
              <a:rPr lang="en-US" sz="3600" dirty="0">
                <a:latin typeface="+mj-lt"/>
                <a:cs typeface="Times New Roman" panose="02020603050405020304" pitchFamily="18" charset="0"/>
              </a:rPr>
              <a:t>16.4 The Nucleus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90204"/>
            <a:ext cx="8302240" cy="2039020"/>
          </a:xfrm>
          <a:noFill/>
          <a:ln>
            <a:noFill/>
          </a:ln>
        </p:spPr>
        <p:txBody>
          <a:bodyPr lIns="0" tIns="0" rIns="0" bIns="0" anchor="t" anchorCtr="0"/>
          <a:lstStyle/>
          <a:p>
            <a:pPr marL="342900" indent="-342900"/>
            <a:r>
              <a:rPr lang="en-US" sz="2400" dirty="0"/>
              <a:t>The </a:t>
            </a:r>
            <a:r>
              <a:rPr lang="en-US" sz="2400" b="1" dirty="0"/>
              <a:t>nucleus</a:t>
            </a:r>
            <a:r>
              <a:rPr lang="en-US" sz="2400" dirty="0"/>
              <a:t> is the </a:t>
            </a:r>
            <a:r>
              <a:rPr lang="en-US" sz="2400" u="sng" dirty="0"/>
              <a:t>site within the eukaryotic cell where the chromosomes are localized and replicated and the </a:t>
            </a:r>
            <a:r>
              <a:rPr lang="en-US" sz="2400" u="sng" spc="-300" dirty="0"/>
              <a:t>D N </a:t>
            </a:r>
            <a:r>
              <a:rPr lang="en-US" sz="2400" u="sng" dirty="0"/>
              <a:t>A they contain is transcribed</a:t>
            </a:r>
            <a:r>
              <a:rPr lang="en-US" sz="2400" dirty="0"/>
              <a:t>.</a:t>
            </a:r>
          </a:p>
          <a:p>
            <a:pPr marL="342900" indent="-342900"/>
            <a:r>
              <a:rPr lang="en-US" sz="2400" dirty="0"/>
              <a:t>It is one of the most prominent and distinguishing features of eukaryotic cells.</a:t>
            </a:r>
          </a:p>
        </p:txBody>
      </p:sp>
    </p:spTree>
    <p:extLst>
      <p:ext uri="{BB962C8B-B14F-4D97-AF65-F5344CB8AC3E}">
        <p14:creationId xmlns:p14="http://schemas.microsoft.com/office/powerpoint/2010/main" val="5303653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857"/>
            <a:ext cx="8229600" cy="553998"/>
          </a:xfrm>
          <a:solidFill>
            <a:srgbClr val="99FF33"/>
          </a:solidFill>
        </p:spPr>
        <p:txBody>
          <a:bodyPr lIns="0" tIns="0" rIns="0" bIns="0" anchor="ctr">
            <a:spAutoFit/>
          </a:bodyPr>
          <a:lstStyle/>
          <a:p>
            <a:r>
              <a:rPr lang="en-US" dirty="0"/>
              <a:t>The Nucleus</a:t>
            </a:r>
          </a:p>
        </p:txBody>
      </p:sp>
      <p:sp>
        <p:nvSpPr>
          <p:cNvPr id="6" name="Content Placeholder 5"/>
          <p:cNvSpPr>
            <a:spLocks noGrp="1"/>
          </p:cNvSpPr>
          <p:nvPr>
            <p:ph sz="quarter" idx="4294967295"/>
          </p:nvPr>
        </p:nvSpPr>
        <p:spPr>
          <a:xfrm>
            <a:off x="421688" y="979199"/>
            <a:ext cx="8303211" cy="738664"/>
          </a:xfrm>
          <a:solidFill>
            <a:schemeClr val="accent4">
              <a:lumMod val="40000"/>
              <a:lumOff val="60000"/>
            </a:schemeClr>
          </a:solidFill>
          <a:ln>
            <a:noFill/>
          </a:ln>
        </p:spPr>
        <p:txBody>
          <a:bodyPr wrap="square" lIns="0" tIns="0" rIns="0" bIns="0" anchor="t" anchorCtr="0">
            <a:spAutoFit/>
          </a:bodyPr>
          <a:lstStyle/>
          <a:p>
            <a:pPr marL="0" indent="0">
              <a:buNone/>
            </a:pPr>
            <a:r>
              <a:rPr lang="en-US" sz="2400" b="1" dirty="0"/>
              <a:t>Figure 16.28 The Nucleus. The nucleus is a prominent structural feature in most eukaryotic cells.</a:t>
            </a:r>
            <a:endParaRPr lang="en-US" sz="2400" dirty="0"/>
          </a:p>
        </p:txBody>
      </p:sp>
      <p:pic>
        <p:nvPicPr>
          <p:cNvPr id="7" name="Picture Placeholder 6" descr="An electron micrograph of T E M measuring 5 micrometers with nucleus occupying a large part and secretory granules surrounding it. Another shows immunofluorescence of epithelial cells. &#10;Long description is available in note, Press F6">
            <a:extLst>
              <a:ext uri="{FF2B5EF4-FFF2-40B4-BE49-F238E27FC236}">
                <a16:creationId xmlns:a16="http://schemas.microsoft.com/office/drawing/2014/main" id="{FEDDBA6A-CFE3-4F60-901A-4D6D0369FFEB}"/>
              </a:ext>
            </a:extLst>
          </p:cNvPr>
          <p:cNvPicPr>
            <a:picLocks noGrp="1" noChangeAspect="1"/>
          </p:cNvPicPr>
          <p:nvPr>
            <p:ph type="pic" sz="quarter" idx="16"/>
          </p:nvPr>
        </p:nvPicPr>
        <p:blipFill>
          <a:blip r:embed="rId3"/>
          <a:stretch>
            <a:fillRect/>
          </a:stretch>
        </p:blipFill>
        <p:spPr>
          <a:xfrm>
            <a:off x="928260" y="2038528"/>
            <a:ext cx="7301340" cy="4012082"/>
          </a:xfrm>
        </p:spPr>
      </p:pic>
    </p:spTree>
    <p:extLst>
      <p:ext uri="{BB962C8B-B14F-4D97-AF65-F5344CB8AC3E}">
        <p14:creationId xmlns:p14="http://schemas.microsoft.com/office/powerpoint/2010/main" val="51719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15221"/>
            <a:ext cx="8294334" cy="1046440"/>
          </a:xfrm>
          <a:solidFill>
            <a:srgbClr val="92D050"/>
          </a:solidFill>
        </p:spPr>
        <p:txBody>
          <a:bodyPr wrap="square" lIns="0" tIns="0" rIns="0" bIns="0" anchor="ctr">
            <a:spAutoFit/>
          </a:bodyPr>
          <a:lstStyle/>
          <a:p>
            <a:r>
              <a:rPr lang="en-US" sz="3400" dirty="0"/>
              <a:t>Griffith’s Experiment on Genetic Transformation in Pneumococcus </a:t>
            </a:r>
            <a:r>
              <a:rPr lang="en-US" sz="2600" dirty="0"/>
              <a:t>(1 of 2)</a:t>
            </a:r>
          </a:p>
        </p:txBody>
      </p:sp>
      <p:sp>
        <p:nvSpPr>
          <p:cNvPr id="6" name="Content Placeholder 5"/>
          <p:cNvSpPr>
            <a:spLocks noGrp="1"/>
          </p:cNvSpPr>
          <p:nvPr>
            <p:ph sz="quarter" idx="4294967295"/>
          </p:nvPr>
        </p:nvSpPr>
        <p:spPr>
          <a:xfrm>
            <a:off x="419100" y="1554095"/>
            <a:ext cx="8305800" cy="738664"/>
          </a:xfrm>
          <a:solidFill>
            <a:srgbClr val="FFFF00"/>
          </a:solidFill>
        </p:spPr>
        <p:txBody>
          <a:bodyPr wrap="square" lIns="0" tIns="0" rIns="0" bIns="0">
            <a:spAutoFit/>
          </a:bodyPr>
          <a:lstStyle/>
          <a:p>
            <a:pPr marL="0" indent="0">
              <a:spcBef>
                <a:spcPts val="0"/>
              </a:spcBef>
              <a:buNone/>
            </a:pPr>
            <a:r>
              <a:rPr lang="en-US" sz="2400" b="1" dirty="0"/>
              <a:t>Figure 16.2 Griffith’s Experiment on Genetic Transformation in Pneumococcus.</a:t>
            </a:r>
            <a:r>
              <a:rPr lang="en-US" sz="2400" dirty="0"/>
              <a:t>.</a:t>
            </a:r>
          </a:p>
        </p:txBody>
      </p:sp>
      <p:pic>
        <p:nvPicPr>
          <p:cNvPr id="4" name="Picture Placeholder 3" descr="Illustration of Griffith’s experiment and the genetic transformation in pneumococcus by injecting mice with different combinations of live and heat-killed smooth cells and rough cells of pneumococcus bacterium.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6266"/>
          <a:stretch/>
        </p:blipFill>
        <p:spPr>
          <a:xfrm>
            <a:off x="467547" y="3207574"/>
            <a:ext cx="8208907" cy="2484243"/>
          </a:xfrm>
        </p:spPr>
      </p:pic>
    </p:spTree>
    <p:extLst>
      <p:ext uri="{BB962C8B-B14F-4D97-AF65-F5344CB8AC3E}">
        <p14:creationId xmlns:p14="http://schemas.microsoft.com/office/powerpoint/2010/main" val="19608511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6612"/>
            <a:ext cx="8229600" cy="1107996"/>
          </a:xfrm>
          <a:solidFill>
            <a:srgbClr val="99FF33"/>
          </a:solidFill>
        </p:spPr>
        <p:txBody>
          <a:bodyPr lIns="0" tIns="0" rIns="0" bIns="0" anchor="ctr">
            <a:spAutoFit/>
          </a:bodyPr>
          <a:lstStyle/>
          <a:p>
            <a:r>
              <a:rPr lang="en-US" dirty="0"/>
              <a:t>Structural Organization of the Nucleus and Nuclear Envelope</a:t>
            </a:r>
          </a:p>
        </p:txBody>
      </p:sp>
      <p:sp>
        <p:nvSpPr>
          <p:cNvPr id="6" name="Content Placeholder 5"/>
          <p:cNvSpPr>
            <a:spLocks noGrp="1"/>
          </p:cNvSpPr>
          <p:nvPr>
            <p:ph sz="quarter" idx="4294967295"/>
          </p:nvPr>
        </p:nvSpPr>
        <p:spPr>
          <a:xfrm>
            <a:off x="421689" y="1555555"/>
            <a:ext cx="8303211" cy="738664"/>
          </a:xfrm>
          <a:solidFill>
            <a:schemeClr val="accent4">
              <a:lumMod val="40000"/>
              <a:lumOff val="60000"/>
            </a:schemeClr>
          </a:solidFill>
          <a:ln>
            <a:noFill/>
          </a:ln>
        </p:spPr>
        <p:txBody>
          <a:bodyPr wrap="square" lIns="0" tIns="0" rIns="0" bIns="0" anchor="t" anchorCtr="0">
            <a:spAutoFit/>
          </a:bodyPr>
          <a:lstStyle/>
          <a:p>
            <a:pPr marL="0" indent="0">
              <a:buNone/>
            </a:pPr>
            <a:r>
              <a:rPr lang="en-US" sz="2400" b="1" dirty="0"/>
              <a:t>Figure 16.29 Structural Organization of the Nucleus and Nuclear Envelope.</a:t>
            </a:r>
            <a:endParaRPr lang="en-US" sz="2400" dirty="0"/>
          </a:p>
        </p:txBody>
      </p:sp>
      <p:pic>
        <p:nvPicPr>
          <p:cNvPr id="8" name="Picture Placeholder 7" descr="An electron micrograph shows the enlarged view and a schematic drawing of the nucleus. The parts labeled in the micrograph are nuclear pores, nucleolus, euchromatin, and heterochromatin. &#10;Long description is available in note, Press F6">
            <a:extLst>
              <a:ext uri="{FF2B5EF4-FFF2-40B4-BE49-F238E27FC236}">
                <a16:creationId xmlns:a16="http://schemas.microsoft.com/office/drawing/2014/main" id="{F2706DC0-18E6-4442-B4D9-D5AF98FBA020}"/>
              </a:ext>
            </a:extLst>
          </p:cNvPr>
          <p:cNvPicPr>
            <a:picLocks noGrp="1" noChangeAspect="1"/>
          </p:cNvPicPr>
          <p:nvPr>
            <p:ph type="pic" sz="quarter" idx="16"/>
          </p:nvPr>
        </p:nvPicPr>
        <p:blipFill>
          <a:blip r:embed="rId3"/>
          <a:stretch>
            <a:fillRect/>
          </a:stretch>
        </p:blipFill>
        <p:spPr>
          <a:xfrm>
            <a:off x="2022691" y="2545166"/>
            <a:ext cx="5045350" cy="3751672"/>
          </a:xfrm>
        </p:spPr>
      </p:pic>
    </p:spTree>
    <p:extLst>
      <p:ext uri="{BB962C8B-B14F-4D97-AF65-F5344CB8AC3E}">
        <p14:creationId xmlns:p14="http://schemas.microsoft.com/office/powerpoint/2010/main" val="7250509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018"/>
            <a:ext cx="8302240" cy="1107996"/>
          </a:xfrm>
          <a:solidFill>
            <a:srgbClr val="99FF33"/>
          </a:solidFill>
        </p:spPr>
        <p:txBody>
          <a:bodyPr lIns="0" tIns="0" rIns="0" bIns="0" anchor="ctr">
            <a:spAutoFit/>
          </a:bodyPr>
          <a:lstStyle/>
          <a:p>
            <a:r>
              <a:rPr lang="en-US" sz="3600" dirty="0">
                <a:latin typeface="+mj-lt"/>
                <a:cs typeface="Times New Roman" panose="02020603050405020304" pitchFamily="18" charset="0"/>
              </a:rPr>
              <a:t>A Double-Membrane Nuclear Envelope Surrounds the Nucleus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0440"/>
            <a:ext cx="8302240" cy="3339376"/>
          </a:xfrm>
          <a:noFill/>
          <a:ln>
            <a:noFill/>
          </a:ln>
        </p:spPr>
        <p:txBody>
          <a:bodyPr lIns="0" tIns="0" rIns="0" bIns="0" anchor="t" anchorCtr="0"/>
          <a:lstStyle/>
          <a:p>
            <a:pPr marL="342900" indent="-342900"/>
            <a:r>
              <a:rPr lang="en-US" sz="2400" dirty="0"/>
              <a:t>The nucleus is bounded by a </a:t>
            </a:r>
            <a:r>
              <a:rPr lang="en-US" sz="2400" b="1" dirty="0"/>
              <a:t>nuclear envelope </a:t>
            </a:r>
            <a:r>
              <a:rPr lang="en-US" sz="2400" dirty="0"/>
              <a:t>with an inner and an outer membrane separated by a </a:t>
            </a:r>
            <a:r>
              <a:rPr lang="en-US" sz="2400" b="1" dirty="0"/>
              <a:t>perinuclear space</a:t>
            </a:r>
            <a:r>
              <a:rPr lang="en-US" sz="2400" dirty="0"/>
              <a:t>.</a:t>
            </a:r>
          </a:p>
          <a:p>
            <a:pPr marL="342900" indent="-342900"/>
            <a:r>
              <a:rPr lang="en-US" sz="2400" u="sng" dirty="0"/>
              <a:t>The outer membrane is continuous with the </a:t>
            </a:r>
            <a:r>
              <a:rPr lang="en-US" sz="2400" u="sng" spc="-300" dirty="0"/>
              <a:t>E </a:t>
            </a:r>
            <a:r>
              <a:rPr lang="en-US" sz="2400" u="sng" dirty="0"/>
              <a:t>R and contains proteins that bind actin and intermediate filaments (</a:t>
            </a:r>
            <a:r>
              <a:rPr lang="en-US" sz="2400" u="sng" spc="-300" dirty="0"/>
              <a:t>I F </a:t>
            </a:r>
            <a:r>
              <a:rPr lang="en-US" sz="2400" u="sng" dirty="0"/>
              <a:t>s) of the cytoskeleton.</a:t>
            </a:r>
          </a:p>
          <a:p>
            <a:pPr marL="342900" indent="-342900"/>
            <a:r>
              <a:rPr lang="en-US" sz="2400" dirty="0"/>
              <a:t>Tubular invaginations of the envelope project into the nucleus.</a:t>
            </a:r>
          </a:p>
        </p:txBody>
      </p:sp>
    </p:spTree>
    <p:extLst>
      <p:ext uri="{BB962C8B-B14F-4D97-AF65-F5344CB8AC3E}">
        <p14:creationId xmlns:p14="http://schemas.microsoft.com/office/powerpoint/2010/main" val="17029309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234"/>
            <a:ext cx="8302240" cy="553998"/>
          </a:xfrm>
          <a:solidFill>
            <a:srgbClr val="99FF33"/>
          </a:solidFill>
        </p:spPr>
        <p:txBody>
          <a:bodyPr lIns="0" tIns="0" rIns="0" bIns="0" anchor="ctr">
            <a:spAutoFit/>
          </a:bodyPr>
          <a:lstStyle/>
          <a:p>
            <a:r>
              <a:rPr lang="en-US" sz="3600" dirty="0">
                <a:latin typeface="+mj-lt"/>
                <a:cs typeface="Times New Roman" panose="02020603050405020304" pitchFamily="18" charset="0"/>
              </a:rPr>
              <a:t>Nuclear Pores </a:t>
            </a:r>
            <a:r>
              <a:rPr lang="en-US" sz="2800" dirty="0">
                <a:latin typeface="+mj-lt"/>
                <a:cs typeface="Times New Roman" panose="02020603050405020304" pitchFamily="18" charset="0"/>
              </a:rPr>
              <a:t>(1 of 2)</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2397"/>
            <a:ext cx="8302240" cy="2600712"/>
          </a:xfrm>
          <a:noFill/>
          <a:ln>
            <a:noFill/>
          </a:ln>
        </p:spPr>
        <p:txBody>
          <a:bodyPr lIns="0" tIns="0" rIns="0" bIns="0" anchor="t" anchorCtr="0">
            <a:spAutoFit/>
          </a:bodyPr>
          <a:lstStyle/>
          <a:p>
            <a:pPr marL="342900" indent="-342900"/>
            <a:r>
              <a:rPr lang="en-US" sz="2400" b="1" dirty="0"/>
              <a:t>Nuclear pores</a:t>
            </a:r>
            <a:r>
              <a:rPr lang="en-US" sz="2400" dirty="0"/>
              <a:t> are </a:t>
            </a:r>
            <a:r>
              <a:rPr lang="en-US" sz="2400" u="sng" dirty="0"/>
              <a:t>specialized channels in the nuclear envelope where inner and outer membranes are fused</a:t>
            </a:r>
            <a:r>
              <a:rPr lang="en-US" sz="2400" dirty="0"/>
              <a:t>.</a:t>
            </a:r>
          </a:p>
          <a:p>
            <a:pPr marL="342900" indent="-342900"/>
            <a:r>
              <a:rPr lang="en-US" sz="2400" dirty="0"/>
              <a:t>They </a:t>
            </a:r>
            <a:r>
              <a:rPr lang="en-US" sz="2400" u="sng" dirty="0"/>
              <a:t>provide direct contact between the cytosol and the </a:t>
            </a:r>
            <a:r>
              <a:rPr lang="en-US" sz="2400" b="1" u="sng" dirty="0"/>
              <a:t>nucleoplasm</a:t>
            </a:r>
            <a:r>
              <a:rPr lang="en-US" sz="2400" u="sng" dirty="0"/>
              <a:t> (interior nuclear space).</a:t>
            </a:r>
          </a:p>
          <a:p>
            <a:pPr marL="342900" indent="-342900"/>
            <a:r>
              <a:rPr lang="en-US" sz="2400" dirty="0"/>
              <a:t>They are </a:t>
            </a:r>
            <a:r>
              <a:rPr lang="en-US" sz="2400" u="sng" dirty="0"/>
              <a:t>lined with a protein structure called the </a:t>
            </a:r>
            <a:r>
              <a:rPr lang="en-US" sz="2400" b="1" u="sng" dirty="0"/>
              <a:t>nuclear pore complex (</a:t>
            </a:r>
            <a:r>
              <a:rPr lang="en-US" sz="2400" b="1" u="sng" spc="-300" dirty="0"/>
              <a:t>N P </a:t>
            </a:r>
            <a:r>
              <a:rPr lang="en-US" sz="2400" b="1" u="sng" dirty="0"/>
              <a:t>C)</a:t>
            </a:r>
            <a:r>
              <a:rPr lang="en-US" sz="2400" u="sng" dirty="0"/>
              <a:t>.</a:t>
            </a:r>
          </a:p>
        </p:txBody>
      </p:sp>
    </p:spTree>
    <p:extLst>
      <p:ext uri="{BB962C8B-B14F-4D97-AF65-F5344CB8AC3E}">
        <p14:creationId xmlns:p14="http://schemas.microsoft.com/office/powerpoint/2010/main" val="42105278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253" y="197004"/>
            <a:ext cx="8229600" cy="553998"/>
          </a:xfrm>
          <a:solidFill>
            <a:srgbClr val="99FF33"/>
          </a:solidFill>
        </p:spPr>
        <p:txBody>
          <a:bodyPr lIns="0" tIns="0" rIns="0" bIns="0" anchor="ctr">
            <a:spAutoFit/>
          </a:bodyPr>
          <a:lstStyle/>
          <a:p>
            <a:r>
              <a:rPr lang="en-US" dirty="0"/>
              <a:t>Nuclear Pores </a:t>
            </a:r>
            <a:r>
              <a:rPr lang="en-US" sz="2800" dirty="0">
                <a:cs typeface="Times New Roman" panose="02020603050405020304" pitchFamily="18" charset="0"/>
              </a:rPr>
              <a:t>(2 of 2)</a:t>
            </a:r>
            <a:endParaRPr lang="en-US" dirty="0"/>
          </a:p>
        </p:txBody>
      </p:sp>
      <p:sp>
        <p:nvSpPr>
          <p:cNvPr id="6" name="Content Placeholder 5"/>
          <p:cNvSpPr>
            <a:spLocks noGrp="1"/>
          </p:cNvSpPr>
          <p:nvPr>
            <p:ph sz="quarter" idx="4294967295"/>
          </p:nvPr>
        </p:nvSpPr>
        <p:spPr>
          <a:xfrm>
            <a:off x="419100" y="983668"/>
            <a:ext cx="8305800" cy="369332"/>
          </a:xfrm>
          <a:noFill/>
          <a:ln>
            <a:noFill/>
          </a:ln>
        </p:spPr>
        <p:txBody>
          <a:bodyPr wrap="square" lIns="0" tIns="0" rIns="0" bIns="0" anchor="t" anchorCtr="0">
            <a:spAutoFit/>
          </a:bodyPr>
          <a:lstStyle/>
          <a:p>
            <a:pPr marL="0" indent="0">
              <a:buNone/>
            </a:pPr>
            <a:r>
              <a:rPr lang="en-US" sz="2400" b="1" dirty="0"/>
              <a:t>Figure 16.30 Nuclear Pores.</a:t>
            </a:r>
            <a:r>
              <a:rPr lang="en-US" sz="2400" dirty="0"/>
              <a:t> </a:t>
            </a:r>
          </a:p>
        </p:txBody>
      </p:sp>
      <p:pic>
        <p:nvPicPr>
          <p:cNvPr id="4" name="Picture Placeholder 3" descr="A freeze-fracture micrograph of the nucleus showing numerous nuclear pores both in the inner membrane and outer membrane. Two arrows point to ridges to represent perinuclear space between the inner and outer membranes. "/>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953"/>
          <a:stretch/>
        </p:blipFill>
        <p:spPr>
          <a:xfrm>
            <a:off x="1934907" y="1634052"/>
            <a:ext cx="4982728" cy="4471072"/>
          </a:xfrm>
        </p:spPr>
      </p:pic>
    </p:spTree>
    <p:extLst>
      <p:ext uri="{BB962C8B-B14F-4D97-AF65-F5344CB8AC3E}">
        <p14:creationId xmlns:p14="http://schemas.microsoft.com/office/powerpoint/2010/main" val="4227270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253" y="199089"/>
            <a:ext cx="8229600" cy="553998"/>
          </a:xfrm>
          <a:solidFill>
            <a:srgbClr val="99FF33"/>
          </a:solidFill>
        </p:spPr>
        <p:txBody>
          <a:bodyPr lIns="0" tIns="0" rIns="0" bIns="0" anchor="ctr">
            <a:spAutoFit/>
          </a:bodyPr>
          <a:lstStyle/>
          <a:p>
            <a:r>
              <a:rPr lang="en-US" dirty="0"/>
              <a:t>Nuclear Pore Complex</a:t>
            </a:r>
          </a:p>
        </p:txBody>
      </p:sp>
      <p:sp>
        <p:nvSpPr>
          <p:cNvPr id="6" name="Content Placeholder 5"/>
          <p:cNvSpPr>
            <a:spLocks noGrp="1"/>
          </p:cNvSpPr>
          <p:nvPr>
            <p:ph sz="quarter" idx="4294967295"/>
          </p:nvPr>
        </p:nvSpPr>
        <p:spPr>
          <a:xfrm>
            <a:off x="419100" y="980852"/>
            <a:ext cx="8305800" cy="2231380"/>
          </a:xfrm>
          <a:noFill/>
          <a:ln>
            <a:noFill/>
          </a:ln>
        </p:spPr>
        <p:txBody>
          <a:bodyPr lIns="0" tIns="0" rIns="0" bIns="0" anchor="t" anchorCtr="0">
            <a:spAutoFit/>
          </a:bodyPr>
          <a:lstStyle/>
          <a:p>
            <a:pPr marL="342900" indent="-342900"/>
            <a:r>
              <a:rPr lang="en-US" sz="2400" dirty="0"/>
              <a:t>The </a:t>
            </a:r>
            <a:r>
              <a:rPr lang="en-US" sz="2400" u="sng" spc="-300" dirty="0"/>
              <a:t>N P </a:t>
            </a:r>
            <a:r>
              <a:rPr lang="en-US" sz="2400" u="sng" dirty="0"/>
              <a:t>C is built from about </a:t>
            </a:r>
            <a:r>
              <a:rPr lang="en-US" sz="2400" u="sng" dirty="0">
                <a:solidFill>
                  <a:srgbClr val="FF0000"/>
                </a:solidFill>
              </a:rPr>
              <a:t>30</a:t>
            </a:r>
            <a:r>
              <a:rPr lang="en-US" sz="2400" u="sng" dirty="0"/>
              <a:t> different proteins called </a:t>
            </a:r>
            <a:r>
              <a:rPr lang="en-US" sz="2400" i="1" u="sng" dirty="0">
                <a:solidFill>
                  <a:srgbClr val="FF0000"/>
                </a:solidFill>
              </a:rPr>
              <a:t>nucleoporins</a:t>
            </a:r>
            <a:r>
              <a:rPr lang="en-US" sz="2400" i="1" dirty="0"/>
              <a:t>.</a:t>
            </a:r>
          </a:p>
          <a:p>
            <a:pPr marL="342900" indent="-342900"/>
            <a:r>
              <a:rPr lang="en-US" sz="2400" dirty="0"/>
              <a:t>The complex has a striking octagonal symmetry.</a:t>
            </a:r>
          </a:p>
          <a:p>
            <a:pPr marL="342900" indent="-342900"/>
            <a:r>
              <a:rPr lang="en-US" sz="2400" dirty="0"/>
              <a:t>The “</a:t>
            </a:r>
            <a:r>
              <a:rPr lang="en-US" altLang="ja-JP" sz="2400" dirty="0"/>
              <a:t>central granule” is called the </a:t>
            </a:r>
            <a:r>
              <a:rPr lang="en-US" altLang="ja-JP" sz="2400" i="1" dirty="0"/>
              <a:t>transporter</a:t>
            </a:r>
            <a:r>
              <a:rPr lang="en-US" altLang="ja-JP" sz="2400" dirty="0"/>
              <a:t> and is likely involved in moving molecules across the nuclear envelope.</a:t>
            </a:r>
            <a:endParaRPr lang="en-US" sz="2400" dirty="0"/>
          </a:p>
        </p:txBody>
      </p:sp>
    </p:spTree>
    <p:extLst>
      <p:ext uri="{BB962C8B-B14F-4D97-AF65-F5344CB8AC3E}">
        <p14:creationId xmlns:p14="http://schemas.microsoft.com/office/powerpoint/2010/main" val="42485787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88691"/>
            <a:ext cx="8229600" cy="553998"/>
          </a:xfrm>
          <a:solidFill>
            <a:srgbClr val="99FF33"/>
          </a:solidFill>
        </p:spPr>
        <p:txBody>
          <a:bodyPr lIns="0" tIns="0" rIns="0" bIns="0" anchor="ctr">
            <a:spAutoFit/>
          </a:bodyPr>
          <a:lstStyle/>
          <a:p>
            <a:r>
              <a:rPr lang="en-US" dirty="0">
                <a:solidFill>
                  <a:schemeClr val="tx2"/>
                </a:solidFill>
              </a:rPr>
              <a:t>Structure of the Nuclear Pore</a:t>
            </a:r>
          </a:p>
        </p:txBody>
      </p:sp>
      <p:sp>
        <p:nvSpPr>
          <p:cNvPr id="6" name="Content Placeholder 5"/>
          <p:cNvSpPr>
            <a:spLocks noGrp="1"/>
          </p:cNvSpPr>
          <p:nvPr>
            <p:ph sz="quarter" idx="4294967295"/>
          </p:nvPr>
        </p:nvSpPr>
        <p:spPr>
          <a:xfrm>
            <a:off x="419100" y="983668"/>
            <a:ext cx="8305800" cy="369332"/>
          </a:xfrm>
          <a:noFill/>
          <a:ln>
            <a:noFill/>
          </a:ln>
        </p:spPr>
        <p:txBody>
          <a:bodyPr wrap="square" lIns="0" tIns="0" rIns="0" bIns="0" anchor="t" anchorCtr="0">
            <a:spAutoFit/>
          </a:bodyPr>
          <a:lstStyle/>
          <a:p>
            <a:pPr marL="0" indent="0">
              <a:buNone/>
            </a:pPr>
            <a:r>
              <a:rPr lang="en-US" sz="2400" b="1" dirty="0"/>
              <a:t>Figure 16.31 Structure of the Nuclear Pore.</a:t>
            </a:r>
            <a:endParaRPr lang="en-US" sz="2400" dirty="0"/>
          </a:p>
        </p:txBody>
      </p:sp>
      <p:pic>
        <p:nvPicPr>
          <p:cNvPr id="8" name="Picture Placeholder 7" descr="An electron micrograph shows nuclear pores in the envelope of 0.25 micrometers. An illustration shows the location of nuclear pores in the nuclear membrane. &#10;Long description is available in note, Press F6">
            <a:extLst>
              <a:ext uri="{FF2B5EF4-FFF2-40B4-BE49-F238E27FC236}">
                <a16:creationId xmlns:a16="http://schemas.microsoft.com/office/drawing/2014/main" id="{1B64F219-777B-4EE7-A3CC-E1A68F64AF23}"/>
              </a:ext>
            </a:extLst>
          </p:cNvPr>
          <p:cNvPicPr>
            <a:picLocks noGrp="1" noChangeAspect="1"/>
          </p:cNvPicPr>
          <p:nvPr>
            <p:ph type="pic" sz="quarter" idx="16"/>
          </p:nvPr>
        </p:nvPicPr>
        <p:blipFill>
          <a:blip r:embed="rId3"/>
          <a:stretch>
            <a:fillRect/>
          </a:stretch>
        </p:blipFill>
        <p:spPr>
          <a:xfrm>
            <a:off x="3229995" y="1728174"/>
            <a:ext cx="2674486" cy="4497610"/>
          </a:xfrm>
        </p:spPr>
      </p:pic>
    </p:spTree>
    <p:extLst>
      <p:ext uri="{BB962C8B-B14F-4D97-AF65-F5344CB8AC3E}">
        <p14:creationId xmlns:p14="http://schemas.microsoft.com/office/powerpoint/2010/main" val="23507345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496"/>
            <a:ext cx="8293694" cy="1107996"/>
          </a:xfrm>
          <a:solidFill>
            <a:srgbClr val="99FF33"/>
          </a:solidFill>
        </p:spPr>
        <p:txBody>
          <a:bodyPr lIns="0" tIns="0" rIns="0" bIns="0" anchor="ctr">
            <a:spAutoFit/>
          </a:bodyPr>
          <a:lstStyle/>
          <a:p>
            <a:r>
              <a:rPr lang="en-US" sz="3600" dirty="0">
                <a:latin typeface="+mj-lt"/>
              </a:rPr>
              <a:t>Molecules Enter and Exit the Nucleus Through Nuclear Pores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3759"/>
            <a:ext cx="8293694" cy="2600712"/>
          </a:xfrm>
          <a:noFill/>
          <a:ln>
            <a:noFill/>
          </a:ln>
        </p:spPr>
        <p:txBody>
          <a:bodyPr lIns="0" tIns="0" rIns="0" bIns="0" anchor="t" anchorCtr="0"/>
          <a:lstStyle/>
          <a:p>
            <a:pPr marL="342900" indent="-342900"/>
            <a:r>
              <a:rPr lang="en-US" sz="2400" u="sng" dirty="0"/>
              <a:t>Enzymes and proteins needed in the nucleus must be imported from the cytoplasm</a:t>
            </a:r>
            <a:r>
              <a:rPr lang="en-US" sz="2400" dirty="0"/>
              <a:t>.</a:t>
            </a:r>
          </a:p>
          <a:p>
            <a:pPr marL="342900" indent="-342900"/>
            <a:r>
              <a:rPr lang="en-US" sz="2400" u="sng" spc="-300" dirty="0"/>
              <a:t>R N A </a:t>
            </a:r>
            <a:r>
              <a:rPr lang="en-US" sz="2400" u="sng" dirty="0"/>
              <a:t>s that need to be translated and components of ribosomes must be exported from the nucleus.</a:t>
            </a:r>
          </a:p>
          <a:p>
            <a:pPr marL="342900" indent="-342900"/>
            <a:r>
              <a:rPr lang="en-US" sz="2400" dirty="0"/>
              <a:t>In addition to all the traffic through the pores, they also mediate </a:t>
            </a:r>
            <a:r>
              <a:rPr lang="en-US" sz="2400" u="sng" dirty="0"/>
              <a:t>passage of small particles, molecules, and ions</a:t>
            </a:r>
            <a:r>
              <a:rPr lang="en-US" sz="2400" dirty="0"/>
              <a:t>.</a:t>
            </a:r>
          </a:p>
        </p:txBody>
      </p:sp>
    </p:spTree>
    <p:extLst>
      <p:ext uri="{BB962C8B-B14F-4D97-AF65-F5344CB8AC3E}">
        <p14:creationId xmlns:p14="http://schemas.microsoft.com/office/powerpoint/2010/main" val="3711479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88948"/>
            <a:ext cx="8294334" cy="1107996"/>
          </a:xfrm>
          <a:solidFill>
            <a:srgbClr val="99FF33"/>
          </a:solidFill>
        </p:spPr>
        <p:txBody>
          <a:bodyPr lIns="0" tIns="0" rIns="0" bIns="0" anchor="ctr">
            <a:spAutoFit/>
          </a:bodyPr>
          <a:lstStyle/>
          <a:p>
            <a:r>
              <a:rPr lang="en-US" dirty="0"/>
              <a:t>Macromolecular Transport into and out of the Nucleus </a:t>
            </a:r>
          </a:p>
        </p:txBody>
      </p:sp>
      <p:sp>
        <p:nvSpPr>
          <p:cNvPr id="6" name="Content Placeholder 5"/>
          <p:cNvSpPr>
            <a:spLocks noGrp="1"/>
          </p:cNvSpPr>
          <p:nvPr>
            <p:ph sz="quarter" idx="4294967295"/>
          </p:nvPr>
        </p:nvSpPr>
        <p:spPr>
          <a:xfrm>
            <a:off x="419098" y="1550153"/>
            <a:ext cx="8305801" cy="738664"/>
          </a:xfrm>
          <a:solidFill>
            <a:srgbClr val="FFFF00"/>
          </a:solidFill>
          <a:ln>
            <a:noFill/>
          </a:ln>
        </p:spPr>
        <p:txBody>
          <a:bodyPr wrap="square" lIns="0" tIns="0" rIns="0" bIns="0" anchor="t" anchorCtr="0">
            <a:spAutoFit/>
          </a:bodyPr>
          <a:lstStyle/>
          <a:p>
            <a:pPr marL="0" indent="0">
              <a:buNone/>
            </a:pPr>
            <a:r>
              <a:rPr lang="en-US" sz="2400" b="1" dirty="0"/>
              <a:t>Figure 16.32 Macromolecular Transport into and out of the Nucleus</a:t>
            </a:r>
            <a:r>
              <a:rPr lang="en-US" sz="2400" dirty="0"/>
              <a:t>.</a:t>
            </a:r>
          </a:p>
        </p:txBody>
      </p:sp>
      <p:pic>
        <p:nvPicPr>
          <p:cNvPr id="8" name="Picture Placeholder 7" descr="Macromolecular transport into and out of the nucleus. A few proteins are transported inward from the cytosol and a few outward from the nucleus. &#10;Long description is available in note, Press F6">
            <a:extLst>
              <a:ext uri="{FF2B5EF4-FFF2-40B4-BE49-F238E27FC236}">
                <a16:creationId xmlns:a16="http://schemas.microsoft.com/office/drawing/2014/main" id="{73550ED0-1EF4-4109-B428-FC3763E59045}"/>
              </a:ext>
            </a:extLst>
          </p:cNvPr>
          <p:cNvPicPr>
            <a:picLocks noGrp="1" noChangeAspect="1"/>
          </p:cNvPicPr>
          <p:nvPr>
            <p:ph type="pic" sz="quarter" idx="16"/>
          </p:nvPr>
        </p:nvPicPr>
        <p:blipFill>
          <a:blip r:embed="rId3"/>
          <a:stretch>
            <a:fillRect/>
          </a:stretch>
        </p:blipFill>
        <p:spPr>
          <a:xfrm>
            <a:off x="2664831" y="2398643"/>
            <a:ext cx="3804814" cy="3747166"/>
          </a:xfrm>
        </p:spPr>
      </p:pic>
    </p:spTree>
    <p:extLst>
      <p:ext uri="{BB962C8B-B14F-4D97-AF65-F5344CB8AC3E}">
        <p14:creationId xmlns:p14="http://schemas.microsoft.com/office/powerpoint/2010/main" val="27138647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773"/>
            <a:ext cx="8302240" cy="1107996"/>
          </a:xfrm>
          <a:solidFill>
            <a:srgbClr val="99FF33"/>
          </a:solidFill>
        </p:spPr>
        <p:txBody>
          <a:bodyPr lIns="0" tIns="0" rIns="0" bIns="0" anchor="ctr">
            <a:spAutoFit/>
          </a:bodyPr>
          <a:lstStyle/>
          <a:p>
            <a:r>
              <a:rPr lang="en-US" sz="3600" dirty="0">
                <a:latin typeface="+mj-lt"/>
              </a:rPr>
              <a:t>Simple Diffusion of Small Molecules Through Nuclear Pores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3707"/>
            <a:ext cx="8302240" cy="1669688"/>
          </a:xfrm>
          <a:noFill/>
          <a:ln>
            <a:noFill/>
          </a:ln>
        </p:spPr>
        <p:txBody>
          <a:bodyPr lIns="0" tIns="0" rIns="0" bIns="0" anchor="t" anchorCtr="0"/>
          <a:lstStyle/>
          <a:p>
            <a:pPr marL="342900" indent="-342900"/>
            <a:r>
              <a:rPr lang="en-US" sz="2400" dirty="0">
                <a:solidFill>
                  <a:srgbClr val="FF0000"/>
                </a:solidFill>
              </a:rPr>
              <a:t>Small particles</a:t>
            </a:r>
            <a:r>
              <a:rPr lang="en-US" sz="2400" dirty="0"/>
              <a:t>, less than 10 nm in diameter, pass through pores at a rate proportional to the size of the particle.</a:t>
            </a:r>
          </a:p>
          <a:p>
            <a:pPr marL="342900" indent="-342900"/>
            <a:r>
              <a:rPr lang="en-US" sz="2400" dirty="0"/>
              <a:t>The </a:t>
            </a:r>
            <a:r>
              <a:rPr lang="en-US" sz="2400" spc="-300" dirty="0"/>
              <a:t>N P </a:t>
            </a:r>
            <a:r>
              <a:rPr lang="en-US" sz="2400" dirty="0"/>
              <a:t>C contains tiny </a:t>
            </a:r>
            <a:r>
              <a:rPr lang="en-US" sz="2400" i="1" dirty="0"/>
              <a:t>aqueous diffusion </a:t>
            </a:r>
            <a:r>
              <a:rPr lang="en-US" sz="2400" dirty="0"/>
              <a:t>channels</a:t>
            </a:r>
            <a:r>
              <a:rPr lang="en-US" sz="2400" i="1" dirty="0"/>
              <a:t> </a:t>
            </a:r>
            <a:r>
              <a:rPr lang="en-US" sz="2400" dirty="0"/>
              <a:t>through which small particles freely move.</a:t>
            </a:r>
          </a:p>
        </p:txBody>
      </p:sp>
    </p:spTree>
    <p:extLst>
      <p:ext uri="{BB962C8B-B14F-4D97-AF65-F5344CB8AC3E}">
        <p14:creationId xmlns:p14="http://schemas.microsoft.com/office/powerpoint/2010/main" val="9354601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773"/>
            <a:ext cx="8302240" cy="1107996"/>
          </a:xfrm>
          <a:solidFill>
            <a:srgbClr val="99FF33"/>
          </a:solidFill>
        </p:spPr>
        <p:txBody>
          <a:bodyPr lIns="0" tIns="0" rIns="0" bIns="0" anchor="ctr">
            <a:spAutoFit/>
          </a:bodyPr>
          <a:lstStyle/>
          <a:p>
            <a:r>
              <a:rPr lang="en-US" sz="3600" dirty="0">
                <a:latin typeface="+mj-lt"/>
              </a:rPr>
              <a:t>Active Transport of Large Proteins and </a:t>
            </a:r>
            <a:r>
              <a:rPr lang="en-US" sz="3600" spc="-500" dirty="0">
                <a:latin typeface="+mj-lt"/>
              </a:rPr>
              <a:t>R N </a:t>
            </a:r>
            <a:r>
              <a:rPr lang="en-US" sz="3600" dirty="0">
                <a:latin typeface="+mj-lt"/>
              </a:rPr>
              <a:t>A Through Nuclear Pores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3707"/>
            <a:ext cx="8302240" cy="2970044"/>
          </a:xfrm>
          <a:noFill/>
          <a:ln>
            <a:noFill/>
          </a:ln>
        </p:spPr>
        <p:txBody>
          <a:bodyPr lIns="0" tIns="0" rIns="0" bIns="0" anchor="t" anchorCtr="0">
            <a:spAutoFit/>
          </a:bodyPr>
          <a:lstStyle/>
          <a:p>
            <a:pPr marL="342900" indent="-342900"/>
            <a:r>
              <a:rPr lang="en-US" sz="2400" dirty="0"/>
              <a:t>Some proteins needed in the nucleus are too large to easily diffuse through the nuclear pores.</a:t>
            </a:r>
          </a:p>
          <a:p>
            <a:pPr marL="342900" indent="-342900"/>
            <a:r>
              <a:rPr lang="en-US" sz="2400" dirty="0"/>
              <a:t>These </a:t>
            </a:r>
            <a:r>
              <a:rPr lang="en-US" sz="2400" u="sng" dirty="0"/>
              <a:t>large particles are actively transported across the membrane.</a:t>
            </a:r>
          </a:p>
          <a:p>
            <a:pPr marL="342900" indent="-342900"/>
            <a:r>
              <a:rPr lang="en-US" sz="2400" b="1" dirty="0"/>
              <a:t>Nuclear localization signals (</a:t>
            </a:r>
            <a:r>
              <a:rPr lang="en-US" sz="2400" b="1" spc="-300" dirty="0"/>
              <a:t>N L </a:t>
            </a:r>
            <a:r>
              <a:rPr lang="en-US" sz="2400" b="1" dirty="0"/>
              <a:t>S) </a:t>
            </a:r>
            <a:r>
              <a:rPr lang="en-US" sz="2400" dirty="0">
                <a:solidFill>
                  <a:srgbClr val="FF0000"/>
                </a:solidFill>
              </a:rPr>
              <a:t>enable the protein to be </a:t>
            </a:r>
            <a:r>
              <a:rPr lang="en-US" sz="2400" u="sng" dirty="0">
                <a:solidFill>
                  <a:srgbClr val="FF0000"/>
                </a:solidFill>
              </a:rPr>
              <a:t>recognized</a:t>
            </a:r>
            <a:r>
              <a:rPr lang="en-US" sz="2400" dirty="0">
                <a:solidFill>
                  <a:srgbClr val="FF0000"/>
                </a:solidFill>
              </a:rPr>
              <a:t> and </a:t>
            </a:r>
            <a:r>
              <a:rPr lang="en-US" sz="2400" u="sng" dirty="0">
                <a:solidFill>
                  <a:srgbClr val="FF0000"/>
                </a:solidFill>
              </a:rPr>
              <a:t>transported</a:t>
            </a:r>
            <a:r>
              <a:rPr lang="en-US" sz="2400" dirty="0">
                <a:solidFill>
                  <a:srgbClr val="FF0000"/>
                </a:solidFill>
              </a:rPr>
              <a:t> by the nuclear pore complex.</a:t>
            </a:r>
          </a:p>
        </p:txBody>
      </p:sp>
    </p:spTree>
    <p:extLst>
      <p:ext uri="{BB962C8B-B14F-4D97-AF65-F5344CB8AC3E}">
        <p14:creationId xmlns:p14="http://schemas.microsoft.com/office/powerpoint/2010/main" val="268498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196"/>
            <a:ext cx="8229600" cy="553998"/>
          </a:xfrm>
          <a:solidFill>
            <a:srgbClr val="99FF33"/>
          </a:solidFill>
        </p:spPr>
        <p:txBody>
          <a:bodyPr lIns="0" tIns="0" rIns="0" bIns="0" anchor="ctr">
            <a:spAutoFit/>
          </a:bodyPr>
          <a:lstStyle/>
          <a:p>
            <a:r>
              <a:rPr lang="en-CA" dirty="0"/>
              <a:t>Genetic Transformation</a:t>
            </a:r>
            <a:endParaRPr lang="en-US" dirty="0"/>
          </a:p>
        </p:txBody>
      </p:sp>
      <p:sp>
        <p:nvSpPr>
          <p:cNvPr id="6" name="Content Placeholder 5"/>
          <p:cNvSpPr>
            <a:spLocks noGrp="1"/>
          </p:cNvSpPr>
          <p:nvPr>
            <p:ph sz="quarter" idx="4294967295"/>
          </p:nvPr>
        </p:nvSpPr>
        <p:spPr>
          <a:xfrm>
            <a:off x="419100" y="980852"/>
            <a:ext cx="8305800" cy="2600712"/>
          </a:xfrm>
          <a:noFill/>
          <a:ln>
            <a:noFill/>
          </a:ln>
        </p:spPr>
        <p:txBody>
          <a:bodyPr lIns="0" tIns="0" rIns="0" bIns="0" anchor="t" anchorCtr="0">
            <a:spAutoFit/>
          </a:bodyPr>
          <a:lstStyle/>
          <a:p>
            <a:pPr marL="342900" indent="-342900"/>
            <a:r>
              <a:rPr lang="en-US" sz="2400" dirty="0"/>
              <a:t>When dead S-strain and living R-strain were mixed and used to infect mice, the mice died.</a:t>
            </a:r>
          </a:p>
          <a:p>
            <a:pPr marL="342900" indent="-342900"/>
            <a:r>
              <a:rPr lang="en-US" sz="2400" dirty="0"/>
              <a:t>Griffith found many live S-strain bacteria in the dead mice</a:t>
            </a:r>
          </a:p>
          <a:p>
            <a:pPr marL="342900" indent="-342900"/>
            <a:r>
              <a:rPr lang="en-US" sz="2400" dirty="0"/>
              <a:t>He concluded that the </a:t>
            </a:r>
            <a:r>
              <a:rPr lang="en-US" sz="2400" u="sng" dirty="0"/>
              <a:t>R-strain had been converted into S- </a:t>
            </a:r>
            <a:br>
              <a:rPr lang="en-US" sz="2400" u="sng" dirty="0"/>
            </a:br>
            <a:r>
              <a:rPr lang="en-US" sz="2400" u="sng" dirty="0"/>
              <a:t>strain, by a substance in the S-strain. He called it the</a:t>
            </a:r>
            <a:br>
              <a:rPr lang="en-US" sz="2400" u="sng" dirty="0"/>
            </a:br>
            <a:r>
              <a:rPr lang="en-US" sz="2400" i="1" u="sng" dirty="0"/>
              <a:t>transforming</a:t>
            </a:r>
            <a:r>
              <a:rPr lang="en-US" sz="2400" u="sng" dirty="0"/>
              <a:t> </a:t>
            </a:r>
            <a:r>
              <a:rPr lang="en-US" sz="2400" i="1" u="sng" dirty="0"/>
              <a:t>principle</a:t>
            </a:r>
            <a:r>
              <a:rPr lang="en-US" sz="2400" u="sng" dirty="0"/>
              <a:t>. </a:t>
            </a:r>
          </a:p>
        </p:txBody>
      </p:sp>
    </p:spTree>
    <p:extLst>
      <p:ext uri="{BB962C8B-B14F-4D97-AF65-F5344CB8AC3E}">
        <p14:creationId xmlns:p14="http://schemas.microsoft.com/office/powerpoint/2010/main" val="13348198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035"/>
            <a:ext cx="8302240" cy="553998"/>
          </a:xfrm>
          <a:solidFill>
            <a:srgbClr val="99FF33"/>
          </a:solidFill>
        </p:spPr>
        <p:txBody>
          <a:bodyPr lIns="0" tIns="0" rIns="0" bIns="0" anchor="ctr">
            <a:spAutoFit/>
          </a:bodyPr>
          <a:lstStyle/>
          <a:p>
            <a:r>
              <a:rPr lang="en-US" sz="3600" dirty="0">
                <a:latin typeface="+mj-lt"/>
              </a:rPr>
              <a:t>Nuclear Localization Signals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129"/>
            <a:ext cx="8302240" cy="3339376"/>
          </a:xfrm>
          <a:noFill/>
          <a:ln>
            <a:noFill/>
          </a:ln>
        </p:spPr>
        <p:txBody>
          <a:bodyPr lIns="0" tIns="0" rIns="0" bIns="0" anchor="t" anchorCtr="0">
            <a:spAutoFit/>
          </a:bodyPr>
          <a:lstStyle/>
          <a:p>
            <a:pPr marL="342900" indent="-342900"/>
            <a:r>
              <a:rPr lang="en-US" sz="2400" dirty="0"/>
              <a:t>An </a:t>
            </a:r>
            <a:r>
              <a:rPr lang="en-US" sz="2400" spc="-300" dirty="0"/>
              <a:t>N L </a:t>
            </a:r>
            <a:r>
              <a:rPr lang="en-US" sz="2400" dirty="0"/>
              <a:t>S is usually 8–30 amino acids in length and often contains proline and the basic amino acids lysine and arginine.</a:t>
            </a:r>
          </a:p>
          <a:p>
            <a:pPr marL="342900" indent="-342900"/>
            <a:r>
              <a:rPr lang="en-US" sz="2400" dirty="0"/>
              <a:t>One of the first </a:t>
            </a:r>
            <a:r>
              <a:rPr lang="en-US" sz="2400" spc="-300" dirty="0"/>
              <a:t>N S </a:t>
            </a:r>
            <a:r>
              <a:rPr lang="en-US" sz="2400" dirty="0"/>
              <a:t>L sequences to be characterized was part of the </a:t>
            </a:r>
            <a:r>
              <a:rPr lang="en-US" sz="2400" i="1" dirty="0"/>
              <a:t>large T antigen</a:t>
            </a:r>
            <a:r>
              <a:rPr lang="en-US" sz="2400" dirty="0"/>
              <a:t>, a protein made by simian virus 40 (</a:t>
            </a:r>
            <a:r>
              <a:rPr lang="en-US" sz="2400" spc="-300" dirty="0"/>
              <a:t>S </a:t>
            </a:r>
            <a:r>
              <a:rPr lang="en-US" sz="2400" dirty="0"/>
              <a:t>V40).</a:t>
            </a:r>
          </a:p>
          <a:p>
            <a:pPr marL="342900" indent="-342900"/>
            <a:r>
              <a:rPr lang="en-US" sz="2400" dirty="0"/>
              <a:t>It is a stretch of seven amino acids near the C-terminus of the protein.</a:t>
            </a:r>
          </a:p>
        </p:txBody>
      </p:sp>
    </p:spTree>
    <p:extLst>
      <p:ext uri="{BB962C8B-B14F-4D97-AF65-F5344CB8AC3E}">
        <p14:creationId xmlns:p14="http://schemas.microsoft.com/office/powerpoint/2010/main" val="21055029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03301"/>
            <a:ext cx="8294334" cy="1046440"/>
          </a:xfrm>
          <a:solidFill>
            <a:srgbClr val="99FF33"/>
          </a:solidFill>
        </p:spPr>
        <p:txBody>
          <a:bodyPr lIns="0" tIns="0" rIns="0" bIns="0" anchor="ctr">
            <a:spAutoFit/>
          </a:bodyPr>
          <a:lstStyle/>
          <a:p>
            <a:r>
              <a:rPr lang="en-US" sz="3400" dirty="0"/>
              <a:t>The Importance of Nuclear Localization Signals for Nuclear Import </a:t>
            </a:r>
            <a:r>
              <a:rPr lang="en-US" sz="2600" dirty="0"/>
              <a:t>(1 of 2)</a:t>
            </a:r>
          </a:p>
        </p:txBody>
      </p:sp>
      <p:sp>
        <p:nvSpPr>
          <p:cNvPr id="6" name="Content Placeholder 5"/>
          <p:cNvSpPr>
            <a:spLocks noGrp="1"/>
          </p:cNvSpPr>
          <p:nvPr>
            <p:ph sz="quarter" idx="4294967295"/>
          </p:nvPr>
        </p:nvSpPr>
        <p:spPr>
          <a:xfrm>
            <a:off x="419099" y="1392946"/>
            <a:ext cx="8305801" cy="738664"/>
          </a:xfrm>
          <a:noFill/>
          <a:ln>
            <a:noFill/>
          </a:ln>
        </p:spPr>
        <p:txBody>
          <a:bodyPr wrap="square" lIns="0" tIns="0" rIns="0" bIns="0" anchor="t" anchorCtr="0">
            <a:spAutoFit/>
          </a:bodyPr>
          <a:lstStyle/>
          <a:p>
            <a:pPr marL="0" indent="0">
              <a:buNone/>
            </a:pPr>
            <a:r>
              <a:rPr lang="en-US" sz="2400" b="1" dirty="0"/>
              <a:t>Figure 16.33 The Importance of Nuclear Localization Signals for Nuclear Import.</a:t>
            </a:r>
            <a:endParaRPr lang="en-US" sz="2400" dirty="0"/>
          </a:p>
        </p:txBody>
      </p:sp>
      <p:pic>
        <p:nvPicPr>
          <p:cNvPr id="4" name="Picture Placeholder 3" descr="An electron micrograph shows the nuclei of infected cells. Another shows protein accumulated in the cytosol when a single lysine residue is mutated to a threonine.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612"/>
          <a:stretch/>
        </p:blipFill>
        <p:spPr>
          <a:xfrm>
            <a:off x="2602991" y="2274815"/>
            <a:ext cx="4200344" cy="3955668"/>
          </a:xfrm>
        </p:spPr>
      </p:pic>
    </p:spTree>
    <p:extLst>
      <p:ext uri="{BB962C8B-B14F-4D97-AF65-F5344CB8AC3E}">
        <p14:creationId xmlns:p14="http://schemas.microsoft.com/office/powerpoint/2010/main" val="41735166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03301"/>
            <a:ext cx="8294334" cy="1046440"/>
          </a:xfrm>
          <a:solidFill>
            <a:srgbClr val="99FF33"/>
          </a:solidFill>
        </p:spPr>
        <p:txBody>
          <a:bodyPr lIns="0" tIns="0" rIns="0" bIns="0" anchor="ctr">
            <a:spAutoFit/>
          </a:bodyPr>
          <a:lstStyle/>
          <a:p>
            <a:r>
              <a:rPr lang="en-US" sz="3400" dirty="0"/>
              <a:t>The Importance of Nuclear Localization Signals for Nuclear Import </a:t>
            </a:r>
            <a:r>
              <a:rPr lang="en-US" sz="2600" dirty="0"/>
              <a:t>(2 of 2)</a:t>
            </a:r>
          </a:p>
        </p:txBody>
      </p:sp>
      <p:sp>
        <p:nvSpPr>
          <p:cNvPr id="6" name="Content Placeholder 5"/>
          <p:cNvSpPr>
            <a:spLocks noGrp="1"/>
          </p:cNvSpPr>
          <p:nvPr>
            <p:ph sz="quarter" idx="4294967295"/>
          </p:nvPr>
        </p:nvSpPr>
        <p:spPr>
          <a:xfrm>
            <a:off x="419099" y="1392946"/>
            <a:ext cx="8305802" cy="738664"/>
          </a:xfrm>
          <a:noFill/>
          <a:ln>
            <a:noFill/>
          </a:ln>
        </p:spPr>
        <p:txBody>
          <a:bodyPr wrap="square" lIns="0" tIns="0" rIns="0" bIns="0" anchor="t" anchorCtr="0">
            <a:spAutoFit/>
          </a:bodyPr>
          <a:lstStyle/>
          <a:p>
            <a:pPr marL="0" indent="0">
              <a:buNone/>
            </a:pPr>
            <a:r>
              <a:rPr lang="en-US" sz="2400" b="1" dirty="0"/>
              <a:t>Figure 16.33 The Importance of Nuclear Localization Signals for Nuclear Import.</a:t>
            </a:r>
            <a:r>
              <a:rPr lang="en-US" sz="2400" dirty="0"/>
              <a:t> </a:t>
            </a:r>
          </a:p>
        </p:txBody>
      </p:sp>
      <p:pic>
        <p:nvPicPr>
          <p:cNvPr id="5" name="Picture Placeholder 4" descr="An electron micrograph shows the nuclei of infected cells. Another shows protein accumulated in the cytosol when a single lysine residue is mutated to a threonine.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340"/>
          <a:stretch/>
        </p:blipFill>
        <p:spPr>
          <a:xfrm>
            <a:off x="2664652" y="2274815"/>
            <a:ext cx="4040166" cy="3809848"/>
          </a:xfrm>
        </p:spPr>
      </p:pic>
    </p:spTree>
    <p:extLst>
      <p:ext uri="{BB962C8B-B14F-4D97-AF65-F5344CB8AC3E}">
        <p14:creationId xmlns:p14="http://schemas.microsoft.com/office/powerpoint/2010/main" val="3057166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430"/>
            <a:ext cx="8302240" cy="1107996"/>
          </a:xfrm>
          <a:solidFill>
            <a:srgbClr val="99FF33"/>
          </a:solidFill>
        </p:spPr>
        <p:txBody>
          <a:bodyPr lIns="0" tIns="0" rIns="0" bIns="0" anchor="ctr">
            <a:spAutoFit/>
          </a:bodyPr>
          <a:lstStyle/>
          <a:p>
            <a:r>
              <a:rPr lang="en-US" sz="3600" dirty="0">
                <a:latin typeface="+mj-lt"/>
              </a:rPr>
              <a:t>Nuclear Import via the Ran/Importin Pathway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039020"/>
          </a:xfrm>
          <a:noFill/>
          <a:ln>
            <a:noFill/>
          </a:ln>
        </p:spPr>
        <p:txBody>
          <a:bodyPr lIns="0" tIns="0" rIns="0" bIns="0" anchor="t" anchorCtr="0">
            <a:spAutoFit/>
          </a:bodyPr>
          <a:lstStyle/>
          <a:p>
            <a:pPr marL="514350" indent="-514350">
              <a:buFont typeface="+mj-lt"/>
              <a:buAutoNum type="arabicPeriod"/>
            </a:pPr>
            <a:r>
              <a:rPr lang="en-US" sz="2400" dirty="0"/>
              <a:t>A cytoplasmic protein with an </a:t>
            </a:r>
            <a:r>
              <a:rPr lang="en-US" sz="2400" spc="-300" dirty="0"/>
              <a:t>N L </a:t>
            </a:r>
            <a:r>
              <a:rPr lang="en-US" sz="2400" dirty="0"/>
              <a:t>S is recognized by a receptor protein called an </a:t>
            </a:r>
            <a:r>
              <a:rPr lang="en-US" sz="2400" b="1" dirty="0"/>
              <a:t>importin,</a:t>
            </a:r>
            <a:r>
              <a:rPr lang="en-US" sz="2400" dirty="0"/>
              <a:t> which binds the </a:t>
            </a:r>
            <a:r>
              <a:rPr lang="en-US" sz="2400" spc="-300" dirty="0"/>
              <a:t>N L </a:t>
            </a:r>
            <a:r>
              <a:rPr lang="en-US" sz="2400" dirty="0"/>
              <a:t>S and mediates movement of the protein to a nuclear pore.</a:t>
            </a:r>
          </a:p>
          <a:p>
            <a:pPr marL="514350" indent="-514350">
              <a:buFont typeface="+mj-lt"/>
              <a:buAutoNum type="arabicPeriod"/>
            </a:pPr>
            <a:r>
              <a:rPr lang="en-US" sz="2400" dirty="0"/>
              <a:t>The importin-protein complex is transported into the nucleus by the transporter at the center of the </a:t>
            </a:r>
            <a:r>
              <a:rPr lang="en-US" sz="2400" spc="-300" dirty="0"/>
              <a:t>N P </a:t>
            </a:r>
            <a:r>
              <a:rPr lang="en-US" sz="2400" dirty="0"/>
              <a:t>C.</a:t>
            </a:r>
          </a:p>
        </p:txBody>
      </p:sp>
    </p:spTree>
    <p:extLst>
      <p:ext uri="{BB962C8B-B14F-4D97-AF65-F5344CB8AC3E}">
        <p14:creationId xmlns:p14="http://schemas.microsoft.com/office/powerpoint/2010/main" val="34049902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430"/>
            <a:ext cx="8302240" cy="1107996"/>
          </a:xfrm>
          <a:solidFill>
            <a:srgbClr val="99FF33"/>
          </a:solidFill>
        </p:spPr>
        <p:txBody>
          <a:bodyPr lIns="0" tIns="0" rIns="0" bIns="0" anchor="ctr">
            <a:spAutoFit/>
          </a:bodyPr>
          <a:lstStyle/>
          <a:p>
            <a:r>
              <a:rPr lang="en-US" sz="3600" dirty="0">
                <a:latin typeface="+mj-lt"/>
              </a:rPr>
              <a:t>Nuclear Import via the Ran/Importin Pathway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970044"/>
          </a:xfrm>
          <a:noFill/>
          <a:ln>
            <a:noFill/>
          </a:ln>
        </p:spPr>
        <p:txBody>
          <a:bodyPr lIns="0" tIns="0" rIns="0" bIns="0" anchor="t" anchorCtr="0">
            <a:spAutoFit/>
          </a:bodyPr>
          <a:lstStyle/>
          <a:p>
            <a:pPr marL="514350" indent="-514350">
              <a:buFont typeface="+mj-lt"/>
              <a:buAutoNum type="arabicPeriod" startAt="3"/>
            </a:pPr>
            <a:r>
              <a:rPr lang="en-US" sz="2400" dirty="0"/>
              <a:t>Inside the nucleus, the importin associates with a </a:t>
            </a:r>
            <a:r>
              <a:rPr lang="en-US" sz="2400" spc="-300" dirty="0"/>
              <a:t>G T </a:t>
            </a:r>
            <a:r>
              <a:rPr lang="en-US" sz="2400" dirty="0"/>
              <a:t>P-binding protein called </a:t>
            </a:r>
            <a:r>
              <a:rPr lang="en-US" sz="2400" i="1" dirty="0"/>
              <a:t>Ran,</a:t>
            </a:r>
            <a:r>
              <a:rPr lang="en-US" sz="2400" dirty="0"/>
              <a:t> causing importin to release the </a:t>
            </a:r>
            <a:r>
              <a:rPr lang="en-US" sz="2400" spc="-300" dirty="0"/>
              <a:t>N L </a:t>
            </a:r>
            <a:r>
              <a:rPr lang="en-US" sz="2400" dirty="0"/>
              <a:t>S-containing protein (3).</a:t>
            </a:r>
          </a:p>
          <a:p>
            <a:pPr marL="514350" indent="-514350">
              <a:buFont typeface="+mj-lt"/>
              <a:buAutoNum type="arabicPeriod" startAt="3"/>
            </a:pPr>
            <a:r>
              <a:rPr lang="en-US" sz="2400" dirty="0"/>
              <a:t>The Ran-</a:t>
            </a:r>
            <a:r>
              <a:rPr lang="en-US" sz="2400" spc="-300" dirty="0"/>
              <a:t>G T </a:t>
            </a:r>
            <a:r>
              <a:rPr lang="en-US" sz="2400" dirty="0"/>
              <a:t>P importin complex is transported back to the cytoplasm through the </a:t>
            </a:r>
            <a:r>
              <a:rPr lang="en-US" sz="2400" spc="-300" dirty="0"/>
              <a:t>N P </a:t>
            </a:r>
            <a:r>
              <a:rPr lang="en-US" sz="2400" dirty="0"/>
              <a:t>C (4).</a:t>
            </a:r>
          </a:p>
          <a:p>
            <a:pPr marL="514350" indent="-514350">
              <a:buFont typeface="+mj-lt"/>
              <a:buAutoNum type="arabicPeriod" startAt="3"/>
            </a:pPr>
            <a:r>
              <a:rPr lang="en-US" sz="2400" dirty="0"/>
              <a:t>In the cytoplasm, the importin is released as </a:t>
            </a:r>
            <a:r>
              <a:rPr lang="en-US" sz="2400" spc="-300" dirty="0"/>
              <a:t>G T </a:t>
            </a:r>
            <a:r>
              <a:rPr lang="en-US" sz="2400" dirty="0"/>
              <a:t>P is hydrolyzed (5).</a:t>
            </a:r>
          </a:p>
        </p:txBody>
      </p:sp>
    </p:spTree>
    <p:extLst>
      <p:ext uri="{BB962C8B-B14F-4D97-AF65-F5344CB8AC3E}">
        <p14:creationId xmlns:p14="http://schemas.microsoft.com/office/powerpoint/2010/main" val="1082819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7265"/>
            <a:ext cx="8294334" cy="1107996"/>
          </a:xfrm>
          <a:solidFill>
            <a:srgbClr val="99FF33"/>
          </a:solidFill>
        </p:spPr>
        <p:txBody>
          <a:bodyPr lIns="0" tIns="0" rIns="0" bIns="0" anchor="ctr">
            <a:spAutoFit/>
          </a:bodyPr>
          <a:lstStyle/>
          <a:p>
            <a:r>
              <a:rPr lang="en-US" dirty="0"/>
              <a:t>Transport Through the Nuclear Pore Complex</a:t>
            </a:r>
          </a:p>
        </p:txBody>
      </p:sp>
      <p:sp>
        <p:nvSpPr>
          <p:cNvPr id="6" name="Content Placeholder 5"/>
          <p:cNvSpPr>
            <a:spLocks noGrp="1"/>
          </p:cNvSpPr>
          <p:nvPr>
            <p:ph sz="quarter" idx="4294967295"/>
          </p:nvPr>
        </p:nvSpPr>
        <p:spPr>
          <a:xfrm>
            <a:off x="430566" y="1554719"/>
            <a:ext cx="5347382" cy="1321004"/>
          </a:xfrm>
          <a:solidFill>
            <a:schemeClr val="accent4">
              <a:lumMod val="40000"/>
              <a:lumOff val="60000"/>
            </a:schemeClr>
          </a:solidFill>
          <a:ln>
            <a:noFill/>
          </a:ln>
        </p:spPr>
        <p:txBody>
          <a:bodyPr lIns="0" tIns="0" rIns="0" bIns="0" anchor="t" anchorCtr="0"/>
          <a:lstStyle/>
          <a:p>
            <a:pPr marL="0" indent="0">
              <a:buNone/>
            </a:pPr>
            <a:r>
              <a:rPr lang="en-US" sz="2400" b="1" dirty="0"/>
              <a:t>Figure 16.34 Transport Through the Nuclear Pore Complex. </a:t>
            </a:r>
            <a:endParaRPr lang="en-US" sz="2400" dirty="0"/>
          </a:p>
        </p:txBody>
      </p:sp>
      <p:pic>
        <p:nvPicPr>
          <p:cNvPr id="7" name="Picture Placeholder 6" descr="An illustration shows the transport through the nuclear pore complex between cytosol and nucleus in 5 steps. &#10;Long description is available in note, Press F6">
            <a:extLst>
              <a:ext uri="{FF2B5EF4-FFF2-40B4-BE49-F238E27FC236}">
                <a16:creationId xmlns:a16="http://schemas.microsoft.com/office/drawing/2014/main" id="{1C015F1E-2549-4030-B6EB-3C271DDA4D14}"/>
              </a:ext>
            </a:extLst>
          </p:cNvPr>
          <p:cNvPicPr>
            <a:picLocks noGrp="1" noChangeAspect="1"/>
          </p:cNvPicPr>
          <p:nvPr>
            <p:ph type="pic" sz="quarter" idx="16"/>
          </p:nvPr>
        </p:nvPicPr>
        <p:blipFill>
          <a:blip r:embed="rId3"/>
          <a:stretch>
            <a:fillRect/>
          </a:stretch>
        </p:blipFill>
        <p:spPr>
          <a:xfrm>
            <a:off x="5777948" y="1620979"/>
            <a:ext cx="2748061" cy="4703240"/>
          </a:xfrm>
        </p:spPr>
      </p:pic>
    </p:spTree>
    <p:extLst>
      <p:ext uri="{BB962C8B-B14F-4D97-AF65-F5344CB8AC3E}">
        <p14:creationId xmlns:p14="http://schemas.microsoft.com/office/powerpoint/2010/main" val="11170151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5760"/>
            <a:ext cx="8302240" cy="1107996"/>
          </a:xfrm>
          <a:solidFill>
            <a:srgbClr val="99FF33"/>
          </a:solidFill>
        </p:spPr>
        <p:txBody>
          <a:bodyPr lIns="0" tIns="0" rIns="0" bIns="0" anchor="ctr">
            <a:spAutoFit/>
          </a:bodyPr>
          <a:lstStyle/>
          <a:p>
            <a:r>
              <a:rPr lang="en-US" sz="3600" dirty="0">
                <a:latin typeface="+mj-lt"/>
              </a:rPr>
              <a:t>Nuclear Export via Ran-Independent and Ran-Dependent Pathways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231380"/>
          </a:xfrm>
          <a:noFill/>
          <a:ln>
            <a:noFill/>
          </a:ln>
        </p:spPr>
        <p:txBody>
          <a:bodyPr lIns="0" tIns="0" rIns="0" bIns="0" anchor="t" anchorCtr="0"/>
          <a:lstStyle/>
          <a:p>
            <a:pPr marL="342900" indent="-342900"/>
            <a:r>
              <a:rPr lang="en-US" sz="2400" dirty="0"/>
              <a:t>Export occurs by a process comparable to import.</a:t>
            </a:r>
          </a:p>
          <a:p>
            <a:pPr marL="342900" indent="-342900"/>
            <a:r>
              <a:rPr lang="en-US" sz="2400" dirty="0"/>
              <a:t>Transport out of the nucleus is used mainly for </a:t>
            </a:r>
            <a:r>
              <a:rPr lang="en-US" sz="2400" spc="-300" dirty="0"/>
              <a:t>R N </a:t>
            </a:r>
            <a:r>
              <a:rPr lang="en-US" sz="2400" dirty="0"/>
              <a:t>A molecules.</a:t>
            </a:r>
          </a:p>
          <a:p>
            <a:pPr marL="342900" indent="-342900"/>
            <a:r>
              <a:rPr lang="en-US" sz="2400" u="sng" dirty="0">
                <a:solidFill>
                  <a:srgbClr val="FF0000"/>
                </a:solidFill>
              </a:rPr>
              <a:t>Some traffic out of the nucleus does not appear to require Ran, for instance </a:t>
            </a:r>
            <a:r>
              <a:rPr lang="en-US" sz="2400" u="sng" dirty="0" err="1">
                <a:solidFill>
                  <a:srgbClr val="FF0000"/>
                </a:solidFill>
              </a:rPr>
              <a:t>m</a:t>
            </a:r>
            <a:r>
              <a:rPr lang="en-US" sz="2400" u="sng" spc="-300" dirty="0" err="1">
                <a:solidFill>
                  <a:srgbClr val="FF0000"/>
                </a:solidFill>
              </a:rPr>
              <a:t>R</a:t>
            </a:r>
            <a:r>
              <a:rPr lang="en-US" sz="2400" u="sng" spc="-300" dirty="0">
                <a:solidFill>
                  <a:srgbClr val="FF0000"/>
                </a:solidFill>
              </a:rPr>
              <a:t> N A </a:t>
            </a:r>
            <a:r>
              <a:rPr lang="en-US" sz="2400" u="sng" dirty="0">
                <a:solidFill>
                  <a:srgbClr val="FF0000"/>
                </a:solidFill>
              </a:rPr>
              <a:t>s.</a:t>
            </a:r>
          </a:p>
        </p:txBody>
      </p:sp>
    </p:spTree>
    <p:extLst>
      <p:ext uri="{BB962C8B-B14F-4D97-AF65-F5344CB8AC3E}">
        <p14:creationId xmlns:p14="http://schemas.microsoft.com/office/powerpoint/2010/main" val="16250495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5760"/>
            <a:ext cx="8302240" cy="1107996"/>
          </a:xfrm>
          <a:solidFill>
            <a:srgbClr val="99FF33"/>
          </a:solidFill>
        </p:spPr>
        <p:txBody>
          <a:bodyPr lIns="0" tIns="0" rIns="0" bIns="0" anchor="ctr">
            <a:spAutoFit/>
          </a:bodyPr>
          <a:lstStyle/>
          <a:p>
            <a:r>
              <a:rPr lang="en-US" sz="3600" dirty="0">
                <a:latin typeface="+mj-lt"/>
              </a:rPr>
              <a:t>Nuclear Export via Ran-Independent and Ran-Dependent Pathways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970044"/>
          </a:xfrm>
          <a:noFill/>
          <a:ln>
            <a:noFill/>
          </a:ln>
        </p:spPr>
        <p:txBody>
          <a:bodyPr lIns="0" tIns="0" rIns="0" bIns="0" anchor="t" anchorCtr="0"/>
          <a:lstStyle/>
          <a:p>
            <a:pPr marL="342900" indent="-342900"/>
            <a:r>
              <a:rPr lang="en-US" sz="2400" spc="-300" dirty="0"/>
              <a:t>R N </a:t>
            </a:r>
            <a:r>
              <a:rPr lang="en-US" sz="2400" dirty="0"/>
              <a:t>A export is mediated by adaptor proteins that bind to the </a:t>
            </a:r>
            <a:r>
              <a:rPr lang="en-US" sz="2400" spc="-300" dirty="0"/>
              <a:t>R N </a:t>
            </a:r>
            <a:r>
              <a:rPr lang="en-US" sz="2400" dirty="0"/>
              <a:t>A.</a:t>
            </a:r>
          </a:p>
          <a:p>
            <a:pPr marL="342900" indent="-342900"/>
            <a:r>
              <a:rPr lang="en-US" sz="2400" dirty="0"/>
              <a:t>The </a:t>
            </a:r>
            <a:r>
              <a:rPr lang="en-US" sz="2400" u="sng" dirty="0"/>
              <a:t>adaptor proteins contain sequences </a:t>
            </a:r>
            <a:r>
              <a:rPr lang="en-US" sz="2400" dirty="0"/>
              <a:t>called </a:t>
            </a:r>
            <a:r>
              <a:rPr lang="en-US" sz="2400" b="1" dirty="0"/>
              <a:t>nuclear export signals (</a:t>
            </a:r>
            <a:r>
              <a:rPr lang="en-US" sz="2400" b="1" spc="-300" dirty="0"/>
              <a:t>N E </a:t>
            </a:r>
            <a:r>
              <a:rPr lang="en-US" sz="2400" b="1" dirty="0"/>
              <a:t>S)</a:t>
            </a:r>
            <a:r>
              <a:rPr lang="en-US" sz="2400" dirty="0"/>
              <a:t>, which </a:t>
            </a:r>
            <a:r>
              <a:rPr lang="en-US" sz="2400" dirty="0">
                <a:solidFill>
                  <a:srgbClr val="FF0000"/>
                </a:solidFill>
              </a:rPr>
              <a:t>target the proteins—and the bound </a:t>
            </a:r>
            <a:r>
              <a:rPr lang="en-US" sz="2400" spc="-300" dirty="0">
                <a:solidFill>
                  <a:srgbClr val="FF0000"/>
                </a:solidFill>
              </a:rPr>
              <a:t>R N A </a:t>
            </a:r>
            <a:r>
              <a:rPr lang="en-US" sz="2400" dirty="0">
                <a:solidFill>
                  <a:srgbClr val="FF0000"/>
                </a:solidFill>
              </a:rPr>
              <a:t>s—for export.</a:t>
            </a:r>
          </a:p>
          <a:p>
            <a:pPr marL="342900" indent="-342900"/>
            <a:r>
              <a:rPr lang="en-US" sz="2400" spc="-300" dirty="0"/>
              <a:t>N E </a:t>
            </a:r>
            <a:r>
              <a:rPr lang="en-US" sz="2400" dirty="0"/>
              <a:t>S sequences are recognized by </a:t>
            </a:r>
            <a:r>
              <a:rPr lang="en-US" sz="2400" b="1" dirty="0"/>
              <a:t>exportins</a:t>
            </a:r>
            <a:r>
              <a:rPr lang="en-US" sz="2400" dirty="0"/>
              <a:t>, which mediate transport of the complexes out of the nucleus.</a:t>
            </a:r>
          </a:p>
        </p:txBody>
      </p:sp>
    </p:spTree>
    <p:extLst>
      <p:ext uri="{BB962C8B-B14F-4D97-AF65-F5344CB8AC3E}">
        <p14:creationId xmlns:p14="http://schemas.microsoft.com/office/powerpoint/2010/main" val="5908659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5760"/>
            <a:ext cx="8302240" cy="1107996"/>
          </a:xfrm>
          <a:solidFill>
            <a:srgbClr val="99FF33"/>
          </a:solidFill>
        </p:spPr>
        <p:txBody>
          <a:bodyPr lIns="0" tIns="0" rIns="0" bIns="0" anchor="ctr">
            <a:spAutoFit/>
          </a:bodyPr>
          <a:lstStyle/>
          <a:p>
            <a:r>
              <a:rPr lang="en-US" sz="3600" dirty="0">
                <a:latin typeface="+mj-lt"/>
              </a:rPr>
              <a:t>Maintaining a Ran-</a:t>
            </a:r>
            <a:r>
              <a:rPr lang="en-US" sz="3600" spc="-500" dirty="0">
                <a:latin typeface="+mj-lt"/>
              </a:rPr>
              <a:t>G T </a:t>
            </a:r>
            <a:r>
              <a:rPr lang="en-US" sz="3600" dirty="0">
                <a:latin typeface="+mj-lt"/>
              </a:rPr>
              <a:t>P Gradient Across the Membrane</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039020"/>
          </a:xfrm>
          <a:noFill/>
          <a:ln>
            <a:noFill/>
          </a:ln>
        </p:spPr>
        <p:txBody>
          <a:bodyPr lIns="0" tIns="0" rIns="0" bIns="0" anchor="t" anchorCtr="0"/>
          <a:lstStyle/>
          <a:p>
            <a:pPr marL="342900" indent="-342900"/>
            <a:r>
              <a:rPr lang="en-US" sz="2400" dirty="0">
                <a:solidFill>
                  <a:srgbClr val="FF0000"/>
                </a:solidFill>
              </a:rPr>
              <a:t>Ran-</a:t>
            </a:r>
            <a:r>
              <a:rPr lang="en-US" sz="2400" spc="-300" dirty="0">
                <a:solidFill>
                  <a:srgbClr val="FF0000"/>
                </a:solidFill>
              </a:rPr>
              <a:t>G T </a:t>
            </a:r>
            <a:r>
              <a:rPr lang="en-US" sz="2400" dirty="0">
                <a:solidFill>
                  <a:srgbClr val="FF0000"/>
                </a:solidFill>
              </a:rPr>
              <a:t>P is maintained at high levels inside the nucleus </a:t>
            </a:r>
            <a:r>
              <a:rPr lang="en-US" sz="2400" dirty="0"/>
              <a:t>by a </a:t>
            </a:r>
            <a:r>
              <a:rPr lang="en-US" sz="2400" i="1" dirty="0"/>
              <a:t>guanine-nucleotide</a:t>
            </a:r>
            <a:r>
              <a:rPr lang="en-US" sz="2400" dirty="0"/>
              <a:t> </a:t>
            </a:r>
            <a:r>
              <a:rPr lang="en-US" sz="2400" i="1" dirty="0"/>
              <a:t>exchange</a:t>
            </a:r>
            <a:r>
              <a:rPr lang="en-US" sz="2400" dirty="0"/>
              <a:t> </a:t>
            </a:r>
            <a:r>
              <a:rPr lang="en-US" sz="2400" i="1" dirty="0"/>
              <a:t>factor</a:t>
            </a:r>
            <a:r>
              <a:rPr lang="en-US" sz="2400" dirty="0"/>
              <a:t> (</a:t>
            </a:r>
            <a:r>
              <a:rPr lang="en-US" sz="2400" i="1" spc="-300" dirty="0">
                <a:solidFill>
                  <a:srgbClr val="FF0000"/>
                </a:solidFill>
              </a:rPr>
              <a:t>G E </a:t>
            </a:r>
            <a:r>
              <a:rPr lang="en-US" sz="2400" i="1" dirty="0">
                <a:solidFill>
                  <a:srgbClr val="FF0000"/>
                </a:solidFill>
              </a:rPr>
              <a:t>F</a:t>
            </a:r>
            <a:r>
              <a:rPr lang="en-US" sz="2400" dirty="0">
                <a:solidFill>
                  <a:srgbClr val="FF0000"/>
                </a:solidFill>
              </a:rPr>
              <a:t>) </a:t>
            </a:r>
            <a:r>
              <a:rPr lang="en-US" sz="2400" dirty="0"/>
              <a:t>that promotes Ran to bind </a:t>
            </a:r>
            <a:r>
              <a:rPr lang="en-US" sz="2400" spc="-300" dirty="0"/>
              <a:t>G T </a:t>
            </a:r>
            <a:r>
              <a:rPr lang="en-US" sz="2400" dirty="0"/>
              <a:t>P.</a:t>
            </a:r>
          </a:p>
          <a:p>
            <a:pPr marL="342900" indent="-342900"/>
            <a:r>
              <a:rPr lang="en-US" sz="2400" dirty="0"/>
              <a:t>The cytosol contains a </a:t>
            </a:r>
            <a:r>
              <a:rPr lang="en-US" sz="2400" i="1" spc="-300" dirty="0"/>
              <a:t>G T </a:t>
            </a:r>
            <a:r>
              <a:rPr lang="en-US" sz="2400" i="1" dirty="0" err="1"/>
              <a:t>Pase</a:t>
            </a:r>
            <a:r>
              <a:rPr lang="en-US" sz="2400" dirty="0"/>
              <a:t> </a:t>
            </a:r>
            <a:r>
              <a:rPr lang="en-US" sz="2400" i="1" dirty="0"/>
              <a:t>activating</a:t>
            </a:r>
            <a:r>
              <a:rPr lang="en-US" sz="2400" dirty="0"/>
              <a:t> </a:t>
            </a:r>
            <a:r>
              <a:rPr lang="en-US" sz="2400" i="1" dirty="0"/>
              <a:t>protein</a:t>
            </a:r>
            <a:r>
              <a:rPr lang="en-US" sz="2400" dirty="0"/>
              <a:t> (</a:t>
            </a:r>
            <a:r>
              <a:rPr lang="en-US" sz="2400" i="1" spc="-300" dirty="0">
                <a:solidFill>
                  <a:srgbClr val="FF0000"/>
                </a:solidFill>
              </a:rPr>
              <a:t>G A </a:t>
            </a:r>
            <a:r>
              <a:rPr lang="en-US" sz="2400" i="1" dirty="0">
                <a:solidFill>
                  <a:srgbClr val="FF0000"/>
                </a:solidFill>
              </a:rPr>
              <a:t>P</a:t>
            </a:r>
            <a:r>
              <a:rPr lang="en-US" sz="2400" dirty="0"/>
              <a:t>) that promotes hydrolysis of </a:t>
            </a:r>
            <a:r>
              <a:rPr lang="en-US" sz="2400" spc="-300" dirty="0"/>
              <a:t>G T </a:t>
            </a:r>
            <a:r>
              <a:rPr lang="en-US" sz="2400" dirty="0"/>
              <a:t>P by Ran.</a:t>
            </a:r>
          </a:p>
        </p:txBody>
      </p:sp>
    </p:spTree>
    <p:extLst>
      <p:ext uri="{BB962C8B-B14F-4D97-AF65-F5344CB8AC3E}">
        <p14:creationId xmlns:p14="http://schemas.microsoft.com/office/powerpoint/2010/main" val="24510087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5760"/>
            <a:ext cx="8302240" cy="1107996"/>
          </a:xfrm>
          <a:solidFill>
            <a:srgbClr val="99FF33"/>
          </a:solidFill>
        </p:spPr>
        <p:txBody>
          <a:bodyPr lIns="0" tIns="0" rIns="0" bIns="0" anchor="ctr">
            <a:spAutoFit/>
          </a:bodyPr>
          <a:lstStyle/>
          <a:p>
            <a:r>
              <a:rPr lang="en-US" sz="3600" dirty="0">
                <a:latin typeface="+mj-lt"/>
              </a:rPr>
              <a:t>Function of the Ran-</a:t>
            </a:r>
            <a:r>
              <a:rPr lang="en-US" sz="3600" spc="-500" dirty="0">
                <a:latin typeface="+mj-lt"/>
              </a:rPr>
              <a:t>G T </a:t>
            </a:r>
            <a:r>
              <a:rPr lang="en-US" sz="3600" dirty="0">
                <a:latin typeface="+mj-lt"/>
              </a:rPr>
              <a:t>P Gradient Across the Membrane</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600712"/>
          </a:xfrm>
          <a:noFill/>
          <a:ln>
            <a:noFill/>
          </a:ln>
        </p:spPr>
        <p:txBody>
          <a:bodyPr lIns="0" tIns="0" rIns="0" bIns="0" anchor="t" anchorCtr="0">
            <a:spAutoFit/>
          </a:bodyPr>
          <a:lstStyle/>
          <a:p>
            <a:pPr marL="342900" indent="-342900"/>
            <a:r>
              <a:rPr lang="en-US" sz="2400" dirty="0"/>
              <a:t>The high nuclear Ran-GTP promotes the </a:t>
            </a:r>
            <a:r>
              <a:rPr lang="en-US" sz="2400" u="sng" dirty="0"/>
              <a:t>release of NLS-containing cargo from importin.</a:t>
            </a:r>
          </a:p>
          <a:p>
            <a:pPr marL="342900" indent="-342900"/>
            <a:r>
              <a:rPr lang="en-US" sz="2400" dirty="0"/>
              <a:t>It also promotes </a:t>
            </a:r>
            <a:r>
              <a:rPr lang="en-US" sz="2400" u="sng" dirty="0"/>
              <a:t>the binding of NES-containing cargo to </a:t>
            </a:r>
            <a:r>
              <a:rPr lang="en-US" sz="2400" u="sng" dirty="0" err="1"/>
              <a:t>exportin</a:t>
            </a:r>
            <a:r>
              <a:rPr lang="en-US" sz="2400" u="sng" dirty="0"/>
              <a:t>.</a:t>
            </a:r>
          </a:p>
          <a:p>
            <a:pPr marL="342900" indent="-342900"/>
            <a:r>
              <a:rPr lang="en-US" sz="2400" i="1" u="sng" dirty="0">
                <a:solidFill>
                  <a:srgbClr val="FF0000"/>
                </a:solidFill>
              </a:rPr>
              <a:t>Nuclear transport factor 2 </a:t>
            </a:r>
            <a:r>
              <a:rPr lang="en-US" sz="2400" u="sng" dirty="0">
                <a:solidFill>
                  <a:srgbClr val="FF0000"/>
                </a:solidFill>
              </a:rPr>
              <a:t>(</a:t>
            </a:r>
            <a:r>
              <a:rPr lang="en-US" sz="2400" i="1" u="sng" dirty="0">
                <a:solidFill>
                  <a:srgbClr val="FF0000"/>
                </a:solidFill>
              </a:rPr>
              <a:t>NTF2</a:t>
            </a:r>
            <a:r>
              <a:rPr lang="en-US" sz="2400" u="sng" dirty="0">
                <a:solidFill>
                  <a:srgbClr val="FF0000"/>
                </a:solidFill>
              </a:rPr>
              <a:t>) shuttles Ran-GDP back into the nucleus.</a:t>
            </a:r>
          </a:p>
        </p:txBody>
      </p:sp>
    </p:spTree>
    <p:extLst>
      <p:ext uri="{BB962C8B-B14F-4D97-AF65-F5344CB8AC3E}">
        <p14:creationId xmlns:p14="http://schemas.microsoft.com/office/powerpoint/2010/main" val="60452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0603"/>
            <a:ext cx="8293694" cy="1107996"/>
          </a:xfrm>
          <a:solidFill>
            <a:srgbClr val="99FF33"/>
          </a:solidFill>
        </p:spPr>
        <p:txBody>
          <a:bodyPr lIns="0" tIns="0" rIns="0" bIns="0" anchor="ctr">
            <a:spAutoFit/>
          </a:bodyPr>
          <a:lstStyle/>
          <a:p>
            <a:r>
              <a:rPr lang="en-CA" sz="3600" dirty="0">
                <a:latin typeface="+mj-lt"/>
              </a:rPr>
              <a:t>Avery and Colleagues Identified the Transforming Substance</a:t>
            </a:r>
            <a:endParaRPr lang="en-US" sz="36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5871"/>
            <a:ext cx="8293694" cy="3339376"/>
          </a:xfrm>
          <a:noFill/>
          <a:ln>
            <a:noFill/>
          </a:ln>
        </p:spPr>
        <p:txBody>
          <a:bodyPr lIns="0" tIns="0" rIns="0" bIns="0" anchor="t" anchorCtr="0">
            <a:spAutoFit/>
          </a:bodyPr>
          <a:lstStyle/>
          <a:p>
            <a:pPr marL="342900" indent="-342900"/>
            <a:r>
              <a:rPr lang="en-US" sz="2400" dirty="0"/>
              <a:t>Oswald Avery and colleagues followed up the experiments of Griffith by trying to determine what the transforming substance was.</a:t>
            </a:r>
          </a:p>
          <a:p>
            <a:pPr marL="342900" indent="-342900"/>
            <a:r>
              <a:rPr lang="en-US" sz="2400" dirty="0"/>
              <a:t>They fractionated extracts of the S-strain bacteria and found that only the nucleic acid fraction was able to transform the R-strain.</a:t>
            </a:r>
          </a:p>
          <a:p>
            <a:pPr marL="342900" indent="-342900"/>
            <a:r>
              <a:rPr lang="en-US" sz="2400" dirty="0"/>
              <a:t>Digesting the </a:t>
            </a:r>
            <a:r>
              <a:rPr lang="en-US" sz="2400" spc="-300" dirty="0"/>
              <a:t>D N </a:t>
            </a:r>
            <a:r>
              <a:rPr lang="en-US" sz="2400" dirty="0"/>
              <a:t>A from the extract prevented transformation.</a:t>
            </a:r>
          </a:p>
        </p:txBody>
      </p:sp>
    </p:spTree>
    <p:extLst>
      <p:ext uri="{BB962C8B-B14F-4D97-AF65-F5344CB8AC3E}">
        <p14:creationId xmlns:p14="http://schemas.microsoft.com/office/powerpoint/2010/main" val="22022057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1329" y="195760"/>
            <a:ext cx="8302240" cy="1107996"/>
          </a:xfrm>
          <a:solidFill>
            <a:srgbClr val="99FF33"/>
          </a:solidFill>
        </p:spPr>
        <p:txBody>
          <a:bodyPr lIns="0" tIns="0" rIns="0" bIns="0" anchor="ctr">
            <a:spAutoFit/>
          </a:bodyPr>
          <a:lstStyle/>
          <a:p>
            <a:r>
              <a:rPr lang="en-US" sz="3600" dirty="0">
                <a:latin typeface="+mj-lt"/>
              </a:rPr>
              <a:t>The Nucleus Is Mechanically Integrated with the Rest of the Cell</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6918"/>
            <a:ext cx="8302240" cy="2600712"/>
          </a:xfrm>
          <a:noFill/>
          <a:ln>
            <a:noFill/>
          </a:ln>
        </p:spPr>
        <p:txBody>
          <a:bodyPr lIns="0" tIns="0" rIns="0" bIns="0" anchor="t" anchorCtr="0"/>
          <a:lstStyle/>
          <a:p>
            <a:pPr marL="342900" indent="-342900"/>
            <a:r>
              <a:rPr lang="en-US" sz="2400" dirty="0"/>
              <a:t>The</a:t>
            </a:r>
            <a:r>
              <a:rPr lang="en-US" sz="2400" b="1" dirty="0"/>
              <a:t> nuclear matrix </a:t>
            </a:r>
            <a:r>
              <a:rPr lang="en-US" sz="2400" dirty="0"/>
              <a:t>(</a:t>
            </a:r>
            <a:r>
              <a:rPr lang="en-US" sz="2400" b="1" dirty="0" err="1"/>
              <a:t>nucleoskeleton</a:t>
            </a:r>
            <a:r>
              <a:rPr lang="en-US" sz="2400" dirty="0"/>
              <a:t>) is an </a:t>
            </a:r>
            <a:r>
              <a:rPr lang="en-US" sz="2400" u="sng" dirty="0"/>
              <a:t>insoluble fibrous network that helps maintain the shape of the nucleus.</a:t>
            </a:r>
          </a:p>
          <a:p>
            <a:pPr marL="342900" indent="-342900"/>
            <a:r>
              <a:rPr lang="en-US" sz="2400" dirty="0"/>
              <a:t>The existence of a </a:t>
            </a:r>
            <a:r>
              <a:rPr lang="en-US" sz="2400" dirty="0" err="1"/>
              <a:t>nucleoskeleton</a:t>
            </a:r>
            <a:r>
              <a:rPr lang="en-US" sz="2400" dirty="0"/>
              <a:t> is debated.</a:t>
            </a:r>
          </a:p>
          <a:p>
            <a:pPr marL="342900" indent="-342900"/>
            <a:r>
              <a:rPr lang="en-US" sz="2400" dirty="0"/>
              <a:t>Not debated, is the connections between the nuclear membrane and the cell’s cytoskeleton.</a:t>
            </a:r>
          </a:p>
        </p:txBody>
      </p:sp>
    </p:spTree>
    <p:extLst>
      <p:ext uri="{BB962C8B-B14F-4D97-AF65-F5344CB8AC3E}">
        <p14:creationId xmlns:p14="http://schemas.microsoft.com/office/powerpoint/2010/main" val="41200128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7265"/>
            <a:ext cx="8294334" cy="1107996"/>
          </a:xfrm>
          <a:solidFill>
            <a:srgbClr val="99FF33"/>
          </a:solidFill>
        </p:spPr>
        <p:txBody>
          <a:bodyPr lIns="0" tIns="0" rIns="0" bIns="0" anchor="ctr">
            <a:spAutoFit/>
          </a:bodyPr>
          <a:lstStyle/>
          <a:p>
            <a:r>
              <a:rPr lang="en-US" dirty="0"/>
              <a:t>The Nuclear Matrix and the Nuclear Lamina </a:t>
            </a:r>
            <a:r>
              <a:rPr lang="en-US" sz="2800" dirty="0"/>
              <a:t>(1 of 2)</a:t>
            </a:r>
            <a:endParaRPr lang="en-US" dirty="0"/>
          </a:p>
        </p:txBody>
      </p:sp>
      <p:sp>
        <p:nvSpPr>
          <p:cNvPr id="6" name="Content Placeholder 5"/>
          <p:cNvSpPr>
            <a:spLocks noGrp="1"/>
          </p:cNvSpPr>
          <p:nvPr>
            <p:ph sz="quarter" idx="4294967295"/>
          </p:nvPr>
        </p:nvSpPr>
        <p:spPr>
          <a:xfrm>
            <a:off x="430565" y="1534413"/>
            <a:ext cx="8282865" cy="369332"/>
          </a:xfrm>
          <a:noFill/>
          <a:ln>
            <a:noFill/>
          </a:ln>
        </p:spPr>
        <p:txBody>
          <a:bodyPr lIns="0" tIns="0" rIns="0" bIns="0" anchor="t" anchorCtr="0">
            <a:spAutoFit/>
          </a:bodyPr>
          <a:lstStyle/>
          <a:p>
            <a:pPr marL="0" indent="0">
              <a:buNone/>
            </a:pPr>
            <a:r>
              <a:rPr lang="en-US" sz="2400" b="1" dirty="0"/>
              <a:t>Figure 16.35 The Nuclear Matrix and the Nuclear Lamina. </a:t>
            </a:r>
            <a:endParaRPr lang="en-US" sz="2400" dirty="0"/>
          </a:p>
        </p:txBody>
      </p:sp>
      <p:pic>
        <p:nvPicPr>
          <p:cNvPr id="4" name="Picture Placeholder 3" descr="A micrograph shows nuclear matrix fibers attaching to the nuclear lamina of measurement 1 micrometer. Another micrograph shows surface view of nuclear lamina of 1 micrometer.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633"/>
          <a:stretch/>
        </p:blipFill>
        <p:spPr>
          <a:xfrm>
            <a:off x="1558621" y="2159401"/>
            <a:ext cx="6017234" cy="3940700"/>
          </a:xfrm>
        </p:spPr>
      </p:pic>
    </p:spTree>
    <p:extLst>
      <p:ext uri="{BB962C8B-B14F-4D97-AF65-F5344CB8AC3E}">
        <p14:creationId xmlns:p14="http://schemas.microsoft.com/office/powerpoint/2010/main" val="4835855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7265"/>
            <a:ext cx="8294334" cy="1107996"/>
          </a:xfrm>
          <a:solidFill>
            <a:srgbClr val="99FF33"/>
          </a:solidFill>
        </p:spPr>
        <p:txBody>
          <a:bodyPr lIns="0" tIns="0" rIns="0" bIns="0" anchor="ctr">
            <a:spAutoFit/>
          </a:bodyPr>
          <a:lstStyle/>
          <a:p>
            <a:r>
              <a:rPr lang="en-US" dirty="0"/>
              <a:t>The Nuclear Matrix and the Nuclear Lamina </a:t>
            </a:r>
            <a:r>
              <a:rPr lang="en-US" sz="2800" dirty="0"/>
              <a:t>(2 of 2)</a:t>
            </a:r>
            <a:endParaRPr lang="en-US" dirty="0"/>
          </a:p>
        </p:txBody>
      </p:sp>
      <p:sp>
        <p:nvSpPr>
          <p:cNvPr id="6" name="Content Placeholder 5"/>
          <p:cNvSpPr>
            <a:spLocks noGrp="1"/>
          </p:cNvSpPr>
          <p:nvPr>
            <p:ph sz="quarter" idx="4294967295"/>
          </p:nvPr>
        </p:nvSpPr>
        <p:spPr>
          <a:xfrm>
            <a:off x="430565" y="1543050"/>
            <a:ext cx="8282865" cy="369332"/>
          </a:xfrm>
          <a:noFill/>
          <a:ln>
            <a:noFill/>
          </a:ln>
        </p:spPr>
        <p:txBody>
          <a:bodyPr lIns="0" tIns="0" rIns="0" bIns="0" anchor="t" anchorCtr="0">
            <a:spAutoFit/>
          </a:bodyPr>
          <a:lstStyle/>
          <a:p>
            <a:pPr marL="0" indent="0">
              <a:buNone/>
            </a:pPr>
            <a:r>
              <a:rPr lang="en-US" sz="2400" b="1" dirty="0"/>
              <a:t>Figure 16.35 The Nuclear Matrix and the Nuclear Lamina. </a:t>
            </a:r>
            <a:endParaRPr lang="en-US" sz="2400" dirty="0"/>
          </a:p>
        </p:txBody>
      </p:sp>
      <p:pic>
        <p:nvPicPr>
          <p:cNvPr id="5" name="Picture Placeholder 4" descr="A micrograph shows nuclear matrix fibers attaching to the nuclear lamina of measurement 1 micrometer. Another micrograph shows surface view of nuclear lamina of 1 micrometer.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4516"/>
          <a:stretch/>
        </p:blipFill>
        <p:spPr>
          <a:xfrm>
            <a:off x="2580546" y="2655656"/>
            <a:ext cx="3982909" cy="3676108"/>
          </a:xfrm>
        </p:spPr>
      </p:pic>
    </p:spTree>
    <p:extLst>
      <p:ext uri="{BB962C8B-B14F-4D97-AF65-F5344CB8AC3E}">
        <p14:creationId xmlns:p14="http://schemas.microsoft.com/office/powerpoint/2010/main" val="8893994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6989"/>
            <a:ext cx="8302240" cy="553998"/>
          </a:xfrm>
          <a:solidFill>
            <a:srgbClr val="99FF33"/>
          </a:solidFill>
        </p:spPr>
        <p:txBody>
          <a:bodyPr lIns="0" tIns="0" rIns="0" bIns="0" anchor="ctr">
            <a:spAutoFit/>
          </a:bodyPr>
          <a:lstStyle/>
          <a:p>
            <a:r>
              <a:rPr lang="en-US" sz="3600" dirty="0">
                <a:latin typeface="+mj-lt"/>
              </a:rPr>
              <a:t>Nuclear Lamina</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90204"/>
            <a:ext cx="8302240" cy="3531736"/>
          </a:xfrm>
          <a:noFill/>
          <a:ln>
            <a:noFill/>
          </a:ln>
        </p:spPr>
        <p:txBody>
          <a:bodyPr lIns="0" tIns="0" rIns="0" bIns="0" anchor="t" anchorCtr="0">
            <a:spAutoFit/>
          </a:bodyPr>
          <a:lstStyle/>
          <a:p>
            <a:pPr marL="342900" indent="-342900"/>
            <a:r>
              <a:rPr lang="en-US" sz="2400" dirty="0"/>
              <a:t>The inner nuclear membrane is connected by several proteins to the outer nuclear membrane, which is connected to the cytoskeleton. </a:t>
            </a:r>
          </a:p>
          <a:p>
            <a:pPr marL="342900" indent="-342900"/>
            <a:r>
              <a:rPr lang="en-US" sz="2400" dirty="0"/>
              <a:t>The </a:t>
            </a:r>
            <a:r>
              <a:rPr lang="en-US" sz="2400" b="1" dirty="0"/>
              <a:t>nuclear lamina </a:t>
            </a:r>
            <a:r>
              <a:rPr lang="en-US" sz="2400" dirty="0"/>
              <a:t>is a thin dense meshwork of fibers lining the inner surface of the inner nuclear membrane.</a:t>
            </a:r>
          </a:p>
          <a:p>
            <a:pPr marL="342900" indent="-342900"/>
            <a:r>
              <a:rPr lang="en-US" sz="2400" dirty="0"/>
              <a:t>It is </a:t>
            </a:r>
            <a:r>
              <a:rPr lang="en-US" sz="2400" dirty="0">
                <a:solidFill>
                  <a:srgbClr val="FF0000"/>
                </a:solidFill>
              </a:rPr>
              <a:t>made of intermediate filaments made from </a:t>
            </a:r>
            <a:r>
              <a:rPr lang="en-US" sz="2400" i="1" dirty="0" err="1">
                <a:solidFill>
                  <a:srgbClr val="FF0000"/>
                </a:solidFill>
              </a:rPr>
              <a:t>lamins</a:t>
            </a:r>
            <a:r>
              <a:rPr lang="en-US" sz="2400" dirty="0"/>
              <a:t>.</a:t>
            </a:r>
          </a:p>
          <a:p>
            <a:pPr marL="342900" indent="-342900"/>
            <a:r>
              <a:rPr lang="en-US" sz="2400" dirty="0">
                <a:solidFill>
                  <a:srgbClr val="FF0000"/>
                </a:solidFill>
              </a:rPr>
              <a:t>Plants and fungi do not have </a:t>
            </a:r>
            <a:r>
              <a:rPr lang="en-US" sz="2400" dirty="0" err="1">
                <a:solidFill>
                  <a:srgbClr val="FF0000"/>
                </a:solidFill>
              </a:rPr>
              <a:t>lamins</a:t>
            </a:r>
            <a:r>
              <a:rPr lang="en-US" sz="2400" dirty="0"/>
              <a:t>. It is presumed they </a:t>
            </a:r>
            <a:r>
              <a:rPr lang="en-US" sz="2400" dirty="0">
                <a:solidFill>
                  <a:schemeClr val="accent2"/>
                </a:solidFill>
              </a:rPr>
              <a:t>rely on different proteins for nuclear structure</a:t>
            </a:r>
            <a:r>
              <a:rPr lang="en-US" sz="2400" dirty="0"/>
              <a:t>. </a:t>
            </a:r>
          </a:p>
        </p:txBody>
      </p:sp>
    </p:spTree>
    <p:extLst>
      <p:ext uri="{BB962C8B-B14F-4D97-AF65-F5344CB8AC3E}">
        <p14:creationId xmlns:p14="http://schemas.microsoft.com/office/powerpoint/2010/main" val="31998228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6192"/>
            <a:ext cx="8302240" cy="1107996"/>
          </a:xfrm>
          <a:solidFill>
            <a:srgbClr val="99FF33"/>
          </a:solidFill>
        </p:spPr>
        <p:txBody>
          <a:bodyPr lIns="0" tIns="0" rIns="0" bIns="0" anchor="ctr">
            <a:spAutoFit/>
          </a:bodyPr>
          <a:lstStyle/>
          <a:p>
            <a:r>
              <a:rPr lang="en-US" sz="3600" dirty="0">
                <a:latin typeface="+mj-lt"/>
              </a:rPr>
              <a:t>Chromatin Is Located Within the Nucleus in a Nonrandom Fashion</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8249"/>
            <a:ext cx="8302240" cy="2970044"/>
          </a:xfrm>
          <a:noFill/>
          <a:ln>
            <a:noFill/>
          </a:ln>
        </p:spPr>
        <p:txBody>
          <a:bodyPr lIns="0" tIns="0" rIns="0" bIns="0" anchor="t" anchorCtr="0"/>
          <a:lstStyle/>
          <a:p>
            <a:pPr marL="342900" indent="-342900"/>
            <a:r>
              <a:rPr lang="en-US" sz="2400" dirty="0"/>
              <a:t>Most of the time, a cell’</a:t>
            </a:r>
            <a:r>
              <a:rPr lang="en-US" altLang="ja-JP" sz="2400" dirty="0"/>
              <a:t>s chromatin fibers are extended and dispersed through the nucleus.</a:t>
            </a:r>
          </a:p>
          <a:p>
            <a:pPr marL="342900" indent="-342900"/>
            <a:r>
              <a:rPr lang="en-US" sz="2400" u="sng" dirty="0"/>
              <a:t>The chromatin of each chromosome has its own discrete location (</a:t>
            </a:r>
            <a:r>
              <a:rPr lang="en-US" sz="2400" b="1" u="sng" dirty="0"/>
              <a:t>chromosome territory</a:t>
            </a:r>
            <a:r>
              <a:rPr lang="en-US" sz="2400" u="sng" dirty="0"/>
              <a:t>).</a:t>
            </a:r>
          </a:p>
          <a:p>
            <a:pPr marL="342900" indent="-342900"/>
            <a:r>
              <a:rPr lang="en-US" sz="2400" i="1" dirty="0"/>
              <a:t>In situ hybridization</a:t>
            </a:r>
            <a:r>
              <a:rPr lang="en-US" sz="2400" dirty="0"/>
              <a:t>, using nucleic acid probes specific for sequences specific to individual chromosomes, demonstrates this.</a:t>
            </a:r>
          </a:p>
        </p:txBody>
      </p:sp>
    </p:spTree>
    <p:extLst>
      <p:ext uri="{BB962C8B-B14F-4D97-AF65-F5344CB8AC3E}">
        <p14:creationId xmlns:p14="http://schemas.microsoft.com/office/powerpoint/2010/main" val="20563659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6192"/>
            <a:ext cx="8302240" cy="1107996"/>
          </a:xfrm>
          <a:solidFill>
            <a:srgbClr val="99FF33"/>
          </a:solidFill>
        </p:spPr>
        <p:txBody>
          <a:bodyPr lIns="0" tIns="0" rIns="0" bIns="0" anchor="ctr">
            <a:spAutoFit/>
          </a:bodyPr>
          <a:lstStyle/>
          <a:p>
            <a:r>
              <a:rPr lang="en-US" sz="3600" dirty="0">
                <a:latin typeface="+mj-lt"/>
              </a:rPr>
              <a:t>The Nucleolus Is Involved in Ribosome Formation</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8249"/>
            <a:ext cx="8302240" cy="3162404"/>
          </a:xfrm>
          <a:noFill/>
          <a:ln>
            <a:noFill/>
          </a:ln>
        </p:spPr>
        <p:txBody>
          <a:bodyPr lIns="0" tIns="0" rIns="0" bIns="0" anchor="t" anchorCtr="0">
            <a:spAutoFit/>
          </a:bodyPr>
          <a:lstStyle/>
          <a:p>
            <a:pPr marL="342900" indent="-342900"/>
            <a:r>
              <a:rPr lang="en-US" sz="2400" dirty="0"/>
              <a:t>The </a:t>
            </a:r>
            <a:r>
              <a:rPr lang="en-US" sz="2400" b="1" dirty="0"/>
              <a:t>nucleolus</a:t>
            </a:r>
            <a:r>
              <a:rPr lang="en-US" sz="2400" dirty="0"/>
              <a:t> </a:t>
            </a:r>
            <a:r>
              <a:rPr lang="en-US" sz="2400" u="sng" dirty="0"/>
              <a:t>is the place in the nucleus where ribosomal subunits are assembled</a:t>
            </a:r>
            <a:r>
              <a:rPr lang="en-US" sz="2400" dirty="0"/>
              <a:t>.</a:t>
            </a:r>
          </a:p>
          <a:p>
            <a:pPr marL="342900" indent="-342900"/>
            <a:r>
              <a:rPr lang="en-US" sz="2400" dirty="0"/>
              <a:t>There </a:t>
            </a:r>
            <a:r>
              <a:rPr lang="en-US" sz="2400" u="sng" dirty="0"/>
              <a:t>can be more than one nucleoli in a cell.</a:t>
            </a:r>
          </a:p>
          <a:p>
            <a:pPr marL="342900" indent="-342900"/>
            <a:r>
              <a:rPr lang="en-US" sz="2400" u="sng" dirty="0">
                <a:solidFill>
                  <a:schemeClr val="accent5"/>
                </a:solidFill>
              </a:rPr>
              <a:t>Fibrils</a:t>
            </a:r>
            <a:r>
              <a:rPr lang="en-US" sz="2400" u="sng" dirty="0">
                <a:solidFill>
                  <a:srgbClr val="C00000"/>
                </a:solidFill>
              </a:rPr>
              <a:t> in the nucleolus contain </a:t>
            </a:r>
            <a:r>
              <a:rPr lang="en-US" sz="2400" u="sng" spc="-300" dirty="0">
                <a:solidFill>
                  <a:srgbClr val="C00000"/>
                </a:solidFill>
              </a:rPr>
              <a:t>D N </a:t>
            </a:r>
            <a:r>
              <a:rPr lang="en-US" sz="2400" u="sng" dirty="0">
                <a:solidFill>
                  <a:srgbClr val="C00000"/>
                </a:solidFill>
              </a:rPr>
              <a:t>A that is being transcribed into </a:t>
            </a:r>
            <a:r>
              <a:rPr lang="en-US" sz="2400" i="1" u="sng" dirty="0">
                <a:solidFill>
                  <a:srgbClr val="C00000"/>
                </a:solidFill>
              </a:rPr>
              <a:t>ribosomal</a:t>
            </a:r>
            <a:r>
              <a:rPr lang="en-US" sz="2400" u="sng" dirty="0">
                <a:solidFill>
                  <a:srgbClr val="C00000"/>
                </a:solidFill>
              </a:rPr>
              <a:t> </a:t>
            </a:r>
            <a:r>
              <a:rPr lang="en-US" sz="2400" i="1" u="sng" spc="-300" dirty="0">
                <a:solidFill>
                  <a:srgbClr val="C00000"/>
                </a:solidFill>
              </a:rPr>
              <a:t>R N </a:t>
            </a:r>
            <a:r>
              <a:rPr lang="en-US" sz="2400" i="1" u="sng" dirty="0">
                <a:solidFill>
                  <a:srgbClr val="C00000"/>
                </a:solidFill>
              </a:rPr>
              <a:t>A </a:t>
            </a:r>
            <a:r>
              <a:rPr lang="en-US" sz="2400" u="sng" dirty="0">
                <a:solidFill>
                  <a:srgbClr val="C00000"/>
                </a:solidFill>
              </a:rPr>
              <a:t>(</a:t>
            </a:r>
            <a:r>
              <a:rPr lang="en-US" sz="2400" i="1" u="sng" spc="-300" dirty="0">
                <a:solidFill>
                  <a:srgbClr val="C00000"/>
                </a:solidFill>
              </a:rPr>
              <a:t>r </a:t>
            </a:r>
            <a:r>
              <a:rPr lang="en-US" sz="2400" i="1" u="sng" spc="-300" dirty="0" err="1">
                <a:solidFill>
                  <a:srgbClr val="C00000"/>
                </a:solidFill>
              </a:rPr>
              <a:t>R</a:t>
            </a:r>
            <a:r>
              <a:rPr lang="en-US" sz="2400" i="1" u="sng" spc="-300" dirty="0">
                <a:solidFill>
                  <a:srgbClr val="C00000"/>
                </a:solidFill>
              </a:rPr>
              <a:t> N </a:t>
            </a:r>
            <a:r>
              <a:rPr lang="en-US" sz="2400" i="1" u="sng" dirty="0">
                <a:solidFill>
                  <a:srgbClr val="C00000"/>
                </a:solidFill>
              </a:rPr>
              <a:t>A</a:t>
            </a:r>
            <a:r>
              <a:rPr lang="en-US" sz="2400" u="sng" dirty="0">
                <a:solidFill>
                  <a:srgbClr val="C00000"/>
                </a:solidFill>
              </a:rPr>
              <a:t>).</a:t>
            </a:r>
          </a:p>
          <a:p>
            <a:pPr marL="342900" indent="-342900"/>
            <a:r>
              <a:rPr lang="en-US" sz="2400" u="sng" dirty="0">
                <a:solidFill>
                  <a:schemeClr val="accent5"/>
                </a:solidFill>
              </a:rPr>
              <a:t>Granules</a:t>
            </a:r>
            <a:r>
              <a:rPr lang="en-US" sz="2400" u="sng" dirty="0">
                <a:solidFill>
                  <a:srgbClr val="C00000"/>
                </a:solidFill>
              </a:rPr>
              <a:t> in the nucleolus are </a:t>
            </a:r>
            <a:r>
              <a:rPr lang="en-US" sz="2400" u="sng" spc="-300" dirty="0">
                <a:solidFill>
                  <a:srgbClr val="C00000"/>
                </a:solidFill>
              </a:rPr>
              <a:t>r </a:t>
            </a:r>
            <a:r>
              <a:rPr lang="en-US" sz="2400" u="sng" spc="-300" dirty="0" err="1">
                <a:solidFill>
                  <a:srgbClr val="C00000"/>
                </a:solidFill>
              </a:rPr>
              <a:t>R</a:t>
            </a:r>
            <a:r>
              <a:rPr lang="en-US" sz="2400" u="sng" spc="-300" dirty="0">
                <a:solidFill>
                  <a:srgbClr val="C00000"/>
                </a:solidFill>
              </a:rPr>
              <a:t> N </a:t>
            </a:r>
            <a:r>
              <a:rPr lang="en-US" sz="2400" u="sng" dirty="0">
                <a:solidFill>
                  <a:srgbClr val="C00000"/>
                </a:solidFill>
              </a:rPr>
              <a:t>A molecules being packaged with proteins</a:t>
            </a:r>
            <a:r>
              <a:rPr lang="en-US" sz="2400" dirty="0"/>
              <a:t>.</a:t>
            </a:r>
          </a:p>
        </p:txBody>
      </p:sp>
    </p:spTree>
    <p:extLst>
      <p:ext uri="{BB962C8B-B14F-4D97-AF65-F5344CB8AC3E}">
        <p14:creationId xmlns:p14="http://schemas.microsoft.com/office/powerpoint/2010/main" val="7815911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88856"/>
            <a:ext cx="8294334" cy="553998"/>
          </a:xfrm>
          <a:solidFill>
            <a:srgbClr val="99FF33"/>
          </a:solidFill>
        </p:spPr>
        <p:txBody>
          <a:bodyPr lIns="0" tIns="0" rIns="0" bIns="0" anchor="ctr">
            <a:spAutoFit/>
          </a:bodyPr>
          <a:lstStyle/>
          <a:p>
            <a:r>
              <a:rPr lang="en-US" dirty="0"/>
              <a:t>The Nucleolus </a:t>
            </a:r>
          </a:p>
        </p:txBody>
      </p:sp>
      <p:sp>
        <p:nvSpPr>
          <p:cNvPr id="6" name="Content Placeholder 5"/>
          <p:cNvSpPr>
            <a:spLocks noGrp="1"/>
          </p:cNvSpPr>
          <p:nvPr>
            <p:ph sz="quarter" idx="4294967295"/>
          </p:nvPr>
        </p:nvSpPr>
        <p:spPr>
          <a:xfrm>
            <a:off x="442035" y="1004024"/>
            <a:ext cx="8282865" cy="413113"/>
          </a:xfrm>
          <a:noFill/>
          <a:ln>
            <a:noFill/>
          </a:ln>
        </p:spPr>
        <p:txBody>
          <a:bodyPr lIns="0" tIns="0" rIns="0" bIns="0" anchor="t" anchorCtr="0"/>
          <a:lstStyle/>
          <a:p>
            <a:pPr marL="0" indent="0">
              <a:buNone/>
            </a:pPr>
            <a:r>
              <a:rPr lang="en-US" sz="2400" b="1" dirty="0"/>
              <a:t>Figure 16.36 The Nucleolus.</a:t>
            </a:r>
            <a:endParaRPr lang="en-US" sz="2400" dirty="0"/>
          </a:p>
        </p:txBody>
      </p:sp>
      <p:pic>
        <p:nvPicPr>
          <p:cNvPr id="7" name="Picture Placeholder 6" descr="An electron micrograph of the nucleolus of 1 micrometer shows multiple bigger fibrils and smaller granules. The nucleolus is largely circular with the fibrils and granules within it.">
            <a:extLst>
              <a:ext uri="{FF2B5EF4-FFF2-40B4-BE49-F238E27FC236}">
                <a16:creationId xmlns:a16="http://schemas.microsoft.com/office/drawing/2014/main" id="{07240D33-DF1A-454D-AE03-95B3A70DBE21}"/>
              </a:ext>
            </a:extLst>
          </p:cNvPr>
          <p:cNvPicPr>
            <a:picLocks noGrp="1" noChangeAspect="1"/>
          </p:cNvPicPr>
          <p:nvPr>
            <p:ph type="pic" sz="quarter" idx="16"/>
          </p:nvPr>
        </p:nvPicPr>
        <p:blipFill>
          <a:blip r:embed="rId3"/>
          <a:stretch>
            <a:fillRect/>
          </a:stretch>
        </p:blipFill>
        <p:spPr>
          <a:xfrm>
            <a:off x="2420386" y="1754404"/>
            <a:ext cx="4293704" cy="4537066"/>
          </a:xfrm>
        </p:spPr>
      </p:pic>
    </p:spTree>
    <p:extLst>
      <p:ext uri="{BB962C8B-B14F-4D97-AF65-F5344CB8AC3E}">
        <p14:creationId xmlns:p14="http://schemas.microsoft.com/office/powerpoint/2010/main" val="342655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26194"/>
            <a:ext cx="8294334" cy="1046440"/>
          </a:xfrm>
          <a:solidFill>
            <a:srgbClr val="99FF33"/>
          </a:solidFill>
        </p:spPr>
        <p:txBody>
          <a:bodyPr lIns="0" tIns="0" rIns="0" bIns="0" anchor="ctr">
            <a:spAutoFit/>
          </a:bodyPr>
          <a:lstStyle/>
          <a:p>
            <a:r>
              <a:rPr lang="en-US" sz="3400" dirty="0"/>
              <a:t>Griffith’s Experiment on Genetic Transformation in Pneumococcus </a:t>
            </a:r>
            <a:r>
              <a:rPr lang="en-US" sz="2600" dirty="0"/>
              <a:t>(2 of 2)</a:t>
            </a:r>
          </a:p>
        </p:txBody>
      </p:sp>
      <p:sp>
        <p:nvSpPr>
          <p:cNvPr id="6" name="Content Placeholder 5"/>
          <p:cNvSpPr>
            <a:spLocks noGrp="1"/>
          </p:cNvSpPr>
          <p:nvPr>
            <p:ph sz="quarter" idx="4294967295"/>
          </p:nvPr>
        </p:nvSpPr>
        <p:spPr>
          <a:xfrm>
            <a:off x="419100" y="1558117"/>
            <a:ext cx="8305800" cy="738664"/>
          </a:xfrm>
          <a:solidFill>
            <a:srgbClr val="FFFF00"/>
          </a:solidFill>
        </p:spPr>
        <p:txBody>
          <a:bodyPr wrap="square" lIns="0" tIns="0" rIns="0" bIns="0">
            <a:spAutoFit/>
          </a:bodyPr>
          <a:lstStyle/>
          <a:p>
            <a:pPr marL="0" indent="0">
              <a:buNone/>
            </a:pPr>
            <a:r>
              <a:rPr lang="en-US" sz="2400" b="1" dirty="0"/>
              <a:t>Figure 16.2 Griffith’s Experiment on Genetic Transformation in Pneumococcus. </a:t>
            </a:r>
            <a:endParaRPr lang="en-US" sz="2400" dirty="0"/>
          </a:p>
        </p:txBody>
      </p:sp>
      <p:pic>
        <p:nvPicPr>
          <p:cNvPr id="4" name="Picture Placeholder 3" descr="Illustration of Griffith’s experiment and the genetic transformation in pneumococcus by injecting mice with different combinations of live and heat-killed smooth cells and rough cells of pneumococcus bacterium.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053"/>
          <a:stretch/>
        </p:blipFill>
        <p:spPr>
          <a:xfrm>
            <a:off x="1656522" y="2750322"/>
            <a:ext cx="5821432" cy="3092596"/>
          </a:xfrm>
        </p:spPr>
      </p:pic>
    </p:spTree>
    <p:extLst>
      <p:ext uri="{BB962C8B-B14F-4D97-AF65-F5344CB8AC3E}">
        <p14:creationId xmlns:p14="http://schemas.microsoft.com/office/powerpoint/2010/main" val="299853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83629"/>
            <a:ext cx="8302240" cy="1661993"/>
          </a:xfrm>
          <a:solidFill>
            <a:srgbClr val="99FF33"/>
          </a:solidFill>
        </p:spPr>
        <p:txBody>
          <a:bodyPr lIns="0" tIns="0" rIns="0" bIns="0" anchor="ctr">
            <a:spAutoFit/>
          </a:bodyPr>
          <a:lstStyle/>
          <a:p>
            <a:r>
              <a:rPr lang="en-CA" sz="3600" dirty="0">
                <a:latin typeface="+mj-lt"/>
              </a:rPr>
              <a:t>Hershey and Chase Showed That </a:t>
            </a:r>
            <a:r>
              <a:rPr lang="en-CA" sz="3600" dirty="0" smtClean="0">
                <a:latin typeface="+mj-lt"/>
              </a:rPr>
              <a:t>      </a:t>
            </a:r>
            <a:r>
              <a:rPr lang="en-CA" sz="3600" spc="-500" dirty="0" smtClean="0">
                <a:latin typeface="+mj-lt"/>
              </a:rPr>
              <a:t>D </a:t>
            </a:r>
            <a:r>
              <a:rPr lang="en-CA" sz="3600" spc="-500" dirty="0">
                <a:latin typeface="+mj-lt"/>
              </a:rPr>
              <a:t>N </a:t>
            </a:r>
            <a:r>
              <a:rPr lang="en-CA" sz="3600" dirty="0">
                <a:latin typeface="+mj-lt"/>
              </a:rPr>
              <a:t>A Is the Genetic Material of Viruses</a:t>
            </a:r>
            <a:endParaRPr lang="en-US" sz="36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4238"/>
            <a:ext cx="8302240" cy="2231380"/>
          </a:xfrm>
          <a:noFill/>
          <a:ln>
            <a:noFill/>
          </a:ln>
        </p:spPr>
        <p:txBody>
          <a:bodyPr lIns="0" tIns="0" rIns="0" bIns="0" anchor="t" anchorCtr="0"/>
          <a:lstStyle/>
          <a:p>
            <a:pPr marL="342900" indent="-342900"/>
            <a:r>
              <a:rPr lang="en-US" sz="2400" b="1" dirty="0"/>
              <a:t>Bacteriophages</a:t>
            </a:r>
            <a:r>
              <a:rPr lang="en-US" sz="2400" dirty="0"/>
              <a:t> (or just </a:t>
            </a:r>
            <a:r>
              <a:rPr lang="en-US" sz="2400" b="1" dirty="0"/>
              <a:t>phages</a:t>
            </a:r>
            <a:r>
              <a:rPr lang="en-US" sz="2400" dirty="0"/>
              <a:t>) are </a:t>
            </a:r>
            <a:r>
              <a:rPr lang="en-US" sz="2400" dirty="0">
                <a:solidFill>
                  <a:srgbClr val="FF0000"/>
                </a:solidFill>
              </a:rPr>
              <a:t>viruses that infect bacteria.</a:t>
            </a:r>
          </a:p>
          <a:p>
            <a:pPr marL="342900" indent="-342900"/>
            <a:r>
              <a:rPr lang="en-US" sz="2400" dirty="0"/>
              <a:t>Phage T2, T4, and T6 are the best studied.</a:t>
            </a:r>
          </a:p>
          <a:p>
            <a:pPr marL="342900" indent="-342900"/>
            <a:r>
              <a:rPr lang="en-US" sz="2400" dirty="0"/>
              <a:t>During infection, the virus attaches to the bacterial cell surface and injects material into the cell.</a:t>
            </a:r>
          </a:p>
        </p:txBody>
      </p:sp>
    </p:spTree>
    <p:extLst>
      <p:ext uri="{BB962C8B-B14F-4D97-AF65-F5344CB8AC3E}">
        <p14:creationId xmlns:p14="http://schemas.microsoft.com/office/powerpoint/2010/main" val="584235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6368"/>
            <a:ext cx="8294334" cy="1107996"/>
          </a:xfrm>
          <a:solidFill>
            <a:srgbClr val="99FF33"/>
          </a:solidFill>
        </p:spPr>
        <p:txBody>
          <a:bodyPr lIns="0" tIns="0" rIns="0" bIns="0" anchor="ctr">
            <a:spAutoFit/>
          </a:bodyPr>
          <a:lstStyle/>
          <a:p>
            <a:r>
              <a:rPr lang="en-US" dirty="0"/>
              <a:t>The Structure and Lifecycle of Bacteriophage T4</a:t>
            </a:r>
          </a:p>
        </p:txBody>
      </p:sp>
      <p:sp>
        <p:nvSpPr>
          <p:cNvPr id="6" name="Content Placeholder 5"/>
          <p:cNvSpPr>
            <a:spLocks noGrp="1"/>
          </p:cNvSpPr>
          <p:nvPr>
            <p:ph sz="quarter" idx="4294967295"/>
          </p:nvPr>
        </p:nvSpPr>
        <p:spPr>
          <a:xfrm>
            <a:off x="419100" y="1552924"/>
            <a:ext cx="4142610" cy="2039020"/>
          </a:xfrm>
          <a:solidFill>
            <a:srgbClr val="FFFF00"/>
          </a:solidFill>
        </p:spPr>
        <p:txBody>
          <a:bodyPr wrap="square" lIns="0" tIns="0" rIns="0" bIns="0">
            <a:spAutoFit/>
          </a:bodyPr>
          <a:lstStyle/>
          <a:p>
            <a:pPr marL="0" indent="0">
              <a:buNone/>
            </a:pPr>
            <a:r>
              <a:rPr lang="en-US" sz="2400" b="1" dirty="0"/>
              <a:t>Figure 16.3 The Structure and Life Cycle of Bacteriophage T4</a:t>
            </a:r>
            <a:r>
              <a:rPr lang="en-US" sz="2400" b="1" dirty="0" smtClean="0"/>
              <a:t>.</a:t>
            </a:r>
          </a:p>
          <a:p>
            <a:pPr marL="0" indent="0">
              <a:buNone/>
            </a:pPr>
            <a:r>
              <a:rPr lang="en-US" sz="2400" b="1" dirty="0" smtClean="0"/>
              <a:t>Lytic and Lysogenic life cycles</a:t>
            </a:r>
            <a:endParaRPr lang="en-US" sz="2400" dirty="0"/>
          </a:p>
        </p:txBody>
      </p:sp>
      <p:pic>
        <p:nvPicPr>
          <p:cNvPr id="4" name="Picture Placeholder 3" descr="A four-part illustration on the structure of bacteriophage T 4, phage plaques on a lawn of bacteria, 4 stages of lytic life cycle of a T-even phage, and lysogenic state of a prophage within a bacterial chromosome.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408"/>
          <a:stretch/>
        </p:blipFill>
        <p:spPr>
          <a:xfrm>
            <a:off x="4629507" y="1536298"/>
            <a:ext cx="4095394" cy="4347667"/>
          </a:xfrm>
        </p:spPr>
      </p:pic>
    </p:spTree>
    <p:extLst>
      <p:ext uri="{BB962C8B-B14F-4D97-AF65-F5344CB8AC3E}">
        <p14:creationId xmlns:p14="http://schemas.microsoft.com/office/powerpoint/2010/main" val="4288434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766"/>
            <a:ext cx="8302240" cy="553998"/>
          </a:xfrm>
          <a:solidFill>
            <a:srgbClr val="99FF33"/>
          </a:solidFill>
        </p:spPr>
        <p:txBody>
          <a:bodyPr lIns="0" tIns="0" rIns="0" bIns="0" anchor="ctr">
            <a:spAutoFit/>
          </a:bodyPr>
          <a:lstStyle/>
          <a:p>
            <a:r>
              <a:rPr lang="en-US" sz="3600" dirty="0">
                <a:latin typeface="+mj-lt"/>
              </a:rPr>
              <a:t>Infection by T4 Phage</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4662"/>
            <a:ext cx="8302240" cy="2600712"/>
          </a:xfrm>
          <a:noFill/>
          <a:ln>
            <a:noFill/>
          </a:ln>
        </p:spPr>
        <p:txBody>
          <a:bodyPr lIns="0" tIns="0" rIns="0" bIns="0" anchor="t" anchorCtr="0"/>
          <a:lstStyle/>
          <a:p>
            <a:pPr marL="342900" indent="-342900"/>
            <a:r>
              <a:rPr lang="en-US" sz="2400" dirty="0"/>
              <a:t>Once injected into the host cell, the genetic information of the phage is transcribed and translated.</a:t>
            </a:r>
          </a:p>
          <a:p>
            <a:pPr marL="342900" indent="-342900"/>
            <a:r>
              <a:rPr lang="en-US" sz="2400" dirty="0"/>
              <a:t>Phage </a:t>
            </a:r>
            <a:r>
              <a:rPr lang="en-US" sz="2400" spc="-300" dirty="0"/>
              <a:t>D N </a:t>
            </a:r>
            <a:r>
              <a:rPr lang="en-US" sz="2400" dirty="0"/>
              <a:t>A and capsid proteins self-assemble into hundreds of new phage particles.</a:t>
            </a:r>
          </a:p>
          <a:p>
            <a:pPr marL="342900" indent="-342900"/>
            <a:r>
              <a:rPr lang="en-US" sz="2400" dirty="0"/>
              <a:t>The infected cell breaks open and releases the new phage particles into the medium.</a:t>
            </a:r>
          </a:p>
        </p:txBody>
      </p:sp>
    </p:spTree>
    <p:extLst>
      <p:ext uri="{BB962C8B-B14F-4D97-AF65-F5344CB8AC3E}">
        <p14:creationId xmlns:p14="http://schemas.microsoft.com/office/powerpoint/2010/main" val="3102604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8867"/>
            <a:ext cx="8302240" cy="553998"/>
          </a:xfrm>
          <a:solidFill>
            <a:srgbClr val="99FF33"/>
          </a:solidFill>
        </p:spPr>
        <p:txBody>
          <a:bodyPr lIns="0" tIns="0" rIns="0" bIns="0" anchor="ctr">
            <a:spAutoFit/>
          </a:bodyPr>
          <a:lstStyle/>
          <a:p>
            <a:r>
              <a:rPr lang="en-US" sz="3600" dirty="0">
                <a:latin typeface="+mj-lt"/>
              </a:rPr>
              <a:t>Virulent and Temperate Phages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4662"/>
            <a:ext cx="8302240" cy="2885405"/>
          </a:xfrm>
          <a:noFill/>
          <a:ln>
            <a:noFill/>
          </a:ln>
        </p:spPr>
        <p:txBody>
          <a:bodyPr lIns="0" tIns="0" rIns="0" bIns="0" anchor="t" anchorCtr="0"/>
          <a:lstStyle/>
          <a:p>
            <a:pPr marL="342900" indent="-342900"/>
            <a:r>
              <a:rPr lang="en-US" sz="2400" dirty="0"/>
              <a:t>This cycle (injections, transcription, translation, self-assembly, and then cell lyses) is called </a:t>
            </a:r>
            <a:r>
              <a:rPr lang="en-US" sz="2400" i="1" dirty="0">
                <a:solidFill>
                  <a:srgbClr val="FF0000"/>
                </a:solidFill>
              </a:rPr>
              <a:t>lytic</a:t>
            </a:r>
            <a:r>
              <a:rPr lang="en-US" sz="2400" i="1" dirty="0"/>
              <a:t> </a:t>
            </a:r>
            <a:r>
              <a:rPr lang="en-US" sz="2400" i="1" dirty="0">
                <a:solidFill>
                  <a:srgbClr val="FF0000"/>
                </a:solidFill>
              </a:rPr>
              <a:t>growth</a:t>
            </a:r>
            <a:r>
              <a:rPr lang="en-US" sz="2400" dirty="0"/>
              <a:t>.</a:t>
            </a:r>
          </a:p>
          <a:p>
            <a:pPr marL="342900" indent="-342900"/>
            <a:r>
              <a:rPr lang="en-US" sz="2400" dirty="0"/>
              <a:t>Lytic growth is characteristic of a </a:t>
            </a:r>
            <a:r>
              <a:rPr lang="en-US" sz="2400" i="1" dirty="0"/>
              <a:t>virulent phage</a:t>
            </a:r>
            <a:r>
              <a:rPr lang="en-US" sz="2400" dirty="0"/>
              <a:t>.</a:t>
            </a:r>
          </a:p>
          <a:p>
            <a:pPr marL="342900" indent="-342900"/>
            <a:r>
              <a:rPr lang="en-US" sz="2400" dirty="0"/>
              <a:t>A temperate phage can either produce lytic growth or integrate its </a:t>
            </a:r>
            <a:r>
              <a:rPr lang="en-US" sz="2400" spc="-300" dirty="0"/>
              <a:t>D N </a:t>
            </a:r>
            <a:r>
              <a:rPr lang="en-US" sz="2400" dirty="0"/>
              <a:t>A into the bacterial chromosome.</a:t>
            </a:r>
          </a:p>
          <a:p>
            <a:pPr marL="342900" indent="-342900"/>
            <a:r>
              <a:rPr lang="en-US" sz="2400" dirty="0"/>
              <a:t>Bacteriophage </a:t>
            </a:r>
            <a:r>
              <a:rPr lang="el-GR" sz="2400" dirty="0"/>
              <a:t>λ</a:t>
            </a:r>
            <a:r>
              <a:rPr lang="en-US" sz="2400" dirty="0"/>
              <a:t> (</a:t>
            </a:r>
            <a:r>
              <a:rPr lang="en-US" sz="2400" i="1" dirty="0"/>
              <a:t>lambda</a:t>
            </a:r>
            <a:r>
              <a:rPr lang="en-US" sz="2400" dirty="0"/>
              <a:t>) is a temperate phage.</a:t>
            </a:r>
          </a:p>
        </p:txBody>
      </p:sp>
    </p:spTree>
    <p:extLst>
      <p:ext uri="{BB962C8B-B14F-4D97-AF65-F5344CB8AC3E}">
        <p14:creationId xmlns:p14="http://schemas.microsoft.com/office/powerpoint/2010/main" val="377655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9829"/>
            <a:ext cx="8301884" cy="1661993"/>
          </a:xfrm>
          <a:solidFill>
            <a:srgbClr val="FFC000"/>
          </a:solidFill>
        </p:spPr>
        <p:txBody>
          <a:bodyPr wrap="square" lIns="0" tIns="0" rIns="0" bIns="0" anchor="ctr">
            <a:spAutoFit/>
          </a:bodyPr>
          <a:lstStyle/>
          <a:p>
            <a:r>
              <a:rPr lang="en-US" sz="3600" dirty="0">
                <a:latin typeface="+mj-lt"/>
              </a:rPr>
              <a:t>The Structural Basis of Cellular Information: </a:t>
            </a:r>
            <a:r>
              <a:rPr lang="en-US" sz="3600" spc="-500" dirty="0">
                <a:latin typeface="+mj-lt"/>
              </a:rPr>
              <a:t>D N </a:t>
            </a:r>
            <a:r>
              <a:rPr lang="en-US" sz="3600" dirty="0">
                <a:latin typeface="+mj-lt"/>
              </a:rPr>
              <a:t>A, Chromosomes, and the Nucleus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88699"/>
            <a:ext cx="8301884" cy="2970044"/>
          </a:xfrm>
          <a:noFill/>
          <a:ln>
            <a:noFill/>
          </a:ln>
        </p:spPr>
        <p:txBody>
          <a:bodyPr lIns="0" tIns="0" rIns="0" bIns="0" anchor="t" anchorCtr="0">
            <a:spAutoFit/>
          </a:bodyPr>
          <a:lstStyle/>
          <a:p>
            <a:pPr marL="342900" indent="-342900"/>
            <a:r>
              <a:rPr lang="en-US" sz="2400" dirty="0"/>
              <a:t>Cells possess a set of “</a:t>
            </a:r>
            <a:r>
              <a:rPr lang="en-US" altLang="ja-JP" sz="2400" dirty="0"/>
              <a:t>instructions” that specify their structure, dictate their functions, and regulate their activities.</a:t>
            </a:r>
          </a:p>
          <a:p>
            <a:pPr marL="342900" indent="-342900"/>
            <a:r>
              <a:rPr lang="en-US" sz="2400" dirty="0"/>
              <a:t>These instructions can be passed on faithfully to daughter cells.</a:t>
            </a:r>
          </a:p>
          <a:p>
            <a:pPr marL="342900" indent="-342900"/>
            <a:r>
              <a:rPr lang="en-US" sz="2400" dirty="0">
                <a:solidFill>
                  <a:srgbClr val="FF0000"/>
                </a:solidFill>
              </a:rPr>
              <a:t>Hereditary information is transmitted in the form of distinct units called </a:t>
            </a:r>
            <a:r>
              <a:rPr lang="en-US" sz="2400" b="1" dirty="0"/>
              <a:t>genes</a:t>
            </a:r>
            <a:r>
              <a:rPr lang="en-US" sz="2400" dirty="0"/>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8867"/>
            <a:ext cx="8302240" cy="553998"/>
          </a:xfrm>
          <a:solidFill>
            <a:srgbClr val="99FF33"/>
          </a:solidFill>
        </p:spPr>
        <p:txBody>
          <a:bodyPr lIns="0" tIns="0" rIns="0" bIns="0" anchor="ctr">
            <a:spAutoFit/>
          </a:bodyPr>
          <a:lstStyle/>
          <a:p>
            <a:r>
              <a:rPr lang="en-US" sz="3600" dirty="0">
                <a:latin typeface="+mj-lt"/>
              </a:rPr>
              <a:t>Virulent and Temperate Phages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4662"/>
            <a:ext cx="8302240" cy="3162404"/>
          </a:xfrm>
          <a:noFill/>
          <a:ln>
            <a:noFill/>
          </a:ln>
        </p:spPr>
        <p:txBody>
          <a:bodyPr lIns="0" tIns="0" rIns="0" bIns="0" anchor="t" anchorCtr="0">
            <a:spAutoFit/>
          </a:bodyPr>
          <a:lstStyle/>
          <a:p>
            <a:pPr marL="342900" indent="-342900"/>
            <a:r>
              <a:rPr lang="en-US" sz="2400" dirty="0"/>
              <a:t>In the integrated or lysogenic state, the </a:t>
            </a:r>
            <a:r>
              <a:rPr lang="en-US" sz="2400" spc="-300" dirty="0"/>
              <a:t>D N </a:t>
            </a:r>
            <a:r>
              <a:rPr lang="en-US" sz="2400" dirty="0"/>
              <a:t>A of a temperate phage is called a </a:t>
            </a:r>
            <a:r>
              <a:rPr lang="en-US" sz="2400" i="1" dirty="0" err="1"/>
              <a:t>prophage</a:t>
            </a:r>
            <a:r>
              <a:rPr lang="en-US" sz="2400" i="1" dirty="0"/>
              <a:t>.</a:t>
            </a:r>
          </a:p>
          <a:p>
            <a:pPr marL="342900" indent="-342900"/>
            <a:r>
              <a:rPr lang="en-US" sz="2400" dirty="0"/>
              <a:t>The </a:t>
            </a:r>
            <a:r>
              <a:rPr lang="en-US" sz="2400" dirty="0" err="1"/>
              <a:t>prophage</a:t>
            </a:r>
            <a:r>
              <a:rPr lang="en-US" sz="2400" dirty="0"/>
              <a:t> is replicated with the bacterial </a:t>
            </a:r>
            <a:r>
              <a:rPr lang="en-US" sz="2400" spc="-300" dirty="0"/>
              <a:t>D N </a:t>
            </a:r>
            <a:r>
              <a:rPr lang="en-US" sz="2400" dirty="0"/>
              <a:t>A. During this time, the phage genes are inactive or </a:t>
            </a:r>
            <a:r>
              <a:rPr lang="en-US" sz="2400" i="1" dirty="0"/>
              <a:t>repressed</a:t>
            </a:r>
            <a:r>
              <a:rPr lang="en-US" sz="2400" dirty="0"/>
              <a:t>.</a:t>
            </a:r>
          </a:p>
          <a:p>
            <a:pPr marL="342900" indent="-342900"/>
            <a:r>
              <a:rPr lang="en-US" sz="2400" dirty="0"/>
              <a:t>Under certain conditions, the </a:t>
            </a:r>
            <a:r>
              <a:rPr lang="en-US" sz="2400" dirty="0" err="1"/>
              <a:t>prophage</a:t>
            </a:r>
            <a:r>
              <a:rPr lang="en-US" sz="2400" dirty="0"/>
              <a:t> </a:t>
            </a:r>
            <a:r>
              <a:rPr lang="en-US" sz="2400" spc="-300" dirty="0"/>
              <a:t>D N </a:t>
            </a:r>
            <a:r>
              <a:rPr lang="en-US" sz="2400" dirty="0"/>
              <a:t>A is excised. This process is called induction. </a:t>
            </a:r>
          </a:p>
          <a:p>
            <a:pPr marL="342900" indent="-342900"/>
            <a:r>
              <a:rPr lang="en-US" sz="2400" dirty="0"/>
              <a:t>The phage enters the lytic cycle. </a:t>
            </a:r>
          </a:p>
        </p:txBody>
      </p:sp>
    </p:spTree>
    <p:extLst>
      <p:ext uri="{BB962C8B-B14F-4D97-AF65-F5344CB8AC3E}">
        <p14:creationId xmlns:p14="http://schemas.microsoft.com/office/powerpoint/2010/main" val="260452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8867"/>
            <a:ext cx="8302240" cy="553998"/>
          </a:xfrm>
          <a:solidFill>
            <a:srgbClr val="99FF33"/>
          </a:solidFill>
        </p:spPr>
        <p:txBody>
          <a:bodyPr lIns="0" tIns="0" rIns="0" bIns="0" anchor="ctr">
            <a:spAutoFit/>
          </a:bodyPr>
          <a:lstStyle/>
          <a:p>
            <a:r>
              <a:rPr lang="en-US" sz="3600" dirty="0">
                <a:latin typeface="+mj-lt"/>
              </a:rPr>
              <a:t>The Genetic Material of T2 Phage</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4662"/>
            <a:ext cx="8302240" cy="3320638"/>
          </a:xfrm>
          <a:noFill/>
          <a:ln>
            <a:noFill/>
          </a:ln>
        </p:spPr>
        <p:txBody>
          <a:bodyPr lIns="0" tIns="0" rIns="0" bIns="0" anchor="t" anchorCtr="0"/>
          <a:lstStyle/>
          <a:p>
            <a:pPr marL="342900" indent="-342900"/>
            <a:r>
              <a:rPr lang="en-US" sz="2400" dirty="0"/>
              <a:t>Alfred </a:t>
            </a:r>
            <a:r>
              <a:rPr lang="en-US" sz="2400" dirty="0">
                <a:solidFill>
                  <a:srgbClr val="FF0000"/>
                </a:solidFill>
              </a:rPr>
              <a:t>Hershey</a:t>
            </a:r>
            <a:r>
              <a:rPr lang="en-US" sz="2400" dirty="0"/>
              <a:t> and Martha </a:t>
            </a:r>
            <a:r>
              <a:rPr lang="en-US" sz="2400" dirty="0">
                <a:solidFill>
                  <a:srgbClr val="FF0000"/>
                </a:solidFill>
              </a:rPr>
              <a:t>Chase</a:t>
            </a:r>
            <a:r>
              <a:rPr lang="en-US" sz="2400" dirty="0"/>
              <a:t> labeled phage </a:t>
            </a:r>
            <a:br>
              <a:rPr lang="en-US" sz="2400" dirty="0"/>
            </a:br>
            <a:r>
              <a:rPr lang="en-US" sz="2400" dirty="0"/>
              <a:t>in two different experiments to distinguish protein from </a:t>
            </a:r>
            <a:r>
              <a:rPr lang="en-US" sz="2400" spc="-300" dirty="0"/>
              <a:t>D N </a:t>
            </a:r>
            <a:r>
              <a:rPr lang="en-US" sz="2400" dirty="0"/>
              <a:t>A.</a:t>
            </a:r>
          </a:p>
          <a:p>
            <a:pPr marL="342900" indent="-342900"/>
            <a:r>
              <a:rPr lang="en-US" sz="2400" dirty="0"/>
              <a:t>They labeled </a:t>
            </a:r>
            <a:r>
              <a:rPr lang="en-US" sz="2400" dirty="0">
                <a:solidFill>
                  <a:srgbClr val="FF0000"/>
                </a:solidFill>
              </a:rPr>
              <a:t>proteins</a:t>
            </a:r>
            <a:r>
              <a:rPr lang="en-US" sz="2400" dirty="0"/>
              <a:t> with radioactive sulfur, </a:t>
            </a:r>
            <a:r>
              <a:rPr lang="en-US" sz="2400" baseline="30000" dirty="0">
                <a:solidFill>
                  <a:srgbClr val="FF0000"/>
                </a:solidFill>
              </a:rPr>
              <a:t>35</a:t>
            </a:r>
            <a:r>
              <a:rPr lang="en-US" sz="2400" dirty="0">
                <a:solidFill>
                  <a:srgbClr val="FF0000"/>
                </a:solidFill>
              </a:rPr>
              <a:t>S</a:t>
            </a:r>
            <a:r>
              <a:rPr lang="en-US" sz="2400" dirty="0"/>
              <a:t>, and the </a:t>
            </a:r>
            <a:r>
              <a:rPr lang="en-US" sz="2400" spc="-300" dirty="0">
                <a:solidFill>
                  <a:srgbClr val="FF0000"/>
                </a:solidFill>
              </a:rPr>
              <a:t>D N </a:t>
            </a:r>
            <a:r>
              <a:rPr lang="en-US" sz="2400" dirty="0">
                <a:solidFill>
                  <a:srgbClr val="FF0000"/>
                </a:solidFill>
              </a:rPr>
              <a:t>A </a:t>
            </a:r>
            <a:r>
              <a:rPr lang="en-US" sz="2400" dirty="0"/>
              <a:t>with radioactive phosphorus, </a:t>
            </a:r>
            <a:r>
              <a:rPr lang="en-US" sz="2400" baseline="30000" dirty="0">
                <a:solidFill>
                  <a:srgbClr val="FF0000"/>
                </a:solidFill>
              </a:rPr>
              <a:t>32</a:t>
            </a:r>
            <a:r>
              <a:rPr lang="en-US" sz="2400" dirty="0">
                <a:solidFill>
                  <a:srgbClr val="FF0000"/>
                </a:solidFill>
              </a:rPr>
              <a:t>P</a:t>
            </a:r>
            <a:r>
              <a:rPr lang="en-US" sz="2400" dirty="0"/>
              <a:t>.</a:t>
            </a:r>
          </a:p>
          <a:p>
            <a:pPr marL="342900" indent="-342900"/>
            <a:r>
              <a:rPr lang="en-US" sz="2400" dirty="0"/>
              <a:t>In two separate experiments, they allowed the labeled phages to infect bacteria.</a:t>
            </a:r>
          </a:p>
        </p:txBody>
      </p:sp>
    </p:spTree>
    <p:extLst>
      <p:ext uri="{BB962C8B-B14F-4D97-AF65-F5344CB8AC3E}">
        <p14:creationId xmlns:p14="http://schemas.microsoft.com/office/powerpoint/2010/main" val="2370578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0554"/>
            <a:ext cx="8302240" cy="553998"/>
          </a:xfrm>
          <a:solidFill>
            <a:srgbClr val="99FF33"/>
          </a:solidFill>
        </p:spPr>
        <p:txBody>
          <a:bodyPr lIns="0" tIns="0" rIns="0" bIns="0" anchor="ctr">
            <a:spAutoFit/>
          </a:bodyPr>
          <a:lstStyle/>
          <a:p>
            <a:r>
              <a:rPr lang="en-US" sz="3600" dirty="0">
                <a:latin typeface="+mj-lt"/>
              </a:rPr>
              <a:t>Detection of Radioactivity</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4662"/>
            <a:ext cx="8302240" cy="3282538"/>
          </a:xfrm>
          <a:noFill/>
          <a:ln>
            <a:noFill/>
          </a:ln>
        </p:spPr>
        <p:txBody>
          <a:bodyPr lIns="0" tIns="0" rIns="0" bIns="0" anchor="t" anchorCtr="0"/>
          <a:lstStyle/>
          <a:p>
            <a:pPr marL="342900" indent="-342900"/>
            <a:r>
              <a:rPr lang="en-US" sz="2400" dirty="0"/>
              <a:t>Once the genetic material is injected into the bacteria, the empty phage protein coats (</a:t>
            </a:r>
            <a:r>
              <a:rPr lang="en-US" altLang="en-CA" sz="2400" dirty="0"/>
              <a:t>“</a:t>
            </a:r>
            <a:r>
              <a:rPr lang="en-US" sz="2400" dirty="0"/>
              <a:t>ghosts</a:t>
            </a:r>
            <a:r>
              <a:rPr lang="en-US" altLang="en-CA" sz="2400" dirty="0"/>
              <a:t>”</a:t>
            </a:r>
            <a:r>
              <a:rPr lang="en-US" sz="2400" dirty="0"/>
              <a:t>) were removed by agitating cells in a blender.</a:t>
            </a:r>
          </a:p>
          <a:p>
            <a:pPr marL="342900" indent="-342900"/>
            <a:r>
              <a:rPr lang="en-US" sz="2400" dirty="0"/>
              <a:t>Cells were recovered by centrifugation.</a:t>
            </a:r>
          </a:p>
          <a:p>
            <a:pPr marL="342900" indent="-342900"/>
            <a:r>
              <a:rPr lang="en-US" sz="2400" dirty="0"/>
              <a:t>They then measured the radioactivity in the supernatant (phage coats) and the pellet (cells at the bottom of the tube).</a:t>
            </a:r>
          </a:p>
        </p:txBody>
      </p:sp>
    </p:spTree>
    <p:extLst>
      <p:ext uri="{BB962C8B-B14F-4D97-AF65-F5344CB8AC3E}">
        <p14:creationId xmlns:p14="http://schemas.microsoft.com/office/powerpoint/2010/main" val="3236206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0554"/>
            <a:ext cx="8302240" cy="553998"/>
          </a:xfrm>
          <a:solidFill>
            <a:srgbClr val="99FF33"/>
          </a:solidFill>
        </p:spPr>
        <p:txBody>
          <a:bodyPr lIns="0" tIns="0" rIns="0" bIns="0" anchor="ctr">
            <a:spAutoFit/>
          </a:bodyPr>
          <a:lstStyle/>
          <a:p>
            <a:r>
              <a:rPr lang="en-US" sz="3600" dirty="0">
                <a:latin typeface="+mj-lt"/>
              </a:rPr>
              <a:t>The Results of the Experiment</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4662"/>
            <a:ext cx="8302240" cy="2885405"/>
          </a:xfrm>
          <a:noFill/>
          <a:ln>
            <a:noFill/>
          </a:ln>
        </p:spPr>
        <p:txBody>
          <a:bodyPr lIns="0" tIns="0" rIns="0" bIns="0" anchor="t" anchorCtr="0"/>
          <a:lstStyle/>
          <a:p>
            <a:pPr marL="342900" indent="-342900"/>
            <a:r>
              <a:rPr lang="en-US" sz="2400" dirty="0"/>
              <a:t>The results showed that most of the </a:t>
            </a:r>
            <a:r>
              <a:rPr lang="en-US" sz="2400" baseline="30000" dirty="0"/>
              <a:t>32</a:t>
            </a:r>
            <a:r>
              <a:rPr lang="en-US" sz="2400" dirty="0"/>
              <a:t>P remained with the bacterial cells, but the majority of the </a:t>
            </a:r>
            <a:r>
              <a:rPr lang="en-US" sz="2400" baseline="30000" dirty="0"/>
              <a:t>35</a:t>
            </a:r>
            <a:r>
              <a:rPr lang="en-US" sz="2400" dirty="0"/>
              <a:t>S was found in the surrounding medium.</a:t>
            </a:r>
          </a:p>
          <a:p>
            <a:pPr marL="342900" indent="-342900"/>
            <a:r>
              <a:rPr lang="en-US" sz="2400" dirty="0"/>
              <a:t>Hershey and Chase concluded that </a:t>
            </a:r>
            <a:r>
              <a:rPr lang="en-US" sz="2400" spc="-300" dirty="0"/>
              <a:t>D N </a:t>
            </a:r>
            <a:r>
              <a:rPr lang="en-US" sz="2400" dirty="0"/>
              <a:t>A and not protein had been injected into the bacterial cells.</a:t>
            </a:r>
          </a:p>
          <a:p>
            <a:pPr marL="342900" indent="-342900"/>
            <a:r>
              <a:rPr lang="en-US" sz="2400" dirty="0"/>
              <a:t>Therefore, </a:t>
            </a:r>
            <a:r>
              <a:rPr lang="en-US" sz="2400" spc="-300" dirty="0"/>
              <a:t>D N </a:t>
            </a:r>
            <a:r>
              <a:rPr lang="en-US" sz="2400" dirty="0"/>
              <a:t>A was the genetic material of the phage T2.</a:t>
            </a:r>
          </a:p>
        </p:txBody>
      </p:sp>
    </p:spTree>
    <p:extLst>
      <p:ext uri="{BB962C8B-B14F-4D97-AF65-F5344CB8AC3E}">
        <p14:creationId xmlns:p14="http://schemas.microsoft.com/office/powerpoint/2010/main" val="1746685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35991"/>
            <a:ext cx="8229600" cy="984885"/>
          </a:xfrm>
          <a:solidFill>
            <a:srgbClr val="99FF33"/>
          </a:solidFill>
        </p:spPr>
        <p:txBody>
          <a:bodyPr lIns="0" tIns="0" rIns="0" bIns="0" anchor="ctr">
            <a:spAutoFit/>
          </a:bodyPr>
          <a:lstStyle/>
          <a:p>
            <a:r>
              <a:rPr lang="en-US" sz="3200" dirty="0"/>
              <a:t>The Hershey-Chase Experiment: </a:t>
            </a:r>
            <a:r>
              <a:rPr lang="en-US" sz="3200" spc="-500" dirty="0"/>
              <a:t>D N A</a:t>
            </a:r>
            <a:r>
              <a:rPr lang="en-US" sz="3200" dirty="0"/>
              <a:t> as the Genetic Material of Phage T2</a:t>
            </a:r>
            <a:endParaRPr lang="en-US" sz="3000" dirty="0"/>
          </a:p>
        </p:txBody>
      </p:sp>
      <p:sp>
        <p:nvSpPr>
          <p:cNvPr id="6" name="Content Placeholder 5"/>
          <p:cNvSpPr>
            <a:spLocks noGrp="1"/>
          </p:cNvSpPr>
          <p:nvPr>
            <p:ph sz="quarter" idx="4294967295"/>
          </p:nvPr>
        </p:nvSpPr>
        <p:spPr>
          <a:xfrm>
            <a:off x="419101" y="1384055"/>
            <a:ext cx="3569804" cy="1107996"/>
          </a:xfrm>
        </p:spPr>
        <p:txBody>
          <a:bodyPr wrap="square" lIns="0" tIns="0" rIns="0" bIns="0">
            <a:spAutoFit/>
          </a:bodyPr>
          <a:lstStyle/>
          <a:p>
            <a:pPr marL="0" indent="0">
              <a:buNone/>
            </a:pPr>
            <a:r>
              <a:rPr lang="en-US" sz="2400" b="1" dirty="0"/>
              <a:t>Figure 16.4 The Hershey–Chase Experiment:</a:t>
            </a:r>
            <a:endParaRPr lang="en-US" sz="2400" dirty="0"/>
          </a:p>
        </p:txBody>
      </p:sp>
      <p:pic>
        <p:nvPicPr>
          <p:cNvPr id="4" name="Picture Placeholder 3" descr="A four-part illustration on the structure of bacteriophage T 4, phage plaques on a lawn of bacteria, 4 stages of lytic life cycle of a T-even phage, and lysogenic state of a prophage within a bacterial chromosome.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2394" b="2394"/>
          <a:stretch/>
        </p:blipFill>
        <p:spPr>
          <a:xfrm>
            <a:off x="3206332" y="1375914"/>
            <a:ext cx="5483476" cy="4733337"/>
          </a:xfrm>
        </p:spPr>
      </p:pic>
    </p:spTree>
    <p:extLst>
      <p:ext uri="{BB962C8B-B14F-4D97-AF65-F5344CB8AC3E}">
        <p14:creationId xmlns:p14="http://schemas.microsoft.com/office/powerpoint/2010/main" val="1471978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7382" y="193763"/>
            <a:ext cx="8297517" cy="1107996"/>
          </a:xfrm>
          <a:solidFill>
            <a:srgbClr val="99FF33"/>
          </a:solidFill>
        </p:spPr>
        <p:txBody>
          <a:bodyPr lIns="0" tIns="0" rIns="0" bIns="0" anchor="ctr">
            <a:spAutoFit/>
          </a:bodyPr>
          <a:lstStyle/>
          <a:p>
            <a:r>
              <a:rPr lang="en-CA" spc="-500" dirty="0"/>
              <a:t>R N </a:t>
            </a:r>
            <a:r>
              <a:rPr lang="en-CA" dirty="0"/>
              <a:t>A Is the Genetic Material in Some Viruses</a:t>
            </a:r>
            <a:endParaRPr lang="en-US" sz="3600" dirty="0">
              <a:latin typeface="+mj-lt"/>
            </a:endParaRPr>
          </a:p>
        </p:txBody>
      </p:sp>
      <p:sp>
        <p:nvSpPr>
          <p:cNvPr id="3" name="Content Placeholder 2"/>
          <p:cNvSpPr>
            <a:spLocks noGrp="1"/>
          </p:cNvSpPr>
          <p:nvPr>
            <p:ph sz="quarter" idx="13"/>
          </p:nvPr>
        </p:nvSpPr>
        <p:spPr>
          <a:xfrm>
            <a:off x="427382" y="1555918"/>
            <a:ext cx="8261945" cy="3339376"/>
          </a:xfrm>
          <a:noFill/>
          <a:ln>
            <a:noFill/>
          </a:ln>
        </p:spPr>
        <p:txBody>
          <a:bodyPr lIns="0" tIns="0" rIns="0" bIns="0" anchor="t" anchorCtr="0">
            <a:spAutoFit/>
          </a:bodyPr>
          <a:lstStyle/>
          <a:p>
            <a:pPr marL="342900" indent="-342900"/>
            <a:r>
              <a:rPr lang="en-US" sz="2400" u="sng" dirty="0"/>
              <a:t>Some types of bacteriophages carry single-stranded </a:t>
            </a:r>
            <a:r>
              <a:rPr lang="en-US" sz="2400" u="sng" spc="-300" dirty="0"/>
              <a:t>D N </a:t>
            </a:r>
            <a:r>
              <a:rPr lang="en-US" sz="2400" u="sng" dirty="0"/>
              <a:t>A as their genetic material, and many carry genetic material as </a:t>
            </a:r>
            <a:r>
              <a:rPr lang="en-US" sz="2400" u="sng" spc="-300" dirty="0"/>
              <a:t>R N </a:t>
            </a:r>
            <a:r>
              <a:rPr lang="en-US" sz="2400" u="sng" dirty="0"/>
              <a:t>A.</a:t>
            </a:r>
          </a:p>
          <a:p>
            <a:pPr marL="342900" indent="-342900"/>
            <a:r>
              <a:rPr lang="en-US" sz="2400" dirty="0"/>
              <a:t>The</a:t>
            </a:r>
            <a:r>
              <a:rPr lang="en-US" sz="2400" i="1" dirty="0"/>
              <a:t> tobacco mosaic virus </a:t>
            </a:r>
            <a:r>
              <a:rPr lang="en-US" sz="2400" dirty="0"/>
              <a:t>(</a:t>
            </a:r>
            <a:r>
              <a:rPr lang="en-US" sz="2400" i="1" spc="-300" dirty="0"/>
              <a:t>T M </a:t>
            </a:r>
            <a:r>
              <a:rPr lang="en-US" sz="2400" i="1" dirty="0"/>
              <a:t>V</a:t>
            </a:r>
            <a:r>
              <a:rPr lang="en-US" sz="2400" dirty="0"/>
              <a:t>) is an example.</a:t>
            </a:r>
          </a:p>
          <a:p>
            <a:pPr marL="342900" indent="-342900"/>
            <a:r>
              <a:rPr lang="en-US" sz="2400" dirty="0"/>
              <a:t>An experiment where </a:t>
            </a:r>
            <a:r>
              <a:rPr lang="en-US" sz="2400" spc="-300" dirty="0"/>
              <a:t>T M </a:t>
            </a:r>
            <a:r>
              <a:rPr lang="en-US" sz="2400" dirty="0"/>
              <a:t>V and another </a:t>
            </a:r>
            <a:r>
              <a:rPr lang="en-US" sz="2400" spc="-300" dirty="0"/>
              <a:t>R N </a:t>
            </a:r>
            <a:r>
              <a:rPr lang="en-US" sz="2400" dirty="0"/>
              <a:t>A virus Holmes ribgrass (</a:t>
            </a:r>
            <a:r>
              <a:rPr lang="en-US" sz="2400" spc="-300" dirty="0"/>
              <a:t>H </a:t>
            </a:r>
            <a:r>
              <a:rPr lang="en-US" sz="2400" dirty="0"/>
              <a:t>R) coat proteins and </a:t>
            </a:r>
            <a:r>
              <a:rPr lang="en-US" sz="2400" spc="-300" dirty="0"/>
              <a:t>R N </a:t>
            </a:r>
            <a:r>
              <a:rPr lang="en-US" sz="2400" dirty="0"/>
              <a:t>A were mixed </a:t>
            </a:r>
            <a:r>
              <a:rPr lang="en-US" sz="2400" dirty="0">
                <a:solidFill>
                  <a:schemeClr val="tx1"/>
                </a:solidFill>
              </a:rPr>
              <a:t>so</a:t>
            </a:r>
            <a:r>
              <a:rPr lang="en-US" sz="2400" dirty="0"/>
              <a:t> that whichever </a:t>
            </a:r>
            <a:r>
              <a:rPr lang="en-US" sz="2400" spc="-300" dirty="0"/>
              <a:t>R N </a:t>
            </a:r>
            <a:r>
              <a:rPr lang="en-US" sz="2400" dirty="0"/>
              <a:t>A was present determined the type of lesion on the plant. </a:t>
            </a:r>
          </a:p>
        </p:txBody>
      </p:sp>
    </p:spTree>
    <p:extLst>
      <p:ext uri="{BB962C8B-B14F-4D97-AF65-F5344CB8AC3E}">
        <p14:creationId xmlns:p14="http://schemas.microsoft.com/office/powerpoint/2010/main" val="4099324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163"/>
            <a:ext cx="8229600" cy="1107996"/>
          </a:xfrm>
          <a:solidFill>
            <a:srgbClr val="99FF33"/>
          </a:solidFill>
        </p:spPr>
        <p:txBody>
          <a:bodyPr lIns="0" tIns="0" rIns="0" bIns="0" anchor="ctr">
            <a:spAutoFit/>
          </a:bodyPr>
          <a:lstStyle/>
          <a:p>
            <a:r>
              <a:rPr lang="en-US" spc="-500" dirty="0"/>
              <a:t>R N </a:t>
            </a:r>
            <a:r>
              <a:rPr lang="en-US" dirty="0"/>
              <a:t>A Is the Genetic Material of Tobacco Mosaic Virus </a:t>
            </a:r>
          </a:p>
        </p:txBody>
      </p:sp>
      <p:sp>
        <p:nvSpPr>
          <p:cNvPr id="6" name="Content Placeholder 5"/>
          <p:cNvSpPr>
            <a:spLocks noGrp="1"/>
          </p:cNvSpPr>
          <p:nvPr>
            <p:ph sz="quarter" idx="4294967295"/>
          </p:nvPr>
        </p:nvSpPr>
        <p:spPr>
          <a:xfrm>
            <a:off x="419100" y="1554295"/>
            <a:ext cx="8305800" cy="738664"/>
          </a:xfrm>
        </p:spPr>
        <p:txBody>
          <a:bodyPr wrap="square" lIns="0" tIns="0" rIns="0" bIns="0">
            <a:spAutoFit/>
          </a:bodyPr>
          <a:lstStyle/>
          <a:p>
            <a:pPr marL="0" indent="0">
              <a:buNone/>
            </a:pPr>
            <a:r>
              <a:rPr lang="en-US" sz="2400" b="1" dirty="0"/>
              <a:t>Figure 16.5 </a:t>
            </a:r>
            <a:r>
              <a:rPr lang="en-US" sz="2400" b="1" spc="-200" dirty="0"/>
              <a:t>R N </a:t>
            </a:r>
            <a:r>
              <a:rPr lang="en-US" sz="2400" b="1" dirty="0"/>
              <a:t>A Is the Genetic Material of Tobacco Mosaic Virus. </a:t>
            </a:r>
            <a:endParaRPr lang="en-US" sz="2400" dirty="0"/>
          </a:p>
        </p:txBody>
      </p:sp>
      <p:pic>
        <p:nvPicPr>
          <p:cNvPr id="5" name="Picture Placeholder 4" descr="Illustrations on the genetic material of tobacco mosaic virus where a virus is reconstituted from virus A and B.&#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692"/>
          <a:stretch/>
        </p:blipFill>
        <p:spPr>
          <a:xfrm>
            <a:off x="808433" y="2541095"/>
            <a:ext cx="7517610" cy="3040814"/>
          </a:xfrm>
        </p:spPr>
      </p:pic>
    </p:spTree>
    <p:extLst>
      <p:ext uri="{BB962C8B-B14F-4D97-AF65-F5344CB8AC3E}">
        <p14:creationId xmlns:p14="http://schemas.microsoft.com/office/powerpoint/2010/main" val="141887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6145"/>
            <a:ext cx="8302240" cy="1108252"/>
          </a:xfrm>
          <a:solidFill>
            <a:srgbClr val="99FF33"/>
          </a:solidFill>
        </p:spPr>
        <p:txBody>
          <a:bodyPr lIns="0" tIns="0" rIns="0" bIns="0" anchor="ctr"/>
          <a:lstStyle/>
          <a:p>
            <a:r>
              <a:rPr lang="en-US" sz="3600" spc="-500" dirty="0">
                <a:latin typeface="+mj-lt"/>
              </a:rPr>
              <a:t>R N </a:t>
            </a:r>
            <a:r>
              <a:rPr lang="en-US" sz="3600" dirty="0">
                <a:latin typeface="+mj-lt"/>
              </a:rPr>
              <a:t>A</a:t>
            </a:r>
            <a:r>
              <a:rPr lang="en-CA" sz="3600" dirty="0">
                <a:latin typeface="+mj-lt"/>
              </a:rPr>
              <a:t> Is the Genetic Material in Some Viruses-Retroviruses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4028"/>
            <a:ext cx="8302240" cy="2231380"/>
          </a:xfrm>
          <a:noFill/>
          <a:ln>
            <a:noFill/>
          </a:ln>
        </p:spPr>
        <p:txBody>
          <a:bodyPr lIns="0" tIns="0" rIns="0" bIns="0" anchor="t" anchorCtr="0">
            <a:spAutoFit/>
          </a:bodyPr>
          <a:lstStyle/>
          <a:p>
            <a:pPr marL="342900" indent="-342900"/>
            <a:r>
              <a:rPr lang="en-US" sz="2400" i="1" u="sng" dirty="0">
                <a:solidFill>
                  <a:srgbClr val="C00000"/>
                </a:solidFill>
              </a:rPr>
              <a:t>Retroviruses</a:t>
            </a:r>
            <a:r>
              <a:rPr lang="en-US" sz="2400" u="sng" dirty="0"/>
              <a:t> (which are another type of </a:t>
            </a:r>
            <a:r>
              <a:rPr lang="en-US" sz="2400" u="sng" spc="-300" dirty="0"/>
              <a:t>R N </a:t>
            </a:r>
            <a:r>
              <a:rPr lang="en-US" sz="2400" u="sng" dirty="0"/>
              <a:t>A viruses) are important to human health.</a:t>
            </a:r>
          </a:p>
          <a:p>
            <a:pPr marL="342900" indent="-342900"/>
            <a:r>
              <a:rPr lang="en-US" sz="2400" spc="-300" dirty="0">
                <a:solidFill>
                  <a:srgbClr val="FF0000"/>
                </a:solidFill>
              </a:rPr>
              <a:t>H I </a:t>
            </a:r>
            <a:r>
              <a:rPr lang="en-US" sz="2400" dirty="0">
                <a:solidFill>
                  <a:srgbClr val="FF0000"/>
                </a:solidFill>
              </a:rPr>
              <a:t>V (human immunodeficiency virus) is an example</a:t>
            </a:r>
            <a:r>
              <a:rPr lang="en-US" sz="2400" dirty="0"/>
              <a:t>.</a:t>
            </a:r>
          </a:p>
          <a:p>
            <a:pPr marL="342900" indent="-342900"/>
            <a:r>
              <a:rPr lang="en-US" sz="2400" u="sng" spc="-300" dirty="0">
                <a:solidFill>
                  <a:srgbClr val="C00000"/>
                </a:solidFill>
              </a:rPr>
              <a:t>R N </a:t>
            </a:r>
            <a:r>
              <a:rPr lang="en-US" sz="2400" u="sng" dirty="0">
                <a:solidFill>
                  <a:srgbClr val="C00000"/>
                </a:solidFill>
              </a:rPr>
              <a:t>A </a:t>
            </a:r>
            <a:r>
              <a:rPr lang="en-US" sz="2400" u="sng" dirty="0">
                <a:solidFill>
                  <a:srgbClr val="00B0F0"/>
                </a:solidFill>
              </a:rPr>
              <a:t>serves as a </a:t>
            </a:r>
            <a:r>
              <a:rPr lang="en-US" sz="2400" u="sng" dirty="0">
                <a:solidFill>
                  <a:srgbClr val="C00000"/>
                </a:solidFill>
              </a:rPr>
              <a:t>template</a:t>
            </a:r>
            <a:r>
              <a:rPr lang="en-US" sz="2400" u="sng" dirty="0">
                <a:solidFill>
                  <a:srgbClr val="00B0F0"/>
                </a:solidFill>
              </a:rPr>
              <a:t> for making </a:t>
            </a:r>
            <a:r>
              <a:rPr lang="en-US" sz="2400" u="sng" dirty="0">
                <a:solidFill>
                  <a:srgbClr val="C00000"/>
                </a:solidFill>
              </a:rPr>
              <a:t>complementary</a:t>
            </a:r>
            <a:r>
              <a:rPr lang="en-US" sz="2400" u="sng" dirty="0">
                <a:solidFill>
                  <a:srgbClr val="00B0F0"/>
                </a:solidFill>
              </a:rPr>
              <a:t> </a:t>
            </a:r>
            <a:r>
              <a:rPr lang="en-US" sz="2400" u="sng" spc="-300" dirty="0">
                <a:solidFill>
                  <a:srgbClr val="C00000"/>
                </a:solidFill>
              </a:rPr>
              <a:t>D N </a:t>
            </a:r>
            <a:r>
              <a:rPr lang="en-US" sz="2400" u="sng" dirty="0">
                <a:solidFill>
                  <a:srgbClr val="C00000"/>
                </a:solidFill>
              </a:rPr>
              <a:t>A </a:t>
            </a:r>
            <a:r>
              <a:rPr lang="en-US" sz="2400" u="sng" dirty="0">
                <a:solidFill>
                  <a:srgbClr val="00B0F0"/>
                </a:solidFill>
              </a:rPr>
              <a:t>in the cell using the enzyme </a:t>
            </a:r>
            <a:r>
              <a:rPr lang="en-US" sz="2400" i="1" u="sng" dirty="0">
                <a:solidFill>
                  <a:srgbClr val="C00000"/>
                </a:solidFill>
              </a:rPr>
              <a:t>reverse</a:t>
            </a:r>
            <a:r>
              <a:rPr lang="en-US" sz="2400" i="1" u="sng" dirty="0">
                <a:solidFill>
                  <a:srgbClr val="00B0F0"/>
                </a:solidFill>
              </a:rPr>
              <a:t> </a:t>
            </a:r>
            <a:r>
              <a:rPr lang="en-US" sz="2400" i="1" u="sng" dirty="0">
                <a:solidFill>
                  <a:srgbClr val="C00000"/>
                </a:solidFill>
              </a:rPr>
              <a:t>transcriptase</a:t>
            </a:r>
            <a:r>
              <a:rPr lang="en-US" sz="2400" u="sng" dirty="0">
                <a:solidFill>
                  <a:srgbClr val="00B0F0"/>
                </a:solidFill>
              </a:rPr>
              <a:t>. </a:t>
            </a:r>
          </a:p>
        </p:txBody>
      </p:sp>
    </p:spTree>
    <p:extLst>
      <p:ext uri="{BB962C8B-B14F-4D97-AF65-F5344CB8AC3E}">
        <p14:creationId xmlns:p14="http://schemas.microsoft.com/office/powerpoint/2010/main" val="631114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Retroviruses </a:t>
            </a:r>
            <a:r>
              <a:rPr lang="en-US" sz="2800" dirty="0">
                <a:latin typeface="+mj-lt"/>
              </a:rPr>
              <a:t>(1 of 3)</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3901068"/>
          </a:xfrm>
          <a:noFill/>
          <a:ln>
            <a:noFill/>
          </a:ln>
        </p:spPr>
        <p:txBody>
          <a:bodyPr lIns="0" tIns="0" rIns="0" bIns="0" anchor="t" anchorCtr="0">
            <a:spAutoFit/>
          </a:bodyPr>
          <a:lstStyle/>
          <a:p>
            <a:pPr marL="342900" indent="-342900"/>
            <a:r>
              <a:rPr lang="en-US" sz="2400" dirty="0"/>
              <a:t>In the virus, two copies of the </a:t>
            </a:r>
            <a:r>
              <a:rPr lang="en-US" sz="2400" spc="-300" dirty="0"/>
              <a:t>R N </a:t>
            </a:r>
            <a:r>
              <a:rPr lang="en-US" sz="2400" dirty="0"/>
              <a:t>A genome are enclosed within a protein capsid.</a:t>
            </a:r>
          </a:p>
          <a:p>
            <a:pPr marL="342900" indent="-342900"/>
            <a:r>
              <a:rPr lang="en-US" sz="2400" dirty="0"/>
              <a:t>Each </a:t>
            </a:r>
            <a:r>
              <a:rPr lang="en-US" sz="2400" spc="-300" dirty="0"/>
              <a:t>R N </a:t>
            </a:r>
            <a:r>
              <a:rPr lang="en-US" sz="2400" dirty="0"/>
              <a:t>A molecule has an attached copy of reverse transcriptase.</a:t>
            </a:r>
          </a:p>
          <a:p>
            <a:pPr marL="342900" indent="-342900"/>
            <a:r>
              <a:rPr lang="en-US" sz="2400" dirty="0"/>
              <a:t>The virus first binds the surface of the host cell, and its envelope fuses with the plasma membrane.</a:t>
            </a:r>
          </a:p>
          <a:p>
            <a:pPr marL="342900" indent="-342900"/>
            <a:r>
              <a:rPr lang="en-US" sz="2400" dirty="0"/>
              <a:t>Once inside the cell, the viral reverse transcriptase catalyzes synthesis of a </a:t>
            </a:r>
            <a:r>
              <a:rPr lang="en-US" sz="2400" spc="-300" dirty="0"/>
              <a:t>D N </a:t>
            </a:r>
            <a:r>
              <a:rPr lang="en-US" sz="2400" dirty="0"/>
              <a:t>A strand complementary to the viral </a:t>
            </a:r>
            <a:r>
              <a:rPr lang="en-US" sz="2400" spc="-300" dirty="0"/>
              <a:t>R N </a:t>
            </a:r>
            <a:r>
              <a:rPr lang="en-US" sz="2400" dirty="0"/>
              <a:t>A.</a:t>
            </a:r>
          </a:p>
        </p:txBody>
      </p:sp>
    </p:spTree>
    <p:extLst>
      <p:ext uri="{BB962C8B-B14F-4D97-AF65-F5344CB8AC3E}">
        <p14:creationId xmlns:p14="http://schemas.microsoft.com/office/powerpoint/2010/main" val="3097510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Retroviruses </a:t>
            </a:r>
            <a:r>
              <a:rPr lang="en-US" sz="2800" dirty="0">
                <a:latin typeface="+mj-lt"/>
              </a:rPr>
              <a:t>(2 of 3)</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3162404"/>
          </a:xfrm>
          <a:noFill/>
          <a:ln>
            <a:noFill/>
          </a:ln>
        </p:spPr>
        <p:txBody>
          <a:bodyPr lIns="0" tIns="0" rIns="0" bIns="0" anchor="t" anchorCtr="0">
            <a:spAutoFit/>
          </a:bodyPr>
          <a:lstStyle/>
          <a:p>
            <a:pPr marL="342900" indent="-342900"/>
            <a:r>
              <a:rPr lang="en-US" sz="2400" dirty="0"/>
              <a:t>The </a:t>
            </a:r>
            <a:r>
              <a:rPr lang="en-US" sz="2400" u="sng" dirty="0"/>
              <a:t>reverse transcriptase then catalyzes the formation of a second </a:t>
            </a:r>
            <a:r>
              <a:rPr lang="en-US" sz="2400" u="sng" spc="-300" dirty="0"/>
              <a:t>D N </a:t>
            </a:r>
            <a:r>
              <a:rPr lang="en-US" sz="2400" u="sng" dirty="0"/>
              <a:t>A strand complementary to the first.</a:t>
            </a:r>
          </a:p>
          <a:p>
            <a:pPr marL="342900" indent="-342900"/>
            <a:r>
              <a:rPr lang="en-US" sz="2400" dirty="0"/>
              <a:t>The </a:t>
            </a:r>
            <a:r>
              <a:rPr lang="en-US" sz="2400" u="sng" dirty="0"/>
              <a:t>resulting double-stranded </a:t>
            </a:r>
            <a:r>
              <a:rPr lang="en-US" sz="2400" u="sng" spc="-300" dirty="0"/>
              <a:t>D N </a:t>
            </a:r>
            <a:r>
              <a:rPr lang="en-US" sz="2400" u="sng" dirty="0"/>
              <a:t>A then enters the nucleus and integrates into the genome of the host.</a:t>
            </a:r>
          </a:p>
          <a:p>
            <a:pPr marL="342900" indent="-342900"/>
            <a:r>
              <a:rPr lang="en-US" sz="2400" u="sng" dirty="0">
                <a:solidFill>
                  <a:srgbClr val="C00000"/>
                </a:solidFill>
              </a:rPr>
              <a:t>The integrated viral genome is called a </a:t>
            </a:r>
            <a:r>
              <a:rPr lang="en-US" sz="2400" i="1" u="sng" dirty="0">
                <a:solidFill>
                  <a:srgbClr val="C00000"/>
                </a:solidFill>
              </a:rPr>
              <a:t>provirus</a:t>
            </a:r>
            <a:r>
              <a:rPr lang="en-US" sz="2400" i="1" dirty="0"/>
              <a:t>.</a:t>
            </a:r>
          </a:p>
          <a:p>
            <a:pPr marL="342900" indent="-342900"/>
            <a:r>
              <a:rPr lang="en-US" sz="2400" dirty="0"/>
              <a:t>It is </a:t>
            </a:r>
            <a:r>
              <a:rPr lang="en-US" sz="2400" u="sng" dirty="0"/>
              <a:t>replicated every time the host cell replicates its own </a:t>
            </a:r>
            <a:r>
              <a:rPr lang="en-US" sz="2400" u="sng" spc="-300" dirty="0"/>
              <a:t>D N </a:t>
            </a:r>
            <a:r>
              <a:rPr lang="en-US" sz="2400" u="sng" dirty="0"/>
              <a:t>A.</a:t>
            </a:r>
          </a:p>
        </p:txBody>
      </p:sp>
    </p:spTree>
    <p:extLst>
      <p:ext uri="{BB962C8B-B14F-4D97-AF65-F5344CB8AC3E}">
        <p14:creationId xmlns:p14="http://schemas.microsoft.com/office/powerpoint/2010/main" val="379861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376"/>
            <a:ext cx="8301884" cy="553998"/>
          </a:xfrm>
          <a:solidFill>
            <a:srgbClr val="99FF33"/>
          </a:solidFill>
        </p:spPr>
        <p:txBody>
          <a:bodyPr wrap="square" lIns="0" tIns="0" rIns="0" bIns="0" anchor="ctr">
            <a:spAutoFit/>
          </a:bodyPr>
          <a:lstStyle/>
          <a:p>
            <a:r>
              <a:rPr lang="en-US" sz="3600" dirty="0">
                <a:latin typeface="+mj-lt"/>
              </a:rPr>
              <a:t>Genes Consist of </a:t>
            </a:r>
            <a:r>
              <a:rPr lang="en-US" sz="3600" spc="-500" dirty="0">
                <a:latin typeface="+mj-lt"/>
              </a:rPr>
              <a:t>D N A</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99"/>
            <a:ext cx="8301884" cy="2039020"/>
          </a:xfrm>
          <a:noFill/>
          <a:ln>
            <a:noFill/>
          </a:ln>
        </p:spPr>
        <p:txBody>
          <a:bodyPr lIns="0" tIns="0" rIns="0" bIns="0" anchor="t" anchorCtr="0"/>
          <a:lstStyle/>
          <a:p>
            <a:pPr marL="342900" indent="-342900"/>
            <a:r>
              <a:rPr lang="en-US" sz="2400" dirty="0"/>
              <a:t>Genes </a:t>
            </a:r>
            <a:r>
              <a:rPr lang="en-US" sz="2400" dirty="0">
                <a:solidFill>
                  <a:srgbClr val="FF0000"/>
                </a:solidFill>
              </a:rPr>
              <a:t>consist of </a:t>
            </a:r>
            <a:r>
              <a:rPr lang="en-US" sz="2400" spc="-300" dirty="0">
                <a:solidFill>
                  <a:srgbClr val="FF0000"/>
                </a:solidFill>
              </a:rPr>
              <a:t>D N </a:t>
            </a:r>
            <a:r>
              <a:rPr lang="en-US" sz="2400" dirty="0">
                <a:solidFill>
                  <a:srgbClr val="FF0000"/>
                </a:solidFill>
              </a:rPr>
              <a:t>A that codes for functional products that are usually protein chains</a:t>
            </a:r>
            <a:r>
              <a:rPr lang="en-US" sz="2400" dirty="0"/>
              <a:t>.</a:t>
            </a:r>
          </a:p>
          <a:p>
            <a:pPr marL="342900" indent="-342900"/>
            <a:r>
              <a:rPr lang="en-US" sz="2400" dirty="0"/>
              <a:t>The information in a cell’</a:t>
            </a:r>
            <a:r>
              <a:rPr lang="en-US" altLang="ja-JP" sz="2400" dirty="0"/>
              <a:t>s </a:t>
            </a:r>
            <a:r>
              <a:rPr lang="en-US" sz="2400" spc="-300" dirty="0"/>
              <a:t>D N </a:t>
            </a:r>
            <a:r>
              <a:rPr lang="en-US" sz="2400" dirty="0"/>
              <a:t>A</a:t>
            </a:r>
            <a:r>
              <a:rPr lang="en-US" altLang="ja-JP" sz="2400" dirty="0"/>
              <a:t> molecules undergoes </a:t>
            </a:r>
            <a:r>
              <a:rPr lang="en-US" altLang="ja-JP" sz="2400" i="1" u="sng" dirty="0"/>
              <a:t>replication</a:t>
            </a:r>
            <a:r>
              <a:rPr lang="en-US" altLang="ja-JP" sz="2400" u="sng" dirty="0"/>
              <a:t> to generate two copies </a:t>
            </a:r>
            <a:r>
              <a:rPr lang="en-US" altLang="ja-JP" sz="2400" dirty="0"/>
              <a:t>for distribution into each daughter cell.</a:t>
            </a:r>
            <a:endParaRPr lang="en-US" sz="2400" dirty="0"/>
          </a:p>
        </p:txBody>
      </p:sp>
    </p:spTree>
    <p:extLst>
      <p:ext uri="{BB962C8B-B14F-4D97-AF65-F5344CB8AC3E}">
        <p14:creationId xmlns:p14="http://schemas.microsoft.com/office/powerpoint/2010/main" val="1018333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Retroviruses </a:t>
            </a:r>
            <a:r>
              <a:rPr lang="en-US" sz="2800" dirty="0">
                <a:latin typeface="+mj-lt"/>
              </a:rPr>
              <a:t>(3 of 3)</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3531736"/>
          </a:xfrm>
          <a:noFill/>
          <a:ln>
            <a:noFill/>
          </a:ln>
        </p:spPr>
        <p:txBody>
          <a:bodyPr lIns="0" tIns="0" rIns="0" bIns="0" anchor="t" anchorCtr="0">
            <a:spAutoFit/>
          </a:bodyPr>
          <a:lstStyle/>
          <a:p>
            <a:pPr marL="342900" indent="-342900"/>
            <a:r>
              <a:rPr lang="en-US" sz="2400" dirty="0"/>
              <a:t>Transcription of the </a:t>
            </a:r>
            <a:r>
              <a:rPr lang="en-US" sz="2400" dirty="0" err="1"/>
              <a:t>proviral</a:t>
            </a:r>
            <a:r>
              <a:rPr lang="en-US" sz="2400" dirty="0"/>
              <a:t> </a:t>
            </a:r>
            <a:r>
              <a:rPr lang="en-US" sz="2400" spc="-300" dirty="0"/>
              <a:t>D N </a:t>
            </a:r>
            <a:r>
              <a:rPr lang="en-US" sz="2400" dirty="0"/>
              <a:t>A produces </a:t>
            </a:r>
            <a:r>
              <a:rPr lang="en-US" sz="2400" spc="-300" dirty="0"/>
              <a:t>R N </a:t>
            </a:r>
            <a:r>
              <a:rPr lang="en-US" sz="2400" dirty="0"/>
              <a:t>A transcripts that function in two ways.</a:t>
            </a:r>
          </a:p>
          <a:p>
            <a:pPr marL="342900" indent="-342900"/>
            <a:r>
              <a:rPr lang="en-US" sz="2400" dirty="0"/>
              <a:t>First, they serve as m</a:t>
            </a:r>
            <a:r>
              <a:rPr lang="en-US" sz="2400" spc="-300" dirty="0"/>
              <a:t> R N </a:t>
            </a:r>
            <a:r>
              <a:rPr lang="en-US" sz="2400" dirty="0"/>
              <a:t>A molecules that direct synthesis of viral proteins.</a:t>
            </a:r>
          </a:p>
          <a:p>
            <a:pPr marL="342900" indent="-342900"/>
            <a:r>
              <a:rPr lang="en-US" sz="2400" dirty="0"/>
              <a:t>Second, some of these same transcripts are packaged with viral proteins into new virus particles.</a:t>
            </a:r>
          </a:p>
          <a:p>
            <a:pPr marL="342900" indent="-342900"/>
            <a:r>
              <a:rPr lang="en-US" sz="2400" dirty="0"/>
              <a:t>The new viruses </a:t>
            </a:r>
            <a:r>
              <a:rPr lang="en-US" altLang="en-CA" sz="2400" dirty="0"/>
              <a:t>“</a:t>
            </a:r>
            <a:r>
              <a:rPr lang="en-US" sz="2400" dirty="0"/>
              <a:t>bud</a:t>
            </a:r>
            <a:r>
              <a:rPr lang="en-US" altLang="en-CA" sz="2400" dirty="0"/>
              <a:t>”</a:t>
            </a:r>
            <a:r>
              <a:rPr lang="en-US" sz="2400" dirty="0"/>
              <a:t> from the plasma membrane without necessarily killing the infected cell.</a:t>
            </a:r>
          </a:p>
        </p:txBody>
      </p:sp>
    </p:spTree>
    <p:extLst>
      <p:ext uri="{BB962C8B-B14F-4D97-AF65-F5344CB8AC3E}">
        <p14:creationId xmlns:p14="http://schemas.microsoft.com/office/powerpoint/2010/main" val="1488092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41664"/>
            <a:ext cx="8229600" cy="492443"/>
          </a:xfrm>
          <a:solidFill>
            <a:srgbClr val="99FF33"/>
          </a:solidFill>
        </p:spPr>
        <p:txBody>
          <a:bodyPr lIns="0" tIns="0" rIns="0" bIns="0" anchor="ctr">
            <a:spAutoFit/>
          </a:bodyPr>
          <a:lstStyle/>
          <a:p>
            <a:r>
              <a:rPr lang="en-US" sz="3200" dirty="0"/>
              <a:t>The Reproductive Cycle of a Retrovirus</a:t>
            </a:r>
            <a:endParaRPr lang="en-US" sz="3000" dirty="0"/>
          </a:p>
        </p:txBody>
      </p:sp>
      <p:sp>
        <p:nvSpPr>
          <p:cNvPr id="6" name="Content Placeholder 5"/>
          <p:cNvSpPr>
            <a:spLocks noGrp="1"/>
          </p:cNvSpPr>
          <p:nvPr>
            <p:ph sz="quarter" idx="4294967295"/>
          </p:nvPr>
        </p:nvSpPr>
        <p:spPr>
          <a:xfrm>
            <a:off x="419099" y="982794"/>
            <a:ext cx="5175365" cy="738664"/>
          </a:xfrm>
          <a:solidFill>
            <a:srgbClr val="FFFF00"/>
          </a:solidFill>
        </p:spPr>
        <p:txBody>
          <a:bodyPr wrap="square" lIns="0" tIns="0" rIns="0" bIns="0">
            <a:spAutoFit/>
          </a:bodyPr>
          <a:lstStyle/>
          <a:p>
            <a:pPr marL="0" indent="0">
              <a:buNone/>
            </a:pPr>
            <a:r>
              <a:rPr lang="en-US" sz="2400" b="1" dirty="0"/>
              <a:t>Figure 16.6 The Reproductive Cycle of a Retrovirus.</a:t>
            </a:r>
            <a:endParaRPr lang="en-US" sz="2400" dirty="0"/>
          </a:p>
        </p:txBody>
      </p:sp>
      <p:pic>
        <p:nvPicPr>
          <p:cNvPr id="4" name="Picture Placeholder 3" descr="Illustrations on the genetic material of tobacco mosaic virus where a virus is reconstituted from virus A and B.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319"/>
          <a:stretch/>
        </p:blipFill>
        <p:spPr>
          <a:xfrm>
            <a:off x="6115050" y="977566"/>
            <a:ext cx="2609850" cy="5356560"/>
          </a:xfrm>
        </p:spPr>
      </p:pic>
    </p:spTree>
    <p:extLst>
      <p:ext uri="{BB962C8B-B14F-4D97-AF65-F5344CB8AC3E}">
        <p14:creationId xmlns:p14="http://schemas.microsoft.com/office/powerpoint/2010/main" val="159980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spc="-500" dirty="0">
                <a:latin typeface="+mj-lt"/>
              </a:rPr>
              <a:t>R N </a:t>
            </a:r>
            <a:r>
              <a:rPr lang="en-US" sz="3600" dirty="0">
                <a:latin typeface="+mj-lt"/>
              </a:rPr>
              <a:t>A Tumor Viruses</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3901068"/>
          </a:xfrm>
          <a:noFill/>
          <a:ln>
            <a:noFill/>
          </a:ln>
        </p:spPr>
        <p:txBody>
          <a:bodyPr lIns="0" tIns="0" rIns="0" bIns="0" anchor="t" anchorCtr="0">
            <a:spAutoFit/>
          </a:bodyPr>
          <a:lstStyle/>
          <a:p>
            <a:pPr marL="342900" indent="-342900"/>
            <a:r>
              <a:rPr lang="en-US" sz="2400" u="sng" dirty="0">
                <a:solidFill>
                  <a:srgbClr val="C00000"/>
                </a:solidFill>
              </a:rPr>
              <a:t>Some retroviruses, called </a:t>
            </a:r>
            <a:r>
              <a:rPr lang="en-US" sz="2400" i="1" u="sng" spc="-300" dirty="0">
                <a:solidFill>
                  <a:schemeClr val="tx2">
                    <a:lumMod val="75000"/>
                  </a:schemeClr>
                </a:solidFill>
              </a:rPr>
              <a:t>R N </a:t>
            </a:r>
            <a:r>
              <a:rPr lang="en-US" sz="2400" i="1" u="sng" dirty="0">
                <a:solidFill>
                  <a:schemeClr val="tx2">
                    <a:lumMod val="75000"/>
                  </a:schemeClr>
                </a:solidFill>
              </a:rPr>
              <a:t>A tumor viruses</a:t>
            </a:r>
            <a:r>
              <a:rPr lang="en-US" sz="2400" u="sng" dirty="0">
                <a:solidFill>
                  <a:srgbClr val="C00000"/>
                </a:solidFill>
              </a:rPr>
              <a:t>, can cause cancer</a:t>
            </a:r>
            <a:r>
              <a:rPr lang="en-US" sz="2400" dirty="0"/>
              <a:t>.</a:t>
            </a:r>
          </a:p>
          <a:p>
            <a:pPr marL="342900" indent="-342900"/>
            <a:r>
              <a:rPr lang="en-US" sz="2400" u="sng" dirty="0">
                <a:solidFill>
                  <a:srgbClr val="C00000"/>
                </a:solidFill>
              </a:rPr>
              <a:t>One type of these viruses </a:t>
            </a:r>
            <a:r>
              <a:rPr lang="en-US" sz="2400" dirty="0"/>
              <a:t>carries a </a:t>
            </a:r>
            <a:r>
              <a:rPr lang="en-US" sz="2400" dirty="0">
                <a:solidFill>
                  <a:srgbClr val="C00000"/>
                </a:solidFill>
              </a:rPr>
              <a:t>cancer-causing oncogene in its genome.</a:t>
            </a:r>
          </a:p>
          <a:p>
            <a:pPr marL="342900" indent="-342900"/>
            <a:r>
              <a:rPr lang="en-US" sz="2400" dirty="0"/>
              <a:t>The oncogene is a </a:t>
            </a:r>
            <a:r>
              <a:rPr lang="en-US" sz="2400" u="sng" dirty="0"/>
              <a:t>mutated version of a normal cellular gene, called a proto-oncogene.</a:t>
            </a:r>
          </a:p>
          <a:p>
            <a:pPr marL="342900" indent="-342900"/>
            <a:r>
              <a:rPr lang="en-US" sz="2400" dirty="0"/>
              <a:t>The </a:t>
            </a:r>
            <a:r>
              <a:rPr lang="en-US" sz="2400" u="sng" dirty="0">
                <a:solidFill>
                  <a:srgbClr val="C00000"/>
                </a:solidFill>
              </a:rPr>
              <a:t>second type of these viruses </a:t>
            </a:r>
            <a:r>
              <a:rPr lang="en-US" sz="2400" dirty="0"/>
              <a:t>does not carry an oncogene, but </a:t>
            </a:r>
            <a:r>
              <a:rPr lang="en-US" sz="2400" u="sng" dirty="0"/>
              <a:t>integrates into a host </a:t>
            </a:r>
            <a:r>
              <a:rPr lang="en-US" sz="2400" u="sng" spc="-300" dirty="0"/>
              <a:t>D N </a:t>
            </a:r>
            <a:r>
              <a:rPr lang="en-US" sz="2400" u="sng" dirty="0"/>
              <a:t>A such that the proto-oncogene is converted into an oncogene</a:t>
            </a:r>
            <a:r>
              <a:rPr lang="en-US" sz="2400" dirty="0"/>
              <a:t>.</a:t>
            </a:r>
          </a:p>
        </p:txBody>
      </p:sp>
    </p:spTree>
    <p:extLst>
      <p:ext uri="{BB962C8B-B14F-4D97-AF65-F5344CB8AC3E}">
        <p14:creationId xmlns:p14="http://schemas.microsoft.com/office/powerpoint/2010/main" val="52423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16.2 </a:t>
            </a:r>
            <a:r>
              <a:rPr lang="en-US" sz="3600" spc="-500" dirty="0">
                <a:latin typeface="+mj-lt"/>
              </a:rPr>
              <a:t>D N </a:t>
            </a:r>
            <a:r>
              <a:rPr lang="en-US" sz="3600" dirty="0">
                <a:latin typeface="+mj-lt"/>
              </a:rPr>
              <a:t>A Structure</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600712"/>
          </a:xfrm>
          <a:noFill/>
          <a:ln>
            <a:noFill/>
          </a:ln>
        </p:spPr>
        <p:txBody>
          <a:bodyPr lIns="0" tIns="0" rIns="0" bIns="0" anchor="t" anchorCtr="0">
            <a:spAutoFit/>
          </a:bodyPr>
          <a:lstStyle/>
          <a:p>
            <a:pPr marL="342900" indent="-342900"/>
            <a:r>
              <a:rPr lang="en-US" sz="2400" dirty="0"/>
              <a:t>Once it was determined that </a:t>
            </a:r>
            <a:r>
              <a:rPr lang="en-US" sz="2400" spc="-300" dirty="0"/>
              <a:t>D N </a:t>
            </a:r>
            <a:r>
              <a:rPr lang="en-US" sz="2400" dirty="0"/>
              <a:t>A was the genetic material, a new set of questions began to emerge.</a:t>
            </a:r>
          </a:p>
          <a:p>
            <a:pPr marL="342900" indent="-342900"/>
            <a:r>
              <a:rPr lang="en-US" sz="2400" dirty="0"/>
              <a:t>One of the first was how cells are able to accurately replicate their </a:t>
            </a:r>
            <a:r>
              <a:rPr lang="en-US" sz="2400" spc="-300" dirty="0"/>
              <a:t>D N </a:t>
            </a:r>
            <a:r>
              <a:rPr lang="en-US" sz="2400" dirty="0"/>
              <a:t>A to be passed on during cell division.</a:t>
            </a:r>
          </a:p>
          <a:p>
            <a:pPr marL="342900" indent="-342900"/>
            <a:r>
              <a:rPr lang="en-US" sz="2400" dirty="0"/>
              <a:t>Answering this question required an understanding of the three-dimensional structure of </a:t>
            </a:r>
            <a:r>
              <a:rPr lang="en-US" sz="2400" spc="-300" dirty="0"/>
              <a:t>D N </a:t>
            </a:r>
            <a:r>
              <a:rPr lang="en-US" sz="2400" dirty="0"/>
              <a:t>A.</a:t>
            </a:r>
          </a:p>
        </p:txBody>
      </p:sp>
    </p:spTree>
    <p:extLst>
      <p:ext uri="{BB962C8B-B14F-4D97-AF65-F5344CB8AC3E}">
        <p14:creationId xmlns:p14="http://schemas.microsoft.com/office/powerpoint/2010/main" val="3155831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6273"/>
            <a:ext cx="8302240" cy="1107996"/>
          </a:xfrm>
          <a:solidFill>
            <a:srgbClr val="99FF33"/>
          </a:solidFill>
        </p:spPr>
        <p:txBody>
          <a:bodyPr lIns="0" tIns="0" rIns="0" bIns="0" anchor="ctr">
            <a:spAutoFit/>
          </a:bodyPr>
          <a:lstStyle/>
          <a:p>
            <a:r>
              <a:rPr lang="en-US" sz="3600" dirty="0">
                <a:latin typeface="+mj-lt"/>
              </a:rPr>
              <a:t>Chargaff’</a:t>
            </a:r>
            <a:r>
              <a:rPr lang="en-US" altLang="ja-JP" sz="3600" dirty="0">
                <a:latin typeface="+mj-lt"/>
              </a:rPr>
              <a:t>s Rules Reveal That A </a:t>
            </a:r>
            <a:r>
              <a:rPr lang="en-US" altLang="ja-JP" sz="3600" dirty="0">
                <a:latin typeface="+mj-lt"/>
                <a:sym typeface="Symbol" pitchFamily="18" charset="2"/>
              </a:rPr>
              <a:t>=</a:t>
            </a:r>
            <a:r>
              <a:rPr lang="en-US" altLang="ja-JP" sz="3600" dirty="0">
                <a:latin typeface="+mj-lt"/>
              </a:rPr>
              <a:t> T and G </a:t>
            </a:r>
            <a:r>
              <a:rPr lang="en-US" altLang="ja-JP" sz="3600" dirty="0">
                <a:latin typeface="+mj-lt"/>
                <a:sym typeface="Symbol" pitchFamily="18" charset="2"/>
              </a:rPr>
              <a:t>=</a:t>
            </a:r>
            <a:r>
              <a:rPr lang="en-US" altLang="ja-JP" sz="3600" dirty="0">
                <a:latin typeface="+mj-lt"/>
              </a:rPr>
              <a:t> C</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4028"/>
            <a:ext cx="8302240" cy="2970044"/>
          </a:xfrm>
          <a:noFill/>
          <a:ln>
            <a:noFill/>
          </a:ln>
        </p:spPr>
        <p:txBody>
          <a:bodyPr lIns="0" tIns="0" rIns="0" bIns="0" anchor="t" anchorCtr="0">
            <a:spAutoFit/>
          </a:bodyPr>
          <a:lstStyle/>
          <a:p>
            <a:pPr marL="342900" indent="-342900"/>
            <a:r>
              <a:rPr lang="en-US" sz="2400" dirty="0"/>
              <a:t>Erwin Chargaff was interested in the base composition of </a:t>
            </a:r>
            <a:r>
              <a:rPr lang="en-US" sz="2400" spc="-300" dirty="0"/>
              <a:t>D N </a:t>
            </a:r>
            <a:r>
              <a:rPr lang="en-US" sz="2400" dirty="0"/>
              <a:t>A and used chromatographic methods to separate and quantify the relative amounts of the four bases.</a:t>
            </a:r>
          </a:p>
          <a:p>
            <a:pPr marL="342900" indent="-342900"/>
            <a:r>
              <a:rPr lang="en-US" sz="2400" dirty="0"/>
              <a:t>He showed that the </a:t>
            </a:r>
            <a:r>
              <a:rPr lang="en-US" sz="2400" spc="-300" dirty="0"/>
              <a:t>D N </a:t>
            </a:r>
            <a:r>
              <a:rPr lang="en-US" sz="2400" dirty="0"/>
              <a:t>A from different cells of a given species has the same percentage of each of the four bases.</a:t>
            </a:r>
          </a:p>
          <a:p>
            <a:pPr marL="342900" indent="-342900"/>
            <a:r>
              <a:rPr lang="en-US" sz="2400" dirty="0"/>
              <a:t>The base composition varies among species.</a:t>
            </a:r>
          </a:p>
        </p:txBody>
      </p:sp>
    </p:spTree>
    <p:extLst>
      <p:ext uri="{BB962C8B-B14F-4D97-AF65-F5344CB8AC3E}">
        <p14:creationId xmlns:p14="http://schemas.microsoft.com/office/powerpoint/2010/main" val="312143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3698"/>
            <a:ext cx="8229600" cy="1046440"/>
          </a:xfrm>
        </p:spPr>
        <p:txBody>
          <a:bodyPr lIns="0" tIns="0" rIns="0" bIns="0" anchor="ctr">
            <a:spAutoFit/>
          </a:bodyPr>
          <a:lstStyle/>
          <a:p>
            <a:r>
              <a:rPr lang="en-US" spc="-500" dirty="0">
                <a:latin typeface="+mj-lt"/>
              </a:rPr>
              <a:t>D N </a:t>
            </a:r>
            <a:r>
              <a:rPr lang="en-US" dirty="0">
                <a:latin typeface="+mj-lt"/>
              </a:rPr>
              <a:t>A Base Composition Data That Led to Chargaff’s Rules</a:t>
            </a:r>
            <a:endParaRPr lang="en-US" sz="2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57200" y="1600200"/>
            <a:ext cx="8229600" cy="738664"/>
          </a:xfrm>
          <a:noFill/>
          <a:ln>
            <a:noFill/>
          </a:ln>
        </p:spPr>
        <p:txBody>
          <a:bodyPr wrap="square" lIns="0" tIns="0" rIns="0" bIns="0" anchor="t" anchorCtr="0">
            <a:spAutoFit/>
          </a:bodyPr>
          <a:lstStyle/>
          <a:p>
            <a:pPr marL="0" indent="0">
              <a:buNone/>
            </a:pPr>
            <a:r>
              <a:rPr lang="en-US" sz="2400" b="1" dirty="0"/>
              <a:t>Table 16.1 </a:t>
            </a:r>
            <a:r>
              <a:rPr lang="en-US" sz="2400" spc="-300" dirty="0"/>
              <a:t>D N </a:t>
            </a:r>
            <a:r>
              <a:rPr lang="en-US" sz="2400" dirty="0"/>
              <a:t>A Base Composition Data That Led to Chargaff’s Rules</a:t>
            </a:r>
          </a:p>
        </p:txBody>
      </p:sp>
      <p:pic>
        <p:nvPicPr>
          <p:cNvPr id="14" name="Picture Placeholder 13" descr="Table showing data on DNA Base Composition on which Chargaff’s rule is based.&#10;Long description is available in note, Press F6&#10;">
            <a:extLst>
              <a:ext uri="{FF2B5EF4-FFF2-40B4-BE49-F238E27FC236}">
                <a16:creationId xmlns:a16="http://schemas.microsoft.com/office/drawing/2014/main" id="{F26BCE81-AE15-40F6-92EB-93A304C63C09}"/>
              </a:ext>
            </a:extLst>
          </p:cNvPr>
          <p:cNvPicPr>
            <a:picLocks noGrp="1" noChangeAspect="1"/>
          </p:cNvPicPr>
          <p:nvPr>
            <p:ph type="pic" sz="quarter" idx="14"/>
          </p:nvPr>
        </p:nvPicPr>
        <p:blipFill rotWithShape="1">
          <a:blip r:embed="rId3"/>
          <a:srcRect t="8816" b="2572"/>
          <a:stretch/>
        </p:blipFill>
        <p:spPr>
          <a:xfrm>
            <a:off x="774287" y="2490882"/>
            <a:ext cx="7611104" cy="3827088"/>
          </a:xfrm>
        </p:spPr>
      </p:pic>
    </p:spTree>
    <p:extLst>
      <p:ext uri="{BB962C8B-B14F-4D97-AF65-F5344CB8AC3E}">
        <p14:creationId xmlns:p14="http://schemas.microsoft.com/office/powerpoint/2010/main" val="44848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Chargaff’</a:t>
            </a:r>
            <a:r>
              <a:rPr lang="en-US" altLang="ja-JP" sz="3600" dirty="0">
                <a:latin typeface="+mj-lt"/>
              </a:rPr>
              <a:t>s Most Striking Observation</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600712"/>
          </a:xfrm>
          <a:noFill/>
          <a:ln>
            <a:noFill/>
          </a:ln>
        </p:spPr>
        <p:txBody>
          <a:bodyPr lIns="0" tIns="0" rIns="0" bIns="0" anchor="t" anchorCtr="0">
            <a:spAutoFit/>
          </a:bodyPr>
          <a:lstStyle/>
          <a:p>
            <a:pPr marL="342900" indent="-342900"/>
            <a:r>
              <a:rPr lang="en-US" sz="2400" u="sng" dirty="0"/>
              <a:t>Chargaff observed that for all </a:t>
            </a:r>
            <a:r>
              <a:rPr lang="en-US" sz="2400" u="sng" spc="-300" dirty="0"/>
              <a:t>D N </a:t>
            </a:r>
            <a:r>
              <a:rPr lang="en-US" sz="2400" u="sng" dirty="0"/>
              <a:t>A samples examined, the number of A </a:t>
            </a:r>
            <a:r>
              <a:rPr lang="en-US" sz="2400" u="sng" dirty="0">
                <a:sym typeface="Symbol" pitchFamily="18" charset="2"/>
              </a:rPr>
              <a:t>=</a:t>
            </a:r>
            <a:r>
              <a:rPr lang="en-US" sz="2400" u="sng" dirty="0"/>
              <a:t> the number of T, and the number of G </a:t>
            </a:r>
            <a:r>
              <a:rPr lang="en-US" sz="2400" u="sng" dirty="0">
                <a:sym typeface="Symbol" pitchFamily="18" charset="2"/>
              </a:rPr>
              <a:t>=</a:t>
            </a:r>
            <a:r>
              <a:rPr lang="en-US" sz="2400" u="sng" dirty="0"/>
              <a:t> the number of C.</a:t>
            </a:r>
          </a:p>
          <a:p>
            <a:pPr marL="342900" indent="-342900"/>
            <a:r>
              <a:rPr lang="en-US" sz="2400" dirty="0"/>
              <a:t>These are called </a:t>
            </a:r>
            <a:r>
              <a:rPr lang="en-US" sz="2400" b="1" dirty="0"/>
              <a:t>Chargaff</a:t>
            </a:r>
            <a:r>
              <a:rPr lang="en-CA" altLang="en-CA" sz="2400" b="1" dirty="0"/>
              <a:t>’</a:t>
            </a:r>
            <a:r>
              <a:rPr lang="en-US" altLang="ja-JP" sz="2400" b="1" dirty="0"/>
              <a:t>s rules</a:t>
            </a:r>
            <a:r>
              <a:rPr lang="en-US" altLang="ja-JP" sz="2400" dirty="0"/>
              <a:t>.</a:t>
            </a:r>
          </a:p>
          <a:p>
            <a:pPr marL="342900" indent="-342900"/>
            <a:r>
              <a:rPr lang="en-US" sz="2400" dirty="0"/>
              <a:t>The significance was not understood until Watson and Crick proposed the double-helix model for </a:t>
            </a:r>
            <a:r>
              <a:rPr lang="en-US" sz="2400" spc="-300" dirty="0"/>
              <a:t>D N </a:t>
            </a:r>
            <a:r>
              <a:rPr lang="en-US" sz="2400" dirty="0"/>
              <a:t>A structure.</a:t>
            </a:r>
          </a:p>
        </p:txBody>
      </p:sp>
    </p:spTree>
    <p:extLst>
      <p:ext uri="{BB962C8B-B14F-4D97-AF65-F5344CB8AC3E}">
        <p14:creationId xmlns:p14="http://schemas.microsoft.com/office/powerpoint/2010/main" val="3985856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7960"/>
            <a:ext cx="8302240" cy="1107996"/>
          </a:xfrm>
          <a:solidFill>
            <a:srgbClr val="99FF33"/>
          </a:solidFill>
        </p:spPr>
        <p:txBody>
          <a:bodyPr lIns="0" tIns="0" rIns="0" bIns="0" anchor="ctr">
            <a:spAutoFit/>
          </a:bodyPr>
          <a:lstStyle/>
          <a:p>
            <a:r>
              <a:rPr lang="en-US" sz="3600" dirty="0">
                <a:latin typeface="+mj-lt"/>
              </a:rPr>
              <a:t>Watson and Crick Discovered That</a:t>
            </a:r>
            <a:br>
              <a:rPr lang="en-US" sz="3600" dirty="0">
                <a:latin typeface="+mj-lt"/>
              </a:rPr>
            </a:br>
            <a:r>
              <a:rPr lang="en-US" sz="3600" spc="-500" dirty="0">
                <a:latin typeface="+mj-lt"/>
              </a:rPr>
              <a:t>D N </a:t>
            </a:r>
            <a:r>
              <a:rPr lang="en-US" sz="3600" dirty="0">
                <a:latin typeface="+mj-lt"/>
              </a:rPr>
              <a:t>A Is a Double Helix</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970044"/>
          </a:xfrm>
          <a:noFill/>
          <a:ln>
            <a:noFill/>
          </a:ln>
        </p:spPr>
        <p:txBody>
          <a:bodyPr lIns="0" tIns="0" rIns="0" bIns="0" anchor="t" anchorCtr="0">
            <a:spAutoFit/>
          </a:bodyPr>
          <a:lstStyle/>
          <a:p>
            <a:pPr marL="342900" indent="-342900"/>
            <a:r>
              <a:rPr lang="en-US" sz="2400" dirty="0"/>
              <a:t>James Watson and Frances Crick built wire models to try to determine the structure of </a:t>
            </a:r>
            <a:r>
              <a:rPr lang="en-US" sz="2400" spc="-300" dirty="0"/>
              <a:t>D N </a:t>
            </a:r>
            <a:r>
              <a:rPr lang="en-US" sz="2400" dirty="0"/>
              <a:t>A that agreed with everything known about </a:t>
            </a:r>
            <a:r>
              <a:rPr lang="en-US" sz="2400" spc="-300" dirty="0"/>
              <a:t>D N </a:t>
            </a:r>
            <a:r>
              <a:rPr lang="en-US" sz="2400" dirty="0"/>
              <a:t>A. </a:t>
            </a:r>
          </a:p>
          <a:p>
            <a:pPr marL="342900" indent="-342900"/>
            <a:r>
              <a:rPr lang="en-US" sz="2400" dirty="0"/>
              <a:t>It was known that </a:t>
            </a:r>
            <a:r>
              <a:rPr lang="en-US" sz="2400" spc="-300" dirty="0"/>
              <a:t>D N </a:t>
            </a:r>
            <a:r>
              <a:rPr lang="en-US" sz="2400" dirty="0"/>
              <a:t>A had a sugar phosphate backbone with nitrogenous bases attached to each sugar.</a:t>
            </a:r>
          </a:p>
          <a:p>
            <a:pPr marL="342900" indent="-342900"/>
            <a:r>
              <a:rPr lang="en-US" sz="2400" dirty="0"/>
              <a:t>It was known that at physiological pH, the bases would be able to form hydrogen bonds with each other.</a:t>
            </a:r>
          </a:p>
        </p:txBody>
      </p:sp>
    </p:spTree>
    <p:extLst>
      <p:ext uri="{BB962C8B-B14F-4D97-AF65-F5344CB8AC3E}">
        <p14:creationId xmlns:p14="http://schemas.microsoft.com/office/powerpoint/2010/main" val="237852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The Double Helix Model</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231380"/>
          </a:xfrm>
          <a:noFill/>
          <a:ln>
            <a:noFill/>
          </a:ln>
        </p:spPr>
        <p:txBody>
          <a:bodyPr lIns="0" tIns="0" rIns="0" bIns="0" anchor="t" anchorCtr="0">
            <a:spAutoFit/>
          </a:bodyPr>
          <a:lstStyle/>
          <a:p>
            <a:pPr marL="342900" indent="-342900"/>
            <a:r>
              <a:rPr lang="en-US" sz="2400" dirty="0"/>
              <a:t>The critical </a:t>
            </a:r>
            <a:r>
              <a:rPr lang="en-US" sz="2400" dirty="0">
                <a:solidFill>
                  <a:srgbClr val="C00000"/>
                </a:solidFill>
              </a:rPr>
              <a:t>evidence came from X-ray diffraction data produced by Rosalind Franklin</a:t>
            </a:r>
            <a:r>
              <a:rPr lang="en-US" sz="2400" dirty="0"/>
              <a:t>.</a:t>
            </a:r>
          </a:p>
          <a:p>
            <a:pPr marL="342900" indent="-342900"/>
            <a:r>
              <a:rPr lang="en-US" sz="2400" dirty="0"/>
              <a:t>It revealed that </a:t>
            </a:r>
            <a:r>
              <a:rPr lang="en-US" sz="2400" spc="-300" dirty="0"/>
              <a:t>D N </a:t>
            </a:r>
            <a:r>
              <a:rPr lang="en-US" sz="2400" dirty="0"/>
              <a:t>A was a long thin helical molecule.</a:t>
            </a:r>
          </a:p>
          <a:p>
            <a:pPr marL="342900" indent="-342900"/>
            <a:r>
              <a:rPr lang="en-US" sz="2400" dirty="0"/>
              <a:t>Based on this information and other observations, Watson and Crick produced the </a:t>
            </a:r>
            <a:r>
              <a:rPr lang="en-US" sz="2400" b="1" dirty="0"/>
              <a:t>double</a:t>
            </a:r>
            <a:r>
              <a:rPr lang="en-US" sz="2400" dirty="0"/>
              <a:t> </a:t>
            </a:r>
            <a:r>
              <a:rPr lang="en-US" sz="2400" b="1" dirty="0"/>
              <a:t>helix </a:t>
            </a:r>
            <a:r>
              <a:rPr lang="en-US" sz="2400" dirty="0"/>
              <a:t>model.</a:t>
            </a:r>
          </a:p>
        </p:txBody>
      </p:sp>
    </p:spTree>
    <p:extLst>
      <p:ext uri="{BB962C8B-B14F-4D97-AF65-F5344CB8AC3E}">
        <p14:creationId xmlns:p14="http://schemas.microsoft.com/office/powerpoint/2010/main" val="3215932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10" name="Title 9"/>
          <p:cNvSpPr>
            <a:spLocks noGrp="1"/>
          </p:cNvSpPr>
          <p:nvPr>
            <p:ph type="title"/>
          </p:nvPr>
        </p:nvSpPr>
        <p:spPr>
          <a:xfrm>
            <a:off x="428625" y="195571"/>
            <a:ext cx="8229600" cy="553998"/>
          </a:xfrm>
          <a:solidFill>
            <a:srgbClr val="99FF33"/>
          </a:solidFill>
          <a:ln>
            <a:noFill/>
          </a:ln>
        </p:spPr>
        <p:txBody>
          <a:bodyPr lIns="0" tIns="0" rIns="0" bIns="0" anchor="ctr" anchorCtr="0">
            <a:spAutoFit/>
          </a:bodyPr>
          <a:lstStyle/>
          <a:p>
            <a:r>
              <a:rPr lang="en-US" dirty="0"/>
              <a:t>Modeling </a:t>
            </a:r>
            <a:r>
              <a:rPr lang="en-US" spc="-500" dirty="0"/>
              <a:t>D N </a:t>
            </a:r>
            <a:r>
              <a:rPr lang="en-US" dirty="0"/>
              <a:t>A Structure </a:t>
            </a:r>
            <a:r>
              <a:rPr lang="en-US" sz="2800" dirty="0"/>
              <a:t>(1 of 2)</a:t>
            </a:r>
            <a:endParaRPr lang="en-IN" sz="2800" dirty="0"/>
          </a:p>
        </p:txBody>
      </p:sp>
      <p:sp>
        <p:nvSpPr>
          <p:cNvPr id="5" name="Content Placeholder 4"/>
          <p:cNvSpPr>
            <a:spLocks noGrp="1"/>
          </p:cNvSpPr>
          <p:nvPr>
            <p:ph sz="quarter" idx="14"/>
          </p:nvPr>
        </p:nvSpPr>
        <p:spPr>
          <a:xfrm>
            <a:off x="419101" y="981077"/>
            <a:ext cx="8229599" cy="369332"/>
          </a:xfrm>
          <a:noFill/>
          <a:ln>
            <a:noFill/>
          </a:ln>
        </p:spPr>
        <p:txBody>
          <a:bodyPr wrap="square" lIns="0" tIns="0" rIns="0" bIns="0" anchor="t" anchorCtr="0">
            <a:spAutoFit/>
          </a:bodyPr>
          <a:lstStyle/>
          <a:p>
            <a:pPr marL="0" indent="0">
              <a:buNone/>
            </a:pPr>
            <a:r>
              <a:rPr lang="en-US" sz="2400" b="1" dirty="0"/>
              <a:t>Figure 16.7 Modeling </a:t>
            </a:r>
            <a:r>
              <a:rPr lang="en-US" sz="2400" b="1" spc="-300" dirty="0"/>
              <a:t>D N </a:t>
            </a:r>
            <a:r>
              <a:rPr lang="en-US" sz="2400" b="1" dirty="0"/>
              <a:t>A Structure.</a:t>
            </a:r>
            <a:endParaRPr lang="en-IN" sz="2400" dirty="0"/>
          </a:p>
        </p:txBody>
      </p:sp>
      <p:pic>
        <p:nvPicPr>
          <p:cNvPr id="11" name="Picture Placeholder 10" descr="An X-ray of Crick’s model and an original Crick’s model made with brass plates and wire with a base stand."/>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564"/>
          <a:stretch/>
        </p:blipFill>
        <p:spPr>
          <a:xfrm>
            <a:off x="2802473" y="2105130"/>
            <a:ext cx="3539054" cy="4293660"/>
          </a:xfrm>
        </p:spPr>
      </p:pic>
    </p:spTree>
    <p:extLst>
      <p:ext uri="{BB962C8B-B14F-4D97-AF65-F5344CB8AC3E}">
        <p14:creationId xmlns:p14="http://schemas.microsoft.com/office/powerpoint/2010/main" val="317275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89"/>
            <a:ext cx="8301884" cy="553998"/>
          </a:xfrm>
          <a:solidFill>
            <a:srgbClr val="99FF33"/>
          </a:solidFill>
        </p:spPr>
        <p:txBody>
          <a:bodyPr wrap="square" lIns="0" tIns="0" rIns="0" bIns="0" anchor="ctr">
            <a:spAutoFit/>
          </a:bodyPr>
          <a:lstStyle/>
          <a:p>
            <a:r>
              <a:rPr lang="en-US" sz="3600" dirty="0">
                <a:latin typeface="+mj-lt"/>
              </a:rPr>
              <a:t>Transcription and Translation</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99"/>
            <a:ext cx="8301884" cy="2600712"/>
          </a:xfrm>
          <a:noFill/>
          <a:ln>
            <a:noFill/>
          </a:ln>
        </p:spPr>
        <p:txBody>
          <a:bodyPr lIns="0" tIns="0" rIns="0" bIns="0" anchor="t" anchorCtr="0">
            <a:spAutoFit/>
          </a:bodyPr>
          <a:lstStyle/>
          <a:p>
            <a:pPr marL="342900" indent="-342900"/>
            <a:r>
              <a:rPr lang="en-US" sz="2400" u="sng" dirty="0"/>
              <a:t>Instructions stored in </a:t>
            </a:r>
            <a:r>
              <a:rPr lang="en-US" sz="2400" u="sng" spc="-300" dirty="0"/>
              <a:t>D N </a:t>
            </a:r>
            <a:r>
              <a:rPr lang="en-US" sz="2400" u="sng" dirty="0"/>
              <a:t>A are transmitted in a two-stage process called </a:t>
            </a:r>
            <a:r>
              <a:rPr lang="en-US" sz="2400" i="1" u="sng" dirty="0"/>
              <a:t>transcription</a:t>
            </a:r>
            <a:r>
              <a:rPr lang="en-US" sz="2400" u="sng" dirty="0"/>
              <a:t> and </a:t>
            </a:r>
            <a:r>
              <a:rPr lang="en-US" sz="2400" i="1" u="sng" dirty="0"/>
              <a:t>translation</a:t>
            </a:r>
            <a:r>
              <a:rPr lang="en-US" sz="2400" dirty="0"/>
              <a:t>.</a:t>
            </a:r>
          </a:p>
          <a:p>
            <a:pPr marL="342900" indent="-342900"/>
            <a:r>
              <a:rPr lang="en-US" sz="2400" dirty="0">
                <a:solidFill>
                  <a:srgbClr val="FF0000"/>
                </a:solidFill>
              </a:rPr>
              <a:t>Transcription: </a:t>
            </a:r>
            <a:r>
              <a:rPr lang="en-US" sz="2400" spc="-300" dirty="0"/>
              <a:t>R N </a:t>
            </a:r>
            <a:r>
              <a:rPr lang="en-US" sz="2400" dirty="0"/>
              <a:t>A is synthesized in an enzymatic reaction that copies information from </a:t>
            </a:r>
            <a:r>
              <a:rPr lang="en-US" sz="2400" spc="-300" dirty="0"/>
              <a:t>D N </a:t>
            </a:r>
            <a:r>
              <a:rPr lang="en-US" sz="2400" dirty="0"/>
              <a:t>A.</a:t>
            </a:r>
          </a:p>
          <a:p>
            <a:pPr marL="342900" indent="-342900"/>
            <a:r>
              <a:rPr lang="en-US" sz="2400" dirty="0">
                <a:solidFill>
                  <a:srgbClr val="FF0000"/>
                </a:solidFill>
              </a:rPr>
              <a:t>Translation:</a:t>
            </a:r>
            <a:r>
              <a:rPr lang="en-US" sz="2400" dirty="0"/>
              <a:t> the base sequence of </a:t>
            </a:r>
            <a:r>
              <a:rPr lang="en-US" sz="2400" spc="-300" dirty="0"/>
              <a:t>R N </a:t>
            </a:r>
            <a:r>
              <a:rPr lang="en-US" sz="2400" dirty="0"/>
              <a:t>A is used to direct the synthesis of a polypeptide.</a:t>
            </a:r>
          </a:p>
        </p:txBody>
      </p:sp>
    </p:spTree>
    <p:extLst>
      <p:ext uri="{BB962C8B-B14F-4D97-AF65-F5344CB8AC3E}">
        <p14:creationId xmlns:p14="http://schemas.microsoft.com/office/powerpoint/2010/main" val="2803915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10" name="Title 9"/>
          <p:cNvSpPr>
            <a:spLocks noGrp="1"/>
          </p:cNvSpPr>
          <p:nvPr>
            <p:ph type="title"/>
          </p:nvPr>
        </p:nvSpPr>
        <p:spPr>
          <a:xfrm>
            <a:off x="428625" y="195571"/>
            <a:ext cx="8229600" cy="553998"/>
          </a:xfrm>
          <a:solidFill>
            <a:srgbClr val="99FF33"/>
          </a:solidFill>
          <a:ln>
            <a:noFill/>
          </a:ln>
        </p:spPr>
        <p:txBody>
          <a:bodyPr lIns="0" tIns="0" rIns="0" bIns="0" anchor="ctr" anchorCtr="0">
            <a:spAutoFit/>
          </a:bodyPr>
          <a:lstStyle/>
          <a:p>
            <a:r>
              <a:rPr lang="en-US" dirty="0"/>
              <a:t>Modeling </a:t>
            </a:r>
            <a:r>
              <a:rPr lang="en-US" spc="-500" dirty="0"/>
              <a:t>D N </a:t>
            </a:r>
            <a:r>
              <a:rPr lang="en-US" dirty="0"/>
              <a:t>A Structure </a:t>
            </a:r>
            <a:r>
              <a:rPr lang="en-US" sz="2800" dirty="0"/>
              <a:t>(2 of 2)</a:t>
            </a:r>
            <a:endParaRPr lang="en-IN" sz="2800" dirty="0"/>
          </a:p>
        </p:txBody>
      </p:sp>
      <p:sp>
        <p:nvSpPr>
          <p:cNvPr id="5" name="Content Placeholder 4"/>
          <p:cNvSpPr>
            <a:spLocks noGrp="1"/>
          </p:cNvSpPr>
          <p:nvPr>
            <p:ph sz="quarter" idx="14"/>
          </p:nvPr>
        </p:nvSpPr>
        <p:spPr>
          <a:xfrm>
            <a:off x="419101" y="981077"/>
            <a:ext cx="8229599" cy="369332"/>
          </a:xfrm>
          <a:noFill/>
          <a:ln>
            <a:noFill/>
          </a:ln>
        </p:spPr>
        <p:txBody>
          <a:bodyPr wrap="square" lIns="0" tIns="0" rIns="0" bIns="0" anchor="t" anchorCtr="0">
            <a:spAutoFit/>
          </a:bodyPr>
          <a:lstStyle/>
          <a:p>
            <a:pPr marL="0" indent="0">
              <a:buNone/>
            </a:pPr>
            <a:r>
              <a:rPr lang="en-US" sz="2400" b="1" dirty="0"/>
              <a:t>Figure 16.7 Modeling </a:t>
            </a:r>
            <a:r>
              <a:rPr lang="en-US" sz="2400" b="1" spc="-300" dirty="0"/>
              <a:t>D N </a:t>
            </a:r>
            <a:r>
              <a:rPr lang="en-US" sz="2400" b="1" dirty="0"/>
              <a:t>A Structure. </a:t>
            </a:r>
            <a:endParaRPr lang="en-IN" sz="2400" dirty="0"/>
          </a:p>
        </p:txBody>
      </p:sp>
      <p:pic>
        <p:nvPicPr>
          <p:cNvPr id="12" name="Picture Placeholder 11" descr="An X-ray of Crick’s model and an original Crick’s model made with brass plates and wire with a base stand."/>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b="2657"/>
          <a:stretch/>
        </p:blipFill>
        <p:spPr>
          <a:xfrm>
            <a:off x="2851772" y="2105130"/>
            <a:ext cx="3440457" cy="4293659"/>
          </a:xfrm>
        </p:spPr>
      </p:pic>
    </p:spTree>
    <p:extLst>
      <p:ext uri="{BB962C8B-B14F-4D97-AF65-F5344CB8AC3E}">
        <p14:creationId xmlns:p14="http://schemas.microsoft.com/office/powerpoint/2010/main" val="3093566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The Watson-Crick Model </a:t>
            </a:r>
            <a:r>
              <a:rPr lang="en-US" sz="2800" dirty="0">
                <a:latin typeface="+mj-lt"/>
              </a:rPr>
              <a:t>(1 of 2)</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970044"/>
          </a:xfrm>
          <a:noFill/>
          <a:ln>
            <a:noFill/>
          </a:ln>
        </p:spPr>
        <p:txBody>
          <a:bodyPr lIns="0" tIns="0" rIns="0" bIns="0" anchor="t" anchorCtr="0">
            <a:spAutoFit/>
          </a:bodyPr>
          <a:lstStyle/>
          <a:p>
            <a:pPr marL="342900" indent="-342900"/>
            <a:r>
              <a:rPr lang="en-US" sz="2400" dirty="0"/>
              <a:t>In the double helix, the sugar-phosphate backbones are on the outside of the helix with the bases on the inside, forming </a:t>
            </a:r>
            <a:r>
              <a:rPr lang="en-US" altLang="ja-JP" sz="2400" dirty="0"/>
              <a:t>“steps” in a “spiral staircase.”</a:t>
            </a:r>
          </a:p>
          <a:p>
            <a:pPr marL="342900" indent="-342900"/>
            <a:r>
              <a:rPr lang="en-US" sz="2400" dirty="0"/>
              <a:t>There are ten nucleotide pairs per complete turn, and 0.34 nm per nucleotide pair.</a:t>
            </a:r>
          </a:p>
          <a:p>
            <a:pPr marL="342900" indent="-342900"/>
            <a:r>
              <a:rPr lang="en-US" sz="2400" dirty="0"/>
              <a:t>The 2-</a:t>
            </a:r>
            <a:r>
              <a:rPr lang="en-US" sz="2400" spc="-300" dirty="0"/>
              <a:t>n </a:t>
            </a:r>
            <a:r>
              <a:rPr lang="en-US" sz="2400" dirty="0"/>
              <a:t>m diameter of the helix is too small for purines and too large for pyrimidines, but just right for one of each.</a:t>
            </a:r>
          </a:p>
        </p:txBody>
      </p:sp>
    </p:spTree>
    <p:extLst>
      <p:ext uri="{BB962C8B-B14F-4D97-AF65-F5344CB8AC3E}">
        <p14:creationId xmlns:p14="http://schemas.microsoft.com/office/powerpoint/2010/main" val="2895526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The Watson-Crick Model </a:t>
            </a:r>
            <a:r>
              <a:rPr lang="en-US" sz="2800" dirty="0">
                <a:latin typeface="+mj-lt"/>
              </a:rPr>
              <a:t>(2 of 2)</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4270400"/>
          </a:xfrm>
          <a:noFill/>
          <a:ln>
            <a:noFill/>
          </a:ln>
        </p:spPr>
        <p:txBody>
          <a:bodyPr lIns="0" tIns="0" rIns="0" bIns="0" anchor="t" anchorCtr="0">
            <a:spAutoFit/>
          </a:bodyPr>
          <a:lstStyle/>
          <a:p>
            <a:pPr marL="342900" indent="-342900"/>
            <a:r>
              <a:rPr lang="en-US" sz="2400" dirty="0"/>
              <a:t>The purine-pyrimidine pairing is consistent with Chargaff’</a:t>
            </a:r>
            <a:r>
              <a:rPr lang="en-US" altLang="ja-JP" sz="2400" dirty="0"/>
              <a:t>s rules.</a:t>
            </a:r>
          </a:p>
          <a:p>
            <a:pPr marL="342900" indent="-342900"/>
            <a:r>
              <a:rPr lang="en-US" sz="2400" dirty="0"/>
              <a:t>The two strands are held together by hydrogen bonding between bases on opposite strands.</a:t>
            </a:r>
          </a:p>
          <a:p>
            <a:pPr marL="342900" indent="-342900"/>
            <a:r>
              <a:rPr lang="en-US" sz="2400" dirty="0"/>
              <a:t>The hydrogen bonds fit within the helix only when they form between adenine and thymine or guanine and cytosine.</a:t>
            </a:r>
          </a:p>
          <a:p>
            <a:pPr marL="342900" indent="-342900"/>
            <a:r>
              <a:rPr lang="en-US" sz="2400" dirty="0"/>
              <a:t>The base sequence of one strand determines the sequence of opposing strand; the strands are </a:t>
            </a:r>
            <a:r>
              <a:rPr lang="en-US" sz="2400" b="1" dirty="0"/>
              <a:t>complementary. </a:t>
            </a:r>
          </a:p>
        </p:txBody>
      </p:sp>
    </p:spTree>
    <p:extLst>
      <p:ext uri="{BB962C8B-B14F-4D97-AF65-F5344CB8AC3E}">
        <p14:creationId xmlns:p14="http://schemas.microsoft.com/office/powerpoint/2010/main" val="2671967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193796"/>
            <a:ext cx="8229600" cy="553998"/>
          </a:xfrm>
          <a:solidFill>
            <a:srgbClr val="99FF33"/>
          </a:solidFill>
        </p:spPr>
        <p:txBody>
          <a:bodyPr lIns="0" tIns="0" rIns="0" bIns="0" anchor="ctr">
            <a:spAutoFit/>
          </a:bodyPr>
          <a:lstStyle/>
          <a:p>
            <a:r>
              <a:rPr lang="en-US" dirty="0"/>
              <a:t>The </a:t>
            </a:r>
            <a:r>
              <a:rPr lang="en-US" spc="-500" dirty="0"/>
              <a:t>D N </a:t>
            </a:r>
            <a:r>
              <a:rPr lang="en-US" dirty="0"/>
              <a:t>A Double Helix</a:t>
            </a:r>
          </a:p>
        </p:txBody>
      </p:sp>
      <p:sp>
        <p:nvSpPr>
          <p:cNvPr id="6" name="Content Placeholder 5"/>
          <p:cNvSpPr>
            <a:spLocks noGrp="1"/>
          </p:cNvSpPr>
          <p:nvPr>
            <p:ph sz="quarter" idx="4294967295"/>
          </p:nvPr>
        </p:nvSpPr>
        <p:spPr>
          <a:xfrm>
            <a:off x="419100" y="983027"/>
            <a:ext cx="7323390" cy="369332"/>
          </a:xfrm>
        </p:spPr>
        <p:txBody>
          <a:bodyPr wrap="square" lIns="0" tIns="0" rIns="0" bIns="0">
            <a:spAutoFit/>
          </a:bodyPr>
          <a:lstStyle/>
          <a:p>
            <a:pPr marL="0" indent="0">
              <a:buNone/>
            </a:pPr>
            <a:r>
              <a:rPr lang="en-US" sz="2400" b="1" dirty="0"/>
              <a:t>Figure 16.8 The </a:t>
            </a:r>
            <a:r>
              <a:rPr lang="en-US" sz="2400" b="1" spc="-300" dirty="0"/>
              <a:t>D N </a:t>
            </a:r>
            <a:r>
              <a:rPr lang="en-US" sz="2400" b="1" dirty="0"/>
              <a:t>A Double Helix. </a:t>
            </a:r>
            <a:endParaRPr lang="en-US" sz="2400" dirty="0"/>
          </a:p>
        </p:txBody>
      </p:sp>
      <p:pic>
        <p:nvPicPr>
          <p:cNvPr id="5" name="Picture Placeholder 4" descr="A two-part illustration shows the structure and specifications of a double helix and antiparallel orientation of strands of DNA.&#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355"/>
          <a:stretch/>
        </p:blipFill>
        <p:spPr>
          <a:xfrm>
            <a:off x="1656731" y="1519647"/>
            <a:ext cx="5830539" cy="4846971"/>
          </a:xfrm>
        </p:spPr>
      </p:pic>
    </p:spTree>
    <p:extLst>
      <p:ext uri="{BB962C8B-B14F-4D97-AF65-F5344CB8AC3E}">
        <p14:creationId xmlns:p14="http://schemas.microsoft.com/office/powerpoint/2010/main" val="1550309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7522"/>
            <a:ext cx="8302240" cy="553998"/>
          </a:xfrm>
          <a:solidFill>
            <a:srgbClr val="99FF33"/>
          </a:solidFill>
        </p:spPr>
        <p:txBody>
          <a:bodyPr lIns="0" tIns="0" rIns="0" bIns="0" anchor="ctr">
            <a:spAutoFit/>
          </a:bodyPr>
          <a:lstStyle/>
          <a:p>
            <a:r>
              <a:rPr lang="en-US" sz="3600" dirty="0">
                <a:latin typeface="+mj-lt"/>
              </a:rPr>
              <a:t>Replication of Genetic Information</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039020"/>
          </a:xfrm>
          <a:noFill/>
          <a:ln>
            <a:noFill/>
          </a:ln>
        </p:spPr>
        <p:txBody>
          <a:bodyPr lIns="0" tIns="0" rIns="0" bIns="0" anchor="t" anchorCtr="0">
            <a:spAutoFit/>
          </a:bodyPr>
          <a:lstStyle/>
          <a:p>
            <a:pPr marL="342900" indent="-342900"/>
            <a:r>
              <a:rPr lang="en-US" sz="2400" dirty="0"/>
              <a:t>The most important aspect of the double helix model was that it suggested a mechanism for replication of </a:t>
            </a:r>
            <a:r>
              <a:rPr lang="en-US" sz="2400" spc="-300" dirty="0"/>
              <a:t>D N </a:t>
            </a:r>
            <a:r>
              <a:rPr lang="en-US" sz="2400" dirty="0"/>
              <a:t>A.</a:t>
            </a:r>
          </a:p>
          <a:p>
            <a:pPr marL="342900" indent="-342900"/>
            <a:r>
              <a:rPr lang="en-US" sz="2400" dirty="0"/>
              <a:t>The two strands could separate so that each could act as a </a:t>
            </a:r>
            <a:r>
              <a:rPr lang="en-US" sz="2400" i="1" dirty="0"/>
              <a:t>template</a:t>
            </a:r>
            <a:r>
              <a:rPr lang="en-US" sz="2400" dirty="0"/>
              <a:t> to dictate synthesis of a new complementary strand.</a:t>
            </a:r>
          </a:p>
        </p:txBody>
      </p:sp>
    </p:spTree>
    <p:extLst>
      <p:ext uri="{BB962C8B-B14F-4D97-AF65-F5344CB8AC3E}">
        <p14:creationId xmlns:p14="http://schemas.microsoft.com/office/powerpoint/2010/main" val="244717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7522"/>
            <a:ext cx="8302240" cy="553998"/>
          </a:xfrm>
          <a:solidFill>
            <a:srgbClr val="99FF33"/>
          </a:solidFill>
        </p:spPr>
        <p:txBody>
          <a:bodyPr lIns="0" tIns="0" rIns="0" bIns="0" anchor="ctr">
            <a:spAutoFit/>
          </a:bodyPr>
          <a:lstStyle/>
          <a:p>
            <a:r>
              <a:rPr lang="en-US" sz="3600" dirty="0">
                <a:latin typeface="+mj-lt"/>
              </a:rPr>
              <a:t>Key Features of </a:t>
            </a:r>
            <a:r>
              <a:rPr lang="en-US" sz="3600" spc="-500" dirty="0">
                <a:latin typeface="+mj-lt"/>
              </a:rPr>
              <a:t>D N </a:t>
            </a:r>
            <a:r>
              <a:rPr lang="en-US" sz="3600" dirty="0">
                <a:latin typeface="+mj-lt"/>
              </a:rPr>
              <a:t>A Structure</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600712"/>
          </a:xfrm>
          <a:noFill/>
          <a:ln>
            <a:noFill/>
          </a:ln>
        </p:spPr>
        <p:txBody>
          <a:bodyPr lIns="0" tIns="0" rIns="0" bIns="0" anchor="t" anchorCtr="0">
            <a:spAutoFit/>
          </a:bodyPr>
          <a:lstStyle/>
          <a:p>
            <a:pPr marL="342900" indent="-342900"/>
            <a:r>
              <a:rPr lang="en-US" sz="2400" u="sng" dirty="0"/>
              <a:t>The strands of </a:t>
            </a:r>
            <a:r>
              <a:rPr lang="en-US" sz="2400" u="sng" spc="-300" dirty="0"/>
              <a:t>D N </a:t>
            </a:r>
            <a:r>
              <a:rPr lang="en-US" sz="2400" u="sng" dirty="0"/>
              <a:t>A are twisted around each other so that there is a </a:t>
            </a:r>
            <a:r>
              <a:rPr lang="en-US" sz="2400" i="1" u="sng" dirty="0">
                <a:solidFill>
                  <a:srgbClr val="C00000"/>
                </a:solidFill>
              </a:rPr>
              <a:t>major groove </a:t>
            </a:r>
            <a:r>
              <a:rPr lang="en-US" sz="2400" u="sng" dirty="0"/>
              <a:t>and a </a:t>
            </a:r>
            <a:r>
              <a:rPr lang="en-US" sz="2400" i="1" u="sng" dirty="0">
                <a:solidFill>
                  <a:srgbClr val="C00000"/>
                </a:solidFill>
              </a:rPr>
              <a:t>minor</a:t>
            </a:r>
            <a:r>
              <a:rPr lang="en-US" sz="2400" u="sng" dirty="0">
                <a:solidFill>
                  <a:srgbClr val="C00000"/>
                </a:solidFill>
              </a:rPr>
              <a:t> groove</a:t>
            </a:r>
            <a:r>
              <a:rPr lang="en-US" sz="2400" u="sng" dirty="0"/>
              <a:t>.</a:t>
            </a:r>
          </a:p>
          <a:p>
            <a:pPr marL="342900" indent="-342900"/>
            <a:r>
              <a:rPr lang="en-US" sz="2400" dirty="0"/>
              <a:t>The phosphodiester bonds that join the 5′ carbon of one nucleotide to the 3′ carbon of the next are oriented in </a:t>
            </a:r>
            <a:r>
              <a:rPr lang="en-US" sz="2400" i="1" dirty="0"/>
              <a:t>opposite</a:t>
            </a:r>
            <a:r>
              <a:rPr lang="en-US" sz="2400" dirty="0"/>
              <a:t> directions in the two </a:t>
            </a:r>
            <a:r>
              <a:rPr lang="en-US" sz="2400" spc="-300" dirty="0"/>
              <a:t>D N </a:t>
            </a:r>
            <a:r>
              <a:rPr lang="en-US" sz="2400" dirty="0"/>
              <a:t>A strands.</a:t>
            </a:r>
          </a:p>
          <a:p>
            <a:pPr marL="342900" indent="-342900"/>
            <a:r>
              <a:rPr lang="en-US" sz="2400" dirty="0"/>
              <a:t>This is called </a:t>
            </a:r>
            <a:r>
              <a:rPr lang="en-US" sz="2400" i="1" dirty="0"/>
              <a:t>antiparallel</a:t>
            </a:r>
            <a:r>
              <a:rPr lang="en-US" sz="2400" dirty="0"/>
              <a:t> orientation.</a:t>
            </a:r>
          </a:p>
        </p:txBody>
      </p:sp>
    </p:spTree>
    <p:extLst>
      <p:ext uri="{BB962C8B-B14F-4D97-AF65-F5344CB8AC3E}">
        <p14:creationId xmlns:p14="http://schemas.microsoft.com/office/powerpoint/2010/main" val="450024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861"/>
            <a:ext cx="8302240" cy="553998"/>
          </a:xfrm>
          <a:solidFill>
            <a:srgbClr val="99FF33"/>
          </a:solidFill>
        </p:spPr>
        <p:txBody>
          <a:bodyPr lIns="0" tIns="0" rIns="0" bIns="0" anchor="ctr">
            <a:spAutoFit/>
          </a:bodyPr>
          <a:lstStyle/>
          <a:p>
            <a:r>
              <a:rPr lang="en-US" sz="3600" dirty="0">
                <a:latin typeface="+mj-lt"/>
              </a:rPr>
              <a:t>Measuring </a:t>
            </a:r>
            <a:r>
              <a:rPr lang="en-US" sz="3600" spc="-500" dirty="0">
                <a:latin typeface="+mj-lt"/>
              </a:rPr>
              <a:t>D N </a:t>
            </a:r>
            <a:r>
              <a:rPr lang="en-US" sz="3600" dirty="0">
                <a:latin typeface="+mj-lt"/>
              </a:rPr>
              <a:t>A Length </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1669688"/>
          </a:xfrm>
          <a:noFill/>
          <a:ln>
            <a:noFill/>
          </a:ln>
        </p:spPr>
        <p:txBody>
          <a:bodyPr lIns="0" tIns="0" rIns="0" bIns="0" anchor="t" anchorCtr="0">
            <a:spAutoFit/>
          </a:bodyPr>
          <a:lstStyle/>
          <a:p>
            <a:pPr marL="342900" indent="-342900"/>
            <a:r>
              <a:rPr lang="en-US" sz="2400" spc="-300" dirty="0">
                <a:solidFill>
                  <a:srgbClr val="C00000"/>
                </a:solidFill>
              </a:rPr>
              <a:t>D N </a:t>
            </a:r>
            <a:r>
              <a:rPr lang="en-US" sz="2400" dirty="0">
                <a:solidFill>
                  <a:srgbClr val="C00000"/>
                </a:solidFill>
              </a:rPr>
              <a:t>A length is measured in </a:t>
            </a:r>
            <a:r>
              <a:rPr lang="en-US" sz="2400" b="1" dirty="0">
                <a:solidFill>
                  <a:srgbClr val="C00000"/>
                </a:solidFill>
              </a:rPr>
              <a:t>base</a:t>
            </a:r>
            <a:r>
              <a:rPr lang="en-US" sz="2400" dirty="0">
                <a:solidFill>
                  <a:srgbClr val="C00000"/>
                </a:solidFill>
              </a:rPr>
              <a:t> </a:t>
            </a:r>
            <a:r>
              <a:rPr lang="en-US" sz="2400" b="1" dirty="0">
                <a:solidFill>
                  <a:srgbClr val="C00000"/>
                </a:solidFill>
              </a:rPr>
              <a:t>pairs</a:t>
            </a:r>
            <a:r>
              <a:rPr lang="en-US" sz="2400" dirty="0">
                <a:solidFill>
                  <a:srgbClr val="C00000"/>
                </a:solidFill>
              </a:rPr>
              <a:t> (</a:t>
            </a:r>
            <a:r>
              <a:rPr lang="en-US" sz="2400" b="1" dirty="0" err="1">
                <a:solidFill>
                  <a:srgbClr val="C00000"/>
                </a:solidFill>
              </a:rPr>
              <a:t>bp</a:t>
            </a:r>
            <a:r>
              <a:rPr lang="en-US" sz="2400" dirty="0">
                <a:solidFill>
                  <a:srgbClr val="C00000"/>
                </a:solidFill>
              </a:rPr>
              <a:t>).</a:t>
            </a:r>
          </a:p>
          <a:p>
            <a:pPr marL="342900" indent="-342900"/>
            <a:r>
              <a:rPr lang="en-US" sz="2400" dirty="0"/>
              <a:t>Larger stretches are measured in multiples of a single base pair—for example, the </a:t>
            </a:r>
            <a:r>
              <a:rPr lang="en-US" sz="2400" b="1" dirty="0" err="1"/>
              <a:t>kilobase</a:t>
            </a:r>
            <a:r>
              <a:rPr lang="en-US" sz="2400" dirty="0"/>
              <a:t> (</a:t>
            </a:r>
            <a:r>
              <a:rPr lang="en-US" sz="2400" b="1" dirty="0"/>
              <a:t>kb</a:t>
            </a:r>
            <a:r>
              <a:rPr lang="en-US" sz="2400" dirty="0"/>
              <a:t>) is 1000 </a:t>
            </a:r>
            <a:r>
              <a:rPr lang="en-US" sz="2400" dirty="0" err="1"/>
              <a:t>bp</a:t>
            </a:r>
            <a:r>
              <a:rPr lang="en-US" sz="2400" dirty="0"/>
              <a:t> and a </a:t>
            </a:r>
            <a:r>
              <a:rPr lang="en-US" sz="2400" b="1" dirty="0" err="1"/>
              <a:t>megabase</a:t>
            </a:r>
            <a:r>
              <a:rPr lang="en-US" sz="2400" dirty="0"/>
              <a:t> (</a:t>
            </a:r>
            <a:r>
              <a:rPr lang="en-US" sz="2400" b="1" dirty="0"/>
              <a:t>Mb</a:t>
            </a:r>
            <a:r>
              <a:rPr lang="en-US" sz="2400" dirty="0"/>
              <a:t>) is 1,000,00</a:t>
            </a:r>
            <a:r>
              <a:rPr lang="en-US" sz="2400" dirty="0">
                <a:solidFill>
                  <a:schemeClr val="tx1"/>
                </a:solidFill>
              </a:rPr>
              <a:t>0</a:t>
            </a:r>
            <a:r>
              <a:rPr lang="en-US" sz="2400" dirty="0"/>
              <a:t> </a:t>
            </a:r>
            <a:r>
              <a:rPr lang="en-US" sz="2400" dirty="0" err="1"/>
              <a:t>bp.</a:t>
            </a:r>
            <a:endParaRPr lang="en-US" sz="2400" dirty="0"/>
          </a:p>
        </p:txBody>
      </p:sp>
    </p:spTree>
    <p:extLst>
      <p:ext uri="{BB962C8B-B14F-4D97-AF65-F5344CB8AC3E}">
        <p14:creationId xmlns:p14="http://schemas.microsoft.com/office/powerpoint/2010/main" val="3013314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861"/>
            <a:ext cx="8302240" cy="553998"/>
          </a:xfrm>
          <a:solidFill>
            <a:srgbClr val="99FF33"/>
          </a:solidFill>
        </p:spPr>
        <p:txBody>
          <a:bodyPr lIns="0" tIns="0" rIns="0" bIns="0" anchor="ctr">
            <a:spAutoFit/>
          </a:bodyPr>
          <a:lstStyle/>
          <a:p>
            <a:r>
              <a:rPr lang="en-US" sz="3600" dirty="0">
                <a:latin typeface="+mj-lt"/>
              </a:rPr>
              <a:t>Structural Variants of </a:t>
            </a:r>
            <a:r>
              <a:rPr lang="en-US" sz="3600" spc="-500" dirty="0">
                <a:latin typeface="+mj-lt"/>
              </a:rPr>
              <a:t>D N </a:t>
            </a:r>
            <a:r>
              <a:rPr lang="en-US" sz="3600" dirty="0">
                <a:latin typeface="+mj-lt"/>
              </a:rPr>
              <a:t>A </a:t>
            </a:r>
            <a:r>
              <a:rPr lang="en-US" sz="2800" dirty="0">
                <a:latin typeface="+mj-lt"/>
              </a:rPr>
              <a:t>(1 of 2)</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2600712"/>
          </a:xfrm>
          <a:noFill/>
          <a:ln>
            <a:noFill/>
          </a:ln>
        </p:spPr>
        <p:txBody>
          <a:bodyPr lIns="0" tIns="0" rIns="0" bIns="0" anchor="t" anchorCtr="0">
            <a:spAutoFit/>
          </a:bodyPr>
          <a:lstStyle/>
          <a:p>
            <a:pPr marL="342900" indent="-342900"/>
            <a:r>
              <a:rPr lang="en-US" sz="2400" dirty="0"/>
              <a:t>The </a:t>
            </a:r>
            <a:r>
              <a:rPr lang="en-US" sz="2400" dirty="0">
                <a:solidFill>
                  <a:srgbClr val="C00000"/>
                </a:solidFill>
              </a:rPr>
              <a:t>right-handed helix is</a:t>
            </a:r>
            <a:r>
              <a:rPr lang="en-US" sz="2400" dirty="0"/>
              <a:t> called </a:t>
            </a:r>
            <a:r>
              <a:rPr lang="en-US" sz="2400" i="1" dirty="0">
                <a:solidFill>
                  <a:srgbClr val="C00000"/>
                </a:solidFill>
              </a:rPr>
              <a:t>B-</a:t>
            </a:r>
            <a:r>
              <a:rPr lang="en-US" sz="2400" i="1" spc="-300" dirty="0">
                <a:solidFill>
                  <a:srgbClr val="C00000"/>
                </a:solidFill>
              </a:rPr>
              <a:t>D N </a:t>
            </a:r>
            <a:r>
              <a:rPr lang="en-US" sz="2400" i="1" dirty="0">
                <a:solidFill>
                  <a:srgbClr val="C00000"/>
                </a:solidFill>
              </a:rPr>
              <a:t>A.</a:t>
            </a:r>
          </a:p>
          <a:p>
            <a:pPr marL="342900" indent="-342900"/>
            <a:r>
              <a:rPr lang="en-US" sz="2400" dirty="0">
                <a:solidFill>
                  <a:srgbClr val="C00000"/>
                </a:solidFill>
              </a:rPr>
              <a:t>Naturally occurring B-</a:t>
            </a:r>
            <a:r>
              <a:rPr lang="en-US" sz="2400" spc="-300" dirty="0">
                <a:solidFill>
                  <a:srgbClr val="C00000"/>
                </a:solidFill>
              </a:rPr>
              <a:t> D N </a:t>
            </a:r>
            <a:r>
              <a:rPr lang="en-US" sz="2400" dirty="0">
                <a:solidFill>
                  <a:srgbClr val="C00000"/>
                </a:solidFill>
              </a:rPr>
              <a:t>A helices </a:t>
            </a:r>
            <a:r>
              <a:rPr lang="en-US" sz="2400" dirty="0"/>
              <a:t>are flexible with variable shapes and dimensions, depending on nucleotide sequence; it is the main form of </a:t>
            </a:r>
            <a:r>
              <a:rPr lang="en-US" sz="2400" spc="-300" dirty="0"/>
              <a:t>D N </a:t>
            </a:r>
            <a:r>
              <a:rPr lang="en-US" sz="2400" dirty="0"/>
              <a:t>A.</a:t>
            </a:r>
          </a:p>
          <a:p>
            <a:pPr marL="342900" indent="-342900"/>
            <a:r>
              <a:rPr lang="en-US" sz="2400" i="1" dirty="0">
                <a:solidFill>
                  <a:srgbClr val="C00000"/>
                </a:solidFill>
              </a:rPr>
              <a:t>Z-</a:t>
            </a:r>
            <a:r>
              <a:rPr lang="en-US" sz="2400" i="1" spc="-300" dirty="0">
                <a:solidFill>
                  <a:srgbClr val="C00000"/>
                </a:solidFill>
              </a:rPr>
              <a:t>D N </a:t>
            </a:r>
            <a:r>
              <a:rPr lang="en-US" sz="2400" i="1" dirty="0">
                <a:solidFill>
                  <a:srgbClr val="C00000"/>
                </a:solidFill>
              </a:rPr>
              <a:t>A</a:t>
            </a:r>
            <a:r>
              <a:rPr lang="en-US" sz="2400" dirty="0">
                <a:solidFill>
                  <a:srgbClr val="C00000"/>
                </a:solidFill>
              </a:rPr>
              <a:t> is a </a:t>
            </a:r>
            <a:r>
              <a:rPr lang="en-US" sz="2400" i="1" dirty="0">
                <a:solidFill>
                  <a:srgbClr val="C00000"/>
                </a:solidFill>
              </a:rPr>
              <a:t>left-handed</a:t>
            </a:r>
            <a:r>
              <a:rPr lang="en-US" sz="2400" dirty="0">
                <a:solidFill>
                  <a:srgbClr val="C00000"/>
                </a:solidFill>
              </a:rPr>
              <a:t> helix</a:t>
            </a:r>
            <a:r>
              <a:rPr lang="en-US" sz="2400" dirty="0"/>
              <a:t>; its biological significance is not well understood.</a:t>
            </a:r>
          </a:p>
        </p:txBody>
      </p:sp>
    </p:spTree>
    <p:extLst>
      <p:ext uri="{BB962C8B-B14F-4D97-AF65-F5344CB8AC3E}">
        <p14:creationId xmlns:p14="http://schemas.microsoft.com/office/powerpoint/2010/main" val="174493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861"/>
            <a:ext cx="8302240" cy="553998"/>
          </a:xfrm>
          <a:solidFill>
            <a:srgbClr val="99FF33"/>
          </a:solidFill>
        </p:spPr>
        <p:txBody>
          <a:bodyPr lIns="0" tIns="0" rIns="0" bIns="0" anchor="ctr">
            <a:spAutoFit/>
          </a:bodyPr>
          <a:lstStyle/>
          <a:p>
            <a:r>
              <a:rPr lang="en-US" sz="3600" dirty="0">
                <a:latin typeface="+mj-lt"/>
              </a:rPr>
              <a:t>Structural Variants of </a:t>
            </a:r>
            <a:r>
              <a:rPr lang="en-US" sz="3600" spc="-500" dirty="0">
                <a:latin typeface="+mj-lt"/>
              </a:rPr>
              <a:t>D N </a:t>
            </a:r>
            <a:r>
              <a:rPr lang="en-US" sz="3600" dirty="0">
                <a:latin typeface="+mj-lt"/>
              </a:rPr>
              <a:t>A </a:t>
            </a:r>
            <a:r>
              <a:rPr lang="en-US" sz="2800" dirty="0">
                <a:latin typeface="+mj-lt"/>
              </a:rPr>
              <a:t>(2 of 2)</a:t>
            </a:r>
            <a:endParaRPr lang="en-US" sz="28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2231380"/>
          </a:xfrm>
          <a:noFill/>
          <a:ln>
            <a:noFill/>
          </a:ln>
        </p:spPr>
        <p:txBody>
          <a:bodyPr lIns="0" tIns="0" rIns="0" bIns="0" anchor="t" anchorCtr="0">
            <a:spAutoFit/>
          </a:bodyPr>
          <a:lstStyle/>
          <a:p>
            <a:pPr marL="342900" indent="-342900"/>
            <a:r>
              <a:rPr lang="en-US" sz="2400" i="1" dirty="0">
                <a:solidFill>
                  <a:srgbClr val="C00000"/>
                </a:solidFill>
              </a:rPr>
              <a:t>A-</a:t>
            </a:r>
            <a:r>
              <a:rPr lang="en-US" sz="2400" spc="-300" dirty="0">
                <a:solidFill>
                  <a:srgbClr val="C00000"/>
                </a:solidFill>
              </a:rPr>
              <a:t> </a:t>
            </a:r>
            <a:r>
              <a:rPr lang="en-US" sz="2400" i="1" spc="-300" dirty="0">
                <a:solidFill>
                  <a:srgbClr val="C00000"/>
                </a:solidFill>
              </a:rPr>
              <a:t>D N </a:t>
            </a:r>
            <a:r>
              <a:rPr lang="en-US" sz="2400" i="1" dirty="0">
                <a:solidFill>
                  <a:srgbClr val="C00000"/>
                </a:solidFill>
              </a:rPr>
              <a:t>A</a:t>
            </a:r>
            <a:r>
              <a:rPr lang="en-US" sz="2400" dirty="0">
                <a:solidFill>
                  <a:srgbClr val="C00000"/>
                </a:solidFill>
              </a:rPr>
              <a:t> </a:t>
            </a:r>
            <a:r>
              <a:rPr lang="en-US" sz="2400" dirty="0"/>
              <a:t>is a </a:t>
            </a:r>
            <a:r>
              <a:rPr lang="en-US" sz="2400" u="sng" dirty="0"/>
              <a:t>right-handed helix, shorter and thicker than B-</a:t>
            </a:r>
            <a:r>
              <a:rPr lang="en-US" sz="2400" u="sng" spc="-300" dirty="0"/>
              <a:t> D N </a:t>
            </a:r>
            <a:r>
              <a:rPr lang="en-US" sz="2400" u="sng" dirty="0"/>
              <a:t>A.</a:t>
            </a:r>
          </a:p>
          <a:p>
            <a:pPr marL="342900" indent="-342900"/>
            <a:r>
              <a:rPr lang="en-US" sz="2400" dirty="0"/>
              <a:t>A-</a:t>
            </a:r>
            <a:r>
              <a:rPr lang="en-US" sz="2400" spc="-300" dirty="0"/>
              <a:t>D N </a:t>
            </a:r>
            <a:r>
              <a:rPr lang="en-US" sz="2400" dirty="0"/>
              <a:t>A is </a:t>
            </a:r>
            <a:r>
              <a:rPr lang="en-US" sz="2400" dirty="0">
                <a:solidFill>
                  <a:srgbClr val="C00000"/>
                </a:solidFill>
              </a:rPr>
              <a:t>created artificially</a:t>
            </a:r>
            <a:r>
              <a:rPr lang="en-US" sz="2400" dirty="0"/>
              <a:t>; there is very little naturally occurring A-</a:t>
            </a:r>
            <a:r>
              <a:rPr lang="en-US" sz="2400" spc="-300" dirty="0"/>
              <a:t> D N </a:t>
            </a:r>
            <a:r>
              <a:rPr lang="en-US" sz="2400" dirty="0"/>
              <a:t>A.</a:t>
            </a:r>
          </a:p>
          <a:p>
            <a:pPr marL="342900" indent="-342900"/>
            <a:r>
              <a:rPr lang="en-US" sz="2400" dirty="0"/>
              <a:t>However</a:t>
            </a:r>
            <a:r>
              <a:rPr lang="en-US" sz="2400" dirty="0">
                <a:solidFill>
                  <a:srgbClr val="C00000"/>
                </a:solidFill>
              </a:rPr>
              <a:t>, most </a:t>
            </a:r>
            <a:r>
              <a:rPr lang="en-US" sz="2400" spc="-300" dirty="0">
                <a:solidFill>
                  <a:srgbClr val="C00000"/>
                </a:solidFill>
              </a:rPr>
              <a:t>R N </a:t>
            </a:r>
            <a:r>
              <a:rPr lang="en-US" sz="2400" dirty="0">
                <a:solidFill>
                  <a:srgbClr val="C00000"/>
                </a:solidFill>
              </a:rPr>
              <a:t>A double helices are of the A type</a:t>
            </a:r>
            <a:r>
              <a:rPr lang="en-US" sz="2400" dirty="0"/>
              <a:t>.</a:t>
            </a:r>
          </a:p>
        </p:txBody>
      </p:sp>
    </p:spTree>
    <p:extLst>
      <p:ext uri="{BB962C8B-B14F-4D97-AF65-F5344CB8AC3E}">
        <p14:creationId xmlns:p14="http://schemas.microsoft.com/office/powerpoint/2010/main" val="1600375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2073"/>
            <a:ext cx="8229600" cy="553998"/>
          </a:xfrm>
          <a:solidFill>
            <a:srgbClr val="99FF33"/>
          </a:solidFill>
        </p:spPr>
        <p:txBody>
          <a:bodyPr lIns="0" tIns="0" rIns="0" bIns="0" anchor="ctr">
            <a:spAutoFit/>
          </a:bodyPr>
          <a:lstStyle/>
          <a:p>
            <a:r>
              <a:rPr lang="en-US" dirty="0"/>
              <a:t>Alternative Forms of </a:t>
            </a:r>
            <a:r>
              <a:rPr lang="en-US" spc="-500" dirty="0"/>
              <a:t>D N </a:t>
            </a:r>
            <a:r>
              <a:rPr lang="en-US" spc="-400" dirty="0"/>
              <a:t>A</a:t>
            </a:r>
          </a:p>
        </p:txBody>
      </p:sp>
      <p:sp>
        <p:nvSpPr>
          <p:cNvPr id="6" name="Content Placeholder 5"/>
          <p:cNvSpPr>
            <a:spLocks noGrp="1"/>
          </p:cNvSpPr>
          <p:nvPr>
            <p:ph sz="quarter" idx="4294967295"/>
          </p:nvPr>
        </p:nvSpPr>
        <p:spPr>
          <a:xfrm>
            <a:off x="419100" y="982963"/>
            <a:ext cx="8305800" cy="369332"/>
          </a:xfrm>
        </p:spPr>
        <p:txBody>
          <a:bodyPr wrap="square" lIns="0" tIns="0" rIns="0" bIns="0">
            <a:spAutoFit/>
          </a:bodyPr>
          <a:lstStyle/>
          <a:p>
            <a:pPr marL="0" indent="0">
              <a:buNone/>
            </a:pPr>
            <a:r>
              <a:rPr lang="en-US" sz="2400" b="1" dirty="0"/>
              <a:t>Figure 16.9 Alternative Forms of </a:t>
            </a:r>
            <a:r>
              <a:rPr lang="en-US" sz="2400" b="1" spc="-300" dirty="0"/>
              <a:t>D N </a:t>
            </a:r>
            <a:r>
              <a:rPr lang="en-US" sz="2400" b="1" spc="-200" dirty="0"/>
              <a:t>A</a:t>
            </a:r>
            <a:r>
              <a:rPr lang="en-US" sz="2400" b="1" dirty="0"/>
              <a:t>. </a:t>
            </a:r>
            <a:endParaRPr lang="en-US" sz="2400" dirty="0"/>
          </a:p>
        </p:txBody>
      </p:sp>
      <p:pic>
        <p:nvPicPr>
          <p:cNvPr id="4" name="Picture Placeholder 3" descr="The three alternative forms of D N A are B-DNA, Z-DNA, and A-DNA.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24"/>
          <a:stretch/>
        </p:blipFill>
        <p:spPr>
          <a:xfrm>
            <a:off x="1912041" y="1803287"/>
            <a:ext cx="5310394" cy="4217524"/>
          </a:xfrm>
        </p:spPr>
      </p:pic>
    </p:spTree>
    <p:extLst>
      <p:ext uri="{BB962C8B-B14F-4D97-AF65-F5344CB8AC3E}">
        <p14:creationId xmlns:p14="http://schemas.microsoft.com/office/powerpoint/2010/main" val="310446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4419"/>
            <a:ext cx="8229600" cy="553998"/>
          </a:xfrm>
          <a:solidFill>
            <a:srgbClr val="99FF33"/>
          </a:solidFill>
        </p:spPr>
        <p:txBody>
          <a:bodyPr lIns="0" tIns="0" rIns="0" bIns="0" anchor="ctr">
            <a:spAutoFit/>
          </a:bodyPr>
          <a:lstStyle/>
          <a:p>
            <a:r>
              <a:rPr lang="en-US" dirty="0"/>
              <a:t>The Flow of Information in Cells </a:t>
            </a:r>
            <a:r>
              <a:rPr lang="en-US" sz="2800" dirty="0"/>
              <a:t>(1 of 2)</a:t>
            </a:r>
            <a:endParaRPr lang="en-US" dirty="0"/>
          </a:p>
        </p:txBody>
      </p:sp>
      <p:sp>
        <p:nvSpPr>
          <p:cNvPr id="6" name="Content Placeholder 5"/>
          <p:cNvSpPr>
            <a:spLocks noGrp="1"/>
          </p:cNvSpPr>
          <p:nvPr>
            <p:ph sz="quarter" idx="4294967295"/>
          </p:nvPr>
        </p:nvSpPr>
        <p:spPr>
          <a:xfrm>
            <a:off x="421689" y="995968"/>
            <a:ext cx="5422520" cy="738664"/>
          </a:xfrm>
          <a:solidFill>
            <a:srgbClr val="FFFF00"/>
          </a:solidFill>
        </p:spPr>
        <p:txBody>
          <a:bodyPr wrap="square" lIns="0" tIns="0" rIns="0" bIns="0">
            <a:spAutoFit/>
          </a:bodyPr>
          <a:lstStyle/>
          <a:p>
            <a:pPr marL="0" indent="0">
              <a:spcBef>
                <a:spcPts val="600"/>
              </a:spcBef>
              <a:buNone/>
            </a:pPr>
            <a:r>
              <a:rPr lang="en-US" sz="2400" b="1" dirty="0"/>
              <a:t>Figure 16.1 The Flow of Information in Cells. </a:t>
            </a:r>
            <a:endParaRPr lang="en-US" sz="2400" dirty="0"/>
          </a:p>
        </p:txBody>
      </p:sp>
      <p:pic>
        <p:nvPicPr>
          <p:cNvPr id="5" name="Picture Placeholder 4" descr="A two-part illustration shows the flow of genetic information between generations of cells and within a cell that is the expression of genetic information.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835"/>
          <a:stretch/>
        </p:blipFill>
        <p:spPr>
          <a:xfrm>
            <a:off x="5561907" y="1006675"/>
            <a:ext cx="3098259" cy="5394125"/>
          </a:xfrm>
        </p:spPr>
      </p:pic>
    </p:spTree>
    <p:extLst>
      <p:ext uri="{BB962C8B-B14F-4D97-AF65-F5344CB8AC3E}">
        <p14:creationId xmlns:p14="http://schemas.microsoft.com/office/powerpoint/2010/main" val="1761363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087"/>
            <a:ext cx="8302240" cy="1107996"/>
          </a:xfrm>
          <a:solidFill>
            <a:srgbClr val="99FF33"/>
          </a:solidFill>
        </p:spPr>
        <p:txBody>
          <a:bodyPr lIns="0" tIns="0" rIns="0" bIns="0" anchor="ctr">
            <a:spAutoFit/>
          </a:bodyPr>
          <a:lstStyle/>
          <a:p>
            <a:r>
              <a:rPr lang="en-US" sz="3600" spc="-500" dirty="0">
                <a:latin typeface="+mj-lt"/>
              </a:rPr>
              <a:t>D N </a:t>
            </a:r>
            <a:r>
              <a:rPr lang="en-US" sz="3600" dirty="0">
                <a:latin typeface="+mj-lt"/>
              </a:rPr>
              <a:t>A Can Be Interconverted Between Relaxed and Supercoiled Forms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459"/>
            <a:ext cx="8302240" cy="2600712"/>
          </a:xfrm>
          <a:noFill/>
          <a:ln>
            <a:noFill/>
          </a:ln>
        </p:spPr>
        <p:txBody>
          <a:bodyPr lIns="0" tIns="0" rIns="0" bIns="0" anchor="t" anchorCtr="0">
            <a:spAutoFit/>
          </a:bodyPr>
          <a:lstStyle/>
          <a:p>
            <a:pPr marL="342900" indent="-342900"/>
            <a:r>
              <a:rPr lang="en-US" sz="2400" dirty="0"/>
              <a:t>The </a:t>
            </a:r>
            <a:r>
              <a:rPr lang="en-US" sz="2400" spc="-300" dirty="0">
                <a:solidFill>
                  <a:srgbClr val="C00000"/>
                </a:solidFill>
              </a:rPr>
              <a:t>D N </a:t>
            </a:r>
            <a:r>
              <a:rPr lang="en-US" sz="2400" dirty="0">
                <a:solidFill>
                  <a:srgbClr val="C00000"/>
                </a:solidFill>
              </a:rPr>
              <a:t>A double helix can be twisted upon itself to form </a:t>
            </a:r>
            <a:r>
              <a:rPr lang="en-US" sz="2400" b="1" dirty="0"/>
              <a:t>supercoiled</a:t>
            </a:r>
            <a:r>
              <a:rPr lang="en-US" sz="2400" dirty="0"/>
              <a:t> </a:t>
            </a:r>
            <a:r>
              <a:rPr lang="en-US" sz="2400" b="1" spc="-300" dirty="0"/>
              <a:t>D N </a:t>
            </a:r>
            <a:r>
              <a:rPr lang="en-US" sz="2400" b="1" dirty="0"/>
              <a:t>A</a:t>
            </a:r>
            <a:r>
              <a:rPr lang="en-US" sz="2400" dirty="0"/>
              <a:t>.</a:t>
            </a:r>
          </a:p>
          <a:p>
            <a:pPr marL="342900" indent="-342900"/>
            <a:r>
              <a:rPr lang="en-US" sz="2400" dirty="0"/>
              <a:t>Twisted </a:t>
            </a:r>
            <a:r>
              <a:rPr lang="en-US" sz="2400" spc="-300" dirty="0"/>
              <a:t>D N </a:t>
            </a:r>
            <a:r>
              <a:rPr lang="en-US" sz="2400" dirty="0"/>
              <a:t>A that is </a:t>
            </a:r>
            <a:r>
              <a:rPr lang="en-US" sz="2400" dirty="0">
                <a:solidFill>
                  <a:srgbClr val="C00000"/>
                </a:solidFill>
              </a:rPr>
              <a:t>twisted even further in the same direction</a:t>
            </a:r>
            <a:r>
              <a:rPr lang="en-US" sz="2400" dirty="0"/>
              <a:t> is called </a:t>
            </a:r>
            <a:r>
              <a:rPr lang="en-US" sz="2400" dirty="0">
                <a:solidFill>
                  <a:srgbClr val="C00000"/>
                </a:solidFill>
              </a:rPr>
              <a:t>a </a:t>
            </a:r>
            <a:r>
              <a:rPr lang="en-US" sz="2400" i="1" dirty="0">
                <a:solidFill>
                  <a:srgbClr val="C00000"/>
                </a:solidFill>
              </a:rPr>
              <a:t>positive supercoil</a:t>
            </a:r>
            <a:r>
              <a:rPr lang="en-US" sz="2400" i="1" dirty="0"/>
              <a:t>.</a:t>
            </a:r>
          </a:p>
          <a:p>
            <a:pPr marL="342900" indent="-342900"/>
            <a:r>
              <a:rPr lang="en-US" sz="2400" dirty="0"/>
              <a:t>Twisting the </a:t>
            </a:r>
            <a:r>
              <a:rPr lang="en-US" sz="2400" spc="-300" dirty="0"/>
              <a:t>D N </a:t>
            </a:r>
            <a:r>
              <a:rPr lang="en-US" sz="2400" dirty="0"/>
              <a:t>A in the </a:t>
            </a:r>
            <a:r>
              <a:rPr lang="en-US" sz="2400" dirty="0">
                <a:solidFill>
                  <a:srgbClr val="C00000"/>
                </a:solidFill>
              </a:rPr>
              <a:t>opposite direction </a:t>
            </a:r>
            <a:r>
              <a:rPr lang="en-US" sz="2400" dirty="0"/>
              <a:t>that it is already coiled is called a </a:t>
            </a:r>
            <a:r>
              <a:rPr lang="en-US" sz="2400" i="1" dirty="0">
                <a:solidFill>
                  <a:srgbClr val="C00000"/>
                </a:solidFill>
              </a:rPr>
              <a:t>negative</a:t>
            </a:r>
            <a:r>
              <a:rPr lang="en-US" sz="2400" dirty="0">
                <a:solidFill>
                  <a:srgbClr val="C00000"/>
                </a:solidFill>
              </a:rPr>
              <a:t> </a:t>
            </a:r>
            <a:r>
              <a:rPr lang="en-US" sz="2400" i="1" dirty="0">
                <a:solidFill>
                  <a:srgbClr val="C00000"/>
                </a:solidFill>
              </a:rPr>
              <a:t>supercoil.</a:t>
            </a:r>
          </a:p>
        </p:txBody>
      </p:sp>
    </p:spTree>
    <p:extLst>
      <p:ext uri="{BB962C8B-B14F-4D97-AF65-F5344CB8AC3E}">
        <p14:creationId xmlns:p14="http://schemas.microsoft.com/office/powerpoint/2010/main" val="2065649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766"/>
            <a:ext cx="8302240" cy="553998"/>
          </a:xfrm>
          <a:solidFill>
            <a:srgbClr val="99FF33"/>
          </a:solidFill>
        </p:spPr>
        <p:txBody>
          <a:bodyPr lIns="0" tIns="0" rIns="0" bIns="0" anchor="ctr">
            <a:spAutoFit/>
          </a:bodyPr>
          <a:lstStyle/>
          <a:p>
            <a:r>
              <a:rPr lang="en-US" sz="3600" dirty="0">
                <a:latin typeface="+mj-lt"/>
              </a:rPr>
              <a:t>Supercoiling</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6349"/>
            <a:ext cx="8302240" cy="2970044"/>
          </a:xfrm>
          <a:noFill/>
          <a:ln>
            <a:noFill/>
          </a:ln>
        </p:spPr>
        <p:txBody>
          <a:bodyPr lIns="0" tIns="0" rIns="0" bIns="0" anchor="t" anchorCtr="0">
            <a:spAutoFit/>
          </a:bodyPr>
          <a:lstStyle/>
          <a:p>
            <a:pPr marL="342900" indent="-342900"/>
            <a:r>
              <a:rPr lang="en-US" sz="2400" dirty="0"/>
              <a:t>Supercoiling occurs in both linear and circular </a:t>
            </a:r>
            <a:r>
              <a:rPr lang="en-US" sz="2400" spc="-300" dirty="0"/>
              <a:t>D N </a:t>
            </a:r>
            <a:r>
              <a:rPr lang="en-US" sz="2400" dirty="0"/>
              <a:t>A molecules but is more easily studied in circular </a:t>
            </a:r>
            <a:r>
              <a:rPr lang="en-US" sz="2400" spc="-300" dirty="0"/>
              <a:t>D N </a:t>
            </a:r>
            <a:r>
              <a:rPr lang="en-US" sz="2400" dirty="0"/>
              <a:t>A.</a:t>
            </a:r>
          </a:p>
          <a:p>
            <a:pPr marL="342900" indent="-342900"/>
            <a:r>
              <a:rPr lang="en-US" sz="2400" dirty="0"/>
              <a:t>A </a:t>
            </a:r>
            <a:r>
              <a:rPr lang="en-US" sz="2400" spc="-300" dirty="0"/>
              <a:t>D N </a:t>
            </a:r>
            <a:r>
              <a:rPr lang="en-US" sz="2400" dirty="0"/>
              <a:t>A molecule can go back and forth between the supercoiled state and the </a:t>
            </a:r>
            <a:r>
              <a:rPr lang="en-US" sz="2400" dirty="0" err="1"/>
              <a:t>nonsupercoiled</a:t>
            </a:r>
            <a:r>
              <a:rPr lang="en-US" sz="2400" dirty="0"/>
              <a:t>, or </a:t>
            </a:r>
            <a:r>
              <a:rPr lang="en-US" sz="2400" i="1" dirty="0"/>
              <a:t>relaxed</a:t>
            </a:r>
            <a:r>
              <a:rPr lang="en-US" sz="2400" dirty="0"/>
              <a:t>, state.</a:t>
            </a:r>
          </a:p>
          <a:p>
            <a:pPr marL="342900" indent="-342900"/>
            <a:r>
              <a:rPr lang="en-US" sz="2400" u="sng" dirty="0"/>
              <a:t>Extensive supercoiling helps make chromosomal </a:t>
            </a:r>
            <a:r>
              <a:rPr lang="en-US" sz="2400" u="sng" spc="-300" dirty="0"/>
              <a:t>D N </a:t>
            </a:r>
            <a:r>
              <a:rPr lang="en-US" sz="2400" u="sng" dirty="0"/>
              <a:t>A more compact</a:t>
            </a:r>
            <a:r>
              <a:rPr lang="en-US" sz="2400" dirty="0"/>
              <a:t>.</a:t>
            </a:r>
          </a:p>
        </p:txBody>
      </p:sp>
    </p:spTree>
    <p:extLst>
      <p:ext uri="{BB962C8B-B14F-4D97-AF65-F5344CB8AC3E}">
        <p14:creationId xmlns:p14="http://schemas.microsoft.com/office/powerpoint/2010/main" val="3303589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165"/>
            <a:ext cx="8294334" cy="1107996"/>
          </a:xfrm>
          <a:solidFill>
            <a:srgbClr val="99FF33"/>
          </a:solidFill>
        </p:spPr>
        <p:txBody>
          <a:bodyPr wrap="square" lIns="0" tIns="0" rIns="0" bIns="0" anchor="ctr">
            <a:spAutoFit/>
          </a:bodyPr>
          <a:lstStyle/>
          <a:p>
            <a:r>
              <a:rPr lang="en-US" dirty="0" err="1"/>
              <a:t>Interconversion</a:t>
            </a:r>
            <a:r>
              <a:rPr lang="en-US" dirty="0"/>
              <a:t> of Relaxed and Supercoiled </a:t>
            </a:r>
            <a:r>
              <a:rPr lang="en-US" spc="-500" dirty="0"/>
              <a:t>D N </a:t>
            </a:r>
            <a:r>
              <a:rPr lang="en-US" dirty="0"/>
              <a:t>A</a:t>
            </a:r>
          </a:p>
        </p:txBody>
      </p:sp>
      <p:sp>
        <p:nvSpPr>
          <p:cNvPr id="6" name="Content Placeholder 5"/>
          <p:cNvSpPr>
            <a:spLocks noGrp="1"/>
          </p:cNvSpPr>
          <p:nvPr>
            <p:ph sz="quarter" idx="4294967295"/>
          </p:nvPr>
        </p:nvSpPr>
        <p:spPr>
          <a:xfrm>
            <a:off x="419100" y="1545981"/>
            <a:ext cx="4733925" cy="738664"/>
          </a:xfrm>
        </p:spPr>
        <p:txBody>
          <a:bodyPr wrap="square" lIns="0" tIns="0" rIns="0" bIns="0">
            <a:spAutoFit/>
          </a:bodyPr>
          <a:lstStyle/>
          <a:p>
            <a:pPr marL="0" indent="0">
              <a:buNone/>
            </a:pPr>
            <a:r>
              <a:rPr lang="en-US" sz="2400" b="1" dirty="0"/>
              <a:t>Figure 16.10 Interconversion of Relaxed and Supercoiled </a:t>
            </a:r>
            <a:r>
              <a:rPr lang="en-US" sz="2400" b="1" spc="-200" dirty="0"/>
              <a:t>D N </a:t>
            </a:r>
            <a:r>
              <a:rPr lang="en-US" sz="2400" b="1" dirty="0"/>
              <a:t>A.</a:t>
            </a:r>
            <a:endParaRPr lang="en-US" sz="2400" dirty="0"/>
          </a:p>
        </p:txBody>
      </p:sp>
      <p:pic>
        <p:nvPicPr>
          <p:cNvPr id="4" name="Picture Placeholder 3" descr="Electron micrographs of supercoiling of DNA show negative supercoiling, relaxed, and positive supercoil based on the direction of twisting of the DNA molecule and the double helix.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24"/>
          <a:stretch/>
        </p:blipFill>
        <p:spPr>
          <a:xfrm>
            <a:off x="5639067" y="1409699"/>
            <a:ext cx="3085834" cy="4991101"/>
          </a:xfrm>
        </p:spPr>
      </p:pic>
    </p:spTree>
    <p:extLst>
      <p:ext uri="{BB962C8B-B14F-4D97-AF65-F5344CB8AC3E}">
        <p14:creationId xmlns:p14="http://schemas.microsoft.com/office/powerpoint/2010/main" val="2580507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875"/>
            <a:ext cx="8302240" cy="1107996"/>
          </a:xfrm>
          <a:solidFill>
            <a:srgbClr val="99FF33"/>
          </a:solidFill>
        </p:spPr>
        <p:txBody>
          <a:bodyPr lIns="0" tIns="0" rIns="0" bIns="0" anchor="ctr">
            <a:spAutoFit/>
          </a:bodyPr>
          <a:lstStyle/>
          <a:p>
            <a:r>
              <a:rPr lang="en-US" sz="3600" dirty="0" err="1">
                <a:latin typeface="+mj-lt"/>
              </a:rPr>
              <a:t>Interconversion</a:t>
            </a:r>
            <a:r>
              <a:rPr lang="en-US" sz="3600" dirty="0">
                <a:latin typeface="+mj-lt"/>
              </a:rPr>
              <a:t> Between Relaxed and Supercoiled </a:t>
            </a:r>
            <a:r>
              <a:rPr lang="en-US" sz="3600" spc="-500" dirty="0">
                <a:latin typeface="+mj-lt"/>
              </a:rPr>
              <a:t>D N </a:t>
            </a:r>
            <a:r>
              <a:rPr lang="en-US" sz="3600" dirty="0">
                <a:latin typeface="+mj-lt"/>
              </a:rPr>
              <a:t>A</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459"/>
            <a:ext cx="8302240" cy="2231380"/>
          </a:xfrm>
          <a:noFill/>
          <a:ln>
            <a:noFill/>
          </a:ln>
        </p:spPr>
        <p:txBody>
          <a:bodyPr lIns="0" tIns="0" rIns="0" bIns="0" anchor="t" anchorCtr="0">
            <a:spAutoFit/>
          </a:bodyPr>
          <a:lstStyle/>
          <a:p>
            <a:pPr marL="342900" indent="-342900"/>
            <a:r>
              <a:rPr lang="en-US" sz="2400" b="1" dirty="0"/>
              <a:t>Topoisomerases</a:t>
            </a:r>
            <a:r>
              <a:rPr lang="en-US" sz="2400" dirty="0"/>
              <a:t> </a:t>
            </a:r>
            <a:r>
              <a:rPr lang="en-US" sz="2400" u="sng" dirty="0"/>
              <a:t>can both induce and relax supercoils</a:t>
            </a:r>
            <a:r>
              <a:rPr lang="en-US" sz="2400" dirty="0"/>
              <a:t>.</a:t>
            </a:r>
          </a:p>
          <a:p>
            <a:pPr marL="342900" indent="-342900"/>
            <a:r>
              <a:rPr lang="en-US" sz="2400" i="1" u="sng" dirty="0">
                <a:solidFill>
                  <a:srgbClr val="C00000"/>
                </a:solidFill>
              </a:rPr>
              <a:t>Type I </a:t>
            </a:r>
            <a:r>
              <a:rPr lang="en-US" sz="2400" u="sng" dirty="0"/>
              <a:t>topoisomerases: introduce transient </a:t>
            </a:r>
            <a:r>
              <a:rPr lang="en-US" sz="2400" u="sng" dirty="0">
                <a:solidFill>
                  <a:srgbClr val="C00000"/>
                </a:solidFill>
              </a:rPr>
              <a:t>single-strand</a:t>
            </a:r>
            <a:r>
              <a:rPr lang="en-US" sz="2400" u="sng" dirty="0"/>
              <a:t> breaks in </a:t>
            </a:r>
            <a:r>
              <a:rPr lang="en-US" sz="2400" u="sng" spc="-300" dirty="0"/>
              <a:t>D N </a:t>
            </a:r>
            <a:r>
              <a:rPr lang="en-US" sz="2400" u="sng" dirty="0"/>
              <a:t>A.</a:t>
            </a:r>
          </a:p>
          <a:p>
            <a:pPr marL="342900" indent="-342900"/>
            <a:r>
              <a:rPr lang="en-US" sz="2400" i="1" dirty="0">
                <a:solidFill>
                  <a:srgbClr val="C00000"/>
                </a:solidFill>
              </a:rPr>
              <a:t>Type II </a:t>
            </a:r>
            <a:r>
              <a:rPr lang="en-US" sz="2400" dirty="0"/>
              <a:t>topoisomerases: </a:t>
            </a:r>
            <a:r>
              <a:rPr lang="en-US" sz="2400" u="sng" dirty="0"/>
              <a:t>introduce </a:t>
            </a:r>
            <a:r>
              <a:rPr lang="en-US" sz="2400" u="sng" dirty="0">
                <a:solidFill>
                  <a:srgbClr val="C00000"/>
                </a:solidFill>
              </a:rPr>
              <a:t>double-strand</a:t>
            </a:r>
            <a:r>
              <a:rPr lang="en-US" sz="2400" u="sng" dirty="0"/>
              <a:t> breaks</a:t>
            </a:r>
            <a:r>
              <a:rPr lang="en-US" sz="2400" dirty="0"/>
              <a:t>; one example in </a:t>
            </a:r>
            <a:r>
              <a:rPr lang="en-US" sz="2400" dirty="0">
                <a:solidFill>
                  <a:srgbClr val="C00000"/>
                </a:solidFill>
              </a:rPr>
              <a:t>bacteria</a:t>
            </a:r>
            <a:r>
              <a:rPr lang="en-US" sz="2400" dirty="0"/>
              <a:t> is </a:t>
            </a:r>
            <a:r>
              <a:rPr lang="en-US" sz="2400" b="1" spc="-300" dirty="0"/>
              <a:t>D N </a:t>
            </a:r>
            <a:r>
              <a:rPr lang="en-US" sz="2400" b="1" dirty="0"/>
              <a:t>A gyrase</a:t>
            </a:r>
            <a:r>
              <a:rPr lang="en-US" sz="2400" dirty="0"/>
              <a:t>.</a:t>
            </a:r>
          </a:p>
        </p:txBody>
      </p:sp>
    </p:spTree>
    <p:extLst>
      <p:ext uri="{BB962C8B-B14F-4D97-AF65-F5344CB8AC3E}">
        <p14:creationId xmlns:p14="http://schemas.microsoft.com/office/powerpoint/2010/main" val="3681524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8165"/>
            <a:ext cx="8294334" cy="1107996"/>
          </a:xfrm>
          <a:solidFill>
            <a:srgbClr val="99FF33"/>
          </a:solidFill>
        </p:spPr>
        <p:txBody>
          <a:bodyPr wrap="square" lIns="0" tIns="0" rIns="0" bIns="0" anchor="ctr">
            <a:spAutoFit/>
          </a:bodyPr>
          <a:lstStyle/>
          <a:p>
            <a:r>
              <a:rPr lang="en-US" dirty="0"/>
              <a:t>Reactions Catalyzed by Topoisomerases </a:t>
            </a:r>
            <a:r>
              <a:rPr lang="en-US" dirty="0">
                <a:latin typeface="Times New Roman" panose="02020603050405020304" pitchFamily="18" charset="0"/>
                <a:cs typeface="Times New Roman" panose="02020603050405020304" pitchFamily="18" charset="0"/>
              </a:rPr>
              <a:t>I</a:t>
            </a:r>
            <a:r>
              <a:rPr lang="en-US" dirty="0"/>
              <a:t> and </a:t>
            </a:r>
            <a:r>
              <a:rPr lang="en-US" dirty="0">
                <a:latin typeface="Times New Roman" panose="02020603050405020304" pitchFamily="18" charset="0"/>
                <a:cs typeface="Times New Roman" panose="02020603050405020304" pitchFamily="18" charset="0"/>
              </a:rPr>
              <a:t>II</a:t>
            </a:r>
          </a:p>
        </p:txBody>
      </p:sp>
      <p:sp>
        <p:nvSpPr>
          <p:cNvPr id="6" name="Content Placeholder 5"/>
          <p:cNvSpPr>
            <a:spLocks noGrp="1"/>
          </p:cNvSpPr>
          <p:nvPr>
            <p:ph sz="quarter" idx="4294967295"/>
          </p:nvPr>
        </p:nvSpPr>
        <p:spPr>
          <a:xfrm>
            <a:off x="419100" y="1477467"/>
            <a:ext cx="7916517" cy="738664"/>
          </a:xfrm>
        </p:spPr>
        <p:txBody>
          <a:bodyPr wrap="square" lIns="0" tIns="0" rIns="0" bIns="0">
            <a:spAutoFit/>
          </a:bodyPr>
          <a:lstStyle/>
          <a:p>
            <a:pPr marL="0" indent="0">
              <a:buNone/>
            </a:pPr>
            <a:r>
              <a:rPr lang="en-US" sz="2400" b="1" dirty="0">
                <a:latin typeface="+mj-lt"/>
              </a:rPr>
              <a:t>Figure 16.11 Reactions Catalyzed by Topoisomerases </a:t>
            </a:r>
            <a:r>
              <a:rPr lang="en-US" sz="2400" b="1" dirty="0">
                <a:latin typeface="Times New Roman" panose="02020603050405020304" pitchFamily="18" charset="0"/>
                <a:cs typeface="Times New Roman" panose="02020603050405020304" pitchFamily="18" charset="0"/>
              </a:rPr>
              <a:t>I</a:t>
            </a:r>
            <a:r>
              <a:rPr lang="en-US" sz="2400" b="1" dirty="0">
                <a:latin typeface="+mj-lt"/>
              </a:rPr>
              <a:t> and </a:t>
            </a:r>
            <a:r>
              <a:rPr lang="en-US" sz="2400" b="1" dirty="0">
                <a:latin typeface="Times New Roman" panose="02020603050405020304" pitchFamily="18" charset="0"/>
                <a:cs typeface="Times New Roman" panose="02020603050405020304" pitchFamily="18" charset="0"/>
              </a:rPr>
              <a:t>II</a:t>
            </a:r>
            <a:r>
              <a:rPr lang="en-US" sz="2400" b="1" dirty="0">
                <a:latin typeface="+mj-lt"/>
              </a:rPr>
              <a:t>.</a:t>
            </a:r>
            <a:endParaRPr lang="en-US" sz="2400" dirty="0">
              <a:latin typeface="+mj-lt"/>
            </a:endParaRPr>
          </a:p>
        </p:txBody>
      </p:sp>
      <p:pic>
        <p:nvPicPr>
          <p:cNvPr id="5" name="Picture Placeholder 4" descr="An illustration of topoisomerase 1 and Topoisomerase 2 show removal of the supercoils transiently and cleaving one strand in topoisomerase 1 and both strands of the DNA double helix in topoisomerase 2.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225"/>
          <a:stretch/>
        </p:blipFill>
        <p:spPr>
          <a:xfrm>
            <a:off x="1107947" y="2387437"/>
            <a:ext cx="6928107" cy="3978426"/>
          </a:xfrm>
        </p:spPr>
      </p:pic>
    </p:spTree>
    <p:extLst>
      <p:ext uri="{BB962C8B-B14F-4D97-AF65-F5344CB8AC3E}">
        <p14:creationId xmlns:p14="http://schemas.microsoft.com/office/powerpoint/2010/main" val="534947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087"/>
            <a:ext cx="8302240" cy="1107996"/>
          </a:xfrm>
          <a:solidFill>
            <a:srgbClr val="99FF33"/>
          </a:solidFill>
        </p:spPr>
        <p:txBody>
          <a:bodyPr lIns="0" tIns="0" rIns="0" bIns="0" anchor="ctr">
            <a:spAutoFit/>
          </a:bodyPr>
          <a:lstStyle/>
          <a:p>
            <a:r>
              <a:rPr lang="en-US" sz="3600" spc="-500" dirty="0">
                <a:latin typeface="+mj-lt"/>
              </a:rPr>
              <a:t>D N </a:t>
            </a:r>
            <a:r>
              <a:rPr lang="en-US" sz="3600" dirty="0">
                <a:latin typeface="+mj-lt"/>
              </a:rPr>
              <a:t>A Gyrase, a Bacterial Type </a:t>
            </a:r>
            <a:r>
              <a:rPr lang="en-US" sz="3600" dirty="0">
                <a:latin typeface="Times New Roman" panose="02020603050405020304" pitchFamily="18" charset="0"/>
                <a:cs typeface="Times New Roman" panose="02020603050405020304" pitchFamily="18" charset="0"/>
              </a:rPr>
              <a:t>II</a:t>
            </a:r>
            <a:r>
              <a:rPr lang="en-US" sz="3600" dirty="0">
                <a:latin typeface="+mj-lt"/>
              </a:rPr>
              <a:t> Topoisomerase</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459"/>
            <a:ext cx="8302240" cy="2231380"/>
          </a:xfrm>
          <a:noFill/>
          <a:ln>
            <a:noFill/>
          </a:ln>
        </p:spPr>
        <p:txBody>
          <a:bodyPr lIns="0" tIns="0" rIns="0" bIns="0" anchor="t" anchorCtr="0">
            <a:spAutoFit/>
          </a:bodyPr>
          <a:lstStyle/>
          <a:p>
            <a:pPr marL="342900" indent="-342900"/>
            <a:r>
              <a:rPr lang="en-US" sz="2400" dirty="0"/>
              <a:t>Bacteria have a type </a:t>
            </a:r>
            <a:r>
              <a:rPr lang="en-US" sz="2400" dirty="0">
                <a:latin typeface="Times New Roman" panose="02020603050405020304" pitchFamily="18" charset="0"/>
                <a:cs typeface="Times New Roman" panose="02020603050405020304" pitchFamily="18" charset="0"/>
              </a:rPr>
              <a:t>II</a:t>
            </a:r>
            <a:r>
              <a:rPr lang="en-US" sz="2400" dirty="0"/>
              <a:t> topoisomerase called </a:t>
            </a:r>
            <a:r>
              <a:rPr lang="en-US" sz="2400" b="1" spc="-300" dirty="0"/>
              <a:t>D N </a:t>
            </a:r>
            <a:r>
              <a:rPr lang="en-US" sz="2400" b="1" dirty="0"/>
              <a:t>A gyrase</a:t>
            </a:r>
            <a:r>
              <a:rPr lang="en-US" sz="2400" dirty="0"/>
              <a:t>, which can induce and relax supercoiling. </a:t>
            </a:r>
          </a:p>
          <a:p>
            <a:pPr marL="342900" indent="-342900"/>
            <a:r>
              <a:rPr lang="en-US" sz="2400" dirty="0"/>
              <a:t>It is involved in </a:t>
            </a:r>
            <a:r>
              <a:rPr lang="en-US" sz="2400" spc="-300" dirty="0"/>
              <a:t>D N </a:t>
            </a:r>
            <a:r>
              <a:rPr lang="en-US" sz="2400" dirty="0"/>
              <a:t>A replication. </a:t>
            </a:r>
          </a:p>
          <a:p>
            <a:pPr marL="342900" indent="-342900"/>
            <a:r>
              <a:rPr lang="en-US" sz="2400" dirty="0"/>
              <a:t>It </a:t>
            </a:r>
            <a:r>
              <a:rPr lang="en-US" sz="2400" dirty="0">
                <a:solidFill>
                  <a:srgbClr val="C00000"/>
                </a:solidFill>
              </a:rPr>
              <a:t>can relax positive supercoiling and induce negative supercoiling</a:t>
            </a:r>
            <a:r>
              <a:rPr lang="en-US" sz="2400" dirty="0"/>
              <a:t>.</a:t>
            </a:r>
          </a:p>
        </p:txBody>
      </p:sp>
    </p:spTree>
    <p:extLst>
      <p:ext uri="{BB962C8B-B14F-4D97-AF65-F5344CB8AC3E}">
        <p14:creationId xmlns:p14="http://schemas.microsoft.com/office/powerpoint/2010/main" val="252740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2314"/>
            <a:ext cx="8302240" cy="1661993"/>
          </a:xfrm>
          <a:solidFill>
            <a:srgbClr val="99FF33"/>
          </a:solidFill>
        </p:spPr>
        <p:txBody>
          <a:bodyPr lIns="0" tIns="0" rIns="0" bIns="0" anchor="ctr">
            <a:spAutoFit/>
          </a:bodyPr>
          <a:lstStyle/>
          <a:p>
            <a:r>
              <a:rPr lang="en-US" sz="3600" dirty="0">
                <a:latin typeface="+mj-lt"/>
              </a:rPr>
              <a:t>The Two Strands of a </a:t>
            </a:r>
            <a:r>
              <a:rPr lang="en-US" sz="3600" spc="-500" dirty="0">
                <a:latin typeface="+mj-lt"/>
              </a:rPr>
              <a:t>D N </a:t>
            </a:r>
            <a:r>
              <a:rPr lang="en-US" sz="3600" dirty="0">
                <a:latin typeface="+mj-lt"/>
              </a:rPr>
              <a:t>A Double Helix Can Be Denatured and </a:t>
            </a:r>
            <a:r>
              <a:rPr lang="en-US" sz="3600" dirty="0" err="1">
                <a:latin typeface="+mj-lt"/>
              </a:rPr>
              <a:t>Renatured</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989134"/>
            <a:ext cx="8302240" cy="3162404"/>
          </a:xfrm>
          <a:noFill/>
          <a:ln>
            <a:noFill/>
          </a:ln>
        </p:spPr>
        <p:txBody>
          <a:bodyPr lIns="0" tIns="0" rIns="0" bIns="0" anchor="t" anchorCtr="0">
            <a:spAutoFit/>
          </a:bodyPr>
          <a:lstStyle/>
          <a:p>
            <a:pPr marL="342900" indent="-342900"/>
            <a:r>
              <a:rPr lang="en-US" sz="2400" spc="-300" dirty="0">
                <a:solidFill>
                  <a:srgbClr val="C00000"/>
                </a:solidFill>
              </a:rPr>
              <a:t>D N </a:t>
            </a:r>
            <a:r>
              <a:rPr lang="en-US" sz="2400" dirty="0">
                <a:solidFill>
                  <a:srgbClr val="C00000"/>
                </a:solidFill>
              </a:rPr>
              <a:t>A strands </a:t>
            </a:r>
            <a:r>
              <a:rPr lang="en-US" sz="2400" dirty="0"/>
              <a:t>are bound together by relatively </a:t>
            </a:r>
            <a:r>
              <a:rPr lang="en-US" sz="2400" dirty="0">
                <a:solidFill>
                  <a:srgbClr val="C00000"/>
                </a:solidFill>
              </a:rPr>
              <a:t>weak noncovalent bonds</a:t>
            </a:r>
            <a:r>
              <a:rPr lang="en-US" sz="2400" dirty="0"/>
              <a:t>.</a:t>
            </a:r>
          </a:p>
          <a:p>
            <a:pPr marL="342900" indent="-342900"/>
            <a:r>
              <a:rPr lang="en-US" sz="2400" u="sng" dirty="0"/>
              <a:t>Strand separation </a:t>
            </a:r>
            <a:r>
              <a:rPr lang="en-US" sz="2400" dirty="0"/>
              <a:t>(</a:t>
            </a:r>
            <a:r>
              <a:rPr lang="en-US" sz="2400" b="1" spc="-300" dirty="0"/>
              <a:t>D N </a:t>
            </a:r>
            <a:r>
              <a:rPr lang="en-US" sz="2400" b="1" dirty="0"/>
              <a:t>A denaturation </a:t>
            </a:r>
            <a:r>
              <a:rPr lang="en-US" sz="2400" dirty="0"/>
              <a:t>or</a:t>
            </a:r>
            <a:r>
              <a:rPr lang="en-US" sz="2400" b="1" dirty="0"/>
              <a:t> melting</a:t>
            </a:r>
            <a:r>
              <a:rPr lang="en-US" sz="2400" dirty="0"/>
              <a:t>) can be induced experimentally by </a:t>
            </a:r>
            <a:r>
              <a:rPr lang="en-US" sz="2400" dirty="0">
                <a:solidFill>
                  <a:srgbClr val="C00000"/>
                </a:solidFill>
              </a:rPr>
              <a:t>raising temperature or </a:t>
            </a:r>
            <a:r>
              <a:rPr lang="en-US" sz="2400" dirty="0" err="1">
                <a:solidFill>
                  <a:srgbClr val="C00000"/>
                </a:solidFill>
              </a:rPr>
              <a:t>pH</a:t>
            </a:r>
            <a:r>
              <a:rPr lang="en-US" sz="2400" dirty="0" err="1"/>
              <a:t>.</a:t>
            </a:r>
            <a:endParaRPr lang="en-US" sz="2400" dirty="0"/>
          </a:p>
          <a:p>
            <a:pPr marL="342900" indent="-342900"/>
            <a:r>
              <a:rPr lang="en-US" sz="2400" dirty="0"/>
              <a:t>The reverse process is </a:t>
            </a:r>
            <a:r>
              <a:rPr lang="en-US" sz="2400" b="1" spc="-300" dirty="0"/>
              <a:t>D N </a:t>
            </a:r>
            <a:r>
              <a:rPr lang="en-US" sz="2400" b="1" dirty="0"/>
              <a:t>A renaturing </a:t>
            </a:r>
            <a:r>
              <a:rPr lang="en-US" sz="2400" dirty="0"/>
              <a:t>(</a:t>
            </a:r>
            <a:r>
              <a:rPr lang="en-US" sz="2400" b="1" dirty="0"/>
              <a:t>reannealing</a:t>
            </a:r>
            <a:r>
              <a:rPr lang="en-US" sz="2400" dirty="0"/>
              <a:t>).</a:t>
            </a:r>
          </a:p>
          <a:p>
            <a:pPr marL="342900" indent="-342900"/>
            <a:r>
              <a:rPr lang="en-US" sz="2400" dirty="0"/>
              <a:t>The </a:t>
            </a:r>
            <a:r>
              <a:rPr lang="en-US" sz="2400" u="sng" dirty="0"/>
              <a:t>process can be monitored because single- and double-stranded </a:t>
            </a:r>
            <a:r>
              <a:rPr lang="en-US" sz="2400" u="sng" spc="-300" dirty="0"/>
              <a:t>D N </a:t>
            </a:r>
            <a:r>
              <a:rPr lang="en-US" sz="2400" u="sng" dirty="0">
                <a:solidFill>
                  <a:srgbClr val="C00000"/>
                </a:solidFill>
              </a:rPr>
              <a:t>A differ in light absorption</a:t>
            </a:r>
            <a:r>
              <a:rPr lang="en-US" sz="2400" dirty="0"/>
              <a:t>.</a:t>
            </a:r>
          </a:p>
        </p:txBody>
      </p:sp>
    </p:spTree>
    <p:extLst>
      <p:ext uri="{BB962C8B-B14F-4D97-AF65-F5344CB8AC3E}">
        <p14:creationId xmlns:p14="http://schemas.microsoft.com/office/powerpoint/2010/main" val="2197191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861"/>
            <a:ext cx="8302240" cy="553998"/>
          </a:xfrm>
          <a:solidFill>
            <a:srgbClr val="99FF33"/>
          </a:solidFill>
        </p:spPr>
        <p:txBody>
          <a:bodyPr lIns="0" tIns="0" rIns="0" bIns="0" anchor="ctr">
            <a:spAutoFit/>
          </a:bodyPr>
          <a:lstStyle/>
          <a:p>
            <a:r>
              <a:rPr lang="en-US" sz="3600" dirty="0">
                <a:latin typeface="+mj-lt"/>
              </a:rPr>
              <a:t>Denaturation</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9484"/>
            <a:ext cx="8302240" cy="3162404"/>
          </a:xfrm>
          <a:noFill/>
          <a:ln>
            <a:noFill/>
          </a:ln>
        </p:spPr>
        <p:txBody>
          <a:bodyPr lIns="0" tIns="0" rIns="0" bIns="0" anchor="t" anchorCtr="0">
            <a:spAutoFit/>
          </a:bodyPr>
          <a:lstStyle/>
          <a:p>
            <a:pPr marL="342900" indent="-342900"/>
            <a:r>
              <a:rPr lang="en-US" sz="2400" u="sng" dirty="0"/>
              <a:t>All </a:t>
            </a:r>
            <a:r>
              <a:rPr lang="en-US" sz="2400" u="sng" spc="-300" dirty="0"/>
              <a:t>D N </a:t>
            </a:r>
            <a:r>
              <a:rPr lang="en-US" sz="2400" u="sng" dirty="0"/>
              <a:t>A absorbs light, with </a:t>
            </a:r>
            <a:r>
              <a:rPr lang="en-US" sz="2400" b="1" u="sng" dirty="0">
                <a:solidFill>
                  <a:schemeClr val="tx1"/>
                </a:solidFill>
              </a:rPr>
              <a:t>an absorption </a:t>
            </a:r>
            <a:r>
              <a:rPr lang="en-US" sz="2400" u="sng" dirty="0"/>
              <a:t>maximum around 260 nm.</a:t>
            </a:r>
          </a:p>
          <a:p>
            <a:pPr marL="342900" indent="-342900"/>
            <a:r>
              <a:rPr lang="en-US" sz="2400" u="sng" dirty="0"/>
              <a:t>As the strands separate</a:t>
            </a:r>
            <a:r>
              <a:rPr lang="en-US" sz="2400" dirty="0"/>
              <a:t>, the </a:t>
            </a:r>
            <a:r>
              <a:rPr lang="en-US" sz="2400" dirty="0">
                <a:solidFill>
                  <a:srgbClr val="C00000"/>
                </a:solidFill>
              </a:rPr>
              <a:t>absorbance increases rapidly</a:t>
            </a:r>
            <a:r>
              <a:rPr lang="en-US" sz="2400" dirty="0"/>
              <a:t>.</a:t>
            </a:r>
          </a:p>
          <a:p>
            <a:pPr marL="342900" indent="-342900"/>
            <a:r>
              <a:rPr lang="en-US" sz="2400" dirty="0"/>
              <a:t>The t</a:t>
            </a:r>
            <a:r>
              <a:rPr lang="en-US" sz="2400" dirty="0">
                <a:solidFill>
                  <a:srgbClr val="C00000"/>
                </a:solidFill>
              </a:rPr>
              <a:t>emperature at which half of the absorbance change is reached is called the</a:t>
            </a:r>
            <a:r>
              <a:rPr lang="en-US" sz="2400" dirty="0"/>
              <a:t> </a:t>
            </a:r>
            <a:r>
              <a:rPr lang="en-US" sz="2400" b="1" spc="-300" dirty="0"/>
              <a:t>D N </a:t>
            </a:r>
            <a:r>
              <a:rPr lang="en-US" sz="2400" b="1" dirty="0"/>
              <a:t>A melting temperature</a:t>
            </a:r>
            <a:r>
              <a:rPr lang="en-US" sz="2400" dirty="0"/>
              <a:t>,</a:t>
            </a:r>
            <a:r>
              <a:rPr lang="en-US" sz="2400" b="1" dirty="0"/>
              <a:t> </a:t>
            </a:r>
            <a:r>
              <a:rPr lang="en-US" sz="2400" b="1" i="1" dirty="0"/>
              <a:t>T</a:t>
            </a:r>
            <a:r>
              <a:rPr lang="en-US" sz="2400" b="1" baseline="-25000" dirty="0"/>
              <a:t>m</a:t>
            </a:r>
            <a:r>
              <a:rPr lang="en-US" sz="2400" dirty="0"/>
              <a:t>. </a:t>
            </a:r>
          </a:p>
          <a:p>
            <a:pPr marL="342900" indent="-342900"/>
            <a:r>
              <a:rPr lang="en-US" sz="2400" dirty="0"/>
              <a:t>The </a:t>
            </a:r>
            <a:r>
              <a:rPr lang="en-US" sz="2400" dirty="0">
                <a:solidFill>
                  <a:srgbClr val="C00000"/>
                </a:solidFill>
              </a:rPr>
              <a:t>value of </a:t>
            </a:r>
            <a:r>
              <a:rPr lang="en-US" sz="2400" i="1" dirty="0">
                <a:solidFill>
                  <a:srgbClr val="C00000"/>
                </a:solidFill>
              </a:rPr>
              <a:t>T</a:t>
            </a:r>
            <a:r>
              <a:rPr lang="en-US" sz="2400" baseline="-25000" dirty="0">
                <a:solidFill>
                  <a:srgbClr val="C00000"/>
                </a:solidFill>
              </a:rPr>
              <a:t>m</a:t>
            </a:r>
            <a:r>
              <a:rPr lang="en-US" sz="2400" dirty="0">
                <a:solidFill>
                  <a:srgbClr val="C00000"/>
                </a:solidFill>
              </a:rPr>
              <a:t> </a:t>
            </a:r>
            <a:r>
              <a:rPr lang="en-US" sz="2400" dirty="0"/>
              <a:t>reflects </a:t>
            </a:r>
            <a:r>
              <a:rPr lang="en-US" sz="2400" u="sng" dirty="0"/>
              <a:t>how tightly the </a:t>
            </a:r>
            <a:r>
              <a:rPr lang="en-US" sz="2400" u="sng" spc="-300" dirty="0"/>
              <a:t>D N </a:t>
            </a:r>
            <a:r>
              <a:rPr lang="en-US" sz="2400" u="sng" dirty="0"/>
              <a:t>A double helix is held together. </a:t>
            </a:r>
          </a:p>
        </p:txBody>
      </p:sp>
    </p:spTree>
    <p:extLst>
      <p:ext uri="{BB962C8B-B14F-4D97-AF65-F5344CB8AC3E}">
        <p14:creationId xmlns:p14="http://schemas.microsoft.com/office/powerpoint/2010/main" val="1233330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087"/>
            <a:ext cx="8302240" cy="1107996"/>
          </a:xfrm>
          <a:solidFill>
            <a:srgbClr val="99FF33"/>
          </a:solidFill>
        </p:spPr>
        <p:txBody>
          <a:bodyPr lIns="0" tIns="0" rIns="0" bIns="0" anchor="ctr">
            <a:spAutoFit/>
          </a:bodyPr>
          <a:lstStyle/>
          <a:p>
            <a:r>
              <a:rPr lang="en-US" sz="3600" dirty="0">
                <a:latin typeface="+mj-lt"/>
              </a:rPr>
              <a:t>Influences on </a:t>
            </a:r>
            <a:r>
              <a:rPr lang="en-US" sz="3600" spc="-500" dirty="0">
                <a:latin typeface="+mj-lt"/>
              </a:rPr>
              <a:t>D N </a:t>
            </a:r>
            <a:r>
              <a:rPr lang="en-US" sz="3600" dirty="0">
                <a:latin typeface="+mj-lt"/>
              </a:rPr>
              <a:t>A Melting Temperature </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459"/>
            <a:ext cx="8302240" cy="2970044"/>
          </a:xfrm>
          <a:noFill/>
          <a:ln>
            <a:noFill/>
          </a:ln>
        </p:spPr>
        <p:txBody>
          <a:bodyPr lIns="0" tIns="0" rIns="0" bIns="0" anchor="t" anchorCtr="0">
            <a:spAutoFit/>
          </a:bodyPr>
          <a:lstStyle/>
          <a:p>
            <a:pPr marL="342900" indent="-342900"/>
            <a:r>
              <a:rPr lang="en-US" sz="2400" u="sng" dirty="0"/>
              <a:t>The </a:t>
            </a:r>
            <a:r>
              <a:rPr lang="en-US" sz="2400" u="sng" spc="-300" dirty="0"/>
              <a:t>G </a:t>
            </a:r>
            <a:r>
              <a:rPr lang="en-US" sz="2400" u="sng" dirty="0"/>
              <a:t>C content, as they are held together by three hydrogen bonds</a:t>
            </a:r>
            <a:r>
              <a:rPr lang="en-US" sz="2400" dirty="0"/>
              <a:t>. </a:t>
            </a:r>
          </a:p>
          <a:p>
            <a:pPr marL="342900" indent="-342900"/>
            <a:r>
              <a:rPr lang="en-US" sz="2400" dirty="0"/>
              <a:t>A major interaction within each single strand stabilizes the double helix. </a:t>
            </a:r>
            <a:r>
              <a:rPr lang="en-US" sz="2400" b="1" dirty="0"/>
              <a:t>Base stacking </a:t>
            </a:r>
            <a:r>
              <a:rPr lang="en-US" sz="2400" dirty="0"/>
              <a:t>involves interactions between adjacent aromatic rings by hydrophobic and van der Waals interactions. </a:t>
            </a:r>
          </a:p>
          <a:p>
            <a:pPr marL="342900" indent="-342900"/>
            <a:r>
              <a:rPr lang="en-US" sz="2400" dirty="0"/>
              <a:t>Proper base pairing. </a:t>
            </a:r>
          </a:p>
        </p:txBody>
      </p:sp>
    </p:spTree>
    <p:extLst>
      <p:ext uri="{BB962C8B-B14F-4D97-AF65-F5344CB8AC3E}">
        <p14:creationId xmlns:p14="http://schemas.microsoft.com/office/powerpoint/2010/main" val="2967463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194832"/>
            <a:ext cx="8302880" cy="553998"/>
          </a:xfrm>
          <a:solidFill>
            <a:srgbClr val="99FF33"/>
          </a:solidFill>
        </p:spPr>
        <p:txBody>
          <a:bodyPr wrap="square" lIns="0" tIns="0" rIns="0" bIns="0" anchor="ctr">
            <a:spAutoFit/>
          </a:bodyPr>
          <a:lstStyle/>
          <a:p>
            <a:r>
              <a:rPr lang="en-US" dirty="0"/>
              <a:t>Thermal Denaturation Profile for </a:t>
            </a:r>
            <a:r>
              <a:rPr lang="en-US" spc="-400" dirty="0"/>
              <a:t>D N </a:t>
            </a:r>
            <a:r>
              <a:rPr lang="en-US" dirty="0"/>
              <a:t>A</a:t>
            </a:r>
            <a:endParaRPr lang="en-US" sz="3200" dirty="0"/>
          </a:p>
        </p:txBody>
      </p:sp>
      <p:sp>
        <p:nvSpPr>
          <p:cNvPr id="6" name="Content Placeholder 5"/>
          <p:cNvSpPr>
            <a:spLocks noGrp="1"/>
          </p:cNvSpPr>
          <p:nvPr>
            <p:ph sz="quarter" idx="4294967295"/>
          </p:nvPr>
        </p:nvSpPr>
        <p:spPr>
          <a:xfrm>
            <a:off x="421688" y="984405"/>
            <a:ext cx="3674061" cy="1107996"/>
          </a:xfrm>
          <a:solidFill>
            <a:srgbClr val="FFFF00"/>
          </a:solidFill>
        </p:spPr>
        <p:txBody>
          <a:bodyPr wrap="square" lIns="0" tIns="0" rIns="0" bIns="0">
            <a:spAutoFit/>
          </a:bodyPr>
          <a:lstStyle/>
          <a:p>
            <a:pPr marL="0" indent="0">
              <a:buNone/>
            </a:pPr>
            <a:r>
              <a:rPr lang="en-US" sz="2400" b="1" dirty="0"/>
              <a:t>Figure 16.12 A Thermal Denaturation Profile for </a:t>
            </a:r>
            <a:r>
              <a:rPr lang="en-US" sz="2400" b="1" spc="-200" dirty="0"/>
              <a:t>D N </a:t>
            </a:r>
            <a:r>
              <a:rPr lang="en-US" sz="2400" b="1" dirty="0"/>
              <a:t>A. </a:t>
            </a:r>
            <a:endParaRPr lang="en-US" sz="2400" dirty="0"/>
          </a:p>
        </p:txBody>
      </p:sp>
      <p:pic>
        <p:nvPicPr>
          <p:cNvPr id="4" name="Picture Placeholder 3" descr="A sigmoid graph shows the thermal denaturation profile for DNA. The double helix denatures into two single strands as temperature raises.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218"/>
          <a:stretch/>
        </p:blipFill>
        <p:spPr>
          <a:xfrm>
            <a:off x="4199466" y="976313"/>
            <a:ext cx="4525433" cy="5024438"/>
          </a:xfrm>
        </p:spPr>
      </p:pic>
    </p:spTree>
    <p:extLst>
      <p:ext uri="{BB962C8B-B14F-4D97-AF65-F5344CB8AC3E}">
        <p14:creationId xmlns:p14="http://schemas.microsoft.com/office/powerpoint/2010/main" val="119917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4419"/>
            <a:ext cx="8229600" cy="553998"/>
          </a:xfrm>
          <a:solidFill>
            <a:srgbClr val="92D050"/>
          </a:solidFill>
        </p:spPr>
        <p:txBody>
          <a:bodyPr lIns="0" tIns="0" rIns="0" bIns="0" anchor="ctr">
            <a:spAutoFit/>
          </a:bodyPr>
          <a:lstStyle/>
          <a:p>
            <a:r>
              <a:rPr lang="en-US" dirty="0"/>
              <a:t>The Flow of Information in Cells </a:t>
            </a:r>
            <a:r>
              <a:rPr lang="en-US" sz="2800" dirty="0"/>
              <a:t>(2 of 2)</a:t>
            </a:r>
            <a:endParaRPr lang="en-US" dirty="0"/>
          </a:p>
        </p:txBody>
      </p:sp>
      <p:sp>
        <p:nvSpPr>
          <p:cNvPr id="6" name="Content Placeholder 5"/>
          <p:cNvSpPr>
            <a:spLocks noGrp="1"/>
          </p:cNvSpPr>
          <p:nvPr>
            <p:ph sz="quarter" idx="4294967295"/>
          </p:nvPr>
        </p:nvSpPr>
        <p:spPr>
          <a:xfrm>
            <a:off x="421689" y="995968"/>
            <a:ext cx="8303211" cy="369332"/>
          </a:xfrm>
          <a:solidFill>
            <a:srgbClr val="FFFF00"/>
          </a:solidFill>
        </p:spPr>
        <p:txBody>
          <a:bodyPr wrap="square" lIns="0" tIns="0" rIns="0" bIns="0">
            <a:spAutoFit/>
          </a:bodyPr>
          <a:lstStyle/>
          <a:p>
            <a:pPr marL="0" indent="0">
              <a:spcBef>
                <a:spcPts val="600"/>
              </a:spcBef>
              <a:buNone/>
            </a:pPr>
            <a:r>
              <a:rPr lang="en-US" sz="2400" b="1" dirty="0"/>
              <a:t>Figure 16.1 The Flow of Information in Cells. </a:t>
            </a:r>
            <a:endParaRPr lang="en-US" sz="2400" dirty="0"/>
          </a:p>
        </p:txBody>
      </p:sp>
      <p:pic>
        <p:nvPicPr>
          <p:cNvPr id="4" name="Picture Placeholder 3" descr="A two-part illustration shows the flow of genetic information between generations of cells and within a cell that is the expression of genetic information.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346"/>
          <a:stretch/>
        </p:blipFill>
        <p:spPr>
          <a:xfrm>
            <a:off x="2480009" y="2013061"/>
            <a:ext cx="4130713" cy="3848971"/>
          </a:xfrm>
        </p:spPr>
      </p:pic>
    </p:spTree>
    <p:extLst>
      <p:ext uri="{BB962C8B-B14F-4D97-AF65-F5344CB8AC3E}">
        <p14:creationId xmlns:p14="http://schemas.microsoft.com/office/powerpoint/2010/main" val="230621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191354"/>
            <a:ext cx="8302880" cy="1107996"/>
          </a:xfrm>
          <a:solidFill>
            <a:srgbClr val="99FF33"/>
          </a:solidFill>
        </p:spPr>
        <p:txBody>
          <a:bodyPr wrap="square" lIns="0" tIns="0" rIns="0" bIns="0" anchor="ctr">
            <a:spAutoFit/>
          </a:bodyPr>
          <a:lstStyle/>
          <a:p>
            <a:r>
              <a:rPr lang="en-US" dirty="0"/>
              <a:t>Dependence of </a:t>
            </a:r>
            <a:r>
              <a:rPr lang="en-US" spc="-400" dirty="0"/>
              <a:t>D N </a:t>
            </a:r>
            <a:r>
              <a:rPr lang="en-US" dirty="0"/>
              <a:t>A Thermal Denaturation on Base Composition </a:t>
            </a:r>
            <a:endParaRPr lang="en-US" sz="3200" dirty="0"/>
          </a:p>
        </p:txBody>
      </p:sp>
      <p:sp>
        <p:nvSpPr>
          <p:cNvPr id="6" name="Content Placeholder 5"/>
          <p:cNvSpPr>
            <a:spLocks noGrp="1"/>
          </p:cNvSpPr>
          <p:nvPr>
            <p:ph sz="quarter" idx="4294967295"/>
          </p:nvPr>
        </p:nvSpPr>
        <p:spPr>
          <a:xfrm>
            <a:off x="421688" y="1546380"/>
            <a:ext cx="3674061" cy="1477328"/>
          </a:xfrm>
          <a:solidFill>
            <a:srgbClr val="FFFF00"/>
          </a:solidFill>
        </p:spPr>
        <p:txBody>
          <a:bodyPr wrap="square" lIns="0" tIns="0" rIns="0" bIns="0">
            <a:spAutoFit/>
          </a:bodyPr>
          <a:lstStyle/>
          <a:p>
            <a:pPr marL="0" indent="0">
              <a:buNone/>
            </a:pPr>
            <a:r>
              <a:rPr lang="en-US" sz="2400" b="1" dirty="0"/>
              <a:t>Figure 16.13 Dependence of </a:t>
            </a:r>
            <a:r>
              <a:rPr lang="en-US" sz="2400" b="1" spc="-200" dirty="0"/>
              <a:t>D N </a:t>
            </a:r>
            <a:r>
              <a:rPr lang="en-US" sz="2400" b="1" dirty="0"/>
              <a:t>A Thermal Denaturation on Base Composition.</a:t>
            </a:r>
            <a:endParaRPr lang="en-US" sz="2400" dirty="0"/>
          </a:p>
        </p:txBody>
      </p:sp>
      <p:pic>
        <p:nvPicPr>
          <p:cNvPr id="5" name="Picture Placeholder 4" descr="A line graph shows a linear dependence of DNA thermal denaturation on base composition. The data is marked for bacteriophage T4, salmon sperm, calf thymus, yeast, pneumococcus, E.Coli, Serratia, and M.phlei.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913"/>
          <a:stretch/>
        </p:blipFill>
        <p:spPr>
          <a:xfrm>
            <a:off x="4150668" y="1546380"/>
            <a:ext cx="4574232" cy="4682970"/>
          </a:xfrm>
        </p:spPr>
      </p:pic>
    </p:spTree>
    <p:extLst>
      <p:ext uri="{BB962C8B-B14F-4D97-AF65-F5344CB8AC3E}">
        <p14:creationId xmlns:p14="http://schemas.microsoft.com/office/powerpoint/2010/main" val="792824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62"/>
            <a:ext cx="8302240" cy="553998"/>
          </a:xfrm>
          <a:solidFill>
            <a:srgbClr val="99FF33"/>
          </a:solidFill>
        </p:spPr>
        <p:txBody>
          <a:bodyPr lIns="0" tIns="0" rIns="0" bIns="0" anchor="ctr">
            <a:spAutoFit/>
          </a:bodyPr>
          <a:lstStyle/>
          <a:p>
            <a:r>
              <a:rPr lang="en-US" sz="3600" dirty="0">
                <a:latin typeface="+mj-lt"/>
              </a:rPr>
              <a:t>Nucleic Acid Hybridization</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9484"/>
            <a:ext cx="8302240" cy="3708708"/>
          </a:xfrm>
          <a:noFill/>
          <a:ln>
            <a:noFill/>
          </a:ln>
        </p:spPr>
        <p:txBody>
          <a:bodyPr lIns="0" tIns="0" rIns="0" bIns="0" anchor="t" anchorCtr="0">
            <a:spAutoFit/>
          </a:bodyPr>
          <a:lstStyle/>
          <a:p>
            <a:pPr marL="342900" indent="-342900"/>
            <a:r>
              <a:rPr lang="en-US" sz="2400" b="1" dirty="0"/>
              <a:t>Nucleic acid hybridization</a:t>
            </a:r>
            <a:r>
              <a:rPr lang="en-US" sz="2400" dirty="0"/>
              <a:t>, a </a:t>
            </a:r>
            <a:r>
              <a:rPr lang="en-US" sz="2400" u="sng" dirty="0"/>
              <a:t>family of procedures for identifying nucleic acids</a:t>
            </a:r>
            <a:r>
              <a:rPr lang="en-US" sz="2400" dirty="0"/>
              <a:t> </a:t>
            </a:r>
            <a:r>
              <a:rPr lang="en-US" sz="2400" dirty="0">
                <a:solidFill>
                  <a:srgbClr val="C00000"/>
                </a:solidFill>
              </a:rPr>
              <a:t>based on sequences to bind (</a:t>
            </a:r>
            <a:r>
              <a:rPr lang="en-US" sz="2400" i="1" dirty="0">
                <a:solidFill>
                  <a:srgbClr val="C00000"/>
                </a:solidFill>
              </a:rPr>
              <a:t>hybridize</a:t>
            </a:r>
            <a:r>
              <a:rPr lang="en-US" sz="2400" dirty="0">
                <a:solidFill>
                  <a:srgbClr val="C00000"/>
                </a:solidFill>
              </a:rPr>
              <a:t>) to each other</a:t>
            </a:r>
            <a:r>
              <a:rPr lang="en-US" sz="2400" dirty="0"/>
              <a:t>. Leads to the formation of </a:t>
            </a:r>
            <a:r>
              <a:rPr lang="en-US" sz="2400" spc="-300" dirty="0">
                <a:solidFill>
                  <a:srgbClr val="C00000"/>
                </a:solidFill>
              </a:rPr>
              <a:t>D N </a:t>
            </a:r>
            <a:r>
              <a:rPr lang="en-US" sz="2400" dirty="0">
                <a:solidFill>
                  <a:srgbClr val="C00000"/>
                </a:solidFill>
              </a:rPr>
              <a:t>A-</a:t>
            </a:r>
            <a:r>
              <a:rPr lang="en-US" sz="2400" spc="-300" dirty="0">
                <a:solidFill>
                  <a:srgbClr val="C00000"/>
                </a:solidFill>
              </a:rPr>
              <a:t>D N </a:t>
            </a:r>
            <a:r>
              <a:rPr lang="en-US" sz="2400" dirty="0">
                <a:solidFill>
                  <a:srgbClr val="C00000"/>
                </a:solidFill>
              </a:rPr>
              <a:t>A, </a:t>
            </a:r>
            <a:r>
              <a:rPr lang="en-US" sz="2400" spc="-300" dirty="0">
                <a:solidFill>
                  <a:srgbClr val="C00000"/>
                </a:solidFill>
              </a:rPr>
              <a:t>D N </a:t>
            </a:r>
            <a:r>
              <a:rPr lang="en-US" sz="2400" dirty="0">
                <a:solidFill>
                  <a:srgbClr val="C00000"/>
                </a:solidFill>
              </a:rPr>
              <a:t>A-</a:t>
            </a:r>
            <a:r>
              <a:rPr lang="en-US" sz="2400" spc="-300" dirty="0">
                <a:solidFill>
                  <a:srgbClr val="C00000"/>
                </a:solidFill>
              </a:rPr>
              <a:t>R N </a:t>
            </a:r>
            <a:r>
              <a:rPr lang="en-US" sz="2400" dirty="0">
                <a:solidFill>
                  <a:srgbClr val="C00000"/>
                </a:solidFill>
              </a:rPr>
              <a:t>A, or </a:t>
            </a:r>
            <a:r>
              <a:rPr lang="en-US" sz="2400" spc="-300" dirty="0">
                <a:solidFill>
                  <a:srgbClr val="C00000"/>
                </a:solidFill>
              </a:rPr>
              <a:t>R N </a:t>
            </a:r>
            <a:r>
              <a:rPr lang="en-US" sz="2400" dirty="0">
                <a:solidFill>
                  <a:srgbClr val="C00000"/>
                </a:solidFill>
              </a:rPr>
              <a:t>A-</a:t>
            </a:r>
            <a:r>
              <a:rPr lang="en-US" sz="2400" spc="-300" dirty="0">
                <a:solidFill>
                  <a:srgbClr val="C00000"/>
                </a:solidFill>
              </a:rPr>
              <a:t>R N </a:t>
            </a:r>
            <a:r>
              <a:rPr lang="en-US" sz="2400" dirty="0">
                <a:solidFill>
                  <a:srgbClr val="C00000"/>
                </a:solidFill>
              </a:rPr>
              <a:t>A hybrids. </a:t>
            </a:r>
          </a:p>
          <a:p>
            <a:pPr marL="342900" indent="-342900"/>
            <a:r>
              <a:rPr lang="en-US" sz="2400" u="sng" dirty="0"/>
              <a:t>Denatured </a:t>
            </a:r>
            <a:r>
              <a:rPr lang="en-US" sz="2400" u="sng" spc="-300" dirty="0"/>
              <a:t>D N </a:t>
            </a:r>
            <a:r>
              <a:rPr lang="en-US" sz="2400" u="sng" dirty="0"/>
              <a:t>A is incubated with a purified single-stranded </a:t>
            </a:r>
            <a:r>
              <a:rPr lang="en-US" sz="2400" u="sng" spc="-300" dirty="0"/>
              <a:t>D N </a:t>
            </a:r>
            <a:r>
              <a:rPr lang="en-US" sz="2400" u="sng" dirty="0"/>
              <a:t>A (a </a:t>
            </a:r>
            <a:r>
              <a:rPr lang="en-US" sz="2400" b="1" u="sng" dirty="0"/>
              <a:t>probe</a:t>
            </a:r>
            <a:r>
              <a:rPr lang="en-US" sz="2400" u="sng" dirty="0"/>
              <a:t>) with a sequence complementary to the sequence one is trying to detect</a:t>
            </a:r>
            <a:r>
              <a:rPr lang="en-US" sz="2400" dirty="0"/>
              <a:t>. </a:t>
            </a:r>
          </a:p>
          <a:p>
            <a:pPr marL="342900" indent="-342900"/>
            <a:r>
              <a:rPr lang="en-US" sz="2400" dirty="0"/>
              <a:t>This is used in the </a:t>
            </a:r>
            <a:r>
              <a:rPr lang="en-US" sz="2400" u="sng" dirty="0"/>
              <a:t>technique </a:t>
            </a:r>
            <a:r>
              <a:rPr lang="en-US" sz="2400" b="1" u="sng" dirty="0"/>
              <a:t>fluorescence in situ hybridization</a:t>
            </a:r>
            <a:r>
              <a:rPr lang="en-US" sz="2400" u="sng" dirty="0"/>
              <a:t>,</a:t>
            </a:r>
            <a:r>
              <a:rPr lang="en-US" sz="2400" b="1" u="sng" dirty="0"/>
              <a:t> FISH</a:t>
            </a:r>
            <a:r>
              <a:rPr lang="en-US" sz="2400" dirty="0"/>
              <a:t>.</a:t>
            </a:r>
          </a:p>
        </p:txBody>
      </p:sp>
    </p:spTree>
    <p:extLst>
      <p:ext uri="{BB962C8B-B14F-4D97-AF65-F5344CB8AC3E}">
        <p14:creationId xmlns:p14="http://schemas.microsoft.com/office/powerpoint/2010/main" val="4275465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194832"/>
            <a:ext cx="8302880" cy="553998"/>
          </a:xfrm>
          <a:solidFill>
            <a:srgbClr val="99FF33"/>
          </a:solidFill>
        </p:spPr>
        <p:txBody>
          <a:bodyPr wrap="square" lIns="0" tIns="0" rIns="0" bIns="0" anchor="ctr">
            <a:spAutoFit/>
          </a:bodyPr>
          <a:lstStyle/>
          <a:p>
            <a:r>
              <a:rPr lang="en-US" spc="-500" dirty="0"/>
              <a:t>D N </a:t>
            </a:r>
            <a:r>
              <a:rPr lang="en-US" dirty="0"/>
              <a:t>A Denaturation and </a:t>
            </a:r>
            <a:r>
              <a:rPr lang="en-US" dirty="0" err="1"/>
              <a:t>Renaturation</a:t>
            </a:r>
            <a:endParaRPr lang="en-US" sz="3200" dirty="0"/>
          </a:p>
        </p:txBody>
      </p:sp>
      <p:sp>
        <p:nvSpPr>
          <p:cNvPr id="6" name="Content Placeholder 5"/>
          <p:cNvSpPr>
            <a:spLocks noGrp="1"/>
          </p:cNvSpPr>
          <p:nvPr>
            <p:ph sz="quarter" idx="4294967295"/>
          </p:nvPr>
        </p:nvSpPr>
        <p:spPr>
          <a:xfrm>
            <a:off x="421688" y="985384"/>
            <a:ext cx="8303212" cy="369332"/>
          </a:xfrm>
        </p:spPr>
        <p:txBody>
          <a:bodyPr wrap="square" lIns="0" tIns="0" rIns="0" bIns="0">
            <a:spAutoFit/>
          </a:bodyPr>
          <a:lstStyle/>
          <a:p>
            <a:pPr marL="0" indent="0">
              <a:buNone/>
            </a:pPr>
            <a:r>
              <a:rPr lang="en-US" sz="2400" b="1" dirty="0"/>
              <a:t>Figure 16.14 </a:t>
            </a:r>
            <a:r>
              <a:rPr lang="en-US" sz="2400" b="1" spc="-300" dirty="0"/>
              <a:t>D N </a:t>
            </a:r>
            <a:r>
              <a:rPr lang="en-US" sz="2400" b="1" dirty="0"/>
              <a:t>A Denaturation and Renaturation. </a:t>
            </a:r>
            <a:endParaRPr lang="en-US" sz="2400" dirty="0"/>
          </a:p>
        </p:txBody>
      </p:sp>
      <p:pic>
        <p:nvPicPr>
          <p:cNvPr id="7" name="Picture Placeholder 6" descr="A line graph shows a linear dependence of DNA thermal denaturation on base composition. A graph along with an illustration shows DNA denaturation as temperature rises and renaturation over time.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352"/>
          <a:stretch/>
        </p:blipFill>
        <p:spPr>
          <a:xfrm>
            <a:off x="1535450" y="1710714"/>
            <a:ext cx="6073100" cy="4530434"/>
          </a:xfrm>
        </p:spPr>
      </p:pic>
    </p:spTree>
    <p:extLst>
      <p:ext uri="{BB962C8B-B14F-4D97-AF65-F5344CB8AC3E}">
        <p14:creationId xmlns:p14="http://schemas.microsoft.com/office/powerpoint/2010/main" val="366956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861"/>
            <a:ext cx="8302240" cy="553998"/>
          </a:xfrm>
          <a:solidFill>
            <a:srgbClr val="99FF33"/>
          </a:solidFill>
        </p:spPr>
        <p:txBody>
          <a:bodyPr lIns="0" tIns="0" rIns="0" bIns="0" anchor="ctr">
            <a:spAutoFit/>
          </a:bodyPr>
          <a:lstStyle/>
          <a:p>
            <a:r>
              <a:rPr lang="en-US" sz="3600" dirty="0">
                <a:latin typeface="+mj-lt"/>
              </a:rPr>
              <a:t>16.3 </a:t>
            </a:r>
            <a:r>
              <a:rPr lang="en-US" sz="3600" spc="-500" dirty="0">
                <a:latin typeface="+mj-lt"/>
              </a:rPr>
              <a:t>D N </a:t>
            </a:r>
            <a:r>
              <a:rPr lang="en-US" sz="3600" dirty="0">
                <a:latin typeface="+mj-lt"/>
              </a:rPr>
              <a:t>A Packaging</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9484"/>
            <a:ext cx="8302240" cy="1300356"/>
          </a:xfrm>
          <a:noFill/>
          <a:ln>
            <a:noFill/>
          </a:ln>
        </p:spPr>
        <p:txBody>
          <a:bodyPr lIns="0" tIns="0" rIns="0" bIns="0" anchor="t" anchorCtr="0">
            <a:spAutoFit/>
          </a:bodyPr>
          <a:lstStyle/>
          <a:p>
            <a:pPr marL="342900" indent="-342900"/>
            <a:r>
              <a:rPr lang="en-US" sz="2400" u="sng" dirty="0"/>
              <a:t>Very long molecules of </a:t>
            </a:r>
            <a:r>
              <a:rPr lang="en-US" sz="2400" u="sng" spc="-300" dirty="0"/>
              <a:t>D N </a:t>
            </a:r>
            <a:r>
              <a:rPr lang="en-US" sz="2400" u="sng" dirty="0"/>
              <a:t>A must be fit into the cell and, in the case of eukaryotes, into the nucleus.</a:t>
            </a:r>
          </a:p>
          <a:p>
            <a:pPr marL="342900" indent="-342900"/>
            <a:r>
              <a:rPr lang="en-US" sz="2400" spc="-300" dirty="0"/>
              <a:t>D N </a:t>
            </a:r>
            <a:r>
              <a:rPr lang="en-US" sz="2400" dirty="0"/>
              <a:t>A packaging is a challenge for all forms of life.</a:t>
            </a:r>
          </a:p>
        </p:txBody>
      </p:sp>
    </p:spTree>
    <p:extLst>
      <p:ext uri="{BB962C8B-B14F-4D97-AF65-F5344CB8AC3E}">
        <p14:creationId xmlns:p14="http://schemas.microsoft.com/office/powerpoint/2010/main" val="2036817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087"/>
            <a:ext cx="8302240" cy="1107996"/>
          </a:xfrm>
          <a:solidFill>
            <a:srgbClr val="99FF33"/>
          </a:solidFill>
        </p:spPr>
        <p:txBody>
          <a:bodyPr lIns="0" tIns="0" rIns="0" bIns="0" anchor="ctr">
            <a:spAutoFit/>
          </a:bodyPr>
          <a:lstStyle/>
          <a:p>
            <a:r>
              <a:rPr lang="en-US" sz="3600" dirty="0">
                <a:latin typeface="+mj-lt"/>
              </a:rPr>
              <a:t>Bacteria Package </a:t>
            </a:r>
            <a:r>
              <a:rPr lang="en-US" sz="3600" spc="-500" dirty="0">
                <a:latin typeface="+mj-lt"/>
              </a:rPr>
              <a:t>D N </a:t>
            </a:r>
            <a:r>
              <a:rPr lang="en-US" sz="3600" dirty="0">
                <a:latin typeface="+mj-lt"/>
              </a:rPr>
              <a:t>A in Bacterial Chromosomes and Plasmids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459"/>
            <a:ext cx="8302240" cy="2600712"/>
          </a:xfrm>
          <a:noFill/>
          <a:ln>
            <a:noFill/>
          </a:ln>
        </p:spPr>
        <p:txBody>
          <a:bodyPr lIns="0" tIns="0" rIns="0" bIns="0" anchor="t" anchorCtr="0">
            <a:spAutoFit/>
          </a:bodyPr>
          <a:lstStyle/>
          <a:p>
            <a:pPr marL="342900" indent="-342900"/>
            <a:r>
              <a:rPr lang="en-US" sz="2400" dirty="0"/>
              <a:t>Bacterial chromosomes were once thought to be naked </a:t>
            </a:r>
            <a:r>
              <a:rPr lang="en-US" sz="2400" spc="-300" dirty="0"/>
              <a:t>D N </a:t>
            </a:r>
            <a:r>
              <a:rPr lang="en-US" sz="2400" dirty="0"/>
              <a:t>A.</a:t>
            </a:r>
          </a:p>
          <a:p>
            <a:pPr marL="342900" indent="-342900"/>
            <a:r>
              <a:rPr lang="en-US" sz="2400" dirty="0"/>
              <a:t>However, it is now known that the </a:t>
            </a:r>
            <a:r>
              <a:rPr lang="en-US" sz="2400" spc="-300" dirty="0">
                <a:solidFill>
                  <a:srgbClr val="C00000"/>
                </a:solidFill>
              </a:rPr>
              <a:t>D N </a:t>
            </a:r>
            <a:r>
              <a:rPr lang="en-US" sz="2400" dirty="0">
                <a:solidFill>
                  <a:srgbClr val="C00000"/>
                </a:solidFill>
              </a:rPr>
              <a:t>A is packaged somewhat similarly to the chromosomes of eukaryotes</a:t>
            </a:r>
            <a:r>
              <a:rPr lang="en-US" sz="2400" dirty="0"/>
              <a:t>.</a:t>
            </a:r>
          </a:p>
          <a:p>
            <a:pPr marL="342900" indent="-342900"/>
            <a:r>
              <a:rPr lang="en-US" sz="2400" dirty="0"/>
              <a:t>The </a:t>
            </a:r>
            <a:r>
              <a:rPr lang="en-US" sz="2400" dirty="0">
                <a:solidFill>
                  <a:srgbClr val="C00000"/>
                </a:solidFill>
              </a:rPr>
              <a:t>main bacterial genome </a:t>
            </a:r>
            <a:r>
              <a:rPr lang="en-US" sz="2400" dirty="0"/>
              <a:t>is called the </a:t>
            </a:r>
            <a:r>
              <a:rPr lang="en-US" sz="2400" b="1" dirty="0"/>
              <a:t>bacterial</a:t>
            </a:r>
            <a:r>
              <a:rPr lang="en-US" sz="2400" dirty="0"/>
              <a:t> </a:t>
            </a:r>
            <a:r>
              <a:rPr lang="en-US" sz="2400" b="1" dirty="0"/>
              <a:t>chromosome</a:t>
            </a:r>
            <a:r>
              <a:rPr lang="en-US" sz="2400" dirty="0"/>
              <a:t>.</a:t>
            </a:r>
          </a:p>
        </p:txBody>
      </p:sp>
    </p:spTree>
    <p:extLst>
      <p:ext uri="{BB962C8B-B14F-4D97-AF65-F5344CB8AC3E}">
        <p14:creationId xmlns:p14="http://schemas.microsoft.com/office/powerpoint/2010/main" val="2694026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7047"/>
            <a:ext cx="8302240" cy="553998"/>
          </a:xfrm>
          <a:solidFill>
            <a:srgbClr val="99FF33"/>
          </a:solidFill>
        </p:spPr>
        <p:txBody>
          <a:bodyPr lIns="0" tIns="0" rIns="0" bIns="0" anchor="ctr">
            <a:spAutoFit/>
          </a:bodyPr>
          <a:lstStyle/>
          <a:p>
            <a:r>
              <a:rPr lang="en-US" sz="3600" dirty="0">
                <a:latin typeface="+mj-lt"/>
              </a:rPr>
              <a:t>Bacterial Chromosomes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3339376"/>
          </a:xfrm>
          <a:noFill/>
          <a:ln>
            <a:noFill/>
          </a:ln>
        </p:spPr>
        <p:txBody>
          <a:bodyPr lIns="0" tIns="0" rIns="0" bIns="0" anchor="t" anchorCtr="0">
            <a:spAutoFit/>
          </a:bodyPr>
          <a:lstStyle/>
          <a:p>
            <a:pPr marL="342900" indent="-342900"/>
            <a:r>
              <a:rPr lang="en-US" sz="2400" u="sng" dirty="0"/>
              <a:t>Bacteria have single, multiple, linear, or circular chromosomes depending on the species</a:t>
            </a:r>
            <a:r>
              <a:rPr lang="en-US" sz="2400" dirty="0"/>
              <a:t>, but </a:t>
            </a:r>
            <a:r>
              <a:rPr lang="en-US" sz="2400" dirty="0">
                <a:solidFill>
                  <a:srgbClr val="C00000"/>
                </a:solidFill>
              </a:rPr>
              <a:t>a single circular chromosome is most common.</a:t>
            </a:r>
          </a:p>
          <a:p>
            <a:pPr marL="342900" indent="-342900"/>
            <a:r>
              <a:rPr lang="en-US" sz="2400" dirty="0"/>
              <a:t>The </a:t>
            </a:r>
            <a:r>
              <a:rPr lang="en-US" sz="2400" u="sng" spc="-300" dirty="0">
                <a:solidFill>
                  <a:srgbClr val="C00000"/>
                </a:solidFill>
              </a:rPr>
              <a:t>D N </a:t>
            </a:r>
            <a:r>
              <a:rPr lang="en-US" sz="2400" u="sng" dirty="0">
                <a:solidFill>
                  <a:srgbClr val="C00000"/>
                </a:solidFill>
              </a:rPr>
              <a:t>A molecule is bound to small amounts of protein and localized to a region of the bacterial cell called</a:t>
            </a:r>
            <a:r>
              <a:rPr lang="en-US" sz="2400" dirty="0"/>
              <a:t> the </a:t>
            </a:r>
            <a:r>
              <a:rPr lang="en-US" sz="2400" b="1" dirty="0"/>
              <a:t>nucleoid</a:t>
            </a:r>
            <a:r>
              <a:rPr lang="en-US" sz="2400" dirty="0"/>
              <a:t>.</a:t>
            </a:r>
          </a:p>
          <a:p>
            <a:pPr marL="342900" indent="-342900"/>
            <a:r>
              <a:rPr lang="en-US" sz="2400" dirty="0"/>
              <a:t>The bacterial </a:t>
            </a:r>
            <a:r>
              <a:rPr lang="en-US" sz="2400" spc="-300" dirty="0"/>
              <a:t>D N </a:t>
            </a:r>
            <a:r>
              <a:rPr lang="en-US" sz="2400" dirty="0"/>
              <a:t>A is negatively supercoiled and folded into loops.</a:t>
            </a:r>
          </a:p>
        </p:txBody>
      </p:sp>
    </p:spTree>
    <p:extLst>
      <p:ext uri="{BB962C8B-B14F-4D97-AF65-F5344CB8AC3E}">
        <p14:creationId xmlns:p14="http://schemas.microsoft.com/office/powerpoint/2010/main" val="17445844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8734"/>
            <a:ext cx="8302240" cy="553998"/>
          </a:xfrm>
          <a:solidFill>
            <a:srgbClr val="99FF33"/>
          </a:solidFill>
        </p:spPr>
        <p:txBody>
          <a:bodyPr lIns="0" tIns="0" rIns="0" bIns="0" anchor="ctr">
            <a:spAutoFit/>
          </a:bodyPr>
          <a:lstStyle/>
          <a:p>
            <a:r>
              <a:rPr lang="en-US" sz="3600" dirty="0">
                <a:latin typeface="+mj-lt"/>
              </a:rPr>
              <a:t>Bacterial Chromosomes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600712"/>
          </a:xfrm>
          <a:noFill/>
          <a:ln>
            <a:noFill/>
          </a:ln>
        </p:spPr>
        <p:txBody>
          <a:bodyPr lIns="0" tIns="0" rIns="0" bIns="0" anchor="t" anchorCtr="0">
            <a:spAutoFit/>
          </a:bodyPr>
          <a:lstStyle/>
          <a:p>
            <a:pPr marL="342900" indent="-342900"/>
            <a:r>
              <a:rPr lang="en-US" sz="2400" dirty="0"/>
              <a:t>The </a:t>
            </a:r>
            <a:r>
              <a:rPr lang="en-US" sz="2400" u="sng" dirty="0"/>
              <a:t>loops of bacterial </a:t>
            </a:r>
            <a:r>
              <a:rPr lang="en-US" sz="2400" u="sng" spc="-300" dirty="0"/>
              <a:t>D N </a:t>
            </a:r>
            <a:r>
              <a:rPr lang="en-US" sz="2400" u="sng" dirty="0"/>
              <a:t>A are held in place by </a:t>
            </a:r>
            <a:r>
              <a:rPr lang="en-US" sz="2400" u="sng" spc="-300" dirty="0"/>
              <a:t>R N </a:t>
            </a:r>
            <a:r>
              <a:rPr lang="en-US" sz="2400" u="sng" dirty="0"/>
              <a:t>As and proteins</a:t>
            </a:r>
            <a:r>
              <a:rPr lang="en-US" sz="2400" dirty="0"/>
              <a:t>.</a:t>
            </a:r>
          </a:p>
          <a:p>
            <a:pPr marL="342900" indent="-342900"/>
            <a:r>
              <a:rPr lang="en-US" sz="2400" u="sng" dirty="0"/>
              <a:t>Treatment with </a:t>
            </a:r>
            <a:r>
              <a:rPr lang="en-US" sz="2400" i="1" u="sng" dirty="0"/>
              <a:t>ribonuclease</a:t>
            </a:r>
            <a:r>
              <a:rPr lang="en-US" sz="2400" u="sng" dirty="0"/>
              <a:t> </a:t>
            </a:r>
            <a:r>
              <a:rPr lang="en-US" sz="2400" dirty="0">
                <a:solidFill>
                  <a:srgbClr val="C00000"/>
                </a:solidFill>
              </a:rPr>
              <a:t>degrades </a:t>
            </a:r>
            <a:r>
              <a:rPr lang="en-US" sz="2400" spc="-300" dirty="0">
                <a:solidFill>
                  <a:srgbClr val="C00000"/>
                </a:solidFill>
              </a:rPr>
              <a:t>R N </a:t>
            </a:r>
            <a:r>
              <a:rPr lang="en-US" sz="2400" dirty="0">
                <a:solidFill>
                  <a:srgbClr val="C00000"/>
                </a:solidFill>
              </a:rPr>
              <a:t>A and releases some of the loops.</a:t>
            </a:r>
          </a:p>
          <a:p>
            <a:pPr marL="342900" indent="-342900"/>
            <a:r>
              <a:rPr lang="en-US" sz="2400" u="sng" dirty="0"/>
              <a:t>Nicking with a topoisomerase </a:t>
            </a:r>
            <a:r>
              <a:rPr lang="en-US" sz="2400" dirty="0">
                <a:solidFill>
                  <a:srgbClr val="C00000"/>
                </a:solidFill>
              </a:rPr>
              <a:t>does not affect the loops but relaxes the supercoils.</a:t>
            </a:r>
          </a:p>
        </p:txBody>
      </p:sp>
    </p:spTree>
    <p:extLst>
      <p:ext uri="{BB962C8B-B14F-4D97-AF65-F5344CB8AC3E}">
        <p14:creationId xmlns:p14="http://schemas.microsoft.com/office/powerpoint/2010/main" val="2626578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195300"/>
            <a:ext cx="8302880" cy="553998"/>
          </a:xfrm>
          <a:solidFill>
            <a:srgbClr val="99FF33"/>
          </a:solidFill>
        </p:spPr>
        <p:txBody>
          <a:bodyPr wrap="square" lIns="0" tIns="0" rIns="0" bIns="0" anchor="ctr">
            <a:spAutoFit/>
          </a:bodyPr>
          <a:lstStyle/>
          <a:p>
            <a:r>
              <a:rPr lang="en-US" dirty="0"/>
              <a:t>The Bacterial Nucleoid </a:t>
            </a:r>
            <a:endParaRPr lang="en-US" sz="3200" dirty="0"/>
          </a:p>
        </p:txBody>
      </p:sp>
      <p:sp>
        <p:nvSpPr>
          <p:cNvPr id="6" name="Content Placeholder 5"/>
          <p:cNvSpPr>
            <a:spLocks noGrp="1"/>
          </p:cNvSpPr>
          <p:nvPr>
            <p:ph sz="quarter" idx="4294967295"/>
          </p:nvPr>
        </p:nvSpPr>
        <p:spPr>
          <a:xfrm>
            <a:off x="421687" y="984405"/>
            <a:ext cx="4321763" cy="738664"/>
          </a:xfrm>
        </p:spPr>
        <p:txBody>
          <a:bodyPr wrap="square" lIns="0" tIns="0" rIns="0" bIns="0">
            <a:spAutoFit/>
          </a:bodyPr>
          <a:lstStyle/>
          <a:p>
            <a:pPr marL="0" indent="0">
              <a:buNone/>
            </a:pPr>
            <a:r>
              <a:rPr lang="en-US" sz="2400" b="1" dirty="0"/>
              <a:t>Figure 16.15 The Bacterial Nucleoid.</a:t>
            </a:r>
            <a:endParaRPr lang="en-US" sz="2400" dirty="0"/>
          </a:p>
        </p:txBody>
      </p:sp>
      <p:pic>
        <p:nvPicPr>
          <p:cNvPr id="5" name="Picture Placeholder 4" descr="An electron micrograph shows a bacterial nucleoid of 0.25 micrometers. The rod-shaped bacterium shows an elongated nucleoid at the center. Another micrograph shows the chromosomal DNA that is released when the rod-shaped bacteria is ruptured.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06"/>
          <a:stretch/>
        </p:blipFill>
        <p:spPr>
          <a:xfrm>
            <a:off x="5295718" y="984208"/>
            <a:ext cx="3430889" cy="5302292"/>
          </a:xfrm>
        </p:spPr>
      </p:pic>
    </p:spTree>
    <p:extLst>
      <p:ext uri="{BB962C8B-B14F-4D97-AF65-F5344CB8AC3E}">
        <p14:creationId xmlns:p14="http://schemas.microsoft.com/office/powerpoint/2010/main" val="2383294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89"/>
            <a:ext cx="8263784" cy="553998"/>
          </a:xfrm>
          <a:solidFill>
            <a:srgbClr val="99FF33"/>
          </a:solidFill>
        </p:spPr>
        <p:txBody>
          <a:bodyPr lIns="0" tIns="0" rIns="0" bIns="0" anchor="ctr">
            <a:spAutoFit/>
          </a:bodyPr>
          <a:lstStyle/>
          <a:p>
            <a:r>
              <a:rPr lang="en-US" sz="3600" dirty="0">
                <a:latin typeface="+mj-lt"/>
              </a:rPr>
              <a:t>Bacterial Plasmids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2970044"/>
          </a:xfrm>
          <a:noFill/>
          <a:ln>
            <a:noFill/>
          </a:ln>
        </p:spPr>
        <p:txBody>
          <a:bodyPr lIns="0" tIns="0" rIns="0" bIns="0" anchor="t" anchorCtr="0">
            <a:spAutoFit/>
          </a:bodyPr>
          <a:lstStyle/>
          <a:p>
            <a:pPr marL="342900" indent="-342900"/>
            <a:r>
              <a:rPr lang="en-US" sz="2400" u="sng" dirty="0"/>
              <a:t>Besides the chromosome, bacteria may contain one or more </a:t>
            </a:r>
            <a:r>
              <a:rPr lang="en-US" sz="2400" b="1" u="sng" dirty="0"/>
              <a:t>plasmids</a:t>
            </a:r>
            <a:r>
              <a:rPr lang="en-US" sz="2400" u="sng" dirty="0"/>
              <a:t>, small, usually circular </a:t>
            </a:r>
            <a:r>
              <a:rPr lang="en-US" sz="2400" u="sng" spc="-300" dirty="0"/>
              <a:t>D N A</a:t>
            </a:r>
            <a:r>
              <a:rPr lang="en-US" sz="2400" u="sng" dirty="0"/>
              <a:t> molecules containing genes for their own replication</a:t>
            </a:r>
            <a:r>
              <a:rPr lang="en-US" sz="2400" dirty="0"/>
              <a:t>.</a:t>
            </a:r>
          </a:p>
          <a:p>
            <a:pPr marL="342900" indent="-342900"/>
            <a:r>
              <a:rPr lang="en-US" sz="2400" dirty="0"/>
              <a:t>They may also </a:t>
            </a:r>
            <a:r>
              <a:rPr lang="en-US" sz="2400" u="sng" dirty="0"/>
              <a:t>carry genes for cellular functions</a:t>
            </a:r>
            <a:r>
              <a:rPr lang="en-US" sz="2400" dirty="0"/>
              <a:t>.</a:t>
            </a:r>
          </a:p>
          <a:p>
            <a:pPr marL="342900" indent="-342900"/>
            <a:r>
              <a:rPr lang="en-US" sz="2400" dirty="0"/>
              <a:t>Most are supercoiled, and though they replicate autonomously, replication is somewhat synchronous with the chromosome.</a:t>
            </a:r>
          </a:p>
        </p:txBody>
      </p:sp>
    </p:spTree>
    <p:extLst>
      <p:ext uri="{BB962C8B-B14F-4D97-AF65-F5344CB8AC3E}">
        <p14:creationId xmlns:p14="http://schemas.microsoft.com/office/powerpoint/2010/main" val="2359458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89"/>
            <a:ext cx="8263784" cy="553998"/>
          </a:xfrm>
          <a:solidFill>
            <a:srgbClr val="99FF33"/>
          </a:solidFill>
        </p:spPr>
        <p:txBody>
          <a:bodyPr lIns="0" tIns="0" rIns="0" bIns="0" anchor="ctr">
            <a:spAutoFit/>
          </a:bodyPr>
          <a:lstStyle/>
          <a:p>
            <a:r>
              <a:rPr lang="en-US" sz="3600" dirty="0">
                <a:latin typeface="+mj-lt"/>
              </a:rPr>
              <a:t>Types of Plasmids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2970044"/>
          </a:xfrm>
          <a:noFill/>
          <a:ln>
            <a:noFill/>
          </a:ln>
        </p:spPr>
        <p:txBody>
          <a:bodyPr lIns="0" tIns="0" rIns="0" bIns="0" anchor="t" anchorCtr="0">
            <a:spAutoFit/>
          </a:bodyPr>
          <a:lstStyle/>
          <a:p>
            <a:pPr marL="342900" indent="-342900"/>
            <a:r>
              <a:rPr lang="en-US" sz="2400" dirty="0">
                <a:solidFill>
                  <a:srgbClr val="C00000"/>
                </a:solidFill>
              </a:rPr>
              <a:t>F (</a:t>
            </a:r>
            <a:r>
              <a:rPr lang="en-US" sz="2400" i="1" dirty="0">
                <a:solidFill>
                  <a:srgbClr val="C00000"/>
                </a:solidFill>
              </a:rPr>
              <a:t>fertility</a:t>
            </a:r>
            <a:r>
              <a:rPr lang="en-US" sz="2400" dirty="0">
                <a:solidFill>
                  <a:srgbClr val="C00000"/>
                </a:solidFill>
              </a:rPr>
              <a:t>) factors </a:t>
            </a:r>
            <a:r>
              <a:rPr lang="en-US" sz="2400" dirty="0"/>
              <a:t>are involved in the process of conjugation.</a:t>
            </a:r>
          </a:p>
          <a:p>
            <a:pPr marL="342900" indent="-342900"/>
            <a:r>
              <a:rPr lang="en-US" sz="2400" dirty="0">
                <a:solidFill>
                  <a:srgbClr val="C00000"/>
                </a:solidFill>
              </a:rPr>
              <a:t>R (</a:t>
            </a:r>
            <a:r>
              <a:rPr lang="en-US" sz="2400" i="1" dirty="0">
                <a:solidFill>
                  <a:srgbClr val="C00000"/>
                </a:solidFill>
              </a:rPr>
              <a:t>resistance</a:t>
            </a:r>
            <a:r>
              <a:rPr lang="en-US" sz="2400" dirty="0">
                <a:solidFill>
                  <a:srgbClr val="C00000"/>
                </a:solidFill>
              </a:rPr>
              <a:t>) </a:t>
            </a:r>
            <a:r>
              <a:rPr lang="en-US" sz="2400" i="1" dirty="0">
                <a:solidFill>
                  <a:srgbClr val="C00000"/>
                </a:solidFill>
              </a:rPr>
              <a:t>factors</a:t>
            </a:r>
            <a:r>
              <a:rPr lang="en-US" sz="2400" dirty="0">
                <a:solidFill>
                  <a:srgbClr val="C00000"/>
                </a:solidFill>
              </a:rPr>
              <a:t> </a:t>
            </a:r>
            <a:r>
              <a:rPr lang="en-US" sz="2400" dirty="0"/>
              <a:t>carry genes that impart drug resistance to the bacterium.</a:t>
            </a:r>
          </a:p>
          <a:p>
            <a:pPr marL="342900" indent="-342900"/>
            <a:r>
              <a:rPr lang="en-US" sz="2400" dirty="0">
                <a:solidFill>
                  <a:srgbClr val="C00000"/>
                </a:solidFill>
              </a:rPr>
              <a:t>col (</a:t>
            </a:r>
            <a:r>
              <a:rPr lang="en-US" sz="2400" i="1" dirty="0" err="1">
                <a:solidFill>
                  <a:srgbClr val="C00000"/>
                </a:solidFill>
              </a:rPr>
              <a:t>colinogenic</a:t>
            </a:r>
            <a:r>
              <a:rPr lang="en-US" sz="2400" dirty="0">
                <a:solidFill>
                  <a:srgbClr val="C00000"/>
                </a:solidFill>
              </a:rPr>
              <a:t>) factors </a:t>
            </a:r>
            <a:r>
              <a:rPr lang="en-US" sz="2400" dirty="0"/>
              <a:t>allow bacteria to secrete </a:t>
            </a:r>
            <a:r>
              <a:rPr lang="en-US" sz="2400" i="1" dirty="0" err="1"/>
              <a:t>colicins</a:t>
            </a:r>
            <a:r>
              <a:rPr lang="en-US" sz="2400" dirty="0"/>
              <a:t>, compounds that kill nearby bacteria that lack the col factor.</a:t>
            </a:r>
          </a:p>
        </p:txBody>
      </p:sp>
    </p:spTree>
    <p:extLst>
      <p:ext uri="{BB962C8B-B14F-4D97-AF65-F5344CB8AC3E}">
        <p14:creationId xmlns:p14="http://schemas.microsoft.com/office/powerpoint/2010/main" val="145940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4693"/>
            <a:ext cx="8263784" cy="1107996"/>
          </a:xfrm>
          <a:solidFill>
            <a:srgbClr val="92D050"/>
          </a:solidFill>
        </p:spPr>
        <p:txBody>
          <a:bodyPr lIns="0" tIns="0" rIns="0" bIns="0" anchor="ctr">
            <a:spAutoFit/>
          </a:bodyPr>
          <a:lstStyle/>
          <a:p>
            <a:r>
              <a:rPr lang="en-US" sz="3600" dirty="0">
                <a:latin typeface="+mj-lt"/>
              </a:rPr>
              <a:t>16.1 Chemical Nature of the Genetic Material</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564"/>
            <a:ext cx="8263784" cy="2039020"/>
          </a:xfrm>
          <a:noFill/>
          <a:ln>
            <a:noFill/>
          </a:ln>
        </p:spPr>
        <p:txBody>
          <a:bodyPr lIns="0" tIns="0" rIns="0" bIns="0" anchor="t" anchorCtr="0">
            <a:spAutoFit/>
          </a:bodyPr>
          <a:lstStyle/>
          <a:p>
            <a:pPr marL="342900" indent="-342900"/>
            <a:r>
              <a:rPr lang="en-US" sz="2400" dirty="0"/>
              <a:t>In 1869, Johann Friedrich </a:t>
            </a:r>
            <a:r>
              <a:rPr lang="en-US" sz="2400" dirty="0" err="1"/>
              <a:t>Miescher</a:t>
            </a:r>
            <a:r>
              <a:rPr lang="en-US" sz="2400" dirty="0"/>
              <a:t> reported the discovery of the substance now known as </a:t>
            </a:r>
            <a:r>
              <a:rPr lang="en-US" sz="2400" spc="-300" dirty="0"/>
              <a:t>D N </a:t>
            </a:r>
            <a:r>
              <a:rPr lang="en-US" sz="2400" dirty="0"/>
              <a:t>A.</a:t>
            </a:r>
          </a:p>
          <a:p>
            <a:pPr marL="342900" indent="-342900"/>
            <a:r>
              <a:rPr lang="en-US" sz="2400" dirty="0"/>
              <a:t>A few years later, Walther </a:t>
            </a:r>
            <a:r>
              <a:rPr lang="en-US" sz="2400" dirty="0" err="1"/>
              <a:t>Flemming</a:t>
            </a:r>
            <a:r>
              <a:rPr lang="en-US" sz="2400" dirty="0"/>
              <a:t> first observed chromosomes while studying dividing cells under the microscope.</a:t>
            </a:r>
          </a:p>
        </p:txBody>
      </p:sp>
    </p:spTree>
    <p:extLst>
      <p:ext uri="{BB962C8B-B14F-4D97-AF65-F5344CB8AC3E}">
        <p14:creationId xmlns:p14="http://schemas.microsoft.com/office/powerpoint/2010/main" val="1541142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89"/>
            <a:ext cx="8263784" cy="553998"/>
          </a:xfrm>
          <a:solidFill>
            <a:srgbClr val="99FF33"/>
          </a:solidFill>
        </p:spPr>
        <p:txBody>
          <a:bodyPr lIns="0" tIns="0" rIns="0" bIns="0" anchor="ctr">
            <a:spAutoFit/>
          </a:bodyPr>
          <a:lstStyle/>
          <a:p>
            <a:r>
              <a:rPr lang="en-US" sz="3600" dirty="0">
                <a:latin typeface="+mj-lt"/>
              </a:rPr>
              <a:t>Types of Plasmids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2231380"/>
          </a:xfrm>
          <a:noFill/>
          <a:ln>
            <a:noFill/>
          </a:ln>
        </p:spPr>
        <p:txBody>
          <a:bodyPr lIns="0" tIns="0" rIns="0" bIns="0" anchor="t" anchorCtr="0">
            <a:spAutoFit/>
          </a:bodyPr>
          <a:lstStyle/>
          <a:p>
            <a:pPr marL="342900" indent="-342900"/>
            <a:r>
              <a:rPr lang="en-US" sz="2400" i="1" dirty="0">
                <a:solidFill>
                  <a:srgbClr val="C00000"/>
                </a:solidFill>
              </a:rPr>
              <a:t>Virulence</a:t>
            </a:r>
            <a:r>
              <a:rPr lang="en-US" sz="2400" dirty="0">
                <a:solidFill>
                  <a:srgbClr val="C00000"/>
                </a:solidFill>
              </a:rPr>
              <a:t> </a:t>
            </a:r>
            <a:r>
              <a:rPr lang="en-US" sz="2400" i="1" dirty="0">
                <a:solidFill>
                  <a:srgbClr val="C00000"/>
                </a:solidFill>
              </a:rPr>
              <a:t>factors</a:t>
            </a:r>
            <a:r>
              <a:rPr lang="en-US" sz="2400" dirty="0">
                <a:solidFill>
                  <a:srgbClr val="C00000"/>
                </a:solidFill>
              </a:rPr>
              <a:t> </a:t>
            </a:r>
            <a:r>
              <a:rPr lang="en-US" sz="2400" dirty="0"/>
              <a:t>enhance the ability to cause </a:t>
            </a:r>
            <a:r>
              <a:rPr lang="en-US" sz="2400" dirty="0">
                <a:solidFill>
                  <a:srgbClr val="C00000"/>
                </a:solidFill>
              </a:rPr>
              <a:t>disease</a:t>
            </a:r>
            <a:r>
              <a:rPr lang="en-US" sz="2400" dirty="0"/>
              <a:t> by producing toxic proteins.</a:t>
            </a:r>
          </a:p>
          <a:p>
            <a:pPr marL="342900" indent="-342900"/>
            <a:r>
              <a:rPr lang="en-US" sz="2400" i="1" dirty="0">
                <a:solidFill>
                  <a:srgbClr val="C00000"/>
                </a:solidFill>
              </a:rPr>
              <a:t>Metabolic plasmids </a:t>
            </a:r>
            <a:r>
              <a:rPr lang="en-US" sz="2400" dirty="0"/>
              <a:t>produce enzymes required for certain metabolic reactions.</a:t>
            </a:r>
          </a:p>
          <a:p>
            <a:pPr marL="342900" indent="-342900"/>
            <a:r>
              <a:rPr lang="en-US" sz="2400" i="1" dirty="0">
                <a:solidFill>
                  <a:srgbClr val="C00000"/>
                </a:solidFill>
              </a:rPr>
              <a:t>Cryptic plasmids </a:t>
            </a:r>
            <a:r>
              <a:rPr lang="en-US" sz="2400" dirty="0"/>
              <a:t>have no known function.</a:t>
            </a:r>
          </a:p>
        </p:txBody>
      </p:sp>
    </p:spTree>
    <p:extLst>
      <p:ext uri="{BB962C8B-B14F-4D97-AF65-F5344CB8AC3E}">
        <p14:creationId xmlns:p14="http://schemas.microsoft.com/office/powerpoint/2010/main" val="2934576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8915"/>
            <a:ext cx="8263784" cy="1107996"/>
          </a:xfrm>
          <a:solidFill>
            <a:srgbClr val="99FF33"/>
          </a:solidFill>
        </p:spPr>
        <p:txBody>
          <a:bodyPr lIns="0" tIns="0" rIns="0" bIns="0" anchor="ctr">
            <a:spAutoFit/>
          </a:bodyPr>
          <a:lstStyle/>
          <a:p>
            <a:r>
              <a:rPr lang="en-US" sz="3600" dirty="0">
                <a:latin typeface="+mj-lt"/>
              </a:rPr>
              <a:t>Eukaryotes Package </a:t>
            </a:r>
            <a:r>
              <a:rPr lang="en-US" sz="3600" spc="-500" dirty="0">
                <a:latin typeface="+mj-lt"/>
              </a:rPr>
              <a:t>D N </a:t>
            </a:r>
            <a:r>
              <a:rPr lang="en-US" sz="3600" dirty="0">
                <a:latin typeface="+mj-lt"/>
              </a:rPr>
              <a:t>A in Chromatin and Chromosomes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4"/>
            <a:ext cx="8263784" cy="2600712"/>
          </a:xfrm>
          <a:noFill/>
          <a:ln>
            <a:noFill/>
          </a:ln>
        </p:spPr>
        <p:txBody>
          <a:bodyPr lIns="0" tIns="0" rIns="0" bIns="0" anchor="t" anchorCtr="0">
            <a:spAutoFit/>
          </a:bodyPr>
          <a:lstStyle/>
          <a:p>
            <a:pPr marL="342900" indent="-342900"/>
            <a:r>
              <a:rPr lang="en-US" sz="2400" dirty="0"/>
              <a:t>In eukaryotes, there is more </a:t>
            </a:r>
            <a:r>
              <a:rPr lang="en-US" sz="2400" spc="-300" dirty="0"/>
              <a:t>D N A</a:t>
            </a:r>
            <a:r>
              <a:rPr lang="en-US" sz="2400" dirty="0"/>
              <a:t> per cell, and it interacts with more proteins.</a:t>
            </a:r>
          </a:p>
          <a:p>
            <a:pPr marL="342900" indent="-342900"/>
            <a:r>
              <a:rPr lang="en-US" sz="2400" dirty="0"/>
              <a:t>When </a:t>
            </a:r>
            <a:r>
              <a:rPr lang="en-US" sz="2400" dirty="0">
                <a:solidFill>
                  <a:srgbClr val="C00000"/>
                </a:solidFill>
              </a:rPr>
              <a:t>bound to proteins, </a:t>
            </a:r>
            <a:r>
              <a:rPr lang="en-US" sz="2400" spc="-300" dirty="0">
                <a:solidFill>
                  <a:srgbClr val="C00000"/>
                </a:solidFill>
              </a:rPr>
              <a:t>D N A</a:t>
            </a:r>
            <a:r>
              <a:rPr lang="en-US" sz="2400" dirty="0">
                <a:solidFill>
                  <a:srgbClr val="C00000"/>
                </a:solidFill>
              </a:rPr>
              <a:t> is converted into </a:t>
            </a:r>
            <a:r>
              <a:rPr lang="en-US" sz="2400" b="1" dirty="0"/>
              <a:t>chromatin</a:t>
            </a:r>
            <a:r>
              <a:rPr lang="en-US" sz="2400" dirty="0"/>
              <a:t>.</a:t>
            </a:r>
          </a:p>
          <a:p>
            <a:pPr marL="342900" indent="-342900"/>
            <a:r>
              <a:rPr lang="en-US" sz="2400" u="sng" dirty="0"/>
              <a:t>At the time of division, the chromatin fibers condense into a more compact structure</a:t>
            </a:r>
            <a:r>
              <a:rPr lang="en-US" sz="2400" dirty="0"/>
              <a:t>, the </a:t>
            </a:r>
            <a:r>
              <a:rPr lang="en-US" sz="2400" b="1" dirty="0"/>
              <a:t>chromosome</a:t>
            </a:r>
            <a:r>
              <a:rPr lang="en-US" sz="2400" dirty="0"/>
              <a:t>.</a:t>
            </a:r>
          </a:p>
        </p:txBody>
      </p:sp>
    </p:spTree>
    <p:extLst>
      <p:ext uri="{BB962C8B-B14F-4D97-AF65-F5344CB8AC3E}">
        <p14:creationId xmlns:p14="http://schemas.microsoft.com/office/powerpoint/2010/main" val="287331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89"/>
            <a:ext cx="8263784" cy="553998"/>
          </a:xfrm>
          <a:solidFill>
            <a:srgbClr val="99FF33"/>
          </a:solidFill>
        </p:spPr>
        <p:txBody>
          <a:bodyPr lIns="0" tIns="0" rIns="0" bIns="0" anchor="ctr">
            <a:spAutoFit/>
          </a:bodyPr>
          <a:lstStyle/>
          <a:p>
            <a:r>
              <a:rPr lang="en-US" sz="3600" dirty="0">
                <a:latin typeface="+mj-lt"/>
              </a:rPr>
              <a:t>Histones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2600712"/>
          </a:xfrm>
          <a:noFill/>
          <a:ln>
            <a:noFill/>
          </a:ln>
        </p:spPr>
        <p:txBody>
          <a:bodyPr lIns="0" tIns="0" rIns="0" bIns="0" anchor="t" anchorCtr="0">
            <a:spAutoFit/>
          </a:bodyPr>
          <a:lstStyle/>
          <a:p>
            <a:pPr marL="342900" indent="-342900"/>
            <a:r>
              <a:rPr lang="en-US" sz="2400" b="1" dirty="0"/>
              <a:t>Histones</a:t>
            </a:r>
            <a:r>
              <a:rPr lang="en-US" sz="2400" dirty="0"/>
              <a:t> are a </a:t>
            </a:r>
            <a:r>
              <a:rPr lang="en-US" sz="2400" dirty="0">
                <a:solidFill>
                  <a:srgbClr val="C00000"/>
                </a:solidFill>
              </a:rPr>
              <a:t>group of small basic proteins with high lysine and arginine content</a:t>
            </a:r>
            <a:r>
              <a:rPr lang="en-US" sz="2400" dirty="0"/>
              <a:t>.</a:t>
            </a:r>
          </a:p>
          <a:p>
            <a:pPr marL="342900" indent="-342900"/>
            <a:r>
              <a:rPr lang="en-US" sz="2400" dirty="0"/>
              <a:t>The </a:t>
            </a:r>
            <a:r>
              <a:rPr lang="en-US" sz="2400" u="sng" dirty="0"/>
              <a:t>negatively charged </a:t>
            </a:r>
            <a:r>
              <a:rPr lang="en-US" sz="2400" u="sng" spc="-300" dirty="0"/>
              <a:t>D N A</a:t>
            </a:r>
            <a:r>
              <a:rPr lang="en-US" sz="2400" u="sng" dirty="0"/>
              <a:t> binds stably to the positively charged proteins</a:t>
            </a:r>
            <a:r>
              <a:rPr lang="en-US" sz="2400" dirty="0"/>
              <a:t>.</a:t>
            </a:r>
          </a:p>
          <a:p>
            <a:pPr marL="342900" indent="-342900"/>
            <a:r>
              <a:rPr lang="en-US" sz="2400" u="sng" dirty="0"/>
              <a:t>The mass of histones in a chromosome is approximately equal to the mass of the </a:t>
            </a:r>
            <a:r>
              <a:rPr lang="en-US" sz="2400" u="sng" spc="-300" dirty="0"/>
              <a:t>D N A .</a:t>
            </a:r>
            <a:endParaRPr lang="en-US" sz="2400" u="sng" dirty="0"/>
          </a:p>
        </p:txBody>
      </p:sp>
    </p:spTree>
    <p:extLst>
      <p:ext uri="{BB962C8B-B14F-4D97-AF65-F5344CB8AC3E}">
        <p14:creationId xmlns:p14="http://schemas.microsoft.com/office/powerpoint/2010/main" val="2340185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89"/>
            <a:ext cx="8263784" cy="553998"/>
          </a:xfrm>
          <a:solidFill>
            <a:srgbClr val="99FF33"/>
          </a:solidFill>
        </p:spPr>
        <p:txBody>
          <a:bodyPr lIns="0" tIns="0" rIns="0" bIns="0" anchor="ctr">
            <a:spAutoFit/>
          </a:bodyPr>
          <a:lstStyle/>
          <a:p>
            <a:r>
              <a:rPr lang="en-US" sz="3600" dirty="0">
                <a:latin typeface="+mj-lt"/>
              </a:rPr>
              <a:t>Types of Histones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2970044"/>
          </a:xfrm>
          <a:noFill/>
          <a:ln>
            <a:noFill/>
          </a:ln>
        </p:spPr>
        <p:txBody>
          <a:bodyPr lIns="0" tIns="0" rIns="0" bIns="0" anchor="t" anchorCtr="0">
            <a:spAutoFit/>
          </a:bodyPr>
          <a:lstStyle/>
          <a:p>
            <a:pPr marL="342900" indent="-342900"/>
            <a:r>
              <a:rPr lang="en-US" sz="2400" dirty="0"/>
              <a:t>There are </a:t>
            </a:r>
            <a:r>
              <a:rPr lang="en-US" sz="2400" dirty="0">
                <a:solidFill>
                  <a:srgbClr val="C00000"/>
                </a:solidFill>
              </a:rPr>
              <a:t>five</a:t>
            </a:r>
            <a:r>
              <a:rPr lang="en-US" sz="2400" dirty="0"/>
              <a:t> main types of </a:t>
            </a:r>
            <a:r>
              <a:rPr lang="en-US" sz="2400" dirty="0">
                <a:solidFill>
                  <a:srgbClr val="C00000"/>
                </a:solidFill>
              </a:rPr>
              <a:t>histones</a:t>
            </a:r>
            <a:r>
              <a:rPr lang="en-US" sz="2400" dirty="0"/>
              <a:t>, </a:t>
            </a:r>
            <a:r>
              <a:rPr lang="en-US" sz="2400" u="sng" dirty="0"/>
              <a:t>H1, H2A, H2B, H3, and H4.</a:t>
            </a:r>
          </a:p>
          <a:p>
            <a:pPr marL="342900" indent="-342900"/>
            <a:r>
              <a:rPr lang="en-US" sz="2400" u="sng" dirty="0"/>
              <a:t>Chromatin contains about equal numbers of all of these </a:t>
            </a:r>
            <a:r>
              <a:rPr lang="en-US" sz="2400" u="sng" dirty="0">
                <a:solidFill>
                  <a:srgbClr val="C00000"/>
                </a:solidFill>
              </a:rPr>
              <a:t>except H1</a:t>
            </a:r>
            <a:r>
              <a:rPr lang="en-US" sz="2400" dirty="0">
                <a:solidFill>
                  <a:srgbClr val="C00000"/>
                </a:solidFill>
              </a:rPr>
              <a:t>, </a:t>
            </a:r>
            <a:r>
              <a:rPr lang="en-US" sz="2400" dirty="0"/>
              <a:t>which is </a:t>
            </a:r>
            <a:r>
              <a:rPr lang="en-US" sz="2400" dirty="0">
                <a:solidFill>
                  <a:srgbClr val="C00000"/>
                </a:solidFill>
              </a:rPr>
              <a:t>present in about half the amount of the others.</a:t>
            </a:r>
          </a:p>
          <a:p>
            <a:pPr marL="342900" indent="-342900"/>
            <a:r>
              <a:rPr lang="en-US" sz="2400" u="sng" dirty="0"/>
              <a:t>Chromatin</a:t>
            </a:r>
            <a:r>
              <a:rPr lang="en-US" sz="2400" dirty="0"/>
              <a:t> also contains a number of </a:t>
            </a:r>
            <a:r>
              <a:rPr lang="en-US" sz="2400" i="1" u="sng" dirty="0" err="1"/>
              <a:t>nonhistone</a:t>
            </a:r>
            <a:r>
              <a:rPr lang="en-US" sz="2400" i="1" dirty="0"/>
              <a:t> </a:t>
            </a:r>
            <a:r>
              <a:rPr lang="en-US" sz="2400" i="1" u="sng" dirty="0"/>
              <a:t>proteins</a:t>
            </a:r>
            <a:r>
              <a:rPr lang="en-US" sz="2400" dirty="0"/>
              <a:t>, </a:t>
            </a:r>
            <a:r>
              <a:rPr lang="en-US" sz="2400" u="sng" dirty="0"/>
              <a:t>which play a variety of roles</a:t>
            </a:r>
            <a:r>
              <a:rPr lang="en-US" sz="2400" dirty="0"/>
              <a:t>.</a:t>
            </a:r>
          </a:p>
        </p:txBody>
      </p:sp>
    </p:spTree>
    <p:extLst>
      <p:ext uri="{BB962C8B-B14F-4D97-AF65-F5344CB8AC3E}">
        <p14:creationId xmlns:p14="http://schemas.microsoft.com/office/powerpoint/2010/main" val="1112207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2289"/>
            <a:ext cx="8263784" cy="1107996"/>
          </a:xfrm>
          <a:solidFill>
            <a:srgbClr val="99FF33"/>
          </a:solidFill>
        </p:spPr>
        <p:txBody>
          <a:bodyPr lIns="0" tIns="0" rIns="0" bIns="0" anchor="ctr">
            <a:spAutoFit/>
          </a:bodyPr>
          <a:lstStyle/>
          <a:p>
            <a:r>
              <a:rPr lang="en-US" sz="3600" dirty="0">
                <a:latin typeface="+mj-lt"/>
              </a:rPr>
              <a:t>Nucleosomes Are the Basic Unit of Chromatin Structure</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4"/>
            <a:ext cx="8263784" cy="3339376"/>
          </a:xfrm>
          <a:noFill/>
          <a:ln>
            <a:noFill/>
          </a:ln>
        </p:spPr>
        <p:txBody>
          <a:bodyPr lIns="0" tIns="0" rIns="0" bIns="0" anchor="t" anchorCtr="0">
            <a:spAutoFit/>
          </a:bodyPr>
          <a:lstStyle/>
          <a:p>
            <a:pPr marL="342900" indent="-342900"/>
            <a:r>
              <a:rPr lang="en-US" sz="2400" dirty="0"/>
              <a:t>In the 1960s, X-ray diffraction studies revealed that chromatin has a repeating structural subunit seen in neither </a:t>
            </a:r>
            <a:r>
              <a:rPr lang="en-US" sz="2400" spc="-300" dirty="0"/>
              <a:t>D N </a:t>
            </a:r>
            <a:r>
              <a:rPr lang="en-US" sz="2400" dirty="0"/>
              <a:t>A nor histones alone.</a:t>
            </a:r>
          </a:p>
          <a:p>
            <a:pPr marL="342900" indent="-342900"/>
            <a:r>
              <a:rPr lang="en-US" sz="2400" dirty="0"/>
              <a:t>When isolated from cells, chromatin fibers appear as a series of tiny particles attached by thin filaments (</a:t>
            </a:r>
            <a:r>
              <a:rPr lang="en-US" altLang="ja-JP" sz="2400" dirty="0"/>
              <a:t>“beads-on-a-string”).</a:t>
            </a:r>
          </a:p>
          <a:p>
            <a:pPr marL="342900" indent="-342900"/>
            <a:r>
              <a:rPr lang="en-US" sz="2400" dirty="0"/>
              <a:t>The </a:t>
            </a:r>
            <a:r>
              <a:rPr lang="en-US" altLang="ja-JP" sz="2400" dirty="0"/>
              <a:t>“beads” and the thin filament connecting them are called </a:t>
            </a:r>
            <a:r>
              <a:rPr lang="en-US" altLang="ja-JP" sz="2400" b="1" dirty="0"/>
              <a:t>nucleosomes</a:t>
            </a:r>
            <a:r>
              <a:rPr lang="en-US" altLang="ja-JP" sz="2400" dirty="0"/>
              <a:t>.</a:t>
            </a:r>
            <a:endParaRPr lang="en-US" sz="2400" dirty="0"/>
          </a:p>
        </p:txBody>
      </p:sp>
    </p:spTree>
    <p:extLst>
      <p:ext uri="{BB962C8B-B14F-4D97-AF65-F5344CB8AC3E}">
        <p14:creationId xmlns:p14="http://schemas.microsoft.com/office/powerpoint/2010/main" val="1569368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1565"/>
            <a:ext cx="8294334" cy="553998"/>
          </a:xfrm>
          <a:solidFill>
            <a:srgbClr val="99FF33"/>
          </a:solidFill>
        </p:spPr>
        <p:txBody>
          <a:bodyPr wrap="square" lIns="0" tIns="0" rIns="0" bIns="0" anchor="ctr">
            <a:spAutoFit/>
          </a:bodyPr>
          <a:lstStyle/>
          <a:p>
            <a:r>
              <a:rPr lang="en-US" dirty="0"/>
              <a:t>Nucleosomes</a:t>
            </a:r>
          </a:p>
        </p:txBody>
      </p:sp>
      <p:sp>
        <p:nvSpPr>
          <p:cNvPr id="6" name="Content Placeholder 5"/>
          <p:cNvSpPr>
            <a:spLocks noGrp="1"/>
          </p:cNvSpPr>
          <p:nvPr>
            <p:ph sz="quarter" idx="4294967295"/>
          </p:nvPr>
        </p:nvSpPr>
        <p:spPr>
          <a:xfrm>
            <a:off x="419100" y="976313"/>
            <a:ext cx="8305800" cy="369332"/>
          </a:xfrm>
          <a:noFill/>
          <a:ln>
            <a:noFill/>
          </a:ln>
        </p:spPr>
        <p:txBody>
          <a:bodyPr lIns="0" tIns="0" rIns="0" bIns="0" anchor="t" anchorCtr="0">
            <a:spAutoFit/>
          </a:bodyPr>
          <a:lstStyle/>
          <a:p>
            <a:pPr marL="0" indent="0">
              <a:spcBef>
                <a:spcPts val="600"/>
              </a:spcBef>
              <a:buNone/>
            </a:pPr>
            <a:r>
              <a:rPr lang="en-US" sz="2400" b="1" dirty="0"/>
              <a:t>Figure 16.16 Nucleosomes.</a:t>
            </a:r>
            <a:endParaRPr lang="en-US" sz="2400" dirty="0"/>
          </a:p>
        </p:txBody>
      </p:sp>
      <p:pic>
        <p:nvPicPr>
          <p:cNvPr id="4" name="Picture Placeholder 3" descr="An electron microscope shows nucleosomes in chromatin fibers as beads on a string. The measurement is 0.5 micrometers. The beads are shown in black against a lighter shade backdrop."/>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397"/>
          <a:stretch/>
        </p:blipFill>
        <p:spPr>
          <a:xfrm>
            <a:off x="971901" y="1729920"/>
            <a:ext cx="7200198" cy="4013459"/>
          </a:xfrm>
        </p:spPr>
      </p:pic>
    </p:spTree>
    <p:extLst>
      <p:ext uri="{BB962C8B-B14F-4D97-AF65-F5344CB8AC3E}">
        <p14:creationId xmlns:p14="http://schemas.microsoft.com/office/powerpoint/2010/main" val="4102457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376"/>
            <a:ext cx="8263784" cy="553998"/>
          </a:xfrm>
          <a:solidFill>
            <a:srgbClr val="99FF33"/>
          </a:solidFill>
        </p:spPr>
        <p:txBody>
          <a:bodyPr lIns="0" tIns="0" rIns="0" bIns="0" anchor="ctr">
            <a:spAutoFit/>
          </a:bodyPr>
          <a:lstStyle/>
          <a:p>
            <a:r>
              <a:rPr lang="en-US" sz="3600" dirty="0">
                <a:latin typeface="+mj-lt"/>
              </a:rPr>
              <a:t>Evidence for Nucleosomes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3339376"/>
          </a:xfrm>
          <a:noFill/>
          <a:ln>
            <a:noFill/>
          </a:ln>
        </p:spPr>
        <p:txBody>
          <a:bodyPr lIns="0" tIns="0" rIns="0" bIns="0" anchor="t" anchorCtr="0">
            <a:spAutoFit/>
          </a:bodyPr>
          <a:lstStyle/>
          <a:p>
            <a:pPr marL="342900" indent="-342900"/>
            <a:r>
              <a:rPr lang="en-US" sz="2400" dirty="0"/>
              <a:t>Chromatin can be exposed to a nuclease that cleaves </a:t>
            </a:r>
            <a:r>
              <a:rPr lang="en-US" sz="2400" spc="-300" dirty="0"/>
              <a:t>D N A</a:t>
            </a:r>
            <a:r>
              <a:rPr lang="en-US" sz="2400" dirty="0"/>
              <a:t>, and the partially degraded </a:t>
            </a:r>
            <a:r>
              <a:rPr lang="en-US" sz="2400" spc="-300" dirty="0"/>
              <a:t>D N A</a:t>
            </a:r>
            <a:r>
              <a:rPr lang="en-US" sz="2400" dirty="0"/>
              <a:t> is separated from proteins.</a:t>
            </a:r>
          </a:p>
          <a:p>
            <a:pPr marL="342900" indent="-342900"/>
            <a:r>
              <a:rPr lang="en-US" sz="2400" dirty="0"/>
              <a:t>Electrophoresis shows a distinctive pattern of </a:t>
            </a:r>
            <a:r>
              <a:rPr lang="en-US" sz="2400" spc="-300" dirty="0"/>
              <a:t>D N A</a:t>
            </a:r>
            <a:r>
              <a:rPr lang="en-US" sz="2400" dirty="0"/>
              <a:t> fragments in repeating 200-bp intervals.</a:t>
            </a:r>
          </a:p>
          <a:p>
            <a:pPr marL="342900" indent="-342900"/>
            <a:r>
              <a:rPr lang="en-US" sz="2400" dirty="0"/>
              <a:t>This pattern is not generated when </a:t>
            </a:r>
            <a:r>
              <a:rPr lang="en-US" sz="2400" spc="-300" dirty="0"/>
              <a:t>D N A</a:t>
            </a:r>
            <a:r>
              <a:rPr lang="en-US" sz="2400" dirty="0"/>
              <a:t> alone is digested, and it suggests that </a:t>
            </a:r>
            <a:r>
              <a:rPr lang="en-US" sz="2400" u="sng" dirty="0">
                <a:solidFill>
                  <a:srgbClr val="C00000"/>
                </a:solidFill>
              </a:rPr>
              <a:t>nucleosomes occur at 200-bp intervals.</a:t>
            </a:r>
          </a:p>
        </p:txBody>
      </p:sp>
    </p:spTree>
    <p:extLst>
      <p:ext uri="{BB962C8B-B14F-4D97-AF65-F5344CB8AC3E}">
        <p14:creationId xmlns:p14="http://schemas.microsoft.com/office/powerpoint/2010/main" val="878733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1041" y="254740"/>
            <a:ext cx="8294334" cy="1384995"/>
          </a:xfrm>
          <a:solidFill>
            <a:srgbClr val="99FF33"/>
          </a:solidFill>
        </p:spPr>
        <p:txBody>
          <a:bodyPr wrap="square" lIns="0" tIns="0" rIns="0" bIns="0" anchor="ctr">
            <a:spAutoFit/>
          </a:bodyPr>
          <a:lstStyle/>
          <a:p>
            <a:r>
              <a:rPr lang="en-US" sz="3000" dirty="0"/>
              <a:t>Evidence That Proteins Are Clustered at 200-Base-Pair Intervals Along the </a:t>
            </a:r>
            <a:r>
              <a:rPr lang="en-US" sz="3000" spc="-400" dirty="0"/>
              <a:t>D N </a:t>
            </a:r>
            <a:r>
              <a:rPr lang="en-US" sz="3000" dirty="0"/>
              <a:t>A Molecule in Chromatin Fibers</a:t>
            </a:r>
          </a:p>
        </p:txBody>
      </p:sp>
      <p:sp>
        <p:nvSpPr>
          <p:cNvPr id="6" name="Content Placeholder 5"/>
          <p:cNvSpPr>
            <a:spLocks noGrp="1"/>
          </p:cNvSpPr>
          <p:nvPr>
            <p:ph sz="quarter" idx="4294967295"/>
          </p:nvPr>
        </p:nvSpPr>
        <p:spPr>
          <a:xfrm>
            <a:off x="419100" y="1716102"/>
            <a:ext cx="8305800" cy="1107996"/>
          </a:xfrm>
          <a:solidFill>
            <a:srgbClr val="FFFF00"/>
          </a:solidFill>
          <a:ln>
            <a:noFill/>
          </a:ln>
        </p:spPr>
        <p:txBody>
          <a:bodyPr lIns="0" tIns="0" rIns="0" bIns="0" anchor="t" anchorCtr="0">
            <a:spAutoFit/>
          </a:bodyPr>
          <a:lstStyle/>
          <a:p>
            <a:pPr marL="0" indent="0">
              <a:spcBef>
                <a:spcPts val="600"/>
              </a:spcBef>
              <a:buNone/>
            </a:pPr>
            <a:r>
              <a:rPr lang="en-US" sz="2400" b="1" dirty="0"/>
              <a:t>Figure 16.17 Evidence That Proteins Are Clustered at 200-Base-Pair Intervals Along the </a:t>
            </a:r>
            <a:r>
              <a:rPr lang="en-US" sz="2400" b="1" spc="-200" dirty="0"/>
              <a:t>D N </a:t>
            </a:r>
            <a:r>
              <a:rPr lang="en-US" sz="2400" b="1" dirty="0"/>
              <a:t>A Molecule in Chromatin Fibers.</a:t>
            </a:r>
            <a:endParaRPr lang="en-US" sz="2400" dirty="0"/>
          </a:p>
        </p:txBody>
      </p:sp>
      <p:pic>
        <p:nvPicPr>
          <p:cNvPr id="5" name="Picture Placeholder 4" descr="Clustering of proteins at 200 base pair intervals along the DNA molecule in chromatin fibers. The size in base pairs migrates downward in intervals of 200.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418"/>
          <a:stretch/>
        </p:blipFill>
        <p:spPr>
          <a:xfrm>
            <a:off x="2067294" y="3071046"/>
            <a:ext cx="5001827" cy="3113910"/>
          </a:xfrm>
        </p:spPr>
      </p:pic>
    </p:spTree>
    <p:extLst>
      <p:ext uri="{BB962C8B-B14F-4D97-AF65-F5344CB8AC3E}">
        <p14:creationId xmlns:p14="http://schemas.microsoft.com/office/powerpoint/2010/main" val="879149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2290"/>
            <a:ext cx="8263784" cy="1107996"/>
          </a:xfrm>
          <a:solidFill>
            <a:srgbClr val="99FF33"/>
          </a:solidFill>
        </p:spPr>
        <p:txBody>
          <a:bodyPr lIns="0" tIns="0" rIns="0" bIns="0" anchor="ctr">
            <a:spAutoFit/>
          </a:bodyPr>
          <a:lstStyle/>
          <a:p>
            <a:r>
              <a:rPr lang="en-US" sz="3600" dirty="0">
                <a:latin typeface="+mj-lt"/>
              </a:rPr>
              <a:t>A Histone </a:t>
            </a:r>
            <a:r>
              <a:rPr lang="en-US" sz="3600" dirty="0" err="1">
                <a:latin typeface="+mj-lt"/>
              </a:rPr>
              <a:t>Octamer</a:t>
            </a:r>
            <a:r>
              <a:rPr lang="en-US" sz="3600" dirty="0">
                <a:latin typeface="+mj-lt"/>
              </a:rPr>
              <a:t> Forms the Nucleosome Core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3"/>
            <a:ext cx="8263784" cy="2970044"/>
          </a:xfrm>
          <a:noFill/>
          <a:ln>
            <a:noFill/>
          </a:ln>
        </p:spPr>
        <p:txBody>
          <a:bodyPr lIns="0" tIns="0" rIns="0" bIns="0" anchor="t" anchorCtr="0">
            <a:spAutoFit/>
          </a:bodyPr>
          <a:lstStyle/>
          <a:p>
            <a:pPr marL="342900" indent="-342900"/>
            <a:r>
              <a:rPr lang="en-US" sz="2400" dirty="0"/>
              <a:t>Roger Kornberg and colleagues showed that nucleosomes can be assembled in vitro only when the histones used were isolated gently.</a:t>
            </a:r>
          </a:p>
          <a:p>
            <a:pPr marL="342900" indent="-342900"/>
            <a:r>
              <a:rPr lang="en-US" sz="2400" dirty="0"/>
              <a:t>Under these isolation procedures, histone dimers H2A–H2B and H3–H4 remained intact.</a:t>
            </a:r>
          </a:p>
          <a:p>
            <a:pPr marL="342900" indent="-342900"/>
            <a:r>
              <a:rPr lang="en-US" sz="2400" dirty="0"/>
              <a:t>They concluded that the </a:t>
            </a:r>
            <a:r>
              <a:rPr lang="en-US" sz="2400" dirty="0">
                <a:solidFill>
                  <a:srgbClr val="C00000"/>
                </a:solidFill>
              </a:rPr>
              <a:t>H2A–H2B and H3–H4 complexes were an integral part of the nucleosome.</a:t>
            </a:r>
          </a:p>
        </p:txBody>
      </p:sp>
    </p:spTree>
    <p:extLst>
      <p:ext uri="{BB962C8B-B14F-4D97-AF65-F5344CB8AC3E}">
        <p14:creationId xmlns:p14="http://schemas.microsoft.com/office/powerpoint/2010/main" val="747558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90"/>
            <a:ext cx="8263784" cy="553998"/>
          </a:xfrm>
          <a:solidFill>
            <a:srgbClr val="99FF33"/>
          </a:solidFill>
        </p:spPr>
        <p:txBody>
          <a:bodyPr lIns="0" tIns="0" rIns="0" bIns="0" anchor="ctr">
            <a:spAutoFit/>
          </a:bodyPr>
          <a:lstStyle/>
          <a:p>
            <a:r>
              <a:rPr lang="en-US" sz="3600" dirty="0">
                <a:latin typeface="+mj-lt"/>
              </a:rPr>
              <a:t>Investigation of the Nucleosome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3708708"/>
          </a:xfrm>
          <a:noFill/>
          <a:ln>
            <a:noFill/>
          </a:ln>
        </p:spPr>
        <p:txBody>
          <a:bodyPr lIns="0" tIns="0" rIns="0" bIns="0" anchor="t" anchorCtr="0">
            <a:spAutoFit/>
          </a:bodyPr>
          <a:lstStyle/>
          <a:p>
            <a:pPr marL="342900" indent="-342900"/>
            <a:r>
              <a:rPr lang="en-US" sz="2400" dirty="0"/>
              <a:t>Kornberg and colleagues used chemical crosslinking to show that </a:t>
            </a:r>
            <a:r>
              <a:rPr lang="en-US" sz="2400" dirty="0">
                <a:solidFill>
                  <a:srgbClr val="C00000"/>
                </a:solidFill>
              </a:rPr>
              <a:t>nucleosomes contain an octamer of eight histones.</a:t>
            </a:r>
          </a:p>
          <a:p>
            <a:pPr marL="342900" indent="-342900"/>
            <a:r>
              <a:rPr lang="en-US" sz="2400" dirty="0"/>
              <a:t>Histone </a:t>
            </a:r>
            <a:r>
              <a:rPr lang="en-US" sz="2400" dirty="0" err="1"/>
              <a:t>octamers</a:t>
            </a:r>
            <a:r>
              <a:rPr lang="en-US" sz="2400" dirty="0"/>
              <a:t> contained two H2A–H2B dimers and two H3–H4 dimers, with the </a:t>
            </a:r>
            <a:r>
              <a:rPr lang="en-US" sz="2400" spc="-300" dirty="0"/>
              <a:t>D N </a:t>
            </a:r>
            <a:r>
              <a:rPr lang="en-US" sz="2400" dirty="0"/>
              <a:t>A wrapped around the </a:t>
            </a:r>
            <a:r>
              <a:rPr lang="en-US" sz="2400" dirty="0" err="1"/>
              <a:t>octamer</a:t>
            </a:r>
            <a:r>
              <a:rPr lang="en-US" sz="2400" dirty="0"/>
              <a:t>.</a:t>
            </a:r>
          </a:p>
          <a:p>
            <a:pPr marL="342900" indent="-342900"/>
            <a:r>
              <a:rPr lang="en-US" sz="2400" dirty="0"/>
              <a:t>The </a:t>
            </a:r>
            <a:r>
              <a:rPr lang="en-US" sz="2400" dirty="0" err="1"/>
              <a:t>octomer</a:t>
            </a:r>
            <a:r>
              <a:rPr lang="en-US" sz="2400" dirty="0"/>
              <a:t> plus 146 </a:t>
            </a:r>
            <a:r>
              <a:rPr lang="en-US" sz="2400" dirty="0" err="1"/>
              <a:t>bp</a:t>
            </a:r>
            <a:r>
              <a:rPr lang="en-US" sz="2400" dirty="0"/>
              <a:t> of </a:t>
            </a:r>
            <a:r>
              <a:rPr lang="en-US" sz="2400" spc="-300" dirty="0"/>
              <a:t>D N </a:t>
            </a:r>
            <a:r>
              <a:rPr lang="en-US" sz="2400" dirty="0"/>
              <a:t>A is the </a:t>
            </a:r>
            <a:r>
              <a:rPr lang="en-US" sz="2400" i="1" dirty="0"/>
              <a:t>core </a:t>
            </a:r>
            <a:br>
              <a:rPr lang="en-US" sz="2400" i="1" dirty="0"/>
            </a:br>
            <a:r>
              <a:rPr lang="en-US" sz="2400" i="1" dirty="0"/>
              <a:t>particle</a:t>
            </a:r>
            <a:r>
              <a:rPr lang="en-US" sz="2400" dirty="0"/>
              <a:t>; extra </a:t>
            </a:r>
            <a:r>
              <a:rPr lang="en-US" sz="2400" spc="-300" dirty="0"/>
              <a:t>D N </a:t>
            </a:r>
            <a:r>
              <a:rPr lang="en-US" sz="2400" dirty="0"/>
              <a:t>A from the original 200 </a:t>
            </a:r>
            <a:r>
              <a:rPr lang="en-US" sz="2400" dirty="0" err="1"/>
              <a:t>bp</a:t>
            </a:r>
            <a:r>
              <a:rPr lang="en-US" sz="2400" dirty="0"/>
              <a:t> is called </a:t>
            </a:r>
            <a:r>
              <a:rPr lang="en-US" sz="2400" i="1" dirty="0"/>
              <a:t>linker</a:t>
            </a:r>
            <a:r>
              <a:rPr lang="en-US" sz="2400" dirty="0"/>
              <a:t> </a:t>
            </a:r>
            <a:r>
              <a:rPr lang="en-US" sz="2400" i="1" spc="-300" dirty="0"/>
              <a:t>D N </a:t>
            </a:r>
            <a:r>
              <a:rPr lang="en-US" sz="2400" i="1" dirty="0"/>
              <a:t>A</a:t>
            </a:r>
            <a:r>
              <a:rPr lang="en-US" sz="2400" dirty="0"/>
              <a:t>. H1 is associated with the linker </a:t>
            </a:r>
            <a:r>
              <a:rPr lang="en-US" sz="2400" spc="-300" dirty="0"/>
              <a:t>D N </a:t>
            </a:r>
            <a:r>
              <a:rPr lang="en-US" sz="2400" dirty="0"/>
              <a:t>A. </a:t>
            </a:r>
          </a:p>
        </p:txBody>
      </p:sp>
    </p:spTree>
    <p:extLst>
      <p:ext uri="{BB962C8B-B14F-4D97-AF65-F5344CB8AC3E}">
        <p14:creationId xmlns:p14="http://schemas.microsoft.com/office/powerpoint/2010/main" val="1052229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3920"/>
            <a:ext cx="8263784" cy="1661993"/>
          </a:xfrm>
          <a:solidFill>
            <a:srgbClr val="92D050"/>
          </a:solidFill>
        </p:spPr>
        <p:txBody>
          <a:bodyPr lIns="0" tIns="0" rIns="0" bIns="0" anchor="ctr">
            <a:spAutoFit/>
          </a:bodyPr>
          <a:lstStyle/>
          <a:p>
            <a:r>
              <a:rPr lang="en-CA" sz="3600" dirty="0">
                <a:latin typeface="+mj-lt"/>
              </a:rPr>
              <a:t>The</a:t>
            </a:r>
            <a:r>
              <a:rPr lang="en-US" altLang="ja-JP" sz="3600" dirty="0">
                <a:latin typeface="+mj-lt"/>
              </a:rPr>
              <a:t> Discovery of </a:t>
            </a:r>
            <a:r>
              <a:rPr lang="en-US" sz="3600" spc="-500" dirty="0">
                <a:latin typeface="+mj-lt"/>
              </a:rPr>
              <a:t>D N </a:t>
            </a:r>
            <a:r>
              <a:rPr lang="en-US" sz="3600" dirty="0">
                <a:latin typeface="+mj-lt"/>
              </a:rPr>
              <a:t>A</a:t>
            </a:r>
            <a:r>
              <a:rPr lang="en-US" altLang="ja-JP" sz="3600" dirty="0">
                <a:latin typeface="+mj-lt"/>
              </a:rPr>
              <a:t> Led to Conflicting Proposals Concerning the Chemical Nature of Genes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990303"/>
            <a:ext cx="8301884" cy="2970044"/>
          </a:xfrm>
          <a:noFill/>
          <a:ln>
            <a:noFill/>
          </a:ln>
        </p:spPr>
        <p:txBody>
          <a:bodyPr lIns="0" tIns="0" rIns="0" bIns="0" anchor="t" anchorCtr="0"/>
          <a:lstStyle/>
          <a:p>
            <a:pPr marL="342900" indent="-342900"/>
            <a:r>
              <a:rPr lang="en-US" sz="2400" dirty="0" err="1"/>
              <a:t>Miescher</a:t>
            </a:r>
            <a:r>
              <a:rPr lang="en-US" sz="2400" dirty="0"/>
              <a:t> extracted a material from white blood cells that he called “</a:t>
            </a:r>
            <a:r>
              <a:rPr lang="en-US" altLang="ja-JP" sz="2400" dirty="0" err="1"/>
              <a:t>nuclein</a:t>
            </a:r>
            <a:r>
              <a:rPr lang="en-US" altLang="ja-JP" sz="2400" dirty="0"/>
              <a:t>,” now called </a:t>
            </a:r>
            <a:r>
              <a:rPr lang="en-US" sz="2400" spc="-300" dirty="0"/>
              <a:t>D N </a:t>
            </a:r>
            <a:r>
              <a:rPr lang="en-US" sz="2400" dirty="0"/>
              <a:t>A.</a:t>
            </a:r>
            <a:endParaRPr lang="en-US" altLang="ja-JP" sz="2400" dirty="0"/>
          </a:p>
          <a:p>
            <a:pPr marL="342900" indent="-342900"/>
            <a:r>
              <a:rPr lang="en-US" sz="2400" dirty="0"/>
              <a:t>In the early 1880s, a botanist named Eduard Zacharias found that removing </a:t>
            </a:r>
            <a:r>
              <a:rPr lang="en-US" sz="2400" spc="-300" dirty="0"/>
              <a:t>D N </a:t>
            </a:r>
            <a:r>
              <a:rPr lang="en-US" sz="2400" dirty="0"/>
              <a:t>A from cells abolished the staining of chromosomes.</a:t>
            </a:r>
          </a:p>
          <a:p>
            <a:pPr marL="342900" indent="-342900"/>
            <a:r>
              <a:rPr lang="en-US" sz="2400" dirty="0"/>
              <a:t>He and others began to infer that </a:t>
            </a:r>
            <a:r>
              <a:rPr lang="en-US" sz="2400" spc="-300" dirty="0"/>
              <a:t>D N </a:t>
            </a:r>
            <a:r>
              <a:rPr lang="en-US" sz="2400" dirty="0"/>
              <a:t>A is the genetic material.</a:t>
            </a:r>
          </a:p>
        </p:txBody>
      </p:sp>
    </p:spTree>
    <p:extLst>
      <p:ext uri="{BB962C8B-B14F-4D97-AF65-F5344CB8AC3E}">
        <p14:creationId xmlns:p14="http://schemas.microsoft.com/office/powerpoint/2010/main" val="3936439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90"/>
            <a:ext cx="8263784" cy="553998"/>
          </a:xfrm>
          <a:solidFill>
            <a:srgbClr val="99FF33"/>
          </a:solidFill>
        </p:spPr>
        <p:txBody>
          <a:bodyPr lIns="0" tIns="0" rIns="0" bIns="0" anchor="ctr">
            <a:spAutoFit/>
          </a:bodyPr>
          <a:lstStyle/>
          <a:p>
            <a:r>
              <a:rPr lang="en-US" sz="3600" dirty="0">
                <a:latin typeface="+mj-lt"/>
              </a:rPr>
              <a:t>More Investigation of the Nucleosome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2970044"/>
          </a:xfrm>
          <a:noFill/>
          <a:ln>
            <a:noFill/>
          </a:ln>
        </p:spPr>
        <p:txBody>
          <a:bodyPr lIns="0" tIns="0" rIns="0" bIns="0" anchor="t" anchorCtr="0">
            <a:spAutoFit/>
          </a:bodyPr>
          <a:lstStyle/>
          <a:p>
            <a:pPr marL="342900" indent="-342900"/>
            <a:r>
              <a:rPr lang="en-US" sz="2400" dirty="0"/>
              <a:t>The amount of linker </a:t>
            </a:r>
            <a:r>
              <a:rPr lang="en-US" sz="2400" spc="-300" dirty="0"/>
              <a:t>D N </a:t>
            </a:r>
            <a:r>
              <a:rPr lang="en-US" sz="2400" dirty="0"/>
              <a:t>A varies among organisms, but the </a:t>
            </a:r>
            <a:r>
              <a:rPr lang="en-US" sz="2400" spc="-300" dirty="0"/>
              <a:t>D N </a:t>
            </a:r>
            <a:r>
              <a:rPr lang="en-US" sz="2400" dirty="0"/>
              <a:t>A associated with the </a:t>
            </a:r>
            <a:r>
              <a:rPr lang="en-US" sz="2400" i="1" dirty="0"/>
              <a:t>core particle </a:t>
            </a:r>
            <a:r>
              <a:rPr lang="en-US" sz="2400" dirty="0"/>
              <a:t>always measures close to 146 </a:t>
            </a:r>
            <a:r>
              <a:rPr lang="en-US" sz="2400" dirty="0" err="1"/>
              <a:t>bp.</a:t>
            </a:r>
            <a:endParaRPr lang="en-US" sz="2400" dirty="0"/>
          </a:p>
          <a:p>
            <a:pPr marL="342900" indent="-342900"/>
            <a:r>
              <a:rPr lang="en-US" sz="2400" dirty="0"/>
              <a:t>This is enough </a:t>
            </a:r>
            <a:r>
              <a:rPr lang="en-US" sz="2400" spc="-300" dirty="0"/>
              <a:t>D N </a:t>
            </a:r>
            <a:r>
              <a:rPr lang="en-US" sz="2400" dirty="0"/>
              <a:t>A to wrap 1.7 times around the core particle.</a:t>
            </a:r>
          </a:p>
          <a:p>
            <a:pPr marL="342900" indent="-342900"/>
            <a:r>
              <a:rPr lang="en-US" sz="2400" u="sng" dirty="0">
                <a:solidFill>
                  <a:srgbClr val="C00000"/>
                </a:solidFill>
              </a:rPr>
              <a:t>Histone H1 is thought to be associated with the </a:t>
            </a:r>
            <a:r>
              <a:rPr lang="en-US" sz="2400" i="1" u="sng" dirty="0">
                <a:solidFill>
                  <a:srgbClr val="C00000"/>
                </a:solidFill>
              </a:rPr>
              <a:t>linker </a:t>
            </a:r>
            <a:r>
              <a:rPr lang="en-US" sz="2400" u="sng" spc="-300" dirty="0">
                <a:solidFill>
                  <a:srgbClr val="C00000"/>
                </a:solidFill>
              </a:rPr>
              <a:t>D N </a:t>
            </a:r>
            <a:r>
              <a:rPr lang="en-US" sz="2400" u="sng" dirty="0">
                <a:solidFill>
                  <a:srgbClr val="C00000"/>
                </a:solidFill>
              </a:rPr>
              <a:t>A, found between core particles.</a:t>
            </a:r>
          </a:p>
        </p:txBody>
      </p:sp>
    </p:spTree>
    <p:extLst>
      <p:ext uri="{BB962C8B-B14F-4D97-AF65-F5344CB8AC3E}">
        <p14:creationId xmlns:p14="http://schemas.microsoft.com/office/powerpoint/2010/main" val="12249970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1041" y="190790"/>
            <a:ext cx="8294334" cy="1107996"/>
          </a:xfrm>
          <a:solidFill>
            <a:srgbClr val="99FF33"/>
          </a:solidFill>
        </p:spPr>
        <p:txBody>
          <a:bodyPr wrap="square" lIns="0" tIns="0" rIns="0" bIns="0" anchor="ctr">
            <a:spAutoFit/>
          </a:bodyPr>
          <a:lstStyle/>
          <a:p>
            <a:r>
              <a:rPr lang="en-US" dirty="0"/>
              <a:t>A Closer Look at the Nucleosome Structure</a:t>
            </a:r>
          </a:p>
        </p:txBody>
      </p:sp>
      <p:sp>
        <p:nvSpPr>
          <p:cNvPr id="6" name="Content Placeholder 5"/>
          <p:cNvSpPr>
            <a:spLocks noGrp="1"/>
          </p:cNvSpPr>
          <p:nvPr>
            <p:ph sz="quarter" idx="4294967295"/>
          </p:nvPr>
        </p:nvSpPr>
        <p:spPr>
          <a:xfrm>
            <a:off x="419100" y="1510243"/>
            <a:ext cx="8305800" cy="369332"/>
          </a:xfrm>
          <a:noFill/>
          <a:ln>
            <a:noFill/>
          </a:ln>
        </p:spPr>
        <p:txBody>
          <a:bodyPr lIns="0" tIns="0" rIns="0" bIns="0" anchor="t" anchorCtr="0">
            <a:spAutoFit/>
          </a:bodyPr>
          <a:lstStyle/>
          <a:p>
            <a:pPr marL="0" indent="0">
              <a:spcBef>
                <a:spcPts val="600"/>
              </a:spcBef>
              <a:buNone/>
            </a:pPr>
            <a:r>
              <a:rPr lang="en-US" sz="2400" b="1" dirty="0"/>
              <a:t>Figure 16.18 A Closer Look at Nucleosome Structure.</a:t>
            </a:r>
            <a:endParaRPr lang="en-US" sz="2400" dirty="0"/>
          </a:p>
        </p:txBody>
      </p:sp>
      <p:pic>
        <p:nvPicPr>
          <p:cNvPr id="4" name="Picture Placeholder 3" descr="The nucleosome shows the nucleosome beads and the double helix linker DNA.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275"/>
          <a:stretch/>
        </p:blipFill>
        <p:spPr>
          <a:xfrm>
            <a:off x="1330741" y="2170544"/>
            <a:ext cx="6472992" cy="3846902"/>
          </a:xfrm>
        </p:spPr>
      </p:pic>
    </p:spTree>
    <p:extLst>
      <p:ext uri="{BB962C8B-B14F-4D97-AF65-F5344CB8AC3E}">
        <p14:creationId xmlns:p14="http://schemas.microsoft.com/office/powerpoint/2010/main" val="3548848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8618"/>
            <a:ext cx="8263784" cy="1661993"/>
          </a:xfrm>
          <a:solidFill>
            <a:srgbClr val="99FF33"/>
          </a:solidFill>
        </p:spPr>
        <p:txBody>
          <a:bodyPr lIns="0" tIns="0" rIns="0" bIns="0" anchor="ctr">
            <a:spAutoFit/>
          </a:bodyPr>
          <a:lstStyle/>
          <a:p>
            <a:r>
              <a:rPr lang="en-US" sz="3600" dirty="0">
                <a:latin typeface="+mj-lt"/>
              </a:rPr>
              <a:t>Nucleosomes Are Packed Together </a:t>
            </a:r>
            <a:br>
              <a:rPr lang="en-US" sz="3600" dirty="0">
                <a:latin typeface="+mj-lt"/>
              </a:rPr>
            </a:br>
            <a:r>
              <a:rPr lang="en-US" sz="3600" dirty="0">
                <a:latin typeface="+mj-lt"/>
              </a:rPr>
              <a:t>to Form Chromatin Fibers and Chromosomes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73407"/>
            <a:ext cx="8263784" cy="2600712"/>
          </a:xfrm>
          <a:noFill/>
          <a:ln>
            <a:noFill/>
          </a:ln>
        </p:spPr>
        <p:txBody>
          <a:bodyPr lIns="0" tIns="0" rIns="0" bIns="0" anchor="t" anchorCtr="0">
            <a:spAutoFit/>
          </a:bodyPr>
          <a:lstStyle/>
          <a:p>
            <a:pPr marL="342900" indent="-342900"/>
            <a:r>
              <a:rPr lang="en-US" sz="2400" dirty="0"/>
              <a:t>Nucleosome formation is the first step in packaging of nuclear </a:t>
            </a:r>
            <a:r>
              <a:rPr lang="en-US" sz="2400" spc="-300" dirty="0"/>
              <a:t>D N </a:t>
            </a:r>
            <a:r>
              <a:rPr lang="en-US" sz="2400" dirty="0"/>
              <a:t>A.</a:t>
            </a:r>
          </a:p>
          <a:p>
            <a:pPr marL="342900" indent="-342900"/>
            <a:r>
              <a:rPr lang="en-US" sz="2400" dirty="0"/>
              <a:t>Isolated chromatin (</a:t>
            </a:r>
            <a:r>
              <a:rPr lang="en-US" altLang="ja-JP" sz="2400" dirty="0"/>
              <a:t>beads on a string) measures about 10 nm in diameter, but chromatin of intact cells measures about 30 nm (the </a:t>
            </a:r>
            <a:r>
              <a:rPr lang="en-US" altLang="ja-JP" sz="2400" b="1" dirty="0"/>
              <a:t>30-nm chromatin fiber</a:t>
            </a:r>
            <a:r>
              <a:rPr lang="en-US" altLang="ja-JP" sz="2400" dirty="0"/>
              <a:t>).</a:t>
            </a:r>
          </a:p>
          <a:p>
            <a:pPr marL="342900" indent="-342900"/>
            <a:r>
              <a:rPr lang="en-US" sz="2400" dirty="0"/>
              <a:t>Histone H1 facilitates formation of the 30-nm fiber.</a:t>
            </a:r>
          </a:p>
        </p:txBody>
      </p:sp>
    </p:spTree>
    <p:extLst>
      <p:ext uri="{BB962C8B-B14F-4D97-AF65-F5344CB8AC3E}">
        <p14:creationId xmlns:p14="http://schemas.microsoft.com/office/powerpoint/2010/main" val="539253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57805"/>
            <a:ext cx="8229600" cy="636885"/>
          </a:xfrm>
        </p:spPr>
        <p:txBody>
          <a:bodyPr lIns="0" tIns="0" rIns="0" bIns="0" anchor="ctr"/>
          <a:lstStyle/>
          <a:p>
            <a:r>
              <a:rPr lang="en-US" dirty="0"/>
              <a:t>The Levels of Chromatin Packing</a:t>
            </a:r>
          </a:p>
        </p:txBody>
      </p:sp>
      <p:sp>
        <p:nvSpPr>
          <p:cNvPr id="6" name="Content Placeholder 5"/>
          <p:cNvSpPr>
            <a:spLocks noGrp="1"/>
          </p:cNvSpPr>
          <p:nvPr>
            <p:ph sz="quarter" idx="4294967295"/>
          </p:nvPr>
        </p:nvSpPr>
        <p:spPr>
          <a:xfrm>
            <a:off x="421690" y="981733"/>
            <a:ext cx="3674060" cy="738664"/>
          </a:xfrm>
        </p:spPr>
        <p:txBody>
          <a:bodyPr wrap="square" lIns="0" tIns="0" rIns="0" bIns="0">
            <a:spAutoFit/>
          </a:bodyPr>
          <a:lstStyle/>
          <a:p>
            <a:pPr marL="0" indent="0">
              <a:buNone/>
            </a:pPr>
            <a:r>
              <a:rPr lang="en-US" sz="2400" b="1" dirty="0"/>
              <a:t>Figure 16.19 Levels of Chromatin Packing. </a:t>
            </a:r>
            <a:endParaRPr lang="en-US" sz="2400" dirty="0"/>
          </a:p>
        </p:txBody>
      </p:sp>
      <p:pic>
        <p:nvPicPr>
          <p:cNvPr id="5" name="Picture Placeholder 4" descr="An illustration and corresponding micrographs of levels of chromatin packing: Nucleosomes, 30 nanometers chromatin fiber, euchromatin in loops, heterochromatin in highly compacted form, and highly condensed, duplicated chromosome of a dividing cell.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109"/>
          <a:stretch/>
        </p:blipFill>
        <p:spPr>
          <a:xfrm>
            <a:off x="4347556" y="979308"/>
            <a:ext cx="4377344" cy="5363760"/>
          </a:xfrm>
        </p:spPr>
      </p:pic>
    </p:spTree>
    <p:extLst>
      <p:ext uri="{BB962C8B-B14F-4D97-AF65-F5344CB8AC3E}">
        <p14:creationId xmlns:p14="http://schemas.microsoft.com/office/powerpoint/2010/main" val="31048325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90"/>
            <a:ext cx="8263784" cy="553998"/>
          </a:xfrm>
          <a:solidFill>
            <a:srgbClr val="99FF33"/>
          </a:solidFill>
        </p:spPr>
        <p:txBody>
          <a:bodyPr lIns="0" tIns="0" rIns="0" bIns="0" anchor="ctr">
            <a:spAutoFit/>
          </a:bodyPr>
          <a:lstStyle/>
          <a:p>
            <a:r>
              <a:rPr lang="en-US" sz="3600" dirty="0">
                <a:latin typeface="+mj-lt"/>
              </a:rPr>
              <a:t>Further Packing of Chromatin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2970044"/>
          </a:xfrm>
          <a:noFill/>
          <a:ln>
            <a:noFill/>
          </a:ln>
        </p:spPr>
        <p:txBody>
          <a:bodyPr lIns="0" tIns="0" rIns="0" bIns="0" anchor="t" anchorCtr="0">
            <a:spAutoFit/>
          </a:bodyPr>
          <a:lstStyle/>
          <a:p>
            <a:pPr marL="342900" indent="-342900"/>
            <a:r>
              <a:rPr lang="en-US" sz="2400" dirty="0"/>
              <a:t>The 30-nm fiber seems to be packed together in an irregular, three-dimensional zigzag structure.</a:t>
            </a:r>
          </a:p>
          <a:p>
            <a:pPr marL="342900" indent="-342900"/>
            <a:r>
              <a:rPr lang="en-US" sz="2400" dirty="0"/>
              <a:t>These fibers fold into </a:t>
            </a:r>
            <a:r>
              <a:rPr lang="en-US" sz="2400" b="1" spc="-300" dirty="0"/>
              <a:t>D N </a:t>
            </a:r>
            <a:r>
              <a:rPr lang="en-US" sz="2400" b="1" dirty="0"/>
              <a:t>A loops </a:t>
            </a:r>
            <a:r>
              <a:rPr lang="en-US" sz="2400" dirty="0"/>
              <a:t>50,000–100,000 </a:t>
            </a:r>
            <a:r>
              <a:rPr lang="en-US" sz="2400" dirty="0" err="1"/>
              <a:t>bp</a:t>
            </a:r>
            <a:r>
              <a:rPr lang="en-US" sz="2400" dirty="0"/>
              <a:t> in length,</a:t>
            </a:r>
            <a:r>
              <a:rPr lang="en-US" sz="2400" i="1" dirty="0"/>
              <a:t> </a:t>
            </a:r>
            <a:r>
              <a:rPr lang="en-US" sz="2400" dirty="0"/>
              <a:t>stabilized</a:t>
            </a:r>
            <a:r>
              <a:rPr lang="en-US" sz="2400" i="1" dirty="0"/>
              <a:t> </a:t>
            </a:r>
            <a:r>
              <a:rPr lang="en-US" sz="2400" dirty="0"/>
              <a:t>by </a:t>
            </a:r>
            <a:r>
              <a:rPr lang="en-US" sz="2400" i="1" dirty="0" err="1"/>
              <a:t>cohesin</a:t>
            </a:r>
            <a:r>
              <a:rPr lang="en-US" sz="2400" dirty="0"/>
              <a:t> protein (in mammals) and </a:t>
            </a:r>
            <a:r>
              <a:rPr lang="en-US" sz="2400" i="1" spc="-300" dirty="0"/>
              <a:t>C T C F</a:t>
            </a:r>
            <a:r>
              <a:rPr lang="en-US" sz="2400" dirty="0"/>
              <a:t>. </a:t>
            </a:r>
          </a:p>
          <a:p>
            <a:pPr marL="342900" indent="-342900"/>
            <a:r>
              <a:rPr lang="en-US" sz="2400" dirty="0"/>
              <a:t>The loops are spatially arranged through attachment to </a:t>
            </a:r>
            <a:r>
              <a:rPr lang="en-US" sz="2400" dirty="0" err="1"/>
              <a:t>nonhistone</a:t>
            </a:r>
            <a:r>
              <a:rPr lang="en-US" sz="2400" dirty="0"/>
              <a:t> proteins that form a chromosomal </a:t>
            </a:r>
            <a:r>
              <a:rPr lang="en-US" sz="2400" i="1" dirty="0"/>
              <a:t>scaffold.</a:t>
            </a:r>
          </a:p>
        </p:txBody>
      </p:sp>
    </p:spTree>
    <p:extLst>
      <p:ext uri="{BB962C8B-B14F-4D97-AF65-F5344CB8AC3E}">
        <p14:creationId xmlns:p14="http://schemas.microsoft.com/office/powerpoint/2010/main" val="41419135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35308"/>
            <a:ext cx="8294334" cy="1477328"/>
          </a:xfrm>
          <a:solidFill>
            <a:srgbClr val="99FF33"/>
          </a:solidFill>
        </p:spPr>
        <p:txBody>
          <a:bodyPr wrap="square" lIns="0" tIns="0" rIns="0" bIns="0" anchor="ctr">
            <a:spAutoFit/>
          </a:bodyPr>
          <a:lstStyle/>
          <a:p>
            <a:r>
              <a:rPr lang="en-US" sz="3200" dirty="0"/>
              <a:t>Electron Micrograph Showing the Protein Scaffold That Remains After Removing Histones from Human Chromosomes</a:t>
            </a:r>
          </a:p>
        </p:txBody>
      </p:sp>
      <p:sp>
        <p:nvSpPr>
          <p:cNvPr id="6" name="Content Placeholder 5"/>
          <p:cNvSpPr>
            <a:spLocks noGrp="1"/>
          </p:cNvSpPr>
          <p:nvPr>
            <p:ph sz="quarter" idx="4294967295"/>
          </p:nvPr>
        </p:nvSpPr>
        <p:spPr>
          <a:xfrm>
            <a:off x="421688" y="1877081"/>
            <a:ext cx="8303212" cy="1107996"/>
          </a:xfrm>
        </p:spPr>
        <p:txBody>
          <a:bodyPr wrap="square" lIns="0" tIns="0" rIns="0" bIns="0">
            <a:spAutoFit/>
          </a:bodyPr>
          <a:lstStyle/>
          <a:p>
            <a:pPr marL="0" indent="0">
              <a:spcBef>
                <a:spcPts val="600"/>
              </a:spcBef>
              <a:buNone/>
            </a:pPr>
            <a:r>
              <a:rPr lang="en-US" sz="2400" b="1" dirty="0"/>
              <a:t>Figure 16.20 Electron Micrograph Showing the Protein Scaffold That Remains After Removing Histones from Human Chromosomes.</a:t>
            </a:r>
            <a:endParaRPr lang="en-US" sz="2400" dirty="0"/>
          </a:p>
        </p:txBody>
      </p:sp>
      <p:pic>
        <p:nvPicPr>
          <p:cNvPr id="4" name="Picture Placeholder 3" descr="Electron micrograph show protein scaffold attached to long loops of chromosomal DNA. The measurement is shown as 2 micrometer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960"/>
          <a:stretch/>
        </p:blipFill>
        <p:spPr>
          <a:xfrm>
            <a:off x="2336485" y="3205598"/>
            <a:ext cx="4461507" cy="3184778"/>
          </a:xfrm>
        </p:spPr>
      </p:pic>
    </p:spTree>
    <p:extLst>
      <p:ext uri="{BB962C8B-B14F-4D97-AF65-F5344CB8AC3E}">
        <p14:creationId xmlns:p14="http://schemas.microsoft.com/office/powerpoint/2010/main" val="1643371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90"/>
            <a:ext cx="8263784" cy="553998"/>
          </a:xfrm>
          <a:solidFill>
            <a:srgbClr val="99FF33"/>
          </a:solidFill>
        </p:spPr>
        <p:txBody>
          <a:bodyPr lIns="0" tIns="0" rIns="0" bIns="0" anchor="ctr">
            <a:spAutoFit/>
          </a:bodyPr>
          <a:lstStyle/>
          <a:p>
            <a:r>
              <a:rPr lang="en-US" sz="3600" dirty="0">
                <a:latin typeface="+mj-lt"/>
              </a:rPr>
              <a:t>Transcription and Packaging</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2970044"/>
          </a:xfrm>
          <a:noFill/>
          <a:ln>
            <a:noFill/>
          </a:ln>
        </p:spPr>
        <p:txBody>
          <a:bodyPr lIns="0" tIns="0" rIns="0" bIns="0" anchor="t" anchorCtr="0">
            <a:spAutoFit/>
          </a:bodyPr>
          <a:lstStyle/>
          <a:p>
            <a:pPr marL="342900" indent="-342900"/>
            <a:r>
              <a:rPr lang="en-US" sz="2400" u="sng" dirty="0"/>
              <a:t>Transcriptionally active </a:t>
            </a:r>
            <a:r>
              <a:rPr lang="en-US" sz="2400" u="sng" spc="-300" dirty="0"/>
              <a:t>D N </a:t>
            </a:r>
            <a:r>
              <a:rPr lang="en-US" sz="2400" u="sng" dirty="0"/>
              <a:t>A is less tightly packed than inactive </a:t>
            </a:r>
            <a:r>
              <a:rPr lang="en-US" sz="2400" u="sng" spc="-300" dirty="0"/>
              <a:t>D N </a:t>
            </a:r>
            <a:r>
              <a:rPr lang="en-US" sz="2400" u="sng" dirty="0"/>
              <a:t>A.</a:t>
            </a:r>
          </a:p>
          <a:p>
            <a:pPr marL="342900" indent="-342900"/>
            <a:r>
              <a:rPr lang="en-US" sz="2400" dirty="0"/>
              <a:t>This makes sense because a </a:t>
            </a:r>
            <a:r>
              <a:rPr lang="en-US" altLang="en-CA" sz="2400" dirty="0"/>
              <a:t>“</a:t>
            </a:r>
            <a:r>
              <a:rPr lang="en-US" sz="2400" dirty="0"/>
              <a:t>looser</a:t>
            </a:r>
            <a:r>
              <a:rPr lang="en-US" altLang="en-CA" sz="2400" dirty="0"/>
              <a:t>”</a:t>
            </a:r>
            <a:r>
              <a:rPr lang="en-US" sz="2400" dirty="0"/>
              <a:t> packaging would allow easy access by proteins involved in gene transcription.</a:t>
            </a:r>
          </a:p>
          <a:p>
            <a:pPr marL="342900" indent="-342900"/>
            <a:r>
              <a:rPr lang="en-US" sz="2400" dirty="0"/>
              <a:t>The extent to which </a:t>
            </a:r>
            <a:r>
              <a:rPr lang="en-US" sz="2400" spc="-300" dirty="0"/>
              <a:t>D N </a:t>
            </a:r>
            <a:r>
              <a:rPr lang="en-US" sz="2400" dirty="0"/>
              <a:t>A has been folded can be quantified using the </a:t>
            </a:r>
            <a:r>
              <a:rPr lang="en-US" sz="2400" spc="-300" dirty="0"/>
              <a:t>D N </a:t>
            </a:r>
            <a:r>
              <a:rPr lang="en-US" sz="2400" dirty="0"/>
              <a:t>A </a:t>
            </a:r>
            <a:r>
              <a:rPr lang="en-US" sz="2400" i="1" dirty="0"/>
              <a:t>packing ratio.</a:t>
            </a:r>
          </a:p>
        </p:txBody>
      </p:sp>
    </p:spTree>
    <p:extLst>
      <p:ext uri="{BB962C8B-B14F-4D97-AF65-F5344CB8AC3E}">
        <p14:creationId xmlns:p14="http://schemas.microsoft.com/office/powerpoint/2010/main" val="2694953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2729"/>
            <a:ext cx="8263784" cy="1661993"/>
          </a:xfrm>
          <a:solidFill>
            <a:srgbClr val="99FF33"/>
          </a:solidFill>
        </p:spPr>
        <p:txBody>
          <a:bodyPr lIns="0" tIns="0" rIns="0" bIns="0" anchor="ctr">
            <a:spAutoFit/>
          </a:bodyPr>
          <a:lstStyle/>
          <a:p>
            <a:r>
              <a:rPr lang="en-US" sz="3600" dirty="0">
                <a:latin typeface="+mj-lt"/>
              </a:rPr>
              <a:t>Changes in Histones and Chromatin Remodeling Proteins Can Alter Chromatin Packing</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73407"/>
            <a:ext cx="8263784" cy="2600712"/>
          </a:xfrm>
          <a:noFill/>
          <a:ln>
            <a:noFill/>
          </a:ln>
        </p:spPr>
        <p:txBody>
          <a:bodyPr lIns="0" tIns="0" rIns="0" bIns="0" anchor="t" anchorCtr="0">
            <a:spAutoFit/>
          </a:bodyPr>
          <a:lstStyle/>
          <a:p>
            <a:pPr marL="342900" indent="-342900"/>
            <a:r>
              <a:rPr lang="en-US" sz="2400" dirty="0"/>
              <a:t>Cells can tightly </a:t>
            </a:r>
            <a:r>
              <a:rPr lang="en-US" sz="2400" u="sng" dirty="0">
                <a:solidFill>
                  <a:srgbClr val="C00000"/>
                </a:solidFill>
              </a:rPr>
              <a:t>regulate</a:t>
            </a:r>
            <a:r>
              <a:rPr lang="en-US" sz="2400" u="sng" dirty="0"/>
              <a:t> the portions of chromatin that are active or inactive, through </a:t>
            </a:r>
            <a:r>
              <a:rPr lang="en-US" sz="2400" u="sng" dirty="0">
                <a:solidFill>
                  <a:srgbClr val="C00000"/>
                </a:solidFill>
              </a:rPr>
              <a:t>altering</a:t>
            </a:r>
            <a:r>
              <a:rPr lang="en-US" sz="2400" u="sng" dirty="0"/>
              <a:t> histones.</a:t>
            </a:r>
          </a:p>
          <a:p>
            <a:pPr marL="342900" indent="-342900"/>
            <a:r>
              <a:rPr lang="en-US" sz="2400" u="sng" dirty="0"/>
              <a:t>Each histone has a protruding tail that can be tagged </a:t>
            </a:r>
            <a:r>
              <a:rPr lang="en-US" sz="2400" dirty="0"/>
              <a:t>by the addition of </a:t>
            </a:r>
            <a:r>
              <a:rPr lang="en-US" sz="2400" dirty="0">
                <a:solidFill>
                  <a:srgbClr val="C00000"/>
                </a:solidFill>
              </a:rPr>
              <a:t>methyl</a:t>
            </a:r>
            <a:r>
              <a:rPr lang="en-US" sz="2400" dirty="0"/>
              <a:t>, </a:t>
            </a:r>
            <a:r>
              <a:rPr lang="en-US" sz="2400" dirty="0">
                <a:solidFill>
                  <a:srgbClr val="C00000"/>
                </a:solidFill>
              </a:rPr>
              <a:t>acetyl</a:t>
            </a:r>
            <a:r>
              <a:rPr lang="en-US" sz="2400" dirty="0"/>
              <a:t>, </a:t>
            </a:r>
            <a:r>
              <a:rPr lang="en-US" sz="2400" dirty="0">
                <a:solidFill>
                  <a:srgbClr val="C00000"/>
                </a:solidFill>
              </a:rPr>
              <a:t>phosphate</a:t>
            </a:r>
            <a:r>
              <a:rPr lang="en-US" sz="2400" dirty="0"/>
              <a:t>, or </a:t>
            </a:r>
            <a:r>
              <a:rPr lang="en-US" sz="2400" dirty="0">
                <a:solidFill>
                  <a:srgbClr val="C00000"/>
                </a:solidFill>
              </a:rPr>
              <a:t>other groups</a:t>
            </a:r>
            <a:r>
              <a:rPr lang="en-US" sz="2400" dirty="0"/>
              <a:t>.</a:t>
            </a:r>
          </a:p>
          <a:p>
            <a:pPr marL="342900" indent="-342900"/>
            <a:r>
              <a:rPr lang="en-US" sz="2400" u="sng" dirty="0"/>
              <a:t>Various combinations of these tags create </a:t>
            </a:r>
            <a:r>
              <a:rPr lang="en-US" sz="2400" dirty="0"/>
              <a:t>a </a:t>
            </a:r>
            <a:r>
              <a:rPr lang="en-US" sz="2400" b="1" dirty="0"/>
              <a:t>histone code</a:t>
            </a:r>
            <a:r>
              <a:rPr lang="en-US" sz="2400" dirty="0"/>
              <a:t>.</a:t>
            </a:r>
          </a:p>
        </p:txBody>
      </p:sp>
    </p:spTree>
    <p:extLst>
      <p:ext uri="{BB962C8B-B14F-4D97-AF65-F5344CB8AC3E}">
        <p14:creationId xmlns:p14="http://schemas.microsoft.com/office/powerpoint/2010/main" val="41105435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9690"/>
            <a:ext cx="8263784" cy="553998"/>
          </a:xfrm>
          <a:solidFill>
            <a:srgbClr val="99FF33"/>
          </a:solidFill>
        </p:spPr>
        <p:txBody>
          <a:bodyPr lIns="0" tIns="0" rIns="0" bIns="0" anchor="ctr">
            <a:spAutoFit/>
          </a:bodyPr>
          <a:lstStyle/>
          <a:p>
            <a:r>
              <a:rPr lang="en-US" sz="3600" dirty="0">
                <a:latin typeface="+mj-lt"/>
              </a:rPr>
              <a:t>Histone Methylation and Acetylation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3901068"/>
          </a:xfrm>
          <a:noFill/>
          <a:ln>
            <a:noFill/>
          </a:ln>
        </p:spPr>
        <p:txBody>
          <a:bodyPr lIns="0" tIns="0" rIns="0" bIns="0" anchor="t" anchorCtr="0">
            <a:spAutoFit/>
          </a:bodyPr>
          <a:lstStyle/>
          <a:p>
            <a:pPr marL="342900" indent="-342900"/>
            <a:r>
              <a:rPr lang="en-US" sz="2400" u="sng" dirty="0"/>
              <a:t>One tagging reaction is the </a:t>
            </a:r>
            <a:r>
              <a:rPr lang="en-US" sz="2400" i="1" u="sng" dirty="0"/>
              <a:t>methylation</a:t>
            </a:r>
            <a:r>
              <a:rPr lang="en-US" sz="2400" u="sng" dirty="0"/>
              <a:t> of lysine </a:t>
            </a:r>
            <a:r>
              <a:rPr lang="en-US" sz="2400" dirty="0"/>
              <a:t>via </a:t>
            </a:r>
            <a:r>
              <a:rPr lang="en-US" sz="2400" b="1" dirty="0"/>
              <a:t>histone methyltransferase</a:t>
            </a:r>
            <a:r>
              <a:rPr lang="en-US" sz="2400" dirty="0"/>
              <a:t>.</a:t>
            </a:r>
          </a:p>
          <a:p>
            <a:pPr marL="342900" indent="-342900"/>
            <a:r>
              <a:rPr lang="en-US" sz="2400" dirty="0"/>
              <a:t>Methylation can serve as a signal for activation or repression of transcription, depending on the lysine involved.</a:t>
            </a:r>
          </a:p>
          <a:p>
            <a:pPr marL="342900" indent="-342900"/>
            <a:r>
              <a:rPr lang="en-US" sz="2400" u="sng" dirty="0"/>
              <a:t>Acetylation of histone side chains</a:t>
            </a:r>
            <a:r>
              <a:rPr lang="en-US" sz="2400" dirty="0"/>
              <a:t> is accomplished by </a:t>
            </a:r>
            <a:r>
              <a:rPr lang="en-US" sz="2400" b="1" dirty="0"/>
              <a:t>histone acetyltransferases (</a:t>
            </a:r>
            <a:r>
              <a:rPr lang="en-US" sz="2400" b="1" spc="-300" dirty="0"/>
              <a:t>H A T </a:t>
            </a:r>
            <a:r>
              <a:rPr lang="en-US" sz="2400" b="1" dirty="0"/>
              <a:t>s)</a:t>
            </a:r>
            <a:r>
              <a:rPr lang="en-US" sz="2400" dirty="0"/>
              <a:t>.</a:t>
            </a:r>
          </a:p>
          <a:p>
            <a:pPr marL="342900" indent="-342900"/>
            <a:r>
              <a:rPr lang="en-US" sz="2400" dirty="0"/>
              <a:t>The </a:t>
            </a:r>
            <a:r>
              <a:rPr lang="en-US" sz="2400" u="sng" dirty="0"/>
              <a:t>opposite function is catalyzed </a:t>
            </a:r>
            <a:r>
              <a:rPr lang="en-US" sz="2400" dirty="0"/>
              <a:t>by </a:t>
            </a:r>
            <a:r>
              <a:rPr lang="en-US" sz="2400" b="1" dirty="0"/>
              <a:t>histone deacetylase (</a:t>
            </a:r>
            <a:r>
              <a:rPr lang="en-US" sz="2400" b="1" spc="-300" dirty="0"/>
              <a:t>H D A </a:t>
            </a:r>
            <a:r>
              <a:rPr lang="en-US" sz="2400" b="1" dirty="0"/>
              <a:t>C)</a:t>
            </a:r>
            <a:r>
              <a:rPr lang="en-US" sz="2400" dirty="0"/>
              <a:t>.</a:t>
            </a:r>
          </a:p>
        </p:txBody>
      </p:sp>
    </p:spTree>
    <p:extLst>
      <p:ext uri="{BB962C8B-B14F-4D97-AF65-F5344CB8AC3E}">
        <p14:creationId xmlns:p14="http://schemas.microsoft.com/office/powerpoint/2010/main" val="41803691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377"/>
            <a:ext cx="8263784" cy="553998"/>
          </a:xfrm>
          <a:solidFill>
            <a:srgbClr val="99FF33"/>
          </a:solidFill>
        </p:spPr>
        <p:txBody>
          <a:bodyPr lIns="0" tIns="0" rIns="0" bIns="0" anchor="ctr">
            <a:spAutoFit/>
          </a:bodyPr>
          <a:lstStyle/>
          <a:p>
            <a:r>
              <a:rPr lang="en-US" sz="3600" dirty="0">
                <a:latin typeface="+mj-lt"/>
              </a:rPr>
              <a:t>Chromatin Remodeling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2600712"/>
          </a:xfrm>
          <a:noFill/>
          <a:ln>
            <a:noFill/>
          </a:ln>
        </p:spPr>
        <p:txBody>
          <a:bodyPr lIns="0" tIns="0" rIns="0" bIns="0" anchor="t" anchorCtr="0">
            <a:spAutoFit/>
          </a:bodyPr>
          <a:lstStyle/>
          <a:p>
            <a:pPr marL="342900" indent="-342900"/>
            <a:r>
              <a:rPr lang="en-US" sz="2400" dirty="0"/>
              <a:t>Chromatin is referred to as </a:t>
            </a:r>
            <a:r>
              <a:rPr lang="en-US" altLang="en-CA" sz="2400" dirty="0"/>
              <a:t>“</a:t>
            </a:r>
            <a:r>
              <a:rPr lang="en-US" sz="2400" dirty="0"/>
              <a:t>open</a:t>
            </a:r>
            <a:r>
              <a:rPr lang="en-US" altLang="en-CA" sz="2400" dirty="0"/>
              <a:t>”</a:t>
            </a:r>
            <a:r>
              <a:rPr lang="en-US" sz="2400" dirty="0"/>
              <a:t> (active) or </a:t>
            </a:r>
            <a:r>
              <a:rPr lang="en-US" altLang="en-CA" sz="2400" dirty="0"/>
              <a:t>“</a:t>
            </a:r>
            <a:r>
              <a:rPr lang="en-US" sz="2400" dirty="0"/>
              <a:t>closed</a:t>
            </a:r>
            <a:r>
              <a:rPr lang="en-US" altLang="en-CA" sz="2400" dirty="0"/>
              <a:t>”</a:t>
            </a:r>
            <a:r>
              <a:rPr lang="en-US" sz="2400" dirty="0"/>
              <a:t> (inactive).</a:t>
            </a:r>
          </a:p>
          <a:p>
            <a:pPr marL="342900" indent="-342900"/>
            <a:r>
              <a:rPr lang="en-US" sz="2400" dirty="0"/>
              <a:t>Proteins with </a:t>
            </a:r>
            <a:r>
              <a:rPr lang="en-US" sz="2400" i="1" dirty="0" err="1"/>
              <a:t>chromodomains</a:t>
            </a:r>
            <a:r>
              <a:rPr lang="en-US" sz="2400" dirty="0"/>
              <a:t> are associated with methylated histones characteristic of “closed” chromatin.</a:t>
            </a:r>
          </a:p>
          <a:p>
            <a:pPr marL="342900" indent="-342900"/>
            <a:r>
              <a:rPr lang="en-US" sz="2400" dirty="0"/>
              <a:t>Proteins with </a:t>
            </a:r>
            <a:r>
              <a:rPr lang="en-US" sz="2400" i="1" dirty="0" err="1"/>
              <a:t>bromodomains</a:t>
            </a:r>
            <a:r>
              <a:rPr lang="en-US" sz="2400" dirty="0"/>
              <a:t> bind to acetylated </a:t>
            </a:r>
            <a:r>
              <a:rPr lang="en-US" sz="2400" spc="-300" dirty="0"/>
              <a:t>D N </a:t>
            </a:r>
            <a:r>
              <a:rPr lang="en-US" sz="2400" dirty="0"/>
              <a:t>A associated with </a:t>
            </a:r>
            <a:r>
              <a:rPr lang="en-US" altLang="en-CA" sz="2400" dirty="0"/>
              <a:t>“</a:t>
            </a:r>
            <a:r>
              <a:rPr lang="en-US" sz="2400" dirty="0"/>
              <a:t>open</a:t>
            </a:r>
            <a:r>
              <a:rPr lang="en-US" altLang="en-CA" sz="2400" dirty="0"/>
              <a:t>”</a:t>
            </a:r>
            <a:r>
              <a:rPr lang="en-US" sz="2400" dirty="0"/>
              <a:t> chromatin.</a:t>
            </a:r>
          </a:p>
        </p:txBody>
      </p:sp>
    </p:spTree>
    <p:extLst>
      <p:ext uri="{BB962C8B-B14F-4D97-AF65-F5344CB8AC3E}">
        <p14:creationId xmlns:p14="http://schemas.microsoft.com/office/powerpoint/2010/main" val="334195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079"/>
            <a:ext cx="8302240" cy="553998"/>
          </a:xfrm>
          <a:solidFill>
            <a:srgbClr val="92D050"/>
          </a:solidFill>
        </p:spPr>
        <p:txBody>
          <a:bodyPr lIns="0" tIns="0" rIns="0" bIns="0" anchor="ctr">
            <a:spAutoFit/>
          </a:bodyPr>
          <a:lstStyle/>
          <a:p>
            <a:r>
              <a:rPr lang="en-US" sz="3600" spc="-500" dirty="0">
                <a:latin typeface="+mj-lt"/>
              </a:rPr>
              <a:t>D N </a:t>
            </a:r>
            <a:r>
              <a:rPr lang="en-US" sz="3600" dirty="0">
                <a:latin typeface="+mj-lt"/>
              </a:rPr>
              <a:t>A Controversy</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6349"/>
            <a:ext cx="8302240" cy="1107996"/>
          </a:xfrm>
          <a:noFill/>
          <a:ln>
            <a:noFill/>
          </a:ln>
        </p:spPr>
        <p:txBody>
          <a:bodyPr lIns="0" tIns="0" rIns="0" bIns="0" anchor="t" anchorCtr="0"/>
          <a:lstStyle/>
          <a:p>
            <a:pPr marL="342900" indent="-342900"/>
            <a:r>
              <a:rPr lang="en-US" sz="2400" dirty="0"/>
              <a:t>In the early 1900s, incorrectly interpreted staining experiments led to the false conclusion that amounts of </a:t>
            </a:r>
            <a:r>
              <a:rPr lang="en-US" sz="2400" dirty="0" smtClean="0"/>
              <a:t>   </a:t>
            </a:r>
            <a:r>
              <a:rPr lang="en-US" sz="2400" spc="-300" dirty="0" smtClean="0"/>
              <a:t>D </a:t>
            </a:r>
            <a:r>
              <a:rPr lang="en-US" sz="2400" spc="-300" dirty="0"/>
              <a:t>N </a:t>
            </a:r>
            <a:r>
              <a:rPr lang="en-US" sz="2400" dirty="0"/>
              <a:t>A in cells change dramatically. </a:t>
            </a:r>
          </a:p>
        </p:txBody>
      </p:sp>
    </p:spTree>
    <p:extLst>
      <p:ext uri="{BB962C8B-B14F-4D97-AF65-F5344CB8AC3E}">
        <p14:creationId xmlns:p14="http://schemas.microsoft.com/office/powerpoint/2010/main" val="941839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1377"/>
            <a:ext cx="8263784" cy="553998"/>
          </a:xfrm>
          <a:solidFill>
            <a:srgbClr val="99FF33"/>
          </a:solidFill>
        </p:spPr>
        <p:txBody>
          <a:bodyPr lIns="0" tIns="0" rIns="0" bIns="0" anchor="ctr">
            <a:spAutoFit/>
          </a:bodyPr>
          <a:lstStyle/>
          <a:p>
            <a:r>
              <a:rPr lang="en-US" sz="3600" dirty="0">
                <a:latin typeface="+mj-lt"/>
              </a:rPr>
              <a:t>Chromatin Remodeling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3162404"/>
          </a:xfrm>
          <a:noFill/>
          <a:ln>
            <a:noFill/>
          </a:ln>
        </p:spPr>
        <p:txBody>
          <a:bodyPr lIns="0" tIns="0" rIns="0" bIns="0" anchor="t" anchorCtr="0">
            <a:spAutoFit/>
          </a:bodyPr>
          <a:lstStyle/>
          <a:p>
            <a:pPr marL="342900" indent="-342900"/>
            <a:r>
              <a:rPr lang="en-US" sz="2400" dirty="0"/>
              <a:t>Other proteins, </a:t>
            </a:r>
            <a:r>
              <a:rPr lang="en-US" sz="2400" b="1" dirty="0"/>
              <a:t>chromatin remodeling proteins</a:t>
            </a:r>
            <a:r>
              <a:rPr lang="en-US" sz="2400" dirty="0"/>
              <a:t>, </a:t>
            </a:r>
            <a:r>
              <a:rPr lang="en-US" sz="2400" dirty="0">
                <a:solidFill>
                  <a:srgbClr val="C00000"/>
                </a:solidFill>
              </a:rPr>
              <a:t>alter the position of nucleosomes along </a:t>
            </a:r>
            <a:r>
              <a:rPr lang="en-US" sz="2400" spc="-300" dirty="0">
                <a:solidFill>
                  <a:srgbClr val="C00000"/>
                </a:solidFill>
              </a:rPr>
              <a:t>D N </a:t>
            </a:r>
            <a:r>
              <a:rPr lang="en-US" sz="2400" dirty="0">
                <a:solidFill>
                  <a:srgbClr val="C00000"/>
                </a:solidFill>
              </a:rPr>
              <a:t>A.</a:t>
            </a:r>
          </a:p>
          <a:p>
            <a:pPr marL="342900" indent="-342900"/>
            <a:r>
              <a:rPr lang="en-US" sz="2400" dirty="0"/>
              <a:t>One important class of remodelers is the </a:t>
            </a:r>
            <a:r>
              <a:rPr lang="en-US" sz="2400" i="1" dirty="0"/>
              <a:t>SWI/SNF family.</a:t>
            </a:r>
          </a:p>
          <a:p>
            <a:pPr marL="342900" indent="-342900"/>
            <a:r>
              <a:rPr lang="en-US" sz="2400" u="sng" dirty="0">
                <a:solidFill>
                  <a:schemeClr val="tx2"/>
                </a:solidFill>
              </a:rPr>
              <a:t>These slide nucleosomes or remove them from a region of chromatin, making the </a:t>
            </a:r>
            <a:r>
              <a:rPr lang="en-US" sz="2400" u="sng" spc="-300" dirty="0">
                <a:solidFill>
                  <a:schemeClr val="tx2"/>
                </a:solidFill>
              </a:rPr>
              <a:t>D N </a:t>
            </a:r>
            <a:r>
              <a:rPr lang="en-US" sz="2400" u="sng" dirty="0">
                <a:solidFill>
                  <a:schemeClr val="tx2"/>
                </a:solidFill>
              </a:rPr>
              <a:t>A more accessible</a:t>
            </a:r>
            <a:r>
              <a:rPr lang="en-US" sz="2400" dirty="0"/>
              <a:t>.</a:t>
            </a:r>
          </a:p>
          <a:p>
            <a:pPr marL="342900" indent="-342900"/>
            <a:r>
              <a:rPr lang="en-US" sz="2400" dirty="0"/>
              <a:t>The </a:t>
            </a:r>
            <a:r>
              <a:rPr lang="en-US" sz="2400" u="sng" dirty="0">
                <a:solidFill>
                  <a:srgbClr val="C00000"/>
                </a:solidFill>
              </a:rPr>
              <a:t>chromatin remodeling can be inherited by daughter cells and is called </a:t>
            </a:r>
            <a:r>
              <a:rPr lang="en-US" sz="2400" b="1" u="sng" dirty="0">
                <a:solidFill>
                  <a:srgbClr val="C00000"/>
                </a:solidFill>
              </a:rPr>
              <a:t>epigenetics</a:t>
            </a:r>
            <a:r>
              <a:rPr lang="en-US" sz="2400" u="sng" dirty="0">
                <a:solidFill>
                  <a:srgbClr val="C00000"/>
                </a:solidFill>
              </a:rPr>
              <a:t>.</a:t>
            </a:r>
          </a:p>
        </p:txBody>
      </p:sp>
    </p:spTree>
    <p:extLst>
      <p:ext uri="{BB962C8B-B14F-4D97-AF65-F5344CB8AC3E}">
        <p14:creationId xmlns:p14="http://schemas.microsoft.com/office/powerpoint/2010/main" val="4068538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6273"/>
            <a:ext cx="8294334" cy="1661993"/>
          </a:xfrm>
          <a:solidFill>
            <a:srgbClr val="99FF33"/>
          </a:solidFill>
        </p:spPr>
        <p:txBody>
          <a:bodyPr wrap="square" lIns="0" tIns="0" rIns="0" bIns="0" anchor="ctr">
            <a:spAutoFit/>
          </a:bodyPr>
          <a:lstStyle/>
          <a:p>
            <a:r>
              <a:rPr lang="en-US" dirty="0"/>
              <a:t>Effects of Histone Modification and Chromatin Remodeling Proteins on Chromatin Packing</a:t>
            </a:r>
          </a:p>
        </p:txBody>
      </p:sp>
      <p:sp>
        <p:nvSpPr>
          <p:cNvPr id="6" name="Content Placeholder 5"/>
          <p:cNvSpPr>
            <a:spLocks noGrp="1"/>
          </p:cNvSpPr>
          <p:nvPr>
            <p:ph sz="quarter" idx="4294967295"/>
          </p:nvPr>
        </p:nvSpPr>
        <p:spPr>
          <a:xfrm>
            <a:off x="414338" y="1944707"/>
            <a:ext cx="8305800" cy="738664"/>
          </a:xfrm>
          <a:solidFill>
            <a:srgbClr val="FFFF00"/>
          </a:solidFill>
        </p:spPr>
        <p:txBody>
          <a:bodyPr lIns="0" tIns="0" rIns="0" bIns="0">
            <a:spAutoFit/>
          </a:bodyPr>
          <a:lstStyle/>
          <a:p>
            <a:pPr marL="0" indent="0">
              <a:spcBef>
                <a:spcPts val="600"/>
              </a:spcBef>
              <a:buNone/>
            </a:pPr>
            <a:r>
              <a:rPr lang="en-US" sz="2400" b="1" dirty="0"/>
              <a:t>Figure 16.21 Effects of Histone Modification and Chromatin Remodeling Proteins on Chromatin Packing.</a:t>
            </a:r>
            <a:endParaRPr lang="en-US" sz="2400" dirty="0"/>
          </a:p>
        </p:txBody>
      </p:sp>
      <p:pic>
        <p:nvPicPr>
          <p:cNvPr id="4" name="Picture Placeholder 3" descr="An illustration shows histone modification and chromatin remodeling complex. The beads are held together with linker DNA. The beads are H3, H4, H2A, and H2B.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008"/>
          <a:stretch/>
        </p:blipFill>
        <p:spPr>
          <a:xfrm>
            <a:off x="1940124" y="2846884"/>
            <a:ext cx="5235559" cy="3323559"/>
          </a:xfrm>
        </p:spPr>
      </p:pic>
    </p:spTree>
    <p:extLst>
      <p:ext uri="{BB962C8B-B14F-4D97-AF65-F5344CB8AC3E}">
        <p14:creationId xmlns:p14="http://schemas.microsoft.com/office/powerpoint/2010/main" val="2640347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3502"/>
            <a:ext cx="8263784" cy="1107996"/>
          </a:xfrm>
          <a:solidFill>
            <a:srgbClr val="99FF33"/>
          </a:solidFill>
        </p:spPr>
        <p:txBody>
          <a:bodyPr lIns="0" tIns="0" rIns="0" bIns="0" anchor="ctr">
            <a:spAutoFit/>
          </a:bodyPr>
          <a:lstStyle/>
          <a:p>
            <a:r>
              <a:rPr lang="en-US" sz="3600" dirty="0">
                <a:latin typeface="+mj-lt"/>
              </a:rPr>
              <a:t>Chromosomal </a:t>
            </a:r>
            <a:r>
              <a:rPr lang="en-US" sz="3600" spc="-500" dirty="0">
                <a:latin typeface="+mj-lt"/>
              </a:rPr>
              <a:t>D N </a:t>
            </a:r>
            <a:r>
              <a:rPr lang="en-US" sz="3600" dirty="0">
                <a:latin typeface="+mj-lt"/>
              </a:rPr>
              <a:t>A Contains </a:t>
            </a:r>
            <a:r>
              <a:rPr lang="en-US" sz="3600" dirty="0" err="1">
                <a:latin typeface="+mj-lt"/>
              </a:rPr>
              <a:t>Euchromatin</a:t>
            </a:r>
            <a:r>
              <a:rPr lang="en-US" sz="3600" dirty="0">
                <a:latin typeface="+mj-lt"/>
              </a:rPr>
              <a:t> and Heterochromatin</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0916"/>
            <a:ext cx="8263784" cy="4297458"/>
          </a:xfrm>
          <a:noFill/>
          <a:ln>
            <a:noFill/>
          </a:ln>
        </p:spPr>
        <p:txBody>
          <a:bodyPr lIns="0" tIns="0" rIns="0" bIns="0" anchor="t" anchorCtr="0">
            <a:spAutoFit/>
          </a:bodyPr>
          <a:lstStyle/>
          <a:p>
            <a:pPr marL="342900" indent="-342900"/>
            <a:r>
              <a:rPr lang="en-US" sz="2400" dirty="0">
                <a:solidFill>
                  <a:schemeClr val="tx2"/>
                </a:solidFill>
              </a:rPr>
              <a:t>Sections of chromatin so highly compacted </a:t>
            </a:r>
            <a:r>
              <a:rPr lang="en-US" sz="2400" dirty="0"/>
              <a:t>that they show up as </a:t>
            </a:r>
            <a:r>
              <a:rPr lang="en-US" sz="2400" dirty="0">
                <a:solidFill>
                  <a:schemeClr val="tx2"/>
                </a:solidFill>
              </a:rPr>
              <a:t>dark spots </a:t>
            </a:r>
            <a:r>
              <a:rPr lang="en-US" sz="2400" dirty="0"/>
              <a:t>in micrographs are called </a:t>
            </a:r>
            <a:r>
              <a:rPr lang="en-US" sz="2400" b="1" dirty="0"/>
              <a:t>heterochromatin</a:t>
            </a:r>
            <a:r>
              <a:rPr lang="en-US" sz="2400" dirty="0"/>
              <a:t>.</a:t>
            </a:r>
          </a:p>
          <a:p>
            <a:pPr marL="342900" indent="-342900"/>
            <a:r>
              <a:rPr lang="en-US" sz="2400" dirty="0">
                <a:solidFill>
                  <a:srgbClr val="C00000"/>
                </a:solidFill>
              </a:rPr>
              <a:t>More loosely packed</a:t>
            </a:r>
            <a:r>
              <a:rPr lang="en-US" sz="2400" dirty="0"/>
              <a:t>, diffuse chromatin is called </a:t>
            </a:r>
            <a:r>
              <a:rPr lang="en-US" sz="2400" b="1" dirty="0" err="1"/>
              <a:t>euchromatin</a:t>
            </a:r>
            <a:r>
              <a:rPr lang="en-US" sz="2400" dirty="0"/>
              <a:t>.</a:t>
            </a:r>
          </a:p>
          <a:p>
            <a:pPr marL="342900" indent="-342900"/>
            <a:r>
              <a:rPr lang="en-US" sz="2400" u="sng" dirty="0"/>
              <a:t>Much of chromatin in metabolically active cells is </a:t>
            </a:r>
            <a:r>
              <a:rPr lang="en-US" sz="2400" u="sng" dirty="0" err="1"/>
              <a:t>euchromatic</a:t>
            </a:r>
            <a:r>
              <a:rPr lang="en-US" sz="2400" dirty="0"/>
              <a:t>, but </a:t>
            </a:r>
            <a:r>
              <a:rPr lang="en-US" sz="2400" u="sng" dirty="0"/>
              <a:t>in preparation for cell division all the chromatin becomes highly compacted.</a:t>
            </a:r>
          </a:p>
          <a:p>
            <a:pPr marL="342900" indent="-342900"/>
            <a:r>
              <a:rPr lang="en-US" sz="2400" dirty="0"/>
              <a:t>After replication, each chromosome is composed of two identical </a:t>
            </a:r>
            <a:r>
              <a:rPr lang="en-US" sz="2400" i="1" dirty="0"/>
              <a:t>chromatids.</a:t>
            </a:r>
          </a:p>
        </p:txBody>
      </p:sp>
    </p:spTree>
    <p:extLst>
      <p:ext uri="{BB962C8B-B14F-4D97-AF65-F5344CB8AC3E}">
        <p14:creationId xmlns:p14="http://schemas.microsoft.com/office/powerpoint/2010/main" val="3044931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0603"/>
            <a:ext cx="8263784" cy="1107996"/>
          </a:xfrm>
          <a:solidFill>
            <a:srgbClr val="99FF33"/>
          </a:solidFill>
        </p:spPr>
        <p:txBody>
          <a:bodyPr lIns="0" tIns="0" rIns="0" bIns="0" anchor="ctr">
            <a:spAutoFit/>
          </a:bodyPr>
          <a:lstStyle/>
          <a:p>
            <a:r>
              <a:rPr lang="en-US" sz="3600" dirty="0">
                <a:latin typeface="+mj-lt"/>
              </a:rPr>
              <a:t>Some Heterochromatin Plays a Structural Role in Chromosomes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50916"/>
            <a:ext cx="8263784" cy="2970044"/>
          </a:xfrm>
          <a:noFill/>
          <a:ln>
            <a:noFill/>
          </a:ln>
        </p:spPr>
        <p:txBody>
          <a:bodyPr lIns="0" tIns="0" rIns="0" bIns="0" anchor="t" anchorCtr="0">
            <a:spAutoFit/>
          </a:bodyPr>
          <a:lstStyle/>
          <a:p>
            <a:pPr marL="342900" indent="-342900"/>
            <a:r>
              <a:rPr lang="en-US" sz="2400" b="1" dirty="0"/>
              <a:t>Facultative heterochromatin </a:t>
            </a:r>
            <a:r>
              <a:rPr lang="en-US" sz="2400" dirty="0"/>
              <a:t>can be </a:t>
            </a:r>
            <a:r>
              <a:rPr lang="en-US" sz="2400" u="sng" dirty="0"/>
              <a:t>converted to </a:t>
            </a:r>
            <a:r>
              <a:rPr lang="en-US" sz="2400" u="sng" dirty="0" err="1"/>
              <a:t>euchromatin</a:t>
            </a:r>
            <a:r>
              <a:rPr lang="en-US" sz="2400" u="sng" dirty="0"/>
              <a:t>, and vice versa.</a:t>
            </a:r>
          </a:p>
          <a:p>
            <a:pPr marL="342900" indent="-342900"/>
            <a:r>
              <a:rPr lang="en-US" sz="2400" u="sng" dirty="0"/>
              <a:t>Some heterochromatin is permanently compacted</a:t>
            </a:r>
            <a:r>
              <a:rPr lang="en-US" sz="2400" dirty="0"/>
              <a:t>; known as </a:t>
            </a:r>
            <a:r>
              <a:rPr lang="en-US" sz="2400" b="1" dirty="0"/>
              <a:t>constitutive heterochromatin</a:t>
            </a:r>
            <a:r>
              <a:rPr lang="en-US" sz="2400" dirty="0"/>
              <a:t>, it serves structural functions within chromosomes.</a:t>
            </a:r>
          </a:p>
          <a:p>
            <a:pPr marL="342900" indent="-342900"/>
            <a:r>
              <a:rPr lang="en-US" sz="2400" u="sng" dirty="0"/>
              <a:t>Two important types of </a:t>
            </a:r>
            <a:r>
              <a:rPr lang="en-US" sz="2400" u="sng" dirty="0">
                <a:solidFill>
                  <a:srgbClr val="FF0000"/>
                </a:solidFill>
              </a:rPr>
              <a:t>constitutive heterochromatin </a:t>
            </a:r>
            <a:r>
              <a:rPr lang="en-US" sz="2400" dirty="0"/>
              <a:t>are </a:t>
            </a:r>
            <a:r>
              <a:rPr lang="en-US" sz="2400" b="1" dirty="0"/>
              <a:t>centromeres</a:t>
            </a:r>
            <a:r>
              <a:rPr lang="en-US" sz="2400" dirty="0"/>
              <a:t> and </a:t>
            </a:r>
            <a:r>
              <a:rPr lang="en-US" sz="2400" b="1" dirty="0"/>
              <a:t>telomeres</a:t>
            </a:r>
            <a:r>
              <a:rPr lang="en-US" sz="2400" dirty="0"/>
              <a:t>.</a:t>
            </a:r>
          </a:p>
        </p:txBody>
      </p:sp>
    </p:spTree>
    <p:extLst>
      <p:ext uri="{BB962C8B-B14F-4D97-AF65-F5344CB8AC3E}">
        <p14:creationId xmlns:p14="http://schemas.microsoft.com/office/powerpoint/2010/main" val="10144273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89577"/>
            <a:ext cx="8294334" cy="1107996"/>
          </a:xfrm>
          <a:solidFill>
            <a:srgbClr val="99FF33"/>
          </a:solidFill>
        </p:spPr>
        <p:txBody>
          <a:bodyPr wrap="square" lIns="0" tIns="0" rIns="0" bIns="0" anchor="ctr">
            <a:spAutoFit/>
          </a:bodyPr>
          <a:lstStyle/>
          <a:p>
            <a:r>
              <a:rPr lang="en-US" dirty="0"/>
              <a:t>Centromeres and Telomeres Are Structural Elements of Chromosomes</a:t>
            </a:r>
          </a:p>
        </p:txBody>
      </p:sp>
      <p:sp>
        <p:nvSpPr>
          <p:cNvPr id="6" name="Content Placeholder 5"/>
          <p:cNvSpPr>
            <a:spLocks noGrp="1"/>
          </p:cNvSpPr>
          <p:nvPr>
            <p:ph sz="quarter" idx="4294967295"/>
          </p:nvPr>
        </p:nvSpPr>
        <p:spPr>
          <a:xfrm>
            <a:off x="419100" y="1552965"/>
            <a:ext cx="8305800" cy="738664"/>
          </a:xfrm>
          <a:solidFill>
            <a:srgbClr val="FFFF00"/>
          </a:solidFill>
        </p:spPr>
        <p:txBody>
          <a:bodyPr lIns="0" tIns="0" rIns="0" bIns="0">
            <a:spAutoFit/>
          </a:bodyPr>
          <a:lstStyle/>
          <a:p>
            <a:pPr marL="0" indent="0">
              <a:spcBef>
                <a:spcPts val="600"/>
              </a:spcBef>
              <a:buNone/>
            </a:pPr>
            <a:r>
              <a:rPr lang="en-US" sz="2400" b="1" dirty="0"/>
              <a:t>Figure 16.22</a:t>
            </a:r>
            <a:r>
              <a:rPr lang="en-US" sz="2400" dirty="0"/>
              <a:t> </a:t>
            </a:r>
            <a:r>
              <a:rPr lang="en-US" sz="2400" b="1" dirty="0"/>
              <a:t>Centromeres and Telomeres Are Structural Elements of Chromosomes.</a:t>
            </a:r>
            <a:endParaRPr lang="en-US" sz="2400" dirty="0"/>
          </a:p>
        </p:txBody>
      </p:sp>
      <p:pic>
        <p:nvPicPr>
          <p:cNvPr id="5" name="Picture Placeholder 4" descr="An electron micrograph shows human chromosomes with centromeres and another with telomeres. &#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210"/>
          <a:stretch/>
        </p:blipFill>
        <p:spPr>
          <a:xfrm>
            <a:off x="1738400" y="2766154"/>
            <a:ext cx="5657676" cy="3074408"/>
          </a:xfrm>
        </p:spPr>
      </p:pic>
    </p:spTree>
    <p:extLst>
      <p:ext uri="{BB962C8B-B14F-4D97-AF65-F5344CB8AC3E}">
        <p14:creationId xmlns:p14="http://schemas.microsoft.com/office/powerpoint/2010/main" val="1378104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02"/>
            <a:ext cx="8263784" cy="553998"/>
          </a:xfrm>
          <a:solidFill>
            <a:srgbClr val="99FF33"/>
          </a:solidFill>
        </p:spPr>
        <p:txBody>
          <a:bodyPr lIns="0" tIns="0" rIns="0" bIns="0" anchor="ctr">
            <a:spAutoFit/>
          </a:bodyPr>
          <a:lstStyle/>
          <a:p>
            <a:r>
              <a:rPr lang="en-US" sz="3600" dirty="0">
                <a:latin typeface="+mj-lt"/>
              </a:rPr>
              <a:t>Centromeres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3531736"/>
          </a:xfrm>
          <a:noFill/>
          <a:ln>
            <a:noFill/>
          </a:ln>
        </p:spPr>
        <p:txBody>
          <a:bodyPr lIns="0" tIns="0" rIns="0" bIns="0" anchor="t" anchorCtr="0">
            <a:spAutoFit/>
          </a:bodyPr>
          <a:lstStyle/>
          <a:p>
            <a:pPr marL="342900" indent="-342900"/>
            <a:r>
              <a:rPr lang="en-US" sz="2400" dirty="0"/>
              <a:t>Centromeres appear as constriction of chromosomes.</a:t>
            </a:r>
          </a:p>
          <a:p>
            <a:pPr marL="342900" indent="-342900"/>
            <a:r>
              <a:rPr lang="en-US" sz="2400" u="sng" dirty="0"/>
              <a:t>Centromere </a:t>
            </a:r>
            <a:r>
              <a:rPr lang="en-US" sz="2400" u="sng" spc="-300" dirty="0"/>
              <a:t>D N </a:t>
            </a:r>
            <a:r>
              <a:rPr lang="en-US" sz="2400" u="sng" dirty="0"/>
              <a:t>A is bound by a complex of proteins and serves important functions</a:t>
            </a:r>
            <a:r>
              <a:rPr lang="en-US" sz="2400" dirty="0"/>
              <a:t>.</a:t>
            </a:r>
          </a:p>
          <a:p>
            <a:pPr marL="342900" indent="-342900"/>
            <a:r>
              <a:rPr lang="en-US" sz="2400" dirty="0"/>
              <a:t>Centromeres </a:t>
            </a:r>
            <a:r>
              <a:rPr lang="en-US" sz="2400" u="sng" dirty="0"/>
              <a:t>maintain sister chromatid cohesion during mitosis and meiosis.</a:t>
            </a:r>
          </a:p>
          <a:p>
            <a:pPr marL="342900" indent="-342900"/>
            <a:r>
              <a:rPr lang="en-US" sz="2400" dirty="0"/>
              <a:t>They also </a:t>
            </a:r>
            <a:r>
              <a:rPr lang="en-US" sz="2400" u="sng" dirty="0"/>
              <a:t>serve as sites of kinetochores</a:t>
            </a:r>
            <a:r>
              <a:rPr lang="en-US" sz="2400" dirty="0"/>
              <a:t>, crucial for attaching spindle microtubules to chromosomes during meiosis and mitosis.</a:t>
            </a:r>
          </a:p>
        </p:txBody>
      </p:sp>
    </p:spTree>
    <p:extLst>
      <p:ext uri="{BB962C8B-B14F-4D97-AF65-F5344CB8AC3E}">
        <p14:creationId xmlns:p14="http://schemas.microsoft.com/office/powerpoint/2010/main" val="13326124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02"/>
            <a:ext cx="8263784" cy="553998"/>
          </a:xfrm>
          <a:solidFill>
            <a:srgbClr val="99FF33"/>
          </a:solidFill>
        </p:spPr>
        <p:txBody>
          <a:bodyPr lIns="0" tIns="0" rIns="0" bIns="0" anchor="ctr">
            <a:spAutoFit/>
          </a:bodyPr>
          <a:lstStyle/>
          <a:p>
            <a:r>
              <a:rPr lang="en-US" sz="3600" dirty="0">
                <a:latin typeface="+mj-lt"/>
              </a:rPr>
              <a:t>Centromere Sequences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2600712"/>
          </a:xfrm>
          <a:noFill/>
          <a:ln>
            <a:noFill/>
          </a:ln>
        </p:spPr>
        <p:txBody>
          <a:bodyPr lIns="0" tIns="0" rIns="0" bIns="0" anchor="t" anchorCtr="0">
            <a:spAutoFit/>
          </a:bodyPr>
          <a:lstStyle/>
          <a:p>
            <a:pPr marL="342900" indent="-342900"/>
            <a:r>
              <a:rPr lang="en-US" sz="2400" dirty="0"/>
              <a:t>Centromeres are </a:t>
            </a:r>
            <a:r>
              <a:rPr lang="en-US" sz="2400" u="sng" dirty="0"/>
              <a:t>characterized by highly repetitive </a:t>
            </a:r>
            <a:r>
              <a:rPr lang="en-US" sz="2400" u="sng" spc="-300" dirty="0"/>
              <a:t>D N </a:t>
            </a:r>
            <a:r>
              <a:rPr lang="en-US" sz="2400" u="sng" dirty="0"/>
              <a:t>A sequences (</a:t>
            </a:r>
            <a:r>
              <a:rPr lang="en-US" sz="2400" u="sng" spc="-300" dirty="0"/>
              <a:t>C E </a:t>
            </a:r>
            <a:r>
              <a:rPr lang="en-US" sz="2400" u="sng" dirty="0"/>
              <a:t>N sequences).</a:t>
            </a:r>
          </a:p>
          <a:p>
            <a:pPr marL="342900" indent="-342900"/>
            <a:r>
              <a:rPr lang="en-US" sz="2400" u="sng" dirty="0">
                <a:solidFill>
                  <a:srgbClr val="FF0000"/>
                </a:solidFill>
              </a:rPr>
              <a:t>Eukaryotes have their own </a:t>
            </a:r>
            <a:r>
              <a:rPr lang="en-US" sz="2400" u="sng" spc="-300" dirty="0">
                <a:solidFill>
                  <a:srgbClr val="FF0000"/>
                </a:solidFill>
              </a:rPr>
              <a:t>C E </a:t>
            </a:r>
            <a:r>
              <a:rPr lang="en-US" sz="2400" u="sng" dirty="0">
                <a:solidFill>
                  <a:srgbClr val="FF0000"/>
                </a:solidFill>
              </a:rPr>
              <a:t>N regions, which are not very similar from one organism to the next.</a:t>
            </a:r>
          </a:p>
          <a:p>
            <a:pPr marL="342900" indent="-342900"/>
            <a:r>
              <a:rPr lang="en-US" sz="2400" u="sng" dirty="0" err="1"/>
              <a:t>Centromeric</a:t>
            </a:r>
            <a:r>
              <a:rPr lang="en-US" sz="2400" u="sng" dirty="0"/>
              <a:t> chromatin uses a histone H3 variant called </a:t>
            </a:r>
            <a:r>
              <a:rPr lang="en-US" sz="2400" i="1" u="sng" spc="-300" dirty="0"/>
              <a:t>C E N </a:t>
            </a:r>
            <a:r>
              <a:rPr lang="en-US" sz="2400" i="1" u="sng" dirty="0"/>
              <a:t>P-A</a:t>
            </a:r>
            <a:r>
              <a:rPr lang="en-US" sz="2400" i="1" dirty="0"/>
              <a:t>.</a:t>
            </a:r>
          </a:p>
        </p:txBody>
      </p:sp>
    </p:spTree>
    <p:extLst>
      <p:ext uri="{BB962C8B-B14F-4D97-AF65-F5344CB8AC3E}">
        <p14:creationId xmlns:p14="http://schemas.microsoft.com/office/powerpoint/2010/main" val="34153925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0902"/>
            <a:ext cx="8263784" cy="553998"/>
          </a:xfrm>
          <a:solidFill>
            <a:srgbClr val="99FF33"/>
          </a:solidFill>
        </p:spPr>
        <p:txBody>
          <a:bodyPr lIns="0" tIns="0" rIns="0" bIns="0" anchor="ctr">
            <a:spAutoFit/>
          </a:bodyPr>
          <a:lstStyle/>
          <a:p>
            <a:r>
              <a:rPr lang="en-US" sz="3600" dirty="0">
                <a:latin typeface="+mj-lt"/>
              </a:rPr>
              <a:t>Telomeres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8"/>
            <a:ext cx="8263784" cy="3724096"/>
          </a:xfrm>
          <a:noFill/>
          <a:ln>
            <a:noFill/>
          </a:ln>
        </p:spPr>
        <p:txBody>
          <a:bodyPr lIns="0" tIns="0" rIns="0" bIns="0" anchor="t" anchorCtr="0">
            <a:spAutoFit/>
          </a:bodyPr>
          <a:lstStyle/>
          <a:p>
            <a:pPr marL="342900" indent="-342900"/>
            <a:r>
              <a:rPr lang="en-US" sz="2400" dirty="0"/>
              <a:t>Telomeres are found at the </a:t>
            </a:r>
            <a:r>
              <a:rPr lang="en-US" sz="2400" dirty="0">
                <a:solidFill>
                  <a:srgbClr val="FF0000"/>
                </a:solidFill>
              </a:rPr>
              <a:t>tips of chromosomes</a:t>
            </a:r>
            <a:r>
              <a:rPr lang="en-US" sz="2400" dirty="0"/>
              <a:t>.</a:t>
            </a:r>
          </a:p>
          <a:p>
            <a:pPr marL="342900" indent="-342900"/>
            <a:r>
              <a:rPr lang="en-US" sz="2400" dirty="0"/>
              <a:t>They contain </a:t>
            </a:r>
            <a:r>
              <a:rPr lang="en-US" sz="2400" u="sng" dirty="0"/>
              <a:t>highly repetitive </a:t>
            </a:r>
            <a:r>
              <a:rPr lang="en-US" sz="2400" u="sng" spc="-300" dirty="0"/>
              <a:t>D N </a:t>
            </a:r>
            <a:r>
              <a:rPr lang="en-US" sz="2400" u="sng" dirty="0"/>
              <a:t>A sequences</a:t>
            </a:r>
            <a:r>
              <a:rPr lang="en-US" sz="2400" dirty="0"/>
              <a:t>.</a:t>
            </a:r>
          </a:p>
          <a:p>
            <a:pPr marL="342900" indent="-342900"/>
            <a:r>
              <a:rPr lang="en-US" sz="2400" dirty="0"/>
              <a:t>Telomeres </a:t>
            </a:r>
            <a:r>
              <a:rPr lang="en-US" sz="2400" dirty="0">
                <a:solidFill>
                  <a:srgbClr val="FF0000"/>
                </a:solidFill>
              </a:rPr>
              <a:t>protect chromosome </a:t>
            </a:r>
            <a:r>
              <a:rPr lang="en-US" sz="2400" dirty="0"/>
              <a:t>ends from degradation during each round of </a:t>
            </a:r>
            <a:r>
              <a:rPr lang="en-US" sz="2400" spc="-300" dirty="0"/>
              <a:t>D N </a:t>
            </a:r>
            <a:r>
              <a:rPr lang="en-US" sz="2400" dirty="0"/>
              <a:t>A replication.</a:t>
            </a:r>
          </a:p>
          <a:p>
            <a:pPr marL="342900" indent="-342900"/>
            <a:r>
              <a:rPr lang="en-US" sz="2400" u="sng" dirty="0">
                <a:solidFill>
                  <a:srgbClr val="FF0000"/>
                </a:solidFill>
              </a:rPr>
              <a:t>All vertebrates studied so far have the same repeat sequence (</a:t>
            </a:r>
            <a:r>
              <a:rPr lang="en-US" sz="2400" u="sng" spc="-300" dirty="0">
                <a:solidFill>
                  <a:srgbClr val="FF0000"/>
                </a:solidFill>
              </a:rPr>
              <a:t>T </a:t>
            </a:r>
            <a:r>
              <a:rPr lang="en-US" sz="2400" u="sng" spc="-300" dirty="0" err="1">
                <a:solidFill>
                  <a:srgbClr val="FF0000"/>
                </a:solidFill>
              </a:rPr>
              <a:t>T</a:t>
            </a:r>
            <a:r>
              <a:rPr lang="en-US" sz="2400" u="sng" spc="-300" dirty="0">
                <a:solidFill>
                  <a:srgbClr val="FF0000"/>
                </a:solidFill>
              </a:rPr>
              <a:t> A G </a:t>
            </a:r>
            <a:r>
              <a:rPr lang="en-US" sz="2400" u="sng" spc="-300" dirty="0" err="1">
                <a:solidFill>
                  <a:srgbClr val="FF0000"/>
                </a:solidFill>
              </a:rPr>
              <a:t>G</a:t>
            </a:r>
            <a:r>
              <a:rPr lang="en-US" sz="2400" u="sng" spc="-300" dirty="0">
                <a:solidFill>
                  <a:srgbClr val="FF0000"/>
                </a:solidFill>
              </a:rPr>
              <a:t> </a:t>
            </a:r>
            <a:r>
              <a:rPr lang="en-US" sz="2400" u="sng" dirty="0">
                <a:solidFill>
                  <a:srgbClr val="FF0000"/>
                </a:solidFill>
              </a:rPr>
              <a:t>G). </a:t>
            </a:r>
          </a:p>
          <a:p>
            <a:pPr marL="342900" indent="-342900"/>
            <a:r>
              <a:rPr lang="en-US" sz="2400" dirty="0"/>
              <a:t>Telomeres </a:t>
            </a:r>
            <a:r>
              <a:rPr lang="en-US" sz="2400" u="sng" dirty="0"/>
              <a:t>recruit proteins that are involved in structural protection of chromosome tips</a:t>
            </a:r>
            <a:r>
              <a:rPr lang="en-US" sz="2400" dirty="0"/>
              <a:t>.</a:t>
            </a:r>
          </a:p>
        </p:txBody>
      </p:sp>
    </p:spTree>
    <p:extLst>
      <p:ext uri="{BB962C8B-B14F-4D97-AF65-F5344CB8AC3E}">
        <p14:creationId xmlns:p14="http://schemas.microsoft.com/office/powerpoint/2010/main" val="513626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0603"/>
            <a:ext cx="8263784" cy="1107996"/>
          </a:xfrm>
          <a:solidFill>
            <a:srgbClr val="99FF33"/>
          </a:solidFill>
        </p:spPr>
        <p:txBody>
          <a:bodyPr lIns="0" tIns="0" rIns="0" bIns="0" anchor="ctr">
            <a:spAutoFit/>
          </a:bodyPr>
          <a:lstStyle/>
          <a:p>
            <a:r>
              <a:rPr lang="en-US" sz="3600" dirty="0">
                <a:latin typeface="+mj-lt"/>
              </a:rPr>
              <a:t>Chromosomes Can Be Identified by Unique Banding Patterns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3"/>
            <a:ext cx="8263784" cy="2970044"/>
          </a:xfrm>
          <a:noFill/>
          <a:ln>
            <a:noFill/>
          </a:ln>
        </p:spPr>
        <p:txBody>
          <a:bodyPr lIns="0" tIns="0" rIns="0" bIns="0" anchor="t" anchorCtr="0">
            <a:spAutoFit/>
          </a:bodyPr>
          <a:lstStyle/>
          <a:p>
            <a:pPr marL="342900" indent="-342900"/>
            <a:r>
              <a:rPr lang="en-US" sz="2400" dirty="0"/>
              <a:t>Mitotic chromosomes viewed under the light microscope can be distinguished by size and position of the centromere.</a:t>
            </a:r>
          </a:p>
          <a:p>
            <a:pPr marL="342900" indent="-342900"/>
            <a:r>
              <a:rPr lang="en-US" sz="2400" dirty="0"/>
              <a:t>Similar-sized chromosomes can be distinguished by their banding patterns in response to stains.</a:t>
            </a:r>
          </a:p>
          <a:p>
            <a:pPr marL="342900" indent="-342900"/>
            <a:r>
              <a:rPr lang="en-US" sz="2400" dirty="0"/>
              <a:t>A common stain is Giemsa, which causes light- and dark-staining chromosome bands called </a:t>
            </a:r>
            <a:r>
              <a:rPr lang="en-US" sz="2400" i="1" dirty="0">
                <a:solidFill>
                  <a:srgbClr val="FF0000"/>
                </a:solidFill>
              </a:rPr>
              <a:t>G bands.</a:t>
            </a:r>
          </a:p>
        </p:txBody>
      </p:sp>
    </p:spTree>
    <p:extLst>
      <p:ext uri="{BB962C8B-B14F-4D97-AF65-F5344CB8AC3E}">
        <p14:creationId xmlns:p14="http://schemas.microsoft.com/office/powerpoint/2010/main" val="37532182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61840"/>
            <a:ext cx="8294334" cy="1384995"/>
          </a:xfrm>
          <a:solidFill>
            <a:srgbClr val="99FF33"/>
          </a:solidFill>
        </p:spPr>
        <p:txBody>
          <a:bodyPr wrap="square" lIns="0" tIns="0" rIns="0" bIns="0" anchor="ctr">
            <a:spAutoFit/>
          </a:bodyPr>
          <a:lstStyle/>
          <a:p>
            <a:r>
              <a:rPr lang="en-US" sz="3000" dirty="0"/>
              <a:t>Mitotic Human Chromosomes from Metaphase-Arrested Cells Have Unique G-Banding Patterns</a:t>
            </a:r>
          </a:p>
        </p:txBody>
      </p:sp>
      <p:sp>
        <p:nvSpPr>
          <p:cNvPr id="6" name="Content Placeholder 5"/>
          <p:cNvSpPr>
            <a:spLocks noGrp="1"/>
          </p:cNvSpPr>
          <p:nvPr>
            <p:ph sz="quarter" idx="4294967295"/>
          </p:nvPr>
        </p:nvSpPr>
        <p:spPr>
          <a:xfrm>
            <a:off x="419100" y="1754202"/>
            <a:ext cx="8305800" cy="1107996"/>
          </a:xfrm>
          <a:solidFill>
            <a:schemeClr val="accent4">
              <a:lumMod val="40000"/>
              <a:lumOff val="60000"/>
            </a:schemeClr>
          </a:solidFill>
        </p:spPr>
        <p:txBody>
          <a:bodyPr lIns="0" tIns="0" rIns="0" bIns="0">
            <a:spAutoFit/>
          </a:bodyPr>
          <a:lstStyle/>
          <a:p>
            <a:pPr marL="0" indent="0">
              <a:spcBef>
                <a:spcPts val="600"/>
              </a:spcBef>
              <a:buNone/>
            </a:pPr>
            <a:r>
              <a:rPr lang="en-US" sz="2400" b="1" dirty="0"/>
              <a:t>Figure 16.23</a:t>
            </a:r>
            <a:r>
              <a:rPr lang="en-US" sz="2400" dirty="0"/>
              <a:t> </a:t>
            </a:r>
            <a:r>
              <a:rPr lang="en-US" sz="2400" b="1" dirty="0"/>
              <a:t>Mitotic Human Chromosomes from Metaphase-Arrested Cells Have Unique G-Banding Patterns.</a:t>
            </a:r>
            <a:endParaRPr lang="en-US" sz="2400" dirty="0"/>
          </a:p>
        </p:txBody>
      </p:sp>
      <p:pic>
        <p:nvPicPr>
          <p:cNvPr id="4" name="Picture Placeholder 3" descr="G bands on the human X chromosome and Giemsa-stained chromosomes from a human male with X Y sex chromosome.&#10;Long description is available in note,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15"/>
          <a:stretch/>
        </p:blipFill>
        <p:spPr>
          <a:xfrm>
            <a:off x="2469094" y="2862198"/>
            <a:ext cx="4196286" cy="3428076"/>
          </a:xfrm>
        </p:spPr>
      </p:pic>
    </p:spTree>
    <p:extLst>
      <p:ext uri="{BB962C8B-B14F-4D97-AF65-F5344CB8AC3E}">
        <p14:creationId xmlns:p14="http://schemas.microsoft.com/office/powerpoint/2010/main" val="100784893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151258</TotalTime>
  <Words>10652</Words>
  <Application>Microsoft Office PowerPoint</Application>
  <PresentationFormat>On-screen Show (4:3)</PresentationFormat>
  <Paragraphs>960</Paragraphs>
  <Slides>146</Slides>
  <Notes>146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146</vt:i4>
      </vt:variant>
    </vt:vector>
  </HeadingPairs>
  <TitlesOfParts>
    <vt:vector size="154" baseType="lpstr">
      <vt:lpstr>Arial</vt:lpstr>
      <vt:lpstr>Calibri</vt:lpstr>
      <vt:lpstr>Noto Sans Symbols</vt:lpstr>
      <vt:lpstr>Symbol</vt:lpstr>
      <vt:lpstr>Times New Roman</vt:lpstr>
      <vt:lpstr>Verdana</vt:lpstr>
      <vt:lpstr>USHE</vt:lpstr>
      <vt:lpstr>USHE_slide options</vt:lpstr>
      <vt:lpstr>Becker’s World of the Cell</vt:lpstr>
      <vt:lpstr>The Structural Basis of Cellular Information: D N A, Chromosomes, and the Nucleus</vt:lpstr>
      <vt:lpstr>Genes Consist of D N A</vt:lpstr>
      <vt:lpstr>Transcription and Translation</vt:lpstr>
      <vt:lpstr>The Flow of Information in Cells (1 of 2)</vt:lpstr>
      <vt:lpstr>The Flow of Information in Cells (2 of 2)</vt:lpstr>
      <vt:lpstr>16.1 Chemical Nature of the Genetic Material</vt:lpstr>
      <vt:lpstr>The Discovery of D N A Led to Conflicting Proposals Concerning the Chemical Nature of Genes</vt:lpstr>
      <vt:lpstr>D N A Controversy</vt:lpstr>
      <vt:lpstr>Genes and Protein</vt:lpstr>
      <vt:lpstr>Avery, MacLeod, and McCarty Showed That D N A Is the Genetic Material of Bacteria</vt:lpstr>
      <vt:lpstr>Griffith’s Experiment on Genetic Transformation in Pneumococcus (1 of 2)</vt:lpstr>
      <vt:lpstr>Genetic Transformation</vt:lpstr>
      <vt:lpstr>Avery and Colleagues Identified the Transforming Substance</vt:lpstr>
      <vt:lpstr>Griffith’s Experiment on Genetic Transformation in Pneumococcus (2 of 2)</vt:lpstr>
      <vt:lpstr>Hershey and Chase Showed That       D N A Is the Genetic Material of Viruses</vt:lpstr>
      <vt:lpstr>The Structure and Lifecycle of Bacteriophage T4</vt:lpstr>
      <vt:lpstr>Infection by T4 Phage</vt:lpstr>
      <vt:lpstr>Virulent and Temperate Phages (1 of 2)</vt:lpstr>
      <vt:lpstr>Virulent and Temperate Phages (2 of 2)</vt:lpstr>
      <vt:lpstr>The Genetic Material of T2 Phage</vt:lpstr>
      <vt:lpstr>Detection of Radioactivity</vt:lpstr>
      <vt:lpstr>The Results of the Experiment</vt:lpstr>
      <vt:lpstr>The Hershey-Chase Experiment: D N A as the Genetic Material of Phage T2</vt:lpstr>
      <vt:lpstr>R N A Is the Genetic Material in Some Viruses</vt:lpstr>
      <vt:lpstr>R N A Is the Genetic Material of Tobacco Mosaic Virus </vt:lpstr>
      <vt:lpstr>R N A Is the Genetic Material in Some Viruses-Retroviruses</vt:lpstr>
      <vt:lpstr>Retroviruses (1 of 3)</vt:lpstr>
      <vt:lpstr>Retroviruses (2 of 3)</vt:lpstr>
      <vt:lpstr>Retroviruses (3 of 3)</vt:lpstr>
      <vt:lpstr>The Reproductive Cycle of a Retrovirus</vt:lpstr>
      <vt:lpstr>R N A Tumor Viruses</vt:lpstr>
      <vt:lpstr>16.2 D N A Structure</vt:lpstr>
      <vt:lpstr>Chargaff’s Rules Reveal That A = T and G = C</vt:lpstr>
      <vt:lpstr>D N A Base Composition Data That Led to Chargaff’s Rules</vt:lpstr>
      <vt:lpstr>Chargaff’s Most Striking Observation</vt:lpstr>
      <vt:lpstr>Watson and Crick Discovered That D N A Is a Double Helix</vt:lpstr>
      <vt:lpstr>The Double Helix Model</vt:lpstr>
      <vt:lpstr>Modeling D N A Structure (1 of 2)</vt:lpstr>
      <vt:lpstr>Modeling D N A Structure (2 of 2)</vt:lpstr>
      <vt:lpstr>The Watson-Crick Model (1 of 2)</vt:lpstr>
      <vt:lpstr>The Watson-Crick Model (2 of 2)</vt:lpstr>
      <vt:lpstr>The D N A Double Helix</vt:lpstr>
      <vt:lpstr>Replication of Genetic Information</vt:lpstr>
      <vt:lpstr>Key Features of D N A Structure</vt:lpstr>
      <vt:lpstr>Measuring D N A Length </vt:lpstr>
      <vt:lpstr>Structural Variants of D N A (1 of 2)</vt:lpstr>
      <vt:lpstr>Structural Variants of D N A (2 of 2)</vt:lpstr>
      <vt:lpstr>Alternative Forms of D N A</vt:lpstr>
      <vt:lpstr>D N A Can Be Interconverted Between Relaxed and Supercoiled Forms</vt:lpstr>
      <vt:lpstr>Supercoiling</vt:lpstr>
      <vt:lpstr>Interconversion of Relaxed and Supercoiled D N A</vt:lpstr>
      <vt:lpstr>Interconversion Between Relaxed and Supercoiled D N A</vt:lpstr>
      <vt:lpstr>Reactions Catalyzed by Topoisomerases I and II</vt:lpstr>
      <vt:lpstr>D N A Gyrase, a Bacterial Type II Topoisomerase</vt:lpstr>
      <vt:lpstr>The Two Strands of a D N A Double Helix Can Be Denatured and Renatured</vt:lpstr>
      <vt:lpstr>Denaturation</vt:lpstr>
      <vt:lpstr>Influences on D N A Melting Temperature </vt:lpstr>
      <vt:lpstr>Thermal Denaturation Profile for D N A</vt:lpstr>
      <vt:lpstr>Dependence of D N A Thermal Denaturation on Base Composition </vt:lpstr>
      <vt:lpstr>Nucleic Acid Hybridization</vt:lpstr>
      <vt:lpstr>D N A Denaturation and Renaturation</vt:lpstr>
      <vt:lpstr>16.3 D N A Packaging</vt:lpstr>
      <vt:lpstr>Bacteria Package D N A in Bacterial Chromosomes and Plasmids</vt:lpstr>
      <vt:lpstr>Bacterial Chromosomes (1 of 2)</vt:lpstr>
      <vt:lpstr>Bacterial Chromosomes (2 of 2)</vt:lpstr>
      <vt:lpstr>The Bacterial Nucleoid </vt:lpstr>
      <vt:lpstr>Bacterial Plasmids</vt:lpstr>
      <vt:lpstr>Types of Plasmids (1 of 2)</vt:lpstr>
      <vt:lpstr>Types of Plasmids (2 of 2)</vt:lpstr>
      <vt:lpstr>Eukaryotes Package D N A in Chromatin and Chromosomes</vt:lpstr>
      <vt:lpstr>Histones</vt:lpstr>
      <vt:lpstr>Types of Histones</vt:lpstr>
      <vt:lpstr>Nucleosomes Are the Basic Unit of Chromatin Structure</vt:lpstr>
      <vt:lpstr>Nucleosomes</vt:lpstr>
      <vt:lpstr>Evidence for Nucleosomes</vt:lpstr>
      <vt:lpstr>Evidence That Proteins Are Clustered at 200-Base-Pair Intervals Along the D N A Molecule in Chromatin Fibers</vt:lpstr>
      <vt:lpstr>A Histone Octamer Forms the Nucleosome Core</vt:lpstr>
      <vt:lpstr>Investigation of the Nucleosome</vt:lpstr>
      <vt:lpstr>More Investigation of the Nucleosome</vt:lpstr>
      <vt:lpstr>A Closer Look at the Nucleosome Structure</vt:lpstr>
      <vt:lpstr>Nucleosomes Are Packed Together  to Form Chromatin Fibers and Chromosomes</vt:lpstr>
      <vt:lpstr>The Levels of Chromatin Packing</vt:lpstr>
      <vt:lpstr>Further Packing of Chromatin</vt:lpstr>
      <vt:lpstr>Electron Micrograph Showing the Protein Scaffold That Remains After Removing Histones from Human Chromosomes</vt:lpstr>
      <vt:lpstr>Transcription and Packaging</vt:lpstr>
      <vt:lpstr>Changes in Histones and Chromatin Remodeling Proteins Can Alter Chromatin Packing</vt:lpstr>
      <vt:lpstr>Histone Methylation and Acetylation</vt:lpstr>
      <vt:lpstr>Chromatin Remodeling (1 of 2)</vt:lpstr>
      <vt:lpstr>Chromatin Remodeling (2 of 2)</vt:lpstr>
      <vt:lpstr>Effects of Histone Modification and Chromatin Remodeling Proteins on Chromatin Packing</vt:lpstr>
      <vt:lpstr>Chromosomal D N A Contains Euchromatin and Heterochromatin</vt:lpstr>
      <vt:lpstr>Some Heterochromatin Plays a Structural Role in Chromosomes</vt:lpstr>
      <vt:lpstr>Centromeres and Telomeres Are Structural Elements of Chromosomes</vt:lpstr>
      <vt:lpstr>Centromeres</vt:lpstr>
      <vt:lpstr>Centromere Sequences</vt:lpstr>
      <vt:lpstr>Telomeres</vt:lpstr>
      <vt:lpstr>Chromosomes Can Be Identified by Unique Banding Patterns</vt:lpstr>
      <vt:lpstr>Mitotic Human Chromosomes from Metaphase-Arrested Cells Have Unique G-Banding Patterns</vt:lpstr>
      <vt:lpstr>Eukaryotic Chromosomes Contain Large Amounts of Repeated D N A Sequences</vt:lpstr>
      <vt:lpstr>Bacterial versus Mammalian D N A</vt:lpstr>
      <vt:lpstr>Repeated D N A Sequences</vt:lpstr>
      <vt:lpstr>Renaturation of Calf and E. coli D N A Shows Eukaryotes Have Repetitive D N A </vt:lpstr>
      <vt:lpstr>Categories of Repeated Sequences in Eukaryotic D N A</vt:lpstr>
      <vt:lpstr>Tandemly Repeated D N A</vt:lpstr>
      <vt:lpstr>Simple-Sequence Repeats</vt:lpstr>
      <vt:lpstr>Types of Repeat Sequences</vt:lpstr>
      <vt:lpstr>Interspersed Repeated D N A</vt:lpstr>
      <vt:lpstr>Types of Interspersed Repeated D N A</vt:lpstr>
      <vt:lpstr>L I N E s and S I N E s </vt:lpstr>
      <vt:lpstr>Types of D N A in the Human Genome</vt:lpstr>
      <vt:lpstr>Eukaryotes Package Some of Their   D N A in Mitochondria and Chloroplasts</vt:lpstr>
      <vt:lpstr>Mitochondrial D N A</vt:lpstr>
      <vt:lpstr>The Human Mitochondrion </vt:lpstr>
      <vt:lpstr>Genomic Makeup of the Human Mitochondrion</vt:lpstr>
      <vt:lpstr>Mitochondrial Genomes</vt:lpstr>
      <vt:lpstr>Chloroplast Genomes</vt:lpstr>
      <vt:lpstr>16.4 The Nucleus</vt:lpstr>
      <vt:lpstr>The Nucleus</vt:lpstr>
      <vt:lpstr>Structural Organization of the Nucleus and Nuclear Envelope</vt:lpstr>
      <vt:lpstr>A Double-Membrane Nuclear Envelope Surrounds the Nucleus</vt:lpstr>
      <vt:lpstr>Nuclear Pores (1 of 2)</vt:lpstr>
      <vt:lpstr>Nuclear Pores (2 of 2)</vt:lpstr>
      <vt:lpstr>Nuclear Pore Complex</vt:lpstr>
      <vt:lpstr>Structure of the Nuclear Pore</vt:lpstr>
      <vt:lpstr>Molecules Enter and Exit the Nucleus Through Nuclear Pores</vt:lpstr>
      <vt:lpstr>Macromolecular Transport into and out of the Nucleus </vt:lpstr>
      <vt:lpstr>Simple Diffusion of Small Molecules Through Nuclear Pores</vt:lpstr>
      <vt:lpstr>Active Transport of Large Proteins and R N A Through Nuclear Pores</vt:lpstr>
      <vt:lpstr>Nuclear Localization Signals</vt:lpstr>
      <vt:lpstr>The Importance of Nuclear Localization Signals for Nuclear Import (1 of 2)</vt:lpstr>
      <vt:lpstr>The Importance of Nuclear Localization Signals for Nuclear Import (2 of 2)</vt:lpstr>
      <vt:lpstr>Nuclear Import via the Ran/Importin Pathway (1 of 2)</vt:lpstr>
      <vt:lpstr>Nuclear Import via the Ran/Importin Pathway (2 of 2)</vt:lpstr>
      <vt:lpstr>Transport Through the Nuclear Pore Complex</vt:lpstr>
      <vt:lpstr>Nuclear Export via Ran-Independent and Ran-Dependent Pathways (1 of 2)</vt:lpstr>
      <vt:lpstr>Nuclear Export via Ran-Independent and Ran-Dependent Pathways (2 of 2)</vt:lpstr>
      <vt:lpstr>Maintaining a Ran-G T P Gradient Across the Membrane</vt:lpstr>
      <vt:lpstr>Function of the Ran-G T P Gradient Across the Membrane</vt:lpstr>
      <vt:lpstr>The Nucleus Is Mechanically Integrated with the Rest of the Cell</vt:lpstr>
      <vt:lpstr>The Nuclear Matrix and the Nuclear Lamina (1 of 2)</vt:lpstr>
      <vt:lpstr>The Nuclear Matrix and the Nuclear Lamina (2 of 2)</vt:lpstr>
      <vt:lpstr>Nuclear Lamina</vt:lpstr>
      <vt:lpstr>Chromatin Is Located Within the Nucleus in a Nonrandom Fashion</vt:lpstr>
      <vt:lpstr>The Nucleolus Is Involved in Ribosome Formation</vt:lpstr>
      <vt:lpstr>The Nucleolus </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Becker’s World of the Cell, Tenth Edition, Chapter 16, The Structural Basis of Cellular Information: DNA, Chromosomes, and the Nucleus</dc:title>
  <dc:subject>Science</dc:subject>
  <dc:creator>Jeff Hardin, James P Lodolce</dc:creator>
  <cp:keywords/>
  <dc:description/>
  <cp:lastModifiedBy>Salwa</cp:lastModifiedBy>
  <cp:revision>1006</cp:revision>
  <dcterms:modified xsi:type="dcterms:W3CDTF">2022-04-26T08:31:16Z</dcterms:modified>
</cp:coreProperties>
</file>