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75"/>
  </p:notesMasterIdLst>
  <p:sldIdLst>
    <p:sldId id="256" r:id="rId2"/>
    <p:sldId id="376" r:id="rId3"/>
    <p:sldId id="313" r:id="rId4"/>
    <p:sldId id="378" r:id="rId5"/>
    <p:sldId id="379" r:id="rId6"/>
    <p:sldId id="380" r:id="rId7"/>
    <p:sldId id="384" r:id="rId8"/>
    <p:sldId id="314" r:id="rId9"/>
    <p:sldId id="381" r:id="rId10"/>
    <p:sldId id="382" r:id="rId11"/>
    <p:sldId id="383" r:id="rId12"/>
    <p:sldId id="377" r:id="rId13"/>
    <p:sldId id="315" r:id="rId14"/>
    <p:sldId id="258" r:id="rId15"/>
    <p:sldId id="316" r:id="rId16"/>
    <p:sldId id="317" r:id="rId17"/>
    <p:sldId id="318" r:id="rId18"/>
    <p:sldId id="319" r:id="rId19"/>
    <p:sldId id="259" r:id="rId20"/>
    <p:sldId id="260" r:id="rId21"/>
    <p:sldId id="320" r:id="rId22"/>
    <p:sldId id="285" r:id="rId23"/>
    <p:sldId id="326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324" r:id="rId35"/>
    <p:sldId id="325" r:id="rId36"/>
    <p:sldId id="388" r:id="rId37"/>
    <p:sldId id="389" r:id="rId38"/>
    <p:sldId id="387" r:id="rId39"/>
    <p:sldId id="296" r:id="rId40"/>
    <p:sldId id="297" r:id="rId41"/>
    <p:sldId id="298" r:id="rId42"/>
    <p:sldId id="299" r:id="rId43"/>
    <p:sldId id="300" r:id="rId44"/>
    <p:sldId id="390" r:id="rId45"/>
    <p:sldId id="391" r:id="rId46"/>
    <p:sldId id="392" r:id="rId47"/>
    <p:sldId id="393" r:id="rId48"/>
    <p:sldId id="394" r:id="rId49"/>
    <p:sldId id="395" r:id="rId50"/>
    <p:sldId id="396" r:id="rId51"/>
    <p:sldId id="304" r:id="rId52"/>
    <p:sldId id="397" r:id="rId53"/>
    <p:sldId id="409" r:id="rId54"/>
    <p:sldId id="410" r:id="rId55"/>
    <p:sldId id="305" r:id="rId56"/>
    <p:sldId id="408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98" r:id="rId65"/>
    <p:sldId id="406" r:id="rId66"/>
    <p:sldId id="407" r:id="rId67"/>
    <p:sldId id="399" r:id="rId68"/>
    <p:sldId id="400" r:id="rId69"/>
    <p:sldId id="411" r:id="rId70"/>
    <p:sldId id="412" r:id="rId71"/>
    <p:sldId id="401" r:id="rId72"/>
    <p:sldId id="402" r:id="rId73"/>
    <p:sldId id="403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94667" autoAdjust="0"/>
  </p:normalViewPr>
  <p:slideViewPr>
    <p:cSldViewPr>
      <p:cViewPr>
        <p:scale>
          <a:sx n="80" d="100"/>
          <a:sy n="80" d="100"/>
        </p:scale>
        <p:origin x="-107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EC3BD-8582-4905-9E7B-1A6EFFDBEA70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AC429-C217-40BA-A620-04DB4F426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712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AC429-C217-40BA-A620-04DB4F426EB9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07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64999">
              <a:srgbClr val="F0EBD5"/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62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Gastro Intestinal system 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428856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3" t="9896" r="18155" b="6250"/>
          <a:stretch/>
        </p:blipFill>
        <p:spPr bwMode="auto">
          <a:xfrm>
            <a:off x="457200" y="228600"/>
            <a:ext cx="83058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451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6" t="10417" r="17862" b="6250"/>
          <a:stretch/>
        </p:blipFill>
        <p:spPr bwMode="auto">
          <a:xfrm>
            <a:off x="609600" y="609600"/>
            <a:ext cx="81153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299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Subdivisions of the </a:t>
            </a:r>
            <a:r>
              <a:rPr lang="en-US" sz="4400" dirty="0" smtClean="0"/>
              <a:t>GI system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447800"/>
            <a:ext cx="7772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•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Alimentary Canal</a:t>
            </a:r>
          </a:p>
          <a:p>
            <a:r>
              <a:rPr lang="en-US" sz="2800" dirty="0"/>
              <a:t>–Tube through which food/waste actually passes</a:t>
            </a:r>
          </a:p>
          <a:p>
            <a:r>
              <a:rPr lang="en-US" sz="2800" dirty="0"/>
              <a:t>–Mouth, pharynx, esophagus, stomach, SI, and LI</a:t>
            </a:r>
          </a:p>
          <a:p>
            <a:r>
              <a:rPr lang="en-US" sz="2800" dirty="0"/>
              <a:t>•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Accessory Organs</a:t>
            </a:r>
          </a:p>
          <a:p>
            <a:r>
              <a:rPr lang="en-US" sz="2800" dirty="0"/>
              <a:t>–Are connected to and involved with the alimentary canal –but no food/waste passes through them</a:t>
            </a:r>
          </a:p>
          <a:p>
            <a:r>
              <a:rPr lang="en-US" sz="2800" dirty="0"/>
              <a:t>–Teeth, tongue, salivary glands, liver, gallbladder, and pancreas</a:t>
            </a:r>
          </a:p>
        </p:txBody>
      </p:sp>
    </p:spTree>
    <p:extLst>
      <p:ext uri="{BB962C8B-B14F-4D97-AF65-F5344CB8AC3E}">
        <p14:creationId xmlns:p14="http://schemas.microsoft.com/office/powerpoint/2010/main" val="3664970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GI tract is composed of four layers, or tunics. Each layer has different tissues and functions. From the inside out they are called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 mucosa</a:t>
            </a:r>
          </a:p>
          <a:p>
            <a:r>
              <a:rPr lang="en-US" sz="2800" dirty="0" err="1" smtClean="0"/>
              <a:t>Submucosa</a:t>
            </a:r>
            <a:endParaRPr lang="en-US" sz="2800" dirty="0" smtClean="0"/>
          </a:p>
          <a:p>
            <a:r>
              <a:rPr lang="en-US" sz="2800" dirty="0" err="1" smtClean="0"/>
              <a:t>Muscularis</a:t>
            </a:r>
            <a:endParaRPr lang="en-US" sz="2800" dirty="0"/>
          </a:p>
          <a:p>
            <a:r>
              <a:rPr lang="en-US" sz="2800" dirty="0" smtClean="0"/>
              <a:t> </a:t>
            </a:r>
            <a:r>
              <a:rPr lang="en-US" sz="2800" dirty="0"/>
              <a:t>and serosa.</a:t>
            </a:r>
            <a:endParaRPr lang="en-GB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the GI tract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36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10" descr="Basic structure of g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77724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23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mucosa is the absorptive and secretory layer. It is composed of simple epithelium cells and a thin connective tissue.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specialized goblet cells that secrete mucus throughout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GI tract located within the mucosa. On the mucosa layer there are Villi and micro villi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Mucosa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23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submucosa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relatively thick, is highly vascular and serves the mucosa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absorbed elements that pass through the mucosa are picked up from the blood vessels of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submucosa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submucosa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also has glands and nerve plexuses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Submucosa</a:t>
            </a:r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7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muscularis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responsible for segmental contractions and peristaltic movement in the GI tract.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muscularis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composed of two layers of muscle: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inner circular and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outer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longitudinal layer of smooth muscle.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muscles cause food to move and churn with digestive enzymes down the GI tract.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Muscularis</a:t>
            </a:r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054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last layer is a protective layer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is composed of avascular connective tissue and simple squamous epithelium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secretes lubricating serous fluid.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the visible layer on the outside of the organs.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Serosa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674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14" descr="Small intest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7696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235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Digestive </a:t>
            </a:r>
            <a:r>
              <a:rPr lang="en-US" dirty="0" smtClean="0"/>
              <a:t>system It </a:t>
            </a:r>
            <a:r>
              <a:rPr lang="en-US" dirty="0"/>
              <a:t>refers to all the structures from </a:t>
            </a:r>
            <a:r>
              <a:rPr lang="en-US" dirty="0" smtClean="0"/>
              <a:t>the mouth to </a:t>
            </a:r>
            <a:r>
              <a:rPr lang="en-US" dirty="0"/>
              <a:t>the anus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4114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3886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065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94509"/>
            <a:ext cx="7162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235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GB" dirty="0"/>
              <a:t>1. Salivary glands </a:t>
            </a:r>
          </a:p>
          <a:p>
            <a:pPr marL="114300" indent="0">
              <a:buNone/>
            </a:pPr>
            <a:r>
              <a:rPr lang="en-GB" dirty="0" smtClean="0"/>
              <a:t> </a:t>
            </a:r>
            <a:r>
              <a:rPr lang="en-GB" dirty="0"/>
              <a:t>Parotid gland </a:t>
            </a:r>
          </a:p>
          <a:p>
            <a:pPr marL="114300" indent="0">
              <a:buNone/>
            </a:pPr>
            <a:r>
              <a:rPr lang="en-GB" dirty="0" smtClean="0"/>
              <a:t> </a:t>
            </a:r>
            <a:r>
              <a:rPr lang="en-GB" dirty="0"/>
              <a:t>Submandibular gland </a:t>
            </a:r>
          </a:p>
          <a:p>
            <a:pPr marL="114300" indent="0">
              <a:buNone/>
            </a:pPr>
            <a:r>
              <a:rPr lang="en-GB" dirty="0" smtClean="0"/>
              <a:t> </a:t>
            </a:r>
            <a:r>
              <a:rPr lang="en-GB" dirty="0"/>
              <a:t>Sublingual gland </a:t>
            </a:r>
          </a:p>
          <a:p>
            <a:endParaRPr lang="en-GB" dirty="0"/>
          </a:p>
          <a:p>
            <a:pPr marL="109728" indent="0">
              <a:buNone/>
            </a:pPr>
            <a:r>
              <a:rPr lang="en-GB" dirty="0"/>
              <a:t>2. Tongue </a:t>
            </a:r>
          </a:p>
          <a:p>
            <a:pPr marL="109728" indent="0">
              <a:buNone/>
            </a:pPr>
            <a:r>
              <a:rPr lang="en-GB" dirty="0"/>
              <a:t>3. Teeth </a:t>
            </a:r>
          </a:p>
          <a:p>
            <a:pPr marL="109728" indent="0">
              <a:buNone/>
            </a:pPr>
            <a:r>
              <a:rPr lang="en-GB" dirty="0"/>
              <a:t>4. Liver </a:t>
            </a:r>
            <a:endParaRPr lang="en-GB" dirty="0" smtClean="0"/>
          </a:p>
          <a:p>
            <a:pPr marL="109728" indent="0">
              <a:buNone/>
            </a:pPr>
            <a:r>
              <a:rPr lang="en-US" dirty="0" smtClean="0"/>
              <a:t>5- Gallbladder 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6- Pancreas 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7- </a:t>
            </a:r>
            <a:r>
              <a:rPr lang="en-US" dirty="0" err="1" smtClean="0"/>
              <a:t>Vermifrom</a:t>
            </a:r>
            <a:r>
              <a:rPr lang="en-US" dirty="0" smtClean="0"/>
              <a:t> </a:t>
            </a:r>
            <a:r>
              <a:rPr lang="en-US" dirty="0" smtClean="0"/>
              <a:t>appendix 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Accessory organs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223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9" y="1089991"/>
            <a:ext cx="8305800" cy="2514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Include the parotid gland, sublingual gland, and </a:t>
            </a:r>
            <a:r>
              <a:rPr lang="en-US" dirty="0" err="1" smtClean="0"/>
              <a:t>submandibular</a:t>
            </a:r>
            <a:r>
              <a:rPr lang="en-US" dirty="0" smtClean="0"/>
              <a:t> gland.</a:t>
            </a:r>
          </a:p>
          <a:p>
            <a:r>
              <a:rPr lang="en-US" dirty="0" smtClean="0"/>
              <a:t>Secrete saliva (mixture of water, enzymes, and </a:t>
            </a:r>
            <a:r>
              <a:rPr lang="en-US" dirty="0" err="1" smtClean="0"/>
              <a:t>mucin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Moistens food</a:t>
            </a:r>
          </a:p>
          <a:p>
            <a:r>
              <a:rPr lang="en-US" dirty="0" smtClean="0"/>
              <a:t>Enzymes within saliva begin the chemical break down of food.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Salivary Glands</a:t>
            </a:r>
            <a:endParaRPr lang="en-US" dirty="0"/>
          </a:p>
        </p:txBody>
      </p:sp>
      <p:pic>
        <p:nvPicPr>
          <p:cNvPr id="1026" name="Picture 2" descr="http://www.riversideonline.com/source/images/image_popup/ah6a192.jpg"/>
          <p:cNvPicPr>
            <a:picLocks noChangeAspect="1" noChangeArrowheads="1"/>
          </p:cNvPicPr>
          <p:nvPr/>
        </p:nvPicPr>
        <p:blipFill rotWithShape="1">
          <a:blip r:embed="rId2" cstate="print"/>
          <a:srcRect l="5653" t="11426" r="4907" b="6066"/>
          <a:stretch/>
        </p:blipFill>
        <p:spPr bwMode="auto">
          <a:xfrm>
            <a:off x="2743200" y="3276599"/>
            <a:ext cx="5562600" cy="3382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2374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GB" sz="5400" b="1" dirty="0" err="1" smtClean="0">
                <a:solidFill>
                  <a:srgbClr val="FF0000"/>
                </a:solidFill>
              </a:rPr>
              <a:t>Xerostomia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81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0" y="1600200"/>
            <a:ext cx="4305300" cy="5029200"/>
          </a:xfrm>
        </p:spPr>
        <p:txBody>
          <a:bodyPr>
            <a:normAutofit/>
          </a:bodyPr>
          <a:lstStyle/>
          <a:p>
            <a:r>
              <a:rPr lang="en-GB" sz="2800" b="1" dirty="0"/>
              <a:t>Mastication</a:t>
            </a:r>
            <a:endParaRPr lang="en-US" sz="2800" dirty="0" smtClean="0"/>
          </a:p>
          <a:p>
            <a:r>
              <a:rPr lang="en-US" sz="2800" dirty="0" smtClean="0"/>
              <a:t>Tear, chop, and grind food for swallowing.</a:t>
            </a:r>
          </a:p>
          <a:p>
            <a:r>
              <a:rPr lang="en-US" sz="2800" dirty="0" smtClean="0"/>
              <a:t>Mechanical digestion</a:t>
            </a:r>
          </a:p>
          <a:p>
            <a:r>
              <a:rPr lang="en-US" sz="2800" dirty="0" smtClean="0"/>
              <a:t>Front teeth and “canines” are used to tear into tough food</a:t>
            </a:r>
          </a:p>
          <a:p>
            <a:r>
              <a:rPr lang="en-US" sz="2800" dirty="0" smtClean="0"/>
              <a:t>Flat molars grind grains and plant matter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Teeth</a:t>
            </a:r>
            <a:endParaRPr lang="en-US" dirty="0"/>
          </a:p>
        </p:txBody>
      </p:sp>
      <p:pic>
        <p:nvPicPr>
          <p:cNvPr id="16386" name="Picture 2" descr="http://static2.stuff.co.nz/1233108507/139/741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2857500" cy="3429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525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962400" cy="4953000"/>
          </a:xfrm>
        </p:spPr>
        <p:txBody>
          <a:bodyPr/>
          <a:lstStyle/>
          <a:p>
            <a:r>
              <a:rPr lang="en-US" dirty="0" smtClean="0"/>
              <a:t>Moves food around while chewing and mixes it     </a:t>
            </a:r>
          </a:p>
          <a:p>
            <a:r>
              <a:rPr lang="en-US" dirty="0" smtClean="0"/>
              <a:t>Contains taste buds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Tongue</a:t>
            </a:r>
            <a:endParaRPr lang="en-US" dirty="0"/>
          </a:p>
        </p:txBody>
      </p:sp>
      <p:pic>
        <p:nvPicPr>
          <p:cNvPr id="17410" name="Picture 2" descr="http://static.howstuffworks.com/gif/adam/images/en/tongue-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066800"/>
            <a:ext cx="44196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3573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886200" cy="502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Roof of the mouth</a:t>
            </a:r>
          </a:p>
          <a:p>
            <a:r>
              <a:rPr lang="en-US" sz="3200" dirty="0" smtClean="0"/>
              <a:t>Covered by a mucous membrane</a:t>
            </a:r>
          </a:p>
          <a:p>
            <a:r>
              <a:rPr lang="en-US" sz="3200" dirty="0" smtClean="0"/>
              <a:t>Made of bone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Palate</a:t>
            </a:r>
            <a:endParaRPr lang="en-US" dirty="0"/>
          </a:p>
        </p:txBody>
      </p:sp>
      <p:pic>
        <p:nvPicPr>
          <p:cNvPr id="18434" name="Picture 2" descr="http://soreroofmouth.com/wp-content/uploads/2010/08/soft-hard-pa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143000"/>
            <a:ext cx="438150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8892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3914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Behind hard palate</a:t>
            </a:r>
          </a:p>
          <a:p>
            <a:r>
              <a:rPr lang="en-US" sz="2800" dirty="0" smtClean="0"/>
              <a:t>Made up of muscular fibers</a:t>
            </a:r>
          </a:p>
          <a:p>
            <a:r>
              <a:rPr lang="en-US" sz="2800" dirty="0" smtClean="0"/>
              <a:t>Covered by a mucous membrane</a:t>
            </a:r>
          </a:p>
          <a:p>
            <a:r>
              <a:rPr lang="en-US" sz="2800" dirty="0" smtClean="0"/>
              <a:t>Closes off nasal passage when food is being swallowed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Palate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477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14412"/>
            <a:ext cx="4727448" cy="3152775"/>
          </a:xfrm>
        </p:spPr>
        <p:txBody>
          <a:bodyPr/>
          <a:lstStyle/>
          <a:p>
            <a:r>
              <a:rPr lang="en-US" dirty="0" smtClean="0"/>
              <a:t>Stops food from entering the nasal cavity when being swallowed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Uvula</a:t>
            </a:r>
            <a:endParaRPr lang="en-US" dirty="0"/>
          </a:p>
        </p:txBody>
      </p:sp>
      <p:pic>
        <p:nvPicPr>
          <p:cNvPr id="19458" name="Picture 2" descr="http://www.epgpatientdirect.org/images/snoring/3_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502920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1492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3806952" cy="487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Prevents food from entering trachea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Epiglottis</a:t>
            </a:r>
            <a:endParaRPr lang="en-US" dirty="0"/>
          </a:p>
        </p:txBody>
      </p:sp>
      <p:pic>
        <p:nvPicPr>
          <p:cNvPr id="21506" name="Picture 2" descr="http://markjohnston.webalistic.co.uk/files/vet_2008_october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81200"/>
            <a:ext cx="2819400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986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b="1" dirty="0"/>
              <a:t>Gastrointestinal System </a:t>
            </a:r>
            <a:r>
              <a:rPr lang="en-US" sz="2800" dirty="0"/>
              <a:t>is responsible for the breakdown and absorption of various foods and liquids needed to sustain life. </a:t>
            </a:r>
            <a:endParaRPr lang="en-US" sz="2800" dirty="0" smtClean="0"/>
          </a:p>
          <a:p>
            <a:r>
              <a:rPr lang="en-US" sz="2800" dirty="0" smtClean="0"/>
              <a:t>Many </a:t>
            </a:r>
            <a:r>
              <a:rPr lang="en-US" sz="2800" dirty="0"/>
              <a:t>different organs have essential roles in the digestion of food, from the </a:t>
            </a:r>
            <a:r>
              <a:rPr lang="en-US" sz="2800" b="1" dirty="0"/>
              <a:t>mechanical disrupting </a:t>
            </a:r>
            <a:r>
              <a:rPr lang="en-US" sz="2800" dirty="0"/>
              <a:t>of the teeth to the </a:t>
            </a:r>
            <a:r>
              <a:rPr lang="en-US" sz="2800" b="1" dirty="0"/>
              <a:t>creation of bile </a:t>
            </a:r>
            <a:r>
              <a:rPr lang="en-US" sz="2800" dirty="0"/>
              <a:t>(an emulsifier) by the liver. </a:t>
            </a:r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70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Large tube that connects pharynx to the stomach. Peristalsis occurs, and pushes food down throat.</a:t>
            </a:r>
          </a:p>
          <a:p>
            <a:pPr>
              <a:buNone/>
            </a:pPr>
            <a:r>
              <a:rPr lang="en-US" sz="2800" dirty="0" smtClean="0"/>
              <a:t>Contains:</a:t>
            </a:r>
          </a:p>
          <a:p>
            <a:r>
              <a:rPr lang="en-US" sz="2800" dirty="0" smtClean="0"/>
              <a:t>Upper esophageal sphincter</a:t>
            </a:r>
          </a:p>
          <a:p>
            <a:r>
              <a:rPr lang="en-US" sz="2800" dirty="0" smtClean="0"/>
              <a:t>Lower esophageal sphincter</a:t>
            </a:r>
          </a:p>
          <a:p>
            <a:pPr marL="114300" indent="0">
              <a:buNone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Esophagus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2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3349752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Found below intersection of the throat and esophagus </a:t>
            </a:r>
          </a:p>
          <a:p>
            <a:r>
              <a:rPr lang="en-US" sz="2800" dirty="0" smtClean="0"/>
              <a:t>Relaxes to let food enter esophagus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Esophageal Sphincter</a:t>
            </a:r>
            <a:endParaRPr lang="en-US" dirty="0"/>
          </a:p>
        </p:txBody>
      </p:sp>
      <p:pic>
        <p:nvPicPr>
          <p:cNvPr id="22530" name="Picture 2" descr="http://images-mediawiki-sites.thefullwiki.org/09/3/6/9/483527720224255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057400"/>
            <a:ext cx="2914650" cy="3962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89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3657600" cy="5029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Located above the connection between the esophagus and stomach</a:t>
            </a:r>
          </a:p>
          <a:p>
            <a:r>
              <a:rPr lang="en-US" sz="2800" dirty="0" smtClean="0"/>
              <a:t>Relaxes to let food into stomach</a:t>
            </a:r>
          </a:p>
          <a:p>
            <a:r>
              <a:rPr lang="en-US" sz="2800" dirty="0" smtClean="0"/>
              <a:t>Keeps stomach’s contents from pushing back into the esophagus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Esophageal Sphincter</a:t>
            </a:r>
            <a:endParaRPr lang="en-US" dirty="0"/>
          </a:p>
        </p:txBody>
      </p:sp>
      <p:pic>
        <p:nvPicPr>
          <p:cNvPr id="24578" name="Picture 2" descr="http://www.acidicreflux.com/wp-content/uploads/2010/05/acid-reflux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0"/>
            <a:ext cx="3733800" cy="3448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6501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Muscular and </a:t>
            </a:r>
            <a:r>
              <a:rPr lang="en-US" dirty="0" smtClean="0"/>
              <a:t>expandable</a:t>
            </a:r>
          </a:p>
          <a:p>
            <a:r>
              <a:rPr lang="en-US" dirty="0"/>
              <a:t>T</a:t>
            </a:r>
            <a:r>
              <a:rPr lang="en-US" dirty="0" smtClean="0"/>
              <a:t>hick </a:t>
            </a:r>
            <a:r>
              <a:rPr lang="en-US" dirty="0"/>
              <a:t>walled organ that lies of the left side of the diaphragm. </a:t>
            </a:r>
            <a:endParaRPr lang="en-US" dirty="0" smtClean="0"/>
          </a:p>
          <a:p>
            <a:r>
              <a:rPr lang="en-US" dirty="0" smtClean="0"/>
              <a:t>Holds, digests, and removes nutrients from food</a:t>
            </a:r>
          </a:p>
          <a:p>
            <a:r>
              <a:rPr lang="en-US" dirty="0" smtClean="0"/>
              <a:t>Turns food into </a:t>
            </a:r>
            <a:r>
              <a:rPr lang="en-US" dirty="0" err="1" smtClean="0"/>
              <a:t>chyme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Contains the following:</a:t>
            </a:r>
          </a:p>
          <a:p>
            <a:r>
              <a:rPr lang="en-US" dirty="0" smtClean="0"/>
              <a:t>Pyloric Sphincter</a:t>
            </a:r>
          </a:p>
          <a:p>
            <a:r>
              <a:rPr lang="en-US" dirty="0" smtClean="0"/>
              <a:t>Gastric Folds</a:t>
            </a:r>
          </a:p>
          <a:p>
            <a:r>
              <a:rPr lang="en-US" dirty="0" smtClean="0"/>
              <a:t>Muscular Walls</a:t>
            </a:r>
          </a:p>
          <a:p>
            <a:r>
              <a:rPr lang="en-US" dirty="0" smtClean="0"/>
              <a:t>Greater Curvature</a:t>
            </a:r>
          </a:p>
          <a:p>
            <a:r>
              <a:rPr lang="en-US" dirty="0" smtClean="0"/>
              <a:t>Lesser Curvature</a:t>
            </a:r>
          </a:p>
          <a:p>
            <a:r>
              <a:rPr lang="en-US" dirty="0" smtClean="0"/>
              <a:t>Liver</a:t>
            </a:r>
          </a:p>
          <a:p>
            <a:r>
              <a:rPr lang="en-US" dirty="0" smtClean="0"/>
              <a:t>Gallbladder</a:t>
            </a:r>
          </a:p>
          <a:p>
            <a:r>
              <a:rPr lang="en-US" dirty="0" smtClean="0"/>
              <a:t>Pancreas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Stomach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90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</a:t>
            </a:r>
            <a:r>
              <a:rPr lang="en-US" dirty="0"/>
              <a:t>stores food and acid for digestion. Stomach muscles mix up the food with enzymes and acids to make smaller digestible pieces.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gastric glands begin secreting before food enters the stomach due to the parasympathetic impulses of the </a:t>
            </a:r>
            <a:r>
              <a:rPr lang="en-US" dirty="0" err="1"/>
              <a:t>vagas</a:t>
            </a:r>
            <a:r>
              <a:rPr lang="en-US" dirty="0"/>
              <a:t> nerve. </a:t>
            </a:r>
            <a:endParaRPr lang="en-US" dirty="0" smtClean="0"/>
          </a:p>
          <a:p>
            <a:r>
              <a:rPr lang="en-GB" dirty="0"/>
              <a:t>There are many different gastric glands and they secret many different chemicals. </a:t>
            </a:r>
            <a:endParaRPr lang="en-GB" dirty="0" smtClean="0"/>
          </a:p>
          <a:p>
            <a:r>
              <a:rPr lang="en-GB" dirty="0" smtClean="0"/>
              <a:t>Parietal </a:t>
            </a:r>
            <a:r>
              <a:rPr lang="en-GB" dirty="0"/>
              <a:t>cells secrete hydrochloric </a:t>
            </a:r>
            <a:r>
              <a:rPr lang="en-GB" dirty="0" smtClean="0"/>
              <a:t>acid</a:t>
            </a:r>
          </a:p>
          <a:p>
            <a:r>
              <a:rPr lang="en-GB" dirty="0" smtClean="0"/>
              <a:t> </a:t>
            </a:r>
            <a:r>
              <a:rPr lang="en-GB" dirty="0"/>
              <a:t>chief cells secrete </a:t>
            </a:r>
            <a:r>
              <a:rPr lang="en-GB" dirty="0" smtClean="0"/>
              <a:t>pepsinogen;</a:t>
            </a:r>
          </a:p>
          <a:p>
            <a:r>
              <a:rPr lang="en-GB" dirty="0" smtClean="0"/>
              <a:t>goblet </a:t>
            </a:r>
            <a:r>
              <a:rPr lang="en-GB" dirty="0"/>
              <a:t>cells secrete mucus</a:t>
            </a:r>
            <a:r>
              <a:rPr lang="en-GB" dirty="0" smtClean="0"/>
              <a:t>;</a:t>
            </a:r>
          </a:p>
          <a:p>
            <a:r>
              <a:rPr lang="en-GB" dirty="0" smtClean="0"/>
              <a:t> </a:t>
            </a:r>
            <a:r>
              <a:rPr lang="en-GB" dirty="0" err="1"/>
              <a:t>argentaffin</a:t>
            </a:r>
            <a:r>
              <a:rPr lang="en-GB" dirty="0"/>
              <a:t> cells secrete </a:t>
            </a:r>
            <a:r>
              <a:rPr lang="en-GB" dirty="0" smtClean="0"/>
              <a:t> </a:t>
            </a:r>
            <a:r>
              <a:rPr lang="en-GB" dirty="0"/>
              <a:t>histamine; </a:t>
            </a:r>
          </a:p>
          <a:p>
            <a:r>
              <a:rPr lang="en-GB" dirty="0" smtClean="0"/>
              <a:t> </a:t>
            </a:r>
            <a:r>
              <a:rPr lang="en-GB" dirty="0"/>
              <a:t>G cells secrete the hormone gastrin.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Stomach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869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Stomach absorb </a:t>
            </a:r>
            <a:r>
              <a:rPr lang="en-US" dirty="0"/>
              <a:t>Water, alcohol, salt, and simple sugars </a:t>
            </a:r>
          </a:p>
          <a:p>
            <a:r>
              <a:rPr lang="en-US" dirty="0" smtClean="0"/>
              <a:t> </a:t>
            </a:r>
            <a:r>
              <a:rPr lang="en-US" dirty="0"/>
              <a:t>However, most substances in our food need a little more digestion and must travel into the intestines before they can be absorbed.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the stomach is empty it is about the size of one fifth of a cup of fluid.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stretched and expanded, it can hold up to eight cups of food after a big meal.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Stomach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039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4" t="10155" r="18009" b="8334"/>
          <a:stretch/>
        </p:blipFill>
        <p:spPr bwMode="auto">
          <a:xfrm>
            <a:off x="609600" y="457200"/>
            <a:ext cx="8153400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0401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1" t="10156" r="17716" b="6250"/>
          <a:stretch/>
        </p:blipFill>
        <p:spPr bwMode="auto">
          <a:xfrm>
            <a:off x="228600" y="304800"/>
            <a:ext cx="8534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4377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6" t="9896" r="18302" b="6250"/>
          <a:stretch/>
        </p:blipFill>
        <p:spPr bwMode="auto">
          <a:xfrm>
            <a:off x="609600" y="533400"/>
            <a:ext cx="805815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6929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4264152" cy="3429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Forms valve in between stomach and intestine</a:t>
            </a:r>
          </a:p>
          <a:p>
            <a:r>
              <a:rPr lang="en-US" sz="2800" dirty="0" smtClean="0"/>
              <a:t>Controls passage of food to small intestine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Pyloric Sphincter</a:t>
            </a:r>
            <a:endParaRPr lang="en-US" dirty="0"/>
          </a:p>
        </p:txBody>
      </p:sp>
      <p:pic>
        <p:nvPicPr>
          <p:cNvPr id="1026" name="Picture 2" descr="http://www.liferaftgroup.org/images/content/stomac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743200"/>
            <a:ext cx="3662976" cy="3486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823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Steps in Digestion: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971550"/>
            <a:ext cx="7086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•</a:t>
            </a:r>
            <a:r>
              <a:rPr lang="en-US" sz="3200" dirty="0"/>
              <a:t>Ingestion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/>
              <a:t>•</a:t>
            </a:r>
            <a:r>
              <a:rPr lang="en-US" sz="3200" dirty="0" smtClean="0"/>
              <a:t>Propulsion</a:t>
            </a:r>
          </a:p>
          <a:p>
            <a:endParaRPr lang="en-US" sz="3200" dirty="0"/>
          </a:p>
          <a:p>
            <a:r>
              <a:rPr lang="en-US" sz="3200" dirty="0"/>
              <a:t>•Mechanical </a:t>
            </a:r>
            <a:r>
              <a:rPr lang="en-US" sz="3200" dirty="0" smtClean="0"/>
              <a:t>Digestion</a:t>
            </a:r>
          </a:p>
          <a:p>
            <a:endParaRPr lang="en-US" sz="3200" dirty="0"/>
          </a:p>
          <a:p>
            <a:r>
              <a:rPr lang="en-US" sz="3200" dirty="0"/>
              <a:t>•Chemical </a:t>
            </a:r>
            <a:r>
              <a:rPr lang="en-US" sz="3200" dirty="0" smtClean="0"/>
              <a:t>Digestion</a:t>
            </a:r>
          </a:p>
          <a:p>
            <a:endParaRPr lang="en-US" sz="3200" dirty="0"/>
          </a:p>
          <a:p>
            <a:r>
              <a:rPr lang="en-US" sz="3200" dirty="0"/>
              <a:t>•</a:t>
            </a:r>
            <a:r>
              <a:rPr lang="en-US" sz="3200" dirty="0" smtClean="0"/>
              <a:t>Absorption</a:t>
            </a:r>
          </a:p>
          <a:p>
            <a:endParaRPr lang="en-US" sz="3200" dirty="0"/>
          </a:p>
          <a:p>
            <a:r>
              <a:rPr lang="en-US" sz="3200" dirty="0"/>
              <a:t>•Defecation</a:t>
            </a:r>
          </a:p>
        </p:txBody>
      </p:sp>
    </p:spTree>
    <p:extLst>
      <p:ext uri="{BB962C8B-B14F-4D97-AF65-F5344CB8AC3E}">
        <p14:creationId xmlns:p14="http://schemas.microsoft.com/office/powerpoint/2010/main" val="4737481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00200"/>
            <a:ext cx="4035552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Increase surface area</a:t>
            </a:r>
          </a:p>
          <a:p>
            <a:r>
              <a:rPr lang="en-US" sz="2800" dirty="0" smtClean="0"/>
              <a:t>Help with digestion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Gastric Folds</a:t>
            </a:r>
            <a:endParaRPr lang="en-US" dirty="0"/>
          </a:p>
        </p:txBody>
      </p:sp>
      <p:pic>
        <p:nvPicPr>
          <p:cNvPr id="27650" name="Picture 2" descr="http://www.lfhk.cuni.cz/kcvl/images/Kapsle/NORM/zaludek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2667000"/>
            <a:ext cx="345219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15072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7159752" cy="4724400"/>
          </a:xfrm>
        </p:spPr>
        <p:txBody>
          <a:bodyPr/>
          <a:lstStyle/>
          <a:p>
            <a:r>
              <a:rPr lang="en-US" sz="3600" dirty="0" smtClean="0"/>
              <a:t>Squeeze and expand stomach</a:t>
            </a:r>
          </a:p>
          <a:p>
            <a:r>
              <a:rPr lang="en-US" sz="3600" dirty="0" smtClean="0"/>
              <a:t>Helps churn food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Muscular Walls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8579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7921752" cy="91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Curve along lower edge of stomach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Greater Curvature</a:t>
            </a:r>
            <a:endParaRPr lang="en-US" dirty="0"/>
          </a:p>
        </p:txBody>
      </p:sp>
      <p:pic>
        <p:nvPicPr>
          <p:cNvPr id="29698" name="Picture 2" descr="http://lh5.ggpht.com/_JxB7a5hEyS0/SQdbsGW91dI/AAAAAAAADD4/BJkqPlKs9y4/DSCN3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14600"/>
            <a:ext cx="5410200" cy="4049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00980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156448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Curve along the upper edge of the stomach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Lesser Curvature</a:t>
            </a:r>
            <a:endParaRPr lang="en-US" dirty="0"/>
          </a:p>
        </p:txBody>
      </p:sp>
      <p:pic>
        <p:nvPicPr>
          <p:cNvPr id="28674" name="Picture 2" descr="http://lh5.ggpht.com/_JxB7a5hEyS0/SQdbrBAZj6I/AAAAAAAADDw/jITEkVwDnyc/DSCN3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438400"/>
            <a:ext cx="5486400" cy="4106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60810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Regulation of Gastric Secretion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813680"/>
            <a:ext cx="8458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•</a:t>
            </a:r>
            <a:r>
              <a:rPr lang="en-US" sz="3000" dirty="0"/>
              <a:t>Neural and hormonal mechanisms regulate the release of gastric juice</a:t>
            </a:r>
          </a:p>
          <a:p>
            <a:r>
              <a:rPr lang="en-US" sz="3000" dirty="0"/>
              <a:t>•Stimulatory and inhibitory events occur in three phases</a:t>
            </a:r>
          </a:p>
          <a:p>
            <a:r>
              <a:rPr lang="en-US" sz="3000" b="1" dirty="0"/>
              <a:t>1.Cephalic (reflex) phase</a:t>
            </a:r>
            <a:r>
              <a:rPr lang="en-US" sz="3000" dirty="0"/>
              <a:t>: prior to food entry</a:t>
            </a:r>
          </a:p>
          <a:p>
            <a:r>
              <a:rPr lang="en-US" sz="3000" b="1" dirty="0"/>
              <a:t>2.Gastric phase</a:t>
            </a:r>
            <a:r>
              <a:rPr lang="en-US" sz="3000" dirty="0"/>
              <a:t>: once food enters the stomach</a:t>
            </a:r>
          </a:p>
          <a:p>
            <a:r>
              <a:rPr lang="en-US" sz="3000" b="1" dirty="0"/>
              <a:t>3.Intestinal phase</a:t>
            </a:r>
            <a:r>
              <a:rPr lang="en-US" sz="3000" dirty="0"/>
              <a:t>: as partially digested food enters the duodenum </a:t>
            </a:r>
          </a:p>
        </p:txBody>
      </p:sp>
    </p:spTree>
    <p:extLst>
      <p:ext uri="{BB962C8B-B14F-4D97-AF65-F5344CB8AC3E}">
        <p14:creationId xmlns:p14="http://schemas.microsoft.com/office/powerpoint/2010/main" val="41043591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t="8854" r="17569" b="6250"/>
          <a:stretch/>
        </p:blipFill>
        <p:spPr bwMode="auto">
          <a:xfrm>
            <a:off x="457200" y="304800"/>
            <a:ext cx="813435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4944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9" t="9896" r="17569" b="6250"/>
          <a:stretch/>
        </p:blipFill>
        <p:spPr bwMode="auto">
          <a:xfrm>
            <a:off x="457200" y="381000"/>
            <a:ext cx="817245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2777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9" t="10677" r="18155" b="6250"/>
          <a:stretch/>
        </p:blipFill>
        <p:spPr bwMode="auto">
          <a:xfrm>
            <a:off x="533400" y="381000"/>
            <a:ext cx="8096250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6322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Response of the Stomach to Filling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305342"/>
            <a:ext cx="8458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•</a:t>
            </a:r>
            <a:r>
              <a:rPr lang="en-US" sz="2400" dirty="0"/>
              <a:t>Stomach pressure remains constant until about 1L of food is ingested</a:t>
            </a:r>
          </a:p>
          <a:p>
            <a:r>
              <a:rPr lang="en-US" sz="2400" dirty="0"/>
              <a:t>•Relative unchanging pressure results from reflex-mediated relaxation and plasticity</a:t>
            </a:r>
          </a:p>
          <a:p>
            <a:r>
              <a:rPr lang="en-US" sz="2400" dirty="0"/>
              <a:t>•Reflex-mediated events include:</a:t>
            </a:r>
          </a:p>
          <a:p>
            <a:r>
              <a:rPr lang="en-US" sz="2400" dirty="0"/>
              <a:t>–Receptive relaxation –as food travels in the esophagus, stomach muscles relax</a:t>
            </a:r>
          </a:p>
          <a:p>
            <a:r>
              <a:rPr lang="en-US" sz="2400" dirty="0"/>
              <a:t>–Adaptive relaxation –the stomach dilates in response to gastric filling</a:t>
            </a:r>
          </a:p>
          <a:p>
            <a:r>
              <a:rPr lang="en-US" sz="2400" dirty="0"/>
              <a:t>•Plasticity –intrinsic ability of smooth muscle to exhibit the stress-relaxation response</a:t>
            </a:r>
          </a:p>
        </p:txBody>
      </p:sp>
    </p:spTree>
    <p:extLst>
      <p:ext uri="{BB962C8B-B14F-4D97-AF65-F5344CB8AC3E}">
        <p14:creationId xmlns:p14="http://schemas.microsoft.com/office/powerpoint/2010/main" val="35952565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50937"/>
            <a:ext cx="8229600" cy="4525963"/>
          </a:xfrm>
        </p:spPr>
        <p:txBody>
          <a:bodyPr/>
          <a:lstStyle/>
          <a:p>
            <a:r>
              <a:rPr lang="en-US" sz="2400" dirty="0" smtClean="0"/>
              <a:t>Peristaltic </a:t>
            </a:r>
            <a:r>
              <a:rPr lang="en-US" sz="2400" dirty="0"/>
              <a:t>waves move toward the pylorus at the rate of 3 per minute</a:t>
            </a:r>
          </a:p>
          <a:p>
            <a:r>
              <a:rPr lang="en-US" sz="2400" dirty="0"/>
              <a:t>•Most vigorous peristalsis and mixing occurs near the pylorus</a:t>
            </a:r>
          </a:p>
          <a:p>
            <a:r>
              <a:rPr lang="en-US" sz="2400" dirty="0"/>
              <a:t>•</a:t>
            </a:r>
            <a:r>
              <a:rPr lang="en-US" sz="2400" dirty="0" err="1" smtClean="0"/>
              <a:t>Chyme</a:t>
            </a:r>
            <a:r>
              <a:rPr lang="en-US" sz="2400" dirty="0" smtClean="0"/>
              <a:t> is </a:t>
            </a:r>
            <a:r>
              <a:rPr lang="en-US" sz="2400" dirty="0"/>
              <a:t>either:</a:t>
            </a:r>
          </a:p>
          <a:p>
            <a:r>
              <a:rPr lang="en-US" sz="2400" dirty="0"/>
              <a:t>•delivered in small amounts to the duodenum or</a:t>
            </a:r>
          </a:p>
          <a:p>
            <a:r>
              <a:rPr lang="en-US" sz="2400" dirty="0"/>
              <a:t>•backward into the stomach for further </a:t>
            </a:r>
            <a:r>
              <a:rPr lang="en-US" dirty="0"/>
              <a:t>mixing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Gastric contractile activity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5800"/>
            <a:ext cx="8534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610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Ingestion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t="26563" r="18888" b="6250"/>
          <a:stretch/>
        </p:blipFill>
        <p:spPr bwMode="auto">
          <a:xfrm>
            <a:off x="685800" y="1524000"/>
            <a:ext cx="796290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8741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•</a:t>
            </a:r>
            <a:r>
              <a:rPr lang="en-US" dirty="0"/>
              <a:t>Gastric emptying is regulated by:</a:t>
            </a:r>
          </a:p>
          <a:p>
            <a:r>
              <a:rPr lang="en-US" dirty="0"/>
              <a:t>–The neural </a:t>
            </a:r>
            <a:r>
              <a:rPr lang="en-US" dirty="0" err="1" smtClean="0"/>
              <a:t>enterogastric</a:t>
            </a:r>
            <a:r>
              <a:rPr lang="en-US" dirty="0" smtClean="0"/>
              <a:t> reflex</a:t>
            </a:r>
            <a:endParaRPr lang="en-US" dirty="0"/>
          </a:p>
          <a:p>
            <a:r>
              <a:rPr lang="en-US" dirty="0"/>
              <a:t>–Hormonal mechanisms</a:t>
            </a:r>
          </a:p>
          <a:p>
            <a:r>
              <a:rPr lang="en-US" dirty="0" smtClean="0"/>
              <a:t>These </a:t>
            </a:r>
            <a:r>
              <a:rPr lang="en-US" dirty="0"/>
              <a:t>mechanisms inhibit gastric secretion and duodenal filling</a:t>
            </a:r>
          </a:p>
          <a:p>
            <a:endParaRPr lang="en-US" dirty="0" smtClean="0"/>
          </a:p>
          <a:p>
            <a:r>
              <a:rPr lang="en-US" dirty="0" smtClean="0"/>
              <a:t>Carbohydrate-rich </a:t>
            </a:r>
            <a:r>
              <a:rPr lang="en-US" dirty="0" err="1"/>
              <a:t>chyme</a:t>
            </a:r>
            <a:r>
              <a:rPr lang="en-US" dirty="0"/>
              <a:t> quickly moves through the duodenum </a:t>
            </a:r>
          </a:p>
          <a:p>
            <a:r>
              <a:rPr lang="en-US" dirty="0" smtClean="0"/>
              <a:t>Fat-laden </a:t>
            </a:r>
            <a:r>
              <a:rPr lang="en-US" dirty="0" err="1"/>
              <a:t>chyme</a:t>
            </a:r>
            <a:r>
              <a:rPr lang="en-US" dirty="0"/>
              <a:t> is digested more slowly causing food to remain in the stomach longer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Regulation of Gastric Emptying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376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Small Intestine: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Duodenum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Jejunum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Ileum</a:t>
            </a:r>
          </a:p>
          <a:p>
            <a:pPr marL="514350" indent="-514350"/>
            <a:r>
              <a:rPr lang="en-US" dirty="0" smtClean="0"/>
              <a:t>Large Intestine: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Ascending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Transverse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Descending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Rectum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Anus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Intestines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4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0" t="9114" r="17862" b="6250"/>
          <a:stretch/>
        </p:blipFill>
        <p:spPr bwMode="auto">
          <a:xfrm>
            <a:off x="457200" y="381000"/>
            <a:ext cx="8134350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8537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2" t="10937" r="18741" b="6250"/>
          <a:stretch/>
        </p:blipFill>
        <p:spPr bwMode="auto">
          <a:xfrm>
            <a:off x="533400" y="381000"/>
            <a:ext cx="7772400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0872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Intestinal Juice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8001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  <a:p>
            <a:r>
              <a:rPr lang="en-US" sz="3200" dirty="0" smtClean="0"/>
              <a:t>•</a:t>
            </a:r>
            <a:r>
              <a:rPr lang="en-US" sz="3200" dirty="0"/>
              <a:t>Secreted by intestinal glands in response to distension or irritation of the mucosa</a:t>
            </a:r>
          </a:p>
          <a:p>
            <a:r>
              <a:rPr lang="en-US" sz="3200" dirty="0"/>
              <a:t>•Slightly alkaline and isotonic with blood plasma</a:t>
            </a:r>
          </a:p>
          <a:p>
            <a:r>
              <a:rPr lang="en-US" sz="3200" dirty="0"/>
              <a:t>•Largely water, </a:t>
            </a:r>
            <a:r>
              <a:rPr lang="en-US" sz="3200" dirty="0" smtClean="0"/>
              <a:t>enzyme,  </a:t>
            </a:r>
            <a:r>
              <a:rPr lang="en-US" sz="3200" dirty="0"/>
              <a:t>contains mucus</a:t>
            </a:r>
          </a:p>
        </p:txBody>
      </p:sp>
    </p:spTree>
    <p:extLst>
      <p:ext uri="{BB962C8B-B14F-4D97-AF65-F5344CB8AC3E}">
        <p14:creationId xmlns:p14="http://schemas.microsoft.com/office/powerpoint/2010/main" val="12660720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600200"/>
            <a:ext cx="38100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First piece of the small intestine</a:t>
            </a:r>
          </a:p>
          <a:p>
            <a:r>
              <a:rPr lang="en-US" sz="2400" dirty="0" smtClean="0"/>
              <a:t>Receives secretions from the liver and pancreas</a:t>
            </a:r>
          </a:p>
          <a:p>
            <a:r>
              <a:rPr lang="en-US" sz="2400" dirty="0" smtClean="0"/>
              <a:t>Most of where chemical digestion takes place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Duodenum</a:t>
            </a:r>
            <a:endParaRPr lang="en-US" dirty="0"/>
          </a:p>
        </p:txBody>
      </p:sp>
      <p:pic>
        <p:nvPicPr>
          <p:cNvPr id="34818" name="Picture 2" descr="http://www.carenewengland.org/healthGate/images/si55551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2667000"/>
            <a:ext cx="3200400" cy="2914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107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7" t="10677" r="18009" b="6250"/>
          <a:stretch/>
        </p:blipFill>
        <p:spPr bwMode="auto">
          <a:xfrm>
            <a:off x="609600" y="457200"/>
            <a:ext cx="8153400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1343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156448" cy="91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Middle portion of the small intestine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Jejunum</a:t>
            </a:r>
            <a:endParaRPr lang="en-US" dirty="0"/>
          </a:p>
        </p:txBody>
      </p:sp>
      <p:pic>
        <p:nvPicPr>
          <p:cNvPr id="36866" name="Picture 2" descr="http://microbewiki.kenyon.edu/images/c/c3/Small_intest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14600"/>
            <a:ext cx="4667248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04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Last piece of small intestine</a:t>
            </a:r>
          </a:p>
          <a:p>
            <a:r>
              <a:rPr lang="en-US" sz="2800" dirty="0" smtClean="0"/>
              <a:t>Rest of nutrients are absorbed and used for the body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Ileum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6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86200" cy="4953000"/>
          </a:xfrm>
        </p:spPr>
        <p:txBody>
          <a:bodyPr/>
          <a:lstStyle/>
          <a:p>
            <a:r>
              <a:rPr lang="en-US" dirty="0" smtClean="0"/>
              <a:t>First portion of large intestine</a:t>
            </a:r>
          </a:p>
          <a:p>
            <a:r>
              <a:rPr lang="en-US" dirty="0" smtClean="0"/>
              <a:t>Located on the right side of the body</a:t>
            </a:r>
          </a:p>
          <a:p>
            <a:r>
              <a:rPr lang="en-US" dirty="0" smtClean="0"/>
              <a:t>Extracts remaining moisture from food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Ascending Colon</a:t>
            </a:r>
            <a:endParaRPr lang="en-US" dirty="0"/>
          </a:p>
        </p:txBody>
      </p:sp>
      <p:pic>
        <p:nvPicPr>
          <p:cNvPr id="37890" name="Picture 2" descr="http://www.cea-scan.com/images/colondi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752600"/>
            <a:ext cx="4744119" cy="4611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33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Propulsion- Deglutition and peristalsis </a:t>
            </a:r>
            <a:endParaRPr lang="en-U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0" t="10677" r="18009" b="6250"/>
          <a:stretch/>
        </p:blipFill>
        <p:spPr bwMode="auto">
          <a:xfrm>
            <a:off x="457200" y="1447800"/>
            <a:ext cx="81153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8295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Connects ascending and descending colon</a:t>
            </a:r>
          </a:p>
          <a:p>
            <a:r>
              <a:rPr lang="en-US" sz="2800" dirty="0" smtClean="0"/>
              <a:t>Sits horizontally on top of small intestine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Colon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69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Found on left side of body</a:t>
            </a:r>
          </a:p>
          <a:p>
            <a:r>
              <a:rPr lang="en-US" sz="2800" dirty="0" smtClean="0"/>
              <a:t>Stores stool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Descending Colon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19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8862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Sits above anal canal</a:t>
            </a:r>
          </a:p>
          <a:p>
            <a:r>
              <a:rPr lang="en-US" sz="2400" dirty="0" smtClean="0"/>
              <a:t>Stores feces before defecation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Rectum</a:t>
            </a:r>
            <a:endParaRPr lang="en-US" dirty="0"/>
          </a:p>
        </p:txBody>
      </p:sp>
      <p:pic>
        <p:nvPicPr>
          <p:cNvPr id="39938" name="Picture 2" descr="http://z.about.com/d/coloncancer/1/0/8/3/Rectum.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362200"/>
            <a:ext cx="3771900" cy="37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00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3502152" cy="441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External opening of rectum</a:t>
            </a:r>
          </a:p>
          <a:p>
            <a:r>
              <a:rPr lang="en-US" sz="2800" dirty="0" smtClean="0"/>
              <a:t>Expels fecal matter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Anus</a:t>
            </a:r>
            <a:endParaRPr lang="en-US" dirty="0"/>
          </a:p>
        </p:txBody>
      </p:sp>
      <p:pic>
        <p:nvPicPr>
          <p:cNvPr id="43010" name="Picture 2" descr="http://static.howstuffworks.com/gif/adam/images/en/hemorrhoid-surgery-normal-anatomy-picture.jpg"/>
          <p:cNvPicPr>
            <a:picLocks noChangeAspect="1" noChangeArrowheads="1"/>
          </p:cNvPicPr>
          <p:nvPr/>
        </p:nvPicPr>
        <p:blipFill rotWithShape="1">
          <a:blip r:embed="rId2" cstate="print"/>
          <a:srcRect l="23746" b="16304"/>
          <a:stretch/>
        </p:blipFill>
        <p:spPr bwMode="auto">
          <a:xfrm>
            <a:off x="3962400" y="2819400"/>
            <a:ext cx="3776870" cy="3316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26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600200"/>
            <a:ext cx="5859117" cy="3657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Body’s largest gland</a:t>
            </a:r>
          </a:p>
          <a:p>
            <a:r>
              <a:rPr lang="en-US" sz="2800" dirty="0" smtClean="0"/>
              <a:t>Accessory organ</a:t>
            </a:r>
          </a:p>
          <a:p>
            <a:r>
              <a:rPr lang="en-US" sz="2800" dirty="0" smtClean="0"/>
              <a:t>Detoxifies blood</a:t>
            </a:r>
          </a:p>
          <a:p>
            <a:r>
              <a:rPr lang="en-US" sz="2800" dirty="0" smtClean="0"/>
              <a:t>Creates bile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17" y="228600"/>
            <a:ext cx="7620000" cy="1143000"/>
          </a:xfrm>
        </p:spPr>
        <p:txBody>
          <a:bodyPr/>
          <a:lstStyle/>
          <a:p>
            <a:r>
              <a:rPr lang="en-US" dirty="0" smtClean="0"/>
              <a:t>Liver</a:t>
            </a:r>
            <a:endParaRPr lang="en-US" dirty="0"/>
          </a:p>
        </p:txBody>
      </p:sp>
      <p:pic>
        <p:nvPicPr>
          <p:cNvPr id="31746" name="Picture 2" descr="Human Anatomy: Antererior View of the Li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4617" y="3429000"/>
            <a:ext cx="4191000" cy="2876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61221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143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314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Produces </a:t>
            </a:r>
            <a:r>
              <a:rPr lang="en-US" sz="2600" dirty="0"/>
              <a:t>and excretes bile required for emulsifying fats. Some of the bile drains directly into the duodenum and some is stored in the gall bladder. </a:t>
            </a:r>
            <a:endParaRPr lang="en-GB" sz="2600" dirty="0"/>
          </a:p>
          <a:p>
            <a:pPr marL="114300" indent="0">
              <a:buNone/>
            </a:pPr>
            <a:r>
              <a:rPr lang="en-US" sz="2600" dirty="0"/>
              <a:t>•Helps metabolize proteins, lipids, and carbohydrates. </a:t>
            </a:r>
            <a:endParaRPr lang="en-GB" sz="2600" dirty="0"/>
          </a:p>
          <a:p>
            <a:pPr marL="114300" indent="0">
              <a:buNone/>
            </a:pPr>
            <a:r>
              <a:rPr lang="en-US" sz="2600" dirty="0"/>
              <a:t>•Urea, chief end product of mammalian metabolism, is formed in liver from amino acids and compounds of ammonia. </a:t>
            </a:r>
            <a:endParaRPr lang="en-GB" sz="2600" dirty="0"/>
          </a:p>
          <a:p>
            <a:pPr marL="114300" indent="0">
              <a:buNone/>
            </a:pPr>
            <a:r>
              <a:rPr lang="en-US" sz="2600" dirty="0"/>
              <a:t>•Breaks down insulin and other hormones. </a:t>
            </a:r>
            <a:endParaRPr lang="en-GB" sz="2600" dirty="0"/>
          </a:p>
          <a:p>
            <a:pPr marL="114300" indent="0">
              <a:buNone/>
            </a:pPr>
            <a:r>
              <a:rPr lang="en-GB" sz="2600" dirty="0"/>
              <a:t>•Produces coagulation factors. </a:t>
            </a:r>
            <a:endParaRPr lang="en-GB" sz="2600" dirty="0" smtClean="0"/>
          </a:p>
          <a:p>
            <a:pPr marL="114300" indent="0">
              <a:buNone/>
            </a:pPr>
            <a:r>
              <a:rPr lang="en-GB" sz="2600" dirty="0" smtClean="0"/>
              <a:t>Store lipid soluble </a:t>
            </a:r>
            <a:r>
              <a:rPr lang="en-GB" sz="2600" dirty="0" err="1" smtClean="0"/>
              <a:t>vitamines</a:t>
            </a:r>
            <a:r>
              <a:rPr lang="en-GB" sz="2600" dirty="0" smtClean="0"/>
              <a:t> </a:t>
            </a:r>
            <a:endParaRPr lang="en-GB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of the liver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1006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371600"/>
            <a:ext cx="4651248" cy="2590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Collects, stores, and concentrates bile from </a:t>
            </a:r>
            <a:r>
              <a:rPr lang="en-US" dirty="0" smtClean="0"/>
              <a:t>liver</a:t>
            </a:r>
          </a:p>
          <a:p>
            <a:endParaRPr lang="en-US" dirty="0"/>
          </a:p>
          <a:p>
            <a:r>
              <a:rPr lang="en-US" dirty="0" smtClean="0"/>
              <a:t>•</a:t>
            </a:r>
            <a:r>
              <a:rPr lang="en-US" dirty="0"/>
              <a:t>Releases bile via the cystic duct, which flows into the bile duct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Gallbladder</a:t>
            </a:r>
            <a:endParaRPr lang="en-US" dirty="0"/>
          </a:p>
        </p:txBody>
      </p:sp>
      <p:pic>
        <p:nvPicPr>
          <p:cNvPr id="32770" name="Picture 2" descr="http://www.nlm.nih.gov/medlineplus/ency/images/ency/fullsize/8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09999"/>
            <a:ext cx="5638800" cy="30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17226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Composition of Bile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166843"/>
            <a:ext cx="8458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r>
              <a:rPr lang="en-US" sz="2800" dirty="0" smtClean="0"/>
              <a:t>•</a:t>
            </a:r>
            <a:r>
              <a:rPr lang="en-US" sz="2800" dirty="0"/>
              <a:t>A yellow-green, alkaline solution containing bile salts, bile pigments, cholesterol, neutral fats, phospholipids, and </a:t>
            </a:r>
            <a:r>
              <a:rPr lang="en-US" sz="2800" dirty="0" smtClean="0"/>
              <a:t>electrolytes</a:t>
            </a:r>
          </a:p>
          <a:p>
            <a:endParaRPr lang="en-US" sz="2800" dirty="0"/>
          </a:p>
          <a:p>
            <a:r>
              <a:rPr lang="en-US" sz="2800" dirty="0"/>
              <a:t>•Bile salts are cholesterol derivatives that:</a:t>
            </a:r>
          </a:p>
          <a:p>
            <a:r>
              <a:rPr lang="en-US" sz="2800" dirty="0"/>
              <a:t>–Emulsify fat</a:t>
            </a:r>
          </a:p>
          <a:p>
            <a:r>
              <a:rPr lang="en-US" sz="2800" dirty="0"/>
              <a:t>–Facilitate fat and cholesterol absorption</a:t>
            </a:r>
          </a:p>
          <a:p>
            <a:r>
              <a:rPr lang="en-US" sz="2800" dirty="0"/>
              <a:t>–Help solubilize cholesterol</a:t>
            </a:r>
          </a:p>
          <a:p>
            <a:r>
              <a:rPr lang="en-US" sz="2800" dirty="0"/>
              <a:t>•</a:t>
            </a:r>
            <a:r>
              <a:rPr lang="en-US" sz="2800" dirty="0" err="1"/>
              <a:t>Enterohepatic</a:t>
            </a:r>
            <a:r>
              <a:rPr lang="en-US" sz="2800" dirty="0"/>
              <a:t> circulation recycles bile salts </a:t>
            </a:r>
          </a:p>
          <a:p>
            <a:r>
              <a:rPr lang="en-US" sz="2800" dirty="0"/>
              <a:t>•The chief bile pigment is bilirubin, a waste product of </a:t>
            </a:r>
            <a:r>
              <a:rPr lang="en-US" sz="2800" dirty="0" err="1"/>
              <a:t>heme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2476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100" dirty="0">
                <a:latin typeface="Arial"/>
              </a:rPr>
              <a:t/>
            </a:r>
            <a:br>
              <a:rPr lang="en-US" sz="1100" dirty="0">
                <a:latin typeface="Arial"/>
              </a:rPr>
            </a:br>
            <a:r>
              <a:rPr lang="en-US" sz="1100" dirty="0">
                <a:latin typeface="Arial"/>
              </a:rPr>
              <a:t/>
            </a:r>
            <a:br>
              <a:rPr lang="en-US" sz="1100" dirty="0">
                <a:latin typeface="Arial"/>
              </a:rPr>
            </a:br>
            <a:r>
              <a:rPr lang="en-US" sz="4400" dirty="0">
                <a:latin typeface="Calibri"/>
              </a:rPr>
              <a:t>Deglutition (Swallowing)</a:t>
            </a:r>
            <a:br>
              <a:rPr lang="en-US" sz="4400" dirty="0">
                <a:latin typeface="Calibri"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219200"/>
            <a:ext cx="822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000000"/>
              </a:solidFill>
              <a:latin typeface="Arial"/>
            </a:endParaRPr>
          </a:p>
          <a:p>
            <a:r>
              <a:rPr lang="en-US" sz="2800" dirty="0" smtClean="0">
                <a:latin typeface="Arial"/>
              </a:rPr>
              <a:t>•</a:t>
            </a:r>
            <a:r>
              <a:rPr lang="en-US" sz="2800" dirty="0" smtClean="0">
                <a:latin typeface="Calibri"/>
              </a:rPr>
              <a:t>Coordinated </a:t>
            </a:r>
            <a:r>
              <a:rPr lang="en-US" sz="2800" dirty="0">
                <a:latin typeface="Calibri"/>
              </a:rPr>
              <a:t>activity of the tongue, soft palate, pharynx, esophagus, and 22 separate muscle groups</a:t>
            </a:r>
          </a:p>
          <a:p>
            <a:r>
              <a:rPr lang="en-US" sz="2800" dirty="0">
                <a:latin typeface="Arial"/>
              </a:rPr>
              <a:t>•</a:t>
            </a:r>
            <a:r>
              <a:rPr lang="en-US" sz="2800" dirty="0" err="1" smtClean="0">
                <a:latin typeface="Calibri"/>
              </a:rPr>
              <a:t>Buccal</a:t>
            </a:r>
            <a:r>
              <a:rPr lang="en-US" sz="2800" dirty="0" smtClean="0">
                <a:latin typeface="Calibri"/>
              </a:rPr>
              <a:t> phase </a:t>
            </a:r>
            <a:r>
              <a:rPr lang="en-US" sz="2800" dirty="0">
                <a:latin typeface="Calibri"/>
              </a:rPr>
              <a:t>–bolus is forced into the oropharynx </a:t>
            </a:r>
          </a:p>
          <a:p>
            <a:r>
              <a:rPr lang="en-US" sz="2800" dirty="0">
                <a:latin typeface="Arial"/>
              </a:rPr>
              <a:t>•</a:t>
            </a:r>
            <a:r>
              <a:rPr lang="en-US" sz="2800" dirty="0">
                <a:latin typeface="Calibri"/>
              </a:rPr>
              <a:t>Pharyngeal-esophageal phase –controlled by the </a:t>
            </a:r>
            <a:r>
              <a:rPr lang="en-US" sz="2800" b="1" dirty="0">
                <a:latin typeface="Calibri"/>
              </a:rPr>
              <a:t>medulla and lower </a:t>
            </a:r>
            <a:r>
              <a:rPr lang="en-US" sz="2800" b="1" dirty="0" smtClean="0">
                <a:latin typeface="Calibri"/>
              </a:rPr>
              <a:t>pons ??</a:t>
            </a:r>
            <a:endParaRPr lang="en-US" sz="2800" b="1" dirty="0">
              <a:latin typeface="Calibri"/>
            </a:endParaRPr>
          </a:p>
          <a:p>
            <a:r>
              <a:rPr lang="en-US" sz="2800" dirty="0">
                <a:latin typeface="Arial"/>
              </a:rPr>
              <a:t>–</a:t>
            </a:r>
            <a:r>
              <a:rPr lang="en-US" sz="2800" dirty="0">
                <a:latin typeface="Calibri"/>
              </a:rPr>
              <a:t>All routes except into the digestive tract are sealed off</a:t>
            </a:r>
          </a:p>
          <a:p>
            <a:r>
              <a:rPr lang="en-US" sz="2800" dirty="0">
                <a:latin typeface="Arial"/>
              </a:rPr>
              <a:t>•</a:t>
            </a:r>
            <a:r>
              <a:rPr lang="en-US" sz="2800" dirty="0">
                <a:latin typeface="Calibri"/>
              </a:rPr>
              <a:t>Peristalsis moves food through the pharynx to the esophagus</a:t>
            </a:r>
          </a:p>
        </p:txBody>
      </p:sp>
    </p:spTree>
    <p:extLst>
      <p:ext uri="{BB962C8B-B14F-4D97-AF65-F5344CB8AC3E}">
        <p14:creationId xmlns:p14="http://schemas.microsoft.com/office/powerpoint/2010/main" val="41642662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1" t="13021" r="17716" b="6250"/>
          <a:stretch/>
        </p:blipFill>
        <p:spPr bwMode="auto">
          <a:xfrm>
            <a:off x="533400" y="304800"/>
            <a:ext cx="807720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6317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553200" cy="220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Located behind stomach</a:t>
            </a:r>
          </a:p>
          <a:p>
            <a:r>
              <a:rPr lang="en-US" sz="2400" dirty="0" smtClean="0"/>
              <a:t>Have endocrine and exocrine function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dirty="0" smtClean="0"/>
              <a:t>Pancreas</a:t>
            </a:r>
            <a:endParaRPr lang="en-US" dirty="0"/>
          </a:p>
        </p:txBody>
      </p:sp>
      <p:pic>
        <p:nvPicPr>
          <p:cNvPr id="33794" name="Picture 2" descr="http://www.the-human-body.net/images/temp/human-pancr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581400"/>
            <a:ext cx="4800600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66519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Exocrine function Digestive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enzyme secretion. 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•Stores zymogens (inactive enzymes) that will be activated by the brush boarder membrane in the small intestine when a person eats protein (amino acids). 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Trypsinogen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– Trypsin: digests protein. </a:t>
            </a:r>
          </a:p>
          <a:p>
            <a:pPr marL="114300" indent="0"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Chymotypsinogen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– Chymotrypsin: digests proteins. </a:t>
            </a:r>
          </a:p>
          <a:p>
            <a:pPr marL="114300" indent="0"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Carboxypeptidases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: digests proteins. </a:t>
            </a:r>
          </a:p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Lipase-lipid: digests fats. </a:t>
            </a:r>
          </a:p>
          <a:p>
            <a:pPr marL="114300" indent="0"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•Amylase: digests carbohydrates. </a:t>
            </a:r>
          </a:p>
          <a:p>
            <a:pPr marL="114300" indent="0">
              <a:buNone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of the pancreas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7790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Endocrine </a:t>
            </a:r>
            <a:r>
              <a:rPr lang="en-GB" sz="2400" dirty="0"/>
              <a:t>functions: </a:t>
            </a:r>
            <a:endParaRPr lang="en-GB" sz="2400" dirty="0" smtClean="0"/>
          </a:p>
          <a:p>
            <a:r>
              <a:rPr lang="en-GB" sz="2400" dirty="0" smtClean="0"/>
              <a:t>Hormone </a:t>
            </a:r>
            <a:r>
              <a:rPr lang="en-GB" sz="2400" dirty="0"/>
              <a:t>secretion. </a:t>
            </a:r>
          </a:p>
          <a:p>
            <a:r>
              <a:rPr lang="en-US" sz="1600" dirty="0"/>
              <a:t>•</a:t>
            </a:r>
            <a:r>
              <a:rPr lang="en-US" sz="2400" dirty="0"/>
              <a:t>Glucagon: stimulates the stored glycogen in the liver to convert to glucose. Produced if the body does not have enough glucose. </a:t>
            </a:r>
            <a:r>
              <a:rPr lang="en-US" sz="2400" dirty="0" smtClean="0"/>
              <a:t> From the alpha cell in the pancreas</a:t>
            </a:r>
            <a:endParaRPr lang="en-GB" sz="2400" dirty="0"/>
          </a:p>
          <a:p>
            <a:r>
              <a:rPr lang="en-US" sz="1600" dirty="0"/>
              <a:t>•</a:t>
            </a:r>
            <a:r>
              <a:rPr lang="en-US" sz="2400" dirty="0"/>
              <a:t>Insulin: made in the beta cells of the Islets of Langerhans of the pancreas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Insulin is a hormone that regulates blood glucose.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of the pancreas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1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Mechanical </a:t>
            </a:r>
            <a:r>
              <a:rPr lang="en-US" sz="2800" dirty="0"/>
              <a:t>digestion: larger pieces of food get broken down into smaller pieces while being prepared for chemical digestion. Mechanical digestion starts in the mouth and continues into the stomach. </a:t>
            </a:r>
          </a:p>
          <a:p>
            <a:pPr marL="114300" indent="0">
              <a:buNone/>
            </a:pPr>
            <a:endParaRPr lang="en-GB" sz="2800" dirty="0"/>
          </a:p>
          <a:p>
            <a:pPr marL="114300" indent="0">
              <a:buNone/>
            </a:pPr>
            <a:r>
              <a:rPr lang="en-US" sz="2800" dirty="0"/>
              <a:t>•Chemical digestion: starts in the stomach and continues into the intestines. Several different enzymes break down macromolecules into smaller molecules that can be absorbed.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Digestion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55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6" t="12760" r="18741" b="6250"/>
          <a:stretch/>
        </p:blipFill>
        <p:spPr bwMode="auto">
          <a:xfrm>
            <a:off x="533400" y="457200"/>
            <a:ext cx="8058150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869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3104</TotalTime>
  <Words>1716</Words>
  <Application>Microsoft Office PowerPoint</Application>
  <PresentationFormat>On-screen Show (4:3)</PresentationFormat>
  <Paragraphs>266</Paragraphs>
  <Slides>73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Concourse</vt:lpstr>
      <vt:lpstr>Gastro Intestinal system </vt:lpstr>
      <vt:lpstr>PowerPoint Presentation</vt:lpstr>
      <vt:lpstr>Introduction </vt:lpstr>
      <vt:lpstr>Steps in Digestion: </vt:lpstr>
      <vt:lpstr>Ingestion </vt:lpstr>
      <vt:lpstr>Propulsion- Deglutition and peristalsis </vt:lpstr>
      <vt:lpstr>  Deglutition (Swallowing) </vt:lpstr>
      <vt:lpstr>Digestion </vt:lpstr>
      <vt:lpstr>PowerPoint Presentation</vt:lpstr>
      <vt:lpstr>PowerPoint Presentation</vt:lpstr>
      <vt:lpstr>PowerPoint Presentation</vt:lpstr>
      <vt:lpstr> Subdivisions of the GI system </vt:lpstr>
      <vt:lpstr>Layers of the GI tract </vt:lpstr>
      <vt:lpstr>PowerPoint Presentation</vt:lpstr>
      <vt:lpstr>Mucosa </vt:lpstr>
      <vt:lpstr>Submucosa </vt:lpstr>
      <vt:lpstr>Muscularis </vt:lpstr>
      <vt:lpstr>Serosa </vt:lpstr>
      <vt:lpstr>PowerPoint Presentation</vt:lpstr>
      <vt:lpstr>PowerPoint Presentation</vt:lpstr>
      <vt:lpstr>Accessory organs </vt:lpstr>
      <vt:lpstr>Salivary Glands</vt:lpstr>
      <vt:lpstr>PowerPoint Presentation</vt:lpstr>
      <vt:lpstr>Teeth</vt:lpstr>
      <vt:lpstr>Tongue</vt:lpstr>
      <vt:lpstr>Hard Palate</vt:lpstr>
      <vt:lpstr>Soft Palate</vt:lpstr>
      <vt:lpstr>Uvula</vt:lpstr>
      <vt:lpstr>Epiglottis</vt:lpstr>
      <vt:lpstr>Esophagus</vt:lpstr>
      <vt:lpstr>Upper Esophageal Sphincter</vt:lpstr>
      <vt:lpstr>Lower Esophageal Sphincter</vt:lpstr>
      <vt:lpstr>Stomach Area</vt:lpstr>
      <vt:lpstr>Stomach </vt:lpstr>
      <vt:lpstr>Stomach </vt:lpstr>
      <vt:lpstr>PowerPoint Presentation</vt:lpstr>
      <vt:lpstr>PowerPoint Presentation</vt:lpstr>
      <vt:lpstr>PowerPoint Presentation</vt:lpstr>
      <vt:lpstr>Pyloric Sphincter</vt:lpstr>
      <vt:lpstr>Gastric Folds</vt:lpstr>
      <vt:lpstr>Muscular Walls</vt:lpstr>
      <vt:lpstr>Greater Curvature</vt:lpstr>
      <vt:lpstr>Lesser Curvature</vt:lpstr>
      <vt:lpstr>Regulation of Gastric Secretion </vt:lpstr>
      <vt:lpstr>PowerPoint Presentation</vt:lpstr>
      <vt:lpstr>PowerPoint Presentation</vt:lpstr>
      <vt:lpstr>PowerPoint Presentation</vt:lpstr>
      <vt:lpstr>Response of the Stomach to Filling </vt:lpstr>
      <vt:lpstr>Gastric contractile activity</vt:lpstr>
      <vt:lpstr>Regulation of Gastric Emptying </vt:lpstr>
      <vt:lpstr>Intestines</vt:lpstr>
      <vt:lpstr>PowerPoint Presentation</vt:lpstr>
      <vt:lpstr>PowerPoint Presentation</vt:lpstr>
      <vt:lpstr>Intestinal Juice </vt:lpstr>
      <vt:lpstr>Duodenum</vt:lpstr>
      <vt:lpstr>PowerPoint Presentation</vt:lpstr>
      <vt:lpstr>Jejunum</vt:lpstr>
      <vt:lpstr>Ileum</vt:lpstr>
      <vt:lpstr>Ascending Colon</vt:lpstr>
      <vt:lpstr>Transverse Colon</vt:lpstr>
      <vt:lpstr>Descending Colon</vt:lpstr>
      <vt:lpstr>Rectum</vt:lpstr>
      <vt:lpstr>Anus</vt:lpstr>
      <vt:lpstr>Liver</vt:lpstr>
      <vt:lpstr>PowerPoint Presentation</vt:lpstr>
      <vt:lpstr>PowerPoint Presentation</vt:lpstr>
      <vt:lpstr>Function of the liver </vt:lpstr>
      <vt:lpstr>Gallbladder</vt:lpstr>
      <vt:lpstr>Composition of Bile </vt:lpstr>
      <vt:lpstr>PowerPoint Presentation</vt:lpstr>
      <vt:lpstr>Pancreas</vt:lpstr>
      <vt:lpstr>Function of the pancreas </vt:lpstr>
      <vt:lpstr>Function of the pancreas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Lap</cp:lastModifiedBy>
  <cp:revision>86</cp:revision>
  <dcterms:created xsi:type="dcterms:W3CDTF">2006-08-16T00:00:00Z</dcterms:created>
  <dcterms:modified xsi:type="dcterms:W3CDTF">2019-01-24T20:02:58Z</dcterms:modified>
</cp:coreProperties>
</file>