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98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87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8" r:id="rId30"/>
    <p:sldId id="283" r:id="rId31"/>
    <p:sldId id="284" r:id="rId32"/>
    <p:sldId id="289" r:id="rId33"/>
    <p:sldId id="290" r:id="rId34"/>
    <p:sldId id="293" r:id="rId35"/>
    <p:sldId id="285" r:id="rId36"/>
    <p:sldId id="291" r:id="rId37"/>
    <p:sldId id="292" r:id="rId38"/>
    <p:sldId id="294" r:id="rId39"/>
    <p:sldId id="295" r:id="rId40"/>
    <p:sldId id="296" r:id="rId41"/>
    <p:sldId id="297" r:id="rId4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412" autoAdjust="0"/>
    <p:restoredTop sz="94624" autoAdjust="0"/>
  </p:normalViewPr>
  <p:slideViewPr>
    <p:cSldViewPr>
      <p:cViewPr varScale="1">
        <p:scale>
          <a:sx n="69" d="100"/>
          <a:sy n="69" d="100"/>
        </p:scale>
        <p:origin x="-79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B47EA-767A-4106-AC10-952DC6D2B409}" type="datetimeFigureOut">
              <a:rPr lang="ar-SA" smtClean="0"/>
              <a:pPr/>
              <a:t>21/05/34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0909E-1DA5-476C-AC27-4982AE3CD15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B47EA-767A-4106-AC10-952DC6D2B409}" type="datetimeFigureOut">
              <a:rPr lang="ar-SA" smtClean="0"/>
              <a:pPr/>
              <a:t>21/05/34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0909E-1DA5-476C-AC27-4982AE3CD15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B47EA-767A-4106-AC10-952DC6D2B409}" type="datetimeFigureOut">
              <a:rPr lang="ar-SA" smtClean="0"/>
              <a:pPr/>
              <a:t>21/05/34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0909E-1DA5-476C-AC27-4982AE3CD15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B47EA-767A-4106-AC10-952DC6D2B409}" type="datetimeFigureOut">
              <a:rPr lang="ar-SA" smtClean="0"/>
              <a:pPr/>
              <a:t>21/05/34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0909E-1DA5-476C-AC27-4982AE3CD15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B47EA-767A-4106-AC10-952DC6D2B409}" type="datetimeFigureOut">
              <a:rPr lang="ar-SA" smtClean="0"/>
              <a:pPr/>
              <a:t>21/05/34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0909E-1DA5-476C-AC27-4982AE3CD15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B47EA-767A-4106-AC10-952DC6D2B409}" type="datetimeFigureOut">
              <a:rPr lang="ar-SA" smtClean="0"/>
              <a:pPr/>
              <a:t>21/05/34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0909E-1DA5-476C-AC27-4982AE3CD15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B47EA-767A-4106-AC10-952DC6D2B409}" type="datetimeFigureOut">
              <a:rPr lang="ar-SA" smtClean="0"/>
              <a:pPr/>
              <a:t>21/05/34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0909E-1DA5-476C-AC27-4982AE3CD15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B47EA-767A-4106-AC10-952DC6D2B409}" type="datetimeFigureOut">
              <a:rPr lang="ar-SA" smtClean="0"/>
              <a:pPr/>
              <a:t>21/05/34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0909E-1DA5-476C-AC27-4982AE3CD15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B47EA-767A-4106-AC10-952DC6D2B409}" type="datetimeFigureOut">
              <a:rPr lang="ar-SA" smtClean="0"/>
              <a:pPr/>
              <a:t>21/05/34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0909E-1DA5-476C-AC27-4982AE3CD15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B47EA-767A-4106-AC10-952DC6D2B409}" type="datetimeFigureOut">
              <a:rPr lang="ar-SA" smtClean="0"/>
              <a:pPr/>
              <a:t>21/05/34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0909E-1DA5-476C-AC27-4982AE3CD15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B47EA-767A-4106-AC10-952DC6D2B409}" type="datetimeFigureOut">
              <a:rPr lang="ar-SA" smtClean="0"/>
              <a:pPr/>
              <a:t>21/05/34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0909E-1DA5-476C-AC27-4982AE3CD15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B47EA-767A-4106-AC10-952DC6D2B409}" type="datetimeFigureOut">
              <a:rPr lang="ar-SA" smtClean="0"/>
              <a:pPr/>
              <a:t>21/05/34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0909E-1DA5-476C-AC27-4982AE3CD15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ctrTitle"/>
          </p:nvPr>
        </p:nvSpPr>
        <p:spPr>
          <a:xfrm>
            <a:off x="642910" y="1214422"/>
            <a:ext cx="8143932" cy="2214578"/>
          </a:xfrm>
        </p:spPr>
        <p:txBody>
          <a:bodyPr>
            <a:noAutofit/>
          </a:bodyPr>
          <a:lstStyle/>
          <a:p>
            <a:r>
              <a:rPr lang="en-US" sz="6600" dirty="0" smtClean="0">
                <a:latin typeface="Algerian" pitchFamily="82" charset="0"/>
              </a:rPr>
              <a:t>Fungi  as  Human  Pathogen </a:t>
            </a:r>
            <a:endParaRPr lang="ar-SA" sz="6600" dirty="0">
              <a:latin typeface="Algerian" pitchFamily="82" charset="0"/>
            </a:endParaRPr>
          </a:p>
        </p:txBody>
      </p:sp>
      <p:sp>
        <p:nvSpPr>
          <p:cNvPr id="5" name="عنوان فرعي 4"/>
          <p:cNvSpPr>
            <a:spLocks noGrp="1"/>
          </p:cNvSpPr>
          <p:nvPr>
            <p:ph type="subTitle" idx="1"/>
          </p:nvPr>
        </p:nvSpPr>
        <p:spPr>
          <a:xfrm>
            <a:off x="1500166" y="4929198"/>
            <a:ext cx="6186486" cy="1285884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Prepared by : </a:t>
            </a:r>
            <a:r>
              <a:rPr lang="en-US" b="1" dirty="0" err="1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Aws</a:t>
            </a:r>
            <a:r>
              <a:rPr lang="en-US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Abu </a:t>
            </a:r>
            <a:r>
              <a:rPr lang="en-US" b="1" dirty="0" err="1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Jaber</a:t>
            </a:r>
            <a:endParaRPr lang="en-US" b="1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  <a:p>
            <a:r>
              <a:rPr lang="en-US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Introduced to : Dr. </a:t>
            </a:r>
            <a:r>
              <a:rPr lang="en-US" b="1" dirty="0" err="1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Ghadeer</a:t>
            </a:r>
            <a:r>
              <a:rPr lang="en-US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Omar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Advance Mycology 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An – </a:t>
            </a:r>
            <a:r>
              <a:rPr lang="en-US" b="1" dirty="0" err="1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Najah</a:t>
            </a:r>
            <a:r>
              <a:rPr lang="en-US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National University</a:t>
            </a:r>
            <a:r>
              <a:rPr lang="en-US" dirty="0" smtClean="0"/>
              <a:t> </a:t>
            </a:r>
            <a:endParaRPr lang="ar-S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ctrTitle"/>
          </p:nvPr>
        </p:nvSpPr>
        <p:spPr>
          <a:xfrm>
            <a:off x="0" y="642918"/>
            <a:ext cx="9144000" cy="571504"/>
          </a:xfrm>
        </p:spPr>
        <p:txBody>
          <a:bodyPr>
            <a:normAutofit fontScale="90000"/>
          </a:bodyPr>
          <a:lstStyle/>
          <a:p>
            <a:pPr algn="l"/>
            <a:r>
              <a:rPr lang="en-US" sz="5400" b="1" dirty="0" smtClean="0">
                <a:latin typeface="Angsana New" pitchFamily="18" charset="-34"/>
              </a:rPr>
              <a:t>Cont…..</a:t>
            </a:r>
            <a:endParaRPr lang="ar-SA" sz="5400" b="1" dirty="0">
              <a:latin typeface="Angsana New" pitchFamily="18" charset="-34"/>
            </a:endParaRPr>
          </a:p>
        </p:txBody>
      </p:sp>
      <p:sp>
        <p:nvSpPr>
          <p:cNvPr id="5" name="عنوان فرعي 4"/>
          <p:cNvSpPr>
            <a:spLocks noGrp="1"/>
          </p:cNvSpPr>
          <p:nvPr>
            <p:ph type="subTitle" idx="1"/>
          </p:nvPr>
        </p:nvSpPr>
        <p:spPr>
          <a:xfrm>
            <a:off x="214282" y="1643050"/>
            <a:ext cx="8501122" cy="4714908"/>
          </a:xfrm>
        </p:spPr>
        <p:txBody>
          <a:bodyPr>
            <a:normAutofit/>
          </a:bodyPr>
          <a:lstStyle/>
          <a:p>
            <a:pPr algn="l" rtl="0">
              <a:buFont typeface="Wingdings" pitchFamily="2" charset="2"/>
              <a:buChar char="v"/>
            </a:pP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the  following  fungal  infection  and  there  etiological  agent  :  </a:t>
            </a:r>
          </a:p>
          <a:p>
            <a:pPr algn="l" rtl="0">
              <a:buFont typeface="Wingdings" pitchFamily="2" charset="2"/>
              <a:buChar char="v"/>
            </a:pPr>
            <a:endParaRPr lang="en-US" sz="2400" b="1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Black  </a:t>
            </a:r>
            <a:r>
              <a:rPr lang="en-US" sz="2400" b="1" dirty="0" err="1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piedra</a:t>
            </a: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 ( </a:t>
            </a:r>
            <a:r>
              <a:rPr lang="en-US" sz="2400" b="1" i="1" dirty="0" err="1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Piedraia</a:t>
            </a:r>
            <a:r>
              <a:rPr lang="en-US" sz="2400" b="1" i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 </a:t>
            </a:r>
            <a:r>
              <a:rPr lang="en-US" sz="2400" b="1" i="1" dirty="0" err="1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hortae</a:t>
            </a:r>
            <a:r>
              <a:rPr lang="en-US" sz="2400" b="1" i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 </a:t>
            </a: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) </a:t>
            </a:r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White  </a:t>
            </a:r>
            <a:r>
              <a:rPr lang="en-US" sz="2400" b="1" dirty="0" err="1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piedra</a:t>
            </a: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 ( </a:t>
            </a:r>
            <a:r>
              <a:rPr lang="en-US" sz="2400" b="1" i="1" dirty="0" err="1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Trichosporon</a:t>
            </a:r>
            <a:r>
              <a:rPr lang="en-US" sz="2400" b="1" i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 </a:t>
            </a:r>
            <a:r>
              <a:rPr lang="en-US" sz="2400" b="1" i="1" dirty="0" err="1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beigelii</a:t>
            </a:r>
            <a:r>
              <a:rPr lang="en-US" sz="2400" b="1" i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) </a:t>
            </a:r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err="1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Pityriasis</a:t>
            </a: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 </a:t>
            </a:r>
            <a:r>
              <a:rPr lang="en-US" sz="2400" b="1" dirty="0" err="1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versicolor</a:t>
            </a: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 ( </a:t>
            </a:r>
            <a:r>
              <a:rPr lang="en-US" sz="2400" b="1" i="1" dirty="0" err="1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Malassezia</a:t>
            </a:r>
            <a:r>
              <a:rPr lang="en-US" sz="2400" b="1" i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furfur</a:t>
            </a:r>
            <a:r>
              <a:rPr lang="en-US" sz="2400" b="1" i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) </a:t>
            </a:r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err="1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Tinea</a:t>
            </a: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nigra</a:t>
            </a: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( </a:t>
            </a:r>
            <a:r>
              <a:rPr lang="en-US" sz="2400" b="1" i="1" dirty="0" err="1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phaeoannellomyces</a:t>
            </a:r>
            <a:r>
              <a:rPr lang="en-US" sz="2400" b="1" i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werneckii</a:t>
            </a:r>
            <a:r>
              <a:rPr lang="en-US" sz="2400" b="1" i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)</a:t>
            </a:r>
          </a:p>
        </p:txBody>
      </p:sp>
      <p:pic>
        <p:nvPicPr>
          <p:cNvPr id="6" name="صورة 5" descr="1-s2.0-S0190962205027301-gr2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388" y="2393149"/>
            <a:ext cx="2500330" cy="232173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ctrTitle"/>
          </p:nvPr>
        </p:nvSpPr>
        <p:spPr>
          <a:xfrm>
            <a:off x="0" y="642918"/>
            <a:ext cx="9144000" cy="1214446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 smtClean="0">
                <a:latin typeface="Angsana New" pitchFamily="18" charset="-34"/>
              </a:rPr>
              <a:t>B – </a:t>
            </a:r>
            <a:r>
              <a:rPr lang="en-US" sz="5400" b="1" dirty="0" err="1" smtClean="0">
                <a:latin typeface="Angsana New" pitchFamily="18" charset="-34"/>
              </a:rPr>
              <a:t>Cutaneous</a:t>
            </a:r>
            <a:r>
              <a:rPr lang="en-US" sz="5400" b="1" dirty="0" smtClean="0">
                <a:latin typeface="Angsana New" pitchFamily="18" charset="-34"/>
              </a:rPr>
              <a:t> Mycoses :  </a:t>
            </a:r>
            <a:endParaRPr lang="ar-SA" sz="5400" b="1" dirty="0">
              <a:latin typeface="Angsana New" pitchFamily="18" charset="-34"/>
            </a:endParaRPr>
          </a:p>
        </p:txBody>
      </p:sp>
      <p:sp>
        <p:nvSpPr>
          <p:cNvPr id="5" name="عنوان فرعي 4"/>
          <p:cNvSpPr>
            <a:spLocks noGrp="1"/>
          </p:cNvSpPr>
          <p:nvPr>
            <p:ph type="subTitle" idx="1"/>
          </p:nvPr>
        </p:nvSpPr>
        <p:spPr>
          <a:xfrm>
            <a:off x="214282" y="2214554"/>
            <a:ext cx="8715436" cy="4071966"/>
          </a:xfrm>
        </p:spPr>
        <p:txBody>
          <a:bodyPr>
            <a:normAutofit/>
          </a:bodyPr>
          <a:lstStyle/>
          <a:p>
            <a:pPr algn="l" rtl="0"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Cutaneous</a:t>
            </a: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 mycoses  extend  deeper  into  the  epidermis , and  also  include  invasive  hair and  nail  disease . </a:t>
            </a:r>
          </a:p>
          <a:p>
            <a:pPr algn="l" rtl="0">
              <a:buFont typeface="Wingdings" pitchFamily="2" charset="2"/>
              <a:buChar char="Ø"/>
            </a:pPr>
            <a:endParaRPr lang="en-US" sz="2400" b="1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  <a:p>
            <a:pPr algn="l" rtl="0"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These diseases  are restricted  to  the  keratinized layer  of  the  skin .  Hair  , and  nails  </a:t>
            </a:r>
          </a:p>
          <a:p>
            <a:pPr algn="l" rtl="0">
              <a:buFont typeface="Wingdings" pitchFamily="2" charset="2"/>
              <a:buChar char="Ø"/>
            </a:pPr>
            <a:endParaRPr lang="en-US" sz="2400" b="1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  <a:p>
            <a:pPr algn="l" rtl="0"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Unlike  the  superficial  ,  host  immune  response  may  be  evoked , resulting  in  pathologic  changes  expressed  in  the  deeper  layer  of  the  skin  .     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ctrTitle"/>
          </p:nvPr>
        </p:nvSpPr>
        <p:spPr>
          <a:xfrm>
            <a:off x="0" y="0"/>
            <a:ext cx="2071670" cy="1071570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 smtClean="0">
                <a:latin typeface="Angsana New" pitchFamily="18" charset="-34"/>
              </a:rPr>
              <a:t>Cont….</a:t>
            </a:r>
            <a:endParaRPr lang="ar-SA" sz="5400" b="1" dirty="0">
              <a:latin typeface="Angsana New" pitchFamily="18" charset="-34"/>
            </a:endParaRPr>
          </a:p>
        </p:txBody>
      </p:sp>
      <p:sp>
        <p:nvSpPr>
          <p:cNvPr id="5" name="عنوان فرعي 4"/>
          <p:cNvSpPr>
            <a:spLocks noGrp="1"/>
          </p:cNvSpPr>
          <p:nvPr>
            <p:ph type="subTitle" idx="1"/>
          </p:nvPr>
        </p:nvSpPr>
        <p:spPr>
          <a:xfrm>
            <a:off x="285720" y="1142984"/>
            <a:ext cx="8429716" cy="4929222"/>
          </a:xfrm>
        </p:spPr>
        <p:txBody>
          <a:bodyPr>
            <a:normAutofit/>
          </a:bodyPr>
          <a:lstStyle/>
          <a:p>
            <a:pPr algn="l" rtl="0">
              <a:buFont typeface="Wingdings" pitchFamily="2" charset="2"/>
              <a:buChar char="v"/>
            </a:pPr>
            <a:r>
              <a:rPr lang="en-US" sz="2400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 </a:t>
            </a:r>
            <a:r>
              <a:rPr lang="lv-LV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Cutaneous Mycoses may be classified as</a:t>
            </a: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:</a:t>
            </a:r>
          </a:p>
          <a:p>
            <a:pPr algn="l" rtl="0"/>
            <a:r>
              <a:rPr lang="lv-LV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</a:t>
            </a:r>
            <a:endParaRPr lang="en-US" sz="2400" b="1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  <a:p>
            <a:pPr marL="457200" lvl="0" indent="-457200" algn="l" rtl="0">
              <a:buFont typeface="+mj-lt"/>
              <a:buAutoNum type="arabicPeriod"/>
            </a:pP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       </a:t>
            </a:r>
            <a:r>
              <a:rPr lang="lv-LV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dermatophytoses </a:t>
            </a:r>
            <a:endParaRPr lang="en-US" sz="2400" b="1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  <a:p>
            <a:pPr marL="457200" lvl="0" indent="-457200" algn="l" rtl="0">
              <a:buFont typeface="+mj-lt"/>
              <a:buAutoNum type="arabicPeriod"/>
            </a:pP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       </a:t>
            </a:r>
            <a:r>
              <a:rPr lang="lv-LV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dermatomycoses</a:t>
            </a:r>
            <a:r>
              <a:rPr lang="lv-LV" sz="2400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. </a:t>
            </a:r>
            <a:endParaRPr lang="en-US" sz="2400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  <a:p>
            <a:pPr algn="l" rtl="0"/>
            <a:endParaRPr lang="en-US" sz="2400" b="1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6" name="صورة 5" descr="athletes_foo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7950" y="3028950"/>
            <a:ext cx="6496050" cy="382905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ctrTitle"/>
          </p:nvPr>
        </p:nvSpPr>
        <p:spPr>
          <a:xfrm>
            <a:off x="0" y="0"/>
            <a:ext cx="4714876" cy="1071570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 smtClean="0">
                <a:latin typeface="Angsana New" pitchFamily="18" charset="-34"/>
              </a:rPr>
              <a:t>1- </a:t>
            </a:r>
            <a:r>
              <a:rPr lang="en-US" sz="5400" b="1" dirty="0" err="1" smtClean="0">
                <a:latin typeface="Angsana New" pitchFamily="18" charset="-34"/>
              </a:rPr>
              <a:t>Dermatophytoses</a:t>
            </a:r>
            <a:r>
              <a:rPr lang="en-US" sz="5400" b="1" dirty="0" smtClean="0">
                <a:latin typeface="Angsana New" pitchFamily="18" charset="-34"/>
              </a:rPr>
              <a:t> :  </a:t>
            </a:r>
            <a:endParaRPr lang="ar-SA" sz="5400" b="1" dirty="0">
              <a:latin typeface="Angsana New" pitchFamily="18" charset="-34"/>
            </a:endParaRPr>
          </a:p>
        </p:txBody>
      </p:sp>
      <p:sp>
        <p:nvSpPr>
          <p:cNvPr id="5" name="عنوان فرعي 4"/>
          <p:cNvSpPr>
            <a:spLocks noGrp="1"/>
          </p:cNvSpPr>
          <p:nvPr>
            <p:ph type="subTitle" idx="1"/>
          </p:nvPr>
        </p:nvSpPr>
        <p:spPr>
          <a:xfrm>
            <a:off x="285720" y="1142984"/>
            <a:ext cx="8429716" cy="4929222"/>
          </a:xfrm>
        </p:spPr>
        <p:txBody>
          <a:bodyPr>
            <a:normAutofit/>
          </a:bodyPr>
          <a:lstStyle/>
          <a:p>
            <a:pPr algn="l" rtl="0">
              <a:buFont typeface="Wingdings" pitchFamily="2" charset="2"/>
              <a:buChar char="v"/>
            </a:pP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lv-LV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Dermatophytoses are caused by the agents of the genera</a:t>
            </a:r>
            <a:r>
              <a:rPr lang="en-US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: </a:t>
            </a:r>
            <a:r>
              <a:rPr lang="lv-LV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</a:t>
            </a:r>
            <a:endParaRPr lang="en-US" b="1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  <a:p>
            <a:pPr algn="l" rtl="0"/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* </a:t>
            </a:r>
            <a:r>
              <a:rPr lang="en-US" sz="2400" b="1" dirty="0" err="1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Epidermatophyton</a:t>
            </a: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             * </a:t>
            </a:r>
            <a:r>
              <a:rPr lang="en-US" sz="2400" b="1" dirty="0" err="1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Microsporum</a:t>
            </a: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         * </a:t>
            </a:r>
            <a:r>
              <a:rPr lang="en-US" sz="2400" b="1" dirty="0" err="1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Trichophyton</a:t>
            </a: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</a:t>
            </a:r>
          </a:p>
          <a:p>
            <a:pPr lvl="1" algn="l" rtl="0"/>
            <a:endParaRPr lang="en-US" sz="2400" b="1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12" name="صورة 11" descr="images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2714620"/>
            <a:ext cx="2038350" cy="2247900"/>
          </a:xfrm>
          <a:prstGeom prst="rect">
            <a:avLst/>
          </a:prstGeom>
        </p:spPr>
      </p:pic>
      <p:pic>
        <p:nvPicPr>
          <p:cNvPr id="13" name="صورة 12" descr="1-s2.0-S0738081X09002557-gr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6182" y="2714620"/>
            <a:ext cx="2182569" cy="2118723"/>
          </a:xfrm>
          <a:prstGeom prst="rect">
            <a:avLst/>
          </a:prstGeom>
        </p:spPr>
      </p:pic>
      <p:pic>
        <p:nvPicPr>
          <p:cNvPr id="14" name="صورة 13" descr="IndianDermatolOnlineJ_2011_2_2_124_86011_f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72264" y="2786058"/>
            <a:ext cx="1753921" cy="2403728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ctrTitle"/>
          </p:nvPr>
        </p:nvSpPr>
        <p:spPr>
          <a:xfrm>
            <a:off x="-214346" y="428604"/>
            <a:ext cx="8715404" cy="107157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Andalus" pitchFamily="18" charset="-78"/>
                <a:cs typeface="Andalus" pitchFamily="18" charset="-78"/>
              </a:rPr>
              <a:t>General characteristics  of </a:t>
            </a:r>
            <a:r>
              <a:rPr lang="en-US" sz="3200" b="1" dirty="0" err="1" smtClean="0">
                <a:latin typeface="Andalus" pitchFamily="18" charset="-78"/>
                <a:cs typeface="Andalus" pitchFamily="18" charset="-78"/>
              </a:rPr>
              <a:t>Macroconidia</a:t>
            </a:r>
            <a:r>
              <a:rPr lang="en-US" sz="3200" b="1" dirty="0" smtClean="0">
                <a:latin typeface="Andalus" pitchFamily="18" charset="-78"/>
                <a:cs typeface="Andalus" pitchFamily="18" charset="-78"/>
              </a:rPr>
              <a:t> and </a:t>
            </a:r>
            <a:r>
              <a:rPr lang="en-US" sz="3200" b="1" dirty="0" err="1" smtClean="0">
                <a:latin typeface="Andalus" pitchFamily="18" charset="-78"/>
                <a:cs typeface="Andalus" pitchFamily="18" charset="-78"/>
              </a:rPr>
              <a:t>Microconidia</a:t>
            </a:r>
            <a:r>
              <a:rPr lang="en-US" sz="3200" b="1" dirty="0" smtClean="0">
                <a:latin typeface="Andalus" pitchFamily="18" charset="-78"/>
                <a:cs typeface="Andalus" pitchFamily="18" charset="-78"/>
              </a:rPr>
              <a:t> of Dermatophytes</a:t>
            </a:r>
            <a:endParaRPr lang="ar-SA" sz="3200" b="1" dirty="0">
              <a:latin typeface="Andalus" pitchFamily="18" charset="-78"/>
              <a:cs typeface="Andalus" pitchFamily="18" charset="-78"/>
            </a:endParaRPr>
          </a:p>
        </p:txBody>
      </p:sp>
      <p:graphicFrame>
        <p:nvGraphicFramePr>
          <p:cNvPr id="8" name="Group 37"/>
          <p:cNvGraphicFramePr>
            <a:graphicFrameLocks/>
          </p:cNvGraphicFramePr>
          <p:nvPr/>
        </p:nvGraphicFramePr>
        <p:xfrm>
          <a:off x="457200" y="1716088"/>
          <a:ext cx="8229600" cy="4456113"/>
        </p:xfrm>
        <a:graphic>
          <a:graphicData uri="http://schemas.openxmlformats.org/drawingml/2006/table">
            <a:tbl>
              <a:tblPr/>
              <a:tblGrid>
                <a:gridCol w="2895600"/>
                <a:gridCol w="2971800"/>
                <a:gridCol w="2362200"/>
              </a:tblGrid>
              <a:tr h="1114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18" charset="-78"/>
                          <a:cs typeface="Andalus" pitchFamily="18" charset="-78"/>
                        </a:rPr>
                        <a:t>Genus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18" charset="-78"/>
                          <a:cs typeface="Andalus" pitchFamily="18" charset="-78"/>
                        </a:rPr>
                        <a:t>Macroconidia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18" charset="-78"/>
                          <a:cs typeface="Andalus" pitchFamily="18" charset="-78"/>
                        </a:rPr>
                        <a:t>Microconidia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4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18" charset="-78"/>
                          <a:cs typeface="Andalus" pitchFamily="18" charset="-78"/>
                        </a:rPr>
                        <a:t>Microsporum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18" charset="-78"/>
                          <a:cs typeface="Andalus" pitchFamily="18" charset="-78"/>
                        </a:rPr>
                        <a:t>Numerous, thick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18" charset="-78"/>
                          <a:cs typeface="Andalus" pitchFamily="18" charset="-78"/>
                        </a:rPr>
                        <a:t>walled,rough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18" charset="-78"/>
                          <a:cs typeface="Andalus" pitchFamily="18" charset="-78"/>
                        </a:rPr>
                        <a:t>Rare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2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18" charset="-78"/>
                          <a:cs typeface="Andalus" pitchFamily="18" charset="-78"/>
                        </a:rPr>
                        <a:t>Epidermophyton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18" charset="-78"/>
                          <a:cs typeface="Andalus" pitchFamily="18" charset="-78"/>
                        </a:rPr>
                        <a:t>Numerous, smooth walled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18" charset="-78"/>
                          <a:cs typeface="Andalus" pitchFamily="18" charset="-78"/>
                        </a:rPr>
                        <a:t>Absent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4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18" charset="-78"/>
                          <a:cs typeface="Andalus" pitchFamily="18" charset="-78"/>
                        </a:rPr>
                        <a:t>Trichophyton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18" charset="-78"/>
                          <a:cs typeface="Andalus" pitchFamily="18" charset="-78"/>
                        </a:rPr>
                        <a:t>Rare,thin walled, smooth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18" charset="-78"/>
                          <a:cs typeface="Andalus" pitchFamily="18" charset="-78"/>
                        </a:rPr>
                        <a:t>Abundant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ctrTitle"/>
          </p:nvPr>
        </p:nvSpPr>
        <p:spPr>
          <a:xfrm>
            <a:off x="0" y="285728"/>
            <a:ext cx="6572264" cy="1071570"/>
          </a:xfrm>
        </p:spPr>
        <p:txBody>
          <a:bodyPr>
            <a:normAutofit fontScale="90000"/>
          </a:bodyPr>
          <a:lstStyle/>
          <a:p>
            <a:pPr algn="l"/>
            <a:r>
              <a:rPr lang="en-US" sz="5400" b="1" dirty="0" smtClean="0">
                <a:latin typeface="Angsana New" pitchFamily="18" charset="-34"/>
              </a:rPr>
              <a:t>*  Dermatophytes Characteristics  :  </a:t>
            </a:r>
            <a:endParaRPr lang="ar-SA" sz="5400" b="1" dirty="0">
              <a:latin typeface="Angsana New" pitchFamily="18" charset="-34"/>
            </a:endParaRPr>
          </a:p>
        </p:txBody>
      </p:sp>
      <p:sp>
        <p:nvSpPr>
          <p:cNvPr id="5" name="عنوان فرعي 4"/>
          <p:cNvSpPr>
            <a:spLocks noGrp="1"/>
          </p:cNvSpPr>
          <p:nvPr>
            <p:ph type="subTitle" idx="1"/>
          </p:nvPr>
        </p:nvSpPr>
        <p:spPr>
          <a:xfrm>
            <a:off x="285720" y="1142984"/>
            <a:ext cx="8429716" cy="4929222"/>
          </a:xfrm>
        </p:spPr>
        <p:txBody>
          <a:bodyPr>
            <a:normAutofit/>
          </a:bodyPr>
          <a:lstStyle/>
          <a:p>
            <a:pPr algn="l" rtl="0">
              <a:buFont typeface="Wingdings" pitchFamily="2" charset="2"/>
              <a:buChar char="v"/>
            </a:pP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lv-LV" sz="2400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The dermatophytoses are characterized by an anatomic site-specificity according to genera. For example</a:t>
            </a:r>
            <a:r>
              <a:rPr lang="en-US" sz="2400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: </a:t>
            </a:r>
          </a:p>
          <a:p>
            <a:pPr algn="l" rtl="0"/>
            <a:endParaRPr lang="en-US" sz="2400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  <a:p>
            <a:pPr algn="l" rt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b="1" i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 </a:t>
            </a:r>
            <a:r>
              <a:rPr lang="lv-LV" sz="2400" b="1" i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Epidermophyton </a:t>
            </a:r>
            <a:r>
              <a:rPr lang="en-US" sz="2400" b="1" i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 : </a:t>
            </a:r>
            <a:r>
              <a:rPr lang="lv-LV" sz="2400" i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floccosum</a:t>
            </a:r>
            <a:r>
              <a:rPr lang="lv-LV" sz="2400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infects only skin and nails, but does not infect hair shafts and follicles. </a:t>
            </a:r>
            <a:endParaRPr lang="en-US" sz="2400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  <a:p>
            <a:pPr algn="l" rt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b="1" i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 </a:t>
            </a:r>
            <a:r>
              <a:rPr lang="lv-LV" sz="2400" b="1" i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Microsporum</a:t>
            </a:r>
            <a:r>
              <a:rPr lang="lv-LV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spp</a:t>
            </a: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:  </a:t>
            </a:r>
            <a:r>
              <a:rPr lang="lv-LV" sz="2400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infect hair and skin, but do not involve nails.</a:t>
            </a:r>
            <a:endParaRPr lang="en-US" sz="2400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  <a:p>
            <a:pPr algn="l" rt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b="1" i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 </a:t>
            </a:r>
            <a:r>
              <a:rPr lang="lv-LV" sz="2400" b="1" i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Trichophyton</a:t>
            </a:r>
            <a:r>
              <a:rPr lang="lv-LV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spp</a:t>
            </a: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:  </a:t>
            </a:r>
            <a:r>
              <a:rPr lang="lv-LV" sz="2400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may infect hair, skin, and nails. </a:t>
            </a:r>
            <a:endParaRPr lang="en-US" sz="2400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  <a:p>
            <a:pPr algn="l" rtl="0">
              <a:lnSpc>
                <a:spcPct val="150000"/>
              </a:lnSpc>
            </a:pPr>
            <a:endParaRPr lang="en-US" sz="2400" dirty="0" smtClean="0">
              <a:solidFill>
                <a:schemeClr val="tx1"/>
              </a:solidFill>
            </a:endParaRPr>
          </a:p>
          <a:p>
            <a:pPr algn="l" rtl="0"/>
            <a:endParaRPr lang="en-US" sz="2400" b="1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ctrTitle"/>
          </p:nvPr>
        </p:nvSpPr>
        <p:spPr>
          <a:xfrm>
            <a:off x="642910" y="0"/>
            <a:ext cx="6572264" cy="1071570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 smtClean="0">
                <a:latin typeface="Angsana New" pitchFamily="18" charset="-34"/>
              </a:rPr>
              <a:t>Dermatophyte characteristics  :  </a:t>
            </a:r>
            <a:endParaRPr lang="ar-SA" sz="5400" b="1" dirty="0">
              <a:latin typeface="Angsana New" pitchFamily="18" charset="-34"/>
            </a:endParaRPr>
          </a:p>
        </p:txBody>
      </p:sp>
      <p:sp>
        <p:nvSpPr>
          <p:cNvPr id="5" name="عنوان فرعي 4"/>
          <p:cNvSpPr>
            <a:spLocks noGrp="1"/>
          </p:cNvSpPr>
          <p:nvPr>
            <p:ph type="subTitle" idx="1"/>
          </p:nvPr>
        </p:nvSpPr>
        <p:spPr>
          <a:xfrm>
            <a:off x="285720" y="1142984"/>
            <a:ext cx="8429716" cy="4929222"/>
          </a:xfrm>
        </p:spPr>
        <p:txBody>
          <a:bodyPr>
            <a:normAutofit/>
          </a:bodyPr>
          <a:lstStyle/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There ability  to  grow  in  the  dead  keratinized  tissue  where  there  metabolic  product  can  induced  an  inflammatory  response . </a:t>
            </a:r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endParaRPr lang="en-US" sz="2400" b="1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the  living  tissue  are  not  invaded  because  dermatophytes cannot  grow  at  37 C . </a:t>
            </a:r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endParaRPr lang="en-US" sz="2400" b="1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There  ability  to  produce  keratinizes    </a:t>
            </a:r>
          </a:p>
          <a:p>
            <a:pPr algn="l" rtl="0">
              <a:lnSpc>
                <a:spcPct val="150000"/>
              </a:lnSpc>
            </a:pPr>
            <a:endParaRPr lang="en-US" sz="2400" b="1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  <a:p>
            <a:pPr algn="l" rtl="0">
              <a:buFont typeface="Wingdings" pitchFamily="2" charset="2"/>
              <a:buChar char="Ø"/>
            </a:pPr>
            <a:endParaRPr lang="en-US" sz="2400" b="1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6" name="صورة 5" descr="images (4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6446" y="3357562"/>
            <a:ext cx="2795593" cy="28429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ctrTitle"/>
          </p:nvPr>
        </p:nvSpPr>
        <p:spPr>
          <a:xfrm>
            <a:off x="428596" y="214290"/>
            <a:ext cx="6572264" cy="1071570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 smtClean="0">
                <a:latin typeface="Angsana New" pitchFamily="18" charset="-34"/>
              </a:rPr>
              <a:t>2-  </a:t>
            </a:r>
            <a:r>
              <a:rPr lang="en-US" sz="5400" b="1" dirty="0" err="1" smtClean="0">
                <a:latin typeface="Angsana New" pitchFamily="18" charset="-34"/>
              </a:rPr>
              <a:t>Dermatomycoses</a:t>
            </a:r>
            <a:r>
              <a:rPr lang="en-US" sz="5400" b="1" dirty="0" smtClean="0">
                <a:latin typeface="Angsana New" pitchFamily="18" charset="-34"/>
              </a:rPr>
              <a:t> :  </a:t>
            </a:r>
            <a:endParaRPr lang="ar-SA" sz="5400" b="1" dirty="0">
              <a:latin typeface="Angsana New" pitchFamily="18" charset="-34"/>
            </a:endParaRPr>
          </a:p>
        </p:txBody>
      </p:sp>
      <p:sp>
        <p:nvSpPr>
          <p:cNvPr id="5" name="عنوان فرعي 4"/>
          <p:cNvSpPr>
            <a:spLocks noGrp="1"/>
          </p:cNvSpPr>
          <p:nvPr>
            <p:ph type="subTitle" idx="1"/>
          </p:nvPr>
        </p:nvSpPr>
        <p:spPr>
          <a:xfrm>
            <a:off x="285720" y="1142984"/>
            <a:ext cx="8429716" cy="4929222"/>
          </a:xfrm>
        </p:spPr>
        <p:txBody>
          <a:bodyPr>
            <a:normAutofit/>
          </a:bodyPr>
          <a:lstStyle/>
          <a:p>
            <a:pPr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lv-LV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Dermatomycoses are cutaneous infections due to other fungi, the most common of which are </a:t>
            </a:r>
            <a:r>
              <a:rPr lang="lv-LV" sz="2400" b="1" i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Candida</a:t>
            </a:r>
            <a:r>
              <a:rPr lang="lv-LV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spp</a:t>
            </a:r>
            <a:endParaRPr lang="en-US" sz="2400" b="1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  <a:p>
            <a:pPr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Dermatomycoses</a:t>
            </a: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are any fungal infection of the skin or hair. A variety of yeast and molds can cause these infections and they are generally named after the location of the infection rather than the species that causes it</a:t>
            </a:r>
            <a:b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b="1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6" name="صورة 5" descr="images (5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496" y="4500570"/>
            <a:ext cx="3571900" cy="2214554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ctrTitle"/>
          </p:nvPr>
        </p:nvSpPr>
        <p:spPr>
          <a:xfrm>
            <a:off x="500034" y="785794"/>
            <a:ext cx="6572264" cy="1071570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 smtClean="0">
                <a:latin typeface="Angsana New" pitchFamily="18" charset="-34"/>
              </a:rPr>
              <a:t> C- Subcutaneous Mycoses :  </a:t>
            </a:r>
            <a:endParaRPr lang="ar-SA" sz="5400" b="1" dirty="0">
              <a:latin typeface="Angsana New" pitchFamily="18" charset="-34"/>
            </a:endParaRPr>
          </a:p>
        </p:txBody>
      </p:sp>
      <p:sp>
        <p:nvSpPr>
          <p:cNvPr id="5" name="عنوان فرعي 4"/>
          <p:cNvSpPr>
            <a:spLocks noGrp="1"/>
          </p:cNvSpPr>
          <p:nvPr>
            <p:ph type="subTitle" idx="1"/>
          </p:nvPr>
        </p:nvSpPr>
        <p:spPr>
          <a:xfrm>
            <a:off x="285720" y="2071678"/>
            <a:ext cx="8429716" cy="4000528"/>
          </a:xfrm>
        </p:spPr>
        <p:txBody>
          <a:bodyPr>
            <a:normAutofit/>
          </a:bodyPr>
          <a:lstStyle/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Subcutaneous mycoses  involve  the  dermis  , subcutaneous tissue  ,  muscle , and  fascia  .</a:t>
            </a:r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These  infection  are  chronic  and  can  be  initiated  by  piercing  trauma to  the  skin  , which  allows  fungi  to  enter  .</a:t>
            </a:r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these  infection  are  difficult  to  treat  and  may  require  surgical  intervention such  as  debridement  . 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ctrTitle"/>
          </p:nvPr>
        </p:nvSpPr>
        <p:spPr>
          <a:xfrm>
            <a:off x="0" y="0"/>
            <a:ext cx="6572264" cy="1071570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 smtClean="0">
                <a:latin typeface="Angsana New" pitchFamily="18" charset="-34"/>
              </a:rPr>
              <a:t>Cont….. </a:t>
            </a:r>
            <a:endParaRPr lang="ar-SA" sz="5400" b="1" dirty="0">
              <a:latin typeface="Angsana New" pitchFamily="18" charset="-34"/>
            </a:endParaRPr>
          </a:p>
        </p:txBody>
      </p:sp>
      <p:sp>
        <p:nvSpPr>
          <p:cNvPr id="5" name="عنوان فرعي 4"/>
          <p:cNvSpPr>
            <a:spLocks noGrp="1"/>
          </p:cNvSpPr>
          <p:nvPr>
            <p:ph type="subTitle" idx="1"/>
          </p:nvPr>
        </p:nvSpPr>
        <p:spPr>
          <a:xfrm>
            <a:off x="285720" y="1571612"/>
            <a:ext cx="8429716" cy="4500594"/>
          </a:xfrm>
        </p:spPr>
        <p:txBody>
          <a:bodyPr>
            <a:normAutofit/>
          </a:bodyPr>
          <a:lstStyle/>
          <a:p>
            <a:pPr algn="l" rtl="0">
              <a:lnSpc>
                <a:spcPct val="150000"/>
              </a:lnSpc>
              <a:buClr>
                <a:srgbClr val="FFFF00"/>
              </a:buClr>
              <a:buFont typeface="Wingdings" pitchFamily="2" charset="2"/>
              <a:buChar char="v"/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Fungal infections beneath the skin.  </a:t>
            </a:r>
          </a:p>
          <a:p>
            <a:pPr algn="l" rtl="0">
              <a:lnSpc>
                <a:spcPct val="150000"/>
              </a:lnSpc>
              <a:buClr>
                <a:srgbClr val="FFFF00"/>
              </a:buClr>
              <a:buFont typeface="Wingdings" pitchFamily="2" charset="2"/>
              <a:buChar char="v"/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Caused by saprophytic fungi that live in soil or on vegetation.  </a:t>
            </a:r>
          </a:p>
          <a:p>
            <a:pPr algn="l" rtl="0">
              <a:lnSpc>
                <a:spcPct val="150000"/>
              </a:lnSpc>
              <a:buClr>
                <a:srgbClr val="FFFF00"/>
              </a:buClr>
              <a:buFont typeface="Wingdings" pitchFamily="2" charset="2"/>
              <a:buChar char="v"/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Infection occurs by implantation of spores or </a:t>
            </a:r>
            <a:r>
              <a:rPr lang="en-US" sz="2400" b="1" dirty="0" err="1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mycelial</a:t>
            </a: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      fragments into a skin wound. </a:t>
            </a:r>
          </a:p>
          <a:p>
            <a:pPr algn="l" rtl="0">
              <a:lnSpc>
                <a:spcPct val="150000"/>
              </a:lnSpc>
              <a:buClr>
                <a:srgbClr val="FFFF00"/>
              </a:buClr>
              <a:buFont typeface="Wingdings" pitchFamily="2" charset="2"/>
              <a:buChar char="v"/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Can spread to lymph vessels.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7999"/>
          </a:xfrm>
        </p:spPr>
        <p:txBody>
          <a:bodyPr>
            <a:normAutofit fontScale="90000"/>
          </a:bodyPr>
          <a:lstStyle/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/>
              <a:t> </a:t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*  </a:t>
            </a:r>
            <a:r>
              <a:rPr lang="en-US" sz="2700" b="1" dirty="0" smtClean="0">
                <a:latin typeface="Andalus" pitchFamily="18" charset="-78"/>
                <a:cs typeface="Andalus" pitchFamily="18" charset="-78"/>
              </a:rPr>
              <a:t>About 200-300 fungal  species are  known to  cause human  infection &amp; ( warm blooded animal )  , fungal  infection  of human are  most  common  in  tropical  region but  now  are increasing  drastically in  all  region   . </a:t>
            </a:r>
            <a:br>
              <a:rPr lang="en-US" sz="2700" b="1" dirty="0" smtClean="0">
                <a:latin typeface="Andalus" pitchFamily="18" charset="-78"/>
                <a:cs typeface="Andalus" pitchFamily="18" charset="-78"/>
              </a:rPr>
            </a:br>
            <a:r>
              <a:rPr lang="en-US" sz="2700" b="1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en-US" sz="2700" b="1" dirty="0" smtClean="0">
                <a:latin typeface="Andalus" pitchFamily="18" charset="-78"/>
                <a:cs typeface="Andalus" pitchFamily="18" charset="-78"/>
              </a:rPr>
            </a:br>
            <a:r>
              <a:rPr lang="en-US" sz="2700" b="1" dirty="0" smtClean="0">
                <a:latin typeface="Andalus" pitchFamily="18" charset="-78"/>
                <a:cs typeface="Andalus" pitchFamily="18" charset="-78"/>
              </a:rPr>
              <a:t> *  The  use  of  antibacterial  and  immunosuppressive agent  contributes   to  the  increase  in  the  number  of  fungal  disease   </a:t>
            </a:r>
            <a:r>
              <a:rPr lang="en-US" sz="2800" dirty="0">
                <a:latin typeface="Andalus" pitchFamily="18" charset="-78"/>
                <a:cs typeface="Andalus" pitchFamily="18" charset="-78"/>
              </a:rPr>
              <a:t/>
            </a:r>
            <a:br>
              <a:rPr lang="en-US" sz="2800" dirty="0">
                <a:latin typeface="Andalus" pitchFamily="18" charset="-78"/>
                <a:cs typeface="Andalus" pitchFamily="18" charset="-78"/>
              </a:rPr>
            </a:b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ar-SA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ctrTitle"/>
          </p:nvPr>
        </p:nvSpPr>
        <p:spPr>
          <a:xfrm>
            <a:off x="0" y="0"/>
            <a:ext cx="6572264" cy="1071570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 smtClean="0">
                <a:latin typeface="Angsana New" pitchFamily="18" charset="-34"/>
              </a:rPr>
              <a:t>Cont…. </a:t>
            </a:r>
            <a:endParaRPr lang="ar-SA" sz="5400" b="1" dirty="0">
              <a:latin typeface="Angsana New" pitchFamily="18" charset="-34"/>
            </a:endParaRPr>
          </a:p>
        </p:txBody>
      </p:sp>
      <p:sp>
        <p:nvSpPr>
          <p:cNvPr id="5" name="عنوان فرعي 4"/>
          <p:cNvSpPr>
            <a:spLocks noGrp="1"/>
          </p:cNvSpPr>
          <p:nvPr>
            <p:ph type="subTitle" idx="1"/>
          </p:nvPr>
        </p:nvSpPr>
        <p:spPr>
          <a:xfrm>
            <a:off x="214282" y="1071546"/>
            <a:ext cx="8429716" cy="4929222"/>
          </a:xfrm>
        </p:spPr>
        <p:txBody>
          <a:bodyPr>
            <a:normAutofit/>
          </a:bodyPr>
          <a:lstStyle/>
          <a:p>
            <a:pPr algn="l" rtl="0">
              <a:lnSpc>
                <a:spcPct val="150000"/>
              </a:lnSpc>
            </a:pPr>
            <a:r>
              <a:rPr lang="lv-LV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There are three general types of subcutaneous mycoses: All appear to be caused by traumatic inoculation of the etiological fungi into the subcutaneous tissue:</a:t>
            </a:r>
            <a:endParaRPr lang="en-US" sz="2400" b="1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  <a:p>
            <a:pPr lvl="0" algn="l" rtl="0">
              <a:lnSpc>
                <a:spcPct val="150000"/>
              </a:lnSpc>
              <a:buFont typeface="Wingdings" pitchFamily="2" charset="2"/>
              <a:buChar char="ü"/>
            </a:pPr>
            <a:r>
              <a:rPr lang="lv-LV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chromoblastomycosis</a:t>
            </a:r>
            <a:endParaRPr lang="en-US" sz="2400" b="1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  <a:p>
            <a:pPr lvl="0" algn="l" rtl="0">
              <a:lnSpc>
                <a:spcPct val="150000"/>
              </a:lnSpc>
              <a:buFont typeface="Wingdings" pitchFamily="2" charset="2"/>
              <a:buChar char="ü"/>
            </a:pPr>
            <a:r>
              <a:rPr lang="lv-LV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mycetoma</a:t>
            </a:r>
            <a:endParaRPr lang="en-US" sz="2400" b="1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  <a:p>
            <a:pPr lvl="0" algn="l" rtl="0">
              <a:lnSpc>
                <a:spcPct val="150000"/>
              </a:lnSpc>
              <a:buFont typeface="Wingdings" pitchFamily="2" charset="2"/>
              <a:buChar char="ü"/>
            </a:pPr>
            <a:r>
              <a:rPr lang="lv-LV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sporotrichosis </a:t>
            </a:r>
            <a:endParaRPr lang="en-US" sz="2400" b="1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  <a:p>
            <a:pPr algn="l" rtl="0">
              <a:lnSpc>
                <a:spcPct val="150000"/>
              </a:lnSpc>
            </a:pPr>
            <a:endParaRPr lang="en-US" sz="2400" b="1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1142976" y="5000636"/>
            <a:ext cx="6500858" cy="857256"/>
          </a:xfrm>
          <a:prstGeom prst="roundRect">
            <a:avLst/>
          </a:prstGeom>
          <a:gradFill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Many  of  the  fungi  causing  </a:t>
            </a:r>
            <a:r>
              <a:rPr lang="en-US" b="1" dirty="0" err="1" smtClean="0">
                <a:solidFill>
                  <a:schemeClr val="tx1"/>
                </a:solidFill>
              </a:rPr>
              <a:t>mycetoma</a:t>
            </a:r>
            <a:r>
              <a:rPr lang="en-US" b="1" dirty="0" smtClean="0">
                <a:solidFill>
                  <a:schemeClr val="tx1"/>
                </a:solidFill>
              </a:rPr>
              <a:t>  are  pigmented  brown  to  black  ( </a:t>
            </a:r>
            <a:r>
              <a:rPr lang="en-US" b="1" dirty="0" err="1" smtClean="0">
                <a:solidFill>
                  <a:schemeClr val="tx1"/>
                </a:solidFill>
              </a:rPr>
              <a:t>melanized</a:t>
            </a:r>
            <a:r>
              <a:rPr lang="en-US" b="1" dirty="0" smtClean="0">
                <a:solidFill>
                  <a:schemeClr val="tx1"/>
                </a:solidFill>
              </a:rPr>
              <a:t> fungi  )</a:t>
            </a:r>
            <a:r>
              <a:rPr lang="en-US" dirty="0" smtClean="0"/>
              <a:t> </a:t>
            </a:r>
            <a:endParaRPr lang="ar-SA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ctrTitle"/>
          </p:nvPr>
        </p:nvSpPr>
        <p:spPr>
          <a:xfrm>
            <a:off x="0" y="0"/>
            <a:ext cx="6572264" cy="1071570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 smtClean="0">
                <a:latin typeface="Angsana New" pitchFamily="18" charset="-34"/>
              </a:rPr>
              <a:t> D- Systemic  Mycoses :  </a:t>
            </a:r>
            <a:endParaRPr lang="ar-SA" sz="5400" b="1" dirty="0">
              <a:latin typeface="Angsana New" pitchFamily="18" charset="-34"/>
            </a:endParaRPr>
          </a:p>
        </p:txBody>
      </p:sp>
      <p:sp>
        <p:nvSpPr>
          <p:cNvPr id="5" name="عنوان فرعي 4"/>
          <p:cNvSpPr>
            <a:spLocks noGrp="1"/>
          </p:cNvSpPr>
          <p:nvPr>
            <p:ph type="subTitle" idx="1"/>
          </p:nvPr>
        </p:nvSpPr>
        <p:spPr>
          <a:xfrm>
            <a:off x="285720" y="1142984"/>
            <a:ext cx="8429716" cy="4929222"/>
          </a:xfrm>
        </p:spPr>
        <p:txBody>
          <a:bodyPr>
            <a:normAutofit/>
          </a:bodyPr>
          <a:lstStyle/>
          <a:p>
            <a:pPr algn="l" rtl="0"/>
            <a:r>
              <a:rPr lang="en-US" sz="6000" b="1" dirty="0" smtClean="0">
                <a:solidFill>
                  <a:srgbClr val="FF0000"/>
                </a:solidFill>
                <a:latin typeface="Angsana New" pitchFamily="18" charset="-34"/>
              </a:rPr>
              <a:t>Systemic  Mycoses</a:t>
            </a:r>
          </a:p>
          <a:p>
            <a:pPr algn="l" rtl="0"/>
            <a:r>
              <a:rPr lang="lv-LV" sz="2800" b="1" dirty="0" smtClean="0">
                <a:solidFill>
                  <a:srgbClr val="0070C0"/>
                </a:solidFill>
              </a:rPr>
              <a:t>Deep Mycoses</a:t>
            </a:r>
            <a:endParaRPr lang="en-US" sz="2800" b="1" dirty="0" smtClean="0">
              <a:solidFill>
                <a:srgbClr val="0070C0"/>
              </a:solidFill>
              <a:latin typeface="Angsana New" pitchFamily="18" charset="-34"/>
            </a:endParaRPr>
          </a:p>
          <a:p>
            <a:pPr algn="l" rtl="0"/>
            <a:r>
              <a:rPr lang="en-US" sz="2800" b="1" dirty="0" smtClean="0">
                <a:solidFill>
                  <a:schemeClr val="tx1"/>
                </a:solidFill>
                <a:latin typeface="Angsana New" pitchFamily="18" charset="-34"/>
                <a:cs typeface="Andalus" pitchFamily="18" charset="-78"/>
              </a:rPr>
              <a:t>Caused by </a:t>
            </a:r>
          </a:p>
          <a:p>
            <a:pPr algn="l" rtl="0"/>
            <a:r>
              <a:rPr lang="en-US" sz="2800" b="1" dirty="0" smtClean="0">
                <a:solidFill>
                  <a:schemeClr val="tx1"/>
                </a:solidFill>
                <a:latin typeface="Angsana New" pitchFamily="18" charset="-34"/>
                <a:cs typeface="Andalus" pitchFamily="18" charset="-78"/>
              </a:rPr>
              <a:t> </a:t>
            </a:r>
            <a:endParaRPr lang="en-US" sz="2800" b="1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6" name="صورة 5" descr="712922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5900" y="0"/>
            <a:ext cx="3848100" cy="2609850"/>
          </a:xfrm>
          <a:prstGeom prst="rect">
            <a:avLst/>
          </a:prstGeom>
        </p:spPr>
      </p:pic>
      <p:pic>
        <p:nvPicPr>
          <p:cNvPr id="7" name="صورة 6" descr="moul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960301"/>
            <a:ext cx="2549580" cy="1897699"/>
          </a:xfrm>
          <a:prstGeom prst="rect">
            <a:avLst/>
          </a:prstGeom>
        </p:spPr>
      </p:pic>
      <p:sp>
        <p:nvSpPr>
          <p:cNvPr id="8" name="شكل بيضاوي 7"/>
          <p:cNvSpPr/>
          <p:nvPr/>
        </p:nvSpPr>
        <p:spPr>
          <a:xfrm>
            <a:off x="1428728" y="3000372"/>
            <a:ext cx="3214710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</a:rPr>
              <a:t>Primary Pathogens </a:t>
            </a:r>
            <a:endParaRPr lang="ar-SA" sz="3200" b="1" dirty="0">
              <a:solidFill>
                <a:srgbClr val="FFFF00"/>
              </a:solidFill>
            </a:endParaRPr>
          </a:p>
        </p:txBody>
      </p:sp>
      <p:sp>
        <p:nvSpPr>
          <p:cNvPr id="10" name="شكل بيضاوي 9"/>
          <p:cNvSpPr/>
          <p:nvPr/>
        </p:nvSpPr>
        <p:spPr>
          <a:xfrm>
            <a:off x="4143372" y="3929066"/>
            <a:ext cx="1428760" cy="1357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And</a:t>
            </a:r>
            <a:r>
              <a:rPr lang="en-US" dirty="0" smtClean="0"/>
              <a:t> </a:t>
            </a:r>
            <a:endParaRPr lang="ar-SA" dirty="0"/>
          </a:p>
        </p:txBody>
      </p:sp>
      <p:sp>
        <p:nvSpPr>
          <p:cNvPr id="9" name="شكل بيضاوي 8"/>
          <p:cNvSpPr/>
          <p:nvPr/>
        </p:nvSpPr>
        <p:spPr>
          <a:xfrm>
            <a:off x="5000628" y="5143512"/>
            <a:ext cx="3214710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</a:rPr>
              <a:t>Opportunistic  Pathogen</a:t>
            </a:r>
            <a:r>
              <a:rPr lang="en-US" dirty="0" smtClean="0"/>
              <a:t> </a:t>
            </a:r>
            <a:endParaRPr lang="ar-SA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ctrTitle"/>
          </p:nvPr>
        </p:nvSpPr>
        <p:spPr>
          <a:xfrm>
            <a:off x="0" y="428604"/>
            <a:ext cx="8929718" cy="1071570"/>
          </a:xfrm>
        </p:spPr>
        <p:txBody>
          <a:bodyPr>
            <a:normAutofit fontScale="90000"/>
          </a:bodyPr>
          <a:lstStyle/>
          <a:p>
            <a:pPr algn="l"/>
            <a:r>
              <a:rPr lang="en-US" sz="5400" b="1" dirty="0" smtClean="0"/>
              <a:t>Primary Pathogens                  (1) </a:t>
            </a:r>
            <a:r>
              <a:rPr lang="ar-SA" sz="5400" b="1" dirty="0" smtClean="0">
                <a:solidFill>
                  <a:srgbClr val="FFFF00"/>
                </a:solidFill>
              </a:rPr>
              <a:t/>
            </a:r>
            <a:br>
              <a:rPr lang="ar-SA" sz="5400" b="1" dirty="0" smtClean="0">
                <a:solidFill>
                  <a:srgbClr val="FFFF00"/>
                </a:solidFill>
              </a:rPr>
            </a:br>
            <a:endParaRPr lang="ar-SA" sz="5400" b="1" dirty="0">
              <a:latin typeface="Angsana New" pitchFamily="18" charset="-34"/>
            </a:endParaRPr>
          </a:p>
        </p:txBody>
      </p:sp>
      <p:sp>
        <p:nvSpPr>
          <p:cNvPr id="5" name="عنوان فرعي 4"/>
          <p:cNvSpPr>
            <a:spLocks noGrp="1"/>
          </p:cNvSpPr>
          <p:nvPr>
            <p:ph type="subTitle" idx="1"/>
          </p:nvPr>
        </p:nvSpPr>
        <p:spPr>
          <a:xfrm>
            <a:off x="214282" y="1428736"/>
            <a:ext cx="8429716" cy="4929222"/>
          </a:xfrm>
        </p:spPr>
        <p:txBody>
          <a:bodyPr>
            <a:normAutofit/>
          </a:bodyPr>
          <a:lstStyle/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lv-LV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The primary pathogenic fungi are able to establish infection in a normal host</a:t>
            </a:r>
            <a:endParaRPr lang="en-US" sz="2400" b="1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Those  fungal  infection  that  spread  throughout  the  body  .</a:t>
            </a:r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lv-LV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The primary deep pathogens usually gain access to the host via the respiratory tract</a:t>
            </a:r>
            <a:endParaRPr lang="en-US" sz="2400" b="1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Result  of  infection  by  one  of  the  four  pathogenic  ,  dimorphic  fungi  of  the  division  </a:t>
            </a:r>
            <a:r>
              <a:rPr lang="en-US" sz="2400" b="1" dirty="0" err="1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Ascomycota</a:t>
            </a: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 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ctrTitle"/>
          </p:nvPr>
        </p:nvSpPr>
        <p:spPr>
          <a:xfrm>
            <a:off x="0" y="642918"/>
            <a:ext cx="8858280" cy="1071570"/>
          </a:xfrm>
        </p:spPr>
        <p:txBody>
          <a:bodyPr>
            <a:normAutofit/>
          </a:bodyPr>
          <a:lstStyle/>
          <a:p>
            <a:pPr algn="l" rtl="0"/>
            <a:r>
              <a:rPr lang="lv-LV" sz="3200" b="1" dirty="0" smtClean="0">
                <a:latin typeface="Andalus" pitchFamily="18" charset="-78"/>
                <a:cs typeface="Andalus" pitchFamily="18" charset="-78"/>
              </a:rPr>
              <a:t>The primary systemic fungal pathogens include</a:t>
            </a:r>
            <a:r>
              <a:rPr lang="en-US" sz="3200" b="1" dirty="0" smtClean="0">
                <a:latin typeface="Andalus" pitchFamily="18" charset="-78"/>
                <a:cs typeface="Andalus" pitchFamily="18" charset="-78"/>
              </a:rPr>
              <a:t> : </a:t>
            </a:r>
            <a:r>
              <a:rPr lang="lv-LV" sz="32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3200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en-US" sz="3200" dirty="0" smtClean="0">
                <a:latin typeface="Andalus" pitchFamily="18" charset="-78"/>
                <a:cs typeface="Andalus" pitchFamily="18" charset="-78"/>
              </a:rPr>
            </a:br>
            <a:endParaRPr lang="ar-SA" sz="3200" b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" name="عنوان فرعي 4"/>
          <p:cNvSpPr>
            <a:spLocks noGrp="1"/>
          </p:cNvSpPr>
          <p:nvPr>
            <p:ph type="subTitle" idx="1"/>
          </p:nvPr>
        </p:nvSpPr>
        <p:spPr>
          <a:xfrm>
            <a:off x="285720" y="1428736"/>
            <a:ext cx="8429716" cy="4929222"/>
          </a:xfrm>
        </p:spPr>
        <p:txBody>
          <a:bodyPr>
            <a:normAutofit/>
          </a:bodyPr>
          <a:lstStyle/>
          <a:p>
            <a:pPr lvl="0" algn="l" rt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i="1" dirty="0" smtClean="0">
                <a:solidFill>
                  <a:schemeClr val="tx1"/>
                </a:solidFill>
              </a:rPr>
              <a:t> </a:t>
            </a:r>
            <a:r>
              <a:rPr lang="lv-LV" b="1" i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Coccidioides immitis </a:t>
            </a:r>
            <a:endParaRPr lang="en-US" b="1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  <a:p>
            <a:pPr lvl="0" algn="l" rt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b="1" i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lv-LV" b="1" i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Histoplasma capsulatum </a:t>
            </a:r>
            <a:endParaRPr lang="en-US" b="1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  <a:p>
            <a:pPr lvl="0" algn="l" rt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b="1" i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lv-LV" b="1" i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Blastomyces dermatitidis</a:t>
            </a:r>
            <a:endParaRPr lang="en-US" b="1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  <a:p>
            <a:pPr lvl="0" algn="l" rt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b="1" i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lv-LV" b="1" i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Paracoccidioides brasiliensis</a:t>
            </a:r>
            <a:r>
              <a:rPr lang="lv-LV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. </a:t>
            </a:r>
            <a:endParaRPr lang="en-US" b="1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  <a:p>
            <a:pPr algn="l" rtl="0">
              <a:lnSpc>
                <a:spcPct val="150000"/>
              </a:lnSpc>
              <a:buFont typeface="Wingdings" pitchFamily="2" charset="2"/>
              <a:buChar char="ü"/>
            </a:pPr>
            <a:endParaRPr lang="en-US" b="1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" name="سهم إلى اليمين 5"/>
          <p:cNvSpPr/>
          <p:nvPr/>
        </p:nvSpPr>
        <p:spPr>
          <a:xfrm>
            <a:off x="5715008" y="5072074"/>
            <a:ext cx="1928826" cy="571504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ctrTitle"/>
          </p:nvPr>
        </p:nvSpPr>
        <p:spPr>
          <a:xfrm>
            <a:off x="214282" y="285728"/>
            <a:ext cx="8215370" cy="1071570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 smtClean="0">
                <a:latin typeface="Angsana New" pitchFamily="18" charset="-34"/>
              </a:rPr>
              <a:t>Blastomyces :  </a:t>
            </a:r>
            <a:endParaRPr lang="ar-SA" sz="5400" b="1" dirty="0">
              <a:latin typeface="Angsana New" pitchFamily="18" charset="-34"/>
            </a:endParaRPr>
          </a:p>
        </p:txBody>
      </p:sp>
      <p:sp>
        <p:nvSpPr>
          <p:cNvPr id="5" name="عنوان فرعي 4"/>
          <p:cNvSpPr>
            <a:spLocks noGrp="1"/>
          </p:cNvSpPr>
          <p:nvPr>
            <p:ph type="subTitle" idx="1"/>
          </p:nvPr>
        </p:nvSpPr>
        <p:spPr>
          <a:xfrm>
            <a:off x="285720" y="1142984"/>
            <a:ext cx="8429716" cy="5357850"/>
          </a:xfrm>
        </p:spPr>
        <p:txBody>
          <a:bodyPr>
            <a:normAutofit lnSpcReduction="10000"/>
          </a:bodyPr>
          <a:lstStyle/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lv-LV" sz="2400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is a primary pulmonary infection resulting from inhalation of conidia from the mycelial phase of Blastomyces dermatitidis</a:t>
            </a:r>
            <a:r>
              <a:rPr lang="en-US" sz="2400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.</a:t>
            </a:r>
            <a:r>
              <a:rPr lang="lv-LV" sz="2400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which convert in vivo to the parasitic yeast phase.</a:t>
            </a:r>
            <a:r>
              <a:rPr lang="en-US" sz="2400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</a:t>
            </a:r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Blastomyces  dermatitidis  - causes  blastomycosis </a:t>
            </a:r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Dimorphic  .</a:t>
            </a:r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Free  living  species  distributed  in  soil  .</a:t>
            </a:r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Symptom  include fever, chills, cough, muscle aches, joint pain, and chest pain.( Similar  to  flu  symptom ) </a:t>
            </a:r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Chronic </a:t>
            </a:r>
            <a:r>
              <a:rPr lang="en-US" sz="2400" dirty="0" err="1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cutaneous</a:t>
            </a:r>
            <a:r>
              <a:rPr lang="en-US" sz="2400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 , bone ,  and nervous system complication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 descr="blastox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9767" y="0"/>
            <a:ext cx="5184233" cy="6858000"/>
          </a:xfrm>
          <a:prstGeom prst="rect">
            <a:avLst/>
          </a:prstGeom>
        </p:spPr>
      </p:pic>
      <p:pic>
        <p:nvPicPr>
          <p:cNvPr id="7" name="صورة 6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58" y="2214554"/>
            <a:ext cx="3450771" cy="2357454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ctrTitle"/>
          </p:nvPr>
        </p:nvSpPr>
        <p:spPr>
          <a:xfrm>
            <a:off x="0" y="428604"/>
            <a:ext cx="6572264" cy="1071570"/>
          </a:xfrm>
        </p:spPr>
        <p:txBody>
          <a:bodyPr>
            <a:normAutofit fontScale="90000"/>
          </a:bodyPr>
          <a:lstStyle/>
          <a:p>
            <a:pPr lvl="0" algn="l" rtl="0"/>
            <a:r>
              <a:rPr lang="ar-SA" sz="5400" i="1" dirty="0" smtClean="0"/>
              <a:t> </a:t>
            </a:r>
            <a:r>
              <a:rPr lang="en-US" sz="5400" i="1" dirty="0" smtClean="0"/>
              <a:t> </a:t>
            </a:r>
            <a:r>
              <a:rPr lang="lv-LV" sz="5400" i="1" dirty="0" smtClean="0"/>
              <a:t>Coccidioides </a:t>
            </a:r>
            <a:r>
              <a:rPr lang="en-US" sz="5400" i="1" dirty="0" smtClean="0"/>
              <a:t>: </a:t>
            </a:r>
            <a:r>
              <a:rPr lang="en-US" sz="5400" dirty="0" smtClean="0"/>
              <a:t/>
            </a:r>
            <a:br>
              <a:rPr lang="en-US" sz="5400" dirty="0" smtClean="0"/>
            </a:br>
            <a:endParaRPr lang="ar-SA" sz="5400" b="1" dirty="0">
              <a:latin typeface="Angsana New" pitchFamily="18" charset="-34"/>
            </a:endParaRPr>
          </a:p>
        </p:txBody>
      </p:sp>
      <p:sp>
        <p:nvSpPr>
          <p:cNvPr id="5" name="عنوان فرعي 4"/>
          <p:cNvSpPr>
            <a:spLocks noGrp="1"/>
          </p:cNvSpPr>
          <p:nvPr>
            <p:ph type="subTitle" idx="1"/>
          </p:nvPr>
        </p:nvSpPr>
        <p:spPr>
          <a:xfrm>
            <a:off x="285720" y="1142984"/>
            <a:ext cx="8429716" cy="4929222"/>
          </a:xfrm>
        </p:spPr>
        <p:txBody>
          <a:bodyPr>
            <a:normAutofit/>
          </a:bodyPr>
          <a:lstStyle/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lv-LV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Coccidioides immitis</a:t>
            </a: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-  causes  </a:t>
            </a:r>
            <a:r>
              <a:rPr lang="en-US" sz="2400" b="1" dirty="0" err="1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coccidioidomycosis</a:t>
            </a: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.  </a:t>
            </a:r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Distinctive morphology  - block like </a:t>
            </a:r>
            <a:r>
              <a:rPr lang="en-US" sz="2400" b="1" dirty="0" err="1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arthoconidia</a:t>
            </a: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in the free living stage and spherules containing </a:t>
            </a:r>
            <a:r>
              <a:rPr lang="en-US" sz="2400" b="1" dirty="0" err="1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endospore</a:t>
            </a: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 in the lung   . </a:t>
            </a:r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Lives  in  alkaline  soils  in  semiarid  ,  hot  climate  </a:t>
            </a:r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err="1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Arthrospores</a:t>
            </a: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  inhaled from dust , create </a:t>
            </a:r>
            <a:r>
              <a:rPr lang="en-US" sz="2400" b="1" dirty="0" err="1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spheruoles</a:t>
            </a: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and nodules in the lung </a:t>
            </a:r>
            <a:r>
              <a:rPr lang="en-US" sz="2400" b="1" i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. </a:t>
            </a:r>
            <a:endParaRPr lang="en-US" sz="2400" b="1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6" name="صورة 5" descr="Spherule_of_Coccidioides_immitis_with_endospores_PHIL_481_lor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389" y="5214950"/>
            <a:ext cx="2714612" cy="1643050"/>
          </a:xfrm>
          <a:prstGeom prst="rect">
            <a:avLst/>
          </a:prstGeom>
        </p:spPr>
      </p:pic>
      <p:pic>
        <p:nvPicPr>
          <p:cNvPr id="7" name="صورة 6" descr="coconi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236664"/>
            <a:ext cx="3325818" cy="1621336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ctrTitle"/>
          </p:nvPr>
        </p:nvSpPr>
        <p:spPr>
          <a:xfrm>
            <a:off x="0" y="285728"/>
            <a:ext cx="6572264" cy="1071570"/>
          </a:xfrm>
        </p:spPr>
        <p:txBody>
          <a:bodyPr>
            <a:normAutofit fontScale="90000"/>
          </a:bodyPr>
          <a:lstStyle/>
          <a:p>
            <a:pPr algn="l"/>
            <a:r>
              <a:rPr lang="en-US" sz="5400" b="1" dirty="0" err="1" smtClean="0">
                <a:latin typeface="Angsana New" pitchFamily="18" charset="-34"/>
              </a:rPr>
              <a:t>coccidioides</a:t>
            </a:r>
            <a:r>
              <a:rPr lang="en-US" sz="5400" b="1" dirty="0" smtClean="0">
                <a:latin typeface="Angsana New" pitchFamily="18" charset="-34"/>
              </a:rPr>
              <a:t> </a:t>
            </a:r>
            <a:r>
              <a:rPr lang="en-US" sz="5400" b="1" dirty="0" err="1" smtClean="0">
                <a:latin typeface="Angsana New" pitchFamily="18" charset="-34"/>
              </a:rPr>
              <a:t>immitis</a:t>
            </a:r>
            <a:r>
              <a:rPr lang="en-US" sz="5400" b="1" dirty="0" smtClean="0">
                <a:latin typeface="Angsana New" pitchFamily="18" charset="-34"/>
              </a:rPr>
              <a:t> life cycle : </a:t>
            </a:r>
            <a:br>
              <a:rPr lang="en-US" sz="5400" b="1" dirty="0" smtClean="0">
                <a:latin typeface="Angsana New" pitchFamily="18" charset="-34"/>
              </a:rPr>
            </a:br>
            <a:endParaRPr lang="ar-SA" sz="5400" b="1" dirty="0">
              <a:latin typeface="Angsana New" pitchFamily="18" charset="-34"/>
            </a:endParaRPr>
          </a:p>
        </p:txBody>
      </p:sp>
      <p:pic>
        <p:nvPicPr>
          <p:cNvPr id="6" name="صورة 5" descr="24-19_Cimmitis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00108"/>
            <a:ext cx="9144000" cy="5857892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ctrTitle"/>
          </p:nvPr>
        </p:nvSpPr>
        <p:spPr>
          <a:xfrm>
            <a:off x="0" y="0"/>
            <a:ext cx="6572264" cy="1071570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 err="1" smtClean="0">
                <a:latin typeface="Angsana New" pitchFamily="18" charset="-34"/>
              </a:rPr>
              <a:t>Histoplasma</a:t>
            </a:r>
            <a:r>
              <a:rPr lang="en-US" sz="5400" b="1" dirty="0" smtClean="0">
                <a:latin typeface="Angsana New" pitchFamily="18" charset="-34"/>
              </a:rPr>
              <a:t> :  </a:t>
            </a:r>
            <a:endParaRPr lang="ar-SA" sz="5400" b="1" dirty="0">
              <a:latin typeface="Angsana New" pitchFamily="18" charset="-34"/>
            </a:endParaRPr>
          </a:p>
        </p:txBody>
      </p:sp>
      <p:sp>
        <p:nvSpPr>
          <p:cNvPr id="5" name="عنوان فرعي 4"/>
          <p:cNvSpPr>
            <a:spLocks noGrp="1"/>
          </p:cNvSpPr>
          <p:nvPr>
            <p:ph type="subTitle" idx="1"/>
          </p:nvPr>
        </p:nvSpPr>
        <p:spPr>
          <a:xfrm>
            <a:off x="285720" y="1142984"/>
            <a:ext cx="8429716" cy="4929222"/>
          </a:xfrm>
        </p:spPr>
        <p:txBody>
          <a:bodyPr>
            <a:normAutofit/>
          </a:bodyPr>
          <a:lstStyle/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Histoplasma</a:t>
            </a: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 </a:t>
            </a:r>
            <a:r>
              <a:rPr lang="en-US" sz="2400" b="1" dirty="0" err="1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capsulatum</a:t>
            </a: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 -  most  common  true  pathogen  , causes  </a:t>
            </a:r>
            <a:r>
              <a:rPr lang="en-US" sz="2400" b="1" dirty="0" err="1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histoplasmosis</a:t>
            </a: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 .  </a:t>
            </a:r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Typically  dimorphic  </a:t>
            </a:r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Distributed  world  wide  </a:t>
            </a:r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Grow  in  moist  soil  high  in  nitrogen  content  </a:t>
            </a:r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Inhaled  conidia  produce  primary  pulmonary  infection  that  may  progress  to  systemic  involvement  of  a variety of  organ  and  chronic  lung  disease  .  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id7_histoplasmosis0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52" y="0"/>
            <a:ext cx="4286248" cy="6858000"/>
          </a:xfrm>
          <a:prstGeom prst="rect">
            <a:avLst/>
          </a:prstGeom>
        </p:spPr>
      </p:pic>
      <p:pic>
        <p:nvPicPr>
          <p:cNvPr id="5" name="صورة 4" descr="histoplasmosi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484822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ctrTitle"/>
          </p:nvPr>
        </p:nvSpPr>
        <p:spPr>
          <a:xfrm>
            <a:off x="428596" y="1214422"/>
            <a:ext cx="7772400" cy="1470025"/>
          </a:xfrm>
        </p:spPr>
        <p:txBody>
          <a:bodyPr>
            <a:noAutofit/>
          </a:bodyPr>
          <a:lstStyle/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 Even  the  fungi that  do  infect  human  and  other warm  blooded  animal  are  ( for  the  most  part  )  opportunistic or  cause  only  mild  symptoms  in  normal 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en-US" sz="2400" dirty="0" smtClean="0">
                <a:latin typeface="Andalus" pitchFamily="18" charset="-78"/>
                <a:cs typeface="Andalus" pitchFamily="18" charset="-78"/>
              </a:rPr>
            </a:br>
            <a:endParaRPr lang="ar-SA" sz="24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" name="عنوان فرعي 4"/>
          <p:cNvSpPr>
            <a:spLocks noGrp="1"/>
          </p:cNvSpPr>
          <p:nvPr>
            <p:ph type="subTitle" idx="1"/>
          </p:nvPr>
        </p:nvSpPr>
        <p:spPr>
          <a:xfrm>
            <a:off x="428596" y="3143248"/>
            <a:ext cx="7929618" cy="1900254"/>
          </a:xfrm>
        </p:spPr>
        <p:txBody>
          <a:bodyPr>
            <a:normAutofit/>
          </a:bodyPr>
          <a:lstStyle/>
          <a:p>
            <a:pPr algn="l" rtl="0">
              <a:buFont typeface="Wingdings" pitchFamily="2" charset="2"/>
              <a:buChar char="Ø"/>
            </a:pPr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this  situation  has  changed  with  increasing  use  of  immunosuppressant  drug in  AIDS and  Cancer  patient  ,  burn  victims and  organ  transplant  patient </a:t>
            </a:r>
            <a:endParaRPr lang="ar-SA" sz="2400" b="1" dirty="0">
              <a:solidFill>
                <a:schemeClr val="tx1"/>
              </a:solidFill>
            </a:endParaRPr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1714480" y="4714884"/>
            <a:ext cx="5357850" cy="1357322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fungal  infection  can  be  life  threatening in  these  situation</a:t>
            </a:r>
            <a:r>
              <a:rPr lang="en-US" dirty="0" smtClean="0"/>
              <a:t> </a:t>
            </a:r>
            <a:endParaRPr lang="ar-SA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ctrTitle"/>
          </p:nvPr>
        </p:nvSpPr>
        <p:spPr>
          <a:xfrm>
            <a:off x="0" y="142852"/>
            <a:ext cx="8858280" cy="1071570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 smtClean="0">
                <a:latin typeface="Angsana New" pitchFamily="18" charset="-34"/>
              </a:rPr>
              <a:t>Opportunistic  Pathogens                 ( 2 )  </a:t>
            </a:r>
            <a:endParaRPr lang="ar-SA" sz="5400" b="1" dirty="0">
              <a:latin typeface="Angsana New" pitchFamily="18" charset="-34"/>
            </a:endParaRPr>
          </a:p>
        </p:txBody>
      </p:sp>
      <p:sp>
        <p:nvSpPr>
          <p:cNvPr id="5" name="عنوان فرعي 4"/>
          <p:cNvSpPr>
            <a:spLocks noGrp="1"/>
          </p:cNvSpPr>
          <p:nvPr>
            <p:ph type="subTitle" idx="1"/>
          </p:nvPr>
        </p:nvSpPr>
        <p:spPr>
          <a:xfrm>
            <a:off x="285720" y="1142984"/>
            <a:ext cx="8429716" cy="5286412"/>
          </a:xfrm>
        </p:spPr>
        <p:txBody>
          <a:bodyPr>
            <a:normAutofit/>
          </a:bodyPr>
          <a:lstStyle/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O</a:t>
            </a:r>
            <a:r>
              <a:rPr lang="lv-LV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pportunistic pathogens require a compromised host in order to establish infection (e.g., cancer, organ transplantation, surgery, and AIDS)</a:t>
            </a: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. </a:t>
            </a:r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Opportunistic  mycoses  do not  typically  affect  healthy  humans .  </a:t>
            </a:r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On of  the  more  significant  causes  of  human  </a:t>
            </a:r>
            <a:r>
              <a:rPr lang="en-US" sz="2400" b="1" dirty="0" err="1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dieseas</a:t>
            </a: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 and  death  and  </a:t>
            </a:r>
            <a:r>
              <a:rPr lang="en-US" sz="2400" b="1" dirty="0" err="1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appeare</a:t>
            </a: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only  in  </a:t>
            </a:r>
            <a:r>
              <a:rPr lang="en-US" sz="2400" b="1" dirty="0" err="1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immunocompromised</a:t>
            </a: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  individuals . </a:t>
            </a:r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Considered  “classical  “  opportunists  because  they  are  routinely  encountered  .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ctrTitle"/>
          </p:nvPr>
        </p:nvSpPr>
        <p:spPr>
          <a:xfrm>
            <a:off x="0" y="285728"/>
            <a:ext cx="8858280" cy="2000264"/>
          </a:xfrm>
        </p:spPr>
        <p:txBody>
          <a:bodyPr>
            <a:normAutofit fontScale="90000"/>
          </a:bodyPr>
          <a:lstStyle/>
          <a:p>
            <a:pPr algn="l" rtl="0"/>
            <a:r>
              <a:rPr lang="lv-LV" sz="5400" dirty="0" smtClean="0"/>
              <a:t>. </a:t>
            </a:r>
            <a:r>
              <a:rPr lang="lv-LV" sz="2700" b="1" dirty="0" smtClean="0">
                <a:latin typeface="Andalus" pitchFamily="18" charset="-78"/>
                <a:cs typeface="Andalus" pitchFamily="18" charset="-78"/>
              </a:rPr>
              <a:t>Opportunistic fungi causing deep mycosis invade via the respiratory tract, alimentary tract, or intravascular devices. </a:t>
            </a:r>
            <a:r>
              <a:rPr lang="en-US" sz="5400" b="1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en-US" sz="5400" b="1" dirty="0" smtClean="0">
                <a:latin typeface="Andalus" pitchFamily="18" charset="-78"/>
                <a:cs typeface="Andalus" pitchFamily="18" charset="-78"/>
              </a:rPr>
            </a:br>
            <a:endParaRPr lang="ar-SA" sz="5400" b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" name="عنوان فرعي 4"/>
          <p:cNvSpPr>
            <a:spLocks noGrp="1"/>
          </p:cNvSpPr>
          <p:nvPr>
            <p:ph type="subTitle" idx="1"/>
          </p:nvPr>
        </p:nvSpPr>
        <p:spPr>
          <a:xfrm>
            <a:off x="285720" y="1714488"/>
            <a:ext cx="8429716" cy="4714908"/>
          </a:xfrm>
        </p:spPr>
        <p:txBody>
          <a:bodyPr>
            <a:normAutofit/>
          </a:bodyPr>
          <a:lstStyle/>
          <a:p>
            <a:pPr algn="l" rtl="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5 genera  of  opportunistic  fungi  that  cause systemic  mycoses  :  </a:t>
            </a:r>
          </a:p>
          <a:p>
            <a:pPr lvl="0" algn="l" rtl="0">
              <a:lnSpc>
                <a:spcPct val="150000"/>
              </a:lnSpc>
              <a:buFont typeface="Wingdings" pitchFamily="2" charset="2"/>
              <a:buChar char="ü"/>
            </a:pPr>
            <a:r>
              <a:rPr lang="lv-LV" sz="2400" b="1" i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Cryptococcus</a:t>
            </a:r>
            <a:endParaRPr lang="en-US" sz="2400" b="1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  <a:p>
            <a:pPr lvl="0" algn="l" rtl="0">
              <a:lnSpc>
                <a:spcPct val="150000"/>
              </a:lnSpc>
              <a:buFont typeface="Wingdings" pitchFamily="2" charset="2"/>
              <a:buChar char="ü"/>
            </a:pPr>
            <a:r>
              <a:rPr lang="lv-LV" sz="2400" b="1" i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Candida</a:t>
            </a:r>
            <a:r>
              <a:rPr lang="lv-LV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spp </a:t>
            </a:r>
            <a:endParaRPr lang="en-US" sz="2400" b="1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  <a:p>
            <a:pPr lvl="0" algn="l" rtl="0">
              <a:lnSpc>
                <a:spcPct val="150000"/>
              </a:lnSpc>
              <a:buFont typeface="Wingdings" pitchFamily="2" charset="2"/>
              <a:buChar char="ü"/>
            </a:pPr>
            <a:r>
              <a:rPr lang="lv-LV" sz="2400" b="1" i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Aspergillus</a:t>
            </a:r>
            <a:r>
              <a:rPr lang="lv-LV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spp </a:t>
            </a:r>
            <a:endParaRPr lang="en-US" sz="2400" b="1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  <a:p>
            <a:pPr algn="l" rt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b="1" dirty="0" err="1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Pneumocystis</a:t>
            </a: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</a:t>
            </a:r>
          </a:p>
          <a:p>
            <a:pPr algn="l" rt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b="1" dirty="0" err="1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Mucor</a:t>
            </a: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aspergillom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785795"/>
            <a:ext cx="6858048" cy="4929222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nri1255-i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ctrTitle"/>
          </p:nvPr>
        </p:nvSpPr>
        <p:spPr>
          <a:xfrm>
            <a:off x="0" y="285728"/>
            <a:ext cx="6572264" cy="1071570"/>
          </a:xfrm>
        </p:spPr>
        <p:txBody>
          <a:bodyPr>
            <a:normAutofit/>
          </a:bodyPr>
          <a:lstStyle/>
          <a:p>
            <a:pPr algn="l"/>
            <a:endParaRPr lang="ar-SA" sz="5400" b="1" dirty="0">
              <a:latin typeface="Angsana New" pitchFamily="18" charset="-34"/>
            </a:endParaRPr>
          </a:p>
        </p:txBody>
      </p:sp>
      <p:sp>
        <p:nvSpPr>
          <p:cNvPr id="5" name="عنوان فرعي 4"/>
          <p:cNvSpPr>
            <a:spLocks noGrp="1"/>
          </p:cNvSpPr>
          <p:nvPr>
            <p:ph type="subTitle" idx="1"/>
          </p:nvPr>
        </p:nvSpPr>
        <p:spPr>
          <a:xfrm>
            <a:off x="285720" y="1500174"/>
            <a:ext cx="8429716" cy="4572032"/>
          </a:xfrm>
        </p:spPr>
        <p:txBody>
          <a:bodyPr>
            <a:normAutofit/>
          </a:bodyPr>
          <a:lstStyle/>
          <a:p>
            <a:pPr algn="l" rtl="0">
              <a:lnSpc>
                <a:spcPct val="150000"/>
              </a:lnSpc>
            </a:pPr>
            <a:endParaRPr lang="en-US" sz="2400" b="1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0187"/>
            <a:ext cx="9144000" cy="686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ctrTitle"/>
          </p:nvPr>
        </p:nvSpPr>
        <p:spPr>
          <a:xfrm>
            <a:off x="0" y="285728"/>
            <a:ext cx="6572264" cy="1071570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 smtClean="0">
                <a:latin typeface="Angsana New" pitchFamily="18" charset="-34"/>
              </a:rPr>
              <a:t>Adaptation  and  Propagation  </a:t>
            </a:r>
            <a:endParaRPr lang="ar-SA" sz="5400" b="1" dirty="0">
              <a:latin typeface="Angsana New" pitchFamily="18" charset="-34"/>
            </a:endParaRPr>
          </a:p>
        </p:txBody>
      </p:sp>
      <p:sp>
        <p:nvSpPr>
          <p:cNvPr id="5" name="عنوان فرعي 4"/>
          <p:cNvSpPr>
            <a:spLocks noGrp="1"/>
          </p:cNvSpPr>
          <p:nvPr>
            <p:ph type="subTitle" idx="1"/>
          </p:nvPr>
        </p:nvSpPr>
        <p:spPr>
          <a:xfrm>
            <a:off x="285720" y="1500174"/>
            <a:ext cx="8429716" cy="4572032"/>
          </a:xfrm>
        </p:spPr>
        <p:txBody>
          <a:bodyPr>
            <a:normAutofit/>
          </a:bodyPr>
          <a:lstStyle/>
          <a:p>
            <a:pPr algn="l" rtl="0">
              <a:lnSpc>
                <a:spcPct val="150000"/>
              </a:lnSpc>
            </a:pP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Fungi  often  develop  virulence mechanisms  : </a:t>
            </a:r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( e.g. , capsule  and  ability  to  grow at  37c )  and  morphological  form  ( e.g.  ,  yeast  ,  </a:t>
            </a:r>
            <a:r>
              <a:rPr lang="en-US" sz="2400" b="1" dirty="0" err="1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hyphae</a:t>
            </a: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 ,  spherules )  that  facilitate  there  multiplication  within  the  host  </a:t>
            </a:r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Enzyme  such  as  </a:t>
            </a:r>
            <a:r>
              <a:rPr lang="en-US" sz="2400" b="1" dirty="0" err="1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keratinase</a:t>
            </a: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 .</a:t>
            </a:r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Dimorphism  .   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158" y="1214422"/>
            <a:ext cx="8229600" cy="4525963"/>
          </a:xfrm>
        </p:spPr>
        <p:txBody>
          <a:bodyPr>
            <a:normAutofit/>
          </a:bodyPr>
          <a:lstStyle/>
          <a:p>
            <a:pPr algn="ctr" rtl="0"/>
            <a:r>
              <a:rPr lang="en-US" sz="4400" b="1" i="1" dirty="0" smtClean="0">
                <a:latin typeface="Algerian" pitchFamily="82" charset="0"/>
              </a:rPr>
              <a:t>Mycoses  are  also  among  the  most  difficult disease  to  heal  !!!! </a:t>
            </a:r>
          </a:p>
          <a:p>
            <a:pPr algn="ctr" rtl="0"/>
            <a:endParaRPr lang="en-US" sz="4400" b="1" i="1" dirty="0" smtClean="0">
              <a:latin typeface="Algerian" pitchFamily="82" charset="0"/>
            </a:endParaRPr>
          </a:p>
          <a:p>
            <a:pPr algn="ctr" rtl="0">
              <a:buNone/>
            </a:pPr>
            <a:r>
              <a:rPr lang="en-US" sz="4400" b="1" i="1" dirty="0" smtClean="0">
                <a:latin typeface="Algerian" pitchFamily="82" charset="0"/>
              </a:rPr>
              <a:t>WHY ???? </a:t>
            </a:r>
            <a:endParaRPr lang="ar-SA" sz="4400" b="1" i="1" dirty="0">
              <a:latin typeface="Algerian" pitchFamily="82" charset="0"/>
            </a:endParaRPr>
          </a:p>
        </p:txBody>
      </p:sp>
      <p:sp>
        <p:nvSpPr>
          <p:cNvPr id="4" name="سهم للأسفل 3"/>
          <p:cNvSpPr/>
          <p:nvPr/>
        </p:nvSpPr>
        <p:spPr>
          <a:xfrm>
            <a:off x="4071934" y="5072074"/>
            <a:ext cx="642942" cy="85725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158" y="1214422"/>
            <a:ext cx="8229600" cy="4525963"/>
          </a:xfrm>
        </p:spPr>
        <p:txBody>
          <a:bodyPr>
            <a:normAutofit/>
          </a:bodyPr>
          <a:lstStyle/>
          <a:p>
            <a:pPr algn="l" rtl="0">
              <a:buFont typeface="Wingdings" pitchFamily="2" charset="2"/>
              <a:buChar char="Ø"/>
            </a:pPr>
            <a:r>
              <a:rPr lang="en-US" sz="2800" b="1" i="1" dirty="0" smtClean="0">
                <a:latin typeface="Andalus" pitchFamily="18" charset="-78"/>
                <a:cs typeface="Andalus" pitchFamily="18" charset="-78"/>
              </a:rPr>
              <a:t>Fungi  possess  the  biochemical  ability  to  resist  the  oxidative  damage  produced  by  T cell  during  cell  - mediated  immune  response </a:t>
            </a:r>
          </a:p>
          <a:p>
            <a:pPr algn="l" rtl="0">
              <a:buFont typeface="Wingdings" pitchFamily="2" charset="2"/>
              <a:buChar char="Ø"/>
            </a:pPr>
            <a:endParaRPr lang="en-US" sz="2800" b="1" i="1" dirty="0" smtClean="0">
              <a:latin typeface="Andalus" pitchFamily="18" charset="-78"/>
              <a:cs typeface="Andalus" pitchFamily="18" charset="-78"/>
            </a:endParaRPr>
          </a:p>
          <a:p>
            <a:pPr algn="l" rtl="0">
              <a:buFont typeface="Wingdings" pitchFamily="2" charset="2"/>
              <a:buChar char="Ø"/>
            </a:pPr>
            <a:r>
              <a:rPr lang="en-US" sz="2800" b="1" i="1" dirty="0" smtClean="0">
                <a:latin typeface="Andalus" pitchFamily="18" charset="-78"/>
                <a:cs typeface="Andalus" pitchFamily="18" charset="-78"/>
              </a:rPr>
              <a:t>Fungi  are  eukaryotic  and  thus  biochemically  similar  to human  cell  ,  which  mean  most  fungicide  are  toxic  to  human  tissue  . </a:t>
            </a:r>
            <a:endParaRPr lang="ar-SA" sz="2800" b="1" i="1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فرعي 4"/>
          <p:cNvSpPr>
            <a:spLocks noGrp="1"/>
          </p:cNvSpPr>
          <p:nvPr>
            <p:ph type="subTitle" idx="1"/>
          </p:nvPr>
        </p:nvSpPr>
        <p:spPr>
          <a:xfrm>
            <a:off x="285720" y="1500174"/>
            <a:ext cx="8429716" cy="4572032"/>
          </a:xfrm>
        </p:spPr>
        <p:txBody>
          <a:bodyPr>
            <a:normAutofit/>
          </a:bodyPr>
          <a:lstStyle/>
          <a:p>
            <a:pPr rtl="0">
              <a:lnSpc>
                <a:spcPct val="150000"/>
              </a:lnSpc>
            </a:pPr>
            <a:r>
              <a:rPr lang="en-US" sz="28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Most  fungi  have  ability  to  remove  the  toxicity  by  addition  of  hydroxyl  group  to  the  antibiotic  ,  so  that  it  can  increase  dissolve  and  remove  the  toxicity  of  antibiotic 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فرعي 4"/>
          <p:cNvSpPr>
            <a:spLocks noGrp="1"/>
          </p:cNvSpPr>
          <p:nvPr>
            <p:ph type="subTitle" idx="1"/>
          </p:nvPr>
        </p:nvSpPr>
        <p:spPr>
          <a:xfrm>
            <a:off x="285720" y="1500174"/>
            <a:ext cx="8429716" cy="4572032"/>
          </a:xfrm>
        </p:spPr>
        <p:txBody>
          <a:bodyPr>
            <a:normAutofit/>
          </a:bodyPr>
          <a:lstStyle/>
          <a:p>
            <a:pPr rtl="0">
              <a:lnSpc>
                <a:spcPct val="150000"/>
              </a:lnSpc>
            </a:pPr>
            <a:r>
              <a:rPr lang="en-US" sz="72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THANKS !! </a:t>
            </a:r>
          </a:p>
          <a:p>
            <a:pPr rtl="0">
              <a:lnSpc>
                <a:spcPct val="150000"/>
              </a:lnSpc>
            </a:pPr>
            <a:r>
              <a:rPr lang="en-US" sz="72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ANY  Question  ?? </a:t>
            </a:r>
            <a:endParaRPr lang="en-US" sz="7200" b="1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ctrTitle"/>
          </p:nvPr>
        </p:nvSpPr>
        <p:spPr>
          <a:xfrm>
            <a:off x="0" y="0"/>
            <a:ext cx="3643306" cy="1214446"/>
          </a:xfrm>
        </p:spPr>
        <p:txBody>
          <a:bodyPr/>
          <a:lstStyle/>
          <a:p>
            <a:r>
              <a:rPr lang="en-US" b="1" dirty="0" smtClean="0">
                <a:latin typeface="Algerian" pitchFamily="82" charset="0"/>
              </a:rPr>
              <a:t>Mycoses</a:t>
            </a:r>
            <a:r>
              <a:rPr lang="en-US" dirty="0" smtClean="0"/>
              <a:t> </a:t>
            </a:r>
            <a:endParaRPr lang="ar-SA" dirty="0"/>
          </a:p>
        </p:txBody>
      </p:sp>
      <p:sp>
        <p:nvSpPr>
          <p:cNvPr id="5" name="عنوان فرعي 4"/>
          <p:cNvSpPr>
            <a:spLocks noGrp="1"/>
          </p:cNvSpPr>
          <p:nvPr>
            <p:ph type="subTitle" idx="1"/>
          </p:nvPr>
        </p:nvSpPr>
        <p:spPr>
          <a:xfrm>
            <a:off x="214282" y="1214422"/>
            <a:ext cx="8715436" cy="5357850"/>
          </a:xfrm>
        </p:spPr>
        <p:txBody>
          <a:bodyPr>
            <a:normAutofit/>
          </a:bodyPr>
          <a:lstStyle/>
          <a:p>
            <a:pPr rtl="0"/>
            <a:r>
              <a:rPr lang="en-US" sz="3600" b="1" u="sng" dirty="0" smtClean="0">
                <a:solidFill>
                  <a:schemeClr val="accent6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Mycosis: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  </a:t>
            </a: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Any fungal disease.  Tend to be chronic because fungi grow slowly.  </a:t>
            </a:r>
          </a:p>
          <a:p>
            <a:pPr algn="l" rtl="0">
              <a:buFont typeface="Wingdings" pitchFamily="2" charset="2"/>
              <a:buChar char="v"/>
            </a:pPr>
            <a:r>
              <a:rPr lang="en-US" sz="2400" b="1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 Mode of infection:</a:t>
            </a:r>
          </a:p>
          <a:p>
            <a:pPr lvl="1" algn="l" rtl="0"/>
            <a:r>
              <a:rPr lang="en-US" sz="2400" b="1" dirty="0" smtClean="0">
                <a:solidFill>
                  <a:srgbClr val="246A45"/>
                </a:solidFill>
                <a:latin typeface="Andalus" pitchFamily="18" charset="-78"/>
                <a:cs typeface="Andalus" pitchFamily="18" charset="-78"/>
              </a:rPr>
              <a:t>                </a:t>
            </a:r>
            <a:r>
              <a:rPr lang="en-US" sz="2400" b="1" dirty="0" smtClean="0">
                <a:solidFill>
                  <a:srgbClr val="7030A0"/>
                </a:solidFill>
                <a:latin typeface="Andalus" pitchFamily="18" charset="-78"/>
                <a:cs typeface="Andalus" pitchFamily="18" charset="-78"/>
              </a:rPr>
              <a:t>Inhalation</a:t>
            </a:r>
          </a:p>
          <a:p>
            <a:pPr lvl="1" algn="l" rtl="0"/>
            <a:r>
              <a:rPr lang="en-US" sz="2400" b="1" dirty="0" smtClean="0">
                <a:solidFill>
                  <a:srgbClr val="7030A0"/>
                </a:solidFill>
                <a:latin typeface="Andalus" pitchFamily="18" charset="-78"/>
                <a:cs typeface="Andalus" pitchFamily="18" charset="-78"/>
              </a:rPr>
              <a:t>                Trauma</a:t>
            </a:r>
          </a:p>
          <a:p>
            <a:pPr lvl="1" algn="l" rtl="0"/>
            <a:r>
              <a:rPr lang="en-US" sz="2400" b="1" dirty="0" smtClean="0">
                <a:solidFill>
                  <a:srgbClr val="7030A0"/>
                </a:solidFill>
                <a:latin typeface="Andalus" pitchFamily="18" charset="-78"/>
                <a:cs typeface="Andalus" pitchFamily="18" charset="-78"/>
              </a:rPr>
              <a:t>                Ingestion</a:t>
            </a:r>
          </a:p>
          <a:p>
            <a:pPr lvl="1" algn="l" rtl="0"/>
            <a:r>
              <a:rPr lang="en-US" sz="2400" b="1" dirty="0" smtClean="0">
                <a:solidFill>
                  <a:srgbClr val="7030A0"/>
                </a:solidFill>
                <a:latin typeface="Andalus" pitchFamily="18" charset="-78"/>
                <a:cs typeface="Andalus" pitchFamily="18" charset="-78"/>
              </a:rPr>
              <a:t>                Rarely from person to person</a:t>
            </a:r>
          </a:p>
          <a:p>
            <a:pPr lvl="1" algn="l" rtl="0"/>
            <a:endParaRPr lang="en-US" sz="2400" b="1" dirty="0" smtClean="0">
              <a:solidFill>
                <a:srgbClr val="246A45"/>
              </a:solidFill>
              <a:latin typeface="Andalus" pitchFamily="18" charset="-78"/>
              <a:cs typeface="Andalus" pitchFamily="18" charset="-78"/>
            </a:endParaRPr>
          </a:p>
          <a:p>
            <a:pPr algn="l" rtl="0">
              <a:buFont typeface="Wingdings" pitchFamily="2" charset="2"/>
              <a:buChar char="v"/>
            </a:pP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 Most mycoses are not contagious</a:t>
            </a:r>
          </a:p>
          <a:p>
            <a:pPr rtl="0"/>
            <a:endParaRPr lang="ar-SA" sz="2400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ctrTitle"/>
          </p:nvPr>
        </p:nvSpPr>
        <p:spPr>
          <a:xfrm>
            <a:off x="0" y="285728"/>
            <a:ext cx="6572264" cy="1071570"/>
          </a:xfrm>
        </p:spPr>
        <p:txBody>
          <a:bodyPr>
            <a:normAutofit/>
          </a:bodyPr>
          <a:lstStyle/>
          <a:p>
            <a:pPr algn="l"/>
            <a:endParaRPr lang="ar-SA" sz="5400" b="1" dirty="0">
              <a:latin typeface="Angsana New" pitchFamily="18" charset="-34"/>
            </a:endParaRPr>
          </a:p>
        </p:txBody>
      </p:sp>
      <p:sp>
        <p:nvSpPr>
          <p:cNvPr id="5" name="عنوان فرعي 4"/>
          <p:cNvSpPr>
            <a:spLocks noGrp="1"/>
          </p:cNvSpPr>
          <p:nvPr>
            <p:ph type="subTitle" idx="1"/>
          </p:nvPr>
        </p:nvSpPr>
        <p:spPr>
          <a:xfrm>
            <a:off x="285720" y="1500174"/>
            <a:ext cx="8429716" cy="4572032"/>
          </a:xfrm>
        </p:spPr>
        <p:txBody>
          <a:bodyPr>
            <a:normAutofit/>
          </a:bodyPr>
          <a:lstStyle/>
          <a:p>
            <a:pPr algn="l" rtl="0">
              <a:lnSpc>
                <a:spcPct val="150000"/>
              </a:lnSpc>
            </a:pPr>
            <a:endParaRPr lang="en-US" sz="2400" b="1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ctrTitle"/>
          </p:nvPr>
        </p:nvSpPr>
        <p:spPr>
          <a:xfrm>
            <a:off x="0" y="285728"/>
            <a:ext cx="6572264" cy="1071570"/>
          </a:xfrm>
        </p:spPr>
        <p:txBody>
          <a:bodyPr>
            <a:normAutofit/>
          </a:bodyPr>
          <a:lstStyle/>
          <a:p>
            <a:pPr algn="l"/>
            <a:endParaRPr lang="ar-SA" sz="5400" b="1" dirty="0">
              <a:latin typeface="Angsana New" pitchFamily="18" charset="-34"/>
            </a:endParaRPr>
          </a:p>
        </p:txBody>
      </p:sp>
      <p:sp>
        <p:nvSpPr>
          <p:cNvPr id="5" name="عنوان فرعي 4"/>
          <p:cNvSpPr>
            <a:spLocks noGrp="1"/>
          </p:cNvSpPr>
          <p:nvPr>
            <p:ph type="subTitle" idx="1"/>
          </p:nvPr>
        </p:nvSpPr>
        <p:spPr>
          <a:xfrm>
            <a:off x="285720" y="1500174"/>
            <a:ext cx="8429716" cy="4572032"/>
          </a:xfrm>
        </p:spPr>
        <p:txBody>
          <a:bodyPr>
            <a:normAutofit/>
          </a:bodyPr>
          <a:lstStyle/>
          <a:p>
            <a:pPr algn="l" rtl="0">
              <a:lnSpc>
                <a:spcPct val="150000"/>
              </a:lnSpc>
            </a:pPr>
            <a:endParaRPr lang="en-US" sz="2400" b="1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ctrTitle"/>
          </p:nvPr>
        </p:nvSpPr>
        <p:spPr>
          <a:xfrm>
            <a:off x="0" y="642918"/>
            <a:ext cx="9144000" cy="1214446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 smtClean="0">
                <a:solidFill>
                  <a:srgbClr val="246A45"/>
                </a:solidFill>
                <a:latin typeface="Angsana New" pitchFamily="18" charset="-34"/>
                <a:cs typeface="Angsana New" pitchFamily="18" charset="-34"/>
              </a:rPr>
              <a:t>Clinical Manifestations of Mycoses : </a:t>
            </a:r>
            <a:endParaRPr lang="ar-SA" sz="5400" b="1" dirty="0">
              <a:latin typeface="Angsana New" pitchFamily="18" charset="-34"/>
            </a:endParaRPr>
          </a:p>
        </p:txBody>
      </p:sp>
      <p:sp>
        <p:nvSpPr>
          <p:cNvPr id="5" name="عنوان فرعي 4"/>
          <p:cNvSpPr>
            <a:spLocks noGrp="1"/>
          </p:cNvSpPr>
          <p:nvPr>
            <p:ph type="subTitle" idx="1"/>
          </p:nvPr>
        </p:nvSpPr>
        <p:spPr>
          <a:xfrm>
            <a:off x="214282" y="2214554"/>
            <a:ext cx="8715436" cy="3143272"/>
          </a:xfrm>
        </p:spPr>
        <p:txBody>
          <a:bodyPr>
            <a:normAutofit/>
          </a:bodyPr>
          <a:lstStyle/>
          <a:p>
            <a:pPr algn="l" rtl="0">
              <a:buFont typeface="Wingdings" pitchFamily="2" charset="2"/>
              <a:buChar char="ü"/>
            </a:pP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Fungal  infections  (  most  common  )  </a:t>
            </a:r>
          </a:p>
          <a:p>
            <a:pPr algn="l" rtl="0">
              <a:buFont typeface="Wingdings" pitchFamily="2" charset="2"/>
              <a:buChar char="ü"/>
            </a:pPr>
            <a:endParaRPr lang="en-US" sz="2400" b="1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  <a:p>
            <a:pPr algn="l" rtl="0">
              <a:buFont typeface="Wingdings" pitchFamily="2" charset="2"/>
              <a:buChar char="ü"/>
            </a:pP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 </a:t>
            </a:r>
            <a:r>
              <a:rPr lang="en-US" sz="2400" b="1" dirty="0" err="1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Toxicoses</a:t>
            </a: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 ( Poisoning ) </a:t>
            </a:r>
          </a:p>
          <a:p>
            <a:pPr algn="l" rtl="0">
              <a:buFont typeface="Wingdings" pitchFamily="2" charset="2"/>
              <a:buChar char="ü"/>
            </a:pPr>
            <a:endParaRPr lang="en-US" sz="2400" b="1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  <a:p>
            <a:pPr algn="l" rtl="0">
              <a:buFont typeface="Wingdings" pitchFamily="2" charset="2"/>
              <a:buChar char="ü"/>
            </a:pP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 Allergies ( hypersensitivity reaction  )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ctrTitle"/>
          </p:nvPr>
        </p:nvSpPr>
        <p:spPr>
          <a:xfrm>
            <a:off x="0" y="285728"/>
            <a:ext cx="6572264" cy="1071570"/>
          </a:xfrm>
        </p:spPr>
        <p:txBody>
          <a:bodyPr>
            <a:noAutofit/>
          </a:bodyPr>
          <a:lstStyle/>
          <a:p>
            <a:r>
              <a:rPr lang="en-US" sz="6600" b="1" dirty="0" err="1" smtClean="0">
                <a:latin typeface="Angsana New" pitchFamily="18" charset="-34"/>
              </a:rPr>
              <a:t>Toxicosis</a:t>
            </a:r>
            <a:r>
              <a:rPr lang="en-US" sz="6600" b="1" dirty="0" smtClean="0">
                <a:latin typeface="Angsana New" pitchFamily="18" charset="-34"/>
              </a:rPr>
              <a:t> </a:t>
            </a:r>
            <a:endParaRPr lang="ar-SA" sz="6600" b="1" dirty="0">
              <a:latin typeface="Angsana New" pitchFamily="18" charset="-34"/>
            </a:endParaRPr>
          </a:p>
        </p:txBody>
      </p:sp>
      <p:sp>
        <p:nvSpPr>
          <p:cNvPr id="5" name="عنوان فرعي 4"/>
          <p:cNvSpPr>
            <a:spLocks noGrp="1"/>
          </p:cNvSpPr>
          <p:nvPr>
            <p:ph type="subTitle" idx="1"/>
          </p:nvPr>
        </p:nvSpPr>
        <p:spPr>
          <a:xfrm>
            <a:off x="285720" y="1500174"/>
            <a:ext cx="8429716" cy="4572032"/>
          </a:xfrm>
        </p:spPr>
        <p:txBody>
          <a:bodyPr>
            <a:normAutofit/>
          </a:bodyPr>
          <a:lstStyle/>
          <a:p>
            <a:pPr algn="l" rt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Mycotoxicosis</a:t>
            </a: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  :  caused  by eating  food  contaminated  with  fungal  toxin  only  . </a:t>
            </a:r>
          </a:p>
          <a:p>
            <a:pPr algn="l" rtl="0">
              <a:lnSpc>
                <a:spcPct val="150000"/>
              </a:lnSpc>
              <a:buFont typeface="Wingdings" pitchFamily="2" charset="2"/>
              <a:buChar char="ü"/>
            </a:pPr>
            <a:endParaRPr lang="en-US" sz="2400" b="1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  <a:p>
            <a:pPr algn="l" rt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b="1" dirty="0" err="1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Mycetismus</a:t>
            </a: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:  poisoning  caused  by eating  the  fungus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ctrTitle"/>
          </p:nvPr>
        </p:nvSpPr>
        <p:spPr>
          <a:xfrm>
            <a:off x="0" y="642918"/>
            <a:ext cx="9144000" cy="1214446"/>
          </a:xfrm>
        </p:spPr>
        <p:txBody>
          <a:bodyPr>
            <a:normAutofit/>
          </a:bodyPr>
          <a:lstStyle/>
          <a:p>
            <a:pPr algn="l" rtl="0"/>
            <a:r>
              <a:rPr lang="en-US" sz="5400" b="1" dirty="0" smtClean="0">
                <a:latin typeface="Angsana New" pitchFamily="18" charset="-34"/>
              </a:rPr>
              <a:t>Classification  Of  Mycoses : </a:t>
            </a:r>
            <a:endParaRPr lang="ar-SA" sz="5400" b="1" dirty="0">
              <a:latin typeface="Angsana New" pitchFamily="18" charset="-34"/>
            </a:endParaRPr>
          </a:p>
        </p:txBody>
      </p:sp>
      <p:sp>
        <p:nvSpPr>
          <p:cNvPr id="5" name="عنوان فرعي 4"/>
          <p:cNvSpPr>
            <a:spLocks noGrp="1"/>
          </p:cNvSpPr>
          <p:nvPr>
            <p:ph type="subTitle" idx="1"/>
          </p:nvPr>
        </p:nvSpPr>
        <p:spPr>
          <a:xfrm>
            <a:off x="214282" y="2214554"/>
            <a:ext cx="8572560" cy="4429156"/>
          </a:xfrm>
        </p:spPr>
        <p:txBody>
          <a:bodyPr>
            <a:normAutofit fontScale="85000" lnSpcReduction="20000"/>
          </a:bodyPr>
          <a:lstStyle/>
          <a:p>
            <a:pPr algn="l" rtl="0"/>
            <a:r>
              <a:rPr lang="en-US" sz="28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The clinical nomenclatures used for the mycoses are based on the : </a:t>
            </a:r>
          </a:p>
          <a:p>
            <a:pPr marL="457200" indent="-457200" algn="l" rtl="0">
              <a:buFont typeface="+mj-lt"/>
              <a:buAutoNum type="arabicParenR"/>
            </a:pPr>
            <a:r>
              <a:rPr lang="en-US" sz="28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 Site of the infection : </a:t>
            </a:r>
          </a:p>
          <a:p>
            <a:pPr marL="457200" indent="-457200" algn="l" rtl="0"/>
            <a:endParaRPr lang="en-US" sz="2800" b="1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  <a:p>
            <a:pPr algn="l" rtl="0"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 Mycoses are classified as : </a:t>
            </a:r>
          </a:p>
          <a:p>
            <a:pPr marL="514350" indent="-514350" algn="l" rtl="0">
              <a:buFont typeface="+mj-lt"/>
              <a:buAutoNum type="alphaUcPeriod"/>
            </a:pPr>
            <a:r>
              <a:rPr lang="en-US" sz="28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superficial,</a:t>
            </a:r>
          </a:p>
          <a:p>
            <a:pPr marL="514350" indent="-514350" algn="l" rtl="0">
              <a:buFont typeface="+mj-lt"/>
              <a:buAutoNum type="alphaUcPeriod"/>
            </a:pPr>
            <a:r>
              <a:rPr lang="en-US" sz="28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cutaneous</a:t>
            </a:r>
            <a:r>
              <a:rPr lang="en-US" sz="28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,</a:t>
            </a:r>
          </a:p>
          <a:p>
            <a:pPr marL="514350" indent="-514350" algn="l" rtl="0">
              <a:buFont typeface="+mj-lt"/>
              <a:buAutoNum type="alphaUcPeriod"/>
            </a:pPr>
            <a:r>
              <a:rPr lang="en-US" sz="28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subcutaneous,</a:t>
            </a:r>
          </a:p>
          <a:p>
            <a:pPr marL="514350" indent="-514350" algn="l" rtl="0">
              <a:buFont typeface="+mj-lt"/>
              <a:buAutoNum type="alphaUcPeriod"/>
            </a:pPr>
            <a:r>
              <a:rPr lang="en-US" sz="28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or systemic (deep) infections depending on the type and degree of tissue involvement and the host response to the pathogen.</a:t>
            </a:r>
          </a:p>
          <a:p>
            <a:pPr algn="l" rtl="0"/>
            <a:endParaRPr lang="en-US" sz="2800" b="1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  <a:p>
            <a:pPr marL="457200" indent="-457200" algn="l" rtl="0"/>
            <a:r>
              <a:rPr lang="en-US" sz="28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 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فرعي 4"/>
          <p:cNvSpPr>
            <a:spLocks noGrp="1"/>
          </p:cNvSpPr>
          <p:nvPr>
            <p:ph type="subTitle" idx="1"/>
          </p:nvPr>
        </p:nvSpPr>
        <p:spPr>
          <a:xfrm>
            <a:off x="0" y="357166"/>
            <a:ext cx="8929718" cy="6000792"/>
          </a:xfrm>
        </p:spPr>
        <p:txBody>
          <a:bodyPr>
            <a:normAutofit/>
          </a:bodyPr>
          <a:lstStyle/>
          <a:p>
            <a:pPr algn="l" rtl="0"/>
            <a:endParaRPr lang="en-US" sz="2400" b="1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6" name="صورة 5" descr="fig75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642918"/>
            <a:ext cx="8929718" cy="583721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ctrTitle"/>
          </p:nvPr>
        </p:nvSpPr>
        <p:spPr>
          <a:xfrm>
            <a:off x="0" y="642918"/>
            <a:ext cx="9144000" cy="1214446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 smtClean="0">
                <a:latin typeface="Angsana New" pitchFamily="18" charset="-34"/>
              </a:rPr>
              <a:t>A- Superficial Mycoses :  </a:t>
            </a:r>
            <a:endParaRPr lang="ar-SA" sz="5400" b="1" dirty="0">
              <a:latin typeface="Angsana New" pitchFamily="18" charset="-34"/>
            </a:endParaRPr>
          </a:p>
        </p:txBody>
      </p:sp>
      <p:sp>
        <p:nvSpPr>
          <p:cNvPr id="5" name="عنوان فرعي 4"/>
          <p:cNvSpPr>
            <a:spLocks noGrp="1"/>
          </p:cNvSpPr>
          <p:nvPr>
            <p:ph type="subTitle" idx="1"/>
          </p:nvPr>
        </p:nvSpPr>
        <p:spPr>
          <a:xfrm>
            <a:off x="214282" y="1857364"/>
            <a:ext cx="8715436" cy="5000636"/>
          </a:xfrm>
        </p:spPr>
        <p:txBody>
          <a:bodyPr>
            <a:normAutofit fontScale="92500" lnSpcReduction="20000"/>
          </a:bodyPr>
          <a:lstStyle/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caused by fungi that invade only superficial keratinized tissue (skin, hair and nails)</a:t>
            </a:r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do not invade deeper tissues</a:t>
            </a:r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dermatophytes – most important</a:t>
            </a:r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Usually acquired by direct contact with the fungus and are the most common infections.</a:t>
            </a:r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Confined at the outer, dead layers of the skin, nails, or hair, all of which are composed of dead cells filled with a protein called </a:t>
            </a:r>
            <a:r>
              <a:rPr lang="en-US" sz="2400" b="1" i="1" u="sng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keratin</a:t>
            </a:r>
            <a:r>
              <a:rPr lang="en-US" sz="2400" b="1" u="sng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.</a:t>
            </a:r>
          </a:p>
          <a:p>
            <a:pPr algn="l" rt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Do not elicit immune response , Cosmetic problems , Limited to stratum </a:t>
            </a:r>
            <a:r>
              <a:rPr lang="en-US" sz="2400" b="1" dirty="0" err="1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corneum</a:t>
            </a:r>
            <a:endParaRPr lang="en-US" sz="2400" b="1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  <a:p>
            <a:pPr algn="l" rtl="0">
              <a:buFont typeface="Arial" pitchFamily="34" charset="0"/>
              <a:buChar char="•"/>
            </a:pPr>
            <a:endParaRPr lang="en-US" sz="2400" b="1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6" name="صورة 5" descr="alternaria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488" y="0"/>
            <a:ext cx="3619512" cy="180975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857</TotalTime>
  <Words>1245</Words>
  <Application>Microsoft Office PowerPoint</Application>
  <PresentationFormat>عرض على الشاشة (3:4)‏</PresentationFormat>
  <Paragraphs>173</Paragraphs>
  <Slides>41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41</vt:i4>
      </vt:variant>
    </vt:vector>
  </HeadingPairs>
  <TitlesOfParts>
    <vt:vector size="42" baseType="lpstr">
      <vt:lpstr>سمة Office</vt:lpstr>
      <vt:lpstr>Fungi  as  Human  Pathogen </vt:lpstr>
      <vt:lpstr>          *  About 200-300 fungal  species are  known to  cause human  infection &amp; ( warm blooded animal )  , fungal  infection  of human are  most  common  in  tropical  region but  now  are increasing  drastically in  all  region   .    *  The  use  of  antibacterial  and  immunosuppressive agent  contributes   to  the  increase  in  the  number  of  fungal  disease            </vt:lpstr>
      <vt:lpstr> Even  the  fungi that  do  infect  human  and  other warm  blooded  animal  are  ( for  the  most  part  )  opportunistic or  cause  only  mild  symptoms  in  normal  </vt:lpstr>
      <vt:lpstr>Mycoses </vt:lpstr>
      <vt:lpstr>Clinical Manifestations of Mycoses : </vt:lpstr>
      <vt:lpstr>Toxicosis </vt:lpstr>
      <vt:lpstr>Classification  Of  Mycoses : </vt:lpstr>
      <vt:lpstr>الشريحة 8</vt:lpstr>
      <vt:lpstr>A- Superficial Mycoses :  </vt:lpstr>
      <vt:lpstr>Cont…..</vt:lpstr>
      <vt:lpstr>B – Cutaneous Mycoses :  </vt:lpstr>
      <vt:lpstr>Cont….</vt:lpstr>
      <vt:lpstr>1- Dermatophytoses :  </vt:lpstr>
      <vt:lpstr>General characteristics  of Macroconidia and Microconidia of Dermatophytes</vt:lpstr>
      <vt:lpstr>*  Dermatophytes Characteristics  :  </vt:lpstr>
      <vt:lpstr>Dermatophyte characteristics  :  </vt:lpstr>
      <vt:lpstr>2-  Dermatomycoses :  </vt:lpstr>
      <vt:lpstr> C- Subcutaneous Mycoses :  </vt:lpstr>
      <vt:lpstr>Cont….. </vt:lpstr>
      <vt:lpstr>Cont…. </vt:lpstr>
      <vt:lpstr> D- Systemic  Mycoses :  </vt:lpstr>
      <vt:lpstr>Primary Pathogens                  (1)  </vt:lpstr>
      <vt:lpstr>The primary systemic fungal pathogens include :   </vt:lpstr>
      <vt:lpstr>Blastomyces :  </vt:lpstr>
      <vt:lpstr>الشريحة 25</vt:lpstr>
      <vt:lpstr>  Coccidioides :  </vt:lpstr>
      <vt:lpstr>coccidioides immitis life cycle :  </vt:lpstr>
      <vt:lpstr>Histoplasma :  </vt:lpstr>
      <vt:lpstr>الشريحة 29</vt:lpstr>
      <vt:lpstr>Opportunistic  Pathogens                 ( 2 )  </vt:lpstr>
      <vt:lpstr>. Opportunistic fungi causing deep mycosis invade via the respiratory tract, alimentary tract, or intravascular devices.  </vt:lpstr>
      <vt:lpstr>الشريحة 32</vt:lpstr>
      <vt:lpstr>الشريحة 33</vt:lpstr>
      <vt:lpstr>الشريحة 34</vt:lpstr>
      <vt:lpstr>Adaptation  and  Propagation  </vt:lpstr>
      <vt:lpstr>الشريحة 36</vt:lpstr>
      <vt:lpstr>الشريحة 37</vt:lpstr>
      <vt:lpstr>الشريحة 38</vt:lpstr>
      <vt:lpstr>الشريحة 39</vt:lpstr>
      <vt:lpstr>الشريحة 40</vt:lpstr>
      <vt:lpstr>الشريحة 41</vt:lpstr>
    </vt:vector>
  </TitlesOfParts>
  <Company>Ahmed-Under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Fungi  as  Human  Pathogen </dc:title>
  <dc:creator>EBDAE</dc:creator>
  <cp:lastModifiedBy>EBDAE</cp:lastModifiedBy>
  <cp:revision>101</cp:revision>
  <dcterms:created xsi:type="dcterms:W3CDTF">2013-03-22T07:45:34Z</dcterms:created>
  <dcterms:modified xsi:type="dcterms:W3CDTF">2013-04-01T15:44:27Z</dcterms:modified>
</cp:coreProperties>
</file>