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0" r:id="rId14"/>
    <p:sldId id="261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CC07-B3EA-4058-9B14-31AC3F715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17/11/33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2: Bones 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Markings, Formation, 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Growth, and Remodeling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txBody>
          <a:bodyPr/>
          <a:lstStyle/>
          <a:p>
            <a:pPr algn="ctr" rtl="0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Depressions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shallow basin</a:t>
            </a: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Fissure: narrow, slit-like opening</a:t>
            </a:r>
          </a:p>
        </p:txBody>
      </p:sp>
      <p:pic>
        <p:nvPicPr>
          <p:cNvPr id="11268" name="Picture 7" descr="fos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8166" y="1571612"/>
            <a:ext cx="4495800" cy="2092325"/>
          </a:xfrm>
          <a:noFill/>
        </p:spPr>
      </p:pic>
      <p:pic>
        <p:nvPicPr>
          <p:cNvPr id="11269" name="Picture 8" descr="fi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66" y="4010012"/>
            <a:ext cx="3276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74720"/>
          </a:xfrm>
        </p:spPr>
        <p:txBody>
          <a:bodyPr/>
          <a:lstStyle/>
          <a:p>
            <a:pPr algn="ctr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Depressions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Sinus: Cavity within a bone; filled with air and lined with mucous membranes</a:t>
            </a: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 Foramen:  Round or oval opening</a:t>
            </a:r>
          </a:p>
        </p:txBody>
      </p:sp>
      <p:pic>
        <p:nvPicPr>
          <p:cNvPr id="17414" name="Picture 6" descr="si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1285860"/>
            <a:ext cx="2181244" cy="2550289"/>
          </a:xfrm>
          <a:noFill/>
        </p:spPr>
      </p:pic>
      <p:pic>
        <p:nvPicPr>
          <p:cNvPr id="17415" name="Picture 7" descr="fora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834" y="4429132"/>
            <a:ext cx="25146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71736" y="5652181"/>
            <a:ext cx="1896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Foramen Magnum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500562" y="5857892"/>
            <a:ext cx="1285472" cy="171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24"/>
            <a:ext cx="7239000" cy="677246"/>
          </a:xfrm>
        </p:spPr>
        <p:txBody>
          <a:bodyPr/>
          <a:lstStyle/>
          <a:p>
            <a:pPr algn="ctr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Depressions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Sulcus, Groove or Furrow:  a shallow depression</a:t>
            </a:r>
          </a:p>
          <a:p>
            <a:pPr algn="ctr" eaLnBrk="1" hangingPunct="1">
              <a:buFontTx/>
              <a:buNone/>
            </a:pPr>
            <a:endParaRPr lang="en-US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gro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48006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2908" y="353777"/>
            <a:ext cx="8382000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+mn-cs"/>
              </a:rPr>
              <a:t>Long Bone Formation and Growth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7547"/>
          <a:stretch>
            <a:fillRect/>
          </a:stretch>
        </p:blipFill>
        <p:spPr bwMode="auto">
          <a:xfrm>
            <a:off x="500034" y="1307861"/>
            <a:ext cx="7401496" cy="49072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2908" y="142852"/>
            <a:ext cx="8382000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+mn-cs"/>
              </a:rPr>
              <a:t>Long Bone Formation and Growth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46" y="1000108"/>
            <a:ext cx="7716892" cy="563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7239000" cy="891560"/>
          </a:xfrm>
        </p:spPr>
        <p:txBody>
          <a:bodyPr/>
          <a:lstStyle/>
          <a:p>
            <a:pPr algn="ctr" rtl="0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 Markings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9416"/>
            <a:ext cx="7543824" cy="484632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types of bone markings:</a:t>
            </a:r>
          </a:p>
          <a:p>
            <a:pPr lvl="1" algn="l" rtl="0" eaLnBrk="1" hangingPunct="1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Projections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( processes) that grow out from the bone</a:t>
            </a:r>
          </a:p>
          <a:p>
            <a:pPr lvl="1" algn="l" rtl="0" eaLnBrk="1" hangingPunct="1">
              <a:buFontTx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buFontTx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buFontTx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buFontTx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Depressions: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(cavities) that indent the bone</a:t>
            </a:r>
          </a:p>
          <a:p>
            <a:pPr lvl="1" algn="l" rtl="0" eaLnBrk="1" hangingPunct="1">
              <a:buFontTx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femur 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667000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sk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953024"/>
            <a:ext cx="177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7"/>
          <p:cNvSpPr>
            <a:spLocks noChangeShapeType="1"/>
          </p:cNvSpPr>
          <p:nvPr/>
        </p:nvSpPr>
        <p:spPr bwMode="auto">
          <a:xfrm flipH="1">
            <a:off x="5257800" y="2743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3048000" y="4953024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239000" cy="820122"/>
          </a:xfrm>
        </p:spPr>
        <p:txBody>
          <a:bodyPr/>
          <a:lstStyle/>
          <a:p>
            <a:pPr algn="ctr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Joint Projections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Rounded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projection</a:t>
            </a:r>
          </a:p>
          <a:p>
            <a:pPr eaLnBrk="1" hangingPunct="1"/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ond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438400"/>
            <a:ext cx="4400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and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24" y="3301993"/>
            <a:ext cx="35052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44496" y="2500306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Condyle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4724424" y="2920993"/>
            <a:ext cx="76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96826"/>
            <a:ext cx="8229600" cy="631844"/>
          </a:xfrm>
        </p:spPr>
        <p:txBody>
          <a:bodyPr/>
          <a:lstStyle/>
          <a:p>
            <a:pPr algn="ctr" rtl="0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Joint Projections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Head: bony expansion on a narrow neck</a:t>
            </a:r>
          </a:p>
          <a:p>
            <a:pPr algn="l" rtl="0" eaLnBrk="1" hangingPunct="1"/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Facet: smooth, nearly flat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surface</a:t>
            </a:r>
          </a:p>
        </p:txBody>
      </p:sp>
      <p:pic>
        <p:nvPicPr>
          <p:cNvPr id="6151" name="Picture 7" descr="facet jo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4038600"/>
            <a:ext cx="2514600" cy="2514600"/>
          </a:xfrm>
          <a:noFill/>
        </p:spPr>
      </p:pic>
      <p:pic>
        <p:nvPicPr>
          <p:cNvPr id="6152" name="Picture 8" descr="femur 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2743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 flipH="1">
            <a:off x="6781800" y="1981200"/>
            <a:ext cx="1219200" cy="1524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7239000" cy="605808"/>
          </a:xfrm>
        </p:spPr>
        <p:txBody>
          <a:bodyPr/>
          <a:lstStyle/>
          <a:p>
            <a:pPr algn="ctr" rtl="0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Joint Projections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Armlike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bar of bone</a:t>
            </a:r>
          </a:p>
        </p:txBody>
      </p:sp>
      <p:pic>
        <p:nvPicPr>
          <p:cNvPr id="8196" name="Picture 4" descr="mand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32" y="3571876"/>
            <a:ext cx="2895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286380" y="3000372"/>
            <a:ext cx="733420" cy="1876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ischial_ram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4343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225388"/>
            <a:ext cx="8229600" cy="703282"/>
          </a:xfrm>
        </p:spPr>
        <p:txBody>
          <a:bodyPr>
            <a:normAutofit/>
          </a:bodyPr>
          <a:lstStyle/>
          <a:p>
            <a:pPr algn="r" rtl="0" eaLnBrk="1" hangingPunct="1"/>
            <a:r>
              <a:rPr lang="en-US" sz="3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Ligament/Tendon Projections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357298"/>
            <a:ext cx="4038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Crest: Narrow ridge of bone (Line: smaller than a crest)</a:t>
            </a:r>
          </a:p>
          <a:p>
            <a:pPr algn="l" rtl="0" eaLnBrk="1" hangingPunct="1"/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Epicondyle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Raised area on or above 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condyle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ul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371600"/>
            <a:ext cx="1484313" cy="4724400"/>
          </a:xfrm>
          <a:noFill/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495800" y="22098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femu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000635"/>
            <a:ext cx="36576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762000" y="4786322"/>
            <a:ext cx="3810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 rtl="0"/>
            <a:endParaRPr lang="ar-SA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17623"/>
            <a:ext cx="4038600" cy="5668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Tubercle: Small rounded projection</a:t>
            </a: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large rounded or roughened projection</a:t>
            </a:r>
          </a:p>
          <a:p>
            <a:pPr algn="l" rtl="0" eaLnBrk="1" hangingPunct="1">
              <a:buFontTx/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Trochanter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very large, blunt projection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(only on femur)</a:t>
            </a:r>
          </a:p>
        </p:txBody>
      </p:sp>
      <p:pic>
        <p:nvPicPr>
          <p:cNvPr id="10247" name="Picture 7" descr="femur h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4943456"/>
            <a:ext cx="2366954" cy="1763944"/>
          </a:xfrm>
          <a:noFill/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371988" y="4876816"/>
            <a:ext cx="2057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Picture 9" descr="tibia proxi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809856"/>
            <a:ext cx="142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962400" y="2886056"/>
            <a:ext cx="2057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 rtl="0"/>
            <a:endParaRPr lang="ar-SA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2" name="Picture 12" descr="tube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714356"/>
            <a:ext cx="2590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71414"/>
            <a:ext cx="8229600" cy="703282"/>
          </a:xfrm>
        </p:spPr>
        <p:txBody>
          <a:bodyPr>
            <a:normAutofit/>
          </a:bodyPr>
          <a:lstStyle/>
          <a:p>
            <a:pPr algn="r" rtl="0" eaLnBrk="1" hangingPunct="1"/>
            <a:r>
              <a:rPr lang="en-US" sz="3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Ligament/Tendon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8802"/>
            <a:ext cx="7258072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6) Spine: Sharp, pointed projection</a:t>
            </a:r>
          </a:p>
        </p:txBody>
      </p:sp>
      <p:pic>
        <p:nvPicPr>
          <p:cNvPr id="12294" name="Picture 6" descr="thoracic v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33756" y="2857496"/>
            <a:ext cx="3962400" cy="2525713"/>
          </a:xfrm>
          <a:noFill/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643042" y="2428868"/>
            <a:ext cx="2443162" cy="247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500562" y="5572140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Thoracic Vertebrae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439702"/>
            <a:ext cx="8229600" cy="703282"/>
          </a:xfrm>
        </p:spPr>
        <p:txBody>
          <a:bodyPr>
            <a:normAutofit/>
          </a:bodyPr>
          <a:lstStyle/>
          <a:p>
            <a:pPr algn="r" rtl="0" eaLnBrk="1" hangingPunct="1"/>
            <a:r>
              <a:rPr lang="en-US" sz="3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Ligament/Tendon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72" y="285728"/>
            <a:ext cx="7239000" cy="642934"/>
          </a:xfrm>
        </p:spPr>
        <p:txBody>
          <a:bodyPr/>
          <a:lstStyle/>
          <a:p>
            <a:pPr algn="ctr" eaLnBrk="1" hangingPunct="1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DEPRESSIONS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 blood vessels or nerves to pass through.</a:t>
            </a:r>
          </a:p>
          <a:p>
            <a:pPr algn="l" rtl="0" eaLnBrk="1" hangingPunct="1"/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Canal or tube</a:t>
            </a:r>
          </a:p>
        </p:txBody>
      </p:sp>
      <p:pic>
        <p:nvPicPr>
          <p:cNvPr id="10244" name="Picture 4" descr="me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43314"/>
            <a:ext cx="35052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242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Slide 1</vt:lpstr>
      <vt:lpstr>Bone Markings</vt:lpstr>
      <vt:lpstr>Joint Projections</vt:lpstr>
      <vt:lpstr>Joint Projections</vt:lpstr>
      <vt:lpstr>Joint Projections</vt:lpstr>
      <vt:lpstr>Ligament/Tendon Projections</vt:lpstr>
      <vt:lpstr>Ligament/Tendon Projections</vt:lpstr>
      <vt:lpstr>Ligament/Tendon Projections</vt:lpstr>
      <vt:lpstr>DEPRESSIONS</vt:lpstr>
      <vt:lpstr>Depressions</vt:lpstr>
      <vt:lpstr>Depressions</vt:lpstr>
      <vt:lpstr>Depressions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12</cp:revision>
  <dcterms:created xsi:type="dcterms:W3CDTF">2012-07-30T12:33:09Z</dcterms:created>
  <dcterms:modified xsi:type="dcterms:W3CDTF">2012-10-04T09:15:37Z</dcterms:modified>
</cp:coreProperties>
</file>