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92" r:id="rId1"/>
  </p:sldMasterIdLst>
  <p:notesMasterIdLst>
    <p:notesMasterId r:id="rId29"/>
  </p:notesMasterIdLst>
  <p:sldIdLst>
    <p:sldId id="256" r:id="rId2"/>
    <p:sldId id="285" r:id="rId3"/>
    <p:sldId id="258" r:id="rId4"/>
    <p:sldId id="286" r:id="rId5"/>
    <p:sldId id="260" r:id="rId6"/>
    <p:sldId id="259" r:id="rId7"/>
    <p:sldId id="284" r:id="rId8"/>
    <p:sldId id="276" r:id="rId9"/>
    <p:sldId id="261" r:id="rId10"/>
    <p:sldId id="262" r:id="rId11"/>
    <p:sldId id="263" r:id="rId12"/>
    <p:sldId id="266" r:id="rId13"/>
    <p:sldId id="267" r:id="rId14"/>
    <p:sldId id="268" r:id="rId15"/>
    <p:sldId id="270" r:id="rId16"/>
    <p:sldId id="271" r:id="rId17"/>
    <p:sldId id="272" r:id="rId18"/>
    <p:sldId id="274" r:id="rId19"/>
    <p:sldId id="275" r:id="rId20"/>
    <p:sldId id="278" r:id="rId21"/>
    <p:sldId id="280" r:id="rId22"/>
    <p:sldId id="287" r:id="rId23"/>
    <p:sldId id="288" r:id="rId24"/>
    <p:sldId id="289" r:id="rId25"/>
    <p:sldId id="290" r:id="rId26"/>
    <p:sldId id="291" r:id="rId27"/>
    <p:sldId id="283" r:id="rId28"/>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480705-877B-1BDA-9F69-DD1A8355A24B}" v="391" dt="2024-10-18T17:14:11.251"/>
    <p1510:client id="{8189D581-3E3A-C825-FAD3-C2DB429068F4}" v="102" dt="2024-10-18T17:49:58.251"/>
    <p1510:client id="{F968B52F-79C6-C003-CDB1-F459DF3223D4}" v="7" dt="2024-10-18T19:12:43.2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2941" autoAdjust="0"/>
    <p:restoredTop sz="94660"/>
  </p:normalViewPr>
  <p:slideViewPr>
    <p:cSldViewPr>
      <p:cViewPr varScale="1">
        <p:scale>
          <a:sx n="61" d="100"/>
          <a:sy n="61" d="100"/>
        </p:scale>
        <p:origin x="-10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4080665-0212-42B1-8D2E-E4FD048F4EE8}" type="datetimeFigureOut">
              <a:rPr lang="ar-SA" smtClean="0"/>
              <a:pPr/>
              <a:t>15/04/1446</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030C026-602F-463C-A280-E9A548315F63}"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F3C1F3DD-02CB-4B28-9B1D-CCBE1E86A596}" type="datetimeFigureOut">
              <a:rPr lang="ar-SA" smtClean="0"/>
              <a:pPr/>
              <a:t>15/04/1446</a:t>
            </a:fld>
            <a:endParaRPr lang="ar-SA"/>
          </a:p>
        </p:txBody>
      </p:sp>
      <p:sp>
        <p:nvSpPr>
          <p:cNvPr id="17" name="Footer Placeholder 16"/>
          <p:cNvSpPr>
            <a:spLocks noGrp="1"/>
          </p:cNvSpPr>
          <p:nvPr>
            <p:ph type="ftr" sz="quarter" idx="11"/>
          </p:nvPr>
        </p:nvSpPr>
        <p:spPr/>
        <p:txBody>
          <a:bodyPr/>
          <a:lstStyle/>
          <a:p>
            <a:endParaRPr lang="ar-SA"/>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4B7E91B3-7696-4031-9091-2F6A79540753}" type="slidenum">
              <a:rPr lang="ar-SA" smtClean="0"/>
              <a:pPr/>
              <a:t>‹#›</a:t>
            </a:fld>
            <a:endParaRPr lang="ar-SA"/>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3C1F3DD-02CB-4B28-9B1D-CCBE1E86A596}" type="datetimeFigureOut">
              <a:rPr lang="ar-SA" smtClean="0"/>
              <a:pPr/>
              <a:t>15/04/1446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B7E91B3-7696-4031-9091-2F6A79540753}"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3C1F3DD-02CB-4B28-9B1D-CCBE1E86A596}" type="datetimeFigureOut">
              <a:rPr lang="ar-SA" smtClean="0"/>
              <a:pPr/>
              <a:t>15/04/1446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B7E91B3-7696-4031-9091-2F6A79540753}"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F3C1F3DD-02CB-4B28-9B1D-CCBE1E86A596}" type="datetimeFigureOut">
              <a:rPr lang="ar-SA" smtClean="0"/>
              <a:pPr/>
              <a:t>15/04/1446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B7E91B3-7696-4031-9091-2F6A79540753}" type="slidenum">
              <a:rPr lang="ar-SA" smtClean="0"/>
              <a:pPr/>
              <a:t>‹#›</a:t>
            </a:fld>
            <a:endParaRPr lang="ar-SA"/>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F3C1F3DD-02CB-4B28-9B1D-CCBE1E86A596}" type="datetimeFigureOut">
              <a:rPr lang="ar-SA" smtClean="0"/>
              <a:pPr/>
              <a:t>15/04/1446</a:t>
            </a:fld>
            <a:endParaRPr lang="ar-SA"/>
          </a:p>
        </p:txBody>
      </p:sp>
      <p:sp>
        <p:nvSpPr>
          <p:cNvPr id="5" name="Footer Placeholder 4"/>
          <p:cNvSpPr>
            <a:spLocks noGrp="1"/>
          </p:cNvSpPr>
          <p:nvPr>
            <p:ph type="ftr" sz="quarter" idx="11"/>
          </p:nvPr>
        </p:nvSpPr>
        <p:spPr>
          <a:xfrm>
            <a:off x="800100" y="6172200"/>
            <a:ext cx="4000500" cy="457200"/>
          </a:xfrm>
        </p:spPr>
        <p:txBody>
          <a:bodyPr/>
          <a:lstStyle/>
          <a:p>
            <a:endParaRPr lang="ar-SA"/>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4B7E91B3-7696-4031-9091-2F6A79540753}"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F3C1F3DD-02CB-4B28-9B1D-CCBE1E86A596}" type="datetimeFigureOut">
              <a:rPr lang="ar-SA" smtClean="0"/>
              <a:pPr/>
              <a:t>15/04/1446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B7E91B3-7696-4031-9091-2F6A79540753}" type="slidenum">
              <a:rPr lang="ar-SA" smtClean="0"/>
              <a:pPr/>
              <a:t>‹#›</a:t>
            </a:fld>
            <a:endParaRPr lang="ar-SA"/>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F3C1F3DD-02CB-4B28-9B1D-CCBE1E86A596}" type="datetimeFigureOut">
              <a:rPr lang="ar-SA" smtClean="0"/>
              <a:pPr/>
              <a:t>15/04/1446</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4B7E91B3-7696-4031-9091-2F6A79540753}" type="slidenum">
              <a:rPr lang="ar-SA" smtClean="0"/>
              <a:pPr/>
              <a:t>‹#›</a:t>
            </a:fld>
            <a:endParaRPr lang="ar-SA"/>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F3C1F3DD-02CB-4B28-9B1D-CCBE1E86A596}" type="datetimeFigureOut">
              <a:rPr lang="ar-SA" smtClean="0"/>
              <a:pPr/>
              <a:t>15/04/1446</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4B7E91B3-7696-4031-9091-2F6A79540753}"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C1F3DD-02CB-4B28-9B1D-CCBE1E86A596}" type="datetimeFigureOut">
              <a:rPr lang="ar-SA" smtClean="0"/>
              <a:pPr/>
              <a:t>15/04/1446</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4B7E91B3-7696-4031-9091-2F6A79540753}"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F3C1F3DD-02CB-4B28-9B1D-CCBE1E86A596}" type="datetimeFigureOut">
              <a:rPr lang="ar-SA" smtClean="0"/>
              <a:pPr/>
              <a:t>15/04/1446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B7E91B3-7696-4031-9091-2F6A79540753}" type="slidenum">
              <a:rPr lang="ar-SA" smtClean="0"/>
              <a:pPr/>
              <a:t>‹#›</a:t>
            </a:fld>
            <a:endParaRPr lang="ar-SA"/>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F3C1F3DD-02CB-4B28-9B1D-CCBE1E86A596}" type="datetimeFigureOut">
              <a:rPr lang="ar-SA" smtClean="0"/>
              <a:pPr/>
              <a:t>15/04/1446</a:t>
            </a:fld>
            <a:endParaRPr lang="ar-SA"/>
          </a:p>
        </p:txBody>
      </p:sp>
      <p:sp>
        <p:nvSpPr>
          <p:cNvPr id="6" name="Footer Placeholder 5"/>
          <p:cNvSpPr>
            <a:spLocks noGrp="1"/>
          </p:cNvSpPr>
          <p:nvPr>
            <p:ph type="ftr" sz="quarter" idx="11"/>
          </p:nvPr>
        </p:nvSpPr>
        <p:spPr>
          <a:xfrm>
            <a:off x="914400" y="6172200"/>
            <a:ext cx="3886200" cy="457200"/>
          </a:xfrm>
        </p:spPr>
        <p:txBody>
          <a:bodyPr/>
          <a:lstStyle/>
          <a:p>
            <a:endParaRPr lang="ar-SA"/>
          </a:p>
        </p:txBody>
      </p:sp>
      <p:sp>
        <p:nvSpPr>
          <p:cNvPr id="7" name="Slide Number Placeholder 6"/>
          <p:cNvSpPr>
            <a:spLocks noGrp="1"/>
          </p:cNvSpPr>
          <p:nvPr>
            <p:ph type="sldNum" sz="quarter" idx="12"/>
          </p:nvPr>
        </p:nvSpPr>
        <p:spPr>
          <a:xfrm>
            <a:off x="146304" y="6208776"/>
            <a:ext cx="457200" cy="457200"/>
          </a:xfrm>
        </p:spPr>
        <p:txBody>
          <a:bodyPr/>
          <a:lstStyle/>
          <a:p>
            <a:fld id="{4B7E91B3-7696-4031-9091-2F6A79540753}" type="slidenum">
              <a:rPr lang="ar-SA" smtClean="0"/>
              <a:pPr/>
              <a:t>‹#›</a:t>
            </a:fld>
            <a:endParaRPr lang="ar-SA"/>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F3C1F3DD-02CB-4B28-9B1D-CCBE1E86A596}" type="datetimeFigureOut">
              <a:rPr lang="ar-SA" smtClean="0"/>
              <a:pPr/>
              <a:t>15/04/1446</a:t>
            </a:fld>
            <a:endParaRPr lang="ar-SA"/>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ar-SA"/>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4B7E91B3-7696-4031-9091-2F6A79540753}"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274320" indent="-274320" algn="r" rtl="1"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r" rtl="1"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r" rtl="1"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r" rtl="1"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r" rtl="1"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r" rtl="1"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r" rtl="1"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r" rtl="1"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slideshare.net/slideshow/staffing-and-scheduling-238882021/238882021" TargetMode="External"/><Relationship Id="rId2" Type="http://schemas.openxmlformats.org/officeDocument/2006/relationships/hyperlink" Target="https://nurseslabs.com/nursing-management-guide-to-organizing-staffing-scheduling-directing-delegation/" TargetMode="External"/><Relationship Id="rId1" Type="http://schemas.openxmlformats.org/officeDocument/2006/relationships/slideLayout" Target="../slideLayouts/slideLayout2.xml"/><Relationship Id="rId5" Type="http://schemas.openxmlformats.org/officeDocument/2006/relationships/hyperlink" Target="https://l.facebook.com/l.php?u=https://nursekey.com/staffing-and-scheduling-?fbclid=IwZXh0bgNhZW0CMTAAAR1p4GK2cFve8bIcM9ZNNWXgfYDOrEqERo6rhO9A_aIJ7E7eWWLqodztXDY_aem_eORD2BCfI31HRX6dZrlFYg&amp;h=AT2VQHLshYTl0mtDTQ-odWyJ5h50Nkdt_zMQ27vWJnHbK_6-4w05x5XaQU1bhFWAPDBrdjynhfIvC8lnVy6_rAnn0hjUBSlW6bcDaTB6AZWMA3YtQ83tNUl-X7PCqbk8QLcECQ" TargetMode="External"/><Relationship Id="rId4" Type="http://schemas.openxmlformats.org/officeDocument/2006/relationships/hyperlink" Target="https://l.facebook.com/l.php?u=https://nurseslabs.com/nursing-management-?fbclid=IwZXh0bgNhZW0CMTAAAR05btMp_CpE7ggl8gN4PhJnd75zyUAZhCGDL_qE5Q0P4uCTJEX800Twd90_aem_UGLr1Xx6WWutQ17EuPOacQ&amp;h=AT2VQHLshYTl0mtDTQ-odWyJ5h50Nkdt_zMQ27vWJnHbK_6-4w05x5XaQU1bhFWAPDBrdjynhfIvC8lnVy6_rAnn0hjUBSlW6bcDaTB6AZWMA3YtQ83tNUl-X7PCqbk8QLcECQ"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3214686"/>
            <a:ext cx="4786346" cy="3214710"/>
          </a:xfrm>
        </p:spPr>
        <p:txBody>
          <a:bodyPr lIns="91440" tIns="45720" rIns="91440" bIns="45720" anchor="t">
            <a:normAutofit lnSpcReduction="10000"/>
          </a:bodyPr>
          <a:lstStyle/>
          <a:p>
            <a:r>
              <a:rPr lang="en-US" sz="3600" b="1" dirty="0">
                <a:solidFill>
                  <a:srgbClr val="FF0000"/>
                </a:solidFill>
                <a:effectLst>
                  <a:outerShdw blurRad="38100" dist="38100" dir="2700000" algn="tl">
                    <a:srgbClr val="C0C0C0"/>
                  </a:outerShdw>
                </a:effectLst>
                <a:latin typeface="Angsana New" pitchFamily="18" charset="-34"/>
                <a:cs typeface="Angsana New" pitchFamily="18" charset="-34"/>
              </a:rPr>
              <a:t>St. Names</a:t>
            </a:r>
            <a:endParaRPr lang="en-US" sz="3600" dirty="0">
              <a:solidFill>
                <a:srgbClr val="FF0000"/>
              </a:solidFill>
            </a:endParaRPr>
          </a:p>
          <a:p>
            <a:r>
              <a:rPr lang="en-US" sz="3600" dirty="0"/>
              <a:t>Alaa Nabulsi 12143918 </a:t>
            </a:r>
            <a:r>
              <a:rPr lang="en-US" sz="3600" dirty="0" err="1"/>
              <a:t>Enshrah</a:t>
            </a:r>
            <a:r>
              <a:rPr lang="en-US" sz="3600" dirty="0"/>
              <a:t> Aswad 12113895 Shaima Zaben 12113877 </a:t>
            </a:r>
            <a:r>
              <a:rPr lang="en-US" sz="3600" dirty="0" err="1"/>
              <a:t>Zohdi</a:t>
            </a:r>
            <a:r>
              <a:rPr lang="en-US" sz="3600" dirty="0"/>
              <a:t> Rashid 12112821 Hassan Sawalha 12143851</a:t>
            </a:r>
            <a:endParaRPr lang="en-US" sz="3500" b="1" dirty="0">
              <a:effectLst>
                <a:outerShdw blurRad="38100" dist="38100" dir="2700000" algn="tl">
                  <a:srgbClr val="C0C0C0"/>
                </a:outerShdw>
              </a:effectLst>
              <a:latin typeface="Angsana New" pitchFamily="18" charset="-34"/>
              <a:cs typeface="Angsana New" pitchFamily="18" charset="-34"/>
            </a:endParaRPr>
          </a:p>
        </p:txBody>
      </p:sp>
      <p:sp>
        <p:nvSpPr>
          <p:cNvPr id="2" name="Title 1"/>
          <p:cNvSpPr>
            <a:spLocks noGrp="1"/>
          </p:cNvSpPr>
          <p:nvPr>
            <p:ph type="ctrTitle"/>
          </p:nvPr>
        </p:nvSpPr>
        <p:spPr>
          <a:xfrm>
            <a:off x="500034" y="1785926"/>
            <a:ext cx="8229600" cy="2214578"/>
          </a:xfrm>
        </p:spPr>
        <p:txBody>
          <a:bodyPr>
            <a:noAutofit/>
          </a:bodyPr>
          <a:lstStyle/>
          <a:p>
            <a:r>
              <a:rPr b="1" i="1">
                <a:cs typeface="+mn-cs"/>
              </a:rPr>
              <a:t>Staffing and scheduling</a:t>
            </a:r>
            <a:br>
              <a:rPr lang="ar-SA" b="1" i="1" dirty="0">
                <a:cs typeface="+mn-cs"/>
              </a:rPr>
            </a:br>
            <a:br>
              <a:rPr b="1" i="1">
                <a:cs typeface="+mn-cs"/>
              </a:rPr>
            </a:br>
            <a:br>
              <a:rPr b="1" i="1">
                <a:cs typeface="+mn-cs"/>
              </a:rPr>
            </a:br>
            <a:endParaRPr lang="ar-SA" b="1" i="1" dirty="0">
              <a:cs typeface="+mn-cs"/>
            </a:endParaRPr>
          </a:p>
        </p:txBody>
      </p:sp>
      <p:pic>
        <p:nvPicPr>
          <p:cNvPr id="4" name="Picture 2"/>
          <p:cNvPicPr>
            <a:picLocks noChangeAspect="1" noChangeArrowheads="1"/>
          </p:cNvPicPr>
          <p:nvPr/>
        </p:nvPicPr>
        <p:blipFill>
          <a:blip r:embed="rId2"/>
          <a:stretch>
            <a:fillRect/>
          </a:stretch>
        </p:blipFill>
        <p:spPr bwMode="auto">
          <a:xfrm>
            <a:off x="5429256" y="3714752"/>
            <a:ext cx="3235010" cy="2714644"/>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       </a:t>
            </a:r>
            <a:endParaRPr lang="ar-SA" dirty="0">
              <a:solidFill>
                <a:srgbClr val="FF0000"/>
              </a:solidFill>
            </a:endParaRPr>
          </a:p>
        </p:txBody>
      </p:sp>
      <p:sp>
        <p:nvSpPr>
          <p:cNvPr id="3" name="Content Placeholder 2"/>
          <p:cNvSpPr>
            <a:spLocks noGrp="1"/>
          </p:cNvSpPr>
          <p:nvPr>
            <p:ph sz="quarter" idx="1"/>
          </p:nvPr>
        </p:nvSpPr>
        <p:spPr>
          <a:xfrm>
            <a:off x="539552" y="764704"/>
            <a:ext cx="8147248" cy="5976664"/>
          </a:xfrm>
        </p:spPr>
        <p:txBody>
          <a:bodyPr>
            <a:normAutofit fontScale="25000" lnSpcReduction="20000"/>
          </a:bodyPr>
          <a:lstStyle/>
          <a:p>
            <a:pPr marL="0" indent="0" algn="l">
              <a:buNone/>
            </a:pPr>
            <a:r>
              <a:rPr lang="en-US" sz="11200" dirty="0"/>
              <a:t>          </a:t>
            </a:r>
            <a:r>
              <a:rPr lang="en-US" sz="11200" dirty="0">
                <a:solidFill>
                  <a:srgbClr val="FF0000"/>
                </a:solidFill>
              </a:rPr>
              <a:t>Methods of determining the staffing pattern</a:t>
            </a:r>
          </a:p>
          <a:p>
            <a:pPr algn="l"/>
            <a:r>
              <a:rPr lang="en-US" sz="11200" dirty="0">
                <a:solidFill>
                  <a:srgbClr val="00B050"/>
                </a:solidFill>
              </a:rPr>
              <a:t>The traditional system</a:t>
            </a:r>
          </a:p>
          <a:p>
            <a:pPr algn="l"/>
            <a:r>
              <a:rPr lang="en-US" sz="11200" dirty="0">
                <a:solidFill>
                  <a:srgbClr val="00B050"/>
                </a:solidFill>
              </a:rPr>
              <a:t>The Advanced system</a:t>
            </a:r>
          </a:p>
          <a:p>
            <a:pPr algn="l"/>
            <a:endParaRPr lang="en-US" sz="11200" dirty="0"/>
          </a:p>
          <a:p>
            <a:pPr marL="0" indent="0" algn="l">
              <a:buNone/>
            </a:pPr>
            <a:r>
              <a:rPr lang="en-US" sz="11200" u="sng" dirty="0"/>
              <a:t>The traditional system:</a:t>
            </a:r>
          </a:p>
          <a:p>
            <a:pPr marL="0" indent="0" algn="l">
              <a:buNone/>
            </a:pPr>
            <a:endParaRPr lang="en-US" sz="11200" dirty="0"/>
          </a:p>
          <a:p>
            <a:pPr marL="0" indent="0" algn="l">
              <a:buNone/>
            </a:pPr>
            <a:r>
              <a:rPr lang="en-US" sz="11200" dirty="0"/>
              <a:t>The number of beds per unit (one nurse per 4-6 beds)</a:t>
            </a:r>
          </a:p>
          <a:p>
            <a:pPr marL="0" indent="0" algn="l">
              <a:buNone/>
            </a:pPr>
            <a:endParaRPr lang="en-US" sz="11200" dirty="0"/>
          </a:p>
          <a:p>
            <a:pPr marL="0" indent="0" algn="l">
              <a:buNone/>
            </a:pPr>
            <a:r>
              <a:rPr lang="en-US" sz="11200" dirty="0"/>
              <a:t>The average census of patients per unit (one nurse per 4 patients)</a:t>
            </a:r>
          </a:p>
          <a:p>
            <a:pPr marL="0" indent="0" algn="l">
              <a:buNone/>
            </a:pPr>
            <a:r>
              <a:rPr lang="en-US" sz="11200" dirty="0"/>
              <a:t>• The distribution of nurses is based on the nurse manager' opinion of the proportion of care that is needed on each shift and the adequate staff number to provide that care.</a:t>
            </a:r>
          </a:p>
          <a:p>
            <a:pPr marL="0" indent="0" algn="l">
              <a:buNone/>
            </a:pPr>
            <a:endParaRPr lang="en-US" sz="5900" dirty="0"/>
          </a:p>
          <a:p>
            <a:pPr marL="0" indent="0" algn="l">
              <a:buNone/>
            </a:pPr>
            <a:r>
              <a:rPr lang="en-US" sz="2000" b="0" i="0" dirty="0">
                <a:solidFill>
                  <a:srgbClr val="FFFFFF"/>
                </a:solidFill>
                <a:effectLst/>
                <a:latin typeface="Segoe UI Historic" panose="020B0502040204020203" pitchFamily="34" charset="0"/>
              </a:rPr>
              <a:t>The traditional system</a:t>
            </a:r>
          </a:p>
          <a:p>
            <a:pPr marL="0" indent="0" algn="l">
              <a:buNone/>
            </a:pPr>
            <a:endParaRPr lang="en-US" sz="2000" b="0" i="0" dirty="0">
              <a:solidFill>
                <a:srgbClr val="FFFFFF"/>
              </a:solidFill>
              <a:effectLst/>
              <a:latin typeface="Segoe UI Historic" panose="020B0502040204020203" pitchFamily="34" charset="0"/>
            </a:endParaRPr>
          </a:p>
          <a:p>
            <a:pPr marL="0" indent="0" algn="l">
              <a:buNone/>
            </a:pPr>
            <a:r>
              <a:rPr lang="en-US" sz="2000" b="0" i="0" dirty="0">
                <a:solidFill>
                  <a:srgbClr val="FFFFFF"/>
                </a:solidFill>
                <a:effectLst/>
                <a:latin typeface="Segoe UI Historic" panose="020B0502040204020203" pitchFamily="34" charset="0"/>
              </a:rPr>
              <a:t>The advanced system</a:t>
            </a:r>
          </a:p>
          <a:p>
            <a:pPr marL="0" indent="0" algn="l">
              <a:buNone/>
            </a:pPr>
            <a:r>
              <a:rPr lang="en-US" sz="2000" b="0" i="0" dirty="0">
                <a:solidFill>
                  <a:srgbClr val="FFFFFF"/>
                </a:solidFill>
                <a:effectLst/>
                <a:latin typeface="Segoe UI Historic" panose="020B0502040204020203" pitchFamily="34" charset="0"/>
              </a:rPr>
              <a:t>The traditional system</a:t>
            </a:r>
          </a:p>
          <a:p>
            <a:pPr marL="0" indent="0" algn="l">
              <a:buNone/>
            </a:pPr>
            <a:endParaRPr lang="en-US" sz="2000" b="0" i="0" dirty="0">
              <a:solidFill>
                <a:srgbClr val="FFFFFF"/>
              </a:solidFill>
              <a:effectLst/>
              <a:latin typeface="Segoe UI Historic" panose="020B0502040204020203" pitchFamily="34" charset="0"/>
            </a:endParaRPr>
          </a:p>
          <a:p>
            <a:pPr marL="0" indent="0" algn="l">
              <a:buNone/>
            </a:pPr>
            <a:r>
              <a:rPr lang="en-US" sz="2000" b="0" i="0" dirty="0">
                <a:solidFill>
                  <a:srgbClr val="FFFFFF"/>
                </a:solidFill>
                <a:effectLst/>
                <a:latin typeface="Segoe UI Historic" panose="020B0502040204020203" pitchFamily="34" charset="0"/>
              </a:rPr>
              <a:t>The advanced system</a:t>
            </a:r>
          </a:p>
          <a:p>
            <a:pPr marL="0" indent="0" algn="l">
              <a:buNone/>
            </a:pPr>
            <a:endParaRPr lang="en-US" sz="2000" b="0" i="0" dirty="0">
              <a:solidFill>
                <a:srgbClr val="FFFFFF"/>
              </a:solidFill>
              <a:effectLst/>
              <a:latin typeface="Segoe UI Historic" panose="020B0502040204020203" pitchFamily="34" charset="0"/>
            </a:endParaRPr>
          </a:p>
          <a:p>
            <a:pPr marL="0" indent="0" algn="l">
              <a:buNone/>
            </a:pPr>
            <a:r>
              <a:rPr lang="en-US" sz="2000" b="0" i="0" dirty="0">
                <a:solidFill>
                  <a:srgbClr val="FFFFFF"/>
                </a:solidFill>
                <a:effectLst/>
                <a:latin typeface="Segoe UI Historic" panose="020B0502040204020203" pitchFamily="34" charset="0"/>
              </a:rPr>
              <a:t>The traditional system:</a:t>
            </a:r>
          </a:p>
          <a:p>
            <a:pPr marL="0" indent="0" algn="l">
              <a:buNone/>
            </a:pPr>
            <a:endParaRPr lang="en-US" sz="2000" b="0" i="0" dirty="0">
              <a:solidFill>
                <a:srgbClr val="FFFFFF"/>
              </a:solidFill>
              <a:effectLst/>
              <a:latin typeface="Segoe UI Historic" panose="020B0502040204020203" pitchFamily="34" charset="0"/>
            </a:endParaRPr>
          </a:p>
          <a:p>
            <a:pPr marL="0" indent="0" algn="l">
              <a:buNone/>
            </a:pPr>
            <a:r>
              <a:rPr lang="en-US" sz="2000" b="0" i="0" dirty="0">
                <a:solidFill>
                  <a:srgbClr val="FFFFFF"/>
                </a:solidFill>
                <a:effectLst/>
                <a:latin typeface="Segoe UI Historic" panose="020B0502040204020203" pitchFamily="34" charset="0"/>
              </a:rPr>
              <a:t>The number of beds per unit (one nurse per 4-6 beds)</a:t>
            </a:r>
          </a:p>
          <a:p>
            <a:pPr marL="0" indent="0" algn="l">
              <a:buNone/>
            </a:pPr>
            <a:endParaRPr lang="en-US" sz="2000" b="0" i="0" dirty="0">
              <a:solidFill>
                <a:srgbClr val="FFFFFF"/>
              </a:solidFill>
              <a:effectLst/>
              <a:latin typeface="Segoe UI Historic" panose="020B0502040204020203" pitchFamily="34" charset="0"/>
            </a:endParaRPr>
          </a:p>
          <a:p>
            <a:pPr marL="0" indent="0" algn="l">
              <a:buNone/>
            </a:pPr>
            <a:r>
              <a:rPr lang="en-US" sz="2000" b="0" i="0" dirty="0">
                <a:solidFill>
                  <a:srgbClr val="FFFFFF"/>
                </a:solidFill>
                <a:effectLst/>
                <a:latin typeface="Segoe UI Historic" panose="020B0502040204020203" pitchFamily="34" charset="0"/>
              </a:rPr>
              <a:t>The average census of patients per unit (one nurse per 4 patients)</a:t>
            </a:r>
          </a:p>
          <a:p>
            <a:pPr marL="0" indent="0" algn="l">
              <a:buNone/>
            </a:pPr>
            <a:endParaRPr lang="en-US" sz="2000" b="0" i="0" dirty="0">
              <a:solidFill>
                <a:srgbClr val="FFFFFF"/>
              </a:solidFill>
              <a:effectLst/>
              <a:latin typeface="Segoe UI Historic" panose="020B0502040204020203" pitchFamily="34" charset="0"/>
            </a:endParaRPr>
          </a:p>
          <a:p>
            <a:pPr marL="0" indent="0" algn="l">
              <a:buNone/>
            </a:pPr>
            <a:r>
              <a:rPr lang="en-US" sz="2000" b="0" i="0" dirty="0">
                <a:solidFill>
                  <a:srgbClr val="FFFFFF"/>
                </a:solidFill>
                <a:effectLst/>
                <a:latin typeface="Segoe UI Historic" panose="020B0502040204020203" pitchFamily="34" charset="0"/>
              </a:rPr>
              <a:t>• The distribution of nurses is based on the nurse manager' opinion of the proportion of care that is needed on each shift and the adequate staff number to provide that care.</a:t>
            </a:r>
          </a:p>
          <a:p>
            <a:pPr marL="0" indent="0" algn="l">
              <a:buNone/>
            </a:pPr>
            <a:endParaRPr lang="en-US" sz="2000" b="0" i="0" dirty="0">
              <a:solidFill>
                <a:srgbClr val="FFFFFF"/>
              </a:solidFill>
              <a:effectLst/>
              <a:latin typeface="Segoe UI Historic" panose="020B0502040204020203" pitchFamily="34" charset="0"/>
            </a:endParaRPr>
          </a:p>
          <a:p>
            <a:pPr marL="0" indent="0" algn="l">
              <a:buNone/>
            </a:pPr>
            <a:r>
              <a:rPr lang="en-US" sz="2000" b="0" i="0" dirty="0">
                <a:solidFill>
                  <a:srgbClr val="FFFFFF"/>
                </a:solidFill>
                <a:effectLst/>
                <a:latin typeface="Segoe UI Historic" panose="020B0502040204020203" pitchFamily="34" charset="0"/>
              </a:rPr>
              <a:t>Example:</a:t>
            </a:r>
          </a:p>
          <a:p>
            <a:pPr marL="0" indent="0" algn="l">
              <a:buNone/>
            </a:pPr>
            <a:endParaRPr lang="en-US" sz="2000" b="0" i="0" dirty="0">
              <a:solidFill>
                <a:srgbClr val="FFFFFF"/>
              </a:solidFill>
              <a:effectLst/>
              <a:latin typeface="Segoe UI Historic" panose="020B0502040204020203" pitchFamily="34" charset="0"/>
            </a:endParaRPr>
          </a:p>
          <a:p>
            <a:pPr marL="0" indent="0" algn="l">
              <a:buNone/>
            </a:pPr>
            <a:r>
              <a:rPr lang="en-US" sz="2000" b="0" i="0" dirty="0">
                <a:solidFill>
                  <a:srgbClr val="FFFFFF"/>
                </a:solidFill>
                <a:effectLst/>
                <a:latin typeface="Segoe UI Historic" panose="020B0502040204020203" pitchFamily="34" charset="0"/>
              </a:rPr>
              <a:t>Days: 45% of the staff</a:t>
            </a:r>
          </a:p>
          <a:p>
            <a:pPr marL="0" indent="0" algn="l">
              <a:buNone/>
            </a:pPr>
            <a:endParaRPr lang="en-US" sz="2000" b="0" i="0" dirty="0">
              <a:solidFill>
                <a:srgbClr val="FFFFFF"/>
              </a:solidFill>
              <a:effectLst/>
              <a:latin typeface="Segoe UI Historic" panose="020B0502040204020203" pitchFamily="34" charset="0"/>
            </a:endParaRPr>
          </a:p>
          <a:p>
            <a:pPr marL="0" indent="0" algn="l">
              <a:buNone/>
            </a:pPr>
            <a:r>
              <a:rPr lang="en-US" sz="2000" b="0" i="0" dirty="0">
                <a:solidFill>
                  <a:srgbClr val="FFFFFF"/>
                </a:solidFill>
                <a:effectLst/>
                <a:latin typeface="Segoe UI Historic" panose="020B0502040204020203" pitchFamily="34" charset="0"/>
              </a:rPr>
              <a:t>Evenings 35% of the staff</a:t>
            </a:r>
          </a:p>
          <a:p>
            <a:pPr marL="0" indent="0" algn="l">
              <a:buNone/>
            </a:pPr>
            <a:endParaRPr lang="en-US" sz="2000" b="0" i="0" dirty="0">
              <a:solidFill>
                <a:srgbClr val="FFFFFF"/>
              </a:solidFill>
              <a:effectLst/>
              <a:latin typeface="Segoe UI Historic" panose="020B0502040204020203" pitchFamily="34" charset="0"/>
            </a:endParaRPr>
          </a:p>
          <a:p>
            <a:pPr marL="0" indent="0" algn="l">
              <a:buNone/>
            </a:pPr>
            <a:r>
              <a:rPr lang="en-US" sz="2000" b="0" i="0" dirty="0">
                <a:solidFill>
                  <a:srgbClr val="FFFFFF"/>
                </a:solidFill>
                <a:effectLst/>
                <a:latin typeface="Segoe UI Historic" panose="020B0502040204020203" pitchFamily="34" charset="0"/>
              </a:rPr>
              <a:t>■Nights 20% of the staff</a:t>
            </a:r>
          </a:p>
          <a:p>
            <a:pPr marL="0" indent="0" algn="l">
              <a:buNone/>
            </a:pPr>
            <a:r>
              <a:rPr lang="en-US" sz="2000" b="0" i="0" dirty="0">
                <a:solidFill>
                  <a:srgbClr val="FFFFFF"/>
                </a:solidFill>
                <a:effectLst/>
                <a:latin typeface="Segoe UI Historic" panose="020B0502040204020203" pitchFamily="34" charset="0"/>
              </a:rPr>
              <a:t>The traditional system:</a:t>
            </a:r>
          </a:p>
          <a:p>
            <a:pPr marL="0" indent="0" algn="l">
              <a:buNone/>
            </a:pPr>
            <a:endParaRPr lang="en-US" sz="2000" b="0" i="0" dirty="0">
              <a:solidFill>
                <a:srgbClr val="FFFFFF"/>
              </a:solidFill>
              <a:effectLst/>
              <a:latin typeface="Segoe UI Historic" panose="020B0502040204020203" pitchFamily="34" charset="0"/>
            </a:endParaRPr>
          </a:p>
          <a:p>
            <a:pPr marL="0" indent="0" algn="l">
              <a:buNone/>
            </a:pPr>
            <a:r>
              <a:rPr lang="en-US" sz="2000" b="0" i="0" dirty="0">
                <a:solidFill>
                  <a:srgbClr val="FFFFFF"/>
                </a:solidFill>
                <a:effectLst/>
                <a:latin typeface="Segoe UI Historic" panose="020B0502040204020203" pitchFamily="34" charset="0"/>
              </a:rPr>
              <a:t>The number of beds per unit (one nurse per 4-6 beds)</a:t>
            </a:r>
          </a:p>
          <a:p>
            <a:pPr marL="0" indent="0" algn="l">
              <a:buNone/>
            </a:pPr>
            <a:endParaRPr lang="en-US" sz="2000" b="0" i="0" dirty="0">
              <a:solidFill>
                <a:srgbClr val="FFFFFF"/>
              </a:solidFill>
              <a:effectLst/>
              <a:latin typeface="Segoe UI Historic" panose="020B0502040204020203" pitchFamily="34" charset="0"/>
            </a:endParaRPr>
          </a:p>
          <a:p>
            <a:pPr marL="0" indent="0" algn="l">
              <a:buNone/>
            </a:pPr>
            <a:r>
              <a:rPr lang="en-US" sz="2000" b="0" i="0" dirty="0">
                <a:solidFill>
                  <a:srgbClr val="FFFFFF"/>
                </a:solidFill>
                <a:effectLst/>
                <a:latin typeface="Segoe UI Historic" panose="020B0502040204020203" pitchFamily="34" charset="0"/>
              </a:rPr>
              <a:t>The average census of patients per unit (one nurse per 4 patients)</a:t>
            </a:r>
          </a:p>
          <a:p>
            <a:pPr marL="0" indent="0" algn="l">
              <a:buNone/>
            </a:pPr>
            <a:endParaRPr lang="en-US" sz="2000" b="0" i="0" dirty="0">
              <a:solidFill>
                <a:srgbClr val="FFFFFF"/>
              </a:solidFill>
              <a:effectLst/>
              <a:latin typeface="Segoe UI Historic" panose="020B0502040204020203" pitchFamily="34" charset="0"/>
            </a:endParaRPr>
          </a:p>
          <a:p>
            <a:pPr marL="0" indent="0" algn="l">
              <a:buNone/>
            </a:pPr>
            <a:r>
              <a:rPr lang="en-US" sz="2000" b="0" i="0" dirty="0">
                <a:solidFill>
                  <a:srgbClr val="FFFFFF"/>
                </a:solidFill>
                <a:effectLst/>
                <a:latin typeface="Segoe UI Historic" panose="020B0502040204020203" pitchFamily="34" charset="0"/>
              </a:rPr>
              <a:t>• The distribution of nurses is based on the nurse manager' opinion of the proportion of care that is needed on each shift and the adequate staff number to provide that care.</a:t>
            </a:r>
          </a:p>
          <a:p>
            <a:pPr marL="0" indent="0" algn="l">
              <a:buNone/>
            </a:pPr>
            <a:endParaRPr lang="en-US" sz="2000" b="0" i="0" dirty="0">
              <a:solidFill>
                <a:srgbClr val="FFFFFF"/>
              </a:solidFill>
              <a:effectLst/>
              <a:latin typeface="Segoe UI Historic" panose="020B0502040204020203" pitchFamily="34" charset="0"/>
            </a:endParaRPr>
          </a:p>
          <a:p>
            <a:pPr marL="0" indent="0" algn="l">
              <a:buNone/>
            </a:pPr>
            <a:r>
              <a:rPr lang="en-US" sz="2000" b="0" i="0" dirty="0">
                <a:solidFill>
                  <a:srgbClr val="FFFFFF"/>
                </a:solidFill>
                <a:effectLst/>
                <a:latin typeface="Segoe UI Historic" panose="020B0502040204020203" pitchFamily="34" charset="0"/>
              </a:rPr>
              <a:t>Example:</a:t>
            </a:r>
          </a:p>
          <a:p>
            <a:pPr marL="0" indent="0" algn="l">
              <a:buNone/>
            </a:pPr>
            <a:endParaRPr lang="en-US" sz="2000" b="0" i="0" dirty="0">
              <a:solidFill>
                <a:srgbClr val="FFFFFF"/>
              </a:solidFill>
              <a:effectLst/>
              <a:latin typeface="Segoe UI Historic" panose="020B0502040204020203" pitchFamily="34" charset="0"/>
            </a:endParaRPr>
          </a:p>
          <a:p>
            <a:pPr marL="0" indent="0" algn="l">
              <a:buNone/>
            </a:pPr>
            <a:r>
              <a:rPr lang="en-US" sz="2000" b="0" i="0" dirty="0">
                <a:solidFill>
                  <a:srgbClr val="FFFFFF"/>
                </a:solidFill>
                <a:effectLst/>
                <a:latin typeface="Segoe UI Historic" panose="020B0502040204020203" pitchFamily="34" charset="0"/>
              </a:rPr>
              <a:t>Days: 45% of the staff</a:t>
            </a:r>
          </a:p>
          <a:p>
            <a:pPr marL="0" indent="0" algn="l">
              <a:buNone/>
            </a:pPr>
            <a:endParaRPr lang="en-US" sz="2000" b="0" i="0" dirty="0">
              <a:solidFill>
                <a:srgbClr val="FFFFFF"/>
              </a:solidFill>
              <a:effectLst/>
              <a:latin typeface="Segoe UI Historic" panose="020B0502040204020203" pitchFamily="34" charset="0"/>
            </a:endParaRPr>
          </a:p>
          <a:p>
            <a:pPr marL="0" indent="0" algn="l">
              <a:buNone/>
            </a:pPr>
            <a:r>
              <a:rPr lang="en-US" sz="2000" b="0" i="0" dirty="0">
                <a:solidFill>
                  <a:srgbClr val="FFFFFF"/>
                </a:solidFill>
                <a:effectLst/>
                <a:latin typeface="Segoe UI Historic" panose="020B0502040204020203" pitchFamily="34" charset="0"/>
              </a:rPr>
              <a:t>Evenings 35% of the staff</a:t>
            </a:r>
          </a:p>
          <a:p>
            <a:pPr marL="0" indent="0" algn="l">
              <a:buNone/>
            </a:pPr>
            <a:endParaRPr lang="en-US" sz="2000" b="0" i="0" dirty="0">
              <a:solidFill>
                <a:srgbClr val="FFFFFF"/>
              </a:solidFill>
              <a:effectLst/>
              <a:latin typeface="Segoe UI Historic" panose="020B0502040204020203" pitchFamily="34" charset="0"/>
            </a:endParaRPr>
          </a:p>
          <a:p>
            <a:pPr marL="0" indent="0" algn="l">
              <a:buNone/>
            </a:pPr>
            <a:r>
              <a:rPr lang="en-US" sz="2000" b="0" i="0" dirty="0">
                <a:solidFill>
                  <a:srgbClr val="FFFFFF"/>
                </a:solidFill>
                <a:effectLst/>
                <a:latin typeface="Segoe UI Historic" panose="020B0502040204020203" pitchFamily="34" charset="0"/>
              </a:rPr>
              <a:t>■Nights 20% of the staff</a:t>
            </a:r>
          </a:p>
          <a:p>
            <a:pPr marL="0" indent="0" algn="l">
              <a:buNone/>
            </a:pPr>
            <a:r>
              <a:rPr lang="en-US" sz="2000" b="0" i="0" dirty="0">
                <a:solidFill>
                  <a:srgbClr val="FFFFFF"/>
                </a:solidFill>
                <a:effectLst/>
                <a:latin typeface="Segoe UI Historic" panose="020B0502040204020203" pitchFamily="34" charset="0"/>
              </a:rPr>
              <a:t>The advanced system</a:t>
            </a:r>
          </a:p>
          <a:p>
            <a:pPr marL="0" indent="0" algn="l">
              <a:buNone/>
            </a:pPr>
            <a:endParaRPr lang="ar-SA"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dirty="0"/>
              <a:t> </a:t>
            </a:r>
          </a:p>
        </p:txBody>
      </p:sp>
      <p:sp>
        <p:nvSpPr>
          <p:cNvPr id="3" name="Content Placeholder 2"/>
          <p:cNvSpPr>
            <a:spLocks noGrp="1"/>
          </p:cNvSpPr>
          <p:nvPr>
            <p:ph sz="quarter" idx="1"/>
          </p:nvPr>
        </p:nvSpPr>
        <p:spPr/>
        <p:txBody>
          <a:bodyPr/>
          <a:lstStyle/>
          <a:p>
            <a:pPr algn="l"/>
            <a:r>
              <a:rPr lang="en-US" sz="2800" u="sng" dirty="0"/>
              <a:t>The advanced system</a:t>
            </a:r>
            <a:r>
              <a:rPr lang="en-US" u="sng" dirty="0"/>
              <a:t>:</a:t>
            </a:r>
          </a:p>
          <a:p>
            <a:pPr marL="0" indent="0" algn="l">
              <a:buNone/>
            </a:pPr>
            <a:endParaRPr lang="en-US" dirty="0"/>
          </a:p>
          <a:p>
            <a:pPr algn="l"/>
            <a:r>
              <a:rPr lang="en-US" dirty="0"/>
              <a:t>‏</a:t>
            </a:r>
            <a:r>
              <a:rPr lang="en-US" sz="2800" dirty="0"/>
              <a:t>Focuses on patient needs during a shift and nursing tasks to be performed through</a:t>
            </a:r>
            <a:r>
              <a:rPr lang="en-US" dirty="0"/>
              <a:t>:</a:t>
            </a:r>
          </a:p>
          <a:p>
            <a:pPr algn="l"/>
            <a:endParaRPr lang="en-US" dirty="0"/>
          </a:p>
          <a:p>
            <a:pPr algn="l"/>
            <a:r>
              <a:rPr lang="en-US" dirty="0"/>
              <a:t>‏a -</a:t>
            </a:r>
            <a:r>
              <a:rPr lang="en-US" sz="2800" dirty="0"/>
              <a:t>patient classification system</a:t>
            </a:r>
          </a:p>
          <a:p>
            <a:pPr lvl="8" algn="l"/>
            <a:r>
              <a:rPr lang="en-US" dirty="0"/>
              <a:t>b- </a:t>
            </a:r>
            <a:r>
              <a:rPr lang="en-US" sz="2800" dirty="0"/>
              <a:t>Task quantification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endParaRPr lang="ar-SA" dirty="0"/>
          </a:p>
        </p:txBody>
      </p:sp>
      <p:pic>
        <p:nvPicPr>
          <p:cNvPr id="8" name="Content Placeholder 7">
            <a:extLst>
              <a:ext uri="{FF2B5EF4-FFF2-40B4-BE49-F238E27FC236}">
                <a16:creationId xmlns:a16="http://schemas.microsoft.com/office/drawing/2014/main" id="{CD56A5BF-FE97-D141-D7F6-F1EDEA29F315}"/>
              </a:ext>
            </a:extLst>
          </p:cNvPr>
          <p:cNvPicPr>
            <a:picLocks noGrp="1" noChangeAspect="1"/>
          </p:cNvPicPr>
          <p:nvPr>
            <p:ph sz="quarter" idx="1"/>
          </p:nvPr>
        </p:nvPicPr>
        <p:blipFill>
          <a:blip r:embed="rId2"/>
          <a:stretch>
            <a:fillRect/>
          </a:stretch>
        </p:blipFill>
        <p:spPr>
          <a:xfrm>
            <a:off x="0" y="0"/>
            <a:ext cx="9715536"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endParaRPr lang="ar-SA" dirty="0"/>
          </a:p>
        </p:txBody>
      </p:sp>
      <p:pic>
        <p:nvPicPr>
          <p:cNvPr id="4" name="Content Placeholder 3">
            <a:extLst>
              <a:ext uri="{FF2B5EF4-FFF2-40B4-BE49-F238E27FC236}">
                <a16:creationId xmlns:a16="http://schemas.microsoft.com/office/drawing/2014/main" id="{B49FB90A-1AA6-B42D-EC3B-FD8AF659A2C1}"/>
              </a:ext>
            </a:extLst>
          </p:cNvPr>
          <p:cNvPicPr>
            <a:picLocks noGrp="1" noChangeAspect="1"/>
          </p:cNvPicPr>
          <p:nvPr>
            <p:ph sz="quarter" idx="1"/>
          </p:nvPr>
        </p:nvPicPr>
        <p:blipFill>
          <a:blip r:embed="rId2"/>
          <a:stretch>
            <a:fillRect/>
          </a:stretch>
        </p:blipFill>
        <p:spPr>
          <a:xfrm>
            <a:off x="0" y="0"/>
            <a:ext cx="9144000"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endParaRPr lang="ar-SA" dirty="0"/>
          </a:p>
        </p:txBody>
      </p:sp>
      <p:pic>
        <p:nvPicPr>
          <p:cNvPr id="4" name="Content Placeholder 3">
            <a:extLst>
              <a:ext uri="{FF2B5EF4-FFF2-40B4-BE49-F238E27FC236}">
                <a16:creationId xmlns:a16="http://schemas.microsoft.com/office/drawing/2014/main" id="{4A8CC122-881B-426C-0711-4C44545D6132}"/>
              </a:ext>
            </a:extLst>
          </p:cNvPr>
          <p:cNvPicPr>
            <a:picLocks noGrp="1" noChangeAspect="1"/>
          </p:cNvPicPr>
          <p:nvPr>
            <p:ph sz="quarter" idx="1"/>
          </p:nvPr>
        </p:nvPicPr>
        <p:blipFill>
          <a:blip r:embed="rId2"/>
          <a:stretch>
            <a:fillRect/>
          </a:stretch>
        </p:blipFill>
        <p:spPr>
          <a:xfrm>
            <a:off x="0" y="0"/>
            <a:ext cx="9144000" cy="6858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88640"/>
            <a:ext cx="7901608" cy="1642194"/>
          </a:xfrm>
        </p:spPr>
        <p:txBody>
          <a:bodyPr>
            <a:normAutofit/>
          </a:bodyPr>
          <a:lstStyle/>
          <a:p>
            <a:r>
              <a:rPr lang="en-US" b="1" u="sng" dirty="0">
                <a:solidFill>
                  <a:schemeClr val="accent1"/>
                </a:solidFill>
              </a:rPr>
              <a:t>Staffing process:</a:t>
            </a:r>
            <a:br>
              <a:rPr lang="en-US" dirty="0"/>
            </a:br>
            <a:endParaRPr lang="ar-SA" dirty="0"/>
          </a:p>
        </p:txBody>
      </p:sp>
      <p:sp>
        <p:nvSpPr>
          <p:cNvPr id="3" name="Content Placeholder 2"/>
          <p:cNvSpPr>
            <a:spLocks noGrp="1"/>
          </p:cNvSpPr>
          <p:nvPr>
            <p:ph sz="quarter" idx="1"/>
          </p:nvPr>
        </p:nvSpPr>
        <p:spPr>
          <a:xfrm>
            <a:off x="914400" y="1124744"/>
            <a:ext cx="7772400" cy="5400600"/>
          </a:xfrm>
        </p:spPr>
        <p:txBody>
          <a:bodyPr>
            <a:normAutofit fontScale="47500" lnSpcReduction="20000"/>
          </a:bodyPr>
          <a:lstStyle/>
          <a:p>
            <a:pPr marL="0" indent="0">
              <a:buNone/>
            </a:pPr>
            <a:endParaRPr lang="en-US" dirty="0"/>
          </a:p>
          <a:p>
            <a:pPr algn="l">
              <a:buNone/>
            </a:pPr>
            <a:r>
              <a:rPr lang="en-US" sz="5000" dirty="0"/>
              <a:t>Identify the type and amount of nursing care to be given.</a:t>
            </a:r>
          </a:p>
          <a:p>
            <a:pPr algn="l"/>
            <a:endParaRPr lang="en-US" sz="5000" dirty="0"/>
          </a:p>
          <a:p>
            <a:pPr algn="l">
              <a:buNone/>
            </a:pPr>
            <a:r>
              <a:rPr lang="en-US" sz="5000" dirty="0"/>
              <a:t>Determining categories of nursing personnel should be used to deliver needed care.</a:t>
            </a:r>
          </a:p>
          <a:p>
            <a:pPr algn="l"/>
            <a:endParaRPr lang="en-US" sz="5000" dirty="0"/>
          </a:p>
          <a:p>
            <a:pPr algn="l">
              <a:buNone/>
            </a:pPr>
            <a:r>
              <a:rPr lang="en-US" sz="5000" dirty="0"/>
              <a:t>Predicting the number of each category of personnel that will be needed to deliver care.</a:t>
            </a:r>
          </a:p>
          <a:p>
            <a:pPr algn="l"/>
            <a:endParaRPr lang="en-US" sz="5000" dirty="0"/>
          </a:p>
          <a:p>
            <a:pPr algn="l">
              <a:buNone/>
            </a:pPr>
            <a:r>
              <a:rPr lang="en-US" sz="5000" dirty="0"/>
              <a:t>Selecting and appointing personnel from available applicants.</a:t>
            </a:r>
          </a:p>
          <a:p>
            <a:pPr algn="l"/>
            <a:endParaRPr lang="en-US" sz="5000" dirty="0"/>
          </a:p>
          <a:p>
            <a:pPr algn="l">
              <a:buNone/>
            </a:pPr>
            <a:r>
              <a:rPr lang="en-US" sz="5000" dirty="0"/>
              <a:t>Recruit personnel to fill available positions.</a:t>
            </a:r>
          </a:p>
          <a:p>
            <a:pPr algn="l"/>
            <a:endParaRPr lang="en-US" sz="5000" dirty="0"/>
          </a:p>
          <a:p>
            <a:pPr algn="l">
              <a:buNone/>
            </a:pPr>
            <a:r>
              <a:rPr lang="en-US" sz="5000" dirty="0"/>
              <a:t>Arranging available nursing personnel into desired configurations by shift and unit</a:t>
            </a:r>
            <a:endParaRPr lang="ar-SA" sz="5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endParaRPr lang="ar-SA" dirty="0"/>
          </a:p>
        </p:txBody>
      </p:sp>
      <p:sp>
        <p:nvSpPr>
          <p:cNvPr id="3" name="Content Placeholder 2"/>
          <p:cNvSpPr>
            <a:spLocks noGrp="1"/>
          </p:cNvSpPr>
          <p:nvPr>
            <p:ph sz="quarter" idx="1"/>
          </p:nvPr>
        </p:nvSpPr>
        <p:spPr>
          <a:xfrm>
            <a:off x="323528" y="404664"/>
            <a:ext cx="7488832" cy="5615136"/>
          </a:xfrm>
        </p:spPr>
        <p:txBody>
          <a:bodyPr/>
          <a:lstStyle/>
          <a:p>
            <a:pPr algn="l">
              <a:buNone/>
            </a:pPr>
            <a:r>
              <a:rPr lang="en-US" sz="4000" b="1" u="sng" dirty="0">
                <a:solidFill>
                  <a:schemeClr val="accent1"/>
                </a:solidFill>
              </a:rPr>
              <a:t>Staffing process:</a:t>
            </a:r>
            <a:br>
              <a:rPr lang="en-US" dirty="0"/>
            </a:br>
            <a:endParaRPr lang="en-US" dirty="0"/>
          </a:p>
          <a:p>
            <a:pPr algn="l">
              <a:buNone/>
            </a:pPr>
            <a:r>
              <a:rPr lang="en-US" dirty="0"/>
              <a:t>Assigning responsibilities for patient care.</a:t>
            </a:r>
          </a:p>
          <a:p>
            <a:pPr algn="l"/>
            <a:endParaRPr lang="en-US" dirty="0"/>
          </a:p>
          <a:p>
            <a:pPr algn="l">
              <a:buNone/>
            </a:pPr>
            <a:r>
              <a:rPr lang="en-US" dirty="0"/>
              <a:t>Performance appraisal for various staff categories.</a:t>
            </a:r>
          </a:p>
          <a:p>
            <a:pPr algn="l"/>
            <a:endParaRPr lang="en-US" dirty="0"/>
          </a:p>
          <a:p>
            <a:pPr algn="l">
              <a:buNone/>
            </a:pPr>
            <a:r>
              <a:rPr lang="en-US" dirty="0"/>
              <a:t>Continues staff development</a:t>
            </a:r>
            <a:endParaRPr lang="ar-SA" dirty="0"/>
          </a:p>
        </p:txBody>
      </p:sp>
      <p:pic>
        <p:nvPicPr>
          <p:cNvPr id="4" name="Picture 3">
            <a:extLst>
              <a:ext uri="{FF2B5EF4-FFF2-40B4-BE49-F238E27FC236}">
                <a16:creationId xmlns:a16="http://schemas.microsoft.com/office/drawing/2014/main" id="{549DE5A4-70DA-C55C-41B0-0D6C9DD6B993}"/>
              </a:ext>
            </a:extLst>
          </p:cNvPr>
          <p:cNvPicPr>
            <a:picLocks noChangeAspect="1"/>
          </p:cNvPicPr>
          <p:nvPr/>
        </p:nvPicPr>
        <p:blipFill>
          <a:blip r:embed="rId2"/>
          <a:stretch>
            <a:fillRect/>
          </a:stretch>
        </p:blipFill>
        <p:spPr>
          <a:xfrm>
            <a:off x="4139952" y="2852936"/>
            <a:ext cx="4896544" cy="381642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91440" anchor="b" anchorCtr="0">
            <a:normAutofit/>
          </a:bodyPr>
          <a:lstStyle/>
          <a:p>
            <a:r>
              <a:rPr lang="en-US" b="1" u="sng" dirty="0">
                <a:solidFill>
                  <a:schemeClr val="accent1"/>
                </a:solidFill>
                <a:latin typeface="Perpetua"/>
                <a:cs typeface="+mj-lt"/>
              </a:rPr>
              <a:t>Scheduling Definition:</a:t>
            </a:r>
            <a:endParaRPr lang="en-US" dirty="0">
              <a:solidFill>
                <a:schemeClr val="accent1"/>
              </a:solidFill>
            </a:endParaRPr>
          </a:p>
        </p:txBody>
      </p:sp>
      <p:sp>
        <p:nvSpPr>
          <p:cNvPr id="3" name="Content Placeholder 2"/>
          <p:cNvSpPr>
            <a:spLocks noGrp="1"/>
          </p:cNvSpPr>
          <p:nvPr>
            <p:ph sz="quarter" idx="1"/>
          </p:nvPr>
        </p:nvSpPr>
        <p:spPr/>
        <p:txBody>
          <a:bodyPr vert="horz" lIns="91440" tIns="45720" rIns="91440" bIns="45720" anchor="t">
            <a:normAutofit/>
          </a:bodyPr>
          <a:lstStyle/>
          <a:p>
            <a:r>
              <a:rPr lang="ar-SA" dirty="0" err="1">
                <a:cs typeface="Times New Roman"/>
              </a:rPr>
              <a:t>Scheduling</a:t>
            </a:r>
            <a:r>
              <a:rPr lang="ar-SA" dirty="0">
                <a:cs typeface="Times New Roman"/>
              </a:rPr>
              <a:t> </a:t>
            </a:r>
            <a:r>
              <a:rPr lang="ar-SA" dirty="0" err="1">
                <a:cs typeface="Times New Roman"/>
              </a:rPr>
              <a:t>is</a:t>
            </a:r>
            <a:r>
              <a:rPr lang="ar-SA" dirty="0">
                <a:cs typeface="Times New Roman"/>
              </a:rPr>
              <a:t> </a:t>
            </a:r>
            <a:r>
              <a:rPr lang="ar-SA" dirty="0" err="1">
                <a:cs typeface="Times New Roman"/>
              </a:rPr>
              <a:t>the</a:t>
            </a:r>
            <a:r>
              <a:rPr lang="ar-SA" dirty="0">
                <a:cs typeface="Times New Roman"/>
              </a:rPr>
              <a:t> </a:t>
            </a:r>
            <a:r>
              <a:rPr lang="ar-SA" dirty="0" err="1">
                <a:cs typeface="Times New Roman"/>
              </a:rPr>
              <a:t>process</a:t>
            </a:r>
            <a:r>
              <a:rPr lang="ar-SA" dirty="0">
                <a:cs typeface="Times New Roman"/>
              </a:rPr>
              <a:t> </a:t>
            </a:r>
            <a:r>
              <a:rPr lang="ar-SA" dirty="0" err="1">
                <a:cs typeface="Times New Roman"/>
              </a:rPr>
              <a:t>of</a:t>
            </a:r>
            <a:r>
              <a:rPr lang="ar-SA" dirty="0">
                <a:cs typeface="Times New Roman"/>
              </a:rPr>
              <a:t> </a:t>
            </a:r>
            <a:r>
              <a:rPr lang="ar-SA" dirty="0" err="1">
                <a:cs typeface="Times New Roman"/>
              </a:rPr>
              <a:t>planning</a:t>
            </a:r>
            <a:r>
              <a:rPr lang="ar-SA" dirty="0">
                <a:cs typeface="Times New Roman"/>
              </a:rPr>
              <a:t> </a:t>
            </a:r>
            <a:r>
              <a:rPr lang="ar-SA" dirty="0" err="1">
                <a:cs typeface="Times New Roman"/>
              </a:rPr>
              <a:t>the</a:t>
            </a:r>
            <a:r>
              <a:rPr lang="ar-SA" dirty="0">
                <a:cs typeface="Times New Roman"/>
              </a:rPr>
              <a:t> </a:t>
            </a:r>
            <a:r>
              <a:rPr lang="ar-SA" dirty="0" err="1">
                <a:cs typeface="Times New Roman"/>
              </a:rPr>
              <a:t>work</a:t>
            </a:r>
            <a:r>
              <a:rPr lang="ar-SA" dirty="0">
                <a:cs typeface="Times New Roman"/>
              </a:rPr>
              <a:t> </a:t>
            </a:r>
            <a:r>
              <a:rPr lang="ar-SA" dirty="0" err="1">
                <a:cs typeface="Times New Roman"/>
              </a:rPr>
              <a:t>patterns</a:t>
            </a:r>
            <a:r>
              <a:rPr lang="ar-SA" dirty="0">
                <a:cs typeface="Times New Roman"/>
              </a:rPr>
              <a:t> </a:t>
            </a:r>
            <a:r>
              <a:rPr lang="ar-SA" dirty="0" err="1">
                <a:cs typeface="Times New Roman"/>
              </a:rPr>
              <a:t>and</a:t>
            </a:r>
            <a:r>
              <a:rPr lang="ar-SA" dirty="0">
                <a:cs typeface="Times New Roman"/>
              </a:rPr>
              <a:t> </a:t>
            </a:r>
            <a:r>
              <a:rPr lang="ar-SA" dirty="0" err="1">
                <a:cs typeface="Times New Roman"/>
              </a:rPr>
              <a:t>on-duty</a:t>
            </a:r>
            <a:r>
              <a:rPr lang="ar-SA" dirty="0">
                <a:cs typeface="Times New Roman"/>
              </a:rPr>
              <a:t> hours for all employees in a particular unit over a set period of time. It involves creating a timetable that outlines workdays, shifts, and off-days for the </a:t>
            </a:r>
            <a:r>
              <a:rPr lang="ar-SA" dirty="0" err="1">
                <a:cs typeface="Times New Roman"/>
              </a:rPr>
              <a:t>entire</a:t>
            </a:r>
            <a:r>
              <a:rPr lang="ar-SA" dirty="0">
                <a:cs typeface="Times New Roman"/>
              </a:rPr>
              <a:t> </a:t>
            </a:r>
            <a:r>
              <a:rPr lang="ar-SA" dirty="0" err="1">
                <a:cs typeface="Times New Roman"/>
              </a:rPr>
              <a:t>team</a:t>
            </a:r>
            <a:r>
              <a:rPr lang="ar-SA" dirty="0">
                <a:cs typeface="Times New Roman"/>
              </a:rPr>
              <a:t>, </a:t>
            </a:r>
            <a:r>
              <a:rPr lang="ar-SA" dirty="0" err="1">
                <a:cs typeface="Times New Roman"/>
              </a:rPr>
              <a:t>ensuring</a:t>
            </a:r>
            <a:r>
              <a:rPr lang="ar-SA" dirty="0">
                <a:cs typeface="Times New Roman"/>
              </a:rPr>
              <a:t> </a:t>
            </a:r>
            <a:r>
              <a:rPr lang="ar-SA" dirty="0" err="1">
                <a:cs typeface="Times New Roman"/>
              </a:rPr>
              <a:t>that</a:t>
            </a:r>
            <a:r>
              <a:rPr lang="ar-SA" dirty="0">
                <a:cs typeface="Times New Roman"/>
              </a:rPr>
              <a:t> </a:t>
            </a:r>
            <a:r>
              <a:rPr lang="ar-SA" dirty="0" err="1">
                <a:cs typeface="Times New Roman"/>
              </a:rPr>
              <a:t>adequate</a:t>
            </a:r>
            <a:r>
              <a:rPr lang="ar-SA" dirty="0">
                <a:cs typeface="Times New Roman"/>
              </a:rPr>
              <a:t> </a:t>
            </a:r>
            <a:r>
              <a:rPr lang="ar-SA" dirty="0" err="1">
                <a:cs typeface="Times New Roman"/>
              </a:rPr>
              <a:t>staffing</a:t>
            </a:r>
            <a:r>
              <a:rPr lang="ar-SA" dirty="0">
                <a:cs typeface="Times New Roman"/>
              </a:rPr>
              <a:t> </a:t>
            </a:r>
            <a:r>
              <a:rPr lang="ar-SA" dirty="0" err="1">
                <a:cs typeface="Times New Roman"/>
              </a:rPr>
              <a:t>levels</a:t>
            </a:r>
            <a:r>
              <a:rPr lang="ar-SA" dirty="0">
                <a:cs typeface="Times New Roman"/>
              </a:rPr>
              <a:t> </a:t>
            </a:r>
            <a:r>
              <a:rPr lang="ar-SA" dirty="0" err="1">
                <a:cs typeface="Times New Roman"/>
              </a:rPr>
              <a:t>are</a:t>
            </a:r>
            <a:r>
              <a:rPr lang="ar-SA" dirty="0">
                <a:cs typeface="Times New Roman"/>
              </a:rPr>
              <a:t> </a:t>
            </a:r>
            <a:r>
              <a:rPr lang="ar-SA" dirty="0" err="1">
                <a:cs typeface="Times New Roman"/>
              </a:rPr>
              <a:t>maintained</a:t>
            </a:r>
            <a:r>
              <a:rPr lang="ar-SA" dirty="0">
                <a:cs typeface="Times New Roman"/>
              </a:rPr>
              <a:t> </a:t>
            </a:r>
            <a:r>
              <a:rPr lang="ar-SA" dirty="0" err="1">
                <a:cs typeface="Times New Roman"/>
              </a:rPr>
              <a:t>to</a:t>
            </a:r>
            <a:r>
              <a:rPr lang="ar-SA" dirty="0">
                <a:cs typeface="Times New Roman"/>
              </a:rPr>
              <a:t> </a:t>
            </a:r>
            <a:r>
              <a:rPr lang="ar-SA" dirty="0" err="1">
                <a:cs typeface="Times New Roman"/>
              </a:rPr>
              <a:t>provide</a:t>
            </a:r>
            <a:r>
              <a:rPr lang="ar-SA" dirty="0">
                <a:cs typeface="Times New Roman"/>
              </a:rPr>
              <a:t> </a:t>
            </a:r>
            <a:r>
              <a:rPr lang="ar-SA" dirty="0" err="1">
                <a:cs typeface="Times New Roman"/>
              </a:rPr>
              <a:t>high-quality</a:t>
            </a:r>
            <a:r>
              <a:rPr lang="ar-SA" dirty="0">
                <a:cs typeface="Times New Roman"/>
              </a:rPr>
              <a:t> </a:t>
            </a:r>
            <a:r>
              <a:rPr lang="ar-SA" dirty="0" err="1">
                <a:cs typeface="Times New Roman"/>
              </a:rPr>
              <a:t>care</a:t>
            </a:r>
            <a:endParaRPr lang="ar-SA" dirty="0">
              <a:cs typeface="Times New Roman"/>
            </a:endParaRPr>
          </a:p>
          <a:p>
            <a:endParaRPr lang="ar-SA" dirty="0">
              <a:cs typeface="Times New Roman"/>
            </a:endParaRPr>
          </a:p>
        </p:txBody>
      </p:sp>
      <p:pic>
        <p:nvPicPr>
          <p:cNvPr id="4" name="Picture 3" descr="A close-up of hands holding sticky notes&#10;&#10;Description automatically generated">
            <a:extLst>
              <a:ext uri="{FF2B5EF4-FFF2-40B4-BE49-F238E27FC236}">
                <a16:creationId xmlns:a16="http://schemas.microsoft.com/office/drawing/2014/main" id="{32DEFEF8-90A8-F85C-F32B-63B70E64C20F}"/>
              </a:ext>
            </a:extLst>
          </p:cNvPr>
          <p:cNvPicPr>
            <a:picLocks noChangeAspect="1"/>
          </p:cNvPicPr>
          <p:nvPr/>
        </p:nvPicPr>
        <p:blipFill>
          <a:blip r:embed="rId2"/>
          <a:stretch>
            <a:fillRect/>
          </a:stretch>
        </p:blipFill>
        <p:spPr>
          <a:xfrm>
            <a:off x="4213211" y="4097684"/>
            <a:ext cx="4572000" cy="249655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0621"/>
            <a:ext cx="7772400" cy="886722"/>
          </a:xfrm>
        </p:spPr>
        <p:txBody>
          <a:bodyPr lIns="91440" tIns="45720" rIns="91440" bIns="91440" anchor="b" anchorCtr="0">
            <a:normAutofit/>
          </a:bodyPr>
          <a:lstStyle/>
          <a:p>
            <a:r>
              <a:rPr lang="en-US" u="sng" dirty="0">
                <a:solidFill>
                  <a:schemeClr val="accent1"/>
                </a:solidFill>
              </a:rPr>
              <a:t>Types of scheduling:</a:t>
            </a:r>
          </a:p>
        </p:txBody>
      </p:sp>
      <p:sp>
        <p:nvSpPr>
          <p:cNvPr id="3" name="Content Placeholder 2"/>
          <p:cNvSpPr>
            <a:spLocks noGrp="1"/>
          </p:cNvSpPr>
          <p:nvPr>
            <p:ph sz="quarter" idx="1"/>
          </p:nvPr>
        </p:nvSpPr>
        <p:spPr>
          <a:xfrm>
            <a:off x="914400" y="1130016"/>
            <a:ext cx="7772400" cy="4889784"/>
          </a:xfrm>
        </p:spPr>
        <p:txBody>
          <a:bodyPr vert="horz" lIns="91440" tIns="45720" rIns="91440" bIns="45720" anchor="t">
            <a:normAutofit/>
          </a:bodyPr>
          <a:lstStyle/>
          <a:p>
            <a:pPr algn="l"/>
            <a:r>
              <a:rPr lang="ar-SA" dirty="0">
                <a:cs typeface="Times New Roman"/>
              </a:rPr>
              <a:t>Block scheduling.</a:t>
            </a:r>
          </a:p>
          <a:p>
            <a:pPr algn="l"/>
            <a:r>
              <a:rPr lang="ar-SA" dirty="0">
                <a:cs typeface="Times New Roman"/>
              </a:rPr>
              <a:t>Cyclical scheduling.</a:t>
            </a:r>
          </a:p>
          <a:p>
            <a:pPr algn="l"/>
            <a:r>
              <a:rPr lang="ar-SA" dirty="0">
                <a:cs typeface="Times New Roman"/>
              </a:rPr>
              <a:t>Self-scheduling. </a:t>
            </a:r>
          </a:p>
          <a:p>
            <a:pPr marL="0" indent="0" algn="l">
              <a:buNone/>
            </a:pPr>
            <a:r>
              <a:rPr lang="ar-SA" dirty="0">
                <a:cs typeface="Times New Roman"/>
              </a:rPr>
              <a:t>Centralized </a:t>
            </a:r>
          </a:p>
          <a:p>
            <a:pPr marL="0" indent="0" algn="l">
              <a:buNone/>
            </a:pPr>
            <a:r>
              <a:rPr lang="ar-SA" dirty="0">
                <a:cs typeface="Times New Roman"/>
              </a:rPr>
              <a:t>scheduling</a:t>
            </a:r>
          </a:p>
          <a:p>
            <a:pPr marL="0" indent="0" algn="l">
              <a:buNone/>
            </a:pPr>
            <a:r>
              <a:rPr lang="ar-SA" dirty="0">
                <a:cs typeface="Times New Roman"/>
              </a:rPr>
              <a:t> Decentralized </a:t>
            </a:r>
          </a:p>
          <a:p>
            <a:pPr marL="0" indent="0" algn="l">
              <a:buNone/>
            </a:pPr>
            <a:r>
              <a:rPr lang="ar-SA" dirty="0">
                <a:cs typeface="Times New Roman"/>
              </a:rPr>
              <a:t>Mixed or preference scheduling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91440" anchor="b" anchorCtr="0">
            <a:normAutofit/>
          </a:bodyPr>
          <a:lstStyle/>
          <a:p>
            <a:r>
              <a:rPr lang="ar-SA" u="sng" err="1">
                <a:solidFill>
                  <a:schemeClr val="accent1"/>
                </a:solidFill>
                <a:latin typeface="Tahoma"/>
                <a:ea typeface="Tahoma"/>
                <a:cs typeface="Tahoma"/>
              </a:rPr>
              <a:t>Block</a:t>
            </a:r>
            <a:r>
              <a:rPr lang="ar-SA" u="sng" dirty="0">
                <a:solidFill>
                  <a:schemeClr val="accent1"/>
                </a:solidFill>
                <a:latin typeface="Tahoma"/>
                <a:ea typeface="Tahoma"/>
                <a:cs typeface="Tahoma"/>
              </a:rPr>
              <a:t> </a:t>
            </a:r>
            <a:r>
              <a:rPr lang="ar-SA" u="sng" err="1">
                <a:solidFill>
                  <a:schemeClr val="accent1"/>
                </a:solidFill>
                <a:latin typeface="Tahoma"/>
                <a:ea typeface="Tahoma"/>
                <a:cs typeface="Tahoma"/>
              </a:rPr>
              <a:t>Scheduling</a:t>
            </a:r>
            <a:endParaRPr lang="en-US" dirty="0" err="1">
              <a:solidFill>
                <a:schemeClr val="accent1"/>
              </a:solidFill>
            </a:endParaRPr>
          </a:p>
        </p:txBody>
      </p:sp>
      <p:sp>
        <p:nvSpPr>
          <p:cNvPr id="3" name="Content Placeholder 2"/>
          <p:cNvSpPr>
            <a:spLocks noGrp="1"/>
          </p:cNvSpPr>
          <p:nvPr>
            <p:ph sz="quarter" idx="1"/>
          </p:nvPr>
        </p:nvSpPr>
        <p:spPr/>
        <p:txBody>
          <a:bodyPr vert="horz" lIns="91440" tIns="45720" rIns="91440" bIns="45720" anchor="t">
            <a:normAutofit/>
          </a:bodyPr>
          <a:lstStyle/>
          <a:p>
            <a:pPr marL="0" indent="0" algn="l">
              <a:buNone/>
            </a:pPr>
            <a:r>
              <a:rPr lang="ar-SA" dirty="0">
                <a:cs typeface="Times New Roman"/>
              </a:rPr>
              <a:t>Definition:</a:t>
            </a:r>
          </a:p>
          <a:p>
            <a:pPr algn="l"/>
            <a:r>
              <a:rPr lang="ar-SA" sz="2400" dirty="0" err="1">
                <a:solidFill>
                  <a:srgbClr val="050505"/>
                </a:solidFill>
                <a:latin typeface="Segoe UI Historic"/>
                <a:ea typeface="Segoe UI Historic"/>
                <a:cs typeface="Times New Roman"/>
              </a:rPr>
              <a:t>Block</a:t>
            </a:r>
            <a:r>
              <a:rPr lang="ar-SA" sz="2400" dirty="0">
                <a:solidFill>
                  <a:srgbClr val="050505"/>
                </a:solidFill>
                <a:latin typeface="Segoe UI Historic"/>
                <a:ea typeface="Segoe UI Historic"/>
                <a:cs typeface="Times New Roman"/>
              </a:rPr>
              <a:t> </a:t>
            </a:r>
            <a:r>
              <a:rPr lang="ar-SA" sz="2400" dirty="0" err="1">
                <a:solidFill>
                  <a:srgbClr val="050505"/>
                </a:solidFill>
                <a:latin typeface="Segoe UI Historic"/>
                <a:ea typeface="Segoe UI Historic"/>
                <a:cs typeface="Times New Roman"/>
              </a:rPr>
              <a:t>scheduling</a:t>
            </a:r>
            <a:r>
              <a:rPr lang="ar-SA" sz="2400" dirty="0">
                <a:solidFill>
                  <a:srgbClr val="050505"/>
                </a:solidFill>
                <a:latin typeface="Segoe UI Historic"/>
                <a:ea typeface="Segoe UI Historic"/>
                <a:cs typeface="Times New Roman"/>
              </a:rPr>
              <a:t> </a:t>
            </a:r>
            <a:r>
              <a:rPr lang="ar-SA" sz="2400" dirty="0" err="1">
                <a:solidFill>
                  <a:srgbClr val="050505"/>
                </a:solidFill>
                <a:latin typeface="Segoe UI Historic"/>
                <a:ea typeface="Segoe UI Historic"/>
                <a:cs typeface="Times New Roman"/>
              </a:rPr>
              <a:t>is</a:t>
            </a:r>
            <a:r>
              <a:rPr lang="ar-SA" sz="2400" dirty="0">
                <a:solidFill>
                  <a:srgbClr val="050505"/>
                </a:solidFill>
                <a:latin typeface="Segoe UI Historic"/>
                <a:ea typeface="Segoe UI Historic"/>
                <a:cs typeface="Times New Roman"/>
              </a:rPr>
              <a:t> a </a:t>
            </a:r>
            <a:r>
              <a:rPr lang="ar-SA" sz="2400" dirty="0" err="1">
                <a:solidFill>
                  <a:srgbClr val="050505"/>
                </a:solidFill>
                <a:latin typeface="Segoe UI Historic"/>
                <a:ea typeface="Segoe UI Historic"/>
                <a:cs typeface="Times New Roman"/>
              </a:rPr>
              <a:t>system</a:t>
            </a:r>
            <a:r>
              <a:rPr lang="ar-SA" sz="2400" dirty="0">
                <a:solidFill>
                  <a:srgbClr val="050505"/>
                </a:solidFill>
                <a:latin typeface="Segoe UI Historic"/>
                <a:ea typeface="Segoe UI Historic"/>
                <a:cs typeface="Times New Roman"/>
              </a:rPr>
              <a:t> </a:t>
            </a:r>
            <a:r>
              <a:rPr lang="ar-SA" sz="2400" dirty="0" err="1">
                <a:solidFill>
                  <a:srgbClr val="050505"/>
                </a:solidFill>
                <a:latin typeface="Segoe UI Historic"/>
                <a:ea typeface="Segoe UI Historic"/>
                <a:cs typeface="Times New Roman"/>
              </a:rPr>
              <a:t>where</a:t>
            </a:r>
            <a:r>
              <a:rPr lang="ar-SA" sz="2400" dirty="0">
                <a:solidFill>
                  <a:srgbClr val="050505"/>
                </a:solidFill>
                <a:latin typeface="Segoe UI Historic"/>
                <a:ea typeface="Segoe UI Historic"/>
                <a:cs typeface="Times New Roman"/>
              </a:rPr>
              <a:t> </a:t>
            </a:r>
            <a:r>
              <a:rPr lang="ar-SA" sz="2400" dirty="0" err="1">
                <a:solidFill>
                  <a:srgbClr val="050505"/>
                </a:solidFill>
                <a:latin typeface="Segoe UI Historic"/>
                <a:ea typeface="Segoe UI Historic"/>
                <a:cs typeface="Times New Roman"/>
              </a:rPr>
              <a:t>staff</a:t>
            </a:r>
            <a:r>
              <a:rPr lang="ar-SA" sz="2400" dirty="0">
                <a:solidFill>
                  <a:srgbClr val="050505"/>
                </a:solidFill>
                <a:latin typeface="Segoe UI Historic"/>
                <a:ea typeface="Segoe UI Historic"/>
                <a:cs typeface="Times New Roman"/>
              </a:rPr>
              <a:t> </a:t>
            </a:r>
            <a:r>
              <a:rPr lang="ar-SA" sz="2400" dirty="0" err="1">
                <a:solidFill>
                  <a:srgbClr val="050505"/>
                </a:solidFill>
                <a:latin typeface="Segoe UI Historic"/>
                <a:ea typeface="Segoe UI Historic"/>
                <a:cs typeface="Times New Roman"/>
              </a:rPr>
              <a:t>workdays</a:t>
            </a:r>
            <a:r>
              <a:rPr lang="ar-SA" sz="2400" dirty="0">
                <a:solidFill>
                  <a:srgbClr val="050505"/>
                </a:solidFill>
                <a:latin typeface="Segoe UI Historic"/>
                <a:ea typeface="Segoe UI Historic"/>
                <a:cs typeface="Times New Roman"/>
              </a:rPr>
              <a:t> </a:t>
            </a:r>
            <a:r>
              <a:rPr lang="ar-SA" sz="2400" dirty="0" err="1">
                <a:solidFill>
                  <a:srgbClr val="050505"/>
                </a:solidFill>
                <a:latin typeface="Segoe UI Historic"/>
                <a:ea typeface="Segoe UI Historic"/>
                <a:cs typeface="Times New Roman"/>
              </a:rPr>
              <a:t>are</a:t>
            </a:r>
            <a:r>
              <a:rPr lang="ar-SA" sz="2400" dirty="0">
                <a:solidFill>
                  <a:srgbClr val="050505"/>
                </a:solidFill>
                <a:latin typeface="Segoe UI Historic"/>
                <a:ea typeface="Segoe UI Historic"/>
                <a:cs typeface="Times New Roman"/>
              </a:rPr>
              <a:t> </a:t>
            </a:r>
            <a:r>
              <a:rPr lang="ar-SA" sz="2400" dirty="0" err="1">
                <a:solidFill>
                  <a:srgbClr val="050505"/>
                </a:solidFill>
                <a:latin typeface="Segoe UI Historic"/>
                <a:ea typeface="Segoe UI Historic"/>
                <a:cs typeface="Times New Roman"/>
              </a:rPr>
              <a:t>grouped</a:t>
            </a:r>
            <a:r>
              <a:rPr lang="ar-SA" sz="2400" dirty="0">
                <a:solidFill>
                  <a:srgbClr val="050505"/>
                </a:solidFill>
                <a:latin typeface="Segoe UI Historic"/>
                <a:ea typeface="Segoe UI Historic"/>
                <a:cs typeface="Times New Roman"/>
              </a:rPr>
              <a:t> </a:t>
            </a:r>
            <a:r>
              <a:rPr lang="ar-SA" sz="2400" dirty="0" err="1">
                <a:solidFill>
                  <a:srgbClr val="050505"/>
                </a:solidFill>
                <a:latin typeface="Segoe UI Historic"/>
                <a:ea typeface="Segoe UI Historic"/>
                <a:cs typeface="Times New Roman"/>
              </a:rPr>
              <a:t>into</a:t>
            </a:r>
            <a:r>
              <a:rPr lang="ar-SA" sz="2400" dirty="0">
                <a:solidFill>
                  <a:srgbClr val="050505"/>
                </a:solidFill>
                <a:latin typeface="Segoe UI Historic"/>
                <a:ea typeface="Segoe UI Historic"/>
                <a:cs typeface="Times New Roman"/>
              </a:rPr>
              <a:t> </a:t>
            </a:r>
            <a:r>
              <a:rPr lang="ar-SA" sz="2400" dirty="0" err="1">
                <a:solidFill>
                  <a:srgbClr val="050505"/>
                </a:solidFill>
                <a:latin typeface="Segoe UI Historic"/>
                <a:ea typeface="Segoe UI Historic"/>
                <a:cs typeface="Times New Roman"/>
              </a:rPr>
              <a:t>blocks</a:t>
            </a:r>
            <a:r>
              <a:rPr lang="ar-SA" sz="2400" dirty="0">
                <a:solidFill>
                  <a:srgbClr val="050505"/>
                </a:solidFill>
                <a:latin typeface="Segoe UI Historic"/>
                <a:ea typeface="Segoe UI Historic"/>
                <a:cs typeface="Times New Roman"/>
              </a:rPr>
              <a:t> </a:t>
            </a:r>
            <a:r>
              <a:rPr lang="ar-SA" sz="2400" dirty="0" err="1">
                <a:solidFill>
                  <a:srgbClr val="050505"/>
                </a:solidFill>
                <a:latin typeface="Segoe UI Historic"/>
                <a:ea typeface="Segoe UI Historic"/>
                <a:cs typeface="Times New Roman"/>
              </a:rPr>
              <a:t>over</a:t>
            </a:r>
            <a:r>
              <a:rPr lang="ar-SA" sz="2400" dirty="0">
                <a:solidFill>
                  <a:srgbClr val="050505"/>
                </a:solidFill>
                <a:latin typeface="Segoe UI Historic"/>
                <a:ea typeface="Segoe UI Historic"/>
                <a:cs typeface="Times New Roman"/>
              </a:rPr>
              <a:t> a </a:t>
            </a:r>
            <a:r>
              <a:rPr lang="ar-SA" sz="2400" dirty="0" err="1">
                <a:solidFill>
                  <a:srgbClr val="050505"/>
                </a:solidFill>
                <a:latin typeface="Segoe UI Historic"/>
                <a:ea typeface="Segoe UI Historic"/>
                <a:cs typeface="Times New Roman"/>
              </a:rPr>
              <a:t>defined</a:t>
            </a:r>
            <a:r>
              <a:rPr lang="ar-SA" sz="2400" dirty="0">
                <a:solidFill>
                  <a:srgbClr val="050505"/>
                </a:solidFill>
                <a:latin typeface="Segoe UI Historic"/>
                <a:ea typeface="Segoe UI Historic"/>
                <a:cs typeface="Times New Roman"/>
              </a:rPr>
              <a:t> </a:t>
            </a:r>
            <a:r>
              <a:rPr lang="ar-SA" sz="2400" dirty="0" err="1">
                <a:solidFill>
                  <a:srgbClr val="050505"/>
                </a:solidFill>
                <a:latin typeface="Segoe UI Historic"/>
                <a:ea typeface="Segoe UI Historic"/>
                <a:cs typeface="Times New Roman"/>
              </a:rPr>
              <a:t>period</a:t>
            </a:r>
            <a:r>
              <a:rPr lang="ar-SA" sz="2400" dirty="0">
                <a:solidFill>
                  <a:srgbClr val="050505"/>
                </a:solidFill>
                <a:latin typeface="Segoe UI Historic"/>
                <a:ea typeface="Segoe UI Historic"/>
                <a:cs typeface="Times New Roman"/>
              </a:rPr>
              <a:t>, </a:t>
            </a:r>
            <a:r>
              <a:rPr lang="ar-SA" sz="2400" dirty="0" err="1">
                <a:solidFill>
                  <a:srgbClr val="050505"/>
                </a:solidFill>
                <a:latin typeface="Segoe UI Historic"/>
                <a:ea typeface="Segoe UI Historic"/>
                <a:cs typeface="Times New Roman"/>
              </a:rPr>
              <a:t>typically</a:t>
            </a:r>
            <a:r>
              <a:rPr lang="ar-SA" sz="2400" dirty="0">
                <a:solidFill>
                  <a:srgbClr val="050505"/>
                </a:solidFill>
                <a:latin typeface="Segoe UI Historic"/>
                <a:ea typeface="Segoe UI Historic"/>
                <a:cs typeface="Times New Roman"/>
              </a:rPr>
              <a:t> 4-8 </a:t>
            </a:r>
            <a:r>
              <a:rPr lang="ar-SA" sz="2400" dirty="0" err="1">
                <a:solidFill>
                  <a:srgbClr val="050505"/>
                </a:solidFill>
                <a:latin typeface="Segoe UI Historic"/>
                <a:ea typeface="Segoe UI Historic"/>
                <a:cs typeface="Times New Roman"/>
              </a:rPr>
              <a:t>weeks</a:t>
            </a:r>
            <a:r>
              <a:rPr lang="ar-SA" sz="2400" dirty="0">
                <a:solidFill>
                  <a:srgbClr val="050505"/>
                </a:solidFill>
                <a:latin typeface="Segoe UI Historic"/>
                <a:ea typeface="Segoe UI Historic"/>
                <a:cs typeface="Times New Roman"/>
              </a:rPr>
              <a:t>.</a:t>
            </a:r>
          </a:p>
          <a:p>
            <a:pPr algn="l"/>
            <a:r>
              <a:rPr lang="ar-SA" sz="2400" dirty="0">
                <a:solidFill>
                  <a:srgbClr val="050505"/>
                </a:solidFill>
                <a:latin typeface="Segoe UI Historic"/>
                <a:ea typeface="Segoe UI Historic"/>
                <a:cs typeface="Times New Roman"/>
              </a:rPr>
              <a:t>This approach offers flexibility and ease of planning but may not provide continuous coverage every day of the week.</a:t>
            </a:r>
          </a:p>
          <a:p>
            <a:pPr marL="0" indent="0">
              <a:buNone/>
            </a:pPr>
            <a:endParaRPr lang="ar-SA" sz="2400" dirty="0">
              <a:solidFill>
                <a:srgbClr val="050505"/>
              </a:solidFill>
              <a:latin typeface="Segoe UI Historic"/>
              <a:ea typeface="Segoe UI Historic"/>
              <a:cs typeface="Times New Roman"/>
            </a:endParaRPr>
          </a:p>
          <a:p>
            <a:pPr marL="0" indent="0">
              <a:buNone/>
            </a:pPr>
            <a:endParaRPr lang="ar-SA" sz="2400" dirty="0">
              <a:solidFill>
                <a:srgbClr val="050505"/>
              </a:solidFill>
              <a:latin typeface="Segoe UI Historic"/>
              <a:ea typeface="Segoe UI Historic"/>
              <a:cs typeface="Times New Roman"/>
            </a:endParaRPr>
          </a:p>
        </p:txBody>
      </p:sp>
      <p:pic>
        <p:nvPicPr>
          <p:cNvPr id="4" name="Picture 3" descr="A group of people with clocks&#10;&#10;Description automatically generated">
            <a:extLst>
              <a:ext uri="{FF2B5EF4-FFF2-40B4-BE49-F238E27FC236}">
                <a16:creationId xmlns:a16="http://schemas.microsoft.com/office/drawing/2014/main" id="{0BD377E2-1177-C17E-C0AB-C23DF55B4A5D}"/>
              </a:ext>
            </a:extLst>
          </p:cNvPr>
          <p:cNvPicPr>
            <a:picLocks noChangeAspect="1"/>
          </p:cNvPicPr>
          <p:nvPr/>
        </p:nvPicPr>
        <p:blipFill>
          <a:blip r:embed="rId2"/>
          <a:stretch>
            <a:fillRect/>
          </a:stretch>
        </p:blipFill>
        <p:spPr>
          <a:xfrm>
            <a:off x="4929190" y="4286256"/>
            <a:ext cx="3905679" cy="2356318"/>
          </a:xfrm>
          <a:prstGeom prst="rect">
            <a:avLst/>
          </a:prstGeom>
        </p:spPr>
      </p:pic>
      <p:pic>
        <p:nvPicPr>
          <p:cNvPr id="5" name="Picture 4" descr="A group of people carrying cubes&#10;&#10;Description automatically generated">
            <a:extLst>
              <a:ext uri="{FF2B5EF4-FFF2-40B4-BE49-F238E27FC236}">
                <a16:creationId xmlns:a16="http://schemas.microsoft.com/office/drawing/2014/main" id="{996B0DCF-D73B-5D19-9B63-E4B4B19D196D}"/>
              </a:ext>
            </a:extLst>
          </p:cNvPr>
          <p:cNvPicPr>
            <a:picLocks noChangeAspect="1"/>
          </p:cNvPicPr>
          <p:nvPr/>
        </p:nvPicPr>
        <p:blipFill>
          <a:blip r:embed="rId3"/>
          <a:stretch>
            <a:fillRect/>
          </a:stretch>
        </p:blipFill>
        <p:spPr>
          <a:xfrm>
            <a:off x="249102" y="4375178"/>
            <a:ext cx="2894917" cy="236185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Out Lines</a:t>
            </a:r>
            <a:br>
              <a:rPr lang="en-US" dirty="0"/>
            </a:br>
            <a:endParaRPr lang="ar-SA" dirty="0"/>
          </a:p>
        </p:txBody>
      </p:sp>
      <p:sp>
        <p:nvSpPr>
          <p:cNvPr id="3" name="Content Placeholder 2"/>
          <p:cNvSpPr>
            <a:spLocks noGrp="1"/>
          </p:cNvSpPr>
          <p:nvPr>
            <p:ph sz="quarter" idx="1"/>
          </p:nvPr>
        </p:nvSpPr>
        <p:spPr/>
        <p:txBody>
          <a:bodyPr/>
          <a:lstStyle/>
          <a:p>
            <a:pPr algn="l">
              <a:buNone/>
            </a:pPr>
            <a:r>
              <a:rPr lang="en-US" dirty="0"/>
              <a:t>‣ Definition of staffing </a:t>
            </a:r>
          </a:p>
          <a:p>
            <a:pPr algn="l">
              <a:buNone/>
            </a:pPr>
            <a:r>
              <a:rPr lang="en-US" dirty="0"/>
              <a:t>‣ Objectives of staffing</a:t>
            </a:r>
          </a:p>
          <a:p>
            <a:pPr algn="l">
              <a:buNone/>
            </a:pPr>
            <a:r>
              <a:rPr lang="en-US" dirty="0"/>
              <a:t>‣ Components of Staffing </a:t>
            </a:r>
          </a:p>
          <a:p>
            <a:pPr algn="l">
              <a:buNone/>
            </a:pPr>
            <a:r>
              <a:rPr lang="en-US" dirty="0"/>
              <a:t>‣ Factors affecting staffing </a:t>
            </a:r>
          </a:p>
          <a:p>
            <a:pPr algn="l">
              <a:buNone/>
            </a:pPr>
            <a:r>
              <a:rPr lang="en-US" dirty="0"/>
              <a:t>‣ Types of staffing </a:t>
            </a:r>
          </a:p>
          <a:p>
            <a:pPr algn="l">
              <a:buNone/>
            </a:pPr>
            <a:r>
              <a:rPr lang="en-US" dirty="0"/>
              <a:t>‣ Staffing process</a:t>
            </a:r>
            <a:endParaRPr lang="ar-SA"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142"/>
            <a:ext cx="7772400" cy="937978"/>
          </a:xfrm>
        </p:spPr>
        <p:txBody>
          <a:bodyPr lIns="91440" tIns="45720" rIns="91440" bIns="91440" anchor="b" anchorCtr="0">
            <a:normAutofit/>
          </a:bodyPr>
          <a:lstStyle/>
          <a:p>
            <a:r>
              <a:rPr lang="ar-SA" u="sng" err="1">
                <a:solidFill>
                  <a:schemeClr val="accent1"/>
                </a:solidFill>
                <a:latin typeface="Tahoma"/>
                <a:ea typeface="Tahoma"/>
                <a:cs typeface="Tahoma"/>
              </a:rPr>
              <a:t>Cyclic</a:t>
            </a:r>
            <a:r>
              <a:rPr lang="ar-SA" u="sng" dirty="0">
                <a:solidFill>
                  <a:schemeClr val="accent1"/>
                </a:solidFill>
                <a:latin typeface="Tahoma"/>
                <a:ea typeface="Tahoma"/>
                <a:cs typeface="Tahoma"/>
              </a:rPr>
              <a:t> </a:t>
            </a:r>
            <a:r>
              <a:rPr lang="ar-SA" u="sng" err="1">
                <a:solidFill>
                  <a:schemeClr val="accent1"/>
                </a:solidFill>
                <a:latin typeface="Tahoma"/>
                <a:ea typeface="Tahoma"/>
                <a:cs typeface="Tahoma"/>
              </a:rPr>
              <a:t>Scheduling</a:t>
            </a:r>
            <a:endParaRPr lang="en-US" u="sng" err="1">
              <a:solidFill>
                <a:schemeClr val="accent1"/>
              </a:solidFill>
            </a:endParaRPr>
          </a:p>
        </p:txBody>
      </p:sp>
      <p:sp>
        <p:nvSpPr>
          <p:cNvPr id="3" name="Content Placeholder 2"/>
          <p:cNvSpPr>
            <a:spLocks noGrp="1"/>
          </p:cNvSpPr>
          <p:nvPr>
            <p:ph sz="quarter" idx="1"/>
          </p:nvPr>
        </p:nvSpPr>
        <p:spPr>
          <a:xfrm>
            <a:off x="914400" y="945495"/>
            <a:ext cx="7772400" cy="4971793"/>
          </a:xfrm>
        </p:spPr>
        <p:txBody>
          <a:bodyPr vert="horz" lIns="91440" tIns="45720" rIns="91440" bIns="45720" anchor="t">
            <a:normAutofit/>
          </a:bodyPr>
          <a:lstStyle/>
          <a:p>
            <a:pPr marL="0" indent="0" algn="l">
              <a:buNone/>
            </a:pPr>
            <a:r>
              <a:rPr lang="ar-SA" dirty="0">
                <a:cs typeface="Times New Roman"/>
              </a:rPr>
              <a:t>Definition:</a:t>
            </a:r>
          </a:p>
          <a:p>
            <a:pPr algn="l"/>
            <a:r>
              <a:rPr lang="ar-SA" dirty="0" err="1">
                <a:cs typeface="Times New Roman"/>
              </a:rPr>
              <a:t>Cyclic</a:t>
            </a:r>
            <a:r>
              <a:rPr lang="ar-SA" dirty="0">
                <a:cs typeface="Times New Roman"/>
              </a:rPr>
              <a:t> </a:t>
            </a:r>
            <a:r>
              <a:rPr lang="ar-SA" dirty="0" err="1">
                <a:cs typeface="Times New Roman"/>
              </a:rPr>
              <a:t>scheduling</a:t>
            </a:r>
            <a:r>
              <a:rPr lang="ar-SA" dirty="0">
                <a:cs typeface="Times New Roman"/>
              </a:rPr>
              <a:t> </a:t>
            </a:r>
            <a:r>
              <a:rPr lang="ar-SA" dirty="0" err="1">
                <a:cs typeface="Times New Roman"/>
              </a:rPr>
              <a:t>is</a:t>
            </a:r>
            <a:r>
              <a:rPr lang="ar-SA" dirty="0">
                <a:cs typeface="Times New Roman"/>
              </a:rPr>
              <a:t> a </a:t>
            </a:r>
            <a:r>
              <a:rPr lang="ar-SA" dirty="0" err="1">
                <a:cs typeface="Times New Roman"/>
              </a:rPr>
              <a:t>system</a:t>
            </a:r>
            <a:r>
              <a:rPr lang="ar-SA" dirty="0">
                <a:cs typeface="Times New Roman"/>
              </a:rPr>
              <a:t> </a:t>
            </a:r>
            <a:r>
              <a:rPr lang="ar-SA" dirty="0" err="1">
                <a:cs typeface="Times New Roman"/>
              </a:rPr>
              <a:t>where</a:t>
            </a:r>
            <a:r>
              <a:rPr lang="ar-SA" dirty="0">
                <a:cs typeface="Times New Roman"/>
              </a:rPr>
              <a:t> </a:t>
            </a:r>
            <a:r>
              <a:rPr lang="ar-SA" dirty="0" err="1">
                <a:cs typeface="Times New Roman"/>
              </a:rPr>
              <a:t>schedule</a:t>
            </a:r>
            <a:r>
              <a:rPr lang="ar-SA" dirty="0">
                <a:cs typeface="Times New Roman"/>
              </a:rPr>
              <a:t> </a:t>
            </a:r>
            <a:r>
              <a:rPr lang="ar-SA" dirty="0" err="1">
                <a:cs typeface="Times New Roman"/>
              </a:rPr>
              <a:t>patterns</a:t>
            </a:r>
            <a:r>
              <a:rPr lang="ar-SA" dirty="0">
                <a:cs typeface="Times New Roman"/>
              </a:rPr>
              <a:t> </a:t>
            </a:r>
            <a:r>
              <a:rPr lang="ar-SA" dirty="0" err="1">
                <a:cs typeface="Times New Roman"/>
              </a:rPr>
              <a:t>are</a:t>
            </a:r>
            <a:r>
              <a:rPr lang="ar-SA" dirty="0">
                <a:cs typeface="Times New Roman"/>
              </a:rPr>
              <a:t> </a:t>
            </a:r>
            <a:r>
              <a:rPr lang="ar-SA" dirty="0" err="1">
                <a:cs typeface="Times New Roman"/>
              </a:rPr>
              <a:t>established</a:t>
            </a:r>
            <a:r>
              <a:rPr lang="ar-SA" dirty="0">
                <a:cs typeface="Times New Roman"/>
              </a:rPr>
              <a:t> </a:t>
            </a:r>
            <a:r>
              <a:rPr lang="ar-SA" dirty="0" err="1">
                <a:cs typeface="Times New Roman"/>
              </a:rPr>
              <a:t>for</a:t>
            </a:r>
            <a:r>
              <a:rPr lang="ar-SA" dirty="0">
                <a:cs typeface="Times New Roman"/>
              </a:rPr>
              <a:t> a </a:t>
            </a:r>
            <a:r>
              <a:rPr lang="ar-SA" dirty="0" err="1">
                <a:cs typeface="Times New Roman"/>
              </a:rPr>
              <a:t>set</a:t>
            </a:r>
            <a:r>
              <a:rPr lang="ar-SA" dirty="0">
                <a:cs typeface="Times New Roman"/>
              </a:rPr>
              <a:t> </a:t>
            </a:r>
            <a:r>
              <a:rPr lang="ar-SA" dirty="0" err="1">
                <a:cs typeface="Times New Roman"/>
              </a:rPr>
              <a:t>number</a:t>
            </a:r>
            <a:r>
              <a:rPr lang="ar-SA" dirty="0">
                <a:cs typeface="Times New Roman"/>
              </a:rPr>
              <a:t> </a:t>
            </a:r>
            <a:r>
              <a:rPr lang="ar-SA" dirty="0" err="1">
                <a:cs typeface="Times New Roman"/>
              </a:rPr>
              <a:t>of</a:t>
            </a:r>
            <a:r>
              <a:rPr lang="ar-SA" dirty="0">
                <a:cs typeface="Times New Roman"/>
              </a:rPr>
              <a:t> </a:t>
            </a:r>
            <a:r>
              <a:rPr lang="ar-SA" dirty="0" err="1">
                <a:cs typeface="Times New Roman"/>
              </a:rPr>
              <a:t>weeks</a:t>
            </a:r>
            <a:r>
              <a:rPr lang="ar-SA" dirty="0">
                <a:cs typeface="Times New Roman"/>
              </a:rPr>
              <a:t> </a:t>
            </a:r>
            <a:r>
              <a:rPr lang="ar-SA" dirty="0" err="1">
                <a:cs typeface="Times New Roman"/>
              </a:rPr>
              <a:t>and</a:t>
            </a:r>
            <a:r>
              <a:rPr lang="ar-SA" dirty="0">
                <a:cs typeface="Times New Roman"/>
              </a:rPr>
              <a:t> </a:t>
            </a:r>
            <a:r>
              <a:rPr lang="ar-SA" dirty="0" err="1">
                <a:cs typeface="Times New Roman"/>
              </a:rPr>
              <a:t>are</a:t>
            </a:r>
            <a:r>
              <a:rPr lang="ar-SA" dirty="0">
                <a:cs typeface="Times New Roman"/>
              </a:rPr>
              <a:t> </a:t>
            </a:r>
            <a:r>
              <a:rPr lang="ar-SA" dirty="0" err="1">
                <a:cs typeface="Times New Roman"/>
              </a:rPr>
              <a:t>then</a:t>
            </a:r>
            <a:r>
              <a:rPr lang="ar-SA" dirty="0">
                <a:cs typeface="Times New Roman"/>
              </a:rPr>
              <a:t> </a:t>
            </a:r>
            <a:r>
              <a:rPr lang="ar-SA" dirty="0" err="1">
                <a:cs typeface="Times New Roman"/>
              </a:rPr>
              <a:t>repeated</a:t>
            </a:r>
            <a:r>
              <a:rPr lang="ar-SA" dirty="0">
                <a:cs typeface="Times New Roman"/>
              </a:rPr>
              <a:t> </a:t>
            </a:r>
            <a:r>
              <a:rPr lang="ar-SA" dirty="0" err="1">
                <a:cs typeface="Times New Roman"/>
              </a:rPr>
              <a:t>on</a:t>
            </a:r>
            <a:r>
              <a:rPr lang="ar-SA" dirty="0">
                <a:cs typeface="Times New Roman"/>
              </a:rPr>
              <a:t> a </a:t>
            </a:r>
            <a:r>
              <a:rPr lang="ar-SA" dirty="0" err="1">
                <a:cs typeface="Times New Roman"/>
              </a:rPr>
              <a:t>continuous</a:t>
            </a:r>
            <a:r>
              <a:rPr lang="ar-SA" dirty="0">
                <a:cs typeface="Times New Roman"/>
              </a:rPr>
              <a:t> </a:t>
            </a:r>
            <a:r>
              <a:rPr lang="ar-SA" dirty="0" err="1">
                <a:cs typeface="Times New Roman"/>
              </a:rPr>
              <a:t>cycle</a:t>
            </a:r>
            <a:r>
              <a:rPr lang="ar-SA" dirty="0">
                <a:cs typeface="Times New Roman"/>
              </a:rPr>
              <a:t> (</a:t>
            </a:r>
            <a:r>
              <a:rPr lang="ar-SA" dirty="0" err="1">
                <a:cs typeface="Times New Roman"/>
              </a:rPr>
              <a:t>e.g</a:t>
            </a:r>
            <a:r>
              <a:rPr lang="ar-SA" dirty="0">
                <a:cs typeface="Times New Roman"/>
              </a:rPr>
              <a:t>., </a:t>
            </a:r>
            <a:r>
              <a:rPr lang="ar-SA" dirty="0" err="1">
                <a:cs typeface="Times New Roman"/>
              </a:rPr>
              <a:t>every</a:t>
            </a:r>
            <a:r>
              <a:rPr lang="ar-SA" dirty="0">
                <a:cs typeface="Times New Roman"/>
              </a:rPr>
              <a:t> 2, 4, </a:t>
            </a:r>
            <a:r>
              <a:rPr lang="ar-SA" dirty="0" err="1">
                <a:cs typeface="Times New Roman"/>
              </a:rPr>
              <a:t>or</a:t>
            </a:r>
            <a:r>
              <a:rPr lang="ar-SA" dirty="0">
                <a:cs typeface="Times New Roman"/>
              </a:rPr>
              <a:t> 6 </a:t>
            </a:r>
            <a:r>
              <a:rPr lang="ar-SA" dirty="0" err="1">
                <a:cs typeface="Times New Roman"/>
              </a:rPr>
              <a:t>weeks</a:t>
            </a:r>
            <a:r>
              <a:rPr lang="ar-SA" dirty="0">
                <a:cs typeface="Times New Roman"/>
              </a:rPr>
              <a:t>).</a:t>
            </a:r>
          </a:p>
          <a:p>
            <a:pPr algn="l"/>
            <a:r>
              <a:rPr lang="ar-SA" dirty="0">
                <a:cs typeface="Times New Roman"/>
              </a:rPr>
              <a:t>It takes into account the need for an appropriate number of staff and the right mix of skill levels to maintain quality patient care.</a:t>
            </a:r>
          </a:p>
          <a:p>
            <a:pPr algn="l"/>
            <a:r>
              <a:rPr lang="ar-SA" dirty="0" err="1">
                <a:cs typeface="Times New Roman"/>
              </a:rPr>
              <a:t>This</a:t>
            </a:r>
            <a:r>
              <a:rPr lang="ar-SA" dirty="0">
                <a:cs typeface="Times New Roman"/>
              </a:rPr>
              <a:t> </a:t>
            </a:r>
            <a:r>
              <a:rPr lang="ar-SA" dirty="0" err="1">
                <a:cs typeface="Times New Roman"/>
              </a:rPr>
              <a:t>approach</a:t>
            </a:r>
            <a:r>
              <a:rPr lang="ar-SA" dirty="0">
                <a:cs typeface="Times New Roman"/>
              </a:rPr>
              <a:t> </a:t>
            </a:r>
            <a:r>
              <a:rPr lang="ar-SA" dirty="0" err="1">
                <a:cs typeface="Times New Roman"/>
              </a:rPr>
              <a:t>improves</a:t>
            </a:r>
            <a:r>
              <a:rPr lang="ar-SA" dirty="0">
                <a:cs typeface="Times New Roman"/>
              </a:rPr>
              <a:t> </a:t>
            </a:r>
            <a:r>
              <a:rPr lang="ar-SA" dirty="0" err="1">
                <a:cs typeface="Times New Roman"/>
              </a:rPr>
              <a:t>upon</a:t>
            </a:r>
            <a:r>
              <a:rPr lang="ar-SA" dirty="0">
                <a:cs typeface="Times New Roman"/>
              </a:rPr>
              <a:t> </a:t>
            </a:r>
            <a:r>
              <a:rPr lang="ar-SA" dirty="0" err="1">
                <a:cs typeface="Times New Roman"/>
              </a:rPr>
              <a:t>block</a:t>
            </a:r>
            <a:r>
              <a:rPr lang="ar-SA" dirty="0">
                <a:cs typeface="Times New Roman"/>
              </a:rPr>
              <a:t> </a:t>
            </a:r>
            <a:r>
              <a:rPr lang="ar-SA" dirty="0" err="1">
                <a:cs typeface="Times New Roman"/>
              </a:rPr>
              <a:t>scheduling</a:t>
            </a:r>
            <a:r>
              <a:rPr lang="ar-SA" dirty="0">
                <a:cs typeface="Times New Roman"/>
              </a:rPr>
              <a:t> </a:t>
            </a:r>
            <a:r>
              <a:rPr lang="ar-SA" dirty="0" err="1">
                <a:cs typeface="Times New Roman"/>
              </a:rPr>
              <a:t>by</a:t>
            </a:r>
            <a:r>
              <a:rPr lang="ar-SA" dirty="0">
                <a:cs typeface="Times New Roman"/>
              </a:rPr>
              <a:t> </a:t>
            </a:r>
            <a:r>
              <a:rPr lang="ar-SA" dirty="0" err="1">
                <a:cs typeface="Times New Roman"/>
              </a:rPr>
              <a:t>introducing</a:t>
            </a:r>
            <a:r>
              <a:rPr lang="ar-SA" dirty="0">
                <a:cs typeface="Times New Roman"/>
              </a:rPr>
              <a:t> </a:t>
            </a:r>
            <a:r>
              <a:rPr lang="ar-SA" dirty="0" err="1">
                <a:cs typeface="Times New Roman"/>
              </a:rPr>
              <a:t>consistent</a:t>
            </a:r>
            <a:r>
              <a:rPr lang="ar-SA" dirty="0">
                <a:cs typeface="Times New Roman"/>
              </a:rPr>
              <a:t>, </a:t>
            </a:r>
            <a:r>
              <a:rPr lang="ar-SA" dirty="0" err="1">
                <a:cs typeface="Times New Roman"/>
              </a:rPr>
              <a:t>repetitive</a:t>
            </a:r>
            <a:r>
              <a:rPr lang="ar-SA" dirty="0">
                <a:cs typeface="Times New Roman"/>
              </a:rPr>
              <a:t> </a:t>
            </a:r>
            <a:r>
              <a:rPr lang="ar-SA" dirty="0" err="1">
                <a:cs typeface="Times New Roman"/>
              </a:rPr>
              <a:t>work</a:t>
            </a:r>
            <a:r>
              <a:rPr lang="ar-SA" dirty="0">
                <a:cs typeface="Times New Roman"/>
              </a:rPr>
              <a:t> </a:t>
            </a:r>
            <a:r>
              <a:rPr lang="ar-SA" dirty="0" err="1">
                <a:cs typeface="Times New Roman"/>
              </a:rPr>
              <a:t>patterns</a:t>
            </a:r>
            <a:r>
              <a:rPr lang="ar-SA" dirty="0">
                <a:cs typeface="Times New Roman"/>
              </a:rPr>
              <a:t>, </a:t>
            </a:r>
            <a:r>
              <a:rPr lang="ar-SA" dirty="0" err="1">
                <a:cs typeface="Times New Roman"/>
              </a:rPr>
              <a:t>which</a:t>
            </a:r>
            <a:r>
              <a:rPr lang="ar-SA" dirty="0">
                <a:cs typeface="Times New Roman"/>
              </a:rPr>
              <a:t> </a:t>
            </a:r>
            <a:r>
              <a:rPr lang="ar-SA" dirty="0" err="1">
                <a:cs typeface="Times New Roman"/>
              </a:rPr>
              <a:t>helps</a:t>
            </a:r>
            <a:r>
              <a:rPr lang="ar-SA" dirty="0">
                <a:cs typeface="Times New Roman"/>
              </a:rPr>
              <a:t> </a:t>
            </a:r>
            <a:r>
              <a:rPr lang="ar-SA" dirty="0" err="1">
                <a:cs typeface="Times New Roman"/>
              </a:rPr>
              <a:t>in</a:t>
            </a:r>
            <a:r>
              <a:rPr lang="ar-SA" dirty="0">
                <a:cs typeface="Times New Roman"/>
              </a:rPr>
              <a:t> </a:t>
            </a:r>
            <a:r>
              <a:rPr lang="ar-SA" dirty="0" err="1">
                <a:cs typeface="Times New Roman"/>
              </a:rPr>
              <a:t>ensuring</a:t>
            </a:r>
            <a:r>
              <a:rPr lang="ar-SA" dirty="0">
                <a:cs typeface="Times New Roman"/>
              </a:rPr>
              <a:t> </a:t>
            </a:r>
            <a:r>
              <a:rPr lang="ar-SA" dirty="0" err="1">
                <a:cs typeface="Times New Roman"/>
              </a:rPr>
              <a:t>continuity</a:t>
            </a:r>
            <a:r>
              <a:rPr lang="ar-SA" dirty="0">
                <a:cs typeface="Times New Roman"/>
              </a:rPr>
              <a:t> </a:t>
            </a:r>
            <a:r>
              <a:rPr lang="ar-SA" dirty="0" err="1">
                <a:cs typeface="Times New Roman"/>
              </a:rPr>
              <a:t>of</a:t>
            </a:r>
            <a:r>
              <a:rPr lang="ar-SA" dirty="0">
                <a:cs typeface="Times New Roman"/>
              </a:rPr>
              <a:t> </a:t>
            </a:r>
            <a:r>
              <a:rPr lang="ar-SA" dirty="0" err="1">
                <a:cs typeface="Times New Roman"/>
              </a:rPr>
              <a:t>care</a:t>
            </a:r>
            <a:r>
              <a:rPr lang="ar-SA" dirty="0">
                <a:cs typeface="Times New Roman"/>
              </a:rPr>
              <a:t> </a:t>
            </a:r>
            <a:r>
              <a:rPr lang="ar-SA" dirty="0" err="1">
                <a:cs typeface="Times New Roman"/>
              </a:rPr>
              <a:t>and</a:t>
            </a:r>
            <a:r>
              <a:rPr lang="ar-SA" dirty="0">
                <a:cs typeface="Times New Roman"/>
              </a:rPr>
              <a:t> </a:t>
            </a:r>
            <a:r>
              <a:rPr lang="ar-SA" dirty="0" err="1">
                <a:cs typeface="Times New Roman"/>
              </a:rPr>
              <a:t>reducing</a:t>
            </a:r>
            <a:r>
              <a:rPr lang="ar-SA" dirty="0">
                <a:cs typeface="Times New Roman"/>
              </a:rPr>
              <a:t> </a:t>
            </a:r>
            <a:r>
              <a:rPr lang="ar-SA" dirty="0" err="1">
                <a:cs typeface="Times New Roman"/>
              </a:rPr>
              <a:t>the</a:t>
            </a:r>
            <a:r>
              <a:rPr lang="ar-SA" dirty="0">
                <a:cs typeface="Times New Roman"/>
              </a:rPr>
              <a:t> </a:t>
            </a:r>
            <a:r>
              <a:rPr lang="ar-SA" dirty="0" err="1">
                <a:cs typeface="Times New Roman"/>
              </a:rPr>
              <a:t>chance</a:t>
            </a:r>
            <a:r>
              <a:rPr lang="ar-SA" dirty="0">
                <a:cs typeface="Times New Roman"/>
              </a:rPr>
              <a:t> </a:t>
            </a:r>
            <a:r>
              <a:rPr lang="ar-SA" dirty="0" err="1">
                <a:cs typeface="Times New Roman"/>
              </a:rPr>
              <a:t>of</a:t>
            </a:r>
            <a:r>
              <a:rPr lang="ar-SA" dirty="0">
                <a:cs typeface="Times New Roman"/>
              </a:rPr>
              <a:t> </a:t>
            </a:r>
            <a:r>
              <a:rPr lang="ar-SA" dirty="0" err="1">
                <a:cs typeface="Times New Roman"/>
              </a:rPr>
              <a:t>confusion</a:t>
            </a:r>
            <a:r>
              <a:rPr lang="ar-SA" dirty="0">
                <a:cs typeface="Times New Roman"/>
              </a:rPr>
              <a:t> </a:t>
            </a:r>
            <a:r>
              <a:rPr lang="ar-SA" dirty="0" err="1">
                <a:cs typeface="Times New Roman"/>
              </a:rPr>
              <a:t>in</a:t>
            </a:r>
            <a:r>
              <a:rPr lang="ar-SA" dirty="0">
                <a:cs typeface="Times New Roman"/>
              </a:rPr>
              <a:t> </a:t>
            </a:r>
            <a:r>
              <a:rPr lang="ar-SA" dirty="0" err="1">
                <a:cs typeface="Times New Roman"/>
              </a:rPr>
              <a:t>scheduling</a:t>
            </a:r>
            <a:r>
              <a:rPr lang="ar-SA" dirty="0">
                <a:cs typeface="Times New Roman"/>
              </a:rPr>
              <a:t>.</a:t>
            </a:r>
          </a:p>
        </p:txBody>
      </p:sp>
      <p:pic>
        <p:nvPicPr>
          <p:cNvPr id="4" name="Picture 3" descr="A person standing next to a calendar&#10;&#10;Description automatically generated">
            <a:extLst>
              <a:ext uri="{FF2B5EF4-FFF2-40B4-BE49-F238E27FC236}">
                <a16:creationId xmlns:a16="http://schemas.microsoft.com/office/drawing/2014/main" id="{2A20C1D1-10F8-B8CC-FDCA-06587216BB17}"/>
              </a:ext>
            </a:extLst>
          </p:cNvPr>
          <p:cNvPicPr>
            <a:picLocks noChangeAspect="1"/>
          </p:cNvPicPr>
          <p:nvPr/>
        </p:nvPicPr>
        <p:blipFill>
          <a:blip r:embed="rId2" cstate="print"/>
          <a:stretch>
            <a:fillRect/>
          </a:stretch>
        </p:blipFill>
        <p:spPr>
          <a:xfrm>
            <a:off x="3075" y="5103007"/>
            <a:ext cx="2628387" cy="175704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91440" anchor="b" anchorCtr="0">
            <a:normAutofit/>
          </a:bodyPr>
          <a:lstStyle/>
          <a:p>
            <a:r>
              <a:rPr lang="ar-SA" u="sng" dirty="0">
                <a:solidFill>
                  <a:schemeClr val="accent1"/>
                </a:solidFill>
                <a:latin typeface="Tahoma"/>
                <a:ea typeface="Tahoma"/>
                <a:cs typeface="Tahoma"/>
              </a:rPr>
              <a:t>Self-scheduling:</a:t>
            </a:r>
            <a:endParaRPr lang="en-US" u="sng" dirty="0">
              <a:solidFill>
                <a:schemeClr val="accent1"/>
              </a:solidFill>
            </a:endParaRPr>
          </a:p>
        </p:txBody>
      </p:sp>
      <p:sp>
        <p:nvSpPr>
          <p:cNvPr id="3" name="Content Placeholder 2"/>
          <p:cNvSpPr>
            <a:spLocks noGrp="1"/>
          </p:cNvSpPr>
          <p:nvPr>
            <p:ph sz="quarter" idx="1"/>
          </p:nvPr>
        </p:nvSpPr>
        <p:spPr/>
        <p:txBody>
          <a:bodyPr vert="horz" lIns="91440" tIns="45720" rIns="91440" bIns="45720" anchor="t">
            <a:normAutofit/>
          </a:bodyPr>
          <a:lstStyle/>
          <a:p>
            <a:pPr algn="l"/>
            <a:r>
              <a:rPr lang="ar-SA" dirty="0">
                <a:latin typeface="Perpetua"/>
                <a:cs typeface="Times New Roman"/>
              </a:rPr>
              <a:t>Self-scheduling is a system that is coordinated by staff nurses. </a:t>
            </a:r>
          </a:p>
          <a:p>
            <a:pPr algn="l"/>
            <a:r>
              <a:rPr lang="ar-SA" dirty="0" err="1">
                <a:latin typeface="Perpetua"/>
                <a:cs typeface="Times New Roman"/>
              </a:rPr>
              <a:t>Is</a:t>
            </a:r>
            <a:r>
              <a:rPr lang="ar-SA" dirty="0">
                <a:latin typeface="Perpetua"/>
                <a:cs typeface="Times New Roman"/>
              </a:rPr>
              <a:t> </a:t>
            </a:r>
            <a:r>
              <a:rPr lang="ar-SA" dirty="0" err="1">
                <a:latin typeface="Perpetua"/>
                <a:cs typeface="Times New Roman"/>
              </a:rPr>
              <a:t>the</a:t>
            </a:r>
            <a:r>
              <a:rPr lang="ar-SA" dirty="0">
                <a:latin typeface="Perpetua"/>
                <a:cs typeface="Times New Roman"/>
              </a:rPr>
              <a:t> </a:t>
            </a:r>
            <a:r>
              <a:rPr lang="ar-SA" dirty="0" err="1">
                <a:latin typeface="Perpetua"/>
                <a:cs typeface="Times New Roman"/>
              </a:rPr>
              <a:t>process</a:t>
            </a:r>
            <a:r>
              <a:rPr lang="ar-SA" dirty="0">
                <a:latin typeface="Perpetua"/>
                <a:cs typeface="Times New Roman"/>
              </a:rPr>
              <a:t> </a:t>
            </a:r>
            <a:r>
              <a:rPr lang="ar-SA" dirty="0" err="1">
                <a:latin typeface="Perpetua"/>
                <a:cs typeface="Times New Roman"/>
              </a:rPr>
              <a:t>by</a:t>
            </a:r>
            <a:r>
              <a:rPr lang="ar-SA" dirty="0">
                <a:latin typeface="Perpetua"/>
                <a:cs typeface="Times New Roman"/>
              </a:rPr>
              <a:t> </a:t>
            </a:r>
            <a:r>
              <a:rPr lang="ar-SA" dirty="0" err="1">
                <a:latin typeface="Perpetua"/>
                <a:cs typeface="Times New Roman"/>
              </a:rPr>
              <a:t>which</a:t>
            </a:r>
            <a:r>
              <a:rPr lang="ar-SA" dirty="0">
                <a:latin typeface="Perpetua"/>
                <a:cs typeface="Times New Roman"/>
              </a:rPr>
              <a:t> </a:t>
            </a:r>
            <a:r>
              <a:rPr lang="ar-SA" dirty="0" err="1">
                <a:latin typeface="Perpetua"/>
                <a:cs typeface="Times New Roman"/>
              </a:rPr>
              <a:t>staff</a:t>
            </a:r>
            <a:r>
              <a:rPr lang="ar-SA" dirty="0">
                <a:latin typeface="Perpetua"/>
                <a:cs typeface="Times New Roman"/>
              </a:rPr>
              <a:t> </a:t>
            </a:r>
            <a:r>
              <a:rPr lang="ar-SA" dirty="0" err="1">
                <a:latin typeface="Perpetua"/>
                <a:cs typeface="Times New Roman"/>
              </a:rPr>
              <a:t>nurses</a:t>
            </a:r>
            <a:r>
              <a:rPr lang="ar-SA" dirty="0">
                <a:latin typeface="Perpetua"/>
                <a:cs typeface="Times New Roman"/>
              </a:rPr>
              <a:t> </a:t>
            </a:r>
            <a:r>
              <a:rPr lang="ar-SA" dirty="0" err="1">
                <a:latin typeface="Perpetua"/>
                <a:cs typeface="Times New Roman"/>
              </a:rPr>
              <a:t>on</a:t>
            </a:r>
            <a:r>
              <a:rPr lang="ar-SA" dirty="0">
                <a:latin typeface="Perpetua"/>
                <a:cs typeface="Times New Roman"/>
              </a:rPr>
              <a:t> a </a:t>
            </a:r>
            <a:r>
              <a:rPr lang="ar-SA" dirty="0" err="1">
                <a:latin typeface="Perpetua"/>
                <a:cs typeface="Times New Roman"/>
              </a:rPr>
              <a:t>unit</a:t>
            </a:r>
            <a:r>
              <a:rPr lang="ar-SA" dirty="0">
                <a:latin typeface="Perpetua"/>
                <a:cs typeface="Times New Roman"/>
              </a:rPr>
              <a:t> </a:t>
            </a:r>
            <a:r>
              <a:rPr lang="ar-SA" dirty="0" err="1">
                <a:latin typeface="Perpetua"/>
                <a:cs typeface="Times New Roman"/>
              </a:rPr>
              <a:t>collectively</a:t>
            </a:r>
            <a:r>
              <a:rPr lang="ar-SA" dirty="0">
                <a:latin typeface="Perpetua"/>
                <a:cs typeface="Times New Roman"/>
              </a:rPr>
              <a:t> </a:t>
            </a:r>
            <a:r>
              <a:rPr lang="ar-SA" dirty="0" err="1">
                <a:latin typeface="Perpetua"/>
                <a:cs typeface="Times New Roman"/>
              </a:rPr>
              <a:t>decide</a:t>
            </a:r>
            <a:r>
              <a:rPr lang="ar-SA" dirty="0">
                <a:latin typeface="Perpetua"/>
                <a:cs typeface="Times New Roman"/>
              </a:rPr>
              <a:t> </a:t>
            </a:r>
            <a:r>
              <a:rPr lang="ar-SA" dirty="0" err="1">
                <a:latin typeface="Perpetua"/>
                <a:cs typeface="Times New Roman"/>
              </a:rPr>
              <a:t>and</a:t>
            </a:r>
            <a:r>
              <a:rPr lang="ar-SA" dirty="0">
                <a:latin typeface="Perpetua"/>
                <a:cs typeface="Times New Roman"/>
              </a:rPr>
              <a:t> </a:t>
            </a:r>
            <a:r>
              <a:rPr lang="ar-SA" dirty="0" err="1">
                <a:latin typeface="Perpetua"/>
                <a:cs typeface="Times New Roman"/>
              </a:rPr>
              <a:t>implement</a:t>
            </a:r>
            <a:r>
              <a:rPr lang="ar-SA" dirty="0">
                <a:latin typeface="Perpetua"/>
                <a:cs typeface="Times New Roman"/>
              </a:rPr>
              <a:t> </a:t>
            </a:r>
            <a:r>
              <a:rPr lang="ar-SA" dirty="0" err="1">
                <a:latin typeface="Perpetua"/>
                <a:cs typeface="Times New Roman"/>
              </a:rPr>
              <a:t>the</a:t>
            </a:r>
            <a:r>
              <a:rPr lang="ar-SA" dirty="0">
                <a:latin typeface="Perpetua"/>
                <a:cs typeface="Times New Roman"/>
              </a:rPr>
              <a:t> </a:t>
            </a:r>
            <a:r>
              <a:rPr lang="ar-SA" dirty="0" err="1">
                <a:latin typeface="Perpetua"/>
                <a:cs typeface="Times New Roman"/>
              </a:rPr>
              <a:t>monthly</a:t>
            </a:r>
            <a:r>
              <a:rPr lang="ar-SA" dirty="0">
                <a:latin typeface="Perpetua"/>
                <a:cs typeface="Times New Roman"/>
              </a:rPr>
              <a:t> </a:t>
            </a:r>
            <a:r>
              <a:rPr lang="ar-SA" dirty="0" err="1">
                <a:latin typeface="Perpetua"/>
                <a:cs typeface="Times New Roman"/>
              </a:rPr>
              <a:t>work</a:t>
            </a:r>
            <a:r>
              <a:rPr lang="ar-SA" dirty="0">
                <a:latin typeface="Perpetua"/>
                <a:cs typeface="Times New Roman"/>
              </a:rPr>
              <a:t> </a:t>
            </a:r>
            <a:r>
              <a:rPr lang="ar-SA" dirty="0" err="1">
                <a:latin typeface="Perpetua"/>
                <a:cs typeface="Times New Roman"/>
              </a:rPr>
              <a:t>schedule</a:t>
            </a:r>
            <a:r>
              <a:rPr lang="ar-SA" dirty="0">
                <a:latin typeface="Perpetua"/>
                <a:cs typeface="Times New Roman"/>
              </a:rPr>
              <a:t>, </a:t>
            </a:r>
            <a:r>
              <a:rPr lang="ar-SA" dirty="0" err="1">
                <a:latin typeface="Perpetua"/>
                <a:cs typeface="Times New Roman"/>
              </a:rPr>
              <a:t>each</a:t>
            </a:r>
            <a:r>
              <a:rPr lang="ar-SA" dirty="0">
                <a:latin typeface="Perpetua"/>
                <a:cs typeface="Times New Roman"/>
              </a:rPr>
              <a:t> </a:t>
            </a:r>
            <a:r>
              <a:rPr lang="ar-SA" dirty="0" err="1">
                <a:latin typeface="Perpetua"/>
                <a:cs typeface="Times New Roman"/>
              </a:rPr>
              <a:t>staff</a:t>
            </a:r>
            <a:r>
              <a:rPr lang="ar-SA" dirty="0">
                <a:latin typeface="Perpetua"/>
                <a:cs typeface="Times New Roman"/>
              </a:rPr>
              <a:t> </a:t>
            </a:r>
            <a:r>
              <a:rPr lang="ar-SA" dirty="0" err="1">
                <a:latin typeface="Perpetua"/>
                <a:cs typeface="Times New Roman"/>
              </a:rPr>
              <a:t>nurse</a:t>
            </a:r>
            <a:r>
              <a:rPr lang="ar-SA" dirty="0">
                <a:latin typeface="Perpetua"/>
                <a:cs typeface="Times New Roman"/>
              </a:rPr>
              <a:t> </a:t>
            </a:r>
            <a:r>
              <a:rPr lang="ar-SA" dirty="0" err="1">
                <a:latin typeface="Perpetua"/>
                <a:cs typeface="Times New Roman"/>
              </a:rPr>
              <a:t>chooses</a:t>
            </a:r>
            <a:r>
              <a:rPr lang="ar-SA" dirty="0">
                <a:latin typeface="Perpetua"/>
                <a:cs typeface="Times New Roman"/>
              </a:rPr>
              <a:t> </a:t>
            </a:r>
            <a:r>
              <a:rPr lang="ar-SA" dirty="0" err="1">
                <a:latin typeface="Perpetua"/>
                <a:cs typeface="Times New Roman"/>
              </a:rPr>
              <a:t>which</a:t>
            </a:r>
            <a:r>
              <a:rPr lang="ar-SA" dirty="0">
                <a:latin typeface="Perpetua"/>
                <a:cs typeface="Times New Roman"/>
              </a:rPr>
              <a:t> </a:t>
            </a:r>
            <a:r>
              <a:rPr lang="ar-SA" dirty="0" err="1">
                <a:latin typeface="Perpetua"/>
                <a:cs typeface="Times New Roman"/>
              </a:rPr>
              <a:t>day</a:t>
            </a:r>
            <a:r>
              <a:rPr lang="ar-SA" dirty="0">
                <a:latin typeface="Perpetua"/>
                <a:cs typeface="Times New Roman"/>
              </a:rPr>
              <a:t> </a:t>
            </a:r>
            <a:r>
              <a:rPr lang="ar-SA" dirty="0" err="1">
                <a:latin typeface="Perpetua"/>
                <a:cs typeface="Times New Roman"/>
              </a:rPr>
              <a:t>and</a:t>
            </a:r>
            <a:r>
              <a:rPr lang="ar-SA" dirty="0">
                <a:latin typeface="Perpetua"/>
                <a:cs typeface="Times New Roman"/>
              </a:rPr>
              <a:t> </a:t>
            </a:r>
            <a:r>
              <a:rPr lang="ar-SA" dirty="0" err="1">
                <a:latin typeface="Perpetua"/>
                <a:cs typeface="Times New Roman"/>
              </a:rPr>
              <a:t>shift</a:t>
            </a:r>
            <a:r>
              <a:rPr lang="ar-SA" dirty="0">
                <a:latin typeface="Perpetua"/>
                <a:cs typeface="Times New Roman"/>
              </a:rPr>
              <a:t> </a:t>
            </a:r>
            <a:r>
              <a:rPr lang="ar-SA" dirty="0" err="1">
                <a:latin typeface="Perpetua"/>
                <a:cs typeface="Times New Roman"/>
              </a:rPr>
              <a:t>he</a:t>
            </a:r>
            <a:r>
              <a:rPr lang="ar-SA" dirty="0">
                <a:latin typeface="Perpetua"/>
                <a:cs typeface="Times New Roman"/>
              </a:rPr>
              <a:t> </a:t>
            </a:r>
            <a:r>
              <a:rPr lang="ar-SA" dirty="0" err="1">
                <a:latin typeface="Perpetua"/>
                <a:cs typeface="Times New Roman"/>
              </a:rPr>
              <a:t>or</a:t>
            </a:r>
            <a:r>
              <a:rPr lang="ar-SA" dirty="0">
                <a:latin typeface="Perpetua"/>
                <a:cs typeface="Times New Roman"/>
              </a:rPr>
              <a:t> </a:t>
            </a:r>
            <a:r>
              <a:rPr lang="ar-SA" dirty="0" err="1">
                <a:latin typeface="Perpetua"/>
                <a:cs typeface="Times New Roman"/>
              </a:rPr>
              <a:t>she</a:t>
            </a:r>
            <a:r>
              <a:rPr lang="ar-SA" dirty="0">
                <a:latin typeface="Perpetua"/>
                <a:cs typeface="Times New Roman"/>
              </a:rPr>
              <a:t> </a:t>
            </a:r>
            <a:r>
              <a:rPr lang="ar-SA" dirty="0" err="1">
                <a:latin typeface="Perpetua"/>
                <a:cs typeface="Times New Roman"/>
              </a:rPr>
              <a:t>will</a:t>
            </a:r>
            <a:r>
              <a:rPr lang="ar-SA" dirty="0">
                <a:latin typeface="Perpetua"/>
                <a:cs typeface="Times New Roman"/>
              </a:rPr>
              <a:t> </a:t>
            </a:r>
            <a:r>
              <a:rPr lang="ar-SA" dirty="0" err="1">
                <a:latin typeface="Perpetua"/>
                <a:cs typeface="Times New Roman"/>
              </a:rPr>
              <a:t>work</a:t>
            </a:r>
            <a:r>
              <a:rPr lang="ar-SA" dirty="0">
                <a:latin typeface="Perpetua"/>
                <a:cs typeface="Times New Roman"/>
              </a:rPr>
              <a:t>.</a:t>
            </a:r>
          </a:p>
        </p:txBody>
      </p:sp>
      <p:pic>
        <p:nvPicPr>
          <p:cNvPr id="4" name="Picture 3" descr="A person sitting on a bench holding a phone&#10;&#10;Description automatically generated">
            <a:extLst>
              <a:ext uri="{FF2B5EF4-FFF2-40B4-BE49-F238E27FC236}">
                <a16:creationId xmlns:a16="http://schemas.microsoft.com/office/drawing/2014/main" id="{0A073556-4948-1FA2-A8D7-4081FC5B68F7}"/>
              </a:ext>
            </a:extLst>
          </p:cNvPr>
          <p:cNvPicPr>
            <a:picLocks noChangeAspect="1"/>
          </p:cNvPicPr>
          <p:nvPr/>
        </p:nvPicPr>
        <p:blipFill>
          <a:blip r:embed="rId2"/>
          <a:stretch>
            <a:fillRect/>
          </a:stretch>
        </p:blipFill>
        <p:spPr>
          <a:xfrm>
            <a:off x="208589" y="3729379"/>
            <a:ext cx="3724275" cy="290512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384CD-AA30-42A6-E4E7-520C421BB3FF}"/>
              </a:ext>
            </a:extLst>
          </p:cNvPr>
          <p:cNvSpPr>
            <a:spLocks noGrp="1"/>
          </p:cNvSpPr>
          <p:nvPr>
            <p:ph type="title"/>
          </p:nvPr>
        </p:nvSpPr>
        <p:spPr>
          <a:xfrm>
            <a:off x="914400" y="90117"/>
            <a:ext cx="7772400" cy="958480"/>
          </a:xfrm>
        </p:spPr>
        <p:txBody>
          <a:bodyPr lIns="91440" tIns="45720" rIns="91440" bIns="91440" anchor="b" anchorCtr="0">
            <a:normAutofit/>
          </a:bodyPr>
          <a:lstStyle/>
          <a:p>
            <a:r>
              <a:rPr lang="en-US" u="sng" dirty="0">
                <a:solidFill>
                  <a:schemeClr val="accent1"/>
                </a:solidFill>
              </a:rPr>
              <a:t>Centralized scheduling</a:t>
            </a:r>
          </a:p>
        </p:txBody>
      </p:sp>
      <p:sp>
        <p:nvSpPr>
          <p:cNvPr id="3" name="Content Placeholder 2">
            <a:extLst>
              <a:ext uri="{FF2B5EF4-FFF2-40B4-BE49-F238E27FC236}">
                <a16:creationId xmlns:a16="http://schemas.microsoft.com/office/drawing/2014/main" id="{CA5C2BEF-2960-2DA1-2BA0-F336ADC781F5}"/>
              </a:ext>
            </a:extLst>
          </p:cNvPr>
          <p:cNvSpPr>
            <a:spLocks noGrp="1"/>
          </p:cNvSpPr>
          <p:nvPr>
            <p:ph sz="quarter" idx="1"/>
          </p:nvPr>
        </p:nvSpPr>
        <p:spPr>
          <a:xfrm>
            <a:off x="914400" y="1232527"/>
            <a:ext cx="7772400" cy="4982044"/>
          </a:xfrm>
        </p:spPr>
        <p:txBody>
          <a:bodyPr vert="horz" lIns="91440" tIns="45720" rIns="91440" bIns="45720" anchor="t">
            <a:normAutofit fontScale="92500"/>
          </a:bodyPr>
          <a:lstStyle/>
          <a:p>
            <a:pPr algn="l"/>
            <a:r>
              <a:rPr lang="en-US" dirty="0"/>
              <a:t>is a centralized system in which workdays and time off for personnel are repeated in regular cycles, such as every 6 weeks.</a:t>
            </a:r>
          </a:p>
          <a:p>
            <a:pPr algn="l"/>
            <a:r>
              <a:rPr lang="en-US" dirty="0">
                <a:latin typeface="Perpetua"/>
              </a:rPr>
              <a:t>Centralized staffing involves a system whereby a master plan is developed at the top-level Staffing and Scheduling.</a:t>
            </a:r>
          </a:p>
          <a:p>
            <a:pPr algn="l"/>
            <a:r>
              <a:rPr lang="en-US" dirty="0">
                <a:latin typeface="Perpetua"/>
              </a:rPr>
              <a:t>A centralized system works well in large organizations were management oversees strategy, budget, resources, and process. </a:t>
            </a:r>
          </a:p>
          <a:p>
            <a:pPr algn="l"/>
            <a:r>
              <a:rPr lang="en-US" dirty="0">
                <a:latin typeface="Perpetua"/>
              </a:rPr>
              <a:t>A centralized system offers management a broader overview and closer control of the entire scheduling and staffing system.</a:t>
            </a:r>
          </a:p>
          <a:p>
            <a:pPr algn="l"/>
            <a:r>
              <a:rPr lang="en-US" dirty="0">
                <a:latin typeface="Perpetua"/>
              </a:rPr>
              <a:t>An obvious disadvantage of the centralized system is that individual considerations are minimized.</a:t>
            </a:r>
          </a:p>
        </p:txBody>
      </p:sp>
    </p:spTree>
    <p:extLst>
      <p:ext uri="{BB962C8B-B14F-4D97-AF65-F5344CB8AC3E}">
        <p14:creationId xmlns:p14="http://schemas.microsoft.com/office/powerpoint/2010/main" val="2788078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01D4B-4C09-DA95-D298-E05B9383868A}"/>
              </a:ext>
            </a:extLst>
          </p:cNvPr>
          <p:cNvSpPr>
            <a:spLocks noGrp="1"/>
          </p:cNvSpPr>
          <p:nvPr>
            <p:ph type="title"/>
          </p:nvPr>
        </p:nvSpPr>
        <p:spPr/>
        <p:txBody>
          <a:bodyPr lIns="91440" tIns="45720" rIns="91440" bIns="91440" anchor="b" anchorCtr="0">
            <a:normAutofit/>
          </a:bodyPr>
          <a:lstStyle/>
          <a:p>
            <a:r>
              <a:rPr lang="en-US" u="sng" dirty="0">
                <a:solidFill>
                  <a:schemeClr val="accent1"/>
                </a:solidFill>
              </a:rPr>
              <a:t>Advantages and Disadvantages</a:t>
            </a:r>
          </a:p>
        </p:txBody>
      </p:sp>
      <p:sp>
        <p:nvSpPr>
          <p:cNvPr id="3" name="Content Placeholder 2">
            <a:extLst>
              <a:ext uri="{FF2B5EF4-FFF2-40B4-BE49-F238E27FC236}">
                <a16:creationId xmlns:a16="http://schemas.microsoft.com/office/drawing/2014/main" id="{8B7C0FD5-7EE1-49C7-FC23-2A3EC51C736D}"/>
              </a:ext>
            </a:extLst>
          </p:cNvPr>
          <p:cNvSpPr>
            <a:spLocks noGrp="1"/>
          </p:cNvSpPr>
          <p:nvPr>
            <p:ph sz="quarter" idx="1"/>
          </p:nvPr>
        </p:nvSpPr>
        <p:spPr/>
        <p:txBody>
          <a:bodyPr vert="horz" lIns="91440" tIns="45720" rIns="91440" bIns="45720" anchor="t">
            <a:normAutofit/>
          </a:bodyPr>
          <a:lstStyle/>
          <a:p>
            <a:pPr algn="l"/>
            <a:r>
              <a:rPr lang="en-US" dirty="0"/>
              <a:t>Advantages:</a:t>
            </a:r>
          </a:p>
          <a:p>
            <a:pPr marL="0" indent="0" algn="l">
              <a:buNone/>
            </a:pPr>
            <a:r>
              <a:rPr lang="en-US" dirty="0"/>
              <a:t>1.Fairness</a:t>
            </a:r>
          </a:p>
          <a:p>
            <a:pPr marL="0" indent="0" algn="l">
              <a:buNone/>
            </a:pPr>
            <a:r>
              <a:rPr lang="en-US" dirty="0"/>
              <a:t>2.Cost control</a:t>
            </a:r>
          </a:p>
          <a:p>
            <a:pPr algn="l"/>
            <a:r>
              <a:rPr lang="en-US" dirty="0"/>
              <a:t>Disadvantages:</a:t>
            </a:r>
          </a:p>
          <a:p>
            <a:pPr marL="0" indent="0" algn="l">
              <a:buNone/>
            </a:pPr>
            <a:r>
              <a:rPr lang="en-US" dirty="0"/>
              <a:t>1. lack of individual treatment.</a:t>
            </a:r>
          </a:p>
          <a:p>
            <a:pPr marL="0" indent="0" algn="l">
              <a:buNone/>
            </a:pPr>
            <a:r>
              <a:rPr lang="en-US" dirty="0"/>
              <a:t>2. Un-recognized organizational and managerial problem.</a:t>
            </a:r>
          </a:p>
          <a:p>
            <a:pPr marL="0" indent="0">
              <a:buNone/>
            </a:pPr>
            <a:endParaRPr lang="en-US" dirty="0"/>
          </a:p>
        </p:txBody>
      </p:sp>
      <p:pic>
        <p:nvPicPr>
          <p:cNvPr id="4" name="Picture 3" descr="A circular illustration of various icons&#10;&#10;Description automatically generated">
            <a:extLst>
              <a:ext uri="{FF2B5EF4-FFF2-40B4-BE49-F238E27FC236}">
                <a16:creationId xmlns:a16="http://schemas.microsoft.com/office/drawing/2014/main" id="{9FD4D408-2FB9-AB01-E302-E69AB20BD99A}"/>
              </a:ext>
            </a:extLst>
          </p:cNvPr>
          <p:cNvPicPr>
            <a:picLocks noChangeAspect="1"/>
          </p:cNvPicPr>
          <p:nvPr/>
        </p:nvPicPr>
        <p:blipFill>
          <a:blip r:embed="rId2"/>
          <a:stretch>
            <a:fillRect/>
          </a:stretch>
        </p:blipFill>
        <p:spPr>
          <a:xfrm>
            <a:off x="364641" y="4375714"/>
            <a:ext cx="3412171" cy="2371041"/>
          </a:xfrm>
          <a:prstGeom prst="rect">
            <a:avLst/>
          </a:prstGeom>
        </p:spPr>
      </p:pic>
      <p:pic>
        <p:nvPicPr>
          <p:cNvPr id="5" name="Picture 4" descr="A close-up of a diagram&#10;&#10;Description automatically generated">
            <a:extLst>
              <a:ext uri="{FF2B5EF4-FFF2-40B4-BE49-F238E27FC236}">
                <a16:creationId xmlns:a16="http://schemas.microsoft.com/office/drawing/2014/main" id="{861FF13D-8A0C-2250-EDB5-157AF649BBA6}"/>
              </a:ext>
            </a:extLst>
          </p:cNvPr>
          <p:cNvPicPr>
            <a:picLocks noChangeAspect="1"/>
          </p:cNvPicPr>
          <p:nvPr/>
        </p:nvPicPr>
        <p:blipFill>
          <a:blip r:embed="rId3"/>
          <a:stretch>
            <a:fillRect/>
          </a:stretch>
        </p:blipFill>
        <p:spPr>
          <a:xfrm>
            <a:off x="5725721" y="4499986"/>
            <a:ext cx="3105150" cy="2122495"/>
          </a:xfrm>
          <a:prstGeom prst="rect">
            <a:avLst/>
          </a:prstGeom>
        </p:spPr>
      </p:pic>
    </p:spTree>
    <p:extLst>
      <p:ext uri="{BB962C8B-B14F-4D97-AF65-F5344CB8AC3E}">
        <p14:creationId xmlns:p14="http://schemas.microsoft.com/office/powerpoint/2010/main" val="259021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A0E4D-D929-11FF-2531-786A58AA608B}"/>
              </a:ext>
            </a:extLst>
          </p:cNvPr>
          <p:cNvSpPr>
            <a:spLocks noGrp="1"/>
          </p:cNvSpPr>
          <p:nvPr>
            <p:ph type="title"/>
          </p:nvPr>
        </p:nvSpPr>
        <p:spPr>
          <a:xfrm>
            <a:off x="1006660" y="192629"/>
            <a:ext cx="7772400" cy="794462"/>
          </a:xfrm>
        </p:spPr>
        <p:txBody>
          <a:bodyPr lIns="91440" tIns="45720" rIns="91440" bIns="91440" anchor="b" anchorCtr="0">
            <a:normAutofit/>
          </a:bodyPr>
          <a:lstStyle/>
          <a:p>
            <a:r>
              <a:rPr lang="en-US" u="sng">
                <a:solidFill>
                  <a:schemeClr val="accent1"/>
                </a:solidFill>
              </a:rPr>
              <a:t>Decentralized</a:t>
            </a:r>
            <a:r>
              <a:rPr lang="en-US" dirty="0"/>
              <a:t> </a:t>
            </a:r>
          </a:p>
        </p:txBody>
      </p:sp>
      <p:sp>
        <p:nvSpPr>
          <p:cNvPr id="3" name="Content Placeholder 2">
            <a:extLst>
              <a:ext uri="{FF2B5EF4-FFF2-40B4-BE49-F238E27FC236}">
                <a16:creationId xmlns:a16="http://schemas.microsoft.com/office/drawing/2014/main" id="{65FF535C-E32A-EB81-0D42-8E5617973378}"/>
              </a:ext>
            </a:extLst>
          </p:cNvPr>
          <p:cNvSpPr>
            <a:spLocks noGrp="1"/>
          </p:cNvSpPr>
          <p:nvPr>
            <p:ph sz="quarter" idx="1"/>
          </p:nvPr>
        </p:nvSpPr>
        <p:spPr>
          <a:xfrm>
            <a:off x="914400" y="986500"/>
            <a:ext cx="7772400" cy="5648366"/>
          </a:xfrm>
        </p:spPr>
        <p:txBody>
          <a:bodyPr vert="horz" lIns="91440" tIns="45720" rIns="91440" bIns="45720" anchor="t">
            <a:noAutofit/>
          </a:bodyPr>
          <a:lstStyle/>
          <a:p>
            <a:pPr marL="0" indent="0" algn="l">
              <a:buNone/>
            </a:pPr>
            <a:r>
              <a:rPr lang="en-US" sz="2400" dirty="0"/>
              <a:t>The administrators of each nursing unit have more control over the budget, </a:t>
            </a:r>
          </a:p>
          <a:p>
            <a:pPr marL="0" indent="0" algn="l">
              <a:buNone/>
            </a:pPr>
            <a:r>
              <a:rPr lang="en-US" sz="2400" dirty="0"/>
              <a:t>resources, and procedures when there is decentralized staffing. For </a:t>
            </a:r>
          </a:p>
          <a:p>
            <a:pPr marL="0" indent="0" algn="l">
              <a:buNone/>
            </a:pPr>
            <a:r>
              <a:rPr lang="en-US" sz="2400" dirty="0"/>
              <a:t>example, unit-based staffing and utilization committees can develop </a:t>
            </a:r>
          </a:p>
          <a:p>
            <a:pPr marL="0" indent="0" algn="l">
              <a:buNone/>
            </a:pPr>
            <a:r>
              <a:rPr lang="en-US" sz="2400" dirty="0"/>
              <a:t>schedules. </a:t>
            </a:r>
          </a:p>
          <a:p>
            <a:pPr marL="0" indent="0" algn="l">
              <a:buNone/>
            </a:pPr>
            <a:r>
              <a:rPr lang="en-US" sz="2400" dirty="0"/>
              <a:t>- The nurse manager and staff members are included in order to supervise </a:t>
            </a:r>
          </a:p>
          <a:p>
            <a:pPr marL="0" indent="0" algn="l">
              <a:buNone/>
            </a:pPr>
            <a:r>
              <a:rPr lang="en-US" sz="2400" dirty="0"/>
              <a:t>the use of personnel particular to each unit and to deliver safe patient care </a:t>
            </a:r>
          </a:p>
          <a:p>
            <a:pPr marL="0" indent="0" algn="l">
              <a:buNone/>
            </a:pPr>
            <a:r>
              <a:rPr lang="en-US" sz="2400" dirty="0"/>
              <a:t>in an appropriate, efficient, and economical manner.</a:t>
            </a:r>
          </a:p>
          <a:p>
            <a:pPr marL="0" indent="0" algn="l">
              <a:buNone/>
            </a:pPr>
            <a:r>
              <a:rPr lang="en-US" sz="2400" dirty="0"/>
              <a:t>- A nursing unit would be self-sufficient in terms of resources and </a:t>
            </a:r>
          </a:p>
          <a:p>
            <a:pPr marL="0" indent="0" algn="l">
              <a:buNone/>
            </a:pPr>
            <a:r>
              <a:rPr lang="en-US" sz="2400" dirty="0"/>
              <a:t>accountable for results under a decentralized scheduling and staffing </a:t>
            </a:r>
          </a:p>
          <a:p>
            <a:pPr marL="0" indent="0" algn="l">
              <a:buNone/>
            </a:pPr>
            <a:r>
              <a:rPr lang="en-US" sz="2400" dirty="0"/>
              <a:t>structure.</a:t>
            </a:r>
          </a:p>
          <a:p>
            <a:endParaRPr lang="en-US" dirty="0"/>
          </a:p>
        </p:txBody>
      </p:sp>
    </p:spTree>
    <p:extLst>
      <p:ext uri="{BB962C8B-B14F-4D97-AF65-F5344CB8AC3E}">
        <p14:creationId xmlns:p14="http://schemas.microsoft.com/office/powerpoint/2010/main" val="29621253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C161B6-048E-F562-2F24-8DD365EDAF99}"/>
              </a:ext>
            </a:extLst>
          </p:cNvPr>
          <p:cNvSpPr>
            <a:spLocks noGrp="1"/>
          </p:cNvSpPr>
          <p:nvPr>
            <p:ph sz="quarter" idx="1"/>
          </p:nvPr>
        </p:nvSpPr>
        <p:spPr>
          <a:xfrm>
            <a:off x="565861" y="-212882"/>
            <a:ext cx="7772400" cy="5648367"/>
          </a:xfrm>
        </p:spPr>
        <p:txBody>
          <a:bodyPr vert="horz" lIns="91440" tIns="45720" rIns="91440" bIns="45720" anchor="t">
            <a:noAutofit/>
          </a:bodyPr>
          <a:lstStyle/>
          <a:p>
            <a:pPr marL="0" indent="0" algn="l">
              <a:buNone/>
            </a:pPr>
            <a:endParaRPr lang="en-US" sz="2400" b="1" dirty="0">
              <a:latin typeface="Aptos"/>
            </a:endParaRPr>
          </a:p>
          <a:p>
            <a:pPr marL="0" indent="0" algn="l">
              <a:buNone/>
            </a:pPr>
            <a:r>
              <a:rPr lang="en-US" sz="2400" b="1" dirty="0">
                <a:latin typeface="Aptos"/>
              </a:rPr>
              <a:t>Advantages</a:t>
            </a:r>
          </a:p>
          <a:p>
            <a:pPr algn="l"/>
            <a:r>
              <a:rPr lang="en-US" sz="2400" dirty="0">
                <a:latin typeface="Aptos"/>
              </a:rPr>
              <a:t> manager have authority.</a:t>
            </a:r>
          </a:p>
          <a:p>
            <a:pPr algn="l"/>
            <a:r>
              <a:rPr lang="en-US" sz="2400" dirty="0">
                <a:latin typeface="Aptos"/>
              </a:rPr>
              <a:t> personnel feels that they get more personalized attention.</a:t>
            </a:r>
          </a:p>
          <a:p>
            <a:pPr algn="l"/>
            <a:r>
              <a:rPr lang="en-US" sz="2400" dirty="0">
                <a:latin typeface="Aptos"/>
              </a:rPr>
              <a:t> staffing is easier.</a:t>
            </a:r>
          </a:p>
          <a:p>
            <a:pPr marL="0" indent="0" algn="l">
              <a:buNone/>
            </a:pPr>
            <a:r>
              <a:rPr lang="en-US" sz="2400" b="1" dirty="0">
                <a:latin typeface="Aptos"/>
              </a:rPr>
              <a:t>Disadvantages</a:t>
            </a:r>
            <a:r>
              <a:rPr lang="en-US" sz="2400" dirty="0">
                <a:latin typeface="Aptos"/>
              </a:rPr>
              <a:t>:</a:t>
            </a:r>
          </a:p>
          <a:p>
            <a:pPr algn="l"/>
            <a:r>
              <a:rPr lang="en-US" sz="2400" dirty="0">
                <a:latin typeface="Aptos"/>
              </a:rPr>
              <a:t>  It carries the risk that employees will be treated unequally or inconsistently.</a:t>
            </a:r>
          </a:p>
          <a:p>
            <a:pPr algn="l"/>
            <a:r>
              <a:rPr lang="en-US" sz="2400" dirty="0">
                <a:latin typeface="Aptos"/>
              </a:rPr>
              <a:t>  It is time consuming for the manager.</a:t>
            </a:r>
          </a:p>
          <a:p>
            <a:pPr algn="l"/>
            <a:r>
              <a:rPr lang="en-US" sz="2400" dirty="0">
                <a:latin typeface="Aptos"/>
              </a:rPr>
              <a:t> There is difficulty in Adjustment in case of emergency.</a:t>
            </a:r>
          </a:p>
          <a:p>
            <a:pPr algn="l"/>
            <a:r>
              <a:rPr lang="en-US" sz="2400" dirty="0">
                <a:latin typeface="Aptos"/>
              </a:rPr>
              <a:t> It may be led to over staffing in some hospital unit.</a:t>
            </a:r>
          </a:p>
          <a:p>
            <a:pPr algn="l"/>
            <a:endParaRPr lang="en-US" sz="1400" dirty="0">
              <a:latin typeface="Aptos"/>
            </a:endParaRPr>
          </a:p>
        </p:txBody>
      </p:sp>
      <p:pic>
        <p:nvPicPr>
          <p:cNvPr id="2" name="Picture 1" descr="A diagram of people with arrows&#10;&#10;Description automatically generated">
            <a:extLst>
              <a:ext uri="{FF2B5EF4-FFF2-40B4-BE49-F238E27FC236}">
                <a16:creationId xmlns:a16="http://schemas.microsoft.com/office/drawing/2014/main" id="{B659C34A-1DB0-6F28-7D51-0CB4918BC0A1}"/>
              </a:ext>
            </a:extLst>
          </p:cNvPr>
          <p:cNvPicPr>
            <a:picLocks noChangeAspect="1"/>
          </p:cNvPicPr>
          <p:nvPr/>
        </p:nvPicPr>
        <p:blipFill>
          <a:blip r:embed="rId2"/>
          <a:stretch>
            <a:fillRect/>
          </a:stretch>
        </p:blipFill>
        <p:spPr>
          <a:xfrm>
            <a:off x="-2478" y="5077595"/>
            <a:ext cx="2444721" cy="1777115"/>
          </a:xfrm>
          <a:prstGeom prst="rect">
            <a:avLst/>
          </a:prstGeom>
        </p:spPr>
      </p:pic>
    </p:spTree>
    <p:extLst>
      <p:ext uri="{BB962C8B-B14F-4D97-AF65-F5344CB8AC3E}">
        <p14:creationId xmlns:p14="http://schemas.microsoft.com/office/powerpoint/2010/main" val="38692658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338E5-EC31-CF96-5FE1-1B4A70613FDC}"/>
              </a:ext>
            </a:extLst>
          </p:cNvPr>
          <p:cNvSpPr>
            <a:spLocks noGrp="1"/>
          </p:cNvSpPr>
          <p:nvPr>
            <p:ph type="title"/>
          </p:nvPr>
        </p:nvSpPr>
        <p:spPr>
          <a:xfrm>
            <a:off x="824753" y="241020"/>
            <a:ext cx="7772400" cy="829235"/>
          </a:xfrm>
        </p:spPr>
        <p:txBody>
          <a:bodyPr lIns="91440" tIns="45720" rIns="91440" bIns="91440" anchor="b" anchorCtr="0">
            <a:normAutofit/>
          </a:bodyPr>
          <a:lstStyle/>
          <a:p>
            <a:r>
              <a:rPr lang="en-US" u="sng">
                <a:solidFill>
                  <a:schemeClr val="accent1"/>
                </a:solidFill>
              </a:rPr>
              <a:t>Mixed or preference scheduling</a:t>
            </a:r>
          </a:p>
        </p:txBody>
      </p:sp>
      <p:sp>
        <p:nvSpPr>
          <p:cNvPr id="3" name="Content Placeholder 2">
            <a:extLst>
              <a:ext uri="{FF2B5EF4-FFF2-40B4-BE49-F238E27FC236}">
                <a16:creationId xmlns:a16="http://schemas.microsoft.com/office/drawing/2014/main" id="{C40E2D43-78FA-375A-81FC-599BBFC0ED77}"/>
              </a:ext>
            </a:extLst>
          </p:cNvPr>
          <p:cNvSpPr>
            <a:spLocks noGrp="1"/>
          </p:cNvSpPr>
          <p:nvPr>
            <p:ph sz="quarter" idx="1"/>
          </p:nvPr>
        </p:nvSpPr>
        <p:spPr>
          <a:xfrm>
            <a:off x="824753" y="1335741"/>
            <a:ext cx="7772400" cy="4572000"/>
          </a:xfrm>
        </p:spPr>
        <p:txBody>
          <a:bodyPr vert="horz" lIns="91440" tIns="45720" rIns="91440" bIns="45720" anchor="t">
            <a:noAutofit/>
          </a:bodyPr>
          <a:lstStyle/>
          <a:p>
            <a:pPr marL="0" indent="0" algn="l">
              <a:buNone/>
            </a:pPr>
            <a:r>
              <a:rPr lang="en-US" sz="2400" dirty="0">
                <a:latin typeface="Aptos"/>
              </a:rPr>
              <a:t>Mixed staffing combines centralized and decentralized staffing by offering </a:t>
            </a:r>
          </a:p>
          <a:p>
            <a:pPr marL="0" indent="0" algn="l">
              <a:buNone/>
            </a:pPr>
            <a:r>
              <a:rPr lang="en-US" sz="2400" dirty="0">
                <a:latin typeface="Aptos"/>
              </a:rPr>
              <a:t>individual units the ability to manage regular schedules with assistance </a:t>
            </a:r>
          </a:p>
          <a:p>
            <a:pPr marL="0" indent="0" algn="l">
              <a:buNone/>
            </a:pPr>
            <a:r>
              <a:rPr lang="en-US" sz="2400" dirty="0">
                <a:latin typeface="Aptos"/>
              </a:rPr>
              <a:t>from the central staffing office for shift coverage or other clinical resources </a:t>
            </a:r>
          </a:p>
          <a:p>
            <a:pPr marL="0" indent="0" algn="l">
              <a:buNone/>
            </a:pPr>
            <a:r>
              <a:rPr lang="en-US" sz="2400" dirty="0">
                <a:latin typeface="Aptos"/>
              </a:rPr>
              <a:t>for patient activity changes.</a:t>
            </a:r>
            <a:endParaRPr lang="en-US" sz="2400" dirty="0">
              <a:latin typeface="Perpetua"/>
            </a:endParaRPr>
          </a:p>
          <a:p>
            <a:pPr marL="0" indent="0" algn="l">
              <a:buNone/>
            </a:pPr>
            <a:r>
              <a:rPr lang="en-US" sz="2400" dirty="0">
                <a:latin typeface="Aptos"/>
              </a:rPr>
              <a:t>-Mixed staffing can accommodate nursing personnel’s need for flexible or </a:t>
            </a:r>
          </a:p>
          <a:p>
            <a:pPr marL="0" indent="0" algn="l">
              <a:buNone/>
            </a:pPr>
            <a:r>
              <a:rPr lang="en-US" sz="2400" dirty="0">
                <a:latin typeface="Aptos"/>
              </a:rPr>
              <a:t>preference scheduling. </a:t>
            </a:r>
          </a:p>
          <a:p>
            <a:pPr marL="0" indent="0" algn="l">
              <a:buNone/>
            </a:pPr>
            <a:endParaRPr lang="en-US" sz="2400" dirty="0">
              <a:latin typeface="Aptos"/>
            </a:endParaRPr>
          </a:p>
          <a:p>
            <a:pPr marL="0" indent="0">
              <a:buNone/>
            </a:pPr>
            <a:endParaRPr lang="en-US" sz="2400" dirty="0"/>
          </a:p>
        </p:txBody>
      </p:sp>
      <p:pic>
        <p:nvPicPr>
          <p:cNvPr id="4" name="Picture 3" descr="A calendar and pencil with a red circle&#10;&#10;Description automatically generated">
            <a:extLst>
              <a:ext uri="{FF2B5EF4-FFF2-40B4-BE49-F238E27FC236}">
                <a16:creationId xmlns:a16="http://schemas.microsoft.com/office/drawing/2014/main" id="{547863E2-C8F7-36A6-3965-C543C3522151}"/>
              </a:ext>
            </a:extLst>
          </p:cNvPr>
          <p:cNvPicPr>
            <a:picLocks noChangeAspect="1"/>
          </p:cNvPicPr>
          <p:nvPr/>
        </p:nvPicPr>
        <p:blipFill>
          <a:blip r:embed="rId2"/>
          <a:stretch>
            <a:fillRect/>
          </a:stretch>
        </p:blipFill>
        <p:spPr>
          <a:xfrm>
            <a:off x="10251" y="5570114"/>
            <a:ext cx="2275750" cy="1284131"/>
          </a:xfrm>
          <a:prstGeom prst="rect">
            <a:avLst/>
          </a:prstGeom>
        </p:spPr>
      </p:pic>
    </p:spTree>
    <p:extLst>
      <p:ext uri="{BB962C8B-B14F-4D97-AF65-F5344CB8AC3E}">
        <p14:creationId xmlns:p14="http://schemas.microsoft.com/office/powerpoint/2010/main" val="9004792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00034" y="2214554"/>
            <a:ext cx="8429684" cy="3071834"/>
          </a:xfrm>
        </p:spPr>
        <p:txBody>
          <a:bodyPr>
            <a:normAutofit lnSpcReduction="10000"/>
          </a:bodyPr>
          <a:lstStyle/>
          <a:p>
            <a:r>
              <a:rPr lang="en-US" sz="2400" dirty="0">
                <a:hlinkClick r:id="rId2"/>
              </a:rPr>
              <a:t>https://nurseslabs.com/nursing-management-guide-to-organizing-staffing-scheduling-directing-delegation/#h-staffing</a:t>
            </a:r>
            <a:endParaRPr lang="en-US" sz="2400" dirty="0"/>
          </a:p>
          <a:p>
            <a:r>
              <a:rPr lang="en-US" sz="2400" dirty="0">
                <a:hlinkClick r:id="rId3"/>
              </a:rPr>
              <a:t>https://www.slideshare.net/slideshow/staffing-and-scheduling-238882021/238882021</a:t>
            </a:r>
            <a:endParaRPr lang="en-US" dirty="0"/>
          </a:p>
          <a:p>
            <a:r>
              <a:rPr lang="en-US" b="1" u="sng" dirty="0">
                <a:hlinkClick r:id="rId4"/>
              </a:rPr>
              <a:t>https://nurseslabs.com/nursing-management-</a:t>
            </a:r>
            <a:r>
              <a:rPr lang="en-US" dirty="0"/>
              <a:t> </a:t>
            </a:r>
            <a:br>
              <a:rPr lang="en-US" dirty="0"/>
            </a:br>
            <a:r>
              <a:rPr lang="en-US" b="1" u="sng" dirty="0">
                <a:hlinkClick r:id="rId5"/>
              </a:rPr>
              <a:t>https://nursekey.com/staffing-and-scheduling-</a:t>
            </a:r>
            <a:r>
              <a:rPr lang="en-US" dirty="0"/>
              <a:t> </a:t>
            </a:r>
          </a:p>
          <a:p>
            <a:br>
              <a:rPr lang="en-US" dirty="0"/>
            </a:br>
            <a:endParaRPr lang="ar-SA" dirty="0"/>
          </a:p>
        </p:txBody>
      </p:sp>
      <p:sp>
        <p:nvSpPr>
          <p:cNvPr id="4" name="TextBox 3"/>
          <p:cNvSpPr txBox="1"/>
          <p:nvPr/>
        </p:nvSpPr>
        <p:spPr>
          <a:xfrm>
            <a:off x="1142976" y="642918"/>
            <a:ext cx="2685061" cy="584775"/>
          </a:xfrm>
          <a:prstGeom prst="rect">
            <a:avLst/>
          </a:prstGeom>
          <a:noFill/>
        </p:spPr>
        <p:txBody>
          <a:bodyPr wrap="square" rtlCol="1">
            <a:spAutoFit/>
          </a:bodyPr>
          <a:lstStyle/>
          <a:p>
            <a:r>
              <a:rPr lang="en-US" sz="3200" dirty="0">
                <a:solidFill>
                  <a:srgbClr val="FF0000"/>
                </a:solidFill>
              </a:rPr>
              <a:t>Reference :</a:t>
            </a:r>
            <a:endParaRPr lang="ar-SA" sz="3200" dirty="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00" y="285728"/>
            <a:ext cx="7498080" cy="511156"/>
          </a:xfrm>
        </p:spPr>
        <p:txBody>
          <a:bodyPr>
            <a:normAutofit fontScale="90000"/>
          </a:bodyPr>
          <a:lstStyle/>
          <a:p>
            <a:r>
              <a:rPr lang="ar-SA" dirty="0"/>
              <a:t> </a:t>
            </a:r>
          </a:p>
        </p:txBody>
      </p:sp>
      <p:sp>
        <p:nvSpPr>
          <p:cNvPr id="3" name="Content Placeholder 2"/>
          <p:cNvSpPr>
            <a:spLocks noGrp="1"/>
          </p:cNvSpPr>
          <p:nvPr>
            <p:ph sz="quarter" idx="1"/>
          </p:nvPr>
        </p:nvSpPr>
        <p:spPr>
          <a:xfrm>
            <a:off x="1071538" y="620688"/>
            <a:ext cx="7498080" cy="3384376"/>
          </a:xfrm>
        </p:spPr>
        <p:txBody>
          <a:bodyPr>
            <a:normAutofit/>
          </a:bodyPr>
          <a:lstStyle/>
          <a:p>
            <a:pPr algn="l"/>
            <a:r>
              <a:rPr lang="en-US" sz="2800" u="sng" dirty="0">
                <a:solidFill>
                  <a:srgbClr val="FF0000"/>
                </a:solidFill>
              </a:rPr>
              <a:t>Staffing</a:t>
            </a:r>
            <a:r>
              <a:rPr lang="en-US" sz="2800" dirty="0"/>
              <a:t> is the process of assigning competent individuals to fulfill the roles designated within an organizational structure. This involves recruitment, selection, development, induction, and orientation of new staff to align with the organization’s goals, vision, mission, and </a:t>
            </a:r>
          </a:p>
          <a:p>
            <a:pPr algn="l">
              <a:buNone/>
            </a:pPr>
            <a:r>
              <a:rPr lang="en-US" sz="2800" dirty="0"/>
              <a:t>philosophy.</a:t>
            </a:r>
            <a:endParaRPr lang="ar-SA" sz="2800" dirty="0"/>
          </a:p>
        </p:txBody>
      </p:sp>
      <p:sp>
        <p:nvSpPr>
          <p:cNvPr id="4" name="TextBox 3"/>
          <p:cNvSpPr txBox="1"/>
          <p:nvPr/>
        </p:nvSpPr>
        <p:spPr>
          <a:xfrm>
            <a:off x="1071538" y="4180344"/>
            <a:ext cx="7358114" cy="2246769"/>
          </a:xfrm>
          <a:prstGeom prst="rect">
            <a:avLst/>
          </a:prstGeom>
          <a:noFill/>
        </p:spPr>
        <p:txBody>
          <a:bodyPr wrap="square" rtlCol="1">
            <a:spAutoFit/>
          </a:bodyPr>
          <a:lstStyle/>
          <a:p>
            <a:pPr algn="l"/>
            <a:r>
              <a:rPr lang="en-US" altLang="ar-SA" sz="2800" b="1" u="sng" dirty="0">
                <a:solidFill>
                  <a:srgbClr val="FF0000"/>
                </a:solidFill>
              </a:rPr>
              <a:t>The Purpose of staffing:</a:t>
            </a:r>
            <a:r>
              <a:rPr lang="en-US" altLang="ar-SA" sz="2800" b="1" dirty="0">
                <a:solidFill>
                  <a:srgbClr val="FF0000"/>
                </a:solidFill>
              </a:rPr>
              <a:t>  </a:t>
            </a:r>
            <a:r>
              <a:rPr lang="en-US" altLang="ar-SA" sz="2800" dirty="0"/>
              <a:t>is to provide the appropriate numbers and mix of nursing staff (nursing care hours) to match actual or projected patient care needs (patient care hours) that will lead to the delivery of effective and efficient nursing care.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1071546"/>
            <a:ext cx="7772400" cy="1143000"/>
          </a:xfrm>
        </p:spPr>
        <p:txBody>
          <a:bodyPr>
            <a:normAutofit fontScale="90000"/>
          </a:bodyPr>
          <a:lstStyle/>
          <a:p>
            <a:r>
              <a:rPr lang="en-US" dirty="0">
                <a:solidFill>
                  <a:srgbClr val="FF0000"/>
                </a:solidFill>
              </a:rPr>
              <a:t>NURSE staffing has three main components</a:t>
            </a:r>
            <a:br>
              <a:rPr lang="en-US" dirty="0">
                <a:solidFill>
                  <a:srgbClr val="FF0000"/>
                </a:solidFill>
              </a:rPr>
            </a:br>
            <a:endParaRPr lang="ar-SA" dirty="0"/>
          </a:p>
        </p:txBody>
      </p:sp>
      <p:sp>
        <p:nvSpPr>
          <p:cNvPr id="3" name="Content Placeholder 2"/>
          <p:cNvSpPr>
            <a:spLocks noGrp="1"/>
          </p:cNvSpPr>
          <p:nvPr>
            <p:ph sz="quarter" idx="1"/>
          </p:nvPr>
        </p:nvSpPr>
        <p:spPr>
          <a:xfrm>
            <a:off x="571472" y="1785926"/>
            <a:ext cx="8215370" cy="4267216"/>
          </a:xfrm>
        </p:spPr>
        <p:txBody>
          <a:bodyPr>
            <a:normAutofit/>
          </a:bodyPr>
          <a:lstStyle/>
          <a:p>
            <a:pPr algn="l">
              <a:buNone/>
            </a:pPr>
            <a:r>
              <a:rPr lang="en-US" dirty="0"/>
              <a:t>○ Planning: refers to determining the number of nursing personnel needed over a long term period. </a:t>
            </a:r>
          </a:p>
          <a:p>
            <a:pPr algn="l">
              <a:buNone/>
            </a:pPr>
            <a:r>
              <a:rPr lang="en-US" dirty="0"/>
              <a:t>○ Scheduling: is assigning nursing staff for specific time period. </a:t>
            </a:r>
          </a:p>
          <a:p>
            <a:pPr algn="l">
              <a:buNone/>
            </a:pPr>
            <a:r>
              <a:rPr lang="en-US" dirty="0"/>
              <a:t>○ Allocation: refers to making adjusted assignments or reallocations on a daily or shift by shift basis</a:t>
            </a:r>
            <a:endParaRPr lang="ar-SA" dirty="0"/>
          </a:p>
        </p:txBody>
      </p:sp>
      <p:pic>
        <p:nvPicPr>
          <p:cNvPr id="1027" name="Picture 3"/>
          <p:cNvPicPr>
            <a:picLocks noChangeAspect="1" noChangeArrowheads="1"/>
          </p:cNvPicPr>
          <p:nvPr/>
        </p:nvPicPr>
        <p:blipFill>
          <a:blip r:embed="rId2"/>
          <a:srcRect/>
          <a:stretch>
            <a:fillRect/>
          </a:stretch>
        </p:blipFill>
        <p:spPr bwMode="auto">
          <a:xfrm>
            <a:off x="4572000" y="4429132"/>
            <a:ext cx="4215175" cy="2212967"/>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500042"/>
            <a:ext cx="7498080" cy="1143000"/>
          </a:xfrm>
        </p:spPr>
        <p:txBody>
          <a:bodyPr>
            <a:noAutofit/>
          </a:bodyPr>
          <a:lstStyle/>
          <a:p>
            <a:r>
              <a:rPr lang="en-US" dirty="0">
                <a:solidFill>
                  <a:srgbClr val="FF0000"/>
                </a:solidFill>
              </a:rPr>
              <a:t>Objective of staffing in nursing </a:t>
            </a:r>
            <a:br>
              <a:rPr lang="en-US" dirty="0">
                <a:solidFill>
                  <a:srgbClr val="FF0000"/>
                </a:solidFill>
              </a:rPr>
            </a:br>
            <a:endParaRPr lang="ar-SA" dirty="0">
              <a:solidFill>
                <a:srgbClr val="FF0000"/>
              </a:solidFill>
            </a:endParaRPr>
          </a:p>
        </p:txBody>
      </p:sp>
      <p:sp>
        <p:nvSpPr>
          <p:cNvPr id="3" name="Content Placeholder 2"/>
          <p:cNvSpPr>
            <a:spLocks noGrp="1"/>
          </p:cNvSpPr>
          <p:nvPr>
            <p:ph sz="quarter" idx="1"/>
          </p:nvPr>
        </p:nvSpPr>
        <p:spPr>
          <a:xfrm>
            <a:off x="285720" y="1285860"/>
            <a:ext cx="7858180" cy="4643470"/>
          </a:xfrm>
        </p:spPr>
        <p:txBody>
          <a:bodyPr>
            <a:normAutofit/>
          </a:bodyPr>
          <a:lstStyle/>
          <a:p>
            <a:pPr algn="l">
              <a:buNone/>
            </a:pPr>
            <a:r>
              <a:rPr lang="en-US" sz="2800" dirty="0"/>
              <a:t>1-Appropriate numbers and mix of nursing staff.</a:t>
            </a:r>
          </a:p>
          <a:p>
            <a:pPr algn="l">
              <a:buNone/>
            </a:pPr>
            <a:r>
              <a:rPr lang="en-US" sz="2800" dirty="0"/>
              <a:t>2-Provide an all professional nurse staff </a:t>
            </a:r>
          </a:p>
          <a:p>
            <a:pPr algn="l">
              <a:buNone/>
            </a:pPr>
            <a:r>
              <a:rPr lang="en-US" sz="2800" dirty="0"/>
              <a:t>3-Design a staffing plan that specifies how many nursing personnel in each classification will be assigned to each nursing unit for each shift and how vacation and holiday time will be N requested and scheduled.</a:t>
            </a:r>
          </a:p>
          <a:p>
            <a:pPr algn="l">
              <a:buNone/>
            </a:pPr>
            <a:r>
              <a:rPr lang="en-US" sz="2800" dirty="0"/>
              <a:t> 4-Empower the head nurse </a:t>
            </a:r>
          </a:p>
          <a:p>
            <a:pPr algn="l">
              <a:buNone/>
            </a:pPr>
            <a:r>
              <a:rPr lang="en-US" sz="2800" dirty="0"/>
              <a:t>to adjust work schedules </a:t>
            </a:r>
          </a:p>
          <a:p>
            <a:pPr algn="l">
              <a:buNone/>
            </a:pPr>
            <a:r>
              <a:rPr lang="en-US" sz="2800" dirty="0"/>
              <a:t>for unit nursing personnel</a:t>
            </a:r>
            <a:endParaRPr lang="ar-SA" sz="2800" dirty="0"/>
          </a:p>
        </p:txBody>
      </p:sp>
      <p:pic>
        <p:nvPicPr>
          <p:cNvPr id="2051" name="Picture 3"/>
          <p:cNvPicPr>
            <a:picLocks noChangeAspect="1" noChangeArrowheads="1"/>
          </p:cNvPicPr>
          <p:nvPr/>
        </p:nvPicPr>
        <p:blipFill>
          <a:blip r:embed="rId2" cstate="print"/>
          <a:srcRect/>
          <a:stretch>
            <a:fillRect/>
          </a:stretch>
        </p:blipFill>
        <p:spPr bwMode="auto">
          <a:xfrm>
            <a:off x="4214810" y="4180938"/>
            <a:ext cx="4929190" cy="2677062"/>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500042"/>
            <a:ext cx="7772400" cy="1143000"/>
          </a:xfrm>
        </p:spPr>
        <p:txBody>
          <a:bodyPr>
            <a:normAutofit fontScale="90000"/>
          </a:bodyPr>
          <a:lstStyle/>
          <a:p>
            <a:r>
              <a:rPr lang="en-US" dirty="0">
                <a:solidFill>
                  <a:srgbClr val="FF0000"/>
                </a:solidFill>
              </a:rPr>
              <a:t>Objective of staffing in nursing </a:t>
            </a:r>
            <a:br>
              <a:rPr lang="en-US" dirty="0">
                <a:solidFill>
                  <a:srgbClr val="FF0000"/>
                </a:solidFill>
              </a:rPr>
            </a:br>
            <a:endParaRPr lang="ar-SA" dirty="0"/>
          </a:p>
        </p:txBody>
      </p:sp>
      <p:sp>
        <p:nvSpPr>
          <p:cNvPr id="3" name="Content Placeholder 2"/>
          <p:cNvSpPr>
            <a:spLocks noGrp="1"/>
          </p:cNvSpPr>
          <p:nvPr>
            <p:ph sz="quarter" idx="1"/>
          </p:nvPr>
        </p:nvSpPr>
        <p:spPr>
          <a:xfrm>
            <a:off x="642910" y="1428736"/>
            <a:ext cx="5143536" cy="4929222"/>
          </a:xfrm>
        </p:spPr>
        <p:txBody>
          <a:bodyPr>
            <a:normAutofit/>
          </a:bodyPr>
          <a:lstStyle/>
          <a:p>
            <a:pPr algn="l">
              <a:buNone/>
            </a:pPr>
            <a:r>
              <a:rPr lang="en-US" sz="2800" dirty="0"/>
              <a:t>5-Delivery of effective and efficient nursing care</a:t>
            </a:r>
          </a:p>
          <a:p>
            <a:pPr algn="l">
              <a:buNone/>
            </a:pPr>
            <a:r>
              <a:rPr lang="en-US" sz="2800" dirty="0"/>
              <a:t>6-Increase productivity.</a:t>
            </a:r>
          </a:p>
          <a:p>
            <a:pPr algn="l">
              <a:buNone/>
            </a:pPr>
            <a:r>
              <a:rPr lang="en-US" sz="2800" dirty="0"/>
              <a:t>7-Avoid role confusion, communication problems and time waste </a:t>
            </a:r>
          </a:p>
          <a:p>
            <a:pPr algn="l">
              <a:buNone/>
            </a:pPr>
            <a:r>
              <a:rPr lang="en-US" sz="2800" dirty="0"/>
              <a:t>8-Maintain stability in team work. </a:t>
            </a:r>
          </a:p>
          <a:p>
            <a:pPr algn="l">
              <a:buNone/>
            </a:pPr>
            <a:r>
              <a:rPr lang="en-US" sz="2800" dirty="0"/>
              <a:t>9-Reward employees for long- term service</a:t>
            </a:r>
            <a:endParaRPr lang="ar-SA" dirty="0"/>
          </a:p>
        </p:txBody>
      </p:sp>
      <p:pic>
        <p:nvPicPr>
          <p:cNvPr id="3074" name="Picture 2"/>
          <p:cNvPicPr>
            <a:picLocks noChangeAspect="1" noChangeArrowheads="1"/>
          </p:cNvPicPr>
          <p:nvPr/>
        </p:nvPicPr>
        <p:blipFill>
          <a:blip r:embed="rId2"/>
          <a:srcRect/>
          <a:stretch>
            <a:fillRect/>
          </a:stretch>
        </p:blipFill>
        <p:spPr bwMode="auto">
          <a:xfrm>
            <a:off x="5857884" y="2214554"/>
            <a:ext cx="3113213" cy="2071702"/>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5715008" y="4572008"/>
            <a:ext cx="3214710" cy="2071702"/>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496CC-4CF8-B2AE-CF95-5824590BE798}"/>
              </a:ext>
            </a:extLst>
          </p:cNvPr>
          <p:cNvSpPr>
            <a:spLocks noGrp="1"/>
          </p:cNvSpPr>
          <p:nvPr>
            <p:ph type="title"/>
          </p:nvPr>
        </p:nvSpPr>
        <p:spPr/>
        <p:txBody>
          <a:bodyPr/>
          <a:lstStyle/>
          <a:p>
            <a:r>
              <a:rPr lang="en-US" dirty="0">
                <a:solidFill>
                  <a:srgbClr val="FF0000"/>
                </a:solidFill>
              </a:rPr>
              <a:t>Components of Staffing   </a:t>
            </a:r>
          </a:p>
        </p:txBody>
      </p:sp>
      <p:sp>
        <p:nvSpPr>
          <p:cNvPr id="3" name="Content Placeholder 2">
            <a:extLst>
              <a:ext uri="{FF2B5EF4-FFF2-40B4-BE49-F238E27FC236}">
                <a16:creationId xmlns:a16="http://schemas.microsoft.com/office/drawing/2014/main" id="{906662E8-D77A-611A-9DBC-C85E48D0DB13}"/>
              </a:ext>
            </a:extLst>
          </p:cNvPr>
          <p:cNvSpPr>
            <a:spLocks noGrp="1"/>
          </p:cNvSpPr>
          <p:nvPr>
            <p:ph sz="quarter" idx="1"/>
          </p:nvPr>
        </p:nvSpPr>
        <p:spPr/>
        <p:txBody>
          <a:bodyPr/>
          <a:lstStyle/>
          <a:p>
            <a:pPr algn="l"/>
            <a:r>
              <a:rPr lang="en-US" sz="2800" dirty="0"/>
              <a:t>1- Staffing pattern:</a:t>
            </a:r>
          </a:p>
          <a:p>
            <a:pPr lvl="8" algn="l"/>
            <a:endParaRPr lang="en-US" sz="2800" dirty="0"/>
          </a:p>
          <a:p>
            <a:pPr algn="l"/>
            <a:r>
              <a:rPr lang="en-US" sz="2800" dirty="0"/>
              <a:t>it is the number and mix of personnel that should be on duty per each unit per shift, per day.</a:t>
            </a:r>
          </a:p>
          <a:p>
            <a:pPr algn="l"/>
            <a:endParaRPr lang="en-US" sz="2800" dirty="0"/>
          </a:p>
          <a:p>
            <a:pPr lvl="8" algn="l"/>
            <a:r>
              <a:rPr lang="en-US" sz="2800" dirty="0"/>
              <a:t>2- Staffing plan:</a:t>
            </a:r>
          </a:p>
          <a:p>
            <a:pPr algn="l"/>
            <a:endParaRPr lang="en-US" sz="2800" dirty="0"/>
          </a:p>
          <a:p>
            <a:pPr algn="l"/>
            <a:r>
              <a:rPr lang="en-US" sz="2800" dirty="0"/>
              <a:t>It determines the number of nursing personnel that must be hired to deliver nursing care on the nursing units</a:t>
            </a:r>
            <a:r>
              <a:rPr lang="en-US" dirty="0"/>
              <a:t>.</a:t>
            </a:r>
          </a:p>
        </p:txBody>
      </p:sp>
    </p:spTree>
    <p:extLst>
      <p:ext uri="{BB962C8B-B14F-4D97-AF65-F5344CB8AC3E}">
        <p14:creationId xmlns:p14="http://schemas.microsoft.com/office/powerpoint/2010/main" val="2579740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1026" name="Picture 2"/>
          <p:cNvPicPr>
            <a:picLocks noGrp="1" noChangeAspect="1" noChangeArrowheads="1"/>
          </p:cNvPicPr>
          <p:nvPr>
            <p:ph sz="quarter" idx="1"/>
          </p:nvPr>
        </p:nvPicPr>
        <p:blipFill>
          <a:blip r:embed="rId2"/>
          <a:srcRect/>
          <a:stretch>
            <a:fillRect/>
          </a:stretch>
        </p:blipFill>
        <p:spPr bwMode="auto">
          <a:xfrm>
            <a:off x="0" y="0"/>
            <a:ext cx="8929718" cy="6830639"/>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7772400" cy="857232"/>
          </a:xfrm>
        </p:spPr>
        <p:txBody>
          <a:bodyPr>
            <a:normAutofit/>
          </a:bodyPr>
          <a:lstStyle/>
          <a:p>
            <a:r>
              <a:rPr lang="en-US" dirty="0"/>
              <a:t>        </a:t>
            </a:r>
            <a:r>
              <a:rPr lang="en-US" dirty="0">
                <a:solidFill>
                  <a:srgbClr val="FF0000"/>
                </a:solidFill>
              </a:rPr>
              <a:t>Factor affecting staffing</a:t>
            </a:r>
            <a:endParaRPr lang="ar-SA" dirty="0">
              <a:solidFill>
                <a:srgbClr val="FF0000"/>
              </a:solidFill>
            </a:endParaRPr>
          </a:p>
        </p:txBody>
      </p:sp>
      <p:sp>
        <p:nvSpPr>
          <p:cNvPr id="3" name="Content Placeholder 2"/>
          <p:cNvSpPr>
            <a:spLocks noGrp="1"/>
          </p:cNvSpPr>
          <p:nvPr>
            <p:ph sz="quarter" idx="1"/>
          </p:nvPr>
        </p:nvSpPr>
        <p:spPr>
          <a:xfrm>
            <a:off x="357158" y="1000108"/>
            <a:ext cx="8786842" cy="4572000"/>
          </a:xfrm>
        </p:spPr>
        <p:txBody>
          <a:bodyPr>
            <a:noAutofit/>
          </a:bodyPr>
          <a:lstStyle/>
          <a:p>
            <a:pPr algn="l">
              <a:buNone/>
            </a:pPr>
            <a:r>
              <a:rPr lang="en-US" dirty="0"/>
              <a:t>1.Planning: Assessing the current and future workforce needs of the organization to ensure the right number of employees with the right skills are available when needed</a:t>
            </a:r>
          </a:p>
          <a:p>
            <a:pPr algn="l"/>
            <a:endParaRPr lang="en-US" dirty="0"/>
          </a:p>
          <a:p>
            <a:pPr algn="l">
              <a:buNone/>
            </a:pPr>
            <a:r>
              <a:rPr lang="en-US" dirty="0"/>
              <a:t>2.Training and Development: Providing employees with the necessary training to perform their job effectively and offering opportunities for skill enhancement and career growth</a:t>
            </a:r>
          </a:p>
          <a:p>
            <a:pPr algn="l"/>
            <a:endParaRPr lang="en-US" dirty="0"/>
          </a:p>
          <a:p>
            <a:pPr algn="l">
              <a:buNone/>
            </a:pPr>
            <a:r>
              <a:rPr lang="en-US" dirty="0"/>
              <a:t>3.Recruitment Strategy: Tailoring methods (internal/external, online platforms, referrals) to attract top candidates.</a:t>
            </a:r>
          </a:p>
          <a:p>
            <a:pPr algn="l"/>
            <a:endParaRPr lang="en-US" dirty="0"/>
          </a:p>
          <a:p>
            <a:pPr algn="l">
              <a:buNone/>
            </a:pPr>
            <a:r>
              <a:rPr lang="en-US" dirty="0"/>
              <a:t>4.Onboarding: Ensuring a smooth integration for new hires, helping them understand the company’s culture, goals, and tools</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316</TotalTime>
  <Words>1348</Words>
  <Application>Microsoft Office PowerPoint</Application>
  <PresentationFormat>On-screen Show (4:3)</PresentationFormat>
  <Paragraphs>226</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Equity</vt:lpstr>
      <vt:lpstr>Staffing and scheduling   </vt:lpstr>
      <vt:lpstr>Out Lines </vt:lpstr>
      <vt:lpstr> </vt:lpstr>
      <vt:lpstr>NURSE staffing has three main components </vt:lpstr>
      <vt:lpstr>Objective of staffing in nursing  </vt:lpstr>
      <vt:lpstr>Objective of staffing in nursing  </vt:lpstr>
      <vt:lpstr>Components of Staffing   </vt:lpstr>
      <vt:lpstr>PowerPoint Presentation</vt:lpstr>
      <vt:lpstr>        Factor affecting staffing</vt:lpstr>
      <vt:lpstr>       </vt:lpstr>
      <vt:lpstr> </vt:lpstr>
      <vt:lpstr> </vt:lpstr>
      <vt:lpstr> </vt:lpstr>
      <vt:lpstr> </vt:lpstr>
      <vt:lpstr>Staffing process: </vt:lpstr>
      <vt:lpstr> </vt:lpstr>
      <vt:lpstr>Scheduling Definition:</vt:lpstr>
      <vt:lpstr>Types of scheduling:</vt:lpstr>
      <vt:lpstr>Block Scheduling</vt:lpstr>
      <vt:lpstr>Cyclic Scheduling</vt:lpstr>
      <vt:lpstr>Self-scheduling:</vt:lpstr>
      <vt:lpstr>Centralized scheduling</vt:lpstr>
      <vt:lpstr>Advantages and Disadvantages</vt:lpstr>
      <vt:lpstr>Decentralized </vt:lpstr>
      <vt:lpstr>PowerPoint Presentation</vt:lpstr>
      <vt:lpstr>Mixed or preference scheduling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Staffing and scheduling</dc:title>
  <dc:creator>Majdi</dc:creator>
  <cp:lastModifiedBy>Majdi</cp:lastModifiedBy>
  <cp:revision>288</cp:revision>
  <dcterms:created xsi:type="dcterms:W3CDTF">2024-10-18T09:30:54Z</dcterms:created>
  <dcterms:modified xsi:type="dcterms:W3CDTF">2024-10-18T19:12:50Z</dcterms:modified>
</cp:coreProperties>
</file>