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82" r:id="rId2"/>
    <p:sldId id="257" r:id="rId3"/>
    <p:sldId id="258" r:id="rId4"/>
    <p:sldId id="259" r:id="rId5"/>
    <p:sldId id="261" r:id="rId6"/>
    <p:sldId id="262" r:id="rId7"/>
    <p:sldId id="263" r:id="rId8"/>
    <p:sldId id="264" r:id="rId9"/>
    <p:sldId id="283" r:id="rId10"/>
    <p:sldId id="285" r:id="rId11"/>
    <p:sldId id="265" r:id="rId12"/>
    <p:sldId id="286" r:id="rId13"/>
    <p:sldId id="287" r:id="rId14"/>
    <p:sldId id="288" r:id="rId15"/>
    <p:sldId id="289" r:id="rId16"/>
    <p:sldId id="290" r:id="rId17"/>
    <p:sldId id="291" r:id="rId18"/>
    <p:sldId id="293" r:id="rId19"/>
    <p:sldId id="294" r:id="rId20"/>
    <p:sldId id="295" r:id="rId21"/>
    <p:sldId id="296" r:id="rId22"/>
    <p:sldId id="297" r:id="rId23"/>
    <p:sldId id="298" r:id="rId24"/>
    <p:sldId id="299" r:id="rId25"/>
    <p:sldId id="301" r:id="rId26"/>
    <p:sldId id="302" r:id="rId27"/>
    <p:sldId id="303" r:id="rId28"/>
    <p:sldId id="304" r:id="rId29"/>
    <p:sldId id="260" r:id="rId30"/>
    <p:sldId id="305" r:id="rId31"/>
    <p:sldId id="307" r:id="rId32"/>
    <p:sldId id="266" r:id="rId33"/>
    <p:sldId id="269" r:id="rId34"/>
    <p:sldId id="270" r:id="rId35"/>
    <p:sldId id="271" r:id="rId36"/>
    <p:sldId id="273" r:id="rId37"/>
    <p:sldId id="308" r:id="rId38"/>
    <p:sldId id="309" r:id="rId39"/>
    <p:sldId id="310" r:id="rId40"/>
    <p:sldId id="311" r:id="rId4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8" autoAdjust="0"/>
    <p:restoredTop sz="98859" autoAdjust="0"/>
  </p:normalViewPr>
  <p:slideViewPr>
    <p:cSldViewPr>
      <p:cViewPr varScale="1">
        <p:scale>
          <a:sx n="74" d="100"/>
          <a:sy n="74" d="100"/>
        </p:scale>
        <p:origin x="11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C99A0-FF48-4D26-A26C-DBD177B54751}" type="datetimeFigureOut">
              <a:rPr lang="id-ID" smtClean="0"/>
              <a:pPr/>
              <a:t>07/12/2019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C799A-CB76-4D3D-85DF-7186E60630A1}" type="slidenum">
              <a:rPr lang="id-ID" smtClean="0"/>
              <a:pPr/>
              <a:t>‹#›</a:t>
            </a:fld>
            <a:endParaRPr lang="id-ID"/>
          </a:p>
        </p:txBody>
      </p:sp>
    </p:spTree>
    <p:extLst>
      <p:ext uri="{BB962C8B-B14F-4D97-AF65-F5344CB8AC3E}">
        <p14:creationId xmlns:p14="http://schemas.microsoft.com/office/powerpoint/2010/main" val="227151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84ABD0-83CB-4109-A0DD-4AB64ED6FB95}" type="datetimeFigureOut">
              <a:rPr lang="id-ID" smtClean="0"/>
              <a:pPr/>
              <a:t>07/12/2019</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0A54C2-8870-4B14-B767-1778CE3A4A9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0A54C2-8870-4B14-B767-1778CE3A4A9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0A54C2-8870-4B14-B767-1778CE3A4A9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0A54C2-8870-4B14-B767-1778CE3A4A96}" type="slidenum">
              <a:rPr lang="id-ID" smtClean="0"/>
              <a:pPr/>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0A54C2-8870-4B14-B767-1778CE3A4A96}"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0A54C2-8870-4B14-B767-1778CE3A4A96}" type="slidenum">
              <a:rPr lang="id-ID" smtClean="0"/>
              <a:pPr/>
              <a:t>‹#›</a:t>
            </a:fld>
            <a:endParaRPr lang="id-ID"/>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50A54C2-8870-4B14-B767-1778CE3A4A96}"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50A54C2-8870-4B14-B767-1778CE3A4A96}" type="slidenum">
              <a:rPr lang="id-ID" smtClean="0"/>
              <a:pPr/>
              <a:t>‹#›</a:t>
            </a:fld>
            <a:endParaRPr lang="id-ID"/>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4ABD0-83CB-4109-A0DD-4AB64ED6FB95}" type="datetimeFigureOut">
              <a:rPr lang="id-ID" smtClean="0"/>
              <a:pPr/>
              <a:t>07/12/2019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50A54C2-8870-4B14-B767-1778CE3A4A9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F84ABD0-83CB-4109-A0DD-4AB64ED6FB95}" type="datetimeFigureOut">
              <a:rPr lang="id-ID" smtClean="0"/>
              <a:pPr/>
              <a:t>07/12/2019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0A54C2-8870-4B14-B767-1778CE3A4A96}"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F84ABD0-83CB-4109-A0DD-4AB64ED6FB95}" type="datetimeFigureOut">
              <a:rPr lang="id-ID" smtClean="0"/>
              <a:pPr/>
              <a:t>07/12/2019</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50A54C2-8870-4B14-B767-1778CE3A4A96}"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F84ABD0-83CB-4109-A0DD-4AB64ED6FB95}" type="datetimeFigureOut">
              <a:rPr lang="id-ID" smtClean="0"/>
              <a:pPr/>
              <a:t>07/12/2019</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0A54C2-8870-4B14-B767-1778CE3A4A9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7502"/>
            <a:ext cx="7772400" cy="2433498"/>
          </a:xfrm>
        </p:spPr>
        <p:txBody>
          <a:bodyPr>
            <a:noAutofit/>
          </a:bodyPr>
          <a:lstStyle/>
          <a:p>
            <a:pPr algn="ctr"/>
            <a:r>
              <a:rPr lang="en-US" sz="3200" dirty="0">
                <a:effectLst/>
              </a:rPr>
              <a:t>Chapter 7: </a:t>
            </a:r>
            <a:r>
              <a:rPr lang="en-US" sz="3200" b="0" dirty="0">
                <a:effectLst/>
              </a:rPr>
              <a:t>Food Preservation through Temperature Reduction </a:t>
            </a:r>
            <a:br>
              <a:rPr lang="en-US" sz="3200" b="0" dirty="0">
                <a:effectLst/>
              </a:rPr>
            </a:br>
            <a:r>
              <a:rPr lang="en-US" sz="3200" b="0" dirty="0">
                <a:effectLst/>
              </a:rPr>
              <a:t>1. Freezing</a:t>
            </a:r>
            <a:br>
              <a:rPr lang="en-US" sz="3200" b="0" dirty="0">
                <a:effectLst/>
              </a:rPr>
            </a:br>
            <a:r>
              <a:rPr lang="en-US" sz="3200" b="0" dirty="0">
                <a:effectLst/>
              </a:rPr>
              <a:t>2. Chilling</a:t>
            </a:r>
            <a:endParaRPr lang="id-ID" sz="4000" b="0" dirty="0"/>
          </a:p>
        </p:txBody>
      </p:sp>
      <p:sp>
        <p:nvSpPr>
          <p:cNvPr id="3" name="Subtitle 2"/>
          <p:cNvSpPr>
            <a:spLocks noGrp="1"/>
          </p:cNvSpPr>
          <p:nvPr>
            <p:ph type="subTitle" idx="1"/>
          </p:nvPr>
        </p:nvSpPr>
        <p:spPr>
          <a:xfrm>
            <a:off x="1447800" y="4191000"/>
            <a:ext cx="6400800" cy="609600"/>
          </a:xfrm>
        </p:spPr>
        <p:txBody>
          <a:bodyPr>
            <a:noAutofit/>
          </a:bodyPr>
          <a:lstStyle/>
          <a:p>
            <a:pPr algn="ctr"/>
            <a:r>
              <a:rPr lang="id-ID" dirty="0">
                <a:solidFill>
                  <a:schemeClr val="tx1"/>
                </a:solidFill>
              </a:rPr>
              <a:t>By:</a:t>
            </a:r>
          </a:p>
          <a:p>
            <a:pPr algn="ctr"/>
            <a:r>
              <a:rPr lang="id-ID" dirty="0">
                <a:solidFill>
                  <a:schemeClr val="tx1"/>
                </a:solidFill>
              </a:rPr>
              <a:t> </a:t>
            </a:r>
            <a:r>
              <a:rPr lang="en-US" dirty="0">
                <a:solidFill>
                  <a:schemeClr val="tx1"/>
                </a:solidFill>
              </a:rPr>
              <a:t>Dr</a:t>
            </a:r>
            <a:r>
              <a:rPr lang="id-ID" dirty="0">
                <a:solidFill>
                  <a:schemeClr val="tx1"/>
                </a:solidFill>
              </a:rPr>
              <a:t>. Mohammed Sab</a:t>
            </a:r>
            <a:r>
              <a:rPr lang="en-US" dirty="0">
                <a:solidFill>
                  <a:schemeClr val="tx1"/>
                </a:solidFill>
              </a:rPr>
              <a:t>b</a:t>
            </a:r>
            <a:r>
              <a:rPr lang="id-ID" dirty="0">
                <a:solidFill>
                  <a:schemeClr val="tx1"/>
                </a:solidFill>
              </a:rPr>
              <a:t>ah</a:t>
            </a:r>
          </a:p>
        </p:txBody>
      </p:sp>
      <p:graphicFrame>
        <p:nvGraphicFramePr>
          <p:cNvPr id="1026" name="Object 2"/>
          <p:cNvGraphicFramePr>
            <a:graphicFrameLocks noChangeAspect="1"/>
          </p:cNvGraphicFramePr>
          <p:nvPr/>
        </p:nvGraphicFramePr>
        <p:xfrm>
          <a:off x="0" y="0"/>
          <a:ext cx="1752600" cy="1676400"/>
        </p:xfrm>
        <a:graphic>
          <a:graphicData uri="http://schemas.openxmlformats.org/presentationml/2006/ole">
            <mc:AlternateContent xmlns:mc="http://schemas.openxmlformats.org/markup-compatibility/2006">
              <mc:Choice xmlns:v="urn:schemas-microsoft-com:vml" Requires="v">
                <p:oleObj spid="_x0000_s1047" r:id="rId3" imgW="1895238" imgH="1961905" progId="">
                  <p:embed/>
                </p:oleObj>
              </mc:Choice>
              <mc:Fallback>
                <p:oleObj r:id="rId3" imgW="1895238" imgH="196190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676400" y="0"/>
            <a:ext cx="6400800" cy="707886"/>
          </a:xfrm>
          <a:prstGeom prst="rect">
            <a:avLst/>
          </a:prstGeom>
        </p:spPr>
        <p:txBody>
          <a:bodyPr wrap="square">
            <a:spAutoFit/>
          </a:bodyPr>
          <a:lstStyle/>
          <a:p>
            <a:pPr algn="ctr"/>
            <a:r>
              <a:rPr kumimoji="0" lang="id-ID"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rPr>
              <a:t> </a:t>
            </a:r>
            <a:r>
              <a:rPr kumimoji="0" lang="en-US"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rPr>
              <a:t>An-</a:t>
            </a:r>
            <a:r>
              <a:rPr kumimoji="0" lang="en-US" sz="2000" b="1" i="0" u="none" strike="noStrike" normalizeH="0" baseline="0" dirty="0" err="1">
                <a:ln w="11430"/>
                <a:solidFill>
                  <a:schemeClr val="tx1">
                    <a:lumMod val="85000"/>
                    <a:lumOff val="15000"/>
                  </a:schemeClr>
                </a:solidFill>
                <a:latin typeface="Arial" pitchFamily="34" charset="0"/>
                <a:ea typeface="Times New Roman" pitchFamily="18" charset="0"/>
                <a:cs typeface="Arial" pitchFamily="34" charset="0"/>
              </a:rPr>
              <a:t>Najah</a:t>
            </a:r>
            <a:r>
              <a:rPr kumimoji="0" lang="en-US"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rPr>
              <a:t> National University</a:t>
            </a:r>
            <a:endParaRPr kumimoji="0" lang="id-ID"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endParaRPr>
          </a:p>
          <a:p>
            <a:pPr algn="ctr"/>
            <a:r>
              <a:rPr lang="id-ID" sz="2000" b="1" dirty="0">
                <a:ln w="11430"/>
                <a:solidFill>
                  <a:schemeClr val="tx1">
                    <a:lumMod val="85000"/>
                    <a:lumOff val="15000"/>
                  </a:schemeClr>
                </a:solidFill>
                <a:latin typeface="Arial" pitchFamily="34" charset="0"/>
                <a:cs typeface="Arial" pitchFamily="34" charset="0"/>
              </a:rPr>
              <a:t>Faculty of Agriculture </a:t>
            </a:r>
            <a:endParaRPr lang="id-ID" sz="2000" dirty="0"/>
          </a:p>
        </p:txBody>
      </p:sp>
      <p:graphicFrame>
        <p:nvGraphicFramePr>
          <p:cNvPr id="7" name="Object 2">
            <a:extLst>
              <a:ext uri="{FF2B5EF4-FFF2-40B4-BE49-F238E27FC236}">
                <a16:creationId xmlns:a16="http://schemas.microsoft.com/office/drawing/2014/main" xmlns="" id="{52A6B419-8989-4D6C-BA7F-41CF85A4EB4A}"/>
              </a:ext>
            </a:extLst>
          </p:cNvPr>
          <p:cNvGraphicFramePr>
            <a:graphicFrameLocks noChangeAspect="1"/>
          </p:cNvGraphicFramePr>
          <p:nvPr>
            <p:extLst>
              <p:ext uri="{D42A27DB-BD31-4B8C-83A1-F6EECF244321}">
                <p14:modId xmlns:p14="http://schemas.microsoft.com/office/powerpoint/2010/main" val="4032072987"/>
              </p:ext>
            </p:extLst>
          </p:nvPr>
        </p:nvGraphicFramePr>
        <p:xfrm>
          <a:off x="7391400" y="0"/>
          <a:ext cx="1752600" cy="1676400"/>
        </p:xfrm>
        <a:graphic>
          <a:graphicData uri="http://schemas.openxmlformats.org/presentationml/2006/ole">
            <mc:AlternateContent xmlns:mc="http://schemas.openxmlformats.org/markup-compatibility/2006">
              <mc:Choice xmlns:v="urn:schemas-microsoft-com:vml" Requires="v">
                <p:oleObj spid="_x0000_s1048" r:id="rId5" imgW="1895238" imgH="1961905" progId="">
                  <p:embed/>
                </p:oleObj>
              </mc:Choice>
              <mc:Fallback>
                <p:oleObj r:id="rId5" imgW="1895238" imgH="1961905"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4893647"/>
          </a:xfrm>
          <a:prstGeom prst="rect">
            <a:avLst/>
          </a:prstGeom>
        </p:spPr>
        <p:txBody>
          <a:bodyPr wrap="square">
            <a:spAutoFit/>
          </a:bodyPr>
          <a:lstStyle/>
          <a:p>
            <a:pPr algn="just"/>
            <a:r>
              <a:rPr lang="en-US" sz="2400" dirty="0">
                <a:latin typeface="Arial" pitchFamily="34" charset="0"/>
                <a:cs typeface="Arial" pitchFamily="34" charset="0"/>
              </a:rPr>
              <a:t>During freezing, heat is conducted from the interior of a food to the surface and is</a:t>
            </a:r>
            <a:r>
              <a:rPr lang="id-ID" sz="2400" dirty="0">
                <a:latin typeface="Arial" pitchFamily="34" charset="0"/>
                <a:cs typeface="Arial" pitchFamily="34" charset="0"/>
              </a:rPr>
              <a:t> </a:t>
            </a:r>
            <a:r>
              <a:rPr lang="en-US" sz="2400" dirty="0">
                <a:latin typeface="Arial" pitchFamily="34" charset="0"/>
                <a:cs typeface="Arial" pitchFamily="34" charset="0"/>
              </a:rPr>
              <a:t>removed by the freezing medium. </a:t>
            </a:r>
            <a:endParaRPr lang="id-ID" sz="2400" dirty="0">
              <a:latin typeface="Arial" pitchFamily="34" charset="0"/>
              <a:cs typeface="Arial" pitchFamily="34" charset="0"/>
            </a:endParaRPr>
          </a:p>
          <a:p>
            <a:pPr algn="just"/>
            <a:r>
              <a:rPr lang="en-US" sz="2400" dirty="0">
                <a:latin typeface="Arial" pitchFamily="34" charset="0"/>
                <a:cs typeface="Arial" pitchFamily="34" charset="0"/>
              </a:rPr>
              <a:t>The factors which influence the rate of heat transfer</a:t>
            </a:r>
            <a:r>
              <a:rPr lang="id-ID" sz="2400" dirty="0">
                <a:latin typeface="Arial" pitchFamily="34" charset="0"/>
                <a:cs typeface="Arial" pitchFamily="34" charset="0"/>
              </a:rPr>
              <a:t> are:</a:t>
            </a:r>
          </a:p>
          <a:p>
            <a:pPr algn="just"/>
            <a:endParaRPr lang="id-ID" sz="2400" dirty="0">
              <a:latin typeface="Arial" pitchFamily="34" charset="0"/>
              <a:cs typeface="Arial" pitchFamily="34" charset="0"/>
            </a:endParaRPr>
          </a:p>
          <a:p>
            <a:pPr algn="just"/>
            <a:r>
              <a:rPr lang="en-US" sz="2400" dirty="0">
                <a:latin typeface="Arial" pitchFamily="34" charset="0"/>
                <a:cs typeface="Arial" pitchFamily="34" charset="0"/>
              </a:rPr>
              <a:t>• the thermal conductivity of the food</a:t>
            </a:r>
          </a:p>
          <a:p>
            <a:pPr algn="just"/>
            <a:r>
              <a:rPr lang="en-US" sz="2400" dirty="0">
                <a:latin typeface="Arial" pitchFamily="34" charset="0"/>
                <a:cs typeface="Arial" pitchFamily="34" charset="0"/>
              </a:rPr>
              <a:t>• the area of food available for heat transfer</a:t>
            </a:r>
          </a:p>
          <a:p>
            <a:pPr marL="346075" indent="-346075" algn="just"/>
            <a:r>
              <a:rPr lang="en-US" sz="2400" dirty="0">
                <a:latin typeface="Arial" pitchFamily="34" charset="0"/>
                <a:cs typeface="Arial" pitchFamily="34" charset="0"/>
              </a:rPr>
              <a:t>• the distance that the heat must travel through the</a:t>
            </a:r>
            <a:r>
              <a:rPr lang="id-ID" sz="2400" dirty="0">
                <a:latin typeface="Arial" pitchFamily="34" charset="0"/>
                <a:cs typeface="Arial" pitchFamily="34" charset="0"/>
              </a:rPr>
              <a:t> </a:t>
            </a:r>
            <a:r>
              <a:rPr lang="en-US" sz="2400" dirty="0">
                <a:latin typeface="Arial" pitchFamily="34" charset="0"/>
                <a:cs typeface="Arial" pitchFamily="34" charset="0"/>
              </a:rPr>
              <a:t>food (size of the pieces)</a:t>
            </a:r>
          </a:p>
          <a:p>
            <a:pPr marL="346075" indent="-346075" algn="just"/>
            <a:r>
              <a:rPr lang="en-US" sz="2400" dirty="0">
                <a:latin typeface="Arial" pitchFamily="34" charset="0"/>
                <a:cs typeface="Arial" pitchFamily="34" charset="0"/>
              </a:rPr>
              <a:t>• the temperature difference between the food and the freezing medium</a:t>
            </a:r>
          </a:p>
          <a:p>
            <a:pPr marL="346075" indent="-346075" algn="just"/>
            <a:r>
              <a:rPr lang="en-US" sz="2400" dirty="0">
                <a:latin typeface="Arial" pitchFamily="34" charset="0"/>
                <a:cs typeface="Arial" pitchFamily="34" charset="0"/>
              </a:rPr>
              <a:t>• the insulating effect of the boundary film of air surrounding the food</a:t>
            </a:r>
            <a:r>
              <a:rPr lang="id-ID" sz="2400" dirty="0">
                <a:latin typeface="Arial" pitchFamily="34" charset="0"/>
                <a:cs typeface="Arial" pitchFamily="34" charset="0"/>
              </a:rPr>
              <a:t>.</a:t>
            </a:r>
            <a:endParaRPr lang="en-US" sz="2400" dirty="0">
              <a:latin typeface="Arial" pitchFamily="34" charset="0"/>
              <a:cs typeface="Arial" pitchFamily="34" charset="0"/>
            </a:endParaRPr>
          </a:p>
          <a:p>
            <a:pPr marL="346075" indent="-346075" algn="just"/>
            <a:r>
              <a:rPr lang="en-US" sz="2400" dirty="0">
                <a:latin typeface="Arial" pitchFamily="34" charset="0"/>
                <a:cs typeface="Arial" pitchFamily="34" charset="0"/>
              </a:rPr>
              <a:t>• packaging, if present, is an additional barrier to heat flow.</a:t>
            </a:r>
            <a:endParaRPr lang="id-ID" sz="2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81000" y="381000"/>
            <a:ext cx="8229600" cy="685800"/>
          </a:xfrm>
        </p:spPr>
        <p:txBody>
          <a:bodyPr/>
          <a:lstStyle/>
          <a:p>
            <a:pPr eaLnBrk="1" hangingPunct="1"/>
            <a:r>
              <a:rPr lang="en-US" sz="3600" b="1" dirty="0">
                <a:solidFill>
                  <a:srgbClr val="000000"/>
                </a:solidFill>
                <a:effectLst/>
              </a:rPr>
              <a:t>Equipment</a:t>
            </a:r>
          </a:p>
        </p:txBody>
      </p:sp>
      <p:sp>
        <p:nvSpPr>
          <p:cNvPr id="4" name="Rectangle 3"/>
          <p:cNvSpPr/>
          <p:nvPr/>
        </p:nvSpPr>
        <p:spPr>
          <a:xfrm>
            <a:off x="304800" y="1295400"/>
            <a:ext cx="8686800" cy="4278094"/>
          </a:xfrm>
          <a:prstGeom prst="rect">
            <a:avLst/>
          </a:prstGeom>
        </p:spPr>
        <p:txBody>
          <a:bodyPr wrap="square">
            <a:spAutoFit/>
          </a:bodyPr>
          <a:lstStyle/>
          <a:p>
            <a:pPr algn="just"/>
            <a:r>
              <a:rPr lang="en-US" sz="2800" dirty="0">
                <a:latin typeface="Arial" pitchFamily="34" charset="0"/>
                <a:cs typeface="Arial" pitchFamily="34" charset="0"/>
              </a:rPr>
              <a:t>The selection of freezing equipment should take the following factors into consideration:</a:t>
            </a:r>
            <a:r>
              <a:rPr lang="id-ID" sz="2800" dirty="0">
                <a:latin typeface="Arial" pitchFamily="34" charset="0"/>
                <a:cs typeface="Arial" pitchFamily="34" charset="0"/>
              </a:rPr>
              <a:t> </a:t>
            </a:r>
          </a:p>
          <a:p>
            <a:pPr algn="just">
              <a:buFont typeface="Wingdings" pitchFamily="2" charset="2"/>
              <a:buChar char="§"/>
            </a:pPr>
            <a:r>
              <a:rPr lang="id-ID" sz="2800" dirty="0">
                <a:latin typeface="Arial" pitchFamily="34" charset="0"/>
                <a:cs typeface="Arial" pitchFamily="34" charset="0"/>
              </a:rPr>
              <a:t> </a:t>
            </a:r>
            <a:r>
              <a:rPr lang="en-US" sz="2800" dirty="0">
                <a:latin typeface="Arial" pitchFamily="34" charset="0"/>
                <a:cs typeface="Arial" pitchFamily="34" charset="0"/>
              </a:rPr>
              <a:t>the rate of freezing required;</a:t>
            </a:r>
            <a:endParaRPr lang="id-ID" sz="2800" dirty="0">
              <a:latin typeface="Arial" pitchFamily="34" charset="0"/>
              <a:cs typeface="Arial" pitchFamily="34" charset="0"/>
            </a:endParaRPr>
          </a:p>
          <a:p>
            <a:pPr algn="just">
              <a:buFont typeface="Wingdings" pitchFamily="2" charset="2"/>
              <a:buChar char="§"/>
            </a:pPr>
            <a:r>
              <a:rPr lang="en-US" sz="2800" dirty="0">
                <a:latin typeface="Arial" pitchFamily="34" charset="0"/>
                <a:cs typeface="Arial" pitchFamily="34" charset="0"/>
              </a:rPr>
              <a:t> the size, shape and packaging requirements of the food;</a:t>
            </a:r>
            <a:r>
              <a:rPr lang="id-ID" sz="2800" dirty="0">
                <a:latin typeface="Arial" pitchFamily="34" charset="0"/>
                <a:cs typeface="Arial" pitchFamily="34" charset="0"/>
              </a:rPr>
              <a:t> </a:t>
            </a:r>
            <a:r>
              <a:rPr lang="en-US" sz="2800" dirty="0">
                <a:latin typeface="Arial" pitchFamily="34" charset="0"/>
                <a:cs typeface="Arial" pitchFamily="34" charset="0"/>
              </a:rPr>
              <a:t>batch or continuous operation,</a:t>
            </a:r>
            <a:endParaRPr lang="id-ID" sz="2800" dirty="0">
              <a:latin typeface="Arial" pitchFamily="34" charset="0"/>
              <a:cs typeface="Arial" pitchFamily="34" charset="0"/>
            </a:endParaRPr>
          </a:p>
          <a:p>
            <a:pPr algn="just">
              <a:buFont typeface="Wingdings" pitchFamily="2" charset="2"/>
              <a:buChar char="§"/>
            </a:pPr>
            <a:r>
              <a:rPr lang="en-US" sz="2800" dirty="0">
                <a:latin typeface="Arial" pitchFamily="34" charset="0"/>
                <a:cs typeface="Arial" pitchFamily="34" charset="0"/>
              </a:rPr>
              <a:t> the scale of production, range of products to be processed</a:t>
            </a:r>
            <a:r>
              <a:rPr lang="id-ID" sz="2800" dirty="0">
                <a:latin typeface="Arial" pitchFamily="34" charset="0"/>
                <a:cs typeface="Arial" pitchFamily="34" charset="0"/>
              </a:rPr>
              <a:t> </a:t>
            </a:r>
            <a:r>
              <a:rPr lang="en-US" sz="2800" dirty="0">
                <a:latin typeface="Arial" pitchFamily="34" charset="0"/>
                <a:cs typeface="Arial" pitchFamily="34" charset="0"/>
              </a:rPr>
              <a:t>and not least the capital and operating costs.</a:t>
            </a:r>
            <a:endParaRPr lang="id-ID" sz="2800" dirty="0">
              <a:latin typeface="Arial" pitchFamily="34" charset="0"/>
              <a:cs typeface="Arial" pitchFamily="34" charset="0"/>
            </a:endParaRPr>
          </a:p>
          <a:p>
            <a:pPr algn="just"/>
            <a:endParaRPr lang="id-ID" sz="2800" dirty="0">
              <a:latin typeface="Arial" pitchFamily="34" charset="0"/>
              <a:cs typeface="Arial" pitchFamily="34" charset="0"/>
            </a:endParaRPr>
          </a:p>
          <a:p>
            <a:pPr algn="just"/>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610600" cy="4425827"/>
          </a:xfrm>
          <a:prstGeom prst="rect">
            <a:avLst/>
          </a:prstGeom>
        </p:spPr>
        <p:txBody>
          <a:bodyPr wrap="square">
            <a:spAutoFit/>
          </a:bodyPr>
          <a:lstStyle/>
          <a:p>
            <a:pPr algn="just">
              <a:lnSpc>
                <a:spcPct val="80000"/>
              </a:lnSpc>
            </a:pPr>
            <a:r>
              <a:rPr lang="en-US" sz="3200" dirty="0">
                <a:latin typeface="Arial" pitchFamily="34" charset="0"/>
                <a:cs typeface="Arial" pitchFamily="34" charset="0"/>
              </a:rPr>
              <a:t>Freezers are broadly categorized into:</a:t>
            </a:r>
          </a:p>
          <a:p>
            <a:pPr algn="just">
              <a:lnSpc>
                <a:spcPct val="80000"/>
              </a:lnSpc>
            </a:pPr>
            <a:endParaRPr lang="en-US" sz="3200" dirty="0">
              <a:latin typeface="Arial" pitchFamily="34" charset="0"/>
              <a:cs typeface="Arial" pitchFamily="34" charset="0"/>
            </a:endParaRPr>
          </a:p>
          <a:p>
            <a:pPr algn="just">
              <a:lnSpc>
                <a:spcPct val="80000"/>
              </a:lnSpc>
            </a:pPr>
            <a:r>
              <a:rPr lang="en-US" sz="3200" dirty="0">
                <a:latin typeface="Arial" pitchFamily="34" charset="0"/>
                <a:cs typeface="Arial" pitchFamily="34" charset="0"/>
              </a:rPr>
              <a:t>• mechanical refrigerators, which evaporate and compress a refrigerant in a continuous cycle and use cooled air, cooled liquid or cooled surfaces to remove heat from foods</a:t>
            </a:r>
            <a:endParaRPr lang="id-ID" sz="3200" dirty="0">
              <a:latin typeface="Arial" pitchFamily="34" charset="0"/>
              <a:cs typeface="Arial" pitchFamily="34" charset="0"/>
            </a:endParaRPr>
          </a:p>
          <a:p>
            <a:pPr algn="just">
              <a:lnSpc>
                <a:spcPct val="80000"/>
              </a:lnSpc>
            </a:pPr>
            <a:endParaRPr lang="en-US" sz="3200" dirty="0">
              <a:latin typeface="Arial" pitchFamily="34" charset="0"/>
              <a:cs typeface="Arial" pitchFamily="34" charset="0"/>
            </a:endParaRPr>
          </a:p>
          <a:p>
            <a:pPr algn="just">
              <a:lnSpc>
                <a:spcPct val="80000"/>
              </a:lnSpc>
            </a:pPr>
            <a:r>
              <a:rPr lang="en-US" sz="3200" dirty="0">
                <a:latin typeface="Arial" pitchFamily="34" charset="0"/>
                <a:cs typeface="Arial" pitchFamily="34" charset="0"/>
              </a:rPr>
              <a:t>• cryogenic freezers</a:t>
            </a:r>
            <a:r>
              <a:rPr lang="id-ID" sz="3200" dirty="0">
                <a:latin typeface="Arial" pitchFamily="34" charset="0"/>
                <a:cs typeface="Arial" pitchFamily="34" charset="0"/>
              </a:rPr>
              <a:t> </a:t>
            </a:r>
            <a:r>
              <a:rPr lang="ar-AE" sz="3200" dirty="0"/>
              <a:t>الثلاجات المبردة</a:t>
            </a:r>
            <a:r>
              <a:rPr lang="en-US" sz="3200" dirty="0">
                <a:latin typeface="Arial" pitchFamily="34" charset="0"/>
                <a:cs typeface="Arial" pitchFamily="34" charset="0"/>
              </a:rPr>
              <a:t>, which use solid or liquid carbon dioxide, liquid nitrogen (or until</a:t>
            </a:r>
            <a:r>
              <a:rPr lang="id-ID" sz="3200" dirty="0">
                <a:latin typeface="Arial" pitchFamily="34" charset="0"/>
                <a:cs typeface="Arial" pitchFamily="34" charset="0"/>
              </a:rPr>
              <a:t> </a:t>
            </a:r>
            <a:r>
              <a:rPr lang="en-US" sz="3200" dirty="0">
                <a:latin typeface="Arial" pitchFamily="34" charset="0"/>
                <a:cs typeface="Arial" pitchFamily="34" charset="0"/>
              </a:rPr>
              <a:t>recently, liquid Freon) directly in contact with the food.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8600" y="533400"/>
            <a:ext cx="8696325" cy="50673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5029200" cy="38100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0" y="3657600"/>
            <a:ext cx="5029200" cy="320040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5105400" y="604838"/>
            <a:ext cx="4038600" cy="56483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457200" y="533400"/>
            <a:ext cx="8077200" cy="5638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04800" y="381000"/>
            <a:ext cx="8486775" cy="5486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457200" y="609600"/>
            <a:ext cx="7620001" cy="51815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b="1" dirty="0"/>
              <a:t>Effect of freezing</a:t>
            </a:r>
            <a:endParaRPr lang="ar-SA"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a:buNone/>
            </a:pPr>
            <a:r>
              <a:rPr lang="en-US" dirty="0"/>
              <a:t>The main effect of freezing on food quality is damage caused to cells by ice crystal growth.</a:t>
            </a:r>
          </a:p>
          <a:p>
            <a:pPr algn="l">
              <a:buNone/>
            </a:pPr>
            <a:r>
              <a:rPr lang="en-US" dirty="0"/>
              <a:t>Freezing causes</a:t>
            </a:r>
          </a:p>
          <a:p>
            <a:pPr algn="l">
              <a:buNone/>
            </a:pPr>
            <a:r>
              <a:rPr lang="en-US" dirty="0"/>
              <a:t> 1-changes to pigments, </a:t>
            </a:r>
            <a:r>
              <a:rPr lang="en-US" dirty="0" err="1"/>
              <a:t>flavours</a:t>
            </a:r>
            <a:r>
              <a:rPr lang="en-US" dirty="0"/>
              <a:t> or nutritionally important components,</a:t>
            </a:r>
          </a:p>
          <a:p>
            <a:pPr algn="l">
              <a:buNone/>
            </a:pPr>
            <a:r>
              <a:rPr lang="en-US" dirty="0"/>
              <a:t>2- although these may be lost in preparation procedures or deteriorate later during frozen storage</a:t>
            </a:r>
            <a:endParaRPr lang="ar-SA"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a:xfrm>
            <a:off x="457200" y="1143000"/>
            <a:ext cx="8229600" cy="4525963"/>
          </a:xfrm>
        </p:spPr>
        <p:txBody>
          <a:bodyPr/>
          <a:lstStyle/>
          <a:p>
            <a:pPr algn="just" eaLnBrk="1" hangingPunct="1"/>
            <a:r>
              <a:rPr lang="en-US" sz="2400" dirty="0">
                <a:solidFill>
                  <a:schemeClr val="tx2"/>
                </a:solidFill>
                <a:effectLst/>
                <a:latin typeface="Times New Roman" pitchFamily="18" charset="0"/>
                <a:cs typeface="Times New Roman" pitchFamily="18" charset="0"/>
              </a:rPr>
              <a:t>Freezing</a:t>
            </a:r>
            <a:r>
              <a:rPr lang="id-ID" sz="2400" dirty="0">
                <a:solidFill>
                  <a:schemeClr val="tx2"/>
                </a:solidFill>
                <a:effectLst/>
                <a:latin typeface="Times New Roman" pitchFamily="18" charset="0"/>
                <a:cs typeface="Times New Roman" pitchFamily="18" charset="0"/>
              </a:rPr>
              <a:t>: </a:t>
            </a:r>
            <a:r>
              <a:rPr lang="en-US" sz="2400" dirty="0">
                <a:solidFill>
                  <a:schemeClr val="tx2"/>
                </a:solidFill>
                <a:effectLst/>
                <a:latin typeface="Times New Roman" pitchFamily="18" charset="0"/>
                <a:cs typeface="Times New Roman" pitchFamily="18" charset="0"/>
              </a:rPr>
              <a:t>is the unit operation in which the temperature of a food is reduced below its freezing point and a proportion of the water undergoes a change in state to form ice crystals.</a:t>
            </a:r>
            <a:endParaRPr lang="id-ID" sz="2400" dirty="0">
              <a:solidFill>
                <a:schemeClr val="tx2"/>
              </a:solidFill>
              <a:effectLst/>
              <a:latin typeface="Times New Roman" pitchFamily="18" charset="0"/>
              <a:cs typeface="Times New Roman" pitchFamily="18" charset="0"/>
            </a:endParaRPr>
          </a:p>
          <a:p>
            <a:pPr algn="just" eaLnBrk="1" hangingPunct="1"/>
            <a:endParaRPr lang="id-ID" sz="2400" dirty="0">
              <a:solidFill>
                <a:schemeClr val="tx2"/>
              </a:solidFill>
              <a:effectLst/>
              <a:latin typeface="Times New Roman" pitchFamily="18" charset="0"/>
              <a:cs typeface="Times New Roman" pitchFamily="18" charset="0"/>
            </a:endParaRPr>
          </a:p>
          <a:p>
            <a:pPr algn="just" eaLnBrk="1" hangingPunct="1"/>
            <a:r>
              <a:rPr lang="en-US" sz="2400" dirty="0">
                <a:solidFill>
                  <a:schemeClr val="tx2"/>
                </a:solidFill>
                <a:effectLst/>
                <a:latin typeface="Times New Roman" pitchFamily="18" charset="0"/>
                <a:cs typeface="Times New Roman" pitchFamily="18" charset="0"/>
              </a:rPr>
              <a:t> The </a:t>
            </a:r>
            <a:r>
              <a:rPr lang="en-US" sz="2400" dirty="0" err="1">
                <a:solidFill>
                  <a:schemeClr val="tx2"/>
                </a:solidFill>
                <a:effectLst/>
                <a:latin typeface="Times New Roman" pitchFamily="18" charset="0"/>
                <a:cs typeface="Times New Roman" pitchFamily="18" charset="0"/>
              </a:rPr>
              <a:t>immobilisation</a:t>
            </a:r>
            <a:r>
              <a:rPr lang="en-US" sz="2400" dirty="0">
                <a:solidFill>
                  <a:schemeClr val="tx2"/>
                </a:solidFill>
                <a:effectLst/>
                <a:latin typeface="Times New Roman" pitchFamily="18" charset="0"/>
                <a:cs typeface="Times New Roman" pitchFamily="18" charset="0"/>
              </a:rPr>
              <a:t> of water to ice and the resulting concentration of dissolved solutes in unfrozen water lower the water activity (</a:t>
            </a:r>
            <a:r>
              <a:rPr lang="en-US" sz="2400" i="1" dirty="0">
                <a:solidFill>
                  <a:schemeClr val="tx2"/>
                </a:solidFill>
                <a:effectLst/>
                <a:latin typeface="Times New Roman" pitchFamily="18" charset="0"/>
                <a:cs typeface="Times New Roman" pitchFamily="18" charset="0"/>
              </a:rPr>
              <a:t>a</a:t>
            </a:r>
            <a:r>
              <a:rPr lang="en-US" sz="2400" dirty="0">
                <a:solidFill>
                  <a:schemeClr val="tx2"/>
                </a:solidFill>
                <a:effectLst/>
                <a:latin typeface="Times New Roman" pitchFamily="18" charset="0"/>
                <a:cs typeface="Times New Roman" pitchFamily="18" charset="0"/>
              </a:rPr>
              <a:t>w) of the food</a:t>
            </a:r>
          </a:p>
          <a:p>
            <a:pPr eaLnBrk="1" hangingPunct="1"/>
            <a:endParaRPr lang="en-US" sz="2400" dirty="0">
              <a:solidFill>
                <a:schemeClr val="tx2"/>
              </a:solidFill>
              <a:effectLst/>
            </a:endParaRPr>
          </a:p>
          <a:p>
            <a:pPr algn="just" eaLnBrk="1" hangingPunct="1"/>
            <a:r>
              <a:rPr lang="en-US" sz="2400" dirty="0">
                <a:solidFill>
                  <a:schemeClr val="tx2"/>
                </a:solidFill>
                <a:latin typeface="Times New Roman" pitchFamily="18" charset="0"/>
                <a:cs typeface="Times New Roman" pitchFamily="18" charset="0"/>
              </a:rPr>
              <a:t>Preservation is achieved by a combination of low</a:t>
            </a:r>
            <a:r>
              <a:rPr lang="id-ID" sz="2400" dirty="0">
                <a:solidFill>
                  <a:schemeClr val="tx2"/>
                </a:solidFill>
                <a:latin typeface="Times New Roman" pitchFamily="18" charset="0"/>
                <a:cs typeface="Times New Roman" pitchFamily="18" charset="0"/>
              </a:rPr>
              <a:t> </a:t>
            </a:r>
            <a:r>
              <a:rPr lang="en-US" sz="2400" dirty="0">
                <a:solidFill>
                  <a:schemeClr val="tx2"/>
                </a:solidFill>
                <a:latin typeface="Times New Roman" pitchFamily="18" charset="0"/>
                <a:cs typeface="Times New Roman" pitchFamily="18" charset="0"/>
              </a:rPr>
              <a:t>temperatures, reduced water activity and, in some foods, pre-treatment by blanching.</a:t>
            </a:r>
          </a:p>
        </p:txBody>
      </p:sp>
      <p:sp>
        <p:nvSpPr>
          <p:cNvPr id="4" name="Rectangle 3"/>
          <p:cNvSpPr/>
          <p:nvPr/>
        </p:nvSpPr>
        <p:spPr>
          <a:xfrm>
            <a:off x="609600" y="228600"/>
            <a:ext cx="2694969"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id-ID" sz="3600" b="1" u="sng" dirty="0"/>
              <a:t>1. Freezing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57158" y="500042"/>
            <a:ext cx="8229600" cy="6000792"/>
          </a:xfrm>
        </p:spPr>
        <p:txBody>
          <a:bodyPr>
            <a:noAutofit/>
          </a:bodyPr>
          <a:lstStyle/>
          <a:p>
            <a:pPr algn="l">
              <a:buNone/>
            </a:pPr>
            <a:endParaRPr lang="en-US" sz="2400" dirty="0"/>
          </a:p>
          <a:p>
            <a:pPr algn="l">
              <a:buNone/>
            </a:pPr>
            <a:r>
              <a:rPr lang="en-US" sz="2400" dirty="0"/>
              <a:t>Food emulsions can be destabilized by freezing, and proteins are sometimes precipitated from solution</a:t>
            </a:r>
          </a:p>
          <a:p>
            <a:pPr algn="l">
              <a:buNone/>
            </a:pPr>
            <a:r>
              <a:rPr lang="en-US" sz="2400" dirty="0"/>
              <a:t>prevents  use of frozen milk. In baked goods a high proportion of amyl pectin is needed in the starch to prevent retro gradation and staling during slow</a:t>
            </a:r>
          </a:p>
          <a:p>
            <a:pPr algn="l">
              <a:buNone/>
            </a:pPr>
            <a:r>
              <a:rPr lang="en-US" sz="2400" dirty="0"/>
              <a:t>freezing and frozen storage.</a:t>
            </a:r>
          </a:p>
          <a:p>
            <a:pPr algn="l">
              <a:buNone/>
            </a:pPr>
            <a:endParaRPr lang="en-US" sz="2400" dirty="0"/>
          </a:p>
          <a:p>
            <a:pPr algn="l">
              <a:buNone/>
            </a:pPr>
            <a:r>
              <a:rPr lang="en-US" sz="2400" dirty="0"/>
              <a:t>There are important differences in resistance to freezing damage between animal and plant tissues. </a:t>
            </a:r>
          </a:p>
          <a:p>
            <a:pPr algn="l">
              <a:buNone/>
            </a:pPr>
            <a:r>
              <a:rPr lang="en-US" sz="2400" dirty="0"/>
              <a:t>Meats have a more flexible fibrous structure which separates during freezing instead of breaking, and the texture is not  damaged.</a:t>
            </a:r>
            <a:endParaRPr lang="ar-SA" sz="2400" dirty="0"/>
          </a:p>
          <a:p>
            <a:pPr algn="l">
              <a:buNone/>
            </a:pPr>
            <a:endParaRPr lang="en-US" sz="2400" dirty="0"/>
          </a:p>
          <a:p>
            <a:pPr algn="l">
              <a:buNone/>
            </a:pPr>
            <a:r>
              <a:rPr lang="en-US" sz="2400" dirty="0"/>
              <a:t> </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285728"/>
            <a:ext cx="8229600" cy="6286544"/>
          </a:xfrm>
        </p:spPr>
        <p:txBody>
          <a:bodyPr>
            <a:normAutofit/>
          </a:bodyPr>
          <a:lstStyle/>
          <a:p>
            <a:pPr algn="l">
              <a:buNone/>
            </a:pPr>
            <a:r>
              <a:rPr lang="en-US" dirty="0"/>
              <a:t>In fruits and vegetables, the more rigid cell structure may be damaged by ice crystals. </a:t>
            </a:r>
          </a:p>
          <a:p>
            <a:pPr algn="l">
              <a:buNone/>
            </a:pPr>
            <a:endParaRPr lang="en-US" dirty="0"/>
          </a:p>
          <a:p>
            <a:pPr algn="l">
              <a:buNone/>
            </a:pPr>
            <a:endParaRPr lang="en-US" dirty="0"/>
          </a:p>
          <a:p>
            <a:pPr algn="l">
              <a:buNone/>
            </a:pPr>
            <a:r>
              <a:rPr lang="en-US" dirty="0"/>
              <a:t>The extent of damage depends on the </a:t>
            </a:r>
          </a:p>
          <a:p>
            <a:pPr algn="l">
              <a:buNone/>
            </a:pPr>
            <a:r>
              <a:rPr lang="en-US" dirty="0"/>
              <a:t>1-size of the crystals</a:t>
            </a:r>
          </a:p>
          <a:p>
            <a:pPr algn="l">
              <a:buNone/>
            </a:pPr>
            <a:r>
              <a:rPr lang="en-US" dirty="0"/>
              <a:t>2- and hence on the rate of heat transfer</a:t>
            </a:r>
          </a:p>
          <a:p>
            <a:pPr algn="l">
              <a:buNone/>
            </a:pPr>
            <a:r>
              <a:rPr lang="en-US" dirty="0"/>
              <a:t> </a:t>
            </a:r>
          </a:p>
          <a:p>
            <a:pPr algn="l">
              <a:buNone/>
            </a:pPr>
            <a:r>
              <a:rPr lang="en-US" dirty="0"/>
              <a:t>However, differences in the variety and quality of raw materials and the degree of control over pre-freezing treatments both have a  greater effect on food quality than changes caused by correctly operated freezing, frozen storage and thawing procedures.</a:t>
            </a:r>
            <a:endParaRPr lang="ar-SA" dirty="0"/>
          </a:p>
          <a:p>
            <a:pPr algn="l">
              <a:buNone/>
            </a:pPr>
            <a:endParaRPr lang="en-US" dirty="0"/>
          </a:p>
          <a:p>
            <a:pPr algn="l">
              <a:buNone/>
            </a:pPr>
            <a:endParaRPr lang="en-US"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7" name="Picture 3"/>
          <p:cNvPicPr>
            <a:picLocks noGrp="1" noChangeAspect="1" noChangeArrowheads="1"/>
          </p:cNvPicPr>
          <p:nvPr>
            <p:ph idx="1"/>
          </p:nvPr>
        </p:nvPicPr>
        <p:blipFill>
          <a:blip r:embed="rId2" cstate="print"/>
          <a:srcRect/>
          <a:stretch>
            <a:fillRect/>
          </a:stretch>
        </p:blipFill>
        <p:spPr bwMode="auto">
          <a:xfrm>
            <a:off x="1643042" y="49256"/>
            <a:ext cx="5286411" cy="6883670"/>
          </a:xfrm>
          <a:prstGeom prst="rect">
            <a:avLst/>
          </a:prstGeom>
          <a:noFill/>
          <a:ln w="9525">
            <a:noFill/>
            <a:miter lim="800000"/>
            <a:headEnd/>
            <a:tailEnd/>
          </a:ln>
          <a:effec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14282" y="142852"/>
            <a:ext cx="8786874" cy="6715148"/>
          </a:xfrm>
        </p:spPr>
        <p:txBody>
          <a:bodyPr>
            <a:normAutofit fontScale="92500" lnSpcReduction="10000"/>
          </a:bodyPr>
          <a:lstStyle/>
          <a:p>
            <a:pPr algn="l">
              <a:buNone/>
            </a:pPr>
            <a:r>
              <a:rPr lang="en-US" dirty="0"/>
              <a:t>influence of freezing rate on plant tissues is shown in Fig</a:t>
            </a:r>
          </a:p>
          <a:p>
            <a:pPr algn="l">
              <a:buNone/>
            </a:pPr>
            <a:r>
              <a:rPr lang="en-US" dirty="0"/>
              <a:t> </a:t>
            </a:r>
          </a:p>
          <a:p>
            <a:pPr algn="l">
              <a:buNone/>
            </a:pPr>
            <a:r>
              <a:rPr lang="en-US" dirty="0"/>
              <a:t>1- During slow freezing, ice crystals grow in intercellular spaces and deform and rupture adjacent cell walls.</a:t>
            </a:r>
          </a:p>
          <a:p>
            <a:pPr algn="l">
              <a:buNone/>
            </a:pPr>
            <a:r>
              <a:rPr lang="en-US" dirty="0"/>
              <a:t>Ice crystals have a lower water </a:t>
            </a:r>
            <a:r>
              <a:rPr lang="en-US" dirty="0" err="1"/>
              <a:t>vapour</a:t>
            </a:r>
            <a:r>
              <a:rPr lang="en-US" dirty="0"/>
              <a:t> pressure than regions within the cells, and water therefore moves from the cells to the growing crystals.</a:t>
            </a:r>
          </a:p>
          <a:p>
            <a:pPr algn="l">
              <a:buNone/>
            </a:pPr>
            <a:endParaRPr lang="en-US" dirty="0"/>
          </a:p>
          <a:p>
            <a:pPr algn="l">
              <a:buNone/>
            </a:pPr>
            <a:r>
              <a:rPr lang="en-US" dirty="0"/>
              <a:t>Cells become dehydrated and permanently damaged by the increased solute concentration and a collapsed and deformed cell structure.</a:t>
            </a:r>
          </a:p>
          <a:p>
            <a:pPr algn="l">
              <a:buNone/>
            </a:pPr>
            <a:r>
              <a:rPr lang="en-US" dirty="0"/>
              <a:t>On thawing, cells do not regain their original shape and turgidity.</a:t>
            </a:r>
          </a:p>
          <a:p>
            <a:pPr algn="l">
              <a:buNone/>
            </a:pPr>
            <a:r>
              <a:rPr lang="en-US" dirty="0"/>
              <a:t>The food is softened and cellular material leaks out from ruptured cells  called drip loss</a:t>
            </a:r>
          </a:p>
          <a:p>
            <a:pPr algn="l">
              <a:buNone/>
            </a:pPr>
            <a:endParaRPr lang="ar-SA"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a:bodyPr>
          <a:lstStyle/>
          <a:p>
            <a:pPr algn="just">
              <a:buNone/>
            </a:pPr>
            <a:endParaRPr lang="en-US" dirty="0"/>
          </a:p>
          <a:p>
            <a:pPr algn="just">
              <a:buNone/>
            </a:pPr>
            <a:r>
              <a:rPr lang="en-US" dirty="0"/>
              <a:t> In fast freezing, smaller ice crystals form within both cells and intercellular spaces.</a:t>
            </a:r>
          </a:p>
          <a:p>
            <a:pPr algn="just">
              <a:buNone/>
            </a:pPr>
            <a:endParaRPr lang="en-US" dirty="0"/>
          </a:p>
          <a:p>
            <a:pPr algn="just">
              <a:buNone/>
            </a:pPr>
            <a:r>
              <a:rPr lang="en-US" dirty="0"/>
              <a:t>There is little physical damage to cells, and water </a:t>
            </a:r>
            <a:r>
              <a:rPr lang="en-US" dirty="0" err="1"/>
              <a:t>vapour</a:t>
            </a:r>
            <a:r>
              <a:rPr lang="en-US" dirty="0"/>
              <a:t> pressure gradients are not formed; hence there is minimal dehydration of the cells. The texture of the food is thus retained to a greater extent . However, very high freezing rates may cause stresses within some foods that result in splitting or cracking of the tissues. </a:t>
            </a:r>
            <a:endParaRPr lang="ar-SA"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b="1" dirty="0">
                <a:solidFill>
                  <a:srgbClr val="000000"/>
                </a:solidFill>
                <a:effectLst/>
              </a:rPr>
              <a:t>2. Chilling</a:t>
            </a:r>
            <a:endParaRPr lang="id-ID" sz="6600" dirty="0"/>
          </a:p>
        </p:txBody>
      </p:sp>
      <p:graphicFrame>
        <p:nvGraphicFramePr>
          <p:cNvPr id="4" name="Object 2"/>
          <p:cNvGraphicFramePr>
            <a:graphicFrameLocks noChangeAspect="1"/>
          </p:cNvGraphicFramePr>
          <p:nvPr/>
        </p:nvGraphicFramePr>
        <p:xfrm>
          <a:off x="0" y="0"/>
          <a:ext cx="1752600" cy="1676400"/>
        </p:xfrm>
        <a:graphic>
          <a:graphicData uri="http://schemas.openxmlformats.org/presentationml/2006/ole">
            <mc:AlternateContent xmlns:mc="http://schemas.openxmlformats.org/markup-compatibility/2006">
              <mc:Choice xmlns:v="urn:schemas-microsoft-com:vml" Requires="v">
                <p:oleObj spid="_x0000_s2059" r:id="rId3" imgW="1895238" imgH="1961905" progId="">
                  <p:embed/>
                </p:oleObj>
              </mc:Choice>
              <mc:Fallback>
                <p:oleObj r:id="rId3" imgW="1895238" imgH="1961905" progId="">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676400" y="0"/>
            <a:ext cx="6400800" cy="707886"/>
          </a:xfrm>
          <a:prstGeom prst="rect">
            <a:avLst/>
          </a:prstGeom>
        </p:spPr>
        <p:txBody>
          <a:bodyPr wrap="square">
            <a:spAutoFit/>
          </a:bodyPr>
          <a:lstStyle/>
          <a:p>
            <a:pPr algn="ctr"/>
            <a:r>
              <a:rPr kumimoji="0" lang="id-ID"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rPr>
              <a:t> </a:t>
            </a:r>
            <a:r>
              <a:rPr kumimoji="0" lang="en-US"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rPr>
              <a:t>An-</a:t>
            </a:r>
            <a:r>
              <a:rPr kumimoji="0" lang="en-US" sz="2000" b="1" i="0" u="none" strike="noStrike" normalizeH="0" baseline="0" dirty="0" err="1">
                <a:ln w="11430"/>
                <a:solidFill>
                  <a:schemeClr val="tx1">
                    <a:lumMod val="85000"/>
                    <a:lumOff val="15000"/>
                  </a:schemeClr>
                </a:solidFill>
                <a:latin typeface="Arial" pitchFamily="34" charset="0"/>
                <a:ea typeface="Times New Roman" pitchFamily="18" charset="0"/>
                <a:cs typeface="Arial" pitchFamily="34" charset="0"/>
              </a:rPr>
              <a:t>Najah</a:t>
            </a:r>
            <a:r>
              <a:rPr kumimoji="0" lang="en-US"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rPr>
              <a:t> National University</a:t>
            </a:r>
            <a:endParaRPr kumimoji="0" lang="id-ID" sz="2000" b="1" i="0" u="none" strike="noStrike" normalizeH="0" baseline="0" dirty="0">
              <a:ln w="11430"/>
              <a:solidFill>
                <a:schemeClr val="tx1">
                  <a:lumMod val="85000"/>
                  <a:lumOff val="15000"/>
                </a:schemeClr>
              </a:solidFill>
              <a:latin typeface="Arial" pitchFamily="34" charset="0"/>
              <a:ea typeface="Times New Roman" pitchFamily="18" charset="0"/>
              <a:cs typeface="Arial" pitchFamily="34" charset="0"/>
            </a:endParaRPr>
          </a:p>
          <a:p>
            <a:pPr algn="ctr"/>
            <a:r>
              <a:rPr lang="id-ID" sz="2000" b="1" dirty="0">
                <a:ln w="11430"/>
                <a:solidFill>
                  <a:schemeClr val="tx1">
                    <a:lumMod val="85000"/>
                    <a:lumOff val="15000"/>
                  </a:schemeClr>
                </a:solidFill>
                <a:latin typeface="Arial" pitchFamily="34" charset="0"/>
                <a:cs typeface="Arial" pitchFamily="34" charset="0"/>
              </a:rPr>
              <a:t>Faculty of Agriculture </a:t>
            </a:r>
            <a:endParaRPr lang="id-ID"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92100"/>
            <a:ext cx="8229600" cy="615950"/>
          </a:xfrm>
        </p:spPr>
        <p:txBody>
          <a:bodyPr/>
          <a:lstStyle/>
          <a:p>
            <a:pPr eaLnBrk="1" hangingPunct="1"/>
            <a:r>
              <a:rPr lang="id-ID" sz="3200" b="1" dirty="0">
                <a:solidFill>
                  <a:srgbClr val="000000"/>
                </a:solidFill>
                <a:effectLst/>
              </a:rPr>
              <a:t>1- </a:t>
            </a:r>
            <a:r>
              <a:rPr lang="en-US" sz="3200" b="1" dirty="0">
                <a:solidFill>
                  <a:srgbClr val="000000"/>
                </a:solidFill>
                <a:effectLst/>
              </a:rPr>
              <a:t>Chilling</a:t>
            </a:r>
          </a:p>
        </p:txBody>
      </p:sp>
      <p:sp>
        <p:nvSpPr>
          <p:cNvPr id="143363" name="Rectangle 3"/>
          <p:cNvSpPr>
            <a:spLocks noGrp="1" noChangeArrowheads="1"/>
          </p:cNvSpPr>
          <p:nvPr>
            <p:ph type="body" idx="1"/>
          </p:nvPr>
        </p:nvSpPr>
        <p:spPr>
          <a:xfrm>
            <a:off x="457200" y="1268413"/>
            <a:ext cx="8229600" cy="4751387"/>
          </a:xfrm>
        </p:spPr>
        <p:txBody>
          <a:bodyPr>
            <a:normAutofit fontScale="92500"/>
          </a:bodyPr>
          <a:lstStyle/>
          <a:p>
            <a:pPr algn="justLow" eaLnBrk="1" hangingPunct="1">
              <a:lnSpc>
                <a:spcPct val="150000"/>
              </a:lnSpc>
            </a:pPr>
            <a:r>
              <a:rPr lang="en-US" sz="2400" dirty="0">
                <a:solidFill>
                  <a:srgbClr val="000000"/>
                </a:solidFill>
                <a:effectLst/>
              </a:rPr>
              <a:t>Chilling is the unit operation in which the temperature of a food is reduced to between </a:t>
            </a:r>
            <a:r>
              <a:rPr lang="id-ID" sz="2400" dirty="0">
                <a:solidFill>
                  <a:srgbClr val="000000"/>
                </a:solidFill>
                <a:effectLst/>
              </a:rPr>
              <a:t>- </a:t>
            </a:r>
            <a:r>
              <a:rPr lang="en-US" sz="2400" dirty="0" err="1">
                <a:solidFill>
                  <a:srgbClr val="000000"/>
                </a:solidFill>
                <a:effectLst/>
              </a:rPr>
              <a:t>1ºC</a:t>
            </a:r>
            <a:r>
              <a:rPr lang="en-US" sz="2400" dirty="0">
                <a:solidFill>
                  <a:srgbClr val="000000"/>
                </a:solidFill>
                <a:effectLst/>
              </a:rPr>
              <a:t> and </a:t>
            </a:r>
            <a:r>
              <a:rPr lang="en-US" sz="2400" dirty="0" err="1">
                <a:solidFill>
                  <a:srgbClr val="000000"/>
                </a:solidFill>
                <a:effectLst/>
              </a:rPr>
              <a:t>8ºC</a:t>
            </a:r>
            <a:r>
              <a:rPr lang="en-US" sz="2400" dirty="0">
                <a:solidFill>
                  <a:srgbClr val="000000"/>
                </a:solidFill>
                <a:effectLst/>
              </a:rPr>
              <a:t>. It is used to reduce the rate of biochemical and microbiological changes, and hence to extend the shelf life of fresh and processed foods. It causes minimal changes to sensory characteristics and nutritional properties of foods and, as a result, chilled foods are perceived by consumers as being convenient, easy to prepare, high quality and ‘healthy’, ‘natural’ and ‘fresh’.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457200" y="404813"/>
            <a:ext cx="8229600" cy="5614987"/>
          </a:xfrm>
        </p:spPr>
        <p:txBody>
          <a:bodyPr/>
          <a:lstStyle/>
          <a:p>
            <a:pPr algn="justLow" eaLnBrk="1" hangingPunct="1"/>
            <a:endParaRPr lang="en-US" sz="2400">
              <a:solidFill>
                <a:srgbClr val="000000"/>
              </a:solidFill>
              <a:effectLst/>
            </a:endParaRPr>
          </a:p>
          <a:p>
            <a:pPr algn="justLow" eaLnBrk="1" hangingPunct="1"/>
            <a:endParaRPr lang="en-US" sz="2400">
              <a:solidFill>
                <a:srgbClr val="000000"/>
              </a:solidFill>
              <a:effectLst/>
            </a:endParaRPr>
          </a:p>
          <a:p>
            <a:pPr algn="justLow" eaLnBrk="1" hangingPunct="1"/>
            <a:r>
              <a:rPr lang="en-US" sz="2400">
                <a:solidFill>
                  <a:srgbClr val="000000"/>
                </a:solidFill>
                <a:effectLst/>
              </a:rPr>
              <a:t>Chilling is often used in combination with other unit operations (for example fermentation or pasteurization) to extend the shelf life of mildly processed foods. There is a greater preservative effect when chilling is combined with control of the composition of the storage atmosphere than that found using either unit operation alone.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pPr eaLnBrk="1" hangingPunct="1"/>
            <a:r>
              <a:rPr lang="en-US" sz="2400">
                <a:solidFill>
                  <a:srgbClr val="CC0000"/>
                </a:solidFill>
                <a:effectLst/>
              </a:rPr>
              <a:t>Chilled foods are grouped into three categories according to their storage temperature range as follows:</a:t>
            </a:r>
          </a:p>
        </p:txBody>
      </p:sp>
      <p:sp>
        <p:nvSpPr>
          <p:cNvPr id="145411" name="Rectangle 3"/>
          <p:cNvSpPr>
            <a:spLocks noGrp="1" noChangeArrowheads="1"/>
          </p:cNvSpPr>
          <p:nvPr>
            <p:ph type="body" idx="1"/>
          </p:nvPr>
        </p:nvSpPr>
        <p:spPr>
          <a:xfrm>
            <a:off x="457200" y="1557338"/>
            <a:ext cx="8229600" cy="4679950"/>
          </a:xfrm>
        </p:spPr>
        <p:txBody>
          <a:bodyPr>
            <a:normAutofit lnSpcReduction="10000"/>
          </a:bodyPr>
          <a:lstStyle/>
          <a:p>
            <a:pPr marL="533400" indent="-533400" eaLnBrk="1" hangingPunct="1">
              <a:buFontTx/>
              <a:buNone/>
            </a:pPr>
            <a:r>
              <a:rPr lang="id-ID" sz="2400">
                <a:solidFill>
                  <a:srgbClr val="000000"/>
                </a:solidFill>
                <a:effectLst/>
              </a:rPr>
              <a:t>1. </a:t>
            </a:r>
            <a:r>
              <a:rPr lang="en-US" sz="2400">
                <a:solidFill>
                  <a:srgbClr val="000000"/>
                </a:solidFill>
                <a:effectLst/>
              </a:rPr>
              <a:t>-1ºC to +1ºC (fresh fish, meats, sausages and ground meats, smoked meats and breaded fish).</a:t>
            </a:r>
          </a:p>
          <a:p>
            <a:pPr marL="533400" indent="-533400" eaLnBrk="1" hangingPunct="1">
              <a:buFontTx/>
              <a:buAutoNum type="arabicPeriod"/>
            </a:pPr>
            <a:endParaRPr lang="en-US" sz="2400">
              <a:solidFill>
                <a:srgbClr val="000000"/>
              </a:solidFill>
              <a:effectLst/>
            </a:endParaRPr>
          </a:p>
          <a:p>
            <a:pPr marL="533400" indent="-533400" eaLnBrk="1" hangingPunct="1">
              <a:buFontTx/>
              <a:buNone/>
            </a:pPr>
            <a:r>
              <a:rPr lang="en-US" sz="2400">
                <a:solidFill>
                  <a:srgbClr val="000000"/>
                </a:solidFill>
                <a:effectLst/>
              </a:rPr>
              <a:t>2. 0ºC to +5ºC (pasteurised canned meat, milk, cream, yoghurt, prepared salads, sandwiches, baked goods, fresh pasta, fresh soups and sauces, pizzas, pastries and unbaked dough).</a:t>
            </a:r>
          </a:p>
          <a:p>
            <a:pPr marL="533400" indent="-533400" eaLnBrk="1" hangingPunct="1">
              <a:buFontTx/>
              <a:buNone/>
            </a:pPr>
            <a:endParaRPr lang="en-US" sz="2400">
              <a:solidFill>
                <a:srgbClr val="000000"/>
              </a:solidFill>
              <a:effectLst/>
            </a:endParaRPr>
          </a:p>
          <a:p>
            <a:pPr marL="533400" indent="-533400" eaLnBrk="1" hangingPunct="1">
              <a:buFontTx/>
              <a:buNone/>
            </a:pPr>
            <a:r>
              <a:rPr lang="en-US" sz="2400">
                <a:solidFill>
                  <a:srgbClr val="000000"/>
                </a:solidFill>
                <a:effectLst/>
              </a:rPr>
              <a:t>3. 0ºC to +8ºC (fully cooked meats and fish pies, cooked or uncooked cured meats, butter, margarine, hard cheese, cooked rice, fruit juices and soft fruits).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92100"/>
            <a:ext cx="8229600" cy="904875"/>
          </a:xfrm>
        </p:spPr>
        <p:txBody>
          <a:bodyPr/>
          <a:lstStyle/>
          <a:p>
            <a:pPr eaLnBrk="1" hangingPunct="1"/>
            <a:r>
              <a:rPr lang="id-ID" sz="3200" b="1" dirty="0">
                <a:solidFill>
                  <a:srgbClr val="000000"/>
                </a:solidFill>
                <a:effectLst/>
              </a:rPr>
              <a:t>2-</a:t>
            </a:r>
            <a:r>
              <a:rPr lang="en-US" sz="3200" b="1" dirty="0">
                <a:solidFill>
                  <a:srgbClr val="000000"/>
                </a:solidFill>
                <a:effectLst/>
              </a:rPr>
              <a:t>Theory</a:t>
            </a:r>
          </a:p>
        </p:txBody>
      </p:sp>
      <p:sp>
        <p:nvSpPr>
          <p:cNvPr id="146435" name="Rectangle 3"/>
          <p:cNvSpPr>
            <a:spLocks noGrp="1" noChangeArrowheads="1"/>
          </p:cNvSpPr>
          <p:nvPr>
            <p:ph type="body" idx="1"/>
          </p:nvPr>
        </p:nvSpPr>
        <p:spPr>
          <a:xfrm>
            <a:off x="457200" y="1341438"/>
            <a:ext cx="8229600" cy="4678362"/>
          </a:xfrm>
        </p:spPr>
        <p:txBody>
          <a:bodyPr/>
          <a:lstStyle/>
          <a:p>
            <a:pPr eaLnBrk="1" hangingPunct="1">
              <a:buFontTx/>
              <a:buNone/>
            </a:pPr>
            <a:r>
              <a:rPr lang="id-ID" sz="2800" b="1" dirty="0">
                <a:solidFill>
                  <a:srgbClr val="000000"/>
                </a:solidFill>
                <a:effectLst/>
              </a:rPr>
              <a:t>2. </a:t>
            </a:r>
            <a:r>
              <a:rPr lang="en-US" sz="2800" b="1" dirty="0">
                <a:solidFill>
                  <a:srgbClr val="000000"/>
                </a:solidFill>
                <a:effectLst/>
              </a:rPr>
              <a:t>1 Fresh foods</a:t>
            </a:r>
          </a:p>
          <a:p>
            <a:pPr eaLnBrk="1" hangingPunct="1">
              <a:buFontTx/>
              <a:buNone/>
            </a:pPr>
            <a:endParaRPr lang="en-US" sz="2800" b="1" dirty="0">
              <a:solidFill>
                <a:srgbClr val="000000"/>
              </a:solidFill>
              <a:effectLst/>
            </a:endParaRPr>
          </a:p>
          <a:p>
            <a:pPr algn="justLow" eaLnBrk="1" hangingPunct="1"/>
            <a:r>
              <a:rPr lang="en-US" sz="2400" dirty="0">
                <a:solidFill>
                  <a:srgbClr val="000000"/>
                </a:solidFill>
                <a:effectLst/>
              </a:rPr>
              <a:t>The rate of biochemical changes caused by either micro-organisms or naturally occurring enzymes increases logarithmically with temperature. Chilling therefore reduces the rate of </a:t>
            </a:r>
            <a:r>
              <a:rPr lang="en-US" sz="2400" dirty="0" err="1">
                <a:solidFill>
                  <a:srgbClr val="000000"/>
                </a:solidFill>
                <a:effectLst/>
              </a:rPr>
              <a:t>enzymic</a:t>
            </a:r>
            <a:r>
              <a:rPr lang="en-US" sz="2400" dirty="0">
                <a:solidFill>
                  <a:srgbClr val="000000"/>
                </a:solidFill>
                <a:effectLst/>
              </a:rPr>
              <a:t> and microbiological change and retards respiration of fresh foods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p:txBody>
          <a:bodyPr/>
          <a:lstStyle/>
          <a:p>
            <a:pPr algn="just" eaLnBrk="1" hangingPunct="1">
              <a:lnSpc>
                <a:spcPct val="80000"/>
              </a:lnSpc>
              <a:buFontTx/>
              <a:buNone/>
            </a:pPr>
            <a:r>
              <a:rPr lang="en-US" sz="2400" dirty="0">
                <a:solidFill>
                  <a:schemeClr val="tx2"/>
                </a:solidFill>
                <a:effectLst/>
                <a:latin typeface="Times New Roman" pitchFamily="18" charset="0"/>
                <a:cs typeface="Times New Roman" pitchFamily="18" charset="0"/>
              </a:rPr>
              <a:t>• fruits (strawberries, oranges, raspberries) either whole or pureed, or as juice concentrates</a:t>
            </a:r>
          </a:p>
          <a:p>
            <a:pPr algn="just" eaLnBrk="1" hangingPunct="1">
              <a:lnSpc>
                <a:spcPct val="80000"/>
              </a:lnSpc>
              <a:buFontTx/>
              <a:buNone/>
            </a:pPr>
            <a:r>
              <a:rPr lang="en-US" sz="2400" dirty="0">
                <a:solidFill>
                  <a:schemeClr val="tx2"/>
                </a:solidFill>
                <a:effectLst/>
                <a:latin typeface="Times New Roman" pitchFamily="18" charset="0"/>
                <a:cs typeface="Times New Roman" pitchFamily="18" charset="0"/>
              </a:rPr>
              <a:t>• vegetables (peas, green beans, sweet corn, spinach, and potatoes)</a:t>
            </a:r>
          </a:p>
          <a:p>
            <a:pPr algn="just" eaLnBrk="1" hangingPunct="1">
              <a:lnSpc>
                <a:spcPct val="80000"/>
              </a:lnSpc>
              <a:buFontTx/>
              <a:buNone/>
            </a:pPr>
            <a:r>
              <a:rPr lang="en-US" sz="2400" dirty="0">
                <a:solidFill>
                  <a:schemeClr val="tx2"/>
                </a:solidFill>
                <a:effectLst/>
                <a:latin typeface="Times New Roman" pitchFamily="18" charset="0"/>
                <a:cs typeface="Times New Roman" pitchFamily="18" charset="0"/>
              </a:rPr>
              <a:t>• fish fillets and sea foods (cod, plaice, shrimps and crab meat) including fish fingers, fish cakes or prepared dishes with an accompanying sauce</a:t>
            </a:r>
          </a:p>
          <a:p>
            <a:pPr algn="just" eaLnBrk="1" hangingPunct="1">
              <a:lnSpc>
                <a:spcPct val="80000"/>
              </a:lnSpc>
              <a:buFontTx/>
              <a:buNone/>
            </a:pPr>
            <a:r>
              <a:rPr lang="en-US" sz="2400" dirty="0">
                <a:solidFill>
                  <a:schemeClr val="tx2"/>
                </a:solidFill>
                <a:effectLst/>
                <a:latin typeface="Times New Roman" pitchFamily="18" charset="0"/>
                <a:cs typeface="Times New Roman" pitchFamily="18" charset="0"/>
              </a:rPr>
              <a:t>• meats (beef, lamb, poultry) as carcasses, boxed joints or cubes, and meat products (sausages, </a:t>
            </a:r>
            <a:r>
              <a:rPr lang="en-US" sz="2400" dirty="0" err="1">
                <a:solidFill>
                  <a:schemeClr val="tx2"/>
                </a:solidFill>
                <a:effectLst/>
                <a:latin typeface="Times New Roman" pitchFamily="18" charset="0"/>
                <a:cs typeface="Times New Roman" pitchFamily="18" charset="0"/>
              </a:rPr>
              <a:t>beefburgers</a:t>
            </a:r>
            <a:r>
              <a:rPr lang="en-US" sz="2400" dirty="0">
                <a:solidFill>
                  <a:schemeClr val="tx2"/>
                </a:solidFill>
                <a:effectLst/>
                <a:latin typeface="Times New Roman" pitchFamily="18" charset="0"/>
                <a:cs typeface="Times New Roman" pitchFamily="18" charset="0"/>
              </a:rPr>
              <a:t>, reformed steaks)</a:t>
            </a:r>
          </a:p>
          <a:p>
            <a:pPr algn="just" eaLnBrk="1" hangingPunct="1">
              <a:lnSpc>
                <a:spcPct val="80000"/>
              </a:lnSpc>
              <a:buFontTx/>
              <a:buNone/>
            </a:pPr>
            <a:r>
              <a:rPr lang="en-US" sz="2400" dirty="0">
                <a:solidFill>
                  <a:schemeClr val="tx2"/>
                </a:solidFill>
                <a:effectLst/>
                <a:latin typeface="Times New Roman" pitchFamily="18" charset="0"/>
                <a:cs typeface="Times New Roman" pitchFamily="18" charset="0"/>
              </a:rPr>
              <a:t>• baked goods (bread, cakes, fruit and meat pies)</a:t>
            </a:r>
          </a:p>
          <a:p>
            <a:pPr algn="just" eaLnBrk="1" hangingPunct="1">
              <a:lnSpc>
                <a:spcPct val="80000"/>
              </a:lnSpc>
              <a:buFontTx/>
              <a:buNone/>
            </a:pPr>
            <a:r>
              <a:rPr lang="en-US" sz="2400" dirty="0">
                <a:solidFill>
                  <a:schemeClr val="tx2"/>
                </a:solidFill>
                <a:effectLst/>
                <a:latin typeface="Times New Roman" pitchFamily="18" charset="0"/>
                <a:cs typeface="Times New Roman" pitchFamily="18" charset="0"/>
              </a:rPr>
              <a:t>• prepared foods (pizzas, desserts, ice cream, complete meals and cook–freeze dishes).</a:t>
            </a:r>
          </a:p>
        </p:txBody>
      </p:sp>
      <p:sp>
        <p:nvSpPr>
          <p:cNvPr id="176130" name="Rectangle 2"/>
          <p:cNvSpPr>
            <a:spLocks noGrp="1" noChangeArrowheads="1"/>
          </p:cNvSpPr>
          <p:nvPr>
            <p:ph type="title"/>
          </p:nvPr>
        </p:nvSpPr>
        <p:spPr/>
        <p:txBody>
          <a:bodyPr/>
          <a:lstStyle/>
          <a:p>
            <a:pPr algn="ctr" eaLnBrk="1" hangingPunct="1"/>
            <a:r>
              <a:rPr lang="en-US" sz="2800" b="1" dirty="0">
                <a:solidFill>
                  <a:srgbClr val="000000"/>
                </a:solidFill>
                <a:effectLst/>
              </a:rPr>
              <a:t>The major groups of commercially frozen foods are as follows: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47733"/>
            <a:ext cx="8229600" cy="1143000"/>
          </a:xfrm>
        </p:spPr>
        <p:txBody>
          <a:bodyPr/>
          <a:lstStyle/>
          <a:p>
            <a:pPr eaLnBrk="1" hangingPunct="1"/>
            <a:r>
              <a:rPr lang="en-US" sz="2400" dirty="0">
                <a:solidFill>
                  <a:srgbClr val="CC0000"/>
                </a:solidFill>
                <a:effectLst/>
              </a:rPr>
              <a:t>The factors that control the shelf life of fresh crops in chill storage include:</a:t>
            </a:r>
          </a:p>
        </p:txBody>
      </p:sp>
      <p:sp>
        <p:nvSpPr>
          <p:cNvPr id="147459" name="Rectangle 3"/>
          <p:cNvSpPr>
            <a:spLocks noGrp="1" noChangeArrowheads="1"/>
          </p:cNvSpPr>
          <p:nvPr>
            <p:ph type="body" idx="1"/>
          </p:nvPr>
        </p:nvSpPr>
        <p:spPr>
          <a:xfrm>
            <a:off x="457200" y="990600"/>
            <a:ext cx="8229600" cy="4462463"/>
          </a:xfrm>
        </p:spPr>
        <p:txBody>
          <a:bodyPr/>
          <a:lstStyle/>
          <a:p>
            <a:pPr eaLnBrk="1" hangingPunct="1">
              <a:lnSpc>
                <a:spcPct val="90000"/>
              </a:lnSpc>
              <a:buClr>
                <a:srgbClr val="000000"/>
              </a:buClr>
              <a:buFont typeface="Wingdings" pitchFamily="2" charset="2"/>
              <a:buChar char="Ø"/>
            </a:pPr>
            <a:r>
              <a:rPr lang="en-US" sz="2400" dirty="0">
                <a:solidFill>
                  <a:srgbClr val="000000"/>
                </a:solidFill>
                <a:effectLst/>
              </a:rPr>
              <a:t> the type of food and variety or cultivar</a:t>
            </a:r>
          </a:p>
          <a:p>
            <a:pPr eaLnBrk="1" hangingPunct="1">
              <a:lnSpc>
                <a:spcPct val="90000"/>
              </a:lnSpc>
              <a:buClr>
                <a:srgbClr val="000000"/>
              </a:buClr>
              <a:buFont typeface="Wingdings" pitchFamily="2" charset="2"/>
              <a:buChar char="Ø"/>
            </a:pPr>
            <a:r>
              <a:rPr lang="en-US" sz="2400" dirty="0">
                <a:solidFill>
                  <a:srgbClr val="000000"/>
                </a:solidFill>
                <a:effectLst/>
              </a:rPr>
              <a:t> the part of the crop selected (the fastest growing parts have the highest metabolic rates and the shortest storage lives )</a:t>
            </a:r>
          </a:p>
          <a:p>
            <a:pPr eaLnBrk="1" hangingPunct="1">
              <a:lnSpc>
                <a:spcPct val="90000"/>
              </a:lnSpc>
              <a:buClr>
                <a:srgbClr val="000000"/>
              </a:buClr>
              <a:buFont typeface="Wingdings" pitchFamily="2" charset="2"/>
              <a:buChar char="Ø"/>
            </a:pPr>
            <a:r>
              <a:rPr lang="en-US" sz="2400" dirty="0">
                <a:solidFill>
                  <a:srgbClr val="000000"/>
                </a:solidFill>
                <a:effectLst/>
              </a:rPr>
              <a:t>the condition of the food at harvest (for example the presence of mechanical damage or microbial contamination, and the degree of maturity)</a:t>
            </a:r>
          </a:p>
          <a:p>
            <a:pPr eaLnBrk="1" hangingPunct="1">
              <a:lnSpc>
                <a:spcPct val="90000"/>
              </a:lnSpc>
              <a:buClr>
                <a:srgbClr val="000000"/>
              </a:buClr>
              <a:buFont typeface="Wingdings" pitchFamily="2" charset="2"/>
              <a:buChar char="Ø"/>
            </a:pPr>
            <a:r>
              <a:rPr lang="en-US" sz="2400" dirty="0">
                <a:solidFill>
                  <a:srgbClr val="000000"/>
                </a:solidFill>
                <a:effectLst/>
              </a:rPr>
              <a:t>the temperature of harvest, storage, distribution and retail display</a:t>
            </a:r>
          </a:p>
          <a:p>
            <a:pPr eaLnBrk="1" hangingPunct="1">
              <a:lnSpc>
                <a:spcPct val="90000"/>
              </a:lnSpc>
              <a:buClr>
                <a:srgbClr val="000000"/>
              </a:buClr>
              <a:buFont typeface="Wingdings" pitchFamily="2" charset="2"/>
              <a:buChar char="Ø"/>
            </a:pPr>
            <a:r>
              <a:rPr lang="en-US" sz="2400" dirty="0">
                <a:solidFill>
                  <a:srgbClr val="000000"/>
                </a:solidFill>
                <a:effectLst/>
              </a:rPr>
              <a:t>the relative humidity of the storage atmosphere, which influences dehydration losses.</a:t>
            </a:r>
          </a:p>
        </p:txBody>
      </p:sp>
      <p:sp>
        <p:nvSpPr>
          <p:cNvPr id="2" name="Rectangle 1">
            <a:extLst>
              <a:ext uri="{FF2B5EF4-FFF2-40B4-BE49-F238E27FC236}">
                <a16:creationId xmlns:a16="http://schemas.microsoft.com/office/drawing/2014/main" xmlns="" id="{B3F07FF3-C675-4593-9D5B-98129A31A3C8}"/>
              </a:ext>
            </a:extLst>
          </p:cNvPr>
          <p:cNvSpPr/>
          <p:nvPr/>
        </p:nvSpPr>
        <p:spPr>
          <a:xfrm>
            <a:off x="1524000" y="5181600"/>
            <a:ext cx="7010400" cy="923330"/>
          </a:xfrm>
          <a:prstGeom prst="rect">
            <a:avLst/>
          </a:prstGeom>
        </p:spPr>
        <p:txBody>
          <a:bodyPr wrap="square">
            <a:spAutoFit/>
          </a:bodyPr>
          <a:lstStyle/>
          <a:p>
            <a:pPr algn="ctr"/>
            <a:r>
              <a:rPr lang="en-US" b="1" i="1" dirty="0">
                <a:solidFill>
                  <a:srgbClr val="000000"/>
                </a:solidFill>
              </a:rPr>
              <a:t>To chill fresh foods it is necessary to remove both sensible heat (also known as field heat) and heat generated by respiratory activity.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92100"/>
            <a:ext cx="8229600" cy="760413"/>
          </a:xfrm>
        </p:spPr>
        <p:txBody>
          <a:bodyPr/>
          <a:lstStyle/>
          <a:p>
            <a:pPr eaLnBrk="1" hangingPunct="1"/>
            <a:r>
              <a:rPr lang="id-ID" sz="3200" b="1" dirty="0">
                <a:solidFill>
                  <a:srgbClr val="000000"/>
                </a:solidFill>
                <a:effectLst/>
              </a:rPr>
              <a:t>2.2.</a:t>
            </a:r>
            <a:r>
              <a:rPr lang="en-US" sz="3200" b="1" dirty="0">
                <a:solidFill>
                  <a:srgbClr val="000000"/>
                </a:solidFill>
                <a:effectLst/>
              </a:rPr>
              <a:t> Processed foods</a:t>
            </a:r>
          </a:p>
        </p:txBody>
      </p:sp>
      <p:sp>
        <p:nvSpPr>
          <p:cNvPr id="151555" name="Rectangle 3"/>
          <p:cNvSpPr>
            <a:spLocks noGrp="1" noChangeArrowheads="1"/>
          </p:cNvSpPr>
          <p:nvPr>
            <p:ph type="body" idx="1"/>
          </p:nvPr>
        </p:nvSpPr>
        <p:spPr>
          <a:xfrm>
            <a:off x="457200" y="1341438"/>
            <a:ext cx="8229600" cy="4678362"/>
          </a:xfrm>
        </p:spPr>
        <p:txBody>
          <a:bodyPr>
            <a:normAutofit lnSpcReduction="10000"/>
          </a:bodyPr>
          <a:lstStyle/>
          <a:p>
            <a:pPr eaLnBrk="1" hangingPunct="1"/>
            <a:endParaRPr lang="en-US" sz="2400">
              <a:solidFill>
                <a:srgbClr val="000000"/>
              </a:solidFill>
              <a:effectLst/>
            </a:endParaRPr>
          </a:p>
          <a:p>
            <a:pPr eaLnBrk="1" hangingPunct="1"/>
            <a:r>
              <a:rPr lang="en-US" sz="2400">
                <a:solidFill>
                  <a:srgbClr val="000000"/>
                </a:solidFill>
                <a:effectLst/>
              </a:rPr>
              <a:t>There are four broad categories of micro-organism, based on the temperature range for growth</a:t>
            </a:r>
          </a:p>
          <a:p>
            <a:pPr eaLnBrk="1" hangingPunct="1"/>
            <a:endParaRPr lang="en-US" sz="2400">
              <a:solidFill>
                <a:srgbClr val="000000"/>
              </a:solidFill>
              <a:effectLst/>
            </a:endParaRPr>
          </a:p>
          <a:p>
            <a:pPr eaLnBrk="1" hangingPunct="1">
              <a:buFontTx/>
              <a:buNone/>
            </a:pPr>
            <a:r>
              <a:rPr lang="en-US" sz="2400">
                <a:solidFill>
                  <a:srgbClr val="000000"/>
                </a:solidFill>
                <a:effectLst/>
              </a:rPr>
              <a:t>1. thermophilic (minimum: 30–40ºC, optimum: 55–65ºC)</a:t>
            </a:r>
          </a:p>
          <a:p>
            <a:pPr eaLnBrk="1" hangingPunct="1">
              <a:buFontTx/>
              <a:buNone/>
            </a:pPr>
            <a:r>
              <a:rPr lang="en-US" sz="2400">
                <a:solidFill>
                  <a:srgbClr val="000000"/>
                </a:solidFill>
                <a:effectLst/>
              </a:rPr>
              <a:t>2. mesophilic (minimum: 5–10ºC, optimum: 30–40ºC)</a:t>
            </a:r>
          </a:p>
          <a:p>
            <a:pPr eaLnBrk="1" hangingPunct="1">
              <a:buFontTx/>
              <a:buNone/>
            </a:pPr>
            <a:r>
              <a:rPr lang="en-US" sz="2400">
                <a:solidFill>
                  <a:srgbClr val="000000"/>
                </a:solidFill>
                <a:effectLst/>
              </a:rPr>
              <a:t>3. psychrotrophic (minimum: 0–5ºC, optimum: 20–30ºC)</a:t>
            </a:r>
          </a:p>
          <a:p>
            <a:pPr eaLnBrk="1" hangingPunct="1">
              <a:buFontTx/>
              <a:buNone/>
            </a:pPr>
            <a:r>
              <a:rPr lang="en-US" sz="2400">
                <a:solidFill>
                  <a:srgbClr val="000000"/>
                </a:solidFill>
                <a:effectLst/>
              </a:rPr>
              <a:t>4. psychrophilic (minimum: 0–5ºC, optimum: 12–18ºC).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1"/>
          </p:nvPr>
        </p:nvSpPr>
        <p:spPr>
          <a:xfrm>
            <a:off x="457200" y="620713"/>
            <a:ext cx="8229600" cy="5399087"/>
          </a:xfrm>
        </p:spPr>
        <p:txBody>
          <a:bodyPr>
            <a:normAutofit lnSpcReduction="10000"/>
          </a:bodyPr>
          <a:lstStyle/>
          <a:p>
            <a:pPr algn="justLow" eaLnBrk="1" hangingPunct="1">
              <a:lnSpc>
                <a:spcPct val="90000"/>
              </a:lnSpc>
            </a:pPr>
            <a:r>
              <a:rPr lang="en-US" sz="2400" dirty="0">
                <a:solidFill>
                  <a:srgbClr val="000000"/>
                </a:solidFill>
                <a:effectLst/>
              </a:rPr>
              <a:t>Chilling prevents the growth of </a:t>
            </a:r>
            <a:r>
              <a:rPr lang="en-US" sz="2400" dirty="0" err="1">
                <a:solidFill>
                  <a:srgbClr val="000000"/>
                </a:solidFill>
                <a:effectLst/>
              </a:rPr>
              <a:t>thermophilic</a:t>
            </a:r>
            <a:r>
              <a:rPr lang="en-US" sz="2400" dirty="0">
                <a:solidFill>
                  <a:srgbClr val="000000"/>
                </a:solidFill>
                <a:effectLst/>
              </a:rPr>
              <a:t> and many </a:t>
            </a:r>
            <a:r>
              <a:rPr lang="en-US" sz="2400" dirty="0" err="1">
                <a:solidFill>
                  <a:srgbClr val="000000"/>
                </a:solidFill>
                <a:effectLst/>
              </a:rPr>
              <a:t>mesophilic</a:t>
            </a:r>
            <a:r>
              <a:rPr lang="en-US" sz="2400" dirty="0">
                <a:solidFill>
                  <a:srgbClr val="000000"/>
                </a:solidFill>
                <a:effectLst/>
              </a:rPr>
              <a:t> micro-organisms. The main microbiological concerns with chilled foods are a number of pathogens that can grow during extended refrigerated storage below </a:t>
            </a:r>
            <a:r>
              <a:rPr lang="en-US" sz="2400" dirty="0" err="1">
                <a:solidFill>
                  <a:srgbClr val="000000"/>
                </a:solidFill>
                <a:effectLst/>
              </a:rPr>
              <a:t>5ºC</a:t>
            </a:r>
            <a:r>
              <a:rPr lang="en-US" sz="2400" dirty="0">
                <a:solidFill>
                  <a:srgbClr val="000000"/>
                </a:solidFill>
                <a:effectLst/>
              </a:rPr>
              <a:t>, or as a result of any increase in temperature (temperature abuse) and thus cause food poisoning</a:t>
            </a:r>
          </a:p>
          <a:p>
            <a:pPr algn="justLow" eaLnBrk="1" hangingPunct="1">
              <a:lnSpc>
                <a:spcPct val="90000"/>
              </a:lnSpc>
            </a:pPr>
            <a:endParaRPr lang="en-US" sz="2400" dirty="0">
              <a:solidFill>
                <a:srgbClr val="000000"/>
              </a:solidFill>
              <a:effectLst/>
            </a:endParaRPr>
          </a:p>
          <a:p>
            <a:pPr algn="justLow" eaLnBrk="1" hangingPunct="1">
              <a:lnSpc>
                <a:spcPct val="90000"/>
              </a:lnSpc>
            </a:pPr>
            <a:r>
              <a:rPr lang="en-US" sz="2400" dirty="0">
                <a:solidFill>
                  <a:srgbClr val="000000"/>
                </a:solidFill>
                <a:effectLst/>
              </a:rPr>
              <a:t>Examples of these pathogens that survive chilling conditions are </a:t>
            </a:r>
            <a:r>
              <a:rPr lang="en-US" sz="2400" i="1" dirty="0" err="1">
                <a:solidFill>
                  <a:srgbClr val="000000"/>
                </a:solidFill>
                <a:effectLst/>
              </a:rPr>
              <a:t>Aeromonas</a:t>
            </a:r>
            <a:r>
              <a:rPr lang="en-US" sz="2400" i="1" dirty="0">
                <a:solidFill>
                  <a:srgbClr val="000000"/>
                </a:solidFill>
                <a:effectLst/>
              </a:rPr>
              <a:t> </a:t>
            </a:r>
            <a:r>
              <a:rPr lang="en-US" sz="2400" i="1" dirty="0" err="1">
                <a:solidFill>
                  <a:srgbClr val="000000"/>
                </a:solidFill>
                <a:effectLst/>
              </a:rPr>
              <a:t>hydrophilia</a:t>
            </a:r>
            <a:r>
              <a:rPr lang="en-US" sz="2400" dirty="0">
                <a:solidFill>
                  <a:srgbClr val="000000"/>
                </a:solidFill>
                <a:effectLst/>
              </a:rPr>
              <a:t>, </a:t>
            </a:r>
            <a:r>
              <a:rPr lang="en-US" sz="2400" i="1" dirty="0" err="1">
                <a:solidFill>
                  <a:srgbClr val="000000"/>
                </a:solidFill>
                <a:effectLst/>
              </a:rPr>
              <a:t>Listeria</a:t>
            </a:r>
            <a:r>
              <a:rPr lang="en-US" sz="2400" i="1" dirty="0">
                <a:solidFill>
                  <a:srgbClr val="000000"/>
                </a:solidFill>
                <a:effectLst/>
              </a:rPr>
              <a:t> </a:t>
            </a:r>
            <a:r>
              <a:rPr lang="en-US" sz="2400" dirty="0" err="1">
                <a:solidFill>
                  <a:srgbClr val="000000"/>
                </a:solidFill>
                <a:effectLst/>
              </a:rPr>
              <a:t>spp</a:t>
            </a:r>
            <a:r>
              <a:rPr lang="en-US" sz="2400" dirty="0">
                <a:solidFill>
                  <a:srgbClr val="000000"/>
                </a:solidFill>
                <a:effectLst/>
              </a:rPr>
              <a:t>, </a:t>
            </a:r>
            <a:r>
              <a:rPr lang="en-US" sz="2400" i="1" dirty="0" err="1">
                <a:solidFill>
                  <a:srgbClr val="000000"/>
                </a:solidFill>
                <a:effectLst/>
              </a:rPr>
              <a:t>Yersinia</a:t>
            </a:r>
            <a:r>
              <a:rPr lang="en-US" sz="2400" i="1" dirty="0">
                <a:solidFill>
                  <a:srgbClr val="000000"/>
                </a:solidFill>
                <a:effectLst/>
              </a:rPr>
              <a:t> </a:t>
            </a:r>
            <a:r>
              <a:rPr lang="en-US" sz="2400" i="1" dirty="0" err="1">
                <a:solidFill>
                  <a:srgbClr val="000000"/>
                </a:solidFill>
                <a:effectLst/>
              </a:rPr>
              <a:t>enterocolitica</a:t>
            </a:r>
            <a:r>
              <a:rPr lang="en-US" sz="2400" dirty="0">
                <a:solidFill>
                  <a:srgbClr val="000000"/>
                </a:solidFill>
                <a:effectLst/>
              </a:rPr>
              <a:t>, some strains of </a:t>
            </a:r>
            <a:r>
              <a:rPr lang="en-US" sz="2400" i="1" dirty="0">
                <a:solidFill>
                  <a:srgbClr val="000000"/>
                </a:solidFill>
                <a:effectLst/>
              </a:rPr>
              <a:t>Bacillus cereus</a:t>
            </a:r>
            <a:r>
              <a:rPr lang="en-US" sz="2400" dirty="0">
                <a:solidFill>
                  <a:srgbClr val="000000"/>
                </a:solidFill>
                <a:effectLst/>
              </a:rPr>
              <a:t>, </a:t>
            </a:r>
            <a:r>
              <a:rPr lang="en-US" sz="2400" i="1" dirty="0" err="1">
                <a:solidFill>
                  <a:srgbClr val="000000"/>
                </a:solidFill>
                <a:effectLst/>
              </a:rPr>
              <a:t>Vibrio</a:t>
            </a:r>
            <a:r>
              <a:rPr lang="en-US" sz="2400" i="1" dirty="0">
                <a:solidFill>
                  <a:srgbClr val="000000"/>
                </a:solidFill>
                <a:effectLst/>
              </a:rPr>
              <a:t> </a:t>
            </a:r>
            <a:r>
              <a:rPr lang="en-US" sz="2400" i="1" dirty="0" err="1">
                <a:solidFill>
                  <a:srgbClr val="000000"/>
                </a:solidFill>
                <a:effectLst/>
              </a:rPr>
              <a:t>parahaemolyticus</a:t>
            </a:r>
            <a:r>
              <a:rPr lang="en-US" sz="2400" i="1" dirty="0">
                <a:solidFill>
                  <a:srgbClr val="000000"/>
                </a:solidFill>
                <a:effectLst/>
              </a:rPr>
              <a:t> </a:t>
            </a:r>
            <a:r>
              <a:rPr lang="en-US" sz="2400" dirty="0">
                <a:solidFill>
                  <a:srgbClr val="000000"/>
                </a:solidFill>
                <a:effectLst/>
              </a:rPr>
              <a:t>and </a:t>
            </a:r>
            <a:r>
              <a:rPr lang="en-US" sz="2400" dirty="0" err="1">
                <a:solidFill>
                  <a:srgbClr val="000000"/>
                </a:solidFill>
                <a:effectLst/>
              </a:rPr>
              <a:t>enteropathogenic</a:t>
            </a:r>
            <a:r>
              <a:rPr lang="en-US" sz="2400" dirty="0">
                <a:solidFill>
                  <a:srgbClr val="000000"/>
                </a:solidFill>
                <a:effectLst/>
              </a:rPr>
              <a:t> </a:t>
            </a:r>
            <a:r>
              <a:rPr lang="en-US" sz="2400" i="1" dirty="0">
                <a:solidFill>
                  <a:srgbClr val="000000"/>
                </a:solidFill>
                <a:effectLst/>
              </a:rPr>
              <a:t>Escherichia coli </a:t>
            </a:r>
            <a:r>
              <a:rPr lang="en-US" sz="2400" dirty="0">
                <a:solidFill>
                  <a:srgbClr val="000000"/>
                </a:solidFill>
                <a:effectLst/>
              </a:rPr>
              <a:t>(</a:t>
            </a:r>
            <a:r>
              <a:rPr lang="en-US" sz="2400" dirty="0" err="1">
                <a:solidFill>
                  <a:srgbClr val="000000"/>
                </a:solidFill>
                <a:effectLst/>
              </a:rPr>
              <a:t>Marth</a:t>
            </a:r>
            <a:r>
              <a:rPr lang="en-US" sz="2400" dirty="0">
                <a:solidFill>
                  <a:srgbClr val="000000"/>
                </a:solidFill>
                <a:effectLst/>
              </a:rPr>
              <a:t>, 1998). An example of the last (</a:t>
            </a:r>
            <a:r>
              <a:rPr lang="en-US" sz="2400" i="1" dirty="0" err="1">
                <a:solidFill>
                  <a:srgbClr val="000000"/>
                </a:solidFill>
                <a:effectLst/>
              </a:rPr>
              <a:t>E.coli</a:t>
            </a:r>
            <a:r>
              <a:rPr lang="en-US" sz="2400" i="1" dirty="0">
                <a:solidFill>
                  <a:srgbClr val="000000"/>
                </a:solidFill>
                <a:effectLst/>
              </a:rPr>
              <a:t> </a:t>
            </a:r>
            <a:r>
              <a:rPr lang="en-US" sz="2400" dirty="0" err="1">
                <a:solidFill>
                  <a:srgbClr val="000000"/>
                </a:solidFill>
                <a:effectLst/>
              </a:rPr>
              <a:t>0157:H7</a:t>
            </a:r>
            <a:r>
              <a:rPr lang="en-US" sz="2400" dirty="0">
                <a:solidFill>
                  <a:srgbClr val="000000"/>
                </a:solidFill>
                <a:effectLst/>
              </a:rPr>
              <a:t>) may cause hemorrhagic colitis after ingestion of as little as ten cell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827088" y="292100"/>
            <a:ext cx="8316912" cy="1384300"/>
          </a:xfrm>
        </p:spPr>
        <p:txBody>
          <a:bodyPr/>
          <a:lstStyle/>
          <a:p>
            <a:pPr eaLnBrk="1" hangingPunct="1"/>
            <a:r>
              <a:rPr lang="en-US" sz="2800">
                <a:solidFill>
                  <a:srgbClr val="000000"/>
                </a:solidFill>
                <a:effectLst/>
              </a:rPr>
              <a:t>The shelf life of chilled processed foods is determined by:</a:t>
            </a:r>
          </a:p>
        </p:txBody>
      </p:sp>
      <p:sp>
        <p:nvSpPr>
          <p:cNvPr id="155651" name="Rectangle 3"/>
          <p:cNvSpPr>
            <a:spLocks noGrp="1" noChangeArrowheads="1"/>
          </p:cNvSpPr>
          <p:nvPr>
            <p:ph type="body" idx="1"/>
          </p:nvPr>
        </p:nvSpPr>
        <p:spPr/>
        <p:txBody>
          <a:bodyPr/>
          <a:lstStyle/>
          <a:p>
            <a:pPr eaLnBrk="1" hangingPunct="1">
              <a:buFontTx/>
              <a:buNone/>
            </a:pPr>
            <a:r>
              <a:rPr lang="en-US" sz="2400">
                <a:solidFill>
                  <a:srgbClr val="000000"/>
                </a:solidFill>
                <a:effectLst/>
              </a:rPr>
              <a:t>• the type of food</a:t>
            </a:r>
          </a:p>
          <a:p>
            <a:pPr eaLnBrk="1" hangingPunct="1">
              <a:buFontTx/>
              <a:buNone/>
            </a:pPr>
            <a:r>
              <a:rPr lang="en-US" sz="2400">
                <a:solidFill>
                  <a:srgbClr val="000000"/>
                </a:solidFill>
                <a:effectLst/>
              </a:rPr>
              <a:t>• the degree of microbial destruction or enzyme inactivation achieved by the process</a:t>
            </a:r>
          </a:p>
          <a:p>
            <a:pPr eaLnBrk="1" hangingPunct="1">
              <a:buFontTx/>
              <a:buNone/>
            </a:pPr>
            <a:r>
              <a:rPr lang="en-US" sz="2400">
                <a:solidFill>
                  <a:srgbClr val="000000"/>
                </a:solidFill>
                <a:effectLst/>
              </a:rPr>
              <a:t>• control of hygiene during processing and packaging</a:t>
            </a:r>
          </a:p>
          <a:p>
            <a:pPr eaLnBrk="1" hangingPunct="1">
              <a:buFontTx/>
              <a:buNone/>
            </a:pPr>
            <a:r>
              <a:rPr lang="en-US" sz="2400">
                <a:solidFill>
                  <a:srgbClr val="000000"/>
                </a:solidFill>
                <a:effectLst/>
              </a:rPr>
              <a:t>• the barrier properties of the package</a:t>
            </a:r>
          </a:p>
          <a:p>
            <a:pPr eaLnBrk="1" hangingPunct="1">
              <a:buFontTx/>
              <a:buNone/>
            </a:pPr>
            <a:r>
              <a:rPr lang="en-US" sz="2400">
                <a:solidFill>
                  <a:srgbClr val="000000"/>
                </a:solidFill>
                <a:effectLst/>
              </a:rPr>
              <a:t>• temperatures during processing, distribution and storage.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92100"/>
            <a:ext cx="8229600" cy="833438"/>
          </a:xfrm>
        </p:spPr>
        <p:txBody>
          <a:bodyPr/>
          <a:lstStyle/>
          <a:p>
            <a:pPr eaLnBrk="1" hangingPunct="1"/>
            <a:r>
              <a:rPr lang="id-ID" sz="3200" b="1" dirty="0">
                <a:solidFill>
                  <a:srgbClr val="000000"/>
                </a:solidFill>
                <a:effectLst/>
              </a:rPr>
              <a:t>2.3.</a:t>
            </a:r>
            <a:r>
              <a:rPr lang="en-US" sz="3200" b="1" dirty="0">
                <a:solidFill>
                  <a:srgbClr val="000000"/>
                </a:solidFill>
                <a:effectLst/>
              </a:rPr>
              <a:t> Cook–chill systems</a:t>
            </a:r>
          </a:p>
        </p:txBody>
      </p:sp>
      <p:sp>
        <p:nvSpPr>
          <p:cNvPr id="156675" name="Rectangle 3"/>
          <p:cNvSpPr>
            <a:spLocks noGrp="1" noChangeArrowheads="1"/>
          </p:cNvSpPr>
          <p:nvPr>
            <p:ph type="body" idx="1"/>
          </p:nvPr>
        </p:nvSpPr>
        <p:spPr>
          <a:xfrm>
            <a:off x="457200" y="1412875"/>
            <a:ext cx="8229600" cy="4606925"/>
          </a:xfrm>
        </p:spPr>
        <p:txBody>
          <a:bodyPr/>
          <a:lstStyle/>
          <a:p>
            <a:pPr algn="justLow" eaLnBrk="1" hangingPunct="1"/>
            <a:r>
              <a:rPr lang="en-US" sz="2400" dirty="0">
                <a:solidFill>
                  <a:srgbClr val="000000"/>
                </a:solidFill>
                <a:effectLst/>
              </a:rPr>
              <a:t>Individual foods (for example sliced roast meats) or complete meals are produced by </a:t>
            </a:r>
            <a:r>
              <a:rPr lang="en-US" sz="2400" i="1" dirty="0">
                <a:solidFill>
                  <a:srgbClr val="000000"/>
                </a:solidFill>
                <a:effectLst/>
              </a:rPr>
              <a:t>cook–chill </a:t>
            </a:r>
            <a:r>
              <a:rPr lang="en-US" sz="2400" dirty="0">
                <a:solidFill>
                  <a:srgbClr val="000000"/>
                </a:solidFill>
                <a:effectLst/>
              </a:rPr>
              <a:t>or </a:t>
            </a:r>
            <a:r>
              <a:rPr lang="en-US" sz="2400" i="1" dirty="0">
                <a:solidFill>
                  <a:srgbClr val="000000"/>
                </a:solidFill>
                <a:effectLst/>
              </a:rPr>
              <a:t>cook–</a:t>
            </a:r>
            <a:r>
              <a:rPr lang="en-US" sz="2400" i="1" dirty="0" err="1">
                <a:solidFill>
                  <a:srgbClr val="000000"/>
                </a:solidFill>
                <a:effectLst/>
              </a:rPr>
              <a:t>pasteurise</a:t>
            </a:r>
            <a:r>
              <a:rPr lang="en-US" sz="2400" i="1" dirty="0">
                <a:solidFill>
                  <a:srgbClr val="000000"/>
                </a:solidFill>
                <a:effectLst/>
              </a:rPr>
              <a:t>–chill </a:t>
            </a:r>
            <a:r>
              <a:rPr lang="en-US" sz="2400" dirty="0">
                <a:solidFill>
                  <a:srgbClr val="000000"/>
                </a:solidFill>
                <a:effectLst/>
              </a:rPr>
              <a:t>processes</a:t>
            </a:r>
          </a:p>
          <a:p>
            <a:pPr algn="justLow" eaLnBrk="1" hangingPunct="1"/>
            <a:endParaRPr lang="en-US" sz="2400" dirty="0">
              <a:solidFill>
                <a:srgbClr val="000000"/>
              </a:solidFill>
              <a:effectLst/>
            </a:endParaRPr>
          </a:p>
          <a:p>
            <a:pPr algn="justLow" eaLnBrk="1" hangingPunct="1"/>
            <a:r>
              <a:rPr lang="en-US" sz="2400" dirty="0">
                <a:solidFill>
                  <a:srgbClr val="000000"/>
                </a:solidFill>
                <a:effectLst/>
              </a:rPr>
              <a:t>These products, which include complete meals or components such as sauces, were developed for institutional catering to replace warm-holding,1 which reduces losses in nutritional and eating quality and is less expensive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fontScale="90000"/>
          </a:bodyPr>
          <a:lstStyle/>
          <a:p>
            <a:pPr eaLnBrk="1" hangingPunct="1"/>
            <a:r>
              <a:rPr lang="en-US" sz="2400">
                <a:solidFill>
                  <a:srgbClr val="CC0000"/>
                </a:solidFill>
                <a:effectLst/>
              </a:rPr>
              <a:t>The range of chilled foods can be characterised by the class of microbial risk that they pose to consumers as follows:</a:t>
            </a:r>
          </a:p>
        </p:txBody>
      </p:sp>
      <p:sp>
        <p:nvSpPr>
          <p:cNvPr id="157699" name="Rectangle 3"/>
          <p:cNvSpPr>
            <a:spLocks noGrp="1" noChangeArrowheads="1"/>
          </p:cNvSpPr>
          <p:nvPr>
            <p:ph type="body" idx="1"/>
          </p:nvPr>
        </p:nvSpPr>
        <p:spPr/>
        <p:txBody>
          <a:bodyPr>
            <a:normAutofit lnSpcReduction="10000"/>
          </a:bodyPr>
          <a:lstStyle/>
          <a:p>
            <a:pPr algn="justLow" eaLnBrk="1" hangingPunct="1">
              <a:lnSpc>
                <a:spcPct val="80000"/>
              </a:lnSpc>
              <a:buClr>
                <a:srgbClr val="000000"/>
              </a:buClr>
              <a:buFont typeface="Wingdings" pitchFamily="2" charset="2"/>
              <a:buChar char="Ø"/>
            </a:pPr>
            <a:r>
              <a:rPr lang="en-US" sz="2400" dirty="0">
                <a:solidFill>
                  <a:srgbClr val="000000"/>
                </a:solidFill>
                <a:effectLst/>
              </a:rPr>
              <a:t>Class 1 foods containing raw or uncooked ingredients, such as salad or cheese as ready-to-eat (RTE) foods (also includes chill-stable raw foods, such as meat, fish, etc.)</a:t>
            </a:r>
            <a:endParaRPr lang="id-ID" sz="2400" dirty="0">
              <a:solidFill>
                <a:srgbClr val="000000"/>
              </a:solidFill>
              <a:effectLst/>
            </a:endParaRPr>
          </a:p>
          <a:p>
            <a:pPr algn="justLow" eaLnBrk="1" hangingPunct="1">
              <a:lnSpc>
                <a:spcPct val="80000"/>
              </a:lnSpc>
              <a:buClr>
                <a:srgbClr val="000000"/>
              </a:buClr>
              <a:buFont typeface="Wingdings" pitchFamily="2" charset="2"/>
              <a:buChar char="Ø"/>
            </a:pPr>
            <a:endParaRPr lang="en-US" sz="2400" dirty="0">
              <a:solidFill>
                <a:srgbClr val="000000"/>
              </a:solidFill>
              <a:effectLst/>
            </a:endParaRPr>
          </a:p>
          <a:p>
            <a:pPr algn="justLow" eaLnBrk="1" hangingPunct="1">
              <a:lnSpc>
                <a:spcPct val="80000"/>
              </a:lnSpc>
              <a:buClr>
                <a:srgbClr val="000000"/>
              </a:buClr>
              <a:buFont typeface="Wingdings" pitchFamily="2" charset="2"/>
              <a:buChar char="Ø"/>
            </a:pPr>
            <a:r>
              <a:rPr lang="en-US" sz="2400" dirty="0">
                <a:solidFill>
                  <a:srgbClr val="000000"/>
                </a:solidFill>
                <a:effectLst/>
              </a:rPr>
              <a:t>Class 2 products made from a mixture of cooked and low risk raw ingredients</a:t>
            </a:r>
            <a:endParaRPr lang="id-ID" sz="2400" dirty="0">
              <a:solidFill>
                <a:srgbClr val="000000"/>
              </a:solidFill>
              <a:effectLst/>
            </a:endParaRPr>
          </a:p>
          <a:p>
            <a:pPr algn="justLow" eaLnBrk="1" hangingPunct="1">
              <a:lnSpc>
                <a:spcPct val="80000"/>
              </a:lnSpc>
              <a:buClr>
                <a:srgbClr val="000000"/>
              </a:buClr>
              <a:buFont typeface="Wingdings" pitchFamily="2" charset="2"/>
              <a:buChar char="Ø"/>
            </a:pPr>
            <a:endParaRPr lang="en-US" sz="2400" dirty="0">
              <a:solidFill>
                <a:srgbClr val="000000"/>
              </a:solidFill>
              <a:effectLst/>
            </a:endParaRPr>
          </a:p>
          <a:p>
            <a:pPr algn="justLow" eaLnBrk="1" hangingPunct="1">
              <a:lnSpc>
                <a:spcPct val="80000"/>
              </a:lnSpc>
              <a:buClr>
                <a:srgbClr val="000000"/>
              </a:buClr>
              <a:buFont typeface="Wingdings" pitchFamily="2" charset="2"/>
              <a:buChar char="Ø"/>
            </a:pPr>
            <a:r>
              <a:rPr lang="en-US" sz="2400" dirty="0">
                <a:solidFill>
                  <a:srgbClr val="000000"/>
                </a:solidFill>
                <a:effectLst/>
              </a:rPr>
              <a:t>Class 3 cooked products that are then packaged</a:t>
            </a:r>
            <a:endParaRPr lang="id-ID" sz="2400" dirty="0">
              <a:solidFill>
                <a:srgbClr val="000000"/>
              </a:solidFill>
              <a:effectLst/>
            </a:endParaRPr>
          </a:p>
          <a:p>
            <a:pPr algn="justLow" eaLnBrk="1" hangingPunct="1">
              <a:lnSpc>
                <a:spcPct val="80000"/>
              </a:lnSpc>
              <a:buClr>
                <a:srgbClr val="000000"/>
              </a:buClr>
              <a:buFont typeface="Wingdings" pitchFamily="2" charset="2"/>
              <a:buChar char="Ø"/>
            </a:pPr>
            <a:endParaRPr lang="en-US" sz="2400" dirty="0">
              <a:solidFill>
                <a:srgbClr val="000000"/>
              </a:solidFill>
              <a:effectLst/>
            </a:endParaRPr>
          </a:p>
          <a:p>
            <a:pPr algn="justLow" eaLnBrk="1" hangingPunct="1">
              <a:lnSpc>
                <a:spcPct val="80000"/>
              </a:lnSpc>
              <a:buClr>
                <a:srgbClr val="000000"/>
              </a:buClr>
              <a:buFont typeface="Wingdings" pitchFamily="2" charset="2"/>
              <a:buChar char="Ø"/>
            </a:pPr>
            <a:r>
              <a:rPr lang="en-US" sz="2400" dirty="0">
                <a:solidFill>
                  <a:srgbClr val="000000"/>
                </a:solidFill>
                <a:effectLst/>
              </a:rPr>
              <a:t>Class 4 products that are cooked after packaging, including ready-to-eat-products for- extended-durability (</a:t>
            </a:r>
            <a:r>
              <a:rPr lang="en-US" sz="2400" dirty="0" err="1">
                <a:solidFill>
                  <a:srgbClr val="000000"/>
                </a:solidFill>
                <a:effectLst/>
              </a:rPr>
              <a:t>REPFEDs</a:t>
            </a:r>
            <a:r>
              <a:rPr lang="en-US" sz="2400" dirty="0">
                <a:solidFill>
                  <a:srgbClr val="000000"/>
                </a:solidFill>
                <a:effectLst/>
              </a:rPr>
              <a:t>) having a shelf life of 40+ days (the acronym is also used to mean refrigerated-</a:t>
            </a:r>
            <a:r>
              <a:rPr lang="en-US" sz="2400" dirty="0" err="1">
                <a:solidFill>
                  <a:srgbClr val="000000"/>
                </a:solidFill>
                <a:effectLst/>
              </a:rPr>
              <a:t>pasteurised</a:t>
            </a:r>
            <a:r>
              <a:rPr lang="en-US" sz="2400" dirty="0">
                <a:solidFill>
                  <a:srgbClr val="000000"/>
                </a:solidFill>
                <a:effectLst/>
              </a:rPr>
              <a:t>-foods-for-extended durability).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292100"/>
            <a:ext cx="8229600" cy="760413"/>
          </a:xfrm>
        </p:spPr>
        <p:txBody>
          <a:bodyPr/>
          <a:lstStyle/>
          <a:p>
            <a:pPr eaLnBrk="1" hangingPunct="1"/>
            <a:r>
              <a:rPr lang="id-ID" sz="3200" b="1" dirty="0">
                <a:solidFill>
                  <a:srgbClr val="000000"/>
                </a:solidFill>
                <a:effectLst/>
              </a:rPr>
              <a:t>3-</a:t>
            </a:r>
            <a:r>
              <a:rPr lang="en-US" sz="3200" b="1" dirty="0">
                <a:solidFill>
                  <a:srgbClr val="000000"/>
                </a:solidFill>
                <a:effectLst/>
              </a:rPr>
              <a:t> Equipment</a:t>
            </a:r>
          </a:p>
        </p:txBody>
      </p:sp>
      <p:sp>
        <p:nvSpPr>
          <p:cNvPr id="159747" name="Rectangle 3"/>
          <p:cNvSpPr>
            <a:spLocks noGrp="1" noChangeArrowheads="1"/>
          </p:cNvSpPr>
          <p:nvPr>
            <p:ph type="body" idx="1"/>
          </p:nvPr>
        </p:nvSpPr>
        <p:spPr>
          <a:xfrm>
            <a:off x="457200" y="1196975"/>
            <a:ext cx="8229600" cy="4822825"/>
          </a:xfrm>
        </p:spPr>
        <p:txBody>
          <a:bodyPr/>
          <a:lstStyle/>
          <a:p>
            <a:pPr eaLnBrk="1" hangingPunct="1"/>
            <a:r>
              <a:rPr lang="en-US" dirty="0">
                <a:solidFill>
                  <a:srgbClr val="000000"/>
                </a:solidFill>
                <a:effectLst/>
              </a:rPr>
              <a:t>Chilling equipment is classified by the method used to remove heat, into:</a:t>
            </a:r>
          </a:p>
          <a:p>
            <a:pPr eaLnBrk="1" hangingPunct="1">
              <a:buFontTx/>
              <a:buNone/>
            </a:pPr>
            <a:r>
              <a:rPr lang="en-US" dirty="0">
                <a:solidFill>
                  <a:srgbClr val="000000"/>
                </a:solidFill>
                <a:effectLst/>
              </a:rPr>
              <a:t>• mechanical refrigerators</a:t>
            </a:r>
          </a:p>
          <a:p>
            <a:pPr>
              <a:buNone/>
            </a:pPr>
            <a:r>
              <a:rPr lang="en-US" dirty="0">
                <a:solidFill>
                  <a:srgbClr val="000000"/>
                </a:solidFill>
                <a:effectLst/>
              </a:rPr>
              <a:t>• </a:t>
            </a:r>
            <a:r>
              <a:rPr lang="en-US" dirty="0" smtClean="0">
                <a:solidFill>
                  <a:srgbClr val="000000"/>
                </a:solidFill>
                <a:effectLst/>
              </a:rPr>
              <a:t>cryogenic systems</a:t>
            </a:r>
            <a:r>
              <a:rPr lang="id-ID" dirty="0">
                <a:solidFill>
                  <a:srgbClr val="000000"/>
                </a:solidFill>
              </a:rPr>
              <a:t>: </a:t>
            </a:r>
            <a:r>
              <a:rPr lang="en-US" dirty="0">
                <a:effectLst/>
              </a:rPr>
              <a:t>A cryogen is a refrigerant that </a:t>
            </a:r>
            <a:r>
              <a:rPr lang="en-US" dirty="0" smtClean="0">
                <a:effectLst/>
              </a:rPr>
              <a:t>changes </a:t>
            </a:r>
            <a:r>
              <a:rPr lang="en-US" dirty="0">
                <a:effectLst/>
              </a:rPr>
              <a:t>phase by absorbing latent heat to cool the food. Cryogenic chillers use solid carbon dioxide, liquid carbon dioxide or liquid nitrogen. Solid carbon dioxide removes latent heat of sublimation </a:t>
            </a:r>
            <a:endParaRPr lang="en-US" dirty="0">
              <a:solidFill>
                <a:srgbClr val="000000"/>
              </a:solidFill>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id-ID" sz="3200" b="1" dirty="0">
                <a:solidFill>
                  <a:srgbClr val="000000"/>
                </a:solidFill>
                <a:effectLst/>
              </a:rPr>
              <a:t>3.1. </a:t>
            </a:r>
            <a:r>
              <a:rPr lang="en-US" sz="3200" b="1" dirty="0">
                <a:solidFill>
                  <a:srgbClr val="000000"/>
                </a:solidFill>
                <a:effectLst/>
              </a:rPr>
              <a:t>Control of storage conditions</a:t>
            </a:r>
          </a:p>
        </p:txBody>
      </p:sp>
      <p:sp>
        <p:nvSpPr>
          <p:cNvPr id="169987" name="Rectangle 3"/>
          <p:cNvSpPr>
            <a:spLocks noGrp="1" noChangeArrowheads="1"/>
          </p:cNvSpPr>
          <p:nvPr>
            <p:ph type="body" idx="1"/>
          </p:nvPr>
        </p:nvSpPr>
        <p:spPr>
          <a:xfrm>
            <a:off x="457200" y="1412875"/>
            <a:ext cx="8229600" cy="4824413"/>
          </a:xfrm>
        </p:spPr>
        <p:txBody>
          <a:bodyPr/>
          <a:lstStyle/>
          <a:p>
            <a:pPr eaLnBrk="1" hangingPunct="1">
              <a:lnSpc>
                <a:spcPct val="90000"/>
              </a:lnSpc>
            </a:pPr>
            <a:r>
              <a:rPr lang="en-US" sz="2400">
                <a:effectLst/>
              </a:rPr>
              <a:t>In all stores it is important to maintain an adequate circulation of air using fans, to control the temperature, relative humidity or atmospheric composition. Foods are therefore stacked in ways that enable air to circulate freely around all sides. This is particularly important for respiring foods, to remove heat generated by respiration or for foods, such as cheese, in which flavour development takes place during storage. Adequate air circulation is also important when high storage humidities are used for fresh fruits and vegetables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id-ID" sz="3600" b="1" dirty="0">
                <a:solidFill>
                  <a:srgbClr val="000000"/>
                </a:solidFill>
                <a:effectLst/>
              </a:rPr>
              <a:t>4. </a:t>
            </a:r>
            <a:r>
              <a:rPr lang="en-US" sz="3600" b="1" dirty="0">
                <a:solidFill>
                  <a:srgbClr val="000000"/>
                </a:solidFill>
                <a:effectLst/>
              </a:rPr>
              <a:t>Effect on foods</a:t>
            </a:r>
          </a:p>
        </p:txBody>
      </p:sp>
      <p:sp>
        <p:nvSpPr>
          <p:cNvPr id="172035" name="Rectangle 3"/>
          <p:cNvSpPr>
            <a:spLocks noGrp="1" noChangeArrowheads="1"/>
          </p:cNvSpPr>
          <p:nvPr>
            <p:ph type="body" idx="1"/>
          </p:nvPr>
        </p:nvSpPr>
        <p:spPr/>
        <p:txBody>
          <a:bodyPr/>
          <a:lstStyle/>
          <a:p>
            <a:pPr eaLnBrk="1" hangingPunct="1">
              <a:lnSpc>
                <a:spcPct val="80000"/>
              </a:lnSpc>
            </a:pPr>
            <a:r>
              <a:rPr lang="en-US" sz="2400" dirty="0">
                <a:effectLst/>
              </a:rPr>
              <a:t>The most significant effect of chilling on the sensory characteristics of processed foods is hardening due to solidification of fats and oils.</a:t>
            </a:r>
          </a:p>
          <a:p>
            <a:pPr eaLnBrk="1" hangingPunct="1">
              <a:lnSpc>
                <a:spcPct val="80000"/>
              </a:lnSpc>
            </a:pPr>
            <a:endParaRPr lang="en-US" sz="2400" dirty="0">
              <a:effectLst/>
            </a:endParaRPr>
          </a:p>
          <a:p>
            <a:pPr eaLnBrk="1" hangingPunct="1">
              <a:lnSpc>
                <a:spcPct val="80000"/>
              </a:lnSpc>
            </a:pPr>
            <a:r>
              <a:rPr lang="en-US" sz="2400" dirty="0" err="1">
                <a:effectLst/>
              </a:rPr>
              <a:t>enzymic</a:t>
            </a:r>
            <a:r>
              <a:rPr lang="en-US" sz="2400" dirty="0">
                <a:effectLst/>
              </a:rPr>
              <a:t> browning, lipolysis, </a:t>
            </a:r>
            <a:r>
              <a:rPr lang="en-US" sz="2400" dirty="0" err="1">
                <a:effectLst/>
              </a:rPr>
              <a:t>colour</a:t>
            </a:r>
            <a:r>
              <a:rPr lang="en-US" sz="2400" dirty="0">
                <a:effectLst/>
              </a:rPr>
              <a:t> and </a:t>
            </a:r>
            <a:r>
              <a:rPr lang="en-US" sz="2400" dirty="0" err="1">
                <a:effectLst/>
              </a:rPr>
              <a:t>flavour</a:t>
            </a:r>
            <a:r>
              <a:rPr lang="en-US" sz="2400" dirty="0">
                <a:effectLst/>
              </a:rPr>
              <a:t> deterioration in some products and </a:t>
            </a:r>
            <a:r>
              <a:rPr lang="en-US" sz="2400" dirty="0" err="1">
                <a:effectLst/>
              </a:rPr>
              <a:t>retrogradation</a:t>
            </a:r>
            <a:r>
              <a:rPr lang="en-US" sz="2400" dirty="0">
                <a:effectLst/>
              </a:rPr>
              <a:t> of starch to cause staling of baked products</a:t>
            </a:r>
          </a:p>
          <a:p>
            <a:pPr eaLnBrk="1" hangingPunct="1">
              <a:lnSpc>
                <a:spcPct val="80000"/>
              </a:lnSpc>
            </a:pPr>
            <a:endParaRPr lang="en-US" sz="2400" dirty="0">
              <a:effectLst/>
            </a:endParaRPr>
          </a:p>
          <a:p>
            <a:pPr eaLnBrk="1" hangingPunct="1">
              <a:lnSpc>
                <a:spcPct val="80000"/>
              </a:lnSpc>
            </a:pPr>
            <a:r>
              <a:rPr lang="en-US" sz="2400" dirty="0">
                <a:effectLst/>
              </a:rPr>
              <a:t>Lipid oxidation is one of the main causes of quality loss in cook–chilled products, and cooked meats in particular rapidly develop an </a:t>
            </a:r>
            <a:r>
              <a:rPr lang="en-US" sz="2400" dirty="0" err="1">
                <a:effectLst/>
              </a:rPr>
              <a:t>oxidised</a:t>
            </a:r>
            <a:r>
              <a:rPr lang="en-US" sz="2400" dirty="0">
                <a:effectLst/>
              </a:rPr>
              <a:t> </a:t>
            </a:r>
            <a:r>
              <a:rPr lang="en-US" sz="2400" dirty="0" err="1">
                <a:effectLst/>
              </a:rPr>
              <a:t>flavour</a:t>
            </a:r>
            <a:r>
              <a:rPr lang="en-US" sz="2400" dirty="0">
                <a:effectLst/>
              </a:rPr>
              <a:t> termed ‘warmed-over </a:t>
            </a:r>
            <a:r>
              <a:rPr lang="en-US" sz="2400" dirty="0" err="1">
                <a:effectLst/>
              </a:rPr>
              <a:t>flavour</a:t>
            </a:r>
            <a:r>
              <a:rPr lang="en-US" sz="2400" dirty="0">
                <a:effectLst/>
              </a:rPr>
              <a:t>’ (WOF),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p:txBody>
          <a:bodyPr/>
          <a:lstStyle/>
          <a:p>
            <a:pPr eaLnBrk="1" hangingPunct="1"/>
            <a:r>
              <a:rPr lang="en-US" sz="2400" dirty="0" err="1">
                <a:effectLst/>
              </a:rPr>
              <a:t>Physico</a:t>
            </a:r>
            <a:r>
              <a:rPr lang="en-US" sz="2400" dirty="0">
                <a:effectLst/>
              </a:rPr>
              <a:t>-chemical changes including migration of oils from mayonnaise to cabbage in chilled coleslaw, </a:t>
            </a:r>
            <a:r>
              <a:rPr lang="en-US" sz="2400" dirty="0" err="1">
                <a:effectLst/>
              </a:rPr>
              <a:t>syneresis</a:t>
            </a:r>
            <a:r>
              <a:rPr lang="en-US" sz="2400" dirty="0">
                <a:effectLst/>
              </a:rPr>
              <a:t> in sauces and gravies due to changes in starch thickeners, evaporation of moisture from unpackaged chilled meats and cheeses, more rapid staling of sandwich bread at reduced temperatures and moisture migration from sandwich fillings may each result in quality deterioration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idx="1"/>
          </p:nvPr>
        </p:nvSpPr>
        <p:spPr/>
        <p:txBody>
          <a:bodyPr/>
          <a:lstStyle/>
          <a:p>
            <a:pPr algn="just" eaLnBrk="1" hangingPunct="1">
              <a:lnSpc>
                <a:spcPct val="90000"/>
              </a:lnSpc>
            </a:pPr>
            <a:r>
              <a:rPr lang="en-US" sz="2800" dirty="0">
                <a:solidFill>
                  <a:schemeClr val="tx2"/>
                </a:solidFill>
                <a:effectLst/>
                <a:latin typeface="Times New Roman" pitchFamily="18" charset="0"/>
                <a:cs typeface="Times New Roman" pitchFamily="18" charset="0"/>
              </a:rPr>
              <a:t>During freezing, </a:t>
            </a:r>
            <a:r>
              <a:rPr lang="en-US" sz="2800" b="1" u="sng" dirty="0">
                <a:solidFill>
                  <a:schemeClr val="tx2"/>
                </a:solidFill>
                <a:effectLst/>
                <a:latin typeface="Times New Roman" pitchFamily="18" charset="0"/>
                <a:cs typeface="Times New Roman" pitchFamily="18" charset="0"/>
              </a:rPr>
              <a:t>sensible heat </a:t>
            </a:r>
            <a:r>
              <a:rPr lang="en-US" sz="2800" dirty="0">
                <a:solidFill>
                  <a:schemeClr val="tx2"/>
                </a:solidFill>
                <a:effectLst/>
                <a:latin typeface="Times New Roman" pitchFamily="18" charset="0"/>
                <a:cs typeface="Times New Roman" pitchFamily="18" charset="0"/>
              </a:rPr>
              <a:t>is first removed to lower the temperature of a food to the freezing point.</a:t>
            </a:r>
            <a:endParaRPr lang="id-ID" sz="2800" dirty="0">
              <a:solidFill>
                <a:schemeClr val="tx2"/>
              </a:solidFill>
              <a:effectLst/>
              <a:latin typeface="Times New Roman" pitchFamily="18" charset="0"/>
              <a:cs typeface="Times New Roman" pitchFamily="18" charset="0"/>
            </a:endParaRPr>
          </a:p>
          <a:p>
            <a:pPr algn="just" eaLnBrk="1" hangingPunct="1">
              <a:lnSpc>
                <a:spcPct val="90000"/>
              </a:lnSpc>
            </a:pPr>
            <a:endParaRPr lang="id-ID" sz="2800" dirty="0">
              <a:solidFill>
                <a:schemeClr val="tx2"/>
              </a:solidFill>
              <a:latin typeface="Times New Roman" pitchFamily="18" charset="0"/>
              <a:cs typeface="Times New Roman" pitchFamily="18" charset="0"/>
            </a:endParaRPr>
          </a:p>
          <a:p>
            <a:pPr algn="just" eaLnBrk="1" hangingPunct="1">
              <a:lnSpc>
                <a:spcPct val="90000"/>
              </a:lnSpc>
            </a:pPr>
            <a:r>
              <a:rPr lang="en-US" sz="2800" dirty="0">
                <a:solidFill>
                  <a:schemeClr val="tx2"/>
                </a:solidFill>
                <a:effectLst/>
                <a:latin typeface="Times New Roman" pitchFamily="18" charset="0"/>
                <a:cs typeface="Times New Roman" pitchFamily="18" charset="0"/>
              </a:rPr>
              <a:t>In fresh foods, heat produced by respiration is also removed. This is termed </a:t>
            </a:r>
            <a:r>
              <a:rPr lang="en-US" sz="2800" b="1" u="sng" dirty="0">
                <a:solidFill>
                  <a:schemeClr val="tx2"/>
                </a:solidFill>
                <a:effectLst/>
                <a:latin typeface="Times New Roman" pitchFamily="18" charset="0"/>
                <a:cs typeface="Times New Roman" pitchFamily="18" charset="0"/>
              </a:rPr>
              <a:t>the heat load</a:t>
            </a:r>
            <a:r>
              <a:rPr lang="en-US" sz="2800" i="1" dirty="0">
                <a:solidFill>
                  <a:schemeClr val="tx2"/>
                </a:solidFill>
                <a:effectLst/>
                <a:latin typeface="Times New Roman" pitchFamily="18" charset="0"/>
                <a:cs typeface="Times New Roman" pitchFamily="18" charset="0"/>
              </a:rPr>
              <a:t>,</a:t>
            </a:r>
            <a:r>
              <a:rPr lang="en-US" sz="2800" dirty="0">
                <a:solidFill>
                  <a:schemeClr val="tx2"/>
                </a:solidFill>
                <a:effectLst/>
                <a:latin typeface="Times New Roman" pitchFamily="18" charset="0"/>
                <a:cs typeface="Times New Roman" pitchFamily="18" charset="0"/>
              </a:rPr>
              <a:t> and is important in determining the correct size of freezing equipment for a particular production rate. </a:t>
            </a:r>
            <a:endParaRPr lang="id-ID" sz="2800" dirty="0">
              <a:solidFill>
                <a:schemeClr val="tx2"/>
              </a:solidFill>
              <a:effectLst/>
              <a:latin typeface="Times New Roman" pitchFamily="18" charset="0"/>
              <a:cs typeface="Times New Roman" pitchFamily="18" charset="0"/>
            </a:endParaRPr>
          </a:p>
          <a:p>
            <a:pPr algn="just" eaLnBrk="1" hangingPunct="1">
              <a:lnSpc>
                <a:spcPct val="90000"/>
              </a:lnSpc>
              <a:buNone/>
            </a:pPr>
            <a:endParaRPr lang="en-US" sz="2800" dirty="0">
              <a:solidFill>
                <a:schemeClr val="tx2"/>
              </a:solidFill>
              <a:effectLst/>
              <a:latin typeface="Times New Roman" pitchFamily="18" charset="0"/>
              <a:cs typeface="Times New Roman" pitchFamily="18" charset="0"/>
            </a:endParaRPr>
          </a:p>
          <a:p>
            <a:pPr algn="just">
              <a:lnSpc>
                <a:spcPct val="90000"/>
              </a:lnSpc>
            </a:pPr>
            <a:r>
              <a:rPr lang="en-US" sz="2400" dirty="0">
                <a:solidFill>
                  <a:schemeClr val="tx2"/>
                </a:solidFill>
                <a:latin typeface="Times New Roman" pitchFamily="18" charset="0"/>
                <a:cs typeface="Times New Roman" pitchFamily="18" charset="0"/>
              </a:rPr>
              <a:t>A substantial amount of energy is therefore needed to remove latent heat, form ice crystals and hence to freeze foods. </a:t>
            </a:r>
          </a:p>
          <a:p>
            <a:pPr algn="just" eaLnBrk="1" hangingPunct="1">
              <a:lnSpc>
                <a:spcPct val="90000"/>
              </a:lnSpc>
            </a:pPr>
            <a:endParaRPr lang="en-US" sz="2400" dirty="0">
              <a:solidFill>
                <a:schemeClr val="tx2"/>
              </a:solidFill>
              <a:effectLst/>
            </a:endParaRPr>
          </a:p>
        </p:txBody>
      </p:sp>
      <p:sp>
        <p:nvSpPr>
          <p:cNvPr id="177154" name="Rectangle 2"/>
          <p:cNvSpPr>
            <a:spLocks noGrp="1" noChangeArrowheads="1"/>
          </p:cNvSpPr>
          <p:nvPr>
            <p:ph type="title"/>
          </p:nvPr>
        </p:nvSpPr>
        <p:spPr/>
        <p:txBody>
          <a:bodyPr/>
          <a:lstStyle/>
          <a:p>
            <a:pPr eaLnBrk="1" hangingPunct="1"/>
            <a:r>
              <a:rPr lang="id-ID" sz="3600" b="1" dirty="0">
                <a:solidFill>
                  <a:srgbClr val="000000"/>
                </a:solidFill>
                <a:effectLst/>
              </a:rPr>
              <a:t>2.</a:t>
            </a:r>
            <a:r>
              <a:rPr lang="en-US" sz="3600" b="1" dirty="0">
                <a:solidFill>
                  <a:srgbClr val="000000"/>
                </a:solidFill>
                <a:effectLst/>
              </a:rPr>
              <a:t> Theory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92100"/>
            <a:ext cx="8229600" cy="544513"/>
          </a:xfrm>
        </p:spPr>
        <p:txBody>
          <a:bodyPr>
            <a:normAutofit fontScale="90000"/>
          </a:bodyPr>
          <a:lstStyle/>
          <a:p>
            <a:pPr eaLnBrk="1" hangingPunct="1">
              <a:defRPr/>
            </a:pPr>
            <a:r>
              <a:rPr lang="id-ID" sz="2800" b="1" dirty="0">
                <a:solidFill>
                  <a:srgbClr val="000000"/>
                </a:solidFill>
                <a:effectLst>
                  <a:outerShdw blurRad="38100" dist="38100" dir="2700000" algn="tl">
                    <a:srgbClr val="FFFFFF"/>
                  </a:outerShdw>
                </a:effectLst>
              </a:rPr>
              <a:t>4.1. </a:t>
            </a:r>
            <a:r>
              <a:rPr lang="en-US" sz="2800" b="1" dirty="0">
                <a:solidFill>
                  <a:srgbClr val="000000"/>
                </a:solidFill>
                <a:effectLst>
                  <a:outerShdw blurRad="38100" dist="38100" dir="2700000" algn="tl">
                    <a:srgbClr val="FFFFFF"/>
                  </a:outerShdw>
                </a:effectLst>
              </a:rPr>
              <a:t>Loss of vitamins during chilling</a:t>
            </a:r>
            <a:r>
              <a:rPr lang="id-ID" sz="2800" b="1" dirty="0">
                <a:solidFill>
                  <a:srgbClr val="000000"/>
                </a:solidFill>
                <a:effectLst>
                  <a:outerShdw blurRad="38100" dist="38100" dir="2700000" algn="tl">
                    <a:srgbClr val="FFFFFF"/>
                  </a:outerShdw>
                </a:effectLst>
              </a:rPr>
              <a:t> % per day.</a:t>
            </a:r>
            <a:endParaRPr lang="en-US" sz="2800" b="1" dirty="0">
              <a:solidFill>
                <a:srgbClr val="000000"/>
              </a:solidFill>
              <a:effectLst>
                <a:outerShdw blurRad="38100" dist="38100" dir="2700000" algn="tl">
                  <a:srgbClr val="FFFFFF"/>
                </a:outerShdw>
              </a:effectLst>
            </a:endParaRPr>
          </a:p>
        </p:txBody>
      </p:sp>
      <p:pic>
        <p:nvPicPr>
          <p:cNvPr id="174083" name="Picture 4"/>
          <p:cNvPicPr>
            <a:picLocks noGrp="1" noChangeAspect="1" noChangeArrowheads="1"/>
          </p:cNvPicPr>
          <p:nvPr>
            <p:ph type="body" idx="1"/>
          </p:nvPr>
        </p:nvPicPr>
        <p:blipFill>
          <a:blip r:embed="rId2" cstate="print"/>
          <a:srcRect/>
          <a:stretch>
            <a:fillRect/>
          </a:stretch>
        </p:blipFill>
        <p:spPr>
          <a:xfrm>
            <a:off x="755650" y="836613"/>
            <a:ext cx="6911975" cy="5761037"/>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4"/>
          <p:cNvPicPr>
            <a:picLocks noGrp="1" noChangeAspect="1" noChangeArrowheads="1"/>
          </p:cNvPicPr>
          <p:nvPr>
            <p:ph idx="1"/>
          </p:nvPr>
        </p:nvPicPr>
        <p:blipFill>
          <a:blip r:embed="rId2" cstate="print"/>
          <a:srcRect/>
          <a:stretch>
            <a:fillRect/>
          </a:stretch>
        </p:blipFill>
        <p:spPr>
          <a:xfrm>
            <a:off x="990600" y="2133600"/>
            <a:ext cx="7129463" cy="4392612"/>
          </a:xfrm>
          <a:noFill/>
        </p:spPr>
      </p:pic>
      <p:sp>
        <p:nvSpPr>
          <p:cNvPr id="179202" name="Rectangle 2"/>
          <p:cNvSpPr>
            <a:spLocks noGrp="1" noChangeArrowheads="1"/>
          </p:cNvSpPr>
          <p:nvPr>
            <p:ph type="title"/>
          </p:nvPr>
        </p:nvSpPr>
        <p:spPr>
          <a:xfrm>
            <a:off x="381000" y="0"/>
            <a:ext cx="8229600" cy="1143000"/>
          </a:xfrm>
        </p:spPr>
        <p:txBody>
          <a:bodyPr/>
          <a:lstStyle/>
          <a:p>
            <a:pPr eaLnBrk="1" hangingPunct="1"/>
            <a:r>
              <a:rPr lang="en-US" sz="2800" b="1" dirty="0">
                <a:solidFill>
                  <a:srgbClr val="000000"/>
                </a:solidFill>
                <a:effectLst/>
              </a:rPr>
              <a:t>Time–temperature data during freezing.</a:t>
            </a:r>
          </a:p>
        </p:txBody>
      </p:sp>
      <p:sp>
        <p:nvSpPr>
          <p:cNvPr id="4" name="Rectangle 3"/>
          <p:cNvSpPr/>
          <p:nvPr/>
        </p:nvSpPr>
        <p:spPr>
          <a:xfrm>
            <a:off x="457200" y="914400"/>
            <a:ext cx="8229600" cy="1015663"/>
          </a:xfrm>
          <a:prstGeom prst="rect">
            <a:avLst/>
          </a:prstGeom>
        </p:spPr>
        <p:txBody>
          <a:bodyPr wrap="square">
            <a:spAutoFit/>
          </a:bodyPr>
          <a:lstStyle/>
          <a:p>
            <a:pPr algn="just">
              <a:buFont typeface="Wingdings" pitchFamily="2" charset="2"/>
              <a:buChar char="Ø"/>
            </a:pPr>
            <a:r>
              <a:rPr lang="en-US" sz="2000" dirty="0">
                <a:solidFill>
                  <a:schemeClr val="tx2"/>
                </a:solidFill>
                <a:latin typeface="Arial" pitchFamily="34" charset="0"/>
                <a:cs typeface="Arial" pitchFamily="34" charset="0"/>
              </a:rPr>
              <a:t>If the temperature is monitored at the thermal centre of a food (the point that cools</a:t>
            </a:r>
            <a:r>
              <a:rPr lang="id-ID" sz="2000" dirty="0">
                <a:solidFill>
                  <a:schemeClr val="tx2"/>
                </a:solidFill>
                <a:latin typeface="Arial" pitchFamily="34" charset="0"/>
                <a:cs typeface="Arial" pitchFamily="34" charset="0"/>
              </a:rPr>
              <a:t> </a:t>
            </a:r>
            <a:r>
              <a:rPr lang="en-US" sz="2000" dirty="0">
                <a:solidFill>
                  <a:schemeClr val="tx2"/>
                </a:solidFill>
                <a:latin typeface="Arial" pitchFamily="34" charset="0"/>
                <a:cs typeface="Arial" pitchFamily="34" charset="0"/>
              </a:rPr>
              <a:t>most slowly) as heat is removed, a characteristic curve is obtained</a:t>
            </a:r>
            <a:r>
              <a:rPr lang="id-ID" sz="2000" dirty="0">
                <a:solidFill>
                  <a:schemeClr val="tx2"/>
                </a:solidFill>
                <a:latin typeface="Arial" pitchFamily="34" charset="0"/>
                <a:cs typeface="Arial" pitchFamily="34" charset="0"/>
              </a:rPr>
              <a:t>.</a:t>
            </a:r>
            <a:r>
              <a:rPr lang="en-US" sz="2000" dirty="0">
                <a:solidFill>
                  <a:schemeClr val="tx2"/>
                </a:solidFill>
                <a:latin typeface="Arial" pitchFamily="34" charset="0"/>
                <a:cs typeface="Arial" pitchFamily="34" charset="0"/>
              </a:rPr>
              <a:t> </a:t>
            </a:r>
            <a:endParaRPr lang="id-ID" sz="2000" dirty="0">
              <a:solidFill>
                <a:schemeClr val="tx2"/>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p:cNvPicPr>
            <a:picLocks noChangeAspect="1" noChangeArrowheads="1"/>
          </p:cNvPicPr>
          <p:nvPr/>
        </p:nvPicPr>
        <p:blipFill>
          <a:blip r:embed="rId2" cstate="print"/>
          <a:srcRect/>
          <a:stretch>
            <a:fillRect/>
          </a:stretch>
        </p:blipFill>
        <p:spPr bwMode="auto">
          <a:xfrm>
            <a:off x="5867400" y="1371600"/>
            <a:ext cx="3276600" cy="361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52400" y="1143000"/>
            <a:ext cx="5638800" cy="4893647"/>
          </a:xfrm>
          <a:prstGeom prst="rect">
            <a:avLst/>
          </a:prstGeom>
        </p:spPr>
        <p:txBody>
          <a:bodyPr wrap="square">
            <a:spAutoFit/>
          </a:bodyPr>
          <a:lstStyle/>
          <a:p>
            <a:pPr algn="just"/>
            <a:r>
              <a:rPr lang="id-ID" sz="2400" b="1" dirty="0">
                <a:solidFill>
                  <a:schemeClr val="tx2"/>
                </a:solidFill>
                <a:latin typeface="Arial" pitchFamily="34" charset="0"/>
                <a:cs typeface="Arial" pitchFamily="34" charset="0"/>
              </a:rPr>
              <a:t>1- </a:t>
            </a:r>
            <a:r>
              <a:rPr lang="en-US" sz="2400" b="1" dirty="0">
                <a:solidFill>
                  <a:schemeClr val="tx2"/>
                </a:solidFill>
                <a:latin typeface="Arial" pitchFamily="34" charset="0"/>
                <a:cs typeface="Arial" pitchFamily="34" charset="0"/>
              </a:rPr>
              <a:t>AS</a:t>
            </a:r>
            <a:r>
              <a:rPr lang="en-US" sz="2400" dirty="0">
                <a:solidFill>
                  <a:schemeClr val="tx2"/>
                </a:solidFill>
                <a:latin typeface="Arial" pitchFamily="34" charset="0"/>
                <a:cs typeface="Arial" pitchFamily="34" charset="0"/>
              </a:rPr>
              <a:t> The food is cooled to below its freezing point </a:t>
            </a:r>
            <a:r>
              <a:rPr lang="id-ID" sz="2400" dirty="0">
                <a:solidFill>
                  <a:schemeClr val="tx2"/>
                </a:solidFill>
                <a:latin typeface="Arial" pitchFamily="34" charset="0"/>
                <a:cs typeface="Arial" pitchFamily="34" charset="0"/>
              </a:rPr>
              <a:t>0</a:t>
            </a:r>
            <a:r>
              <a:rPr lang="en-US" sz="1600" dirty="0">
                <a:solidFill>
                  <a:schemeClr val="tx2"/>
                </a:solidFill>
                <a:latin typeface="Arial" pitchFamily="34" charset="0"/>
                <a:cs typeface="Arial" pitchFamily="34" charset="0"/>
              </a:rPr>
              <a:t>f</a:t>
            </a:r>
            <a:r>
              <a:rPr lang="en-US" sz="2400" dirty="0">
                <a:solidFill>
                  <a:schemeClr val="tx2"/>
                </a:solidFill>
                <a:latin typeface="Arial" pitchFamily="34" charset="0"/>
                <a:cs typeface="Arial" pitchFamily="34" charset="0"/>
              </a:rPr>
              <a:t> which, with the exception of pure water, is always below 0</a:t>
            </a:r>
            <a:r>
              <a:rPr lang="id-ID" sz="2400" dirty="0">
                <a:solidFill>
                  <a:schemeClr val="tx2"/>
                </a:solidFill>
                <a:latin typeface="Arial" pitchFamily="34" charset="0"/>
                <a:cs typeface="Arial" pitchFamily="34" charset="0"/>
              </a:rPr>
              <a:t> </a:t>
            </a:r>
            <a:r>
              <a:rPr lang="en-US" sz="2400" dirty="0">
                <a:solidFill>
                  <a:schemeClr val="tx2"/>
                </a:solidFill>
                <a:latin typeface="Arial" pitchFamily="34" charset="0"/>
                <a:cs typeface="Arial" pitchFamily="34" charset="0"/>
              </a:rPr>
              <a:t>ºC. At point S the water remains liquid, although the temperature is below the freezing point. This phenomenon is known as </a:t>
            </a:r>
            <a:r>
              <a:rPr lang="en-US" sz="2400" i="1" dirty="0" err="1">
                <a:solidFill>
                  <a:schemeClr val="tx2"/>
                </a:solidFill>
                <a:latin typeface="Arial" pitchFamily="34" charset="0"/>
                <a:cs typeface="Arial" pitchFamily="34" charset="0"/>
              </a:rPr>
              <a:t>supercooling</a:t>
            </a:r>
            <a:r>
              <a:rPr lang="en-US" sz="2400" i="1" dirty="0">
                <a:solidFill>
                  <a:schemeClr val="tx2"/>
                </a:solidFill>
                <a:latin typeface="Arial" pitchFamily="34" charset="0"/>
                <a:cs typeface="Arial" pitchFamily="34" charset="0"/>
              </a:rPr>
              <a:t> </a:t>
            </a:r>
            <a:r>
              <a:rPr lang="en-US" sz="2400" dirty="0">
                <a:solidFill>
                  <a:schemeClr val="tx2"/>
                </a:solidFill>
                <a:latin typeface="Arial" pitchFamily="34" charset="0"/>
                <a:cs typeface="Arial" pitchFamily="34" charset="0"/>
              </a:rPr>
              <a:t>and may be as much as 10</a:t>
            </a:r>
            <a:r>
              <a:rPr lang="id-ID" sz="2400" dirty="0">
                <a:solidFill>
                  <a:schemeClr val="tx2"/>
                </a:solidFill>
                <a:latin typeface="Arial" pitchFamily="34" charset="0"/>
                <a:cs typeface="Arial" pitchFamily="34" charset="0"/>
              </a:rPr>
              <a:t> </a:t>
            </a:r>
            <a:r>
              <a:rPr lang="en-US" sz="2400" dirty="0">
                <a:solidFill>
                  <a:schemeClr val="tx2"/>
                </a:solidFill>
                <a:latin typeface="Arial" pitchFamily="34" charset="0"/>
                <a:cs typeface="Arial" pitchFamily="34" charset="0"/>
              </a:rPr>
              <a:t>ºC below the freezing point.</a:t>
            </a:r>
          </a:p>
          <a:p>
            <a:pPr algn="just"/>
            <a:endParaRPr lang="en-US" sz="2400" dirty="0">
              <a:solidFill>
                <a:schemeClr val="tx2"/>
              </a:solidFill>
              <a:latin typeface="Arial" pitchFamily="34" charset="0"/>
              <a:cs typeface="Arial" pitchFamily="34" charset="0"/>
            </a:endParaRPr>
          </a:p>
          <a:p>
            <a:pPr algn="just"/>
            <a:r>
              <a:rPr lang="id-ID" sz="2400" b="1" dirty="0">
                <a:solidFill>
                  <a:schemeClr val="tx2"/>
                </a:solidFill>
                <a:latin typeface="Arial" pitchFamily="34" charset="0"/>
                <a:cs typeface="Arial" pitchFamily="34" charset="0"/>
              </a:rPr>
              <a:t>2- </a:t>
            </a:r>
            <a:r>
              <a:rPr lang="en-US" sz="2400" b="1" dirty="0">
                <a:solidFill>
                  <a:schemeClr val="tx2"/>
                </a:solidFill>
                <a:latin typeface="Arial" pitchFamily="34" charset="0"/>
                <a:cs typeface="Arial" pitchFamily="34" charset="0"/>
              </a:rPr>
              <a:t>SB </a:t>
            </a:r>
            <a:r>
              <a:rPr lang="en-US" sz="2400" dirty="0">
                <a:solidFill>
                  <a:schemeClr val="tx2"/>
                </a:solidFill>
                <a:latin typeface="Arial" pitchFamily="34" charset="0"/>
                <a:cs typeface="Arial" pitchFamily="34" charset="0"/>
              </a:rPr>
              <a:t>The temperature rises rapidly to the freezing point as ice crystals begin to form and latent heat of </a:t>
            </a:r>
            <a:r>
              <a:rPr lang="en-US" sz="2400" dirty="0" err="1">
                <a:solidFill>
                  <a:schemeClr val="tx2"/>
                </a:solidFill>
                <a:latin typeface="Arial" pitchFamily="34" charset="0"/>
                <a:cs typeface="Arial" pitchFamily="34" charset="0"/>
              </a:rPr>
              <a:t>crystallisation</a:t>
            </a:r>
            <a:r>
              <a:rPr lang="en-US" sz="2400" dirty="0">
                <a:solidFill>
                  <a:schemeClr val="tx2"/>
                </a:solidFill>
                <a:latin typeface="Arial" pitchFamily="34" charset="0"/>
                <a:cs typeface="Arial" pitchFamily="34" charset="0"/>
              </a:rPr>
              <a:t> is released.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1" name="Picture 4"/>
          <p:cNvPicPr>
            <a:picLocks noGrp="1" noChangeAspect="1" noChangeArrowheads="1"/>
          </p:cNvPicPr>
          <p:nvPr>
            <p:ph type="title"/>
          </p:nvPr>
        </p:nvPicPr>
        <p:blipFill>
          <a:blip r:embed="rId2" cstate="print"/>
          <a:stretch>
            <a:fillRect/>
          </a:stretch>
        </p:blipFill>
        <p:spPr>
          <a:xfrm>
            <a:off x="5901425" y="1676400"/>
            <a:ext cx="3242575" cy="2971800"/>
          </a:xfrm>
          <a:noFill/>
        </p:spPr>
      </p:pic>
      <p:sp>
        <p:nvSpPr>
          <p:cNvPr id="4" name="Rectangle 3"/>
          <p:cNvSpPr/>
          <p:nvPr/>
        </p:nvSpPr>
        <p:spPr>
          <a:xfrm>
            <a:off x="0" y="914400"/>
            <a:ext cx="5791200" cy="4081117"/>
          </a:xfrm>
          <a:prstGeom prst="rect">
            <a:avLst/>
          </a:prstGeom>
        </p:spPr>
        <p:txBody>
          <a:bodyPr wrap="square">
            <a:spAutoFit/>
          </a:bodyPr>
          <a:lstStyle/>
          <a:p>
            <a:pPr algn="just">
              <a:lnSpc>
                <a:spcPct val="90000"/>
              </a:lnSpc>
            </a:pPr>
            <a:r>
              <a:rPr lang="id-ID" sz="2400" b="1" dirty="0">
                <a:solidFill>
                  <a:schemeClr val="tx2"/>
                </a:solidFill>
                <a:latin typeface="Arial" pitchFamily="34" charset="0"/>
                <a:cs typeface="Arial" pitchFamily="34" charset="0"/>
              </a:rPr>
              <a:t>3- </a:t>
            </a:r>
            <a:r>
              <a:rPr lang="en-US" sz="2400" b="1" dirty="0">
                <a:solidFill>
                  <a:schemeClr val="tx2"/>
                </a:solidFill>
                <a:latin typeface="Arial" pitchFamily="34" charset="0"/>
                <a:cs typeface="Arial" pitchFamily="34" charset="0"/>
              </a:rPr>
              <a:t>BC</a:t>
            </a:r>
            <a:r>
              <a:rPr lang="en-US" sz="2400" dirty="0">
                <a:solidFill>
                  <a:schemeClr val="tx2"/>
                </a:solidFill>
                <a:latin typeface="Arial" pitchFamily="34" charset="0"/>
                <a:cs typeface="Arial" pitchFamily="34" charset="0"/>
              </a:rPr>
              <a:t> </a:t>
            </a:r>
            <a:endParaRPr lang="id-ID" sz="2400" dirty="0">
              <a:solidFill>
                <a:schemeClr val="tx2"/>
              </a:solidFill>
              <a:latin typeface="Arial" pitchFamily="34" charset="0"/>
              <a:cs typeface="Arial" pitchFamily="34" charset="0"/>
            </a:endParaRPr>
          </a:p>
          <a:p>
            <a:pPr algn="just">
              <a:lnSpc>
                <a:spcPct val="90000"/>
              </a:lnSpc>
              <a:buFont typeface="Wingdings" pitchFamily="2" charset="2"/>
              <a:buChar char="§"/>
            </a:pPr>
            <a:r>
              <a:rPr lang="en-US" sz="2400" dirty="0">
                <a:solidFill>
                  <a:schemeClr val="tx2"/>
                </a:solidFill>
                <a:latin typeface="Arial" pitchFamily="34" charset="0"/>
                <a:cs typeface="Arial" pitchFamily="34" charset="0"/>
              </a:rPr>
              <a:t>Heat is removed from the food at the same rate as before, but it is latent heat being removed as ice forms and the temperature therefore remains almost constant.</a:t>
            </a:r>
            <a:endParaRPr lang="id-ID" sz="2400" dirty="0">
              <a:solidFill>
                <a:schemeClr val="tx2"/>
              </a:solidFill>
              <a:latin typeface="Arial" pitchFamily="34" charset="0"/>
              <a:cs typeface="Arial" pitchFamily="34" charset="0"/>
            </a:endParaRPr>
          </a:p>
          <a:p>
            <a:pPr algn="just">
              <a:lnSpc>
                <a:spcPct val="90000"/>
              </a:lnSpc>
              <a:buFont typeface="Wingdings" pitchFamily="2" charset="2"/>
              <a:buChar char="§"/>
            </a:pPr>
            <a:r>
              <a:rPr lang="id-ID" sz="2400" dirty="0">
                <a:solidFill>
                  <a:schemeClr val="tx2"/>
                </a:solidFill>
                <a:latin typeface="Arial" pitchFamily="34" charset="0"/>
                <a:cs typeface="Arial" pitchFamily="34" charset="0"/>
              </a:rPr>
              <a:t>I</a:t>
            </a:r>
            <a:r>
              <a:rPr lang="en-US" sz="2400" dirty="0">
                <a:solidFill>
                  <a:schemeClr val="tx2"/>
                </a:solidFill>
                <a:latin typeface="Arial" pitchFamily="34" charset="0"/>
                <a:cs typeface="Arial" pitchFamily="34" charset="0"/>
              </a:rPr>
              <a:t>t is during this stage that the major part of the ice is formed .</a:t>
            </a:r>
          </a:p>
          <a:p>
            <a:pPr algn="just">
              <a:lnSpc>
                <a:spcPct val="90000"/>
              </a:lnSpc>
            </a:pPr>
            <a:endParaRPr lang="en-US" sz="2400" dirty="0">
              <a:solidFill>
                <a:schemeClr val="tx2"/>
              </a:solidFill>
              <a:latin typeface="Arial" pitchFamily="34" charset="0"/>
              <a:cs typeface="Arial" pitchFamily="34" charset="0"/>
            </a:endParaRPr>
          </a:p>
          <a:p>
            <a:pPr algn="just">
              <a:lnSpc>
                <a:spcPct val="90000"/>
              </a:lnSpc>
            </a:pPr>
            <a:r>
              <a:rPr lang="id-ID" sz="2400" b="1" dirty="0">
                <a:solidFill>
                  <a:schemeClr val="tx2"/>
                </a:solidFill>
                <a:latin typeface="Arial" pitchFamily="34" charset="0"/>
                <a:cs typeface="Arial" pitchFamily="34" charset="0"/>
              </a:rPr>
              <a:t>4- </a:t>
            </a:r>
            <a:r>
              <a:rPr lang="en-US" sz="2400" b="1" dirty="0">
                <a:solidFill>
                  <a:schemeClr val="tx2"/>
                </a:solidFill>
                <a:latin typeface="Arial" pitchFamily="34" charset="0"/>
                <a:cs typeface="Arial" pitchFamily="34" charset="0"/>
              </a:rPr>
              <a:t>CD</a:t>
            </a:r>
            <a:r>
              <a:rPr lang="en-US" sz="2400" dirty="0">
                <a:solidFill>
                  <a:schemeClr val="tx2"/>
                </a:solidFill>
                <a:latin typeface="Arial" pitchFamily="34" charset="0"/>
                <a:cs typeface="Arial" pitchFamily="34" charset="0"/>
              </a:rPr>
              <a:t> One of the solutes becomes supersaturated and crystallizes out. The latent heat of crystallization is released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5" name="Picture 4"/>
          <p:cNvPicPr>
            <a:picLocks noGrp="1" noChangeAspect="1" noChangeArrowheads="1"/>
          </p:cNvPicPr>
          <p:nvPr>
            <p:ph type="title"/>
          </p:nvPr>
        </p:nvPicPr>
        <p:blipFill>
          <a:blip r:embed="rId2" cstate="print"/>
          <a:srcRect/>
          <a:stretch>
            <a:fillRect/>
          </a:stretch>
        </p:blipFill>
        <p:spPr>
          <a:xfrm>
            <a:off x="5715000" y="990600"/>
            <a:ext cx="3429000" cy="2492375"/>
          </a:xfrm>
          <a:noFill/>
        </p:spPr>
      </p:pic>
      <p:sp>
        <p:nvSpPr>
          <p:cNvPr id="4" name="Rectangle 3"/>
          <p:cNvSpPr/>
          <p:nvPr/>
        </p:nvSpPr>
        <p:spPr>
          <a:xfrm>
            <a:off x="228600" y="1295400"/>
            <a:ext cx="5486400" cy="2308324"/>
          </a:xfrm>
          <a:prstGeom prst="rect">
            <a:avLst/>
          </a:prstGeom>
        </p:spPr>
        <p:txBody>
          <a:bodyPr wrap="square">
            <a:spAutoFit/>
          </a:bodyPr>
          <a:lstStyle/>
          <a:p>
            <a:pPr algn="just"/>
            <a:r>
              <a:rPr lang="id-ID" sz="2400" b="1" dirty="0">
                <a:solidFill>
                  <a:srgbClr val="000000"/>
                </a:solidFill>
                <a:latin typeface="Arial" pitchFamily="34" charset="0"/>
                <a:cs typeface="Arial" pitchFamily="34" charset="0"/>
              </a:rPr>
              <a:t>5- </a:t>
            </a:r>
            <a:r>
              <a:rPr lang="en-US" sz="2400" b="1" dirty="0">
                <a:solidFill>
                  <a:schemeClr val="tx2"/>
                </a:solidFill>
                <a:latin typeface="Arial" pitchFamily="34" charset="0"/>
                <a:cs typeface="Arial" pitchFamily="34" charset="0"/>
              </a:rPr>
              <a:t>DE </a:t>
            </a:r>
            <a:r>
              <a:rPr lang="en-US" sz="2400" dirty="0" err="1">
                <a:solidFill>
                  <a:schemeClr val="tx2"/>
                </a:solidFill>
                <a:latin typeface="Arial" pitchFamily="34" charset="0"/>
                <a:cs typeface="Arial" pitchFamily="34" charset="0"/>
              </a:rPr>
              <a:t>Crystallisation</a:t>
            </a:r>
            <a:r>
              <a:rPr lang="en-US" sz="2400" dirty="0">
                <a:solidFill>
                  <a:schemeClr val="tx2"/>
                </a:solidFill>
                <a:latin typeface="Arial" pitchFamily="34" charset="0"/>
                <a:cs typeface="Arial" pitchFamily="34" charset="0"/>
              </a:rPr>
              <a:t> of water and solutes continues. The total time </a:t>
            </a:r>
            <a:r>
              <a:rPr lang="en-US" sz="2400" i="1" dirty="0" err="1">
                <a:solidFill>
                  <a:schemeClr val="tx2"/>
                </a:solidFill>
                <a:latin typeface="Arial" pitchFamily="34" charset="0"/>
                <a:cs typeface="Arial" pitchFamily="34" charset="0"/>
              </a:rPr>
              <a:t>t</a:t>
            </a:r>
            <a:r>
              <a:rPr lang="en-US" sz="2400" dirty="0" err="1">
                <a:solidFill>
                  <a:schemeClr val="tx2"/>
                </a:solidFill>
                <a:latin typeface="Arial" pitchFamily="34" charset="0"/>
                <a:cs typeface="Arial" pitchFamily="34" charset="0"/>
              </a:rPr>
              <a:t>f</a:t>
            </a:r>
            <a:r>
              <a:rPr lang="en-US" sz="2400" dirty="0">
                <a:solidFill>
                  <a:schemeClr val="tx2"/>
                </a:solidFill>
                <a:latin typeface="Arial" pitchFamily="34" charset="0"/>
                <a:cs typeface="Arial" pitchFamily="34" charset="0"/>
              </a:rPr>
              <a:t> taken (the </a:t>
            </a:r>
            <a:r>
              <a:rPr lang="en-US" sz="2400" i="1" dirty="0">
                <a:solidFill>
                  <a:schemeClr val="tx2"/>
                </a:solidFill>
                <a:latin typeface="Arial" pitchFamily="34" charset="0"/>
                <a:cs typeface="Arial" pitchFamily="34" charset="0"/>
              </a:rPr>
              <a:t>freezing plateau</a:t>
            </a:r>
            <a:r>
              <a:rPr lang="id-ID" sz="2400" i="1" dirty="0">
                <a:solidFill>
                  <a:schemeClr val="tx2"/>
                </a:solidFill>
                <a:latin typeface="Arial" pitchFamily="34" charset="0"/>
                <a:cs typeface="Arial" pitchFamily="34" charset="0"/>
              </a:rPr>
              <a:t> </a:t>
            </a:r>
            <a:r>
              <a:rPr lang="ar-AE" sz="2400" i="1" dirty="0">
                <a:solidFill>
                  <a:schemeClr val="tx2"/>
                </a:solidFill>
                <a:latin typeface="Arial" pitchFamily="34" charset="0"/>
                <a:cs typeface="Arial" pitchFamily="34" charset="0"/>
              </a:rPr>
              <a:t>هضبة التجمد</a:t>
            </a:r>
            <a:r>
              <a:rPr lang="en-US" sz="2400" dirty="0">
                <a:solidFill>
                  <a:schemeClr val="tx2"/>
                </a:solidFill>
                <a:latin typeface="Arial" pitchFamily="34" charset="0"/>
                <a:cs typeface="Arial" pitchFamily="34" charset="0"/>
              </a:rPr>
              <a:t>) is determined by the rate at which heat is removed.</a:t>
            </a:r>
          </a:p>
          <a:p>
            <a:pPr algn="just"/>
            <a:endParaRPr lang="en-US" sz="2400" dirty="0">
              <a:latin typeface="Arial" pitchFamily="34" charset="0"/>
              <a:cs typeface="Arial" pitchFamily="34" charset="0"/>
            </a:endParaRPr>
          </a:p>
        </p:txBody>
      </p:sp>
      <p:sp>
        <p:nvSpPr>
          <p:cNvPr id="5" name="Rectangle 4"/>
          <p:cNvSpPr/>
          <p:nvPr/>
        </p:nvSpPr>
        <p:spPr>
          <a:xfrm>
            <a:off x="381000" y="3429000"/>
            <a:ext cx="8763000" cy="2677656"/>
          </a:xfrm>
          <a:prstGeom prst="rect">
            <a:avLst/>
          </a:prstGeom>
        </p:spPr>
        <p:txBody>
          <a:bodyPr wrap="square">
            <a:spAutoFit/>
          </a:bodyPr>
          <a:lstStyle/>
          <a:p>
            <a:pPr algn="just"/>
            <a:r>
              <a:rPr lang="id-ID" sz="2100" b="1" dirty="0">
                <a:solidFill>
                  <a:schemeClr val="tx2"/>
                </a:solidFill>
                <a:latin typeface="Arial" pitchFamily="34" charset="0"/>
                <a:cs typeface="Arial" pitchFamily="34" charset="0"/>
              </a:rPr>
              <a:t>6- </a:t>
            </a:r>
            <a:r>
              <a:rPr lang="en-US" sz="2100" b="1" dirty="0" err="1">
                <a:solidFill>
                  <a:schemeClr val="tx2"/>
                </a:solidFill>
                <a:latin typeface="Arial" pitchFamily="34" charset="0"/>
                <a:cs typeface="Arial" pitchFamily="34" charset="0"/>
              </a:rPr>
              <a:t>EF</a:t>
            </a:r>
            <a:r>
              <a:rPr lang="en-US" sz="2100" dirty="0">
                <a:solidFill>
                  <a:schemeClr val="tx2"/>
                </a:solidFill>
                <a:latin typeface="Arial" pitchFamily="34" charset="0"/>
                <a:cs typeface="Arial" pitchFamily="34" charset="0"/>
              </a:rPr>
              <a:t> </a:t>
            </a:r>
            <a:endParaRPr lang="id-ID" sz="2100" dirty="0">
              <a:solidFill>
                <a:schemeClr val="tx2"/>
              </a:solidFill>
              <a:latin typeface="Arial" pitchFamily="34" charset="0"/>
              <a:cs typeface="Arial" pitchFamily="34" charset="0"/>
            </a:endParaRPr>
          </a:p>
          <a:p>
            <a:pPr algn="just">
              <a:buFont typeface="Wingdings" pitchFamily="2" charset="2"/>
              <a:buChar char="§"/>
            </a:pPr>
            <a:r>
              <a:rPr lang="en-US" sz="2100" dirty="0">
                <a:solidFill>
                  <a:schemeClr val="tx2"/>
                </a:solidFill>
                <a:latin typeface="Arial" pitchFamily="34" charset="0"/>
                <a:cs typeface="Arial" pitchFamily="34" charset="0"/>
              </a:rPr>
              <a:t>The temperature of the ice–water mixture falls to the temperature of the freezer. </a:t>
            </a:r>
            <a:endParaRPr lang="id-ID" sz="2100" dirty="0">
              <a:solidFill>
                <a:schemeClr val="tx2"/>
              </a:solidFill>
              <a:latin typeface="Arial" pitchFamily="34" charset="0"/>
              <a:cs typeface="Arial" pitchFamily="34" charset="0"/>
            </a:endParaRPr>
          </a:p>
          <a:p>
            <a:pPr algn="just">
              <a:buFont typeface="Wingdings" pitchFamily="2" charset="2"/>
              <a:buChar char="§"/>
            </a:pPr>
            <a:r>
              <a:rPr lang="en-US" sz="2100" dirty="0">
                <a:solidFill>
                  <a:schemeClr val="tx2"/>
                </a:solidFill>
                <a:latin typeface="Arial" pitchFamily="34" charset="0"/>
                <a:cs typeface="Arial" pitchFamily="34" charset="0"/>
              </a:rPr>
              <a:t>A proportion of the water remains unfrozen at the temperatures used in commercial freezing; the amount depends on the type and composition of the food and the temperature of storage. For example at a storage temperature of -20</a:t>
            </a:r>
            <a:r>
              <a:rPr lang="id-ID" sz="2100" dirty="0">
                <a:solidFill>
                  <a:schemeClr val="tx2"/>
                </a:solidFill>
                <a:latin typeface="Arial" pitchFamily="34" charset="0"/>
                <a:cs typeface="Arial" pitchFamily="34" charset="0"/>
              </a:rPr>
              <a:t> </a:t>
            </a:r>
            <a:r>
              <a:rPr lang="en-US" sz="2100" dirty="0">
                <a:solidFill>
                  <a:schemeClr val="tx2"/>
                </a:solidFill>
                <a:latin typeface="Arial" pitchFamily="34" charset="0"/>
                <a:cs typeface="Arial" pitchFamily="34" charset="0"/>
              </a:rPr>
              <a:t>ºC the percentage of water frozen is 88% in lamb, 91% in fish and 93% in egg albumin.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533400" y="685800"/>
            <a:ext cx="8077200" cy="5715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TotalTime>
  <Words>2373</Words>
  <Application>Microsoft Office PowerPoint</Application>
  <PresentationFormat>On-screen Show (4:3)</PresentationFormat>
  <Paragraphs>159</Paragraphs>
  <Slides>40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40</vt:i4>
      </vt:variant>
    </vt:vector>
  </HeadingPairs>
  <TitlesOfParts>
    <vt:vector size="49" baseType="lpstr">
      <vt:lpstr>Arial</vt:lpstr>
      <vt:lpstr>Calibri</vt:lpstr>
      <vt:lpstr>Lucida Sans Unicode</vt:lpstr>
      <vt:lpstr>Times New Roman</vt:lpstr>
      <vt:lpstr>Verdana</vt:lpstr>
      <vt:lpstr>Wingdings</vt:lpstr>
      <vt:lpstr>Wingdings 2</vt:lpstr>
      <vt:lpstr>Wingdings 3</vt:lpstr>
      <vt:lpstr>Concourse</vt:lpstr>
      <vt:lpstr>Chapter 7: Food Preservation through Temperature Reduction  1. Freezing 2. Chilling</vt:lpstr>
      <vt:lpstr>PowerPoint Presentation</vt:lpstr>
      <vt:lpstr>The major groups of commercially frozen foods are as follows:</vt:lpstr>
      <vt:lpstr>2. Theory</vt:lpstr>
      <vt:lpstr>Time–temperature data during freezing.</vt:lpstr>
      <vt:lpstr>PowerPoint Presentation</vt:lpstr>
      <vt:lpstr>PowerPoint Presentation</vt:lpstr>
      <vt:lpstr>PowerPoint Presentation</vt:lpstr>
      <vt:lpstr>PowerPoint Presentation</vt:lpstr>
      <vt:lpstr>PowerPoint Presentation</vt:lpstr>
      <vt:lpstr>Equipment</vt:lpstr>
      <vt:lpstr>PowerPoint Presentation</vt:lpstr>
      <vt:lpstr>PowerPoint Presentation</vt:lpstr>
      <vt:lpstr>PowerPoint Presentation</vt:lpstr>
      <vt:lpstr>PowerPoint Presentation</vt:lpstr>
      <vt:lpstr>PowerPoint Presentation</vt:lpstr>
      <vt:lpstr>PowerPoint Presentation</vt:lpstr>
      <vt:lpstr>Effect of freezing</vt:lpstr>
      <vt:lpstr>PowerPoint Presentation</vt:lpstr>
      <vt:lpstr>PowerPoint Presentation</vt:lpstr>
      <vt:lpstr>PowerPoint Presentation</vt:lpstr>
      <vt:lpstr>PowerPoint Presentation</vt:lpstr>
      <vt:lpstr>PowerPoint Presentation</vt:lpstr>
      <vt:lpstr>PowerPoint Presentation</vt:lpstr>
      <vt:lpstr>2. Chilling</vt:lpstr>
      <vt:lpstr>1- Chilling</vt:lpstr>
      <vt:lpstr>PowerPoint Presentation</vt:lpstr>
      <vt:lpstr>Chilled foods are grouped into three categories according to their storage temperature range as follows:</vt:lpstr>
      <vt:lpstr>2-Theory</vt:lpstr>
      <vt:lpstr>The factors that control the shelf life of fresh crops in chill storage include:</vt:lpstr>
      <vt:lpstr>2.2. Processed foods</vt:lpstr>
      <vt:lpstr>PowerPoint Presentation</vt:lpstr>
      <vt:lpstr>The shelf life of chilled processed foods is determined by:</vt:lpstr>
      <vt:lpstr>2.3. Cook–chill systems</vt:lpstr>
      <vt:lpstr>The range of chilled foods can be characterised by the class of microbial risk that they pose to consumers as follows:</vt:lpstr>
      <vt:lpstr>3- Equipment</vt:lpstr>
      <vt:lpstr>3.1. Control of storage conditions</vt:lpstr>
      <vt:lpstr>4. Effect on foods</vt:lpstr>
      <vt:lpstr>PowerPoint Presentation</vt:lpstr>
      <vt:lpstr>4.1. Loss of vitamins during chilling % per 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Freezing</dc:title>
  <dc:creator>user</dc:creator>
  <cp:lastModifiedBy>Mohammed Sabbah</cp:lastModifiedBy>
  <cp:revision>30</cp:revision>
  <dcterms:created xsi:type="dcterms:W3CDTF">2012-04-15T23:51:36Z</dcterms:created>
  <dcterms:modified xsi:type="dcterms:W3CDTF">2019-12-07T20:16:59Z</dcterms:modified>
</cp:coreProperties>
</file>