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3B87E-C0D6-4309-AF9B-E344759BE5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B1444-B344-414A-BF42-E04C540AD38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25DB3-2819-4D7E-B3B3-A0CF39B9A15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6D5BC-39E1-4265-BCCB-2211CE9A460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6FB1D-2948-415C-9955-D94E96F33B4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986BF-9D81-4FF3-B24E-281F1B91E6D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F4D51-E308-4CC7-B2C6-C77E3F7144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2595D-B61C-4BA6-ADEB-EDE7A219B23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B3F1B-7DEB-4D02-A169-0E7D7221D59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2C415-B9E8-4810-A187-F50EC81D309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72F4E-41A9-4513-BCDD-6E7A7CC6535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58C2AB-DD81-415B-A60D-84E961A3289A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2 copy"/>
          <p:cNvPicPr>
            <a:picLocks noChangeAspect="1" noChangeArrowheads="1"/>
          </p:cNvPicPr>
          <p:nvPr/>
        </p:nvPicPr>
        <p:blipFill>
          <a:blip r:embed="rId2"/>
          <a:srcRect b="12593"/>
          <a:stretch>
            <a:fillRect/>
          </a:stretch>
        </p:blipFill>
        <p:spPr bwMode="auto">
          <a:xfrm>
            <a:off x="3797300" y="69850"/>
            <a:ext cx="15494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44725" y="1682750"/>
            <a:ext cx="46275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 of Physiology</a:t>
            </a: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Anatomy and Physiology 1</a:t>
            </a: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7102101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501900" y="3884613"/>
            <a:ext cx="4000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1285852" y="4500570"/>
            <a:ext cx="679770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Chapter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7: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Urinary System</a:t>
            </a:r>
          </a:p>
          <a:p>
            <a:pPr algn="ctr"/>
            <a:r>
              <a:rPr lang="en-US" sz="24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 1: Kidney Location and Structure, and </a:t>
            </a:r>
            <a:r>
              <a:rPr lang="en-US" sz="2400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Nephron</a:t>
            </a:r>
            <a:endParaRPr lang="en-US" sz="2400" i="1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ar-SA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1000" y="590699"/>
            <a:ext cx="838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5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Peritubular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Capillaries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81001" y="1798969"/>
            <a:ext cx="4333876" cy="413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Arise from efferent arteriole of the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glomerulus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Normal, low pressure capillaries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Reabsorb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(reclaim) some substances from collecting tubes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4643438" y="1776402"/>
            <a:ext cx="4276756" cy="4510118"/>
            <a:chOff x="3071802" y="928670"/>
            <a:chExt cx="5143536" cy="51435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/>
            <a:srcRect t="32465" r="43103" b="15254"/>
            <a:stretch>
              <a:fillRect/>
            </a:stretch>
          </p:blipFill>
          <p:spPr bwMode="auto">
            <a:xfrm>
              <a:off x="3071802" y="928670"/>
              <a:ext cx="5143536" cy="5143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 bwMode="auto">
            <a:xfrm>
              <a:off x="7715272" y="4500570"/>
              <a:ext cx="500066" cy="15716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00826" y="928670"/>
              <a:ext cx="1714512" cy="8572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utoUpdateAnimBg="0" advAuto="0"/>
      <p:bldP spid="1741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9156" y="571480"/>
            <a:ext cx="838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Functions of the Urinary System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1738" y="1705844"/>
            <a:ext cx="8245475" cy="515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Elimination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waste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Regulate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aspects of homeostasis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144588" lvl="2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Water balance</a:t>
            </a:r>
          </a:p>
          <a:p>
            <a:pPr marL="1144588" lvl="2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Electrolytes</a:t>
            </a:r>
          </a:p>
          <a:p>
            <a:pPr marL="1144588" lvl="2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Acid-base balance in the blood</a:t>
            </a:r>
          </a:p>
          <a:p>
            <a:pPr marL="1144588" lvl="2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Blood pressure</a:t>
            </a:r>
          </a:p>
          <a:p>
            <a:pPr marL="1144588" lvl="2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Red blood cell production</a:t>
            </a:r>
          </a:p>
          <a:p>
            <a:pPr marL="1144588" lvl="2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Activation of vitamin D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0"/>
      <p:bldP spid="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669177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Organs of the Urinary system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52438" y="2593823"/>
            <a:ext cx="3690934" cy="24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Kidneys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Ureters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Urinary bladder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Urethra</a:t>
            </a: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/>
          <a:srcRect r="3981"/>
          <a:stretch>
            <a:fillRect/>
          </a:stretch>
        </p:blipFill>
        <p:spPr bwMode="auto">
          <a:xfrm>
            <a:off x="3714744" y="1643050"/>
            <a:ext cx="5222630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7158" y="576844"/>
            <a:ext cx="838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Kidneys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14282" y="1857364"/>
            <a:ext cx="5643602" cy="405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Against the dorsal body wall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At the level of T</a:t>
            </a:r>
            <a:r>
              <a:rPr lang="en-US" sz="2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L</a:t>
            </a:r>
            <a:r>
              <a:rPr lang="en-US" sz="2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right kidney is slightly lower than the left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Attached to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ureters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renal blood vessels, and nerves at renal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hilus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Atop each kidney is an adrenal gland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5643570" y="1857364"/>
            <a:ext cx="3157543" cy="3967171"/>
            <a:chOff x="2200275" y="604838"/>
            <a:chExt cx="4743450" cy="5648325"/>
          </a:xfrm>
        </p:grpSpPr>
        <p:pic>
          <p:nvPicPr>
            <p:cNvPr id="1556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0275" y="604838"/>
              <a:ext cx="4743450" cy="564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 bwMode="auto">
            <a:xfrm>
              <a:off x="2200691" y="642918"/>
              <a:ext cx="1285884" cy="2286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719720"/>
            <a:ext cx="838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Regions of the Kidney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1000" y="2057400"/>
            <a:ext cx="3733800" cy="368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Renal cortex – outer region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Renal medulla – inside the cortex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Renal pelvis – inner collecting tube</a:t>
            </a:r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643050"/>
            <a:ext cx="5247230" cy="478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76280" y="571480"/>
            <a:ext cx="838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60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Nephrons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81000" y="1571612"/>
            <a:ext cx="4548189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structural and functional units of the kidneys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Responsible for forming urine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Main structures of the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nephrons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Glomerulus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Renal tubule</a:t>
            </a:r>
          </a:p>
        </p:txBody>
      </p:sp>
      <p:pic>
        <p:nvPicPr>
          <p:cNvPr id="165890" name="Picture 2" descr="http://www.beltina.org/pics/nephr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50"/>
            <a:ext cx="4150207" cy="4714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 advAuto="0"/>
      <p:bldP spid="1127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04842" y="597739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Glomerulus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57158" y="1701299"/>
            <a:ext cx="4800600" cy="465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 specialized </a:t>
            </a:r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capillary bed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Attached to </a:t>
            </a:r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arterioles on both sides (maintains </a:t>
            </a:r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 pressure)</a:t>
            </a:r>
          </a:p>
          <a:p>
            <a:pPr marL="687388" lvl="1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Large afferent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arteriole</a:t>
            </a:r>
          </a:p>
          <a:p>
            <a:pPr marL="687388" lvl="1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Narrow efferent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arteriole</a:t>
            </a:r>
          </a:p>
        </p:txBody>
      </p:sp>
      <p:pic>
        <p:nvPicPr>
          <p:cNvPr id="12296" name="Picture 8" descr=" 1503c.jpg                                                      0000AA05KARL's Pocketrans              B81D7FDE:"/>
          <p:cNvPicPr>
            <a:picLocks noChangeAspect="1" noChangeArrowheads="1"/>
          </p:cNvPicPr>
          <p:nvPr/>
        </p:nvPicPr>
        <p:blipFill>
          <a:blip r:embed="rId3"/>
          <a:srcRect b="10870"/>
          <a:stretch>
            <a:fillRect/>
          </a:stretch>
        </p:blipFill>
        <p:spPr bwMode="auto">
          <a:xfrm>
            <a:off x="4624928" y="1928802"/>
            <a:ext cx="4233352" cy="388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utoUpdateAnimBg="0" advAuto="0"/>
      <p:bldP spid="1229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81000" y="576844"/>
            <a:ext cx="838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Renal Tubule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81000" y="2285992"/>
            <a:ext cx="3581400" cy="315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Glomerular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(Bowman’s) capsule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Proximal convoluted tubule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Loop of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Henle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Distal convoluted tubule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4" name="Picture 8" descr=" 1503b.jpg                                                      0000AA05KARL's Pocketrans              B81D7FDE:"/>
          <p:cNvPicPr>
            <a:picLocks noChangeAspect="1" noChangeArrowheads="1"/>
          </p:cNvPicPr>
          <p:nvPr/>
        </p:nvPicPr>
        <p:blipFill>
          <a:blip r:embed="rId3"/>
          <a:srcRect b="7429"/>
          <a:stretch>
            <a:fillRect/>
          </a:stretch>
        </p:blipFill>
        <p:spPr bwMode="auto">
          <a:xfrm>
            <a:off x="4114800" y="1428736"/>
            <a:ext cx="4794250" cy="507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 advAuto="0"/>
      <p:bldP spid="1434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1000" y="642918"/>
            <a:ext cx="838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en-US" sz="5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Nephrons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1000" y="1763674"/>
            <a:ext cx="8245475" cy="17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Cortical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nephrons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Juxtamedullary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nephrons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8" name="Picture 8" descr="1503a_NephronStructure_1.JPG                                   0001AB10Macintosh HD                   ABA78158:"/>
          <p:cNvPicPr>
            <a:picLocks noChangeAspect="1" noChangeArrowheads="1"/>
          </p:cNvPicPr>
          <p:nvPr/>
        </p:nvPicPr>
        <p:blipFill>
          <a:blip r:embed="rId3"/>
          <a:srcRect b="17842"/>
          <a:stretch>
            <a:fillRect/>
          </a:stretch>
        </p:blipFill>
        <p:spPr bwMode="auto">
          <a:xfrm>
            <a:off x="785786" y="2885206"/>
            <a:ext cx="7855812" cy="355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 advAuto="0"/>
      <p:bldP spid="15367" grpId="0" autoUpdateAnimBg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213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Diseño predeterminado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1</cp:revision>
  <dcterms:created xsi:type="dcterms:W3CDTF">2012-08-12T09:13:51Z</dcterms:created>
  <dcterms:modified xsi:type="dcterms:W3CDTF">2012-08-12T09:16:25Z</dcterms:modified>
</cp:coreProperties>
</file>