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0" r:id="rId3"/>
    <p:sldId id="281" r:id="rId4"/>
    <p:sldId id="282" r:id="rId5"/>
    <p:sldId id="283" r:id="rId6"/>
    <p:sldId id="285" r:id="rId7"/>
    <p:sldId id="284" r:id="rId8"/>
    <p:sldId id="286" r:id="rId9"/>
    <p:sldId id="287" r:id="rId10"/>
    <p:sldId id="288" r:id="rId11"/>
    <p:sldId id="289" r:id="rId12"/>
    <p:sldId id="292" r:id="rId13"/>
    <p:sldId id="293" r:id="rId14"/>
    <p:sldId id="294" r:id="rId15"/>
    <p:sldId id="296" r:id="rId16"/>
    <p:sldId id="297" r:id="rId17"/>
    <p:sldId id="298" r:id="rId18"/>
    <p:sldId id="290" r:id="rId19"/>
    <p:sldId id="295" r:id="rId20"/>
    <p:sldId id="291" r:id="rId21"/>
    <p:sldId id="299" r:id="rId22"/>
    <p:sldId id="300" r:id="rId23"/>
    <p:sldId id="30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B30D6-F4F7-4F09-A401-68CD4AC8C26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98EF9-28AE-4CCD-AE50-90F9F06A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58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4CF55F9-E4A0-4BDF-BE1E-9E31D59983DE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987955C-2D26-41AF-B25D-001EBDA834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81200"/>
            <a:ext cx="7848600" cy="1927225"/>
          </a:xfrm>
        </p:spPr>
        <p:txBody>
          <a:bodyPr/>
          <a:lstStyle/>
          <a:p>
            <a:r>
              <a:rPr lang="en-US" sz="3600" smtClean="0"/>
              <a:t>ADME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419600"/>
            <a:ext cx="6400800" cy="1752600"/>
          </a:xfrm>
        </p:spPr>
        <p:txBody>
          <a:bodyPr/>
          <a:lstStyle/>
          <a:p>
            <a:r>
              <a:rPr lang="en-US" dirty="0" err="1" smtClean="0">
                <a:latin typeface="Algerian" pitchFamily="82" charset="0"/>
              </a:rPr>
              <a:t>Dr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dirty="0" err="1" smtClean="0">
                <a:latin typeface="Algerian" pitchFamily="82" charset="0"/>
              </a:rPr>
              <a:t>Basma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dirty="0" err="1" smtClean="0">
                <a:latin typeface="Algerian" pitchFamily="82" charset="0"/>
              </a:rPr>
              <a:t>Damiri</a:t>
            </a:r>
            <a:endParaRPr lang="en-US" dirty="0" smtClean="0">
              <a:latin typeface="Algerian" pitchFamily="82" charset="0"/>
            </a:endParaRPr>
          </a:p>
          <a:p>
            <a:r>
              <a:rPr lang="en-US" dirty="0" smtClean="0">
                <a:latin typeface="Algerian" pitchFamily="82" charset="0"/>
              </a:rPr>
              <a:t>Toxicology</a:t>
            </a:r>
          </a:p>
          <a:p>
            <a:r>
              <a:rPr lang="en-US" dirty="0" smtClean="0">
                <a:latin typeface="Algerian" pitchFamily="82" charset="0"/>
              </a:rPr>
              <a:t>105447</a:t>
            </a:r>
            <a:endParaRPr lang="en-US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86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lipid-soluble compounds are absorbed from the </a:t>
            </a:r>
            <a:r>
              <a:rPr lang="en-US" b="1" dirty="0" err="1"/>
              <a:t>ody's</a:t>
            </a:r>
            <a:r>
              <a:rPr lang="en-US" b="1" dirty="0"/>
              <a:t> surfaces at faster rates (usually much faster) than water-soluble compounds, unless the water-soluble compound crosses the cell membrane by a specialized transport mechanism.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64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Molecules can traverse membranes by three principal mechanisms: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Passive diffusion </a:t>
            </a:r>
          </a:p>
          <a:p>
            <a:pPr lvl="1"/>
            <a:r>
              <a:rPr lang="en-US" dirty="0" smtClean="0"/>
              <a:t>Most toxicants pass by passive diffusion.</a:t>
            </a:r>
          </a:p>
          <a:p>
            <a:pPr lvl="1"/>
            <a:r>
              <a:rPr lang="en-US" dirty="0" smtClean="0"/>
              <a:t>Does not require ATP</a:t>
            </a:r>
          </a:p>
          <a:p>
            <a:pPr marL="274320" lvl="1" indent="0">
              <a:buNone/>
            </a:pPr>
            <a:r>
              <a:rPr lang="en-US" dirty="0" smtClean="0"/>
              <a:t>Factors regulate determine the rate of it:</a:t>
            </a:r>
          </a:p>
          <a:p>
            <a:pPr marL="731520" lvl="1" indent="-457200">
              <a:buFont typeface="+mj-lt"/>
              <a:buAutoNum type="alphaUcPeriod"/>
            </a:pPr>
            <a:r>
              <a:rPr lang="en-US" dirty="0"/>
              <a:t>Depends on concentration </a:t>
            </a:r>
            <a:r>
              <a:rPr lang="en-US" dirty="0" smtClean="0"/>
              <a:t>gradient</a:t>
            </a:r>
          </a:p>
          <a:p>
            <a:pPr marL="731520" lvl="1" indent="-457200">
              <a:buFont typeface="+mj-lt"/>
              <a:buAutoNum type="alphaUcPeriod"/>
            </a:pPr>
            <a:r>
              <a:rPr lang="en-US" dirty="0" smtClean="0"/>
              <a:t> The ease at which a molecule can pass or move through a lipophilic interior of the membrane and this depends on:</a:t>
            </a:r>
          </a:p>
          <a:p>
            <a:pPr marL="1005840" lvl="2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lipophilicity</a:t>
            </a:r>
            <a:r>
              <a:rPr lang="en-US" dirty="0" smtClean="0">
                <a:solidFill>
                  <a:srgbClr val="FF0000"/>
                </a:solidFill>
              </a:rPr>
              <a:t> or lipid solubility, partition coefficient </a:t>
            </a:r>
          </a:p>
          <a:p>
            <a:pPr marL="1005840" lvl="2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Molecular size: </a:t>
            </a:r>
            <a:r>
              <a:rPr lang="en-US" dirty="0">
                <a:cs typeface="Arial"/>
              </a:rPr>
              <a:t>↑ M size</a:t>
            </a:r>
            <a:r>
              <a:rPr lang="en-US" dirty="0">
                <a:cs typeface="Arial"/>
                <a:sym typeface="Wingdings" panose="05000000000000000000" pitchFamily="2" charset="2"/>
              </a:rPr>
              <a:t> ↓ rate of movements across </a:t>
            </a:r>
            <a:r>
              <a:rPr lang="en-US" dirty="0" smtClean="0">
                <a:cs typeface="Arial"/>
                <a:sym typeface="Wingdings" panose="05000000000000000000" pitchFamily="2" charset="2"/>
              </a:rPr>
              <a:t>membrane</a:t>
            </a:r>
            <a:endParaRPr lang="en-US" dirty="0" smtClean="0">
              <a:solidFill>
                <a:srgbClr val="FF0000"/>
              </a:solidFill>
            </a:endParaRPr>
          </a:p>
          <a:p>
            <a:pPr marL="1005840" lvl="2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Degree of ionization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950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Lipid solubility is expressed 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coefficient </a:t>
            </a:r>
            <a:r>
              <a:rPr lang="en-US" dirty="0" err="1" smtClean="0"/>
              <a:t>Kow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concentration of a chemical in the organic phase / concentration of the chemical in water phase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general, as the </a:t>
            </a:r>
            <a:r>
              <a:rPr lang="en-US" dirty="0" err="1" smtClean="0"/>
              <a:t>lipophilicity</a:t>
            </a:r>
            <a:r>
              <a:rPr lang="en-US" dirty="0" smtClean="0"/>
              <a:t> increases , the </a:t>
            </a:r>
            <a:r>
              <a:rPr lang="en-US" dirty="0" err="1" smtClean="0"/>
              <a:t>Kow</a:t>
            </a:r>
            <a:r>
              <a:rPr lang="en-US" dirty="0" smtClean="0"/>
              <a:t> increases as so does ease the movements through the membrane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Extremely lipid soluble compounds do not dissolve in GI fluid and therefore, their absorption is low.</a:t>
            </a:r>
          </a:p>
        </p:txBody>
      </p:sp>
    </p:spTree>
    <p:extLst>
      <p:ext uri="{BB962C8B-B14F-4D97-AF65-F5344CB8AC3E}">
        <p14:creationId xmlns:p14="http://schemas.microsoft.com/office/powerpoint/2010/main" val="394383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25859" t="28805" r="26350" b="19986"/>
          <a:stretch/>
        </p:blipFill>
        <p:spPr bwMode="auto">
          <a:xfrm>
            <a:off x="609600" y="1752600"/>
            <a:ext cx="7283348" cy="43898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25201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of ionization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Weak organic acids and bases can be ionized in solutions.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Dissociation </a:t>
            </a:r>
            <a:r>
              <a:rPr lang="en-US" dirty="0">
                <a:solidFill>
                  <a:srgbClr val="FF0000"/>
                </a:solidFill>
              </a:rPr>
              <a:t>constant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i="1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 pH at which a week organic acid or base is 50% </a:t>
            </a:r>
            <a:r>
              <a:rPr lang="en-US" i="1" dirty="0" smtClean="0"/>
              <a:t>is ionized .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p</a:t>
            </a:r>
            <a:r>
              <a:rPr lang="en-US" i="1" dirty="0" err="1"/>
              <a:t>Ka</a:t>
            </a:r>
            <a:r>
              <a:rPr lang="en-US" i="1" dirty="0"/>
              <a:t> </a:t>
            </a:r>
            <a:r>
              <a:rPr lang="en-US" dirty="0"/>
              <a:t>is the negative logarithm of the acid dissociation constant. If, for example, the acid dissociation constant </a:t>
            </a:r>
            <a:r>
              <a:rPr lang="en-US" i="1" dirty="0" err="1"/>
              <a:t>Ka</a:t>
            </a:r>
            <a:r>
              <a:rPr lang="en-US" i="1" dirty="0"/>
              <a:t> </a:t>
            </a:r>
            <a:r>
              <a:rPr lang="en-US" dirty="0"/>
              <a:t>is 10</a:t>
            </a:r>
            <a:r>
              <a:rPr lang="en-US" b="1" dirty="0"/>
              <a:t>–3</a:t>
            </a:r>
            <a:r>
              <a:rPr lang="en-US" dirty="0"/>
              <a:t>, then the </a:t>
            </a:r>
            <a:r>
              <a:rPr lang="en-US" dirty="0" err="1"/>
              <a:t>p</a:t>
            </a:r>
            <a:r>
              <a:rPr lang="en-US" i="1" dirty="0" err="1"/>
              <a:t>Ka</a:t>
            </a:r>
            <a:r>
              <a:rPr lang="en-US" i="1" dirty="0"/>
              <a:t> </a:t>
            </a:r>
            <a:r>
              <a:rPr lang="en-US" dirty="0"/>
              <a:t>is 3.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1767" t="11057" r="12602" b="16785"/>
          <a:stretch/>
        </p:blipFill>
        <p:spPr bwMode="auto">
          <a:xfrm>
            <a:off x="4159885" y="4038600"/>
            <a:ext cx="3900170" cy="2412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65006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Many toxicants are weak acids or weak bases and exist in solution as </a:t>
            </a:r>
            <a:r>
              <a:rPr lang="en-US" dirty="0" smtClean="0"/>
              <a:t>a mixture </a:t>
            </a:r>
            <a:r>
              <a:rPr lang="en-US" dirty="0"/>
              <a:t>of ionized (protonated) and </a:t>
            </a:r>
            <a:r>
              <a:rPr lang="en-US" dirty="0" err="1"/>
              <a:t>nonionized</a:t>
            </a:r>
            <a:r>
              <a:rPr lang="en-US" dirty="0"/>
              <a:t> forms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The less </a:t>
            </a:r>
            <a:r>
              <a:rPr lang="en-US" dirty="0" err="1" smtClean="0"/>
              <a:t>polar,nonionized</a:t>
            </a:r>
            <a:r>
              <a:rPr lang="en-US" dirty="0" smtClean="0"/>
              <a:t> </a:t>
            </a:r>
            <a:r>
              <a:rPr lang="en-US" dirty="0"/>
              <a:t>forms are usually more lipid-soluble and are the forms that </a:t>
            </a:r>
            <a:r>
              <a:rPr lang="en-US" dirty="0" smtClean="0"/>
              <a:t>will diffuse </a:t>
            </a:r>
            <a:r>
              <a:rPr lang="en-US" dirty="0"/>
              <a:t>rapidly across a lipoid membrane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The proportion of a toxicant </a:t>
            </a:r>
            <a:r>
              <a:rPr lang="en-US" dirty="0" smtClean="0"/>
              <a:t>that exists </a:t>
            </a:r>
            <a:r>
              <a:rPr lang="en-US" dirty="0"/>
              <a:t>in the </a:t>
            </a:r>
            <a:r>
              <a:rPr lang="en-US" dirty="0" err="1"/>
              <a:t>nonionized</a:t>
            </a:r>
            <a:r>
              <a:rPr lang="en-US" dirty="0"/>
              <a:t> form depends on the </a:t>
            </a:r>
            <a:r>
              <a:rPr lang="en-US" dirty="0">
                <a:solidFill>
                  <a:srgbClr val="FF0000"/>
                </a:solidFill>
              </a:rPr>
              <a:t>dissociation constant </a:t>
            </a:r>
            <a:r>
              <a:rPr lang="en-US" dirty="0"/>
              <a:t>of </a:t>
            </a:r>
            <a:r>
              <a:rPr lang="en-US" dirty="0" smtClean="0"/>
              <a:t>the compound </a:t>
            </a:r>
            <a:r>
              <a:rPr lang="en-US" dirty="0"/>
              <a:t>and on the </a:t>
            </a:r>
            <a:r>
              <a:rPr lang="en-US" dirty="0">
                <a:solidFill>
                  <a:srgbClr val="FF0000"/>
                </a:solidFill>
              </a:rPr>
              <a:t>pH</a:t>
            </a:r>
            <a:r>
              <a:rPr lang="en-US" dirty="0"/>
              <a:t> of the solution in which it is dissolved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220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relationship is given by the Henderson-</a:t>
            </a:r>
            <a:r>
              <a:rPr lang="en-US" dirty="0" err="1"/>
              <a:t>Hasselbach</a:t>
            </a:r>
            <a:r>
              <a:rPr lang="en-US" dirty="0"/>
              <a:t> equation:</a:t>
            </a:r>
          </a:p>
          <a:p>
            <a:r>
              <a:rPr lang="en-US" dirty="0"/>
              <a:t>for a weak acid: </a:t>
            </a:r>
            <a:r>
              <a:rPr lang="en-US" dirty="0" err="1"/>
              <a:t>pKa</a:t>
            </a:r>
            <a:r>
              <a:rPr lang="en-US" dirty="0"/>
              <a:t> - pH = log [</a:t>
            </a:r>
            <a:r>
              <a:rPr lang="en-US" dirty="0" err="1"/>
              <a:t>nonionized</a:t>
            </a:r>
            <a:r>
              <a:rPr lang="en-US" dirty="0" smtClean="0"/>
              <a:t>]/ [</a:t>
            </a:r>
            <a:r>
              <a:rPr lang="en-US" dirty="0"/>
              <a:t>ionized]</a:t>
            </a:r>
          </a:p>
          <a:p>
            <a:r>
              <a:rPr lang="en-US" dirty="0"/>
              <a:t>for a weak base: </a:t>
            </a:r>
            <a:r>
              <a:rPr lang="en-US" dirty="0" err="1"/>
              <a:t>pKa</a:t>
            </a:r>
            <a:r>
              <a:rPr lang="en-US" dirty="0"/>
              <a:t> - pH = log [ionized</a:t>
            </a:r>
            <a:r>
              <a:rPr lang="en-US" dirty="0" smtClean="0"/>
              <a:t>] / [</a:t>
            </a:r>
            <a:r>
              <a:rPr lang="en-US" dirty="0" err="1"/>
              <a:t>nonionized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r>
              <a:rPr lang="en-US" dirty="0" smtClean="0"/>
              <a:t>Make sure that you know how to use these equations.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4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these questions:</a:t>
            </a:r>
            <a:endParaRPr lang="en-US" sz="1800" dirty="0"/>
          </a:p>
          <a:p>
            <a:pPr lvl="0"/>
            <a:r>
              <a:rPr lang="en-US" dirty="0"/>
              <a:t>What happens when the pH is</a:t>
            </a:r>
            <a:endParaRPr lang="en-US" sz="1800" dirty="0"/>
          </a:p>
          <a:p>
            <a:pPr lvl="1"/>
            <a:r>
              <a:rPr lang="en-US" dirty="0"/>
              <a:t> equal to the </a:t>
            </a:r>
            <a:r>
              <a:rPr lang="en-US" dirty="0" err="1"/>
              <a:t>pKa</a:t>
            </a:r>
            <a:r>
              <a:rPr lang="en-US" dirty="0" smtClean="0"/>
              <a:t>? 50% of the toxicant is ionized and 50% is not ionized.</a:t>
            </a:r>
            <a:endParaRPr lang="en-US" sz="1600" dirty="0"/>
          </a:p>
          <a:p>
            <a:pPr lvl="1"/>
            <a:r>
              <a:rPr lang="en-US" dirty="0"/>
              <a:t>less than the </a:t>
            </a:r>
            <a:r>
              <a:rPr lang="en-US" dirty="0" err="1"/>
              <a:t>pKa</a:t>
            </a:r>
            <a:r>
              <a:rPr lang="en-US" dirty="0" smtClean="0"/>
              <a:t>? Acids are less completely ionized</a:t>
            </a:r>
            <a:endParaRPr lang="en-US" sz="1600" dirty="0"/>
          </a:p>
          <a:p>
            <a:pPr lvl="1"/>
            <a:r>
              <a:rPr lang="en-US" dirty="0"/>
              <a:t>Greater than the </a:t>
            </a:r>
            <a:r>
              <a:rPr lang="en-US" dirty="0" err="1"/>
              <a:t>pKa</a:t>
            </a:r>
            <a:r>
              <a:rPr lang="en-US" dirty="0" smtClean="0"/>
              <a:t>? Bases are less completely ionized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7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 Facilitated </a:t>
            </a:r>
            <a:r>
              <a:rPr lang="en-US" dirty="0"/>
              <a:t>diffusion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Does as passive diffusion but faster and requires carriers</a:t>
            </a:r>
          </a:p>
          <a:p>
            <a:pPr lvl="1"/>
            <a:r>
              <a:rPr lang="en-US" dirty="0" smtClean="0"/>
              <a:t>For most essential nutrients </a:t>
            </a:r>
          </a:p>
          <a:p>
            <a:pPr lvl="1"/>
            <a:r>
              <a:rPr lang="en-US" dirty="0" smtClean="0"/>
              <a:t>Does not require ATP but Requires a carrier protein</a:t>
            </a:r>
          </a:p>
          <a:p>
            <a:pPr lvl="1"/>
            <a:r>
              <a:rPr lang="en-US" dirty="0" smtClean="0"/>
              <a:t>Limited by the # of carriers </a:t>
            </a:r>
            <a:r>
              <a:rPr lang="en-US" dirty="0" smtClean="0">
                <a:sym typeface="Wingdings" panose="05000000000000000000" pitchFamily="2" charset="2"/>
              </a:rPr>
              <a:t> has maximum rate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marL="27432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Question??</a:t>
            </a:r>
          </a:p>
          <a:p>
            <a:pPr marL="27432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How can we inhibit the transverse of carrier x that cross membrane by facilitated diffusion?</a:t>
            </a:r>
            <a:endParaRPr lang="en-US" dirty="0" smtClean="0"/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By agent that can compete binding to a carrier,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By agent that can affect the carrier in some 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60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very small ionized molecules can pass through membrane pores.</a:t>
            </a:r>
          </a:p>
          <a:p>
            <a:r>
              <a:rPr lang="en-US" dirty="0" smtClean="0"/>
              <a:t>Large non-ionized molecules are able to pass the membrane</a:t>
            </a:r>
          </a:p>
          <a:p>
            <a:r>
              <a:rPr lang="en-US" dirty="0" smtClean="0"/>
              <a:t>Large ionized forms are too large to pass through the water pores and are insufficient lipophilic to be transferred by passive diffusion.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0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31751" t="27059" r="19804" b="5147"/>
          <a:stretch/>
        </p:blipFill>
        <p:spPr bwMode="auto">
          <a:xfrm>
            <a:off x="1474295" y="1600200"/>
            <a:ext cx="6195410" cy="4876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9020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Active </a:t>
            </a:r>
            <a:r>
              <a:rPr lang="en-US" dirty="0" smtClean="0"/>
              <a:t>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</a:t>
            </a:r>
            <a:r>
              <a:rPr lang="en-US" dirty="0"/>
              <a:t>ATP.</a:t>
            </a:r>
          </a:p>
          <a:p>
            <a:r>
              <a:rPr lang="en-US" dirty="0"/>
              <a:t>Transvers nutrients and excretion of toxic chemicals and their metabolites.</a:t>
            </a:r>
          </a:p>
          <a:p>
            <a:r>
              <a:rPr lang="en-US" dirty="0"/>
              <a:t>At least, two active transport processed in the kidney for secretion into the urine: one for organic acids and one for organic bases.</a:t>
            </a:r>
          </a:p>
          <a:p>
            <a:r>
              <a:rPr lang="en-US" dirty="0"/>
              <a:t>At least, 4 active transport processes in the liver: one for acids, one for bases, one for neutral compounds, and one for metals).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0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transport is critical to conservation and regulation of body's’ supply of essential nutrients and the excretion of toxic chemicals and their metabolites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161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Specialized active transport: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the placenta, kidney, and the intestine. Why?</a:t>
            </a:r>
          </a:p>
          <a:p>
            <a:r>
              <a:rPr lang="en-US" dirty="0"/>
              <a:t>Think about essential </a:t>
            </a:r>
            <a:r>
              <a:rPr lang="en-US" dirty="0" smtClean="0"/>
              <a:t>nutrients (EN)! Reabsorption of EN</a:t>
            </a:r>
            <a:endParaRPr lang="en-US" dirty="0"/>
          </a:p>
          <a:p>
            <a:r>
              <a:rPr lang="en-US" dirty="0" smtClean="0"/>
              <a:t>Phagocytosis</a:t>
            </a:r>
            <a:r>
              <a:rPr lang="en-US" dirty="0" smtClean="0">
                <a:sym typeface="Wingdings" panose="05000000000000000000" pitchFamily="2" charset="2"/>
              </a:rPr>
              <a:t> Particularly in respiratory system in the alveoli of lungs, </a:t>
            </a:r>
            <a:r>
              <a:rPr lang="en-US" dirty="0" err="1" smtClean="0">
                <a:sym typeface="Wingdings" panose="05000000000000000000" pitchFamily="2" charset="2"/>
              </a:rPr>
              <a:t>reticuloednothelial</a:t>
            </a:r>
            <a:r>
              <a:rPr lang="en-US" dirty="0" smtClean="0">
                <a:sym typeface="Wingdings" panose="05000000000000000000" pitchFamily="2" charset="2"/>
              </a:rPr>
              <a:t> cells in the liver and the spleen</a:t>
            </a:r>
            <a:endParaRPr lang="en-US" dirty="0"/>
          </a:p>
          <a:p>
            <a:r>
              <a:rPr lang="en-US" dirty="0"/>
              <a:t>Pinocytosis.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8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distribution and excretion of toxicants depends on: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water compartments in the tissues of the body</a:t>
            </a:r>
          </a:p>
          <a:p>
            <a:pPr marL="0" indent="0">
              <a:buNone/>
            </a:pPr>
            <a:r>
              <a:rPr lang="en-US" dirty="0"/>
              <a:t>2. lipid compartments in the tissues of the body</a:t>
            </a:r>
          </a:p>
          <a:p>
            <a:pPr marL="0" indent="0">
              <a:buNone/>
            </a:pPr>
            <a:r>
              <a:rPr lang="en-US" dirty="0"/>
              <a:t>3. macromolecular binding</a:t>
            </a:r>
          </a:p>
          <a:p>
            <a:pPr marL="0" indent="0">
              <a:buNone/>
            </a:pPr>
            <a:r>
              <a:rPr lang="en-US" dirty="0"/>
              <a:t>4. passage through placenta</a:t>
            </a:r>
          </a:p>
          <a:p>
            <a:pPr marL="0" indent="0">
              <a:buNone/>
            </a:pPr>
            <a:r>
              <a:rPr lang="en-US" dirty="0"/>
              <a:t>5. passage in brain and cerebrospinal fluid</a:t>
            </a:r>
          </a:p>
          <a:p>
            <a:pPr marL="0" indent="0">
              <a:buNone/>
            </a:pPr>
            <a:r>
              <a:rPr lang="en-US" dirty="0"/>
              <a:t>6. rate of pulmonary excretion</a:t>
            </a:r>
          </a:p>
          <a:p>
            <a:pPr marL="0" indent="0">
              <a:buNone/>
            </a:pPr>
            <a:r>
              <a:rPr lang="en-US" dirty="0"/>
              <a:t>7. rate of renal excretion</a:t>
            </a:r>
          </a:p>
          <a:p>
            <a:pPr marL="0" indent="0">
              <a:buNone/>
            </a:pPr>
            <a:r>
              <a:rPr lang="en-US" dirty="0"/>
              <a:t>8. rate of biliary excretion</a:t>
            </a:r>
          </a:p>
          <a:p>
            <a:pPr marL="0" indent="0">
              <a:buNone/>
            </a:pPr>
            <a:r>
              <a:rPr lang="en-US" dirty="0"/>
              <a:t>9. rate of metabolism</a:t>
            </a:r>
          </a:p>
          <a:p>
            <a:pPr marL="0" indent="0">
              <a:buNone/>
            </a:pPr>
            <a:r>
              <a:rPr lang="fr-FR" dirty="0"/>
              <a:t>10. lactation, perspiration, salivation, </a:t>
            </a:r>
            <a:r>
              <a:rPr lang="fr-FR" dirty="0" err="1"/>
              <a:t>lachrymation</a:t>
            </a:r>
            <a:r>
              <a:rPr lang="fr-FR" dirty="0"/>
              <a:t>; reproductive </a:t>
            </a:r>
            <a:r>
              <a:rPr lang="fr-FR" dirty="0" smtClean="0"/>
              <a:t>tract </a:t>
            </a:r>
            <a:r>
              <a:rPr lang="en-US" dirty="0" smtClean="0"/>
              <a:t>secretions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3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general, a toxicant should be absorbed in order to have an effect. True or false? Why?</a:t>
            </a:r>
            <a:endParaRPr lang="en-US" dirty="0"/>
          </a:p>
          <a:p>
            <a:r>
              <a:rPr lang="en-US" dirty="0" smtClean="0"/>
              <a:t>False</a:t>
            </a:r>
          </a:p>
          <a:p>
            <a:r>
              <a:rPr lang="en-US" dirty="0" smtClean="0"/>
              <a:t>Some toxicants are locally toxic or irritating such as acids can cause serious dangerous to the skin even though it is not absorbed through the skin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0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Significance of Target Tissue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does lead </a:t>
            </a:r>
            <a:r>
              <a:rPr lang="en-US" dirty="0" err="1"/>
              <a:t>bioaccomulate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skeleton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are its target tissues?</a:t>
            </a:r>
          </a:p>
          <a:p>
            <a:r>
              <a:rPr lang="en-US" dirty="0" smtClean="0"/>
              <a:t>Kidney, central and peripheral nervous system, hematopoietic system</a:t>
            </a:r>
          </a:p>
          <a:p>
            <a:endParaRPr lang="en-US" dirty="0"/>
          </a:p>
          <a:p>
            <a:r>
              <a:rPr lang="en-US" dirty="0" smtClean="0"/>
              <a:t>As cause </a:t>
            </a:r>
            <a:r>
              <a:rPr lang="en-US" dirty="0" err="1" smtClean="0"/>
              <a:t>hemalotic</a:t>
            </a:r>
            <a:r>
              <a:rPr lang="en-US" dirty="0" smtClean="0"/>
              <a:t> anemia </a:t>
            </a:r>
            <a:r>
              <a:rPr lang="en-US" dirty="0" smtClean="0">
                <a:sym typeface="Wingdings" panose="05000000000000000000" pitchFamily="2" charset="2"/>
              </a:rPr>
              <a:t> blood is the target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48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target tissue or organ?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is not necessarily the tissue in which toxicant is most highly concentrated.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Cd</a:t>
            </a:r>
          </a:p>
          <a:p>
            <a:pPr lvl="1"/>
            <a:r>
              <a:rPr lang="en-US" dirty="0" err="1" smtClean="0"/>
              <a:t>Pb</a:t>
            </a:r>
            <a:endParaRPr lang="en-US" dirty="0" smtClean="0"/>
          </a:p>
          <a:p>
            <a:pPr lvl="1"/>
            <a:r>
              <a:rPr lang="en-US" dirty="0" smtClean="0"/>
              <a:t>Halogenated hydrocarbon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79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Transfer across membrane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Membrane </a:t>
            </a:r>
            <a:r>
              <a:rPr lang="en-US" dirty="0" smtClean="0"/>
              <a:t>structure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2106930"/>
            <a:ext cx="4166736" cy="292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media.wiley.com/Lux/03/23603.nfg0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53640"/>
            <a:ext cx="4387215" cy="2772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784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5" r="7256"/>
          <a:stretch/>
        </p:blipFill>
        <p:spPr bwMode="auto">
          <a:xfrm>
            <a:off x="3577590" y="2057400"/>
            <a:ext cx="509778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3053357"/>
            <a:ext cx="335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Some of these proteins completely traverse the membrane, providing aqueous channels through the lipid membrane</a:t>
            </a:r>
          </a:p>
        </p:txBody>
      </p:sp>
    </p:spTree>
    <p:extLst>
      <p:ext uri="{BB962C8B-B14F-4D97-AF65-F5344CB8AC3E}">
        <p14:creationId xmlns:p14="http://schemas.microsoft.com/office/powerpoint/2010/main" val="127018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Small </a:t>
            </a:r>
            <a:r>
              <a:rPr lang="en-US" dirty="0"/>
              <a:t>water-soluble molecules and </a:t>
            </a:r>
            <a:r>
              <a:rPr lang="en-US" dirty="0" smtClean="0"/>
              <a:t>ions can </a:t>
            </a:r>
            <a:r>
              <a:rPr lang="en-US" dirty="0"/>
              <a:t>diffuse through these channels,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Lipid-soluble </a:t>
            </a:r>
            <a:r>
              <a:rPr lang="en-US" dirty="0"/>
              <a:t>molecules diffuse </a:t>
            </a:r>
            <a:r>
              <a:rPr lang="en-US" dirty="0" smtClean="0"/>
              <a:t>freely through </a:t>
            </a:r>
            <a:r>
              <a:rPr lang="en-US" dirty="0"/>
              <a:t>the phospholipid component of the cell membrane</a:t>
            </a:r>
            <a:r>
              <a:rPr lang="en-US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Large </a:t>
            </a:r>
            <a:r>
              <a:rPr lang="en-US" dirty="0" smtClean="0"/>
              <a:t>water soluble molecules </a:t>
            </a:r>
            <a:r>
              <a:rPr lang="en-US" dirty="0"/>
              <a:t>cannot readily cross these membranes except by </a:t>
            </a:r>
            <a:r>
              <a:rPr lang="en-US" dirty="0" smtClean="0"/>
              <a:t>special transport </a:t>
            </a:r>
            <a:r>
              <a:rPr lang="en-US" dirty="0"/>
              <a:t>mechanisms. </a:t>
            </a:r>
          </a:p>
        </p:txBody>
      </p:sp>
    </p:spTree>
    <p:extLst>
      <p:ext uri="{BB962C8B-B14F-4D97-AF65-F5344CB8AC3E}">
        <p14:creationId xmlns:p14="http://schemas.microsoft.com/office/powerpoint/2010/main" val="422508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Proteins can cross, both in absorption and secretion</a:t>
            </a:r>
            <a:r>
              <a:rPr lang="en-US" dirty="0" smtClean="0"/>
              <a:t>, by </a:t>
            </a:r>
            <a:r>
              <a:rPr lang="en-US" dirty="0"/>
              <a:t>a special process called pinocytosis. </a:t>
            </a:r>
            <a:endParaRPr lang="en-US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Because the majority of the surface area of the cell membrane is </a:t>
            </a:r>
            <a:r>
              <a:rPr lang="en-US" dirty="0" smtClean="0"/>
              <a:t>phospholipid, lipid-soluble </a:t>
            </a:r>
            <a:r>
              <a:rPr lang="en-US" dirty="0"/>
              <a:t>compounds cross the cell membrane much faster (i.e., at </a:t>
            </a:r>
            <a:r>
              <a:rPr lang="en-US" dirty="0" smtClean="0"/>
              <a:t>greater rates</a:t>
            </a:r>
            <a:r>
              <a:rPr lang="en-US" dirty="0"/>
              <a:t>) than do water-soluble compounds which are restricted to crossing </a:t>
            </a:r>
            <a:r>
              <a:rPr lang="en-US" dirty="0" smtClean="0"/>
              <a:t>the membrane </a:t>
            </a:r>
            <a:r>
              <a:rPr lang="en-US" dirty="0"/>
              <a:t>only where protein channels occur. </a:t>
            </a:r>
          </a:p>
        </p:txBody>
      </p:sp>
    </p:spTree>
    <p:extLst>
      <p:ext uri="{BB962C8B-B14F-4D97-AF65-F5344CB8AC3E}">
        <p14:creationId xmlns:p14="http://schemas.microsoft.com/office/powerpoint/2010/main" val="2578458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359</TotalTime>
  <Words>1013</Words>
  <Application>Microsoft Office PowerPoint</Application>
  <PresentationFormat>On-screen Show (4:3)</PresentationFormat>
  <Paragraphs>107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ADME</vt:lpstr>
      <vt:lpstr>PowerPoint Presentation</vt:lpstr>
      <vt:lpstr>PowerPoint Presentation</vt:lpstr>
      <vt:lpstr>Significance of Target Tissue </vt:lpstr>
      <vt:lpstr>What is the target tissue or organ?</vt:lpstr>
      <vt:lpstr>Transfer across membrane barriers</vt:lpstr>
      <vt:lpstr>PowerPoint Presentation</vt:lpstr>
      <vt:lpstr>PowerPoint Presentation</vt:lpstr>
      <vt:lpstr>PowerPoint Presentation</vt:lpstr>
      <vt:lpstr>In general</vt:lpstr>
      <vt:lpstr>Molecules can traverse membranes by three principal mechanisms: </vt:lpstr>
      <vt:lpstr>Lipid solubility is expressed as </vt:lpstr>
      <vt:lpstr>PowerPoint Presentation</vt:lpstr>
      <vt:lpstr>Degree of ionization </vt:lpstr>
      <vt:lpstr>PowerPoint Presentation</vt:lpstr>
      <vt:lpstr>PowerPoint Presentation</vt:lpstr>
      <vt:lpstr>PowerPoint Presentation</vt:lpstr>
      <vt:lpstr>2- Facilitated diffusion </vt:lpstr>
      <vt:lpstr>PowerPoint Presentation</vt:lpstr>
      <vt:lpstr>Active transport</vt:lpstr>
      <vt:lpstr>Important </vt:lpstr>
      <vt:lpstr>Specialized active transport: </vt:lpstr>
      <vt:lpstr>The distribution and excretion of toxicants depends on: 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of xenobiotic metabolism &amp; toxicity</dc:title>
  <dc:creator>bdamiri</dc:creator>
  <cp:lastModifiedBy>bdamiri</cp:lastModifiedBy>
  <cp:revision>28</cp:revision>
  <dcterms:created xsi:type="dcterms:W3CDTF">2013-02-01T12:45:02Z</dcterms:created>
  <dcterms:modified xsi:type="dcterms:W3CDTF">2014-01-31T18:54:24Z</dcterms:modified>
</cp:coreProperties>
</file>