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0"/>
  </p:notesMasterIdLst>
  <p:handoutMasterIdLst>
    <p:handoutMasterId r:id="rId21"/>
  </p:handoutMasterIdLst>
  <p:sldIdLst>
    <p:sldId id="444" r:id="rId2"/>
    <p:sldId id="435"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Lst>
  <p:sldSz cx="9144000" cy="6858000" type="screen4x3"/>
  <p:notesSz cx="9926638" cy="6669088"/>
  <p:defaultTextStyle>
    <a:defPPr>
      <a:defRPr lang="fr-FR"/>
    </a:defPPr>
    <a:lvl1pPr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bg2"/>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bg2"/>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bg2"/>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bg2"/>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333399"/>
    <a:srgbClr val="33CCFF"/>
    <a:srgbClr val="CC9900"/>
    <a:srgbClr val="FF3300"/>
    <a:srgbClr val="FFFFFF"/>
    <a:srgbClr val="000000"/>
    <a:srgbClr val="996633"/>
    <a:srgbClr val="9933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0" d="100"/>
          <a:sy n="80" d="100"/>
        </p:scale>
        <p:origin x="11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704" y="60"/>
      </p:cViewPr>
      <p:guideLst>
        <p:guide orient="horz" pos="2100"/>
        <p:guide pos="312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177155" name="Rectangle 3"/>
          <p:cNvSpPr>
            <a:spLocks noGrp="1" noChangeArrowheads="1"/>
          </p:cNvSpPr>
          <p:nvPr>
            <p:ph type="dt" sz="quarter" idx="1"/>
          </p:nvPr>
        </p:nvSpPr>
        <p:spPr bwMode="auto">
          <a:xfrm>
            <a:off x="5624513"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r"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177156" name="Rectangle 4"/>
          <p:cNvSpPr>
            <a:spLocks noGrp="1" noChangeArrowheads="1"/>
          </p:cNvSpPr>
          <p:nvPr>
            <p:ph type="ftr" sz="quarter" idx="2"/>
          </p:nvPr>
        </p:nvSpPr>
        <p:spPr bwMode="auto">
          <a:xfrm>
            <a:off x="0" y="6335713"/>
            <a:ext cx="4302125" cy="333375"/>
          </a:xfrm>
          <a:prstGeom prst="rect">
            <a:avLst/>
          </a:prstGeom>
          <a:noFill/>
          <a:ln w="9525">
            <a:noFill/>
            <a:miter lim="800000"/>
            <a:headEnd/>
            <a:tailEnd/>
          </a:ln>
          <a:effectLst/>
        </p:spPr>
        <p:txBody>
          <a:bodyPr vert="horz" wrap="square" lIns="94829" tIns="47414" rIns="94829" bIns="47414" numCol="1" anchor="b"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177157" name="Rectangle 5"/>
          <p:cNvSpPr>
            <a:spLocks noGrp="1" noChangeArrowheads="1"/>
          </p:cNvSpPr>
          <p:nvPr>
            <p:ph type="sldNum" sz="quarter" idx="3"/>
          </p:nvPr>
        </p:nvSpPr>
        <p:spPr bwMode="auto">
          <a:xfrm>
            <a:off x="5624513" y="6335713"/>
            <a:ext cx="4302125" cy="333375"/>
          </a:xfrm>
          <a:prstGeom prst="rect">
            <a:avLst/>
          </a:prstGeom>
          <a:noFill/>
          <a:ln w="9525">
            <a:noFill/>
            <a:miter lim="800000"/>
            <a:headEnd/>
            <a:tailEnd/>
          </a:ln>
          <a:effectLst/>
        </p:spPr>
        <p:txBody>
          <a:bodyPr vert="horz" wrap="square" lIns="94829" tIns="47414" rIns="94829" bIns="47414" numCol="1" anchor="b" anchorCtr="0" compatLnSpc="1">
            <a:prstTxWarp prst="textNoShape">
              <a:avLst/>
            </a:prstTxWarp>
          </a:bodyPr>
          <a:lstStyle>
            <a:lvl1pPr algn="r" defTabSz="947738">
              <a:spcBef>
                <a:spcPct val="20000"/>
              </a:spcBef>
              <a:buFontTx/>
              <a:buChar char="•"/>
              <a:defRPr sz="1200">
                <a:solidFill>
                  <a:schemeClr val="tx1"/>
                </a:solidFill>
                <a:latin typeface="Times New Roman" pitchFamily="18" charset="0"/>
                <a:cs typeface="Arial" pitchFamily="34" charset="0"/>
              </a:defRPr>
            </a:lvl1pPr>
          </a:lstStyle>
          <a:p>
            <a:fld id="{548F6A1A-A85E-4FCE-A9FD-D8FD53B49CBE}" type="slidenum">
              <a:rPr lang="fr-FR"/>
              <a:pPr/>
              <a:t>‹#›</a:t>
            </a:fld>
            <a:endParaRPr lang="fr-FR" dirty="0"/>
          </a:p>
        </p:txBody>
      </p:sp>
    </p:spTree>
    <p:extLst>
      <p:ext uri="{BB962C8B-B14F-4D97-AF65-F5344CB8AC3E}">
        <p14:creationId xmlns:p14="http://schemas.microsoft.com/office/powerpoint/2010/main" val="17936701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44035" name="Rectangle 3"/>
          <p:cNvSpPr>
            <a:spLocks noGrp="1" noChangeArrowheads="1"/>
          </p:cNvSpPr>
          <p:nvPr>
            <p:ph type="dt" idx="1"/>
          </p:nvPr>
        </p:nvSpPr>
        <p:spPr bwMode="auto">
          <a:xfrm>
            <a:off x="5624513"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r"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3295650" y="500063"/>
            <a:ext cx="3335338"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1323975" y="3167063"/>
            <a:ext cx="7278688" cy="3001962"/>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4038" name="Rectangle 6"/>
          <p:cNvSpPr>
            <a:spLocks noGrp="1" noChangeArrowheads="1"/>
          </p:cNvSpPr>
          <p:nvPr>
            <p:ph type="ftr" sz="quarter" idx="4"/>
          </p:nvPr>
        </p:nvSpPr>
        <p:spPr bwMode="auto">
          <a:xfrm>
            <a:off x="0" y="6335713"/>
            <a:ext cx="4302125" cy="333375"/>
          </a:xfrm>
          <a:prstGeom prst="rect">
            <a:avLst/>
          </a:prstGeom>
          <a:noFill/>
          <a:ln w="9525">
            <a:noFill/>
            <a:miter lim="800000"/>
            <a:headEnd/>
            <a:tailEnd/>
          </a:ln>
          <a:effectLst/>
        </p:spPr>
        <p:txBody>
          <a:bodyPr vert="horz" wrap="square" lIns="94829" tIns="47414" rIns="94829" bIns="47414" numCol="1" anchor="b"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8" name="Slide Number Placeholder 7"/>
          <p:cNvSpPr>
            <a:spLocks noGrp="1"/>
          </p:cNvSpPr>
          <p:nvPr>
            <p:ph type="sldNum" sz="quarter" idx="5"/>
          </p:nvPr>
        </p:nvSpPr>
        <p:spPr>
          <a:xfrm>
            <a:off x="5624513" y="6334125"/>
            <a:ext cx="4300537" cy="333375"/>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AC42AD50-C5A0-4B20-BCBA-7D3EC8D9DD82}" type="slidenum">
              <a:rPr lang="en-US"/>
              <a:pPr/>
              <a:t>‹#›</a:t>
            </a:fld>
            <a:endParaRPr lang="en-US" dirty="0"/>
          </a:p>
        </p:txBody>
      </p:sp>
    </p:spTree>
    <p:extLst>
      <p:ext uri="{BB962C8B-B14F-4D97-AF65-F5344CB8AC3E}">
        <p14:creationId xmlns:p14="http://schemas.microsoft.com/office/powerpoint/2010/main" val="299192943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676400" y="15240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dirty="0">
                <a:solidFill>
                  <a:srgbClr val="7030A0"/>
                </a:solidFill>
                <a:latin typeface="Times New Roman" pitchFamily="18" charset="0"/>
                <a:cs typeface="Times New Roman" pitchFamily="18" charset="0"/>
              </a:rPr>
              <a:t>Aug 2017</a:t>
            </a:r>
          </a:p>
        </p:txBody>
      </p:sp>
      <p:sp>
        <p:nvSpPr>
          <p:cNvPr id="3" name="Minus 2"/>
          <p:cNvSpPr/>
          <p:nvPr userDrawn="1"/>
        </p:nvSpPr>
        <p:spPr>
          <a:xfrm>
            <a:off x="457200" y="541564"/>
            <a:ext cx="9639300" cy="76200"/>
          </a:xfrm>
          <a:prstGeom prst="mathMinus">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457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5943600"/>
            <a:ext cx="94242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619" y="-32696"/>
            <a:ext cx="955381" cy="947096"/>
          </a:xfrm>
          <a:prstGeom prst="ellipse">
            <a:avLst/>
          </a:prstGeom>
          <a:ln>
            <a:noFill/>
          </a:ln>
          <a:effectLst>
            <a:outerShdw blurRad="107950" dist="12700" dir="5400000" algn="ctr">
              <a:srgbClr val="000000"/>
            </a:outerShdw>
            <a:softEdge rad="63500"/>
          </a:effectLst>
        </p:spPr>
      </p:pic>
      <p:sp>
        <p:nvSpPr>
          <p:cNvPr id="10" name="TextBox 9"/>
          <p:cNvSpPr txBox="1"/>
          <p:nvPr userDrawn="1"/>
        </p:nvSpPr>
        <p:spPr>
          <a:xfrm>
            <a:off x="-93809" y="848380"/>
            <a:ext cx="1617809" cy="523220"/>
          </a:xfrm>
          <a:prstGeom prst="rect">
            <a:avLst/>
          </a:prstGeom>
          <a:noFill/>
        </p:spPr>
        <p:txBody>
          <a:bodyPr wrap="square" rtlCol="0">
            <a:spAutoFit/>
          </a:bodyPr>
          <a:lstStyle/>
          <a:p>
            <a:pPr algn="ctr"/>
            <a:r>
              <a:rPr lang="en-GB" sz="1400" b="0" dirty="0">
                <a:solidFill>
                  <a:schemeClr val="tx1"/>
                </a:solidFill>
                <a:effectLst>
                  <a:outerShdw blurRad="38100" dist="38100" dir="2700000" algn="tl">
                    <a:srgbClr val="000000">
                      <a:alpha val="43137"/>
                    </a:srgbClr>
                  </a:outerShdw>
                </a:effectLst>
                <a:latin typeface="Times" pitchFamily="18" charset="0"/>
                <a:cs typeface="Times" pitchFamily="18" charset="0"/>
              </a:rPr>
              <a:t>An-Najah National University </a:t>
            </a:r>
            <a:endParaRPr lang="en-US" sz="1400" b="0" dirty="0">
              <a:solidFill>
                <a:schemeClr val="tx1"/>
              </a:solidFill>
              <a:effectLst>
                <a:outerShdw blurRad="38100" dist="38100" dir="2700000" algn="tl">
                  <a:srgbClr val="000000">
                    <a:alpha val="43137"/>
                  </a:srgbClr>
                </a:outerShdw>
              </a:effectLst>
              <a:latin typeface="Times" pitchFamily="18" charset="0"/>
              <a:cs typeface="Times" pitchFamily="18" charset="0"/>
            </a:endParaRPr>
          </a:p>
        </p:txBody>
      </p:sp>
      <p:sp>
        <p:nvSpPr>
          <p:cNvPr id="8" name="Text Box 5"/>
          <p:cNvSpPr txBox="1">
            <a:spLocks noChangeArrowheads="1"/>
          </p:cNvSpPr>
          <p:nvPr userDrawn="1"/>
        </p:nvSpPr>
        <p:spPr bwMode="auto">
          <a:xfrm>
            <a:off x="4844143" y="2209800"/>
            <a:ext cx="4419600" cy="3939540"/>
          </a:xfrm>
          <a:prstGeom prst="rect">
            <a:avLst/>
          </a:prstGeom>
          <a:noFill/>
          <a:ln w="9525">
            <a:noFill/>
            <a:miter lim="800000"/>
            <a:headEnd/>
            <a:tailEnd/>
          </a:ln>
          <a:effectLst/>
        </p:spPr>
        <p:txBody>
          <a:bodyPr wrap="square">
            <a:spAutoFit/>
          </a:bodyPr>
          <a:lstStyle>
            <a:lvl1pPr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eaLnBrk="1" hangingPunct="1">
              <a:lnSpc>
                <a:spcPct val="200000"/>
              </a:lnSpc>
            </a:pPr>
            <a:r>
              <a:rPr lang="en-US" b="1" dirty="0">
                <a:solidFill>
                  <a:schemeClr val="tx1"/>
                </a:solidFill>
                <a:latin typeface="Times New Roman" pitchFamily="18" charset="0"/>
                <a:cs typeface="Times New Roman" pitchFamily="18" charset="0"/>
              </a:rPr>
              <a:t>Dr Mahmoud Assad</a:t>
            </a:r>
          </a:p>
          <a:p>
            <a:pPr eaLnBrk="1" hangingPunct="1">
              <a:lnSpc>
                <a:spcPct val="150000"/>
              </a:lnSpc>
            </a:pPr>
            <a:r>
              <a:rPr lang="en-US" dirty="0">
                <a:solidFill>
                  <a:schemeClr val="tx1"/>
                </a:solidFill>
                <a:latin typeface="Times New Roman" pitchFamily="18" charset="0"/>
                <a:cs typeface="Times New Roman" pitchFamily="18" charset="0"/>
              </a:rPr>
              <a:t>Assistant professor</a:t>
            </a:r>
          </a:p>
          <a:p>
            <a:pPr eaLnBrk="1" hangingPunct="1">
              <a:lnSpc>
                <a:spcPct val="150000"/>
              </a:lnSpc>
            </a:pPr>
            <a:r>
              <a:rPr lang="en-US" dirty="0">
                <a:solidFill>
                  <a:schemeClr val="tx1"/>
                </a:solidFill>
                <a:latin typeface="Times New Roman" pitchFamily="18" charset="0"/>
                <a:cs typeface="Times New Roman" pitchFamily="18" charset="0"/>
              </a:rPr>
              <a:t>Department</a:t>
            </a:r>
            <a:r>
              <a:rPr lang="en-US" baseline="0" dirty="0">
                <a:solidFill>
                  <a:schemeClr val="tx1"/>
                </a:solidFill>
                <a:latin typeface="Times New Roman" pitchFamily="18" charset="0"/>
                <a:cs typeface="Times New Roman" pitchFamily="18" charset="0"/>
              </a:rPr>
              <a:t> of Mechanical Engineering</a:t>
            </a:r>
          </a:p>
          <a:p>
            <a:pPr eaLnBrk="1" hangingPunct="1">
              <a:lnSpc>
                <a:spcPct val="150000"/>
              </a:lnSpc>
            </a:pPr>
            <a:r>
              <a:rPr lang="en-GB" baseline="0" dirty="0">
                <a:solidFill>
                  <a:schemeClr val="tx1"/>
                </a:solidFill>
                <a:latin typeface="Times New Roman" pitchFamily="18" charset="0"/>
                <a:cs typeface="Times New Roman" pitchFamily="18" charset="0"/>
              </a:rPr>
              <a:t>Faculty of Engineering and Information  Technology</a:t>
            </a:r>
            <a:endParaRPr lang="en-US" dirty="0">
              <a:solidFill>
                <a:schemeClr val="tx1"/>
              </a:solidFill>
              <a:latin typeface="Times New Roman" pitchFamily="18" charset="0"/>
              <a:cs typeface="Times New Roman" pitchFamily="18" charset="0"/>
            </a:endParaRPr>
          </a:p>
          <a:p>
            <a:pPr eaLnBrk="1" hangingPunct="1">
              <a:lnSpc>
                <a:spcPct val="150000"/>
              </a:lnSpc>
            </a:pPr>
            <a:r>
              <a:rPr lang="en-GB" dirty="0">
                <a:solidFill>
                  <a:schemeClr val="tx1"/>
                </a:solidFill>
                <a:latin typeface="Times New Roman" pitchFamily="18" charset="0"/>
                <a:cs typeface="Times New Roman" pitchFamily="18" charset="0"/>
              </a:rPr>
              <a:t>Email: </a:t>
            </a:r>
            <a:r>
              <a:rPr lang="en-GB" u="none" dirty="0">
                <a:solidFill>
                  <a:schemeClr val="tx1"/>
                </a:solidFill>
                <a:latin typeface="Times New Roman" pitchFamily="18" charset="0"/>
                <a:cs typeface="Times New Roman" pitchFamily="18" charset="0"/>
              </a:rPr>
              <a:t>m_assad@najah.edu</a:t>
            </a:r>
          </a:p>
          <a:p>
            <a:pPr eaLnBrk="1" hangingPunct="1">
              <a:lnSpc>
                <a:spcPct val="150000"/>
              </a:lnSpc>
            </a:pPr>
            <a:r>
              <a:rPr lang="en-GB" dirty="0">
                <a:solidFill>
                  <a:schemeClr val="tx1"/>
                </a:solidFill>
                <a:latin typeface="Times New Roman" pitchFamily="18" charset="0"/>
                <a:cs typeface="Times New Roman" pitchFamily="18" charset="0"/>
              </a:rPr>
              <a:t>Office</a:t>
            </a:r>
            <a:r>
              <a:rPr lang="en-GB" baseline="0" dirty="0">
                <a:solidFill>
                  <a:schemeClr val="tx1"/>
                </a:solidFill>
                <a:latin typeface="Times New Roman" pitchFamily="18" charset="0"/>
                <a:cs typeface="Times New Roman" pitchFamily="18" charset="0"/>
              </a:rPr>
              <a:t> No.: 111480</a:t>
            </a:r>
          </a:p>
          <a:p>
            <a:pPr eaLnBrk="1" hangingPunct="1">
              <a:lnSpc>
                <a:spcPct val="150000"/>
              </a:lnSpc>
            </a:pPr>
            <a:r>
              <a:rPr lang="en-US" sz="2000" u="none" kern="1200" dirty="0">
                <a:solidFill>
                  <a:schemeClr val="tx1"/>
                </a:solidFill>
                <a:latin typeface="Times New Roman" pitchFamily="18" charset="0"/>
                <a:ea typeface="ＭＳ Ｐゴシック" pitchFamily="34" charset="-128"/>
                <a:cs typeface="Times New Roman" pitchFamily="18" charset="0"/>
              </a:rPr>
              <a:t>facebook.com/</a:t>
            </a:r>
            <a:r>
              <a:rPr lang="en-US" sz="2000" u="none" kern="1200" dirty="0" err="1">
                <a:solidFill>
                  <a:schemeClr val="tx1"/>
                </a:solidFill>
                <a:latin typeface="Times New Roman" pitchFamily="18" charset="0"/>
                <a:ea typeface="ＭＳ Ｐゴシック" pitchFamily="34" charset="-128"/>
                <a:cs typeface="Times New Roman" pitchFamily="18" charset="0"/>
              </a:rPr>
              <a:t>MahmoudAssadDwikat</a:t>
            </a:r>
            <a:endParaRPr lang="en-US" sz="2000" u="none" kern="1200" dirty="0">
              <a:solidFill>
                <a:schemeClr val="tx1"/>
              </a:solidFill>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2928005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Minus 2"/>
          <p:cNvSpPr/>
          <p:nvPr userDrawn="1"/>
        </p:nvSpPr>
        <p:spPr>
          <a:xfrm>
            <a:off x="-152400" y="762000"/>
            <a:ext cx="10210800" cy="45719"/>
          </a:xfrm>
          <a:prstGeom prst="mathMinus">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1D4CE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0"/>
            <a:ext cx="802981" cy="819419"/>
          </a:xfrm>
          <a:prstGeom prst="ellipse">
            <a:avLst/>
          </a:prstGeom>
          <a:ln>
            <a:noFill/>
          </a:ln>
          <a:effectLst>
            <a:softEdge rad="31750"/>
          </a:effectLst>
        </p:spPr>
      </p:pic>
      <p:sp>
        <p:nvSpPr>
          <p:cNvPr id="10" name="Footer Placeholder 7"/>
          <p:cNvSpPr txBox="1">
            <a:spLocks/>
          </p:cNvSpPr>
          <p:nvPr userDrawn="1"/>
        </p:nvSpPr>
        <p:spPr bwMode="auto">
          <a:xfrm>
            <a:off x="4843462" y="6477000"/>
            <a:ext cx="32337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742950" indent="-285750" eaLnBrk="0" hangingPunct="0">
              <a:defRPr sz="2000">
                <a:solidFill>
                  <a:schemeClr val="bg2"/>
                </a:solidFill>
                <a:latin typeface="Arial" charset="0"/>
                <a:ea typeface="ＭＳ Ｐゴシック" charset="0"/>
              </a:defRPr>
            </a:lvl2pPr>
            <a:lvl3pPr marL="1143000" indent="-228600" eaLnBrk="0" hangingPunct="0">
              <a:defRPr sz="2000">
                <a:solidFill>
                  <a:schemeClr val="bg2"/>
                </a:solidFill>
                <a:latin typeface="Arial" charset="0"/>
                <a:ea typeface="ＭＳ Ｐゴシック" charset="0"/>
              </a:defRPr>
            </a:lvl3pPr>
            <a:lvl4pPr marL="1600200" indent="-228600" eaLnBrk="0" hangingPunct="0">
              <a:defRPr sz="2000">
                <a:solidFill>
                  <a:schemeClr val="bg2"/>
                </a:solidFill>
                <a:latin typeface="Arial" charset="0"/>
                <a:ea typeface="ＭＳ Ｐゴシック" charset="0"/>
              </a:defRPr>
            </a:lvl4pPr>
            <a:lvl5pPr marL="2057400" indent="-228600" eaLnBrk="0" hangingPunct="0">
              <a:defRPr sz="2000">
                <a:solidFill>
                  <a:schemeClr val="bg2"/>
                </a:solidFill>
                <a:latin typeface="Arial" charset="0"/>
                <a:ea typeface="ＭＳ Ｐゴシック" charset="0"/>
              </a:defRPr>
            </a:lvl5pPr>
            <a:lvl6pPr marL="2514600" indent="-228600" algn="ctr" eaLnBrk="0" fontAlgn="base" hangingPunct="0">
              <a:spcBef>
                <a:spcPct val="0"/>
              </a:spcBef>
              <a:spcAft>
                <a:spcPct val="0"/>
              </a:spcAft>
              <a:defRPr sz="2000">
                <a:solidFill>
                  <a:schemeClr val="bg2"/>
                </a:solidFill>
                <a:latin typeface="Arial" charset="0"/>
                <a:ea typeface="ＭＳ Ｐゴシック" charset="0"/>
              </a:defRPr>
            </a:lvl6pPr>
            <a:lvl7pPr marL="2971800" indent="-228600" algn="ctr" eaLnBrk="0" fontAlgn="base" hangingPunct="0">
              <a:spcBef>
                <a:spcPct val="0"/>
              </a:spcBef>
              <a:spcAft>
                <a:spcPct val="0"/>
              </a:spcAft>
              <a:defRPr sz="2000">
                <a:solidFill>
                  <a:schemeClr val="bg2"/>
                </a:solidFill>
                <a:latin typeface="Arial" charset="0"/>
                <a:ea typeface="ＭＳ Ｐゴシック" charset="0"/>
              </a:defRPr>
            </a:lvl7pPr>
            <a:lvl8pPr marL="3429000" indent="-228600" algn="ctr" eaLnBrk="0" fontAlgn="base" hangingPunct="0">
              <a:spcBef>
                <a:spcPct val="0"/>
              </a:spcBef>
              <a:spcAft>
                <a:spcPct val="0"/>
              </a:spcAft>
              <a:defRPr sz="2000">
                <a:solidFill>
                  <a:schemeClr val="bg2"/>
                </a:solidFill>
                <a:latin typeface="Arial" charset="0"/>
                <a:ea typeface="ＭＳ Ｐゴシック" charset="0"/>
              </a:defRPr>
            </a:lvl8pPr>
            <a:lvl9pPr marL="3886200" indent="-228600" algn="ctr" eaLnBrk="0" fontAlgn="base" hangingPunct="0">
              <a:spcBef>
                <a:spcPct val="0"/>
              </a:spcBef>
              <a:spcAft>
                <a:spcPct val="0"/>
              </a:spcAft>
              <a:defRPr sz="2000">
                <a:solidFill>
                  <a:schemeClr val="bg2"/>
                </a:solidFill>
                <a:latin typeface="Arial" charset="0"/>
                <a:ea typeface="ＭＳ Ｐゴシック" charset="0"/>
              </a:defRPr>
            </a:lvl9pPr>
          </a:lstStyle>
          <a:p>
            <a:pPr algn="ctr" eaLnBrk="1" hangingPunct="1">
              <a:defRPr/>
            </a:pPr>
            <a:endParaRPr lang="en-GB" sz="1600" b="1" dirty="0">
              <a:solidFill>
                <a:srgbClr val="0A3D8C"/>
              </a:solidFill>
              <a:latin typeface="Times New Roman" charset="0"/>
              <a:cs typeface="Times New Roman" charset="0"/>
            </a:endParaRPr>
          </a:p>
        </p:txBody>
      </p:sp>
      <p:sp>
        <p:nvSpPr>
          <p:cNvPr id="11" name="Footer Placeholder 7"/>
          <p:cNvSpPr txBox="1">
            <a:spLocks/>
          </p:cNvSpPr>
          <p:nvPr userDrawn="1"/>
        </p:nvSpPr>
        <p:spPr bwMode="auto">
          <a:xfrm>
            <a:off x="152400" y="6461125"/>
            <a:ext cx="708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742950" indent="-285750" eaLnBrk="0" hangingPunct="0">
              <a:defRPr sz="2000">
                <a:solidFill>
                  <a:schemeClr val="bg2"/>
                </a:solidFill>
                <a:latin typeface="Arial" charset="0"/>
                <a:ea typeface="ＭＳ Ｐゴシック" charset="0"/>
              </a:defRPr>
            </a:lvl2pPr>
            <a:lvl3pPr marL="1143000" indent="-228600" eaLnBrk="0" hangingPunct="0">
              <a:defRPr sz="2000">
                <a:solidFill>
                  <a:schemeClr val="bg2"/>
                </a:solidFill>
                <a:latin typeface="Arial" charset="0"/>
                <a:ea typeface="ＭＳ Ｐゴシック" charset="0"/>
              </a:defRPr>
            </a:lvl3pPr>
            <a:lvl4pPr marL="1600200" indent="-228600" eaLnBrk="0" hangingPunct="0">
              <a:defRPr sz="2000">
                <a:solidFill>
                  <a:schemeClr val="bg2"/>
                </a:solidFill>
                <a:latin typeface="Arial" charset="0"/>
                <a:ea typeface="ＭＳ Ｐゴシック" charset="0"/>
              </a:defRPr>
            </a:lvl4pPr>
            <a:lvl5pPr marL="2057400" indent="-228600" eaLnBrk="0" hangingPunct="0">
              <a:defRPr sz="2000">
                <a:solidFill>
                  <a:schemeClr val="bg2"/>
                </a:solidFill>
                <a:latin typeface="Arial" charset="0"/>
                <a:ea typeface="ＭＳ Ｐゴシック" charset="0"/>
              </a:defRPr>
            </a:lvl5pPr>
            <a:lvl6pPr marL="2514600" indent="-228600" algn="ctr" eaLnBrk="0" fontAlgn="base" hangingPunct="0">
              <a:spcBef>
                <a:spcPct val="0"/>
              </a:spcBef>
              <a:spcAft>
                <a:spcPct val="0"/>
              </a:spcAft>
              <a:defRPr sz="2000">
                <a:solidFill>
                  <a:schemeClr val="bg2"/>
                </a:solidFill>
                <a:latin typeface="Arial" charset="0"/>
                <a:ea typeface="ＭＳ Ｐゴシック" charset="0"/>
              </a:defRPr>
            </a:lvl6pPr>
            <a:lvl7pPr marL="2971800" indent="-228600" algn="ctr" eaLnBrk="0" fontAlgn="base" hangingPunct="0">
              <a:spcBef>
                <a:spcPct val="0"/>
              </a:spcBef>
              <a:spcAft>
                <a:spcPct val="0"/>
              </a:spcAft>
              <a:defRPr sz="2000">
                <a:solidFill>
                  <a:schemeClr val="bg2"/>
                </a:solidFill>
                <a:latin typeface="Arial" charset="0"/>
                <a:ea typeface="ＭＳ Ｐゴシック" charset="0"/>
              </a:defRPr>
            </a:lvl7pPr>
            <a:lvl8pPr marL="3429000" indent="-228600" algn="ctr" eaLnBrk="0" fontAlgn="base" hangingPunct="0">
              <a:spcBef>
                <a:spcPct val="0"/>
              </a:spcBef>
              <a:spcAft>
                <a:spcPct val="0"/>
              </a:spcAft>
              <a:defRPr sz="2000">
                <a:solidFill>
                  <a:schemeClr val="bg2"/>
                </a:solidFill>
                <a:latin typeface="Arial" charset="0"/>
                <a:ea typeface="ＭＳ Ｐゴシック" charset="0"/>
              </a:defRPr>
            </a:lvl8pPr>
            <a:lvl9pPr marL="3886200" indent="-228600" algn="ctr"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defRPr/>
            </a:pPr>
            <a:r>
              <a:rPr lang="en-GB" sz="1800" b="1" i="1" cap="none" spc="0" dirty="0">
                <a:ln w="0"/>
                <a:solidFill>
                  <a:schemeClr val="tx1"/>
                </a:solidFill>
                <a:effectLst>
                  <a:outerShdw blurRad="38100" dist="19050" dir="2700000" algn="tl" rotWithShape="0">
                    <a:schemeClr val="dk1">
                      <a:alpha val="40000"/>
                    </a:schemeClr>
                  </a:outerShdw>
                </a:effectLst>
                <a:latin typeface="Times New Roman" charset="0"/>
                <a:cs typeface="Times New Roman" charset="0"/>
              </a:rPr>
              <a:t>Energy Conversion,                              Aug.</a:t>
            </a:r>
            <a:r>
              <a:rPr lang="en-GB" sz="1800" b="1" i="1" cap="none" spc="0" baseline="0" dirty="0">
                <a:ln w="0"/>
                <a:solidFill>
                  <a:schemeClr val="tx1"/>
                </a:solidFill>
                <a:effectLst>
                  <a:outerShdw blurRad="38100" dist="19050" dir="2700000" algn="tl" rotWithShape="0">
                    <a:schemeClr val="dk1">
                      <a:alpha val="40000"/>
                    </a:schemeClr>
                  </a:outerShdw>
                </a:effectLst>
                <a:latin typeface="Times New Roman" charset="0"/>
                <a:cs typeface="Times New Roman" charset="0"/>
              </a:rPr>
              <a:t> </a:t>
            </a:r>
            <a:r>
              <a:rPr lang="en-GB" sz="1800" b="1" i="1" cap="none" spc="0" dirty="0">
                <a:ln w="0"/>
                <a:solidFill>
                  <a:schemeClr val="tx1"/>
                </a:solidFill>
                <a:effectLst>
                  <a:outerShdw blurRad="38100" dist="19050" dir="2700000" algn="tl" rotWithShape="0">
                    <a:schemeClr val="dk1">
                      <a:alpha val="40000"/>
                    </a:schemeClr>
                  </a:outerShdw>
                </a:effectLst>
                <a:latin typeface="Times New Roman" charset="0"/>
                <a:cs typeface="Times New Roman" charset="0"/>
              </a:rPr>
              <a:t>2017       </a:t>
            </a:r>
            <a:r>
              <a:rPr lang="en-GB" sz="1800" b="1" i="1" cap="none" spc="0" dirty="0" err="1">
                <a:ln w="0"/>
                <a:solidFill>
                  <a:schemeClr val="tx1"/>
                </a:solidFill>
                <a:effectLst>
                  <a:outerShdw blurRad="38100" dist="19050" dir="2700000" algn="tl" rotWithShape="0">
                    <a:schemeClr val="dk1">
                      <a:alpha val="40000"/>
                    </a:schemeClr>
                  </a:outerShdw>
                </a:effectLst>
                <a:latin typeface="Times New Roman" charset="0"/>
                <a:cs typeface="Times New Roman" charset="0"/>
              </a:rPr>
              <a:t>Dr.</a:t>
            </a:r>
            <a:r>
              <a:rPr lang="en-GB" sz="1800" b="1" i="1" cap="none" spc="0" dirty="0">
                <a:ln w="0"/>
                <a:solidFill>
                  <a:schemeClr val="tx1"/>
                </a:solidFill>
                <a:effectLst>
                  <a:outerShdw blurRad="38100" dist="19050" dir="2700000" algn="tl" rotWithShape="0">
                    <a:schemeClr val="dk1">
                      <a:alpha val="40000"/>
                    </a:schemeClr>
                  </a:outerShdw>
                </a:effectLst>
                <a:latin typeface="Times New Roman" charset="0"/>
                <a:cs typeface="Times New Roman" charset="0"/>
              </a:rPr>
              <a:t>  Adel </a:t>
            </a:r>
            <a:r>
              <a:rPr lang="en-GB" sz="1800" b="1" i="1" cap="none" spc="0" dirty="0" err="1">
                <a:ln w="0"/>
                <a:solidFill>
                  <a:schemeClr val="tx1"/>
                </a:solidFill>
                <a:effectLst>
                  <a:outerShdw blurRad="38100" dist="19050" dir="2700000" algn="tl" rotWithShape="0">
                    <a:schemeClr val="dk1">
                      <a:alpha val="40000"/>
                    </a:schemeClr>
                  </a:outerShdw>
                </a:effectLst>
                <a:latin typeface="Times New Roman" charset="0"/>
                <a:cs typeface="Times New Roman" charset="0"/>
              </a:rPr>
              <a:t>Juaidi</a:t>
            </a:r>
            <a:endParaRPr lang="en-GB" sz="1800" b="1" i="1" cap="none" spc="0" dirty="0">
              <a:ln w="0"/>
              <a:solidFill>
                <a:schemeClr val="tx1"/>
              </a:solidFill>
              <a:effectLst>
                <a:outerShdw blurRad="38100" dist="19050" dir="2700000" algn="tl" rotWithShape="0">
                  <a:schemeClr val="dk1">
                    <a:alpha val="40000"/>
                  </a:schemeClr>
                </a:outerShdw>
              </a:effectLst>
              <a:latin typeface="Times New Roman" charset="0"/>
              <a:cs typeface="Times New Roman" charset="0"/>
            </a:endParaRPr>
          </a:p>
        </p:txBody>
      </p:sp>
      <p:sp>
        <p:nvSpPr>
          <p:cNvPr id="2" name="Title 1"/>
          <p:cNvSpPr>
            <a:spLocks noGrp="1"/>
          </p:cNvSpPr>
          <p:nvPr>
            <p:ph type="title"/>
          </p:nvPr>
        </p:nvSpPr>
        <p:spPr>
          <a:xfrm>
            <a:off x="1181100" y="38100"/>
            <a:ext cx="7581900" cy="746759"/>
          </a:xfrm>
          <a:prstGeom prst="rect">
            <a:avLst/>
          </a:prstGeom>
        </p:spPr>
        <p:txBody>
          <a:bodyPr/>
          <a:lstStyle>
            <a:lvl1pPr algn="ctr">
              <a:defRPr b="1">
                <a:solidFill>
                  <a:schemeClr val="accent3">
                    <a:lumMod val="75000"/>
                  </a:schemeClr>
                </a:solidFill>
                <a:effectLst/>
                <a:latin typeface="Times" pitchFamily="18" charset="0"/>
                <a:cs typeface="Times" pitchFamily="18" charset="0"/>
              </a:defRPr>
            </a:lvl1pPr>
          </a:lstStyle>
          <a:p>
            <a:r>
              <a:rPr lang="en-US" dirty="0"/>
              <a:t>Click to edit Master title style</a:t>
            </a:r>
          </a:p>
        </p:txBody>
      </p:sp>
      <p:pic>
        <p:nvPicPr>
          <p:cNvPr id="1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8200" y="6019800"/>
            <a:ext cx="6921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8"/>
          <p:cNvSpPr>
            <a:spLocks noGrp="1"/>
          </p:cNvSpPr>
          <p:nvPr>
            <p:ph type="sldNum" sz="quarter" idx="10"/>
          </p:nvPr>
        </p:nvSpPr>
        <p:spPr bwMode="auto">
          <a:xfrm>
            <a:off x="8077200" y="6491288"/>
            <a:ext cx="900113" cy="3667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b="1" i="1">
                <a:solidFill>
                  <a:schemeClr val="tx1"/>
                </a:solidFill>
                <a:latin typeface="Times New Roman" pitchFamily="18" charset="0"/>
                <a:cs typeface="Times New Roman" pitchFamily="18" charset="0"/>
              </a:defRPr>
            </a:lvl1pPr>
          </a:lstStyle>
          <a:p>
            <a:fld id="{ABCC55F3-FED4-490E-A042-E14AA0C2962A}" type="slidenum">
              <a:rPr lang="en-GB" smtClean="0"/>
              <a:pPr/>
              <a:t>‹#›</a:t>
            </a:fld>
            <a:endParaRPr lang="en-GB" dirty="0"/>
          </a:p>
        </p:txBody>
      </p:sp>
      <p:cxnSp>
        <p:nvCxnSpPr>
          <p:cNvPr id="15" name="Straight Connector 14"/>
          <p:cNvCxnSpPr/>
          <p:nvPr userDrawn="1"/>
        </p:nvCxnSpPr>
        <p:spPr>
          <a:xfrm>
            <a:off x="152400" y="6480175"/>
            <a:ext cx="88417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16383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 name="Text Box 10"/>
          <p:cNvSpPr txBox="1">
            <a:spLocks noChangeArrowheads="1"/>
          </p:cNvSpPr>
          <p:nvPr userDrawn="1"/>
        </p:nvSpPr>
        <p:spPr bwMode="auto">
          <a:xfrm>
            <a:off x="8153400" y="6477000"/>
            <a:ext cx="304800" cy="247650"/>
          </a:xfrm>
          <a:prstGeom prst="rect">
            <a:avLst/>
          </a:prstGeom>
          <a:noFill/>
          <a:ln w="9525">
            <a:noFill/>
            <a:miter lim="800000"/>
            <a:headEnd/>
            <a:tailEnd/>
          </a:ln>
          <a:effectLst/>
        </p:spPr>
        <p:txBody>
          <a:bodyPr lIns="18000" tIns="18000" rIns="18000" bIns="18000">
            <a:spAutoFit/>
          </a:bodyPr>
          <a:lstStyle>
            <a:lvl1pPr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eaLnBrk="1" hangingPunct="1">
              <a:spcBef>
                <a:spcPct val="50000"/>
              </a:spcBef>
            </a:pPr>
            <a:fld id="{BB474807-2C3E-49ED-B994-77A2D23DC440}" type="slidenum">
              <a:rPr lang="fr-FR" sz="1400">
                <a:solidFill>
                  <a:schemeClr val="tx1"/>
                </a:solidFill>
              </a:rPr>
              <a:pPr eaLnBrk="1" hangingPunct="1">
                <a:spcBef>
                  <a:spcPct val="50000"/>
                </a:spcBef>
              </a:pPr>
              <a:t>‹#›</a:t>
            </a:fld>
            <a:endParaRPr lang="fr-FR" sz="1400">
              <a:solidFill>
                <a:schemeClr val="tx1"/>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58200" y="6019800"/>
            <a:ext cx="6921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8" r:id="rId1"/>
    <p:sldLayoutId id="2147483759" r:id="rId2"/>
  </p:sldLayoutIdLst>
  <p:transition>
    <p:fade/>
  </p:transition>
  <p:hf hdr="0" ftr="0" dt="0"/>
  <p:txStyles>
    <p:titleStyle>
      <a:lvl1pPr algn="l" rtl="0" eaLnBrk="0" fontAlgn="base" hangingPunct="0">
        <a:lnSpc>
          <a:spcPct val="90000"/>
        </a:lnSpc>
        <a:spcBef>
          <a:spcPct val="0"/>
        </a:spcBef>
        <a:spcAft>
          <a:spcPct val="0"/>
        </a:spcAft>
        <a:defRPr sz="36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600">
          <a:solidFill>
            <a:schemeClr val="tx1"/>
          </a:solidFill>
          <a:latin typeface="Arial" charset="0"/>
        </a:defRPr>
      </a:lvl6pPr>
      <a:lvl7pPr marL="914400" algn="l" rtl="0" fontAlgn="base">
        <a:lnSpc>
          <a:spcPct val="90000"/>
        </a:lnSpc>
        <a:spcBef>
          <a:spcPct val="0"/>
        </a:spcBef>
        <a:spcAft>
          <a:spcPct val="0"/>
        </a:spcAft>
        <a:defRPr sz="3600">
          <a:solidFill>
            <a:schemeClr val="tx1"/>
          </a:solidFill>
          <a:latin typeface="Arial" charset="0"/>
        </a:defRPr>
      </a:lvl7pPr>
      <a:lvl8pPr marL="1371600" algn="l" rtl="0" fontAlgn="base">
        <a:lnSpc>
          <a:spcPct val="90000"/>
        </a:lnSpc>
        <a:spcBef>
          <a:spcPct val="0"/>
        </a:spcBef>
        <a:spcAft>
          <a:spcPct val="0"/>
        </a:spcAft>
        <a:defRPr sz="3600">
          <a:solidFill>
            <a:schemeClr val="tx1"/>
          </a:solidFill>
          <a:latin typeface="Arial" charset="0"/>
        </a:defRPr>
      </a:lvl8pPr>
      <a:lvl9pPr marL="1828800" algn="l" rtl="0" fontAlgn="base">
        <a:lnSpc>
          <a:spcPct val="90000"/>
        </a:lnSpc>
        <a:spcBef>
          <a:spcPct val="0"/>
        </a:spcBef>
        <a:spcAft>
          <a:spcPct val="0"/>
        </a:spcAft>
        <a:defRPr sz="3600">
          <a:solidFill>
            <a:schemeClr val="tx1"/>
          </a:solidFill>
          <a:latin typeface="Arial" charset="0"/>
        </a:defRPr>
      </a:lvl9pPr>
    </p:titleStyle>
    <p:bodyStyle>
      <a:lvl1pPr marL="266700" indent="-266700" algn="l" rtl="0" eaLnBrk="0" fontAlgn="base" hangingPunct="0">
        <a:spcBef>
          <a:spcPct val="40000"/>
        </a:spcBef>
        <a:spcAft>
          <a:spcPct val="0"/>
        </a:spcAft>
        <a:buClr>
          <a:schemeClr val="bg2"/>
        </a:buClr>
        <a:buSzPct val="90000"/>
        <a:buFont typeface="Wingdings 2" pitchFamily="18" charset="2"/>
        <a:buChar char=""/>
        <a:defRPr sz="2000">
          <a:solidFill>
            <a:schemeClr val="bg2"/>
          </a:solidFill>
          <a:latin typeface="+mn-lt"/>
          <a:ea typeface="ＭＳ Ｐゴシック" charset="0"/>
          <a:cs typeface="+mn-cs"/>
        </a:defRPr>
      </a:lvl1pPr>
      <a:lvl2pPr marL="622300" indent="-176213" algn="l" rtl="0" eaLnBrk="0" fontAlgn="base" hangingPunct="0">
        <a:spcBef>
          <a:spcPct val="40000"/>
        </a:spcBef>
        <a:spcAft>
          <a:spcPct val="0"/>
        </a:spcAft>
        <a:buClr>
          <a:schemeClr val="tx1"/>
        </a:buClr>
        <a:buSzPct val="70000"/>
        <a:buFont typeface="Wingdings 2" pitchFamily="18" charset="2"/>
        <a:buChar char=""/>
        <a:defRPr sz="2800">
          <a:solidFill>
            <a:schemeClr val="tx1"/>
          </a:solidFill>
          <a:latin typeface="+mn-lt"/>
          <a:ea typeface="Arial" charset="0"/>
          <a:cs typeface="+mn-cs"/>
        </a:defRPr>
      </a:lvl2pPr>
      <a:lvl3pPr marL="984250" indent="-179388" algn="l" rtl="0" eaLnBrk="0" fontAlgn="base" hangingPunct="0">
        <a:spcBef>
          <a:spcPct val="40000"/>
        </a:spcBef>
        <a:spcAft>
          <a:spcPct val="0"/>
        </a:spcAft>
        <a:buClr>
          <a:schemeClr val="accent2"/>
        </a:buClr>
        <a:buFont typeface="Wingdings 2" pitchFamily="18" charset="2"/>
        <a:buChar char=""/>
        <a:defRPr sz="1600">
          <a:solidFill>
            <a:schemeClr val="accent2"/>
          </a:solidFill>
          <a:latin typeface="+mn-lt"/>
          <a:ea typeface="Arial" charset="0"/>
          <a:cs typeface="+mn-cs"/>
        </a:defRPr>
      </a:lvl3pPr>
      <a:lvl4pPr marL="1343025" indent="-179388" algn="l" rtl="0" eaLnBrk="0" fontAlgn="base" hangingPunct="0">
        <a:spcBef>
          <a:spcPct val="40000"/>
        </a:spcBef>
        <a:spcAft>
          <a:spcPct val="0"/>
        </a:spcAft>
        <a:buClr>
          <a:schemeClr val="tx1"/>
        </a:buClr>
        <a:buFont typeface="Wingdings 2" pitchFamily="18" charset="2"/>
        <a:buChar char=""/>
        <a:defRPr sz="1400">
          <a:solidFill>
            <a:schemeClr val="tx1"/>
          </a:solidFill>
          <a:latin typeface="+mn-lt"/>
          <a:ea typeface="Arial" charset="0"/>
          <a:cs typeface="+mn-cs"/>
        </a:defRPr>
      </a:lvl4pPr>
      <a:lvl5pPr marL="1700213" indent="-177800" algn="l" rtl="0" eaLnBrk="0" fontAlgn="base" hangingPunct="0">
        <a:spcBef>
          <a:spcPct val="40000"/>
        </a:spcBef>
        <a:spcAft>
          <a:spcPct val="0"/>
        </a:spcAft>
        <a:buClr>
          <a:schemeClr val="tx1"/>
        </a:buClr>
        <a:buFont typeface="Wingdings 2" pitchFamily="18" charset="2"/>
        <a:buChar char=""/>
        <a:defRPr sz="1200">
          <a:solidFill>
            <a:schemeClr val="tx1"/>
          </a:solidFill>
          <a:latin typeface="+mn-lt"/>
          <a:ea typeface="Arial" charset="0"/>
          <a:cs typeface="+mn-cs"/>
        </a:defRPr>
      </a:lvl5pPr>
      <a:lvl6pPr marL="21574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6pPr>
      <a:lvl7pPr marL="26146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7pPr>
      <a:lvl8pPr marL="30718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8pPr>
      <a:lvl9pPr marL="35290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r>
              <a:rPr lang="en-GB" dirty="0">
                <a:solidFill>
                  <a:schemeClr val="tx1"/>
                </a:solidFill>
              </a:rPr>
              <a:t>Fossil Fuel</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ABCC55F3-FED4-490E-A042-E14AA0C2962A}" type="slidenum">
              <a:rPr lang="en-GB" b="1" i="1" smtClean="0">
                <a:solidFill>
                  <a:schemeClr val="tx1"/>
                </a:solidFill>
              </a:rPr>
              <a:pPr/>
              <a:t>1</a:t>
            </a:fld>
            <a:endParaRPr lang="en-GB" b="1" i="1" dirty="0">
              <a:solidFill>
                <a:schemeClr val="tx1"/>
              </a:solidFill>
            </a:endParaRPr>
          </a:p>
        </p:txBody>
      </p:sp>
      <p:sp>
        <p:nvSpPr>
          <p:cNvPr id="4" name="TextBox 10"/>
          <p:cNvSpPr txBox="1">
            <a:spLocks noChangeArrowheads="1"/>
          </p:cNvSpPr>
          <p:nvPr/>
        </p:nvSpPr>
        <p:spPr bwMode="auto">
          <a:xfrm>
            <a:off x="228600" y="1100078"/>
            <a:ext cx="84582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indent="0" algn="just" eaLnBrk="1" hangingPunct="1">
              <a:lnSpc>
                <a:spcPct val="150000"/>
              </a:lnSpc>
            </a:pPr>
            <a:r>
              <a:rPr lang="en-US" sz="2800" b="1" dirty="0">
                <a:solidFill>
                  <a:srgbClr val="C00000"/>
                </a:solidFill>
                <a:latin typeface="Times New Roman" pitchFamily="18" charset="0"/>
                <a:cs typeface="Times New Roman" pitchFamily="18" charset="0"/>
              </a:rPr>
              <a:t>Coal:  </a:t>
            </a:r>
          </a:p>
          <a:p>
            <a:pPr marL="457200" indent="-457200" algn="just" eaLnBrk="1" hangingPunct="1">
              <a:lnSpc>
                <a:spcPct val="150000"/>
              </a:lnSpc>
              <a:buFont typeface="Wingdings" panose="05000000000000000000" pitchFamily="2" charset="2"/>
              <a:buChar char="§"/>
            </a:pPr>
            <a:r>
              <a:rPr lang="en-US" sz="2800" b="1" dirty="0">
                <a:solidFill>
                  <a:schemeClr val="tx1"/>
                </a:solidFill>
                <a:latin typeface="Times New Roman" pitchFamily="18" charset="0"/>
                <a:cs typeface="Times New Roman" pitchFamily="18" charset="0"/>
              </a:rPr>
              <a:t> Coal is a fossil fuel created from the remains of plants that lived and died about </a:t>
            </a:r>
            <a:r>
              <a:rPr lang="en-US" sz="2800" b="1" dirty="0">
                <a:solidFill>
                  <a:srgbClr val="FF0000"/>
                </a:solidFill>
                <a:latin typeface="Times New Roman" pitchFamily="18" charset="0"/>
                <a:cs typeface="Times New Roman" pitchFamily="18" charset="0"/>
              </a:rPr>
              <a:t>100 to 400 million years ago </a:t>
            </a:r>
            <a:r>
              <a:rPr lang="en-US" sz="2800" b="1" dirty="0">
                <a:solidFill>
                  <a:schemeClr val="tx1"/>
                </a:solidFill>
                <a:latin typeface="Times New Roman" pitchFamily="18" charset="0"/>
                <a:cs typeface="Times New Roman" pitchFamily="18" charset="0"/>
              </a:rPr>
              <a:t>when parts of the earth were covered with huge swampy forests. </a:t>
            </a:r>
          </a:p>
          <a:p>
            <a:pPr marL="457200" indent="-457200" algn="just" eaLnBrk="1" hangingPunct="1">
              <a:lnSpc>
                <a:spcPct val="150000"/>
              </a:lnSpc>
              <a:buFont typeface="Wingdings" panose="05000000000000000000" pitchFamily="2" charset="2"/>
              <a:buChar char="§"/>
            </a:pPr>
            <a:r>
              <a:rPr lang="en-US" sz="2800" b="1" dirty="0">
                <a:solidFill>
                  <a:schemeClr val="tx1"/>
                </a:solidFill>
                <a:latin typeface="Times New Roman" pitchFamily="18" charset="0"/>
                <a:cs typeface="Times New Roman" pitchFamily="18" charset="0"/>
              </a:rPr>
              <a:t>Coal is classified as </a:t>
            </a:r>
            <a:r>
              <a:rPr lang="en-US" sz="2800" b="1" dirty="0">
                <a:solidFill>
                  <a:srgbClr val="FF0000"/>
                </a:solidFill>
                <a:latin typeface="Times New Roman" pitchFamily="18" charset="0"/>
                <a:cs typeface="Times New Roman" pitchFamily="18" charset="0"/>
              </a:rPr>
              <a:t>a nonrenewable energy source </a:t>
            </a:r>
            <a:r>
              <a:rPr lang="en-US" sz="2800" b="1" dirty="0">
                <a:solidFill>
                  <a:schemeClr val="tx1"/>
                </a:solidFill>
                <a:latin typeface="Times New Roman" pitchFamily="18" charset="0"/>
                <a:cs typeface="Times New Roman" pitchFamily="18" charset="0"/>
              </a:rPr>
              <a:t>because it takes millions of years to form.</a:t>
            </a:r>
          </a:p>
        </p:txBody>
      </p:sp>
    </p:spTree>
    <p:extLst>
      <p:ext uri="{BB962C8B-B14F-4D97-AF65-F5344CB8AC3E}">
        <p14:creationId xmlns:p14="http://schemas.microsoft.com/office/powerpoint/2010/main" val="17595915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Coal Mining</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10</a:t>
            </a:fld>
            <a:endParaRPr lang="en-GB" dirty="0"/>
          </a:p>
        </p:txBody>
      </p:sp>
      <p:sp>
        <p:nvSpPr>
          <p:cNvPr id="4" name="TextBox 10"/>
          <p:cNvSpPr txBox="1">
            <a:spLocks noChangeArrowheads="1"/>
          </p:cNvSpPr>
          <p:nvPr/>
        </p:nvSpPr>
        <p:spPr bwMode="auto">
          <a:xfrm>
            <a:off x="1" y="1087487"/>
            <a:ext cx="897731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After surface mining, workers replace the overburden, grade it, cover it with topsoil, fertilize and seed the area.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endParaRPr lang="en-US" sz="2300" b="1" dirty="0">
              <a:solidFill>
                <a:schemeClr val="tx1"/>
              </a:solidFill>
              <a:latin typeface="Times New Roman" pitchFamily="18" charset="0"/>
              <a:cs typeface="Times New Roman" pitchFamily="18" charset="0"/>
            </a:endParaRP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This land reclamation is required by law and helps restore the biological balance of the area and prevent erosion.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endParaRPr lang="en-US" sz="2300" b="1" dirty="0">
              <a:solidFill>
                <a:schemeClr val="tx1"/>
              </a:solidFill>
              <a:latin typeface="Times New Roman" pitchFamily="18" charset="0"/>
              <a:cs typeface="Times New Roman" pitchFamily="18" charset="0"/>
            </a:endParaRP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The land can then be used for croplands, wildlife habitats, recreation, or as sites for commercial development.</a:t>
            </a:r>
          </a:p>
        </p:txBody>
      </p:sp>
    </p:spTree>
    <p:extLst>
      <p:ext uri="{BB962C8B-B14F-4D97-AF65-F5344CB8AC3E}">
        <p14:creationId xmlns:p14="http://schemas.microsoft.com/office/powerpoint/2010/main" val="358873810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Coal Mining</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11</a:t>
            </a:fld>
            <a:endParaRPr lang="en-GB" dirty="0"/>
          </a:p>
        </p:txBody>
      </p:sp>
      <p:sp>
        <p:nvSpPr>
          <p:cNvPr id="4" name="TextBox 10"/>
          <p:cNvSpPr txBox="1">
            <a:spLocks noChangeArrowheads="1"/>
          </p:cNvSpPr>
          <p:nvPr/>
        </p:nvSpPr>
        <p:spPr bwMode="auto">
          <a:xfrm>
            <a:off x="1" y="1087487"/>
            <a:ext cx="897731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Although only about a third of the nation’s coal can be extracted </a:t>
            </a:r>
            <a:r>
              <a:rPr lang="en-US" sz="2300" b="1" dirty="0">
                <a:solidFill>
                  <a:srgbClr val="C00000"/>
                </a:solidFill>
                <a:latin typeface="Times New Roman" pitchFamily="18" charset="0"/>
                <a:cs typeface="Times New Roman" pitchFamily="18" charset="0"/>
              </a:rPr>
              <a:t>by surface mining</a:t>
            </a:r>
            <a:r>
              <a:rPr lang="en-US" sz="2300" b="1" dirty="0">
                <a:solidFill>
                  <a:schemeClr val="tx1"/>
                </a:solidFill>
                <a:latin typeface="Times New Roman" pitchFamily="18" charset="0"/>
                <a:cs typeface="Times New Roman" pitchFamily="18" charset="0"/>
              </a:rPr>
              <a:t>, more than two-thirds of all coal in the U.S. is mined using this method today. Why?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endParaRPr lang="en-US" sz="2300" b="1" dirty="0">
              <a:solidFill>
                <a:schemeClr val="tx1"/>
              </a:solidFill>
              <a:latin typeface="Times New Roman" pitchFamily="18" charset="0"/>
              <a:cs typeface="Times New Roman" pitchFamily="18" charset="0"/>
            </a:endParaRP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rgbClr val="C00000"/>
                </a:solidFill>
                <a:latin typeface="Times New Roman" pitchFamily="18" charset="0"/>
                <a:cs typeface="Times New Roman" pitchFamily="18" charset="0"/>
              </a:rPr>
              <a:t>Surface mining </a:t>
            </a:r>
            <a:r>
              <a:rPr lang="en-US" sz="2300" b="1" dirty="0">
                <a:solidFill>
                  <a:schemeClr val="tx1"/>
                </a:solidFill>
                <a:latin typeface="Times New Roman" pitchFamily="18" charset="0"/>
                <a:cs typeface="Times New Roman" pitchFamily="18" charset="0"/>
              </a:rPr>
              <a:t>is typically </a:t>
            </a:r>
            <a:r>
              <a:rPr lang="en-US" sz="2300" b="1" dirty="0">
                <a:solidFill>
                  <a:srgbClr val="C00000"/>
                </a:solidFill>
                <a:latin typeface="Times New Roman" pitchFamily="18" charset="0"/>
                <a:cs typeface="Times New Roman" pitchFamily="18" charset="0"/>
              </a:rPr>
              <a:t>much less expensive than underground mining.</a:t>
            </a:r>
            <a:r>
              <a:rPr lang="en-US" sz="2300" b="1" dirty="0">
                <a:solidFill>
                  <a:schemeClr val="tx1"/>
                </a:solidFill>
                <a:latin typeface="Times New Roman" pitchFamily="18" charset="0"/>
                <a:cs typeface="Times New Roman" pitchFamily="18" charset="0"/>
              </a:rPr>
              <a:t>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With new technologies, surface mining productivity has increased two and a half times since 1973.</a:t>
            </a:r>
          </a:p>
        </p:txBody>
      </p:sp>
    </p:spTree>
    <p:extLst>
      <p:ext uri="{BB962C8B-B14F-4D97-AF65-F5344CB8AC3E}">
        <p14:creationId xmlns:p14="http://schemas.microsoft.com/office/powerpoint/2010/main" val="30001265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Underground (or Deep) Mining </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12</a:t>
            </a:fld>
            <a:endParaRPr lang="en-GB" dirty="0"/>
          </a:p>
        </p:txBody>
      </p:sp>
      <p:sp>
        <p:nvSpPr>
          <p:cNvPr id="4" name="TextBox 10"/>
          <p:cNvSpPr txBox="1">
            <a:spLocks noChangeArrowheads="1"/>
          </p:cNvSpPr>
          <p:nvPr/>
        </p:nvSpPr>
        <p:spPr bwMode="auto">
          <a:xfrm>
            <a:off x="1" y="1087487"/>
            <a:ext cx="8977312"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Underground (or deep) mining is used when the coal seam is buried several hundred feet below the surface. In underground mining, workers and machinery go down a vertical shaft or a slanted tunnel </a:t>
            </a:r>
            <a:r>
              <a:rPr lang="en-US" sz="2300" b="1" dirty="0">
                <a:solidFill>
                  <a:srgbClr val="C00000"/>
                </a:solidFill>
                <a:latin typeface="Times New Roman" pitchFamily="18" charset="0"/>
                <a:cs typeface="Times New Roman" pitchFamily="18" charset="0"/>
              </a:rPr>
              <a:t>called a slope to remove the coal. </a:t>
            </a:r>
            <a:r>
              <a:rPr lang="en-US" sz="2300" b="1" dirty="0">
                <a:solidFill>
                  <a:schemeClr val="tx1"/>
                </a:solidFill>
                <a:latin typeface="Times New Roman" pitchFamily="18" charset="0"/>
                <a:cs typeface="Times New Roman" pitchFamily="18" charset="0"/>
              </a:rPr>
              <a:t>Mine shafts may sink as deep as </a:t>
            </a:r>
            <a:r>
              <a:rPr lang="en-US" sz="2300" b="1" dirty="0">
                <a:solidFill>
                  <a:srgbClr val="C00000"/>
                </a:solidFill>
                <a:latin typeface="Times New Roman" pitchFamily="18" charset="0"/>
                <a:cs typeface="Times New Roman" pitchFamily="18" charset="0"/>
              </a:rPr>
              <a:t>1,000 feet.</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One method of underground mining is </a:t>
            </a:r>
            <a:r>
              <a:rPr lang="en-US" sz="2300" b="1" dirty="0">
                <a:solidFill>
                  <a:srgbClr val="C00000"/>
                </a:solidFill>
                <a:latin typeface="Times New Roman" pitchFamily="18" charset="0"/>
                <a:cs typeface="Times New Roman" pitchFamily="18" charset="0"/>
              </a:rPr>
              <a:t>called room-and-pillar mining</a:t>
            </a:r>
            <a:r>
              <a:rPr lang="en-US" sz="2300" b="1" dirty="0">
                <a:solidFill>
                  <a:schemeClr val="tx1"/>
                </a:solidFill>
                <a:latin typeface="Times New Roman" pitchFamily="18" charset="0"/>
                <a:cs typeface="Times New Roman" pitchFamily="18" charset="0"/>
              </a:rPr>
              <a:t>. With this method, much of the coal must be left behind to support the mine’s roofs and walls. Sometimes as much as half the coal is left behind in large column formations to keep the mine from collapsing. </a:t>
            </a:r>
          </a:p>
        </p:txBody>
      </p:sp>
    </p:spTree>
    <p:extLst>
      <p:ext uri="{BB962C8B-B14F-4D97-AF65-F5344CB8AC3E}">
        <p14:creationId xmlns:p14="http://schemas.microsoft.com/office/powerpoint/2010/main" val="41891187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Underground (or deep) mining </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13</a:t>
            </a:fld>
            <a:endParaRPr lang="en-GB" dirty="0"/>
          </a:p>
        </p:txBody>
      </p:sp>
      <p:sp>
        <p:nvSpPr>
          <p:cNvPr id="4" name="TextBox 10"/>
          <p:cNvSpPr txBox="1">
            <a:spLocks noChangeArrowheads="1"/>
          </p:cNvSpPr>
          <p:nvPr/>
        </p:nvSpPr>
        <p:spPr bwMode="auto">
          <a:xfrm>
            <a:off x="1" y="1087487"/>
            <a:ext cx="8977312"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A more efficient and safer underground mining method, </a:t>
            </a:r>
            <a:r>
              <a:rPr lang="en-US" sz="2300" b="1" dirty="0">
                <a:solidFill>
                  <a:srgbClr val="C00000"/>
                </a:solidFill>
                <a:latin typeface="Times New Roman" pitchFamily="18" charset="0"/>
                <a:cs typeface="Times New Roman" pitchFamily="18" charset="0"/>
              </a:rPr>
              <a:t>called long wall mining</a:t>
            </a:r>
            <a:r>
              <a:rPr lang="en-US" sz="2300" b="1" dirty="0">
                <a:solidFill>
                  <a:schemeClr val="tx1"/>
                </a:solidFill>
                <a:latin typeface="Times New Roman" pitchFamily="18" charset="0"/>
                <a:cs typeface="Times New Roman" pitchFamily="18" charset="0"/>
              </a:rPr>
              <a:t>, uses a specially shielded machine that allows a mined-out area to collapse in a controlled manner. </a:t>
            </a:r>
          </a:p>
          <a:p>
            <a:pPr marL="0" indent="0" algn="just" eaLnBrk="1" hangingPunct="1">
              <a:lnSpc>
                <a:spcPct val="150000"/>
              </a:lnSpc>
              <a:buClr>
                <a:schemeClr val="accent3">
                  <a:lumMod val="40000"/>
                  <a:lumOff val="60000"/>
                </a:schemeClr>
              </a:buClr>
              <a:buSzPct val="100000"/>
            </a:pPr>
            <a:endParaRPr lang="en-US" sz="2300" b="1" dirty="0">
              <a:solidFill>
                <a:schemeClr val="tx1"/>
              </a:solidFill>
              <a:latin typeface="Times New Roman" pitchFamily="18" charset="0"/>
              <a:cs typeface="Times New Roman" pitchFamily="18" charset="0"/>
            </a:endParaRP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This method is called </a:t>
            </a:r>
            <a:r>
              <a:rPr lang="en-US" sz="2300" b="1" dirty="0">
                <a:solidFill>
                  <a:srgbClr val="C00000"/>
                </a:solidFill>
                <a:latin typeface="Times New Roman" pitchFamily="18" charset="0"/>
                <a:cs typeface="Times New Roman" pitchFamily="18" charset="0"/>
              </a:rPr>
              <a:t>long wall mining </a:t>
            </a:r>
            <a:r>
              <a:rPr lang="en-US" sz="2300" b="1" dirty="0">
                <a:solidFill>
                  <a:schemeClr val="tx1"/>
                </a:solidFill>
                <a:latin typeface="Times New Roman" pitchFamily="18" charset="0"/>
                <a:cs typeface="Times New Roman" pitchFamily="18" charset="0"/>
              </a:rPr>
              <a:t>because huge blocks of coal up to several hundred feet wide can be removed.</a:t>
            </a:r>
          </a:p>
        </p:txBody>
      </p:sp>
    </p:spTree>
    <p:extLst>
      <p:ext uri="{BB962C8B-B14F-4D97-AF65-F5344CB8AC3E}">
        <p14:creationId xmlns:p14="http://schemas.microsoft.com/office/powerpoint/2010/main" val="795735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Surface Mining and Deep mining </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14</a:t>
            </a:fld>
            <a:endParaRPr lang="en-GB" dirty="0"/>
          </a:p>
        </p:txBody>
      </p:sp>
      <p:pic>
        <p:nvPicPr>
          <p:cNvPr id="5" name="Picture 4">
            <a:extLst>
              <a:ext uri="{FF2B5EF4-FFF2-40B4-BE49-F238E27FC236}">
                <a16:creationId xmlns:a16="http://schemas.microsoft.com/office/drawing/2014/main" id="{7F708897-D596-4B75-A960-630185E103E3}"/>
              </a:ext>
            </a:extLst>
          </p:cNvPr>
          <p:cNvPicPr>
            <a:picLocks noChangeAspect="1"/>
          </p:cNvPicPr>
          <p:nvPr/>
        </p:nvPicPr>
        <p:blipFill>
          <a:blip r:embed="rId2"/>
          <a:stretch>
            <a:fillRect/>
          </a:stretch>
        </p:blipFill>
        <p:spPr>
          <a:xfrm>
            <a:off x="-1" y="914400"/>
            <a:ext cx="8977313" cy="5334000"/>
          </a:xfrm>
          <a:prstGeom prst="rect">
            <a:avLst/>
          </a:prstGeom>
        </p:spPr>
      </p:pic>
    </p:spTree>
    <p:extLst>
      <p:ext uri="{BB962C8B-B14F-4D97-AF65-F5344CB8AC3E}">
        <p14:creationId xmlns:p14="http://schemas.microsoft.com/office/powerpoint/2010/main" val="35813423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Types of Coal</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15</a:t>
            </a:fld>
            <a:endParaRPr lang="en-GB" dirty="0"/>
          </a:p>
        </p:txBody>
      </p:sp>
      <p:sp>
        <p:nvSpPr>
          <p:cNvPr id="4" name="TextBox 3">
            <a:extLst>
              <a:ext uri="{FF2B5EF4-FFF2-40B4-BE49-F238E27FC236}">
                <a16:creationId xmlns:a16="http://schemas.microsoft.com/office/drawing/2014/main" id="{8CFA930E-32EA-4351-BAE0-52A0AEFAC14E}"/>
              </a:ext>
            </a:extLst>
          </p:cNvPr>
          <p:cNvSpPr txBox="1"/>
          <p:nvPr/>
        </p:nvSpPr>
        <p:spPr>
          <a:xfrm>
            <a:off x="76200" y="1143000"/>
            <a:ext cx="8901113" cy="4832092"/>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dirty="0">
                <a:solidFill>
                  <a:srgbClr val="C00000"/>
                </a:solidFill>
                <a:latin typeface="Times New Roman" panose="02020603050405020304" pitchFamily="18" charset="0"/>
                <a:cs typeface="Times New Roman" panose="02020603050405020304" pitchFamily="18" charset="0"/>
              </a:rPr>
              <a:t>Coal is classified </a:t>
            </a:r>
            <a:r>
              <a:rPr lang="en-US" sz="2800" dirty="0">
                <a:solidFill>
                  <a:schemeClr val="tx1"/>
                </a:solidFill>
                <a:latin typeface="Times New Roman" panose="02020603050405020304" pitchFamily="18" charset="0"/>
                <a:cs typeface="Times New Roman" panose="02020603050405020304" pitchFamily="18" charset="0"/>
              </a:rPr>
              <a:t>into four main types, </a:t>
            </a:r>
            <a:r>
              <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depending on the amount of carbon, oxygen, and hydrogen present. </a:t>
            </a: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The higher the carbon content, the more energy the coal contains. </a:t>
            </a:r>
          </a:p>
          <a:p>
            <a:pPr marL="457200" indent="-457200" algn="just">
              <a:buFont typeface="Wingdings" panose="05000000000000000000" pitchFamily="2" charset="2"/>
              <a:buChar char="Ø"/>
            </a:pPr>
            <a:r>
              <a:rPr lang="en-US" sz="2800" b="1" dirty="0">
                <a:solidFill>
                  <a:srgbClr val="C00000"/>
                </a:solidFill>
                <a:latin typeface="Times New Roman" panose="02020603050405020304" pitchFamily="18" charset="0"/>
                <a:cs typeface="Times New Roman" panose="02020603050405020304" pitchFamily="18" charset="0"/>
              </a:rPr>
              <a:t>Lignite </a:t>
            </a:r>
            <a:r>
              <a:rPr lang="en-US" sz="2800" dirty="0">
                <a:solidFill>
                  <a:schemeClr val="tx1"/>
                </a:solidFill>
                <a:latin typeface="Times New Roman" panose="02020603050405020304" pitchFamily="18" charset="0"/>
                <a:cs typeface="Times New Roman" panose="02020603050405020304" pitchFamily="18" charset="0"/>
              </a:rPr>
              <a:t>is the lowest rank of coal, with a heating value of 4,000 to 8,300 British thermal units (Btu) per pound.</a:t>
            </a: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Lignite is crumbly &amp; has high moisture content. </a:t>
            </a: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Most lignite mined in the USA comes from Texas. </a:t>
            </a: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Lignite is mainly used to produce electricity. </a:t>
            </a: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It contains 25 to 35 % carbon. </a:t>
            </a: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About 7% of the coal mined in 2009 was lignite. </a:t>
            </a:r>
          </a:p>
        </p:txBody>
      </p:sp>
    </p:spTree>
    <p:extLst>
      <p:ext uri="{BB962C8B-B14F-4D97-AF65-F5344CB8AC3E}">
        <p14:creationId xmlns:p14="http://schemas.microsoft.com/office/powerpoint/2010/main" val="30666641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Types of Coal</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16</a:t>
            </a:fld>
            <a:endParaRPr lang="en-GB" dirty="0"/>
          </a:p>
        </p:txBody>
      </p:sp>
      <p:sp>
        <p:nvSpPr>
          <p:cNvPr id="4" name="TextBox 3">
            <a:extLst>
              <a:ext uri="{FF2B5EF4-FFF2-40B4-BE49-F238E27FC236}">
                <a16:creationId xmlns:a16="http://schemas.microsoft.com/office/drawing/2014/main" id="{8CFA930E-32EA-4351-BAE0-52A0AEFAC14E}"/>
              </a:ext>
            </a:extLst>
          </p:cNvPr>
          <p:cNvSpPr txBox="1"/>
          <p:nvPr/>
        </p:nvSpPr>
        <p:spPr>
          <a:xfrm>
            <a:off x="76200" y="1143000"/>
            <a:ext cx="8901113" cy="5262979"/>
          </a:xfrm>
          <a:prstGeom prst="rect">
            <a:avLst/>
          </a:prstGeom>
          <a:noFill/>
        </p:spPr>
        <p:txBody>
          <a:bodyPr wrap="square" rtlCol="0">
            <a:spAutoFit/>
          </a:bodyPr>
          <a:lstStyle/>
          <a:p>
            <a:pPr algn="just"/>
            <a:r>
              <a:rPr lang="en-US" sz="2800" b="1" dirty="0">
                <a:solidFill>
                  <a:srgbClr val="C00000"/>
                </a:solidFill>
                <a:latin typeface="Times New Roman" panose="02020603050405020304" pitchFamily="18" charset="0"/>
                <a:cs typeface="Times New Roman" panose="02020603050405020304" pitchFamily="18" charset="0"/>
              </a:rPr>
              <a:t>Subbituminous coal </a:t>
            </a:r>
            <a:r>
              <a:rPr lang="en-US" sz="2800" dirty="0">
                <a:solidFill>
                  <a:schemeClr val="tx1"/>
                </a:solidFill>
                <a:latin typeface="Times New Roman" panose="02020603050405020304" pitchFamily="18" charset="0"/>
                <a:cs typeface="Times New Roman" panose="02020603050405020304" pitchFamily="18" charset="0"/>
              </a:rPr>
              <a:t>typically contains less heating value than bituminous coal (8,300 to 13,000 Btu per pound) and more moisture. </a:t>
            </a: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It contains 35 to 45 % carbon. </a:t>
            </a: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47% of the coal mined in 2009 in the U.S. was subbituminous.</a:t>
            </a:r>
          </a:p>
          <a:p>
            <a:pPr marL="457200" indent="-457200" algn="just">
              <a:buFont typeface="Wingdings" panose="05000000000000000000" pitchFamily="2" charset="2"/>
              <a:buChar char="Ø"/>
            </a:pPr>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Bituminous coal was formed by added </a:t>
            </a:r>
            <a:r>
              <a:rPr lang="en-US" sz="2800" dirty="0">
                <a:solidFill>
                  <a:srgbClr val="C00000"/>
                </a:solidFill>
                <a:latin typeface="Times New Roman" panose="02020603050405020304" pitchFamily="18" charset="0"/>
                <a:cs typeface="Times New Roman" panose="02020603050405020304" pitchFamily="18" charset="0"/>
              </a:rPr>
              <a:t>heat and pressure on lignite.</a:t>
            </a:r>
            <a:r>
              <a:rPr lang="en-US" sz="2800" dirty="0">
                <a:solidFill>
                  <a:schemeClr val="tx1"/>
                </a:solidFill>
                <a:latin typeface="Times New Roman" panose="02020603050405020304" pitchFamily="18" charset="0"/>
                <a:cs typeface="Times New Roman" panose="02020603050405020304" pitchFamily="18" charset="0"/>
              </a:rPr>
              <a:t> Made of many tiny layers, bituminous coal looks smooth and sometimes shiny. It is the most abundant type of coal found in the USA and has 2 to 3 times the heating value of lignite. </a:t>
            </a:r>
          </a:p>
        </p:txBody>
      </p:sp>
    </p:spTree>
    <p:extLst>
      <p:ext uri="{BB962C8B-B14F-4D97-AF65-F5344CB8AC3E}">
        <p14:creationId xmlns:p14="http://schemas.microsoft.com/office/powerpoint/2010/main" val="13949071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Types of Coal</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17</a:t>
            </a:fld>
            <a:endParaRPr lang="en-GB" dirty="0"/>
          </a:p>
        </p:txBody>
      </p:sp>
      <p:sp>
        <p:nvSpPr>
          <p:cNvPr id="4" name="TextBox 3">
            <a:extLst>
              <a:ext uri="{FF2B5EF4-FFF2-40B4-BE49-F238E27FC236}">
                <a16:creationId xmlns:a16="http://schemas.microsoft.com/office/drawing/2014/main" id="{8CFA930E-32EA-4351-BAE0-52A0AEFAC14E}"/>
              </a:ext>
            </a:extLst>
          </p:cNvPr>
          <p:cNvSpPr txBox="1"/>
          <p:nvPr/>
        </p:nvSpPr>
        <p:spPr>
          <a:xfrm>
            <a:off x="76200" y="1143000"/>
            <a:ext cx="8901113" cy="3539430"/>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dirty="0">
                <a:solidFill>
                  <a:srgbClr val="C00000"/>
                </a:solidFill>
                <a:latin typeface="Times New Roman" panose="02020603050405020304" pitchFamily="18" charset="0"/>
                <a:cs typeface="Times New Roman" panose="02020603050405020304" pitchFamily="18" charset="0"/>
              </a:rPr>
              <a:t>Bituminous coal </a:t>
            </a:r>
            <a:r>
              <a:rPr lang="en-US" sz="2800" b="1" dirty="0">
                <a:solidFill>
                  <a:schemeClr val="tx1"/>
                </a:solidFill>
                <a:latin typeface="Times New Roman" panose="02020603050405020304" pitchFamily="18" charset="0"/>
                <a:cs typeface="Times New Roman" panose="02020603050405020304" pitchFamily="18" charset="0"/>
              </a:rPr>
              <a:t>contains 11,000 to 15,500 Btu per pound. </a:t>
            </a:r>
          </a:p>
          <a:p>
            <a:pPr marL="457200" indent="-45720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Bituminous coal is used to generate electricity and is an important fuel for the steel and iron industries. </a:t>
            </a:r>
          </a:p>
          <a:p>
            <a:pPr algn="just"/>
            <a:endParaRPr lang="en-US" sz="2800" b="1" dirty="0">
              <a:solidFill>
                <a:schemeClr val="tx1"/>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It contains 45 to 86 % carbon. </a:t>
            </a:r>
          </a:p>
          <a:p>
            <a:pPr algn="just"/>
            <a:endParaRPr lang="en-US" sz="2800" b="1" dirty="0">
              <a:solidFill>
                <a:schemeClr val="tx1"/>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46% of the coal mined in 2009 was bituminous coal.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2959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Types of Coal</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18</a:t>
            </a:fld>
            <a:endParaRPr lang="en-GB" dirty="0"/>
          </a:p>
        </p:txBody>
      </p:sp>
      <p:sp>
        <p:nvSpPr>
          <p:cNvPr id="4" name="TextBox 3">
            <a:extLst>
              <a:ext uri="{FF2B5EF4-FFF2-40B4-BE49-F238E27FC236}">
                <a16:creationId xmlns:a16="http://schemas.microsoft.com/office/drawing/2014/main" id="{8CFA930E-32EA-4351-BAE0-52A0AEFAC14E}"/>
              </a:ext>
            </a:extLst>
          </p:cNvPr>
          <p:cNvSpPr txBox="1"/>
          <p:nvPr/>
        </p:nvSpPr>
        <p:spPr>
          <a:xfrm>
            <a:off x="76200" y="1143000"/>
            <a:ext cx="8901113" cy="4832092"/>
          </a:xfrm>
          <a:prstGeom prst="rect">
            <a:avLst/>
          </a:prstGeom>
          <a:noFill/>
        </p:spPr>
        <p:txBody>
          <a:bodyPr wrap="square" rtlCol="0">
            <a:spAutoFit/>
          </a:bodyPr>
          <a:lstStyle/>
          <a:p>
            <a:pPr algn="just"/>
            <a:r>
              <a:rPr lang="en-US" sz="2800" b="1" dirty="0">
                <a:solidFill>
                  <a:srgbClr val="C00000"/>
                </a:solidFill>
                <a:latin typeface="Times New Roman" panose="02020603050405020304" pitchFamily="18" charset="0"/>
                <a:cs typeface="Times New Roman" panose="02020603050405020304" pitchFamily="18" charset="0"/>
              </a:rPr>
              <a:t>Anthracite</a:t>
            </a:r>
            <a:r>
              <a:rPr lang="en-US" sz="2800" b="1" dirty="0">
                <a:solidFill>
                  <a:schemeClr val="tx1"/>
                </a:solidFill>
                <a:latin typeface="Times New Roman" panose="02020603050405020304" pitchFamily="18" charset="0"/>
                <a:cs typeface="Times New Roman" panose="02020603050405020304" pitchFamily="18" charset="0"/>
              </a:rPr>
              <a:t> was created where additional pressure combined with very high temperature inside the Earth. </a:t>
            </a:r>
          </a:p>
          <a:p>
            <a:pPr algn="just"/>
            <a:endParaRPr lang="en-US" sz="2800" b="1" dirty="0">
              <a:solidFill>
                <a:schemeClr val="tx1"/>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It is deep black and looks almost metallic due to its glossy surface. </a:t>
            </a:r>
          </a:p>
          <a:p>
            <a:pPr marL="457200" indent="-45720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It is found primarily in 11 northeastern counties of Pennsylvania. </a:t>
            </a:r>
          </a:p>
          <a:p>
            <a:pPr marL="457200" indent="-45720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Like bituminous coal, </a:t>
            </a:r>
            <a:r>
              <a:rPr lang="en-US" sz="2800" b="1" dirty="0">
                <a:solidFill>
                  <a:srgbClr val="C00000"/>
                </a:solidFill>
                <a:latin typeface="Times New Roman" panose="02020603050405020304" pitchFamily="18" charset="0"/>
                <a:cs typeface="Times New Roman" panose="02020603050405020304" pitchFamily="18" charset="0"/>
              </a:rPr>
              <a:t>anthracite</a:t>
            </a:r>
            <a:r>
              <a:rPr lang="en-US" sz="2800" b="1" dirty="0">
                <a:solidFill>
                  <a:schemeClr val="tx1"/>
                </a:solidFill>
                <a:latin typeface="Times New Roman" panose="02020603050405020304" pitchFamily="18" charset="0"/>
                <a:cs typeface="Times New Roman" panose="02020603050405020304" pitchFamily="18" charset="0"/>
              </a:rPr>
              <a:t> coal is a big energy producer, containing nearly 15,000 Btu per pound. </a:t>
            </a:r>
          </a:p>
          <a:p>
            <a:pPr marL="457200" indent="-45720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It contains 86 to 97 % carbon. Less than 1% of coal mined in 2009 was anthracite.</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7833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65100"/>
            <a:ext cx="7581900" cy="596900"/>
          </a:xfrm>
        </p:spPr>
        <p:txBody>
          <a:bodyPr/>
          <a:lstStyle/>
          <a:p>
            <a:r>
              <a:rPr lang="en-US" sz="2800" dirty="0">
                <a:solidFill>
                  <a:schemeClr val="tx1"/>
                </a:solidFill>
                <a:latin typeface="Times New Roman" panose="02020603050405020304" pitchFamily="18" charset="0"/>
                <a:cs typeface="Times New Roman" panose="02020603050405020304" pitchFamily="18" charset="0"/>
              </a:rPr>
              <a:t>Coal</a:t>
            </a:r>
          </a:p>
        </p:txBody>
      </p:sp>
      <p:sp>
        <p:nvSpPr>
          <p:cNvPr id="3" name="Slide Number Placeholder 2"/>
          <p:cNvSpPr>
            <a:spLocks noGrp="1"/>
          </p:cNvSpPr>
          <p:nvPr>
            <p:ph type="sldNum" sz="quarter" idx="10"/>
          </p:nvPr>
        </p:nvSpPr>
        <p:spPr/>
        <p:txBody>
          <a:bodyPr/>
          <a:lstStyle/>
          <a:p>
            <a:fld id="{ABCC55F3-FED4-490E-A042-E14AA0C2962A}" type="slidenum">
              <a:rPr lang="en-GB" smtClean="0"/>
              <a:pPr/>
              <a:t>2</a:t>
            </a:fld>
            <a:endParaRPr lang="en-GB" dirty="0"/>
          </a:p>
        </p:txBody>
      </p:sp>
      <p:sp>
        <p:nvSpPr>
          <p:cNvPr id="4" name="TextBox 10"/>
          <p:cNvSpPr txBox="1">
            <a:spLocks noChangeArrowheads="1"/>
          </p:cNvSpPr>
          <p:nvPr/>
        </p:nvSpPr>
        <p:spPr bwMode="auto">
          <a:xfrm>
            <a:off x="0" y="858977"/>
            <a:ext cx="914399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Courier New" pitchFamily="49" charset="0"/>
              <a:buChar char="o"/>
            </a:pPr>
            <a:r>
              <a:rPr lang="en-US" sz="2400" b="1" dirty="0">
                <a:solidFill>
                  <a:schemeClr val="tx1"/>
                </a:solidFill>
                <a:latin typeface="Times New Roman" pitchFamily="18" charset="0"/>
                <a:cs typeface="Times New Roman" pitchFamily="18" charset="0"/>
              </a:rPr>
              <a:t>The energy we get from coal today comes from the energy that plants absorbed from the sun millions of years ago. </a:t>
            </a:r>
          </a:p>
          <a:p>
            <a:pPr marL="342900" indent="-342900" algn="just" eaLnBrk="1" hangingPunct="1">
              <a:lnSpc>
                <a:spcPct val="150000"/>
              </a:lnSpc>
              <a:buClr>
                <a:schemeClr val="accent3">
                  <a:lumMod val="40000"/>
                  <a:lumOff val="60000"/>
                </a:schemeClr>
              </a:buClr>
              <a:buSzPct val="100000"/>
              <a:buFont typeface="Courier New" pitchFamily="49" charset="0"/>
              <a:buChar char="o"/>
            </a:pPr>
            <a:endParaRPr lang="en-US" sz="2400" b="1" dirty="0">
              <a:solidFill>
                <a:schemeClr val="tx1"/>
              </a:solidFill>
              <a:latin typeface="Times New Roman" pitchFamily="18" charset="0"/>
              <a:cs typeface="Times New Roman" pitchFamily="18" charset="0"/>
            </a:endParaRPr>
          </a:p>
          <a:p>
            <a:pPr marL="342900" indent="-342900" algn="just" eaLnBrk="1" hangingPunct="1">
              <a:lnSpc>
                <a:spcPct val="150000"/>
              </a:lnSpc>
              <a:buClr>
                <a:schemeClr val="accent3">
                  <a:lumMod val="40000"/>
                  <a:lumOff val="60000"/>
                </a:schemeClr>
              </a:buClr>
              <a:buSzPct val="100000"/>
              <a:buFont typeface="Courier New" pitchFamily="49" charset="0"/>
              <a:buChar char="o"/>
            </a:pPr>
            <a:r>
              <a:rPr lang="en-US" sz="2400" b="1" dirty="0">
                <a:solidFill>
                  <a:schemeClr val="tx1"/>
                </a:solidFill>
                <a:latin typeface="Times New Roman" pitchFamily="18" charset="0"/>
                <a:cs typeface="Times New Roman" pitchFamily="18" charset="0"/>
              </a:rPr>
              <a:t>All living plants store solar energy through a process </a:t>
            </a:r>
            <a:r>
              <a:rPr lang="en-US" sz="2400" b="1" dirty="0">
                <a:solidFill>
                  <a:srgbClr val="FF0000"/>
                </a:solidFill>
                <a:latin typeface="Times New Roman" pitchFamily="18" charset="0"/>
                <a:cs typeface="Times New Roman" pitchFamily="18" charset="0"/>
              </a:rPr>
              <a:t>known as photosynthesis</a:t>
            </a:r>
            <a:r>
              <a:rPr lang="en-US" sz="2400" b="1" dirty="0">
                <a:solidFill>
                  <a:schemeClr val="tx1"/>
                </a:solidFill>
                <a:latin typeface="Times New Roman" pitchFamily="18" charset="0"/>
                <a:cs typeface="Times New Roman" pitchFamily="18" charset="0"/>
              </a:rPr>
              <a:t>. When plants die, this energy is usually released as the plants decay. </a:t>
            </a:r>
          </a:p>
          <a:p>
            <a:pPr marL="342900" indent="-342900" algn="just" eaLnBrk="1" hangingPunct="1">
              <a:lnSpc>
                <a:spcPct val="150000"/>
              </a:lnSpc>
              <a:buClr>
                <a:schemeClr val="accent3">
                  <a:lumMod val="40000"/>
                  <a:lumOff val="60000"/>
                </a:schemeClr>
              </a:buClr>
              <a:buSzPct val="100000"/>
              <a:buFont typeface="Courier New" pitchFamily="49" charset="0"/>
              <a:buChar char="o"/>
            </a:pPr>
            <a:endParaRPr lang="en-US" sz="2400" b="1" dirty="0">
              <a:solidFill>
                <a:schemeClr val="tx1"/>
              </a:solidFill>
              <a:latin typeface="Times New Roman" pitchFamily="18" charset="0"/>
              <a:cs typeface="Times New Roman" pitchFamily="18" charset="0"/>
            </a:endParaRPr>
          </a:p>
          <a:p>
            <a:pPr marL="342900" indent="-342900" algn="just" eaLnBrk="1" hangingPunct="1">
              <a:lnSpc>
                <a:spcPct val="150000"/>
              </a:lnSpc>
              <a:buClr>
                <a:schemeClr val="accent3">
                  <a:lumMod val="40000"/>
                  <a:lumOff val="60000"/>
                </a:schemeClr>
              </a:buClr>
              <a:buSzPct val="100000"/>
              <a:buFont typeface="Courier New" pitchFamily="49" charset="0"/>
              <a:buChar char="o"/>
            </a:pPr>
            <a:r>
              <a:rPr lang="en-US" sz="2400" b="1" dirty="0">
                <a:solidFill>
                  <a:schemeClr val="tx1"/>
                </a:solidFill>
                <a:latin typeface="Times New Roman" pitchFamily="18" charset="0"/>
                <a:cs typeface="Times New Roman" pitchFamily="18" charset="0"/>
              </a:rPr>
              <a:t>Under conditions favorable to coal formation, however, the decay process is interrupted, preventing the release of the stored solar energy. The energy is locked into the coal.</a:t>
            </a:r>
          </a:p>
        </p:txBody>
      </p:sp>
    </p:spTree>
    <p:extLst>
      <p:ext uri="{BB962C8B-B14F-4D97-AF65-F5344CB8AC3E}">
        <p14:creationId xmlns:p14="http://schemas.microsoft.com/office/powerpoint/2010/main" val="415588578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65100"/>
            <a:ext cx="7581900" cy="596900"/>
          </a:xfrm>
        </p:spPr>
        <p:txBody>
          <a:bodyPr/>
          <a:lstStyle/>
          <a:p>
            <a:r>
              <a:rPr lang="en-US" sz="2800" dirty="0">
                <a:solidFill>
                  <a:schemeClr val="tx1"/>
                </a:solidFill>
                <a:latin typeface="Times New Roman" panose="02020603050405020304" pitchFamily="18" charset="0"/>
                <a:cs typeface="Times New Roman" panose="02020603050405020304" pitchFamily="18" charset="0"/>
              </a:rPr>
              <a:t>Coal</a:t>
            </a:r>
          </a:p>
        </p:txBody>
      </p:sp>
      <p:sp>
        <p:nvSpPr>
          <p:cNvPr id="3" name="Slide Number Placeholder 2"/>
          <p:cNvSpPr>
            <a:spLocks noGrp="1"/>
          </p:cNvSpPr>
          <p:nvPr>
            <p:ph type="sldNum" sz="quarter" idx="10"/>
          </p:nvPr>
        </p:nvSpPr>
        <p:spPr/>
        <p:txBody>
          <a:bodyPr/>
          <a:lstStyle/>
          <a:p>
            <a:fld id="{ABCC55F3-FED4-490E-A042-E14AA0C2962A}" type="slidenum">
              <a:rPr lang="en-GB" smtClean="0"/>
              <a:pPr/>
              <a:t>3</a:t>
            </a:fld>
            <a:endParaRPr lang="en-GB" dirty="0"/>
          </a:p>
        </p:txBody>
      </p:sp>
      <p:sp>
        <p:nvSpPr>
          <p:cNvPr id="4" name="TextBox 10"/>
          <p:cNvSpPr txBox="1">
            <a:spLocks noChangeArrowheads="1"/>
          </p:cNvSpPr>
          <p:nvPr/>
        </p:nvSpPr>
        <p:spPr bwMode="auto">
          <a:xfrm>
            <a:off x="1" y="1087487"/>
            <a:ext cx="897731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Courier New" pitchFamily="49" charset="0"/>
              <a:buChar char="o"/>
            </a:pPr>
            <a:r>
              <a:rPr lang="en-US" sz="2400" b="1" dirty="0">
                <a:solidFill>
                  <a:schemeClr val="tx1"/>
                </a:solidFill>
                <a:latin typeface="Times New Roman" pitchFamily="18" charset="0"/>
                <a:cs typeface="Times New Roman" pitchFamily="18" charset="0"/>
              </a:rPr>
              <a:t>Millions of years ago, dead plant matter fell into swampy water and over the years, a thick layer of dead plants lay decaying at the bottom of the swamps. </a:t>
            </a:r>
          </a:p>
          <a:p>
            <a:pPr marL="342900" indent="-342900" algn="just" eaLnBrk="1" hangingPunct="1">
              <a:lnSpc>
                <a:spcPct val="150000"/>
              </a:lnSpc>
              <a:buClr>
                <a:schemeClr val="accent3">
                  <a:lumMod val="40000"/>
                  <a:lumOff val="60000"/>
                </a:schemeClr>
              </a:buClr>
              <a:buSzPct val="100000"/>
              <a:buFont typeface="Courier New" pitchFamily="49" charset="0"/>
              <a:buChar char="o"/>
            </a:pPr>
            <a:r>
              <a:rPr lang="en-US" sz="2400" b="1" dirty="0">
                <a:solidFill>
                  <a:srgbClr val="FF0000"/>
                </a:solidFill>
                <a:latin typeface="Times New Roman" pitchFamily="18" charset="0"/>
                <a:cs typeface="Times New Roman" pitchFamily="18" charset="0"/>
              </a:rPr>
              <a:t>Over time, the surface and climate of the Earth changed</a:t>
            </a:r>
            <a:r>
              <a:rPr lang="en-US" sz="2400" b="1" dirty="0">
                <a:solidFill>
                  <a:schemeClr val="tx1"/>
                </a:solidFill>
                <a:latin typeface="Times New Roman" pitchFamily="18" charset="0"/>
                <a:cs typeface="Times New Roman" pitchFamily="18" charset="0"/>
              </a:rPr>
              <a:t>, and more water and dirt washed in, halting the decay process.</a:t>
            </a:r>
          </a:p>
          <a:p>
            <a:pPr marL="0" indent="0" algn="just" eaLnBrk="1" hangingPunct="1">
              <a:lnSpc>
                <a:spcPct val="150000"/>
              </a:lnSpc>
              <a:buClr>
                <a:schemeClr val="accent3">
                  <a:lumMod val="40000"/>
                  <a:lumOff val="60000"/>
                </a:schemeClr>
              </a:buClr>
              <a:buSzPct val="100000"/>
            </a:pPr>
            <a:endParaRPr lang="en-US" sz="2400" b="1" dirty="0">
              <a:solidFill>
                <a:schemeClr val="tx1"/>
              </a:solidFill>
              <a:latin typeface="Times New Roman" pitchFamily="18" charset="0"/>
              <a:cs typeface="Times New Roman" pitchFamily="18" charset="0"/>
            </a:endParaRPr>
          </a:p>
          <a:p>
            <a:pPr marL="342900" indent="-342900" algn="just" eaLnBrk="1" hangingPunct="1">
              <a:lnSpc>
                <a:spcPct val="150000"/>
              </a:lnSpc>
              <a:buClr>
                <a:schemeClr val="accent3">
                  <a:lumMod val="40000"/>
                  <a:lumOff val="60000"/>
                </a:schemeClr>
              </a:buClr>
              <a:buSzPct val="100000"/>
              <a:buFont typeface="Courier New" pitchFamily="49" charset="0"/>
              <a:buChar char="o"/>
            </a:pPr>
            <a:r>
              <a:rPr lang="en-US" sz="2400" b="1" dirty="0">
                <a:solidFill>
                  <a:schemeClr val="tx1"/>
                </a:solidFill>
                <a:latin typeface="Times New Roman" pitchFamily="18" charset="0"/>
                <a:cs typeface="Times New Roman" pitchFamily="18" charset="0"/>
              </a:rPr>
              <a:t>The weight of the top layers of water and dirt packed down the lower layers of plant matter. </a:t>
            </a:r>
          </a:p>
        </p:txBody>
      </p:sp>
    </p:spTree>
    <p:extLst>
      <p:ext uri="{BB962C8B-B14F-4D97-AF65-F5344CB8AC3E}">
        <p14:creationId xmlns:p14="http://schemas.microsoft.com/office/powerpoint/2010/main" val="42203269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65100"/>
            <a:ext cx="7581900" cy="596900"/>
          </a:xfrm>
        </p:spPr>
        <p:txBody>
          <a:bodyPr/>
          <a:lstStyle/>
          <a:p>
            <a:r>
              <a:rPr lang="en-US" sz="2800" dirty="0">
                <a:latin typeface="Times New Roman" panose="02020603050405020304" pitchFamily="18" charset="0"/>
                <a:cs typeface="Times New Roman" panose="02020603050405020304" pitchFamily="18" charset="0"/>
              </a:rPr>
              <a:t>Coal</a:t>
            </a:r>
          </a:p>
        </p:txBody>
      </p:sp>
      <p:sp>
        <p:nvSpPr>
          <p:cNvPr id="3" name="Slide Number Placeholder 2"/>
          <p:cNvSpPr>
            <a:spLocks noGrp="1"/>
          </p:cNvSpPr>
          <p:nvPr>
            <p:ph type="sldNum" sz="quarter" idx="10"/>
          </p:nvPr>
        </p:nvSpPr>
        <p:spPr/>
        <p:txBody>
          <a:bodyPr/>
          <a:lstStyle/>
          <a:p>
            <a:fld id="{ABCC55F3-FED4-490E-A042-E14AA0C2962A}" type="slidenum">
              <a:rPr lang="en-GB" smtClean="0"/>
              <a:pPr/>
              <a:t>4</a:t>
            </a:fld>
            <a:endParaRPr lang="en-GB" dirty="0"/>
          </a:p>
        </p:txBody>
      </p:sp>
      <p:sp>
        <p:nvSpPr>
          <p:cNvPr id="4" name="TextBox 10"/>
          <p:cNvSpPr txBox="1">
            <a:spLocks noChangeArrowheads="1"/>
          </p:cNvSpPr>
          <p:nvPr/>
        </p:nvSpPr>
        <p:spPr bwMode="auto">
          <a:xfrm>
            <a:off x="76200" y="990600"/>
            <a:ext cx="914399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400" b="1" dirty="0">
                <a:solidFill>
                  <a:schemeClr val="tx1"/>
                </a:solidFill>
                <a:latin typeface="Times New Roman" pitchFamily="18" charset="0"/>
                <a:cs typeface="Times New Roman" pitchFamily="18" charset="0"/>
              </a:rPr>
              <a:t>Under </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heat</a:t>
            </a:r>
            <a:r>
              <a:rPr lang="en-US" sz="2400" b="1" dirty="0">
                <a:solidFill>
                  <a:schemeClr val="tx1"/>
                </a:solidFill>
                <a:latin typeface="Times New Roman" pitchFamily="18" charset="0"/>
                <a:cs typeface="Times New Roman" pitchFamily="18" charset="0"/>
              </a:rPr>
              <a:t> and </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pressure</a:t>
            </a:r>
            <a:r>
              <a:rPr lang="en-US" sz="2400" b="1" dirty="0">
                <a:solidFill>
                  <a:schemeClr val="tx1"/>
                </a:solidFill>
                <a:latin typeface="Times New Roman" pitchFamily="18" charset="0"/>
                <a:cs typeface="Times New Roman" pitchFamily="18" charset="0"/>
              </a:rPr>
              <a:t>, this plant matter underwent chemical and physical changes, pushing out oxygen and </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leaving rich hydrocarbon deposits</a:t>
            </a:r>
            <a:r>
              <a:rPr lang="en-US" sz="2400" b="1" dirty="0">
                <a:solidFill>
                  <a:schemeClr val="tx1"/>
                </a:solidFill>
                <a:latin typeface="Times New Roman" pitchFamily="18" charset="0"/>
                <a:cs typeface="Times New Roman" pitchFamily="18" charset="0"/>
              </a:rPr>
              <a:t>. What once had been plants gradually turned into coal.</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400" b="1" dirty="0">
                <a:solidFill>
                  <a:schemeClr val="tx1"/>
                </a:solidFill>
                <a:latin typeface="Times New Roman" pitchFamily="18" charset="0"/>
                <a:cs typeface="Times New Roman" pitchFamily="18" charset="0"/>
              </a:rPr>
              <a:t>Seams of coal—ranging in thickness from a fraction of an inch to hundreds of feet—may represent hundreds or thousands of years of plant growth.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400" b="1" dirty="0">
                <a:solidFill>
                  <a:schemeClr val="tx1"/>
                </a:solidFill>
                <a:latin typeface="Times New Roman" pitchFamily="18" charset="0"/>
                <a:cs typeface="Times New Roman" pitchFamily="18" charset="0"/>
              </a:rPr>
              <a:t>One acre of this seam contains about 14,000 tons of coal.</a:t>
            </a:r>
          </a:p>
        </p:txBody>
      </p:sp>
    </p:spTree>
    <p:extLst>
      <p:ext uri="{BB962C8B-B14F-4D97-AF65-F5344CB8AC3E}">
        <p14:creationId xmlns:p14="http://schemas.microsoft.com/office/powerpoint/2010/main" val="167832161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solidFill>
                  <a:schemeClr val="tx1"/>
                </a:solidFill>
                <a:latin typeface="Times New Roman" panose="02020603050405020304" pitchFamily="18" charset="0"/>
                <a:cs typeface="Times New Roman" panose="02020603050405020304" pitchFamily="18" charset="0"/>
              </a:rPr>
              <a:t>How Coal was Formed ?</a:t>
            </a:r>
          </a:p>
        </p:txBody>
      </p:sp>
      <p:sp>
        <p:nvSpPr>
          <p:cNvPr id="3" name="Slide Number Placeholder 2"/>
          <p:cNvSpPr>
            <a:spLocks noGrp="1"/>
          </p:cNvSpPr>
          <p:nvPr>
            <p:ph type="sldNum" sz="quarter" idx="10"/>
          </p:nvPr>
        </p:nvSpPr>
        <p:spPr/>
        <p:txBody>
          <a:bodyPr/>
          <a:lstStyle/>
          <a:p>
            <a:fld id="{ABCC55F3-FED4-490E-A042-E14AA0C2962A}" type="slidenum">
              <a:rPr lang="en-GB" smtClean="0"/>
              <a:pPr/>
              <a:t>5</a:t>
            </a:fld>
            <a:endParaRPr lang="en-GB" dirty="0"/>
          </a:p>
        </p:txBody>
      </p:sp>
      <p:pic>
        <p:nvPicPr>
          <p:cNvPr id="5" name="Picture 4">
            <a:extLst>
              <a:ext uri="{FF2B5EF4-FFF2-40B4-BE49-F238E27FC236}">
                <a16:creationId xmlns:a16="http://schemas.microsoft.com/office/drawing/2014/main" id="{B37FFE48-7D99-4FFD-AFEF-D1CB42E072AD}"/>
              </a:ext>
            </a:extLst>
          </p:cNvPr>
          <p:cNvPicPr>
            <a:picLocks noChangeAspect="1"/>
          </p:cNvPicPr>
          <p:nvPr/>
        </p:nvPicPr>
        <p:blipFill>
          <a:blip r:embed="rId2"/>
          <a:stretch>
            <a:fillRect/>
          </a:stretch>
        </p:blipFill>
        <p:spPr>
          <a:xfrm>
            <a:off x="76200" y="990600"/>
            <a:ext cx="8901113" cy="5410200"/>
          </a:xfrm>
          <a:prstGeom prst="rect">
            <a:avLst/>
          </a:prstGeom>
        </p:spPr>
      </p:pic>
    </p:spTree>
    <p:extLst>
      <p:ext uri="{BB962C8B-B14F-4D97-AF65-F5344CB8AC3E}">
        <p14:creationId xmlns:p14="http://schemas.microsoft.com/office/powerpoint/2010/main" val="38406611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History of Coal</a:t>
            </a:r>
          </a:p>
        </p:txBody>
      </p:sp>
      <p:sp>
        <p:nvSpPr>
          <p:cNvPr id="3" name="Slide Number Placeholder 2"/>
          <p:cNvSpPr>
            <a:spLocks noGrp="1"/>
          </p:cNvSpPr>
          <p:nvPr>
            <p:ph type="sldNum" sz="quarter" idx="10"/>
          </p:nvPr>
        </p:nvSpPr>
        <p:spPr/>
        <p:txBody>
          <a:bodyPr/>
          <a:lstStyle/>
          <a:p>
            <a:fld id="{ABCC55F3-FED4-490E-A042-E14AA0C2962A}" type="slidenum">
              <a:rPr lang="en-GB" smtClean="0"/>
              <a:pPr/>
              <a:t>6</a:t>
            </a:fld>
            <a:endParaRPr lang="en-GB" dirty="0"/>
          </a:p>
        </p:txBody>
      </p:sp>
      <p:sp>
        <p:nvSpPr>
          <p:cNvPr id="4" name="TextBox 10"/>
          <p:cNvSpPr txBox="1">
            <a:spLocks noChangeArrowheads="1"/>
          </p:cNvSpPr>
          <p:nvPr/>
        </p:nvSpPr>
        <p:spPr bwMode="auto">
          <a:xfrm>
            <a:off x="1" y="1087487"/>
            <a:ext cx="8977312"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 Native Americans used coal long before the first settlers arrived in the New World.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Hopi Indians, who lived in what is now Arizona, used coal to bake the pottery they made from clay.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European settlers discovered coal in North America during the first half of the 1600s.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They used very little at first. Instead, they relied on water wheels and wood to power colonial industries.</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endParaRPr lang="en-US" sz="2300" b="1" dirty="0">
              <a:solidFill>
                <a:schemeClr val="tx1"/>
              </a:solidFill>
              <a:latin typeface="Times New Roman" pitchFamily="18" charset="0"/>
              <a:cs typeface="Times New Roman" pitchFamily="18" charset="0"/>
            </a:endParaRP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19995349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History of Coal</a:t>
            </a:r>
          </a:p>
        </p:txBody>
      </p:sp>
      <p:sp>
        <p:nvSpPr>
          <p:cNvPr id="3" name="Slide Number Placeholder 2"/>
          <p:cNvSpPr>
            <a:spLocks noGrp="1"/>
          </p:cNvSpPr>
          <p:nvPr>
            <p:ph type="sldNum" sz="quarter" idx="10"/>
          </p:nvPr>
        </p:nvSpPr>
        <p:spPr/>
        <p:txBody>
          <a:bodyPr/>
          <a:lstStyle/>
          <a:p>
            <a:fld id="{ABCC55F3-FED4-490E-A042-E14AA0C2962A}" type="slidenum">
              <a:rPr lang="en-GB" smtClean="0"/>
              <a:pPr/>
              <a:t>7</a:t>
            </a:fld>
            <a:endParaRPr lang="en-GB" dirty="0"/>
          </a:p>
        </p:txBody>
      </p:sp>
      <p:sp>
        <p:nvSpPr>
          <p:cNvPr id="4" name="TextBox 10"/>
          <p:cNvSpPr txBox="1">
            <a:spLocks noChangeArrowheads="1"/>
          </p:cNvSpPr>
          <p:nvPr/>
        </p:nvSpPr>
        <p:spPr bwMode="auto">
          <a:xfrm>
            <a:off x="1" y="1087487"/>
            <a:ext cx="8977312"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Coal became a powerhouse by the 1800s.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People used coal to manufacture goods and to </a:t>
            </a:r>
            <a:r>
              <a:rPr lang="en-US" sz="2300" b="1" dirty="0">
                <a:solidFill>
                  <a:srgbClr val="FF0000"/>
                </a:solidFill>
                <a:latin typeface="Times New Roman" pitchFamily="18" charset="0"/>
                <a:cs typeface="Times New Roman" pitchFamily="18" charset="0"/>
              </a:rPr>
              <a:t>power steamships and railroad engines</a:t>
            </a:r>
            <a:r>
              <a:rPr lang="en-US" sz="2300" b="1" dirty="0">
                <a:solidFill>
                  <a:schemeClr val="tx1"/>
                </a:solidFill>
                <a:latin typeface="Times New Roman" pitchFamily="18" charset="0"/>
                <a:cs typeface="Times New Roman" pitchFamily="18" charset="0"/>
              </a:rPr>
              <a:t>. By the American Civil War, people also used coal to make iron and steel. And by the end of the 1800s, people even used coal to make electricity.</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When America entered the 1900s, coal was the energy mainstay for the nation’s businesses and industries. Coal stayed America’s number one energy source until the demand for petroleum products pushed petroleum to the front. </a:t>
            </a:r>
          </a:p>
        </p:txBody>
      </p:sp>
    </p:spTree>
    <p:extLst>
      <p:ext uri="{BB962C8B-B14F-4D97-AF65-F5344CB8AC3E}">
        <p14:creationId xmlns:p14="http://schemas.microsoft.com/office/powerpoint/2010/main" val="18653294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History of Coal</a:t>
            </a:r>
          </a:p>
        </p:txBody>
      </p:sp>
      <p:sp>
        <p:nvSpPr>
          <p:cNvPr id="3" name="Slide Number Placeholder 2"/>
          <p:cNvSpPr>
            <a:spLocks noGrp="1"/>
          </p:cNvSpPr>
          <p:nvPr>
            <p:ph type="sldNum" sz="quarter" idx="10"/>
          </p:nvPr>
        </p:nvSpPr>
        <p:spPr/>
        <p:txBody>
          <a:bodyPr/>
          <a:lstStyle/>
          <a:p>
            <a:fld id="{ABCC55F3-FED4-490E-A042-E14AA0C2962A}" type="slidenum">
              <a:rPr lang="en-GB" smtClean="0"/>
              <a:pPr/>
              <a:t>8</a:t>
            </a:fld>
            <a:endParaRPr lang="en-GB" dirty="0"/>
          </a:p>
        </p:txBody>
      </p:sp>
      <p:sp>
        <p:nvSpPr>
          <p:cNvPr id="4" name="TextBox 10"/>
          <p:cNvSpPr txBox="1">
            <a:spLocks noChangeArrowheads="1"/>
          </p:cNvSpPr>
          <p:nvPr/>
        </p:nvSpPr>
        <p:spPr bwMode="auto">
          <a:xfrm>
            <a:off x="1" y="1087487"/>
            <a:ext cx="8977312"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Automobiles needed </a:t>
            </a:r>
            <a:r>
              <a:rPr lang="en-US" sz="2300" b="1" dirty="0">
                <a:solidFill>
                  <a:srgbClr val="FF0000"/>
                </a:solidFill>
                <a:latin typeface="Times New Roman" pitchFamily="18" charset="0"/>
                <a:cs typeface="Times New Roman" pitchFamily="18" charset="0"/>
              </a:rPr>
              <a:t>gasoline. </a:t>
            </a:r>
            <a:r>
              <a:rPr lang="en-US" sz="2300" b="1" dirty="0">
                <a:solidFill>
                  <a:schemeClr val="tx1"/>
                </a:solidFill>
                <a:latin typeface="Times New Roman" pitchFamily="18" charset="0"/>
                <a:cs typeface="Times New Roman" pitchFamily="18" charset="0"/>
              </a:rPr>
              <a:t>Trains switched from coal power to diesel fuel.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Even homes that used to be heated by coal turned to oil or gas furnaces instead.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Coal production reached its low point in 1961. Since then, coal production has increased by more than 255 %, reaching a high record in 2008.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Today, coal supplies </a:t>
            </a:r>
            <a:r>
              <a:rPr lang="en-US" sz="2300" b="1" i="1" dirty="0">
                <a:solidFill>
                  <a:srgbClr val="FF0000"/>
                </a:solidFill>
                <a:latin typeface="Times New Roman" pitchFamily="18" charset="0"/>
                <a:cs typeface="Times New Roman" pitchFamily="18" charset="0"/>
              </a:rPr>
              <a:t>21 % </a:t>
            </a:r>
            <a:r>
              <a:rPr lang="en-US" sz="2300" b="1" dirty="0">
                <a:solidFill>
                  <a:schemeClr val="tx1"/>
                </a:solidFill>
                <a:latin typeface="Times New Roman" pitchFamily="18" charset="0"/>
                <a:cs typeface="Times New Roman" pitchFamily="18" charset="0"/>
              </a:rPr>
              <a:t>of the nation’s total energy needs, mostly for electricity production.</a:t>
            </a:r>
          </a:p>
        </p:txBody>
      </p:sp>
    </p:spTree>
    <p:extLst>
      <p:ext uri="{BB962C8B-B14F-4D97-AF65-F5344CB8AC3E}">
        <p14:creationId xmlns:p14="http://schemas.microsoft.com/office/powerpoint/2010/main" val="31591077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5100"/>
            <a:ext cx="7986712" cy="596900"/>
          </a:xfrm>
        </p:spPr>
        <p:txBody>
          <a:bodyPr/>
          <a:lstStyle/>
          <a:p>
            <a:r>
              <a:rPr lang="en-US" sz="2300" dirty="0">
                <a:latin typeface="Times New Roman" panose="02020603050405020304" pitchFamily="18" charset="0"/>
                <a:cs typeface="Times New Roman" panose="02020603050405020304" pitchFamily="18" charset="0"/>
              </a:rPr>
              <a:t>Coal Mining</a:t>
            </a:r>
          </a:p>
        </p:txBody>
      </p:sp>
      <p:sp>
        <p:nvSpPr>
          <p:cNvPr id="3" name="Slide Number Placeholder 2"/>
          <p:cNvSpPr>
            <a:spLocks noGrp="1"/>
          </p:cNvSpPr>
          <p:nvPr>
            <p:ph type="sldNum" sz="quarter" idx="10"/>
          </p:nvPr>
        </p:nvSpPr>
        <p:spPr/>
        <p:txBody>
          <a:bodyPr/>
          <a:lstStyle/>
          <a:p>
            <a:fld id="{ABCC55F3-FED4-490E-A042-E14AA0C2962A}" type="slidenum">
              <a:rPr lang="en-GB" smtClean="0"/>
              <a:pPr/>
              <a:t>9</a:t>
            </a:fld>
            <a:endParaRPr lang="en-GB" dirty="0"/>
          </a:p>
        </p:txBody>
      </p:sp>
      <p:sp>
        <p:nvSpPr>
          <p:cNvPr id="4" name="TextBox 10"/>
          <p:cNvSpPr txBox="1">
            <a:spLocks noChangeArrowheads="1"/>
          </p:cNvSpPr>
          <p:nvPr/>
        </p:nvSpPr>
        <p:spPr bwMode="auto">
          <a:xfrm>
            <a:off x="1" y="1087487"/>
            <a:ext cx="897731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There are </a:t>
            </a:r>
            <a:r>
              <a:rPr lang="en-US" sz="2300" b="1" dirty="0">
                <a:solidFill>
                  <a:srgbClr val="FF0000"/>
                </a:solidFill>
                <a:latin typeface="Times New Roman" pitchFamily="18" charset="0"/>
                <a:cs typeface="Times New Roman" pitchFamily="18" charset="0"/>
              </a:rPr>
              <a:t>2 ways </a:t>
            </a:r>
            <a:r>
              <a:rPr lang="en-US" sz="2300" b="1" dirty="0">
                <a:solidFill>
                  <a:schemeClr val="tx1"/>
                </a:solidFill>
                <a:latin typeface="Times New Roman" pitchFamily="18" charset="0"/>
                <a:cs typeface="Times New Roman" pitchFamily="18" charset="0"/>
              </a:rPr>
              <a:t>to remove coal from the ground: </a:t>
            </a:r>
            <a:r>
              <a:rPr lang="en-US" sz="2300" b="1" dirty="0">
                <a:solidFill>
                  <a:srgbClr val="C00000"/>
                </a:solidFill>
                <a:latin typeface="Times New Roman" pitchFamily="18" charset="0"/>
                <a:cs typeface="Times New Roman" pitchFamily="18" charset="0"/>
              </a:rPr>
              <a:t>Surface &amp; Underground Mining.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u="sng" dirty="0">
                <a:solidFill>
                  <a:srgbClr val="FF0000"/>
                </a:solidFill>
                <a:latin typeface="Times New Roman" pitchFamily="18" charset="0"/>
                <a:cs typeface="Times New Roman" pitchFamily="18" charset="0"/>
              </a:rPr>
              <a:t>Surface mining </a:t>
            </a:r>
            <a:r>
              <a:rPr lang="en-US" sz="2300" b="1" dirty="0">
                <a:solidFill>
                  <a:schemeClr val="tx1"/>
                </a:solidFill>
                <a:latin typeface="Times New Roman" pitchFamily="18" charset="0"/>
                <a:cs typeface="Times New Roman" pitchFamily="18" charset="0"/>
              </a:rPr>
              <a:t>is used when a coal seam is relatively close to the surface, usually within 200 feet. </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The first step in surface mining is to remove and store the soil and rock covering the coal, </a:t>
            </a:r>
            <a:r>
              <a:rPr lang="en-US" sz="2300" b="1" dirty="0">
                <a:solidFill>
                  <a:srgbClr val="C00000"/>
                </a:solidFill>
                <a:latin typeface="Times New Roman" pitchFamily="18" charset="0"/>
                <a:cs typeface="Times New Roman" pitchFamily="18" charset="0"/>
              </a:rPr>
              <a:t>called the overburden.</a:t>
            </a:r>
          </a:p>
          <a:p>
            <a:pPr marL="342900" indent="-342900" algn="just" eaLnBrk="1" hangingPunct="1">
              <a:lnSpc>
                <a:spcPct val="150000"/>
              </a:lnSpc>
              <a:buClr>
                <a:schemeClr val="accent3">
                  <a:lumMod val="40000"/>
                  <a:lumOff val="60000"/>
                </a:schemeClr>
              </a:buClr>
              <a:buSzPct val="100000"/>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 Workers use a variety of equipment: draglines, power shovels, bulldozers &amp; front-end loaders to expose the coal seam for mining.</a:t>
            </a:r>
          </a:p>
        </p:txBody>
      </p:sp>
    </p:spTree>
    <p:extLst>
      <p:ext uri="{BB962C8B-B14F-4D97-AF65-F5344CB8AC3E}">
        <p14:creationId xmlns:p14="http://schemas.microsoft.com/office/powerpoint/2010/main" val="419879018"/>
      </p:ext>
    </p:extLst>
  </p:cSld>
  <p:clrMapOvr>
    <a:masterClrMapping/>
  </p:clrMapOvr>
  <p:transition>
    <p:fade/>
  </p:transition>
</p:sld>
</file>

<file path=ppt/theme/theme1.xml><?xml version="1.0" encoding="utf-8"?>
<a:theme xmlns:a="http://schemas.openxmlformats.org/drawingml/2006/main" name="Bleu clair 1 visuel barrag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leu clair 1 visuel barrage">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bg2"/>
            </a:solidFill>
            <a:effectLst/>
            <a:latin typeface="Arial" charset="0"/>
          </a:defRPr>
        </a:defPPr>
      </a:lstStyle>
    </a:lnDef>
  </a:objectDefaults>
  <a:extraClrSchemeLst>
    <a:extraClrScheme>
      <a:clrScheme name="Bleu clair 1 visuel barrage 1">
        <a:dk1>
          <a:srgbClr val="09357A"/>
        </a:dk1>
        <a:lt1>
          <a:srgbClr val="FFFFFF"/>
        </a:lt1>
        <a:dk2>
          <a:srgbClr val="007783"/>
        </a:dk2>
        <a:lt2>
          <a:srgbClr val="636363"/>
        </a:lt2>
        <a:accent1>
          <a:srgbClr val="FE5815"/>
        </a:accent1>
        <a:accent2>
          <a:srgbClr val="6D015B"/>
        </a:accent2>
        <a:accent3>
          <a:srgbClr val="FFFFFF"/>
        </a:accent3>
        <a:accent4>
          <a:srgbClr val="062C67"/>
        </a:accent4>
        <a:accent5>
          <a:srgbClr val="FEB4AA"/>
        </a:accent5>
        <a:accent6>
          <a:srgbClr val="620152"/>
        </a:accent6>
        <a:hlink>
          <a:srgbClr val="B50C00"/>
        </a:hlink>
        <a:folHlink>
          <a:srgbClr val="92C9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49040</TotalTime>
  <Words>1303</Words>
  <Application>Microsoft Office PowerPoint</Application>
  <PresentationFormat>On-screen Show (4:3)</PresentationFormat>
  <Paragraphs>107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Courier New</vt:lpstr>
      <vt:lpstr>Times</vt:lpstr>
      <vt:lpstr>Times New Roman</vt:lpstr>
      <vt:lpstr>Wingdings</vt:lpstr>
      <vt:lpstr>Wingdings 2</vt:lpstr>
      <vt:lpstr>Bleu clair 1 visuel barrage</vt:lpstr>
      <vt:lpstr>Fossil Fuel</vt:lpstr>
      <vt:lpstr>Coal</vt:lpstr>
      <vt:lpstr>Coal</vt:lpstr>
      <vt:lpstr>Coal</vt:lpstr>
      <vt:lpstr>How Coal was Formed ?</vt:lpstr>
      <vt:lpstr>History of Coal</vt:lpstr>
      <vt:lpstr>History of Coal</vt:lpstr>
      <vt:lpstr>History of Coal</vt:lpstr>
      <vt:lpstr>Coal Mining</vt:lpstr>
      <vt:lpstr>Coal Mining</vt:lpstr>
      <vt:lpstr>Coal Mining</vt:lpstr>
      <vt:lpstr>Underground (or Deep) Mining </vt:lpstr>
      <vt:lpstr>Underground (or deep) mining </vt:lpstr>
      <vt:lpstr>Surface Mining and Deep mining </vt:lpstr>
      <vt:lpstr>Types of Coal</vt:lpstr>
      <vt:lpstr>Types of Coal</vt:lpstr>
      <vt:lpstr>Types of Coal</vt:lpstr>
      <vt:lpstr>Types of Coal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Renforcement d’une aile d’avion de tourisme en composite.</dc:title>
  <dc:creator>Societe</dc:creator>
  <cp:lastModifiedBy>Adel</cp:lastModifiedBy>
  <cp:revision>498</cp:revision>
  <dcterms:created xsi:type="dcterms:W3CDTF">2006-10-31T11:47:34Z</dcterms:created>
  <dcterms:modified xsi:type="dcterms:W3CDTF">2017-08-29T05:58:27Z</dcterms:modified>
</cp:coreProperties>
</file>