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317" r:id="rId5"/>
    <p:sldId id="318" r:id="rId6"/>
    <p:sldId id="320" r:id="rId7"/>
    <p:sldId id="321" r:id="rId8"/>
    <p:sldId id="299" r:id="rId9"/>
    <p:sldId id="314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263" r:id="rId24"/>
    <p:sldId id="315" r:id="rId25"/>
    <p:sldId id="265" r:id="rId26"/>
    <p:sldId id="316" r:id="rId27"/>
    <p:sldId id="267" r:id="rId28"/>
    <p:sldId id="268" r:id="rId29"/>
    <p:sldId id="269" r:id="rId30"/>
    <p:sldId id="277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4" r:id="rId47"/>
    <p:sldId id="295" r:id="rId48"/>
    <p:sldId id="296" r:id="rId49"/>
    <p:sldId id="297" r:id="rId50"/>
    <p:sldId id="298" r:id="rId51"/>
    <p:sldId id="313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574" autoAdjust="0"/>
  </p:normalViewPr>
  <p:slideViewPr>
    <p:cSldViewPr>
      <p:cViewPr varScale="1">
        <p:scale>
          <a:sx n="51" d="100"/>
          <a:sy n="51" d="100"/>
        </p:scale>
        <p:origin x="-122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4405-EC44-4F3D-8324-058C2CEAB7A7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C563-0336-4082-8D6E-71F479A25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4405-EC44-4F3D-8324-058C2CEAB7A7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C563-0336-4082-8D6E-71F479A25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4405-EC44-4F3D-8324-058C2CEAB7A7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C563-0336-4082-8D6E-71F479A25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4405-EC44-4F3D-8324-058C2CEAB7A7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C563-0336-4082-8D6E-71F479A25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4405-EC44-4F3D-8324-058C2CEAB7A7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C563-0336-4082-8D6E-71F479A25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4405-EC44-4F3D-8324-058C2CEAB7A7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C563-0336-4082-8D6E-71F479A25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4405-EC44-4F3D-8324-058C2CEAB7A7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C563-0336-4082-8D6E-71F479A25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4405-EC44-4F3D-8324-058C2CEAB7A7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C563-0336-4082-8D6E-71F479A25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4405-EC44-4F3D-8324-058C2CEAB7A7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C563-0336-4082-8D6E-71F479A25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4405-EC44-4F3D-8324-058C2CEAB7A7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C563-0336-4082-8D6E-71F479A25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4405-EC44-4F3D-8324-058C2CEAB7A7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C563-0336-4082-8D6E-71F479A25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B4405-EC44-4F3D-8324-058C2CEAB7A7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0C563-0336-4082-8D6E-71F479A25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Internal </a:t>
            </a:r>
            <a:r>
              <a:rPr lang="en-US" b="1" smtClean="0"/>
              <a:t>and External </a:t>
            </a:r>
            <a:r>
              <a:rPr lang="en-US" b="1" dirty="0"/>
              <a:t>Validity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The </a:t>
            </a:r>
            <a:r>
              <a:rPr lang="en-US" dirty="0" smtClean="0"/>
              <a:t>problem of </a:t>
            </a:r>
            <a:r>
              <a:rPr lang="en-US" dirty="0"/>
              <a:t>selection is reduced if researchers can </a:t>
            </a:r>
            <a:r>
              <a:rPr lang="en-US" dirty="0" smtClean="0"/>
              <a:t>collect data </a:t>
            </a:r>
            <a:r>
              <a:rPr lang="en-US" dirty="0"/>
              <a:t>on subject characteristics </a:t>
            </a:r>
            <a:r>
              <a:rPr lang="en-US" b="1" u="sng" dirty="0"/>
              <a:t>before the </a:t>
            </a:r>
            <a:r>
              <a:rPr lang="en-US" b="1" u="sng" dirty="0" smtClean="0"/>
              <a:t>occurrence of </a:t>
            </a:r>
            <a:r>
              <a:rPr lang="en-US" b="1" u="sng" dirty="0"/>
              <a:t>the independent variable. </a:t>
            </a:r>
            <a:endParaRPr lang="en-US" b="1" u="sng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In </a:t>
            </a:r>
            <a:r>
              <a:rPr lang="en-US" dirty="0"/>
              <a:t>our example of </a:t>
            </a:r>
            <a:r>
              <a:rPr lang="en-US" dirty="0" smtClean="0"/>
              <a:t>infertility, the </a:t>
            </a:r>
            <a:r>
              <a:rPr lang="en-US" dirty="0"/>
              <a:t>best design would be to collect data </a:t>
            </a:r>
            <a:r>
              <a:rPr lang="en-US" dirty="0" smtClean="0"/>
              <a:t>on women’s </a:t>
            </a:r>
            <a:r>
              <a:rPr lang="en-US" dirty="0"/>
              <a:t>depression before they attempted to </a:t>
            </a:r>
            <a:r>
              <a:rPr lang="en-US" dirty="0" smtClean="0"/>
              <a:t>become pregnant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b="1" u="sng" dirty="0" smtClean="0"/>
              <a:t>Selection </a:t>
            </a:r>
            <a:r>
              <a:rPr lang="en-US" b="1" u="sng" dirty="0"/>
              <a:t>bias </a:t>
            </a:r>
            <a:r>
              <a:rPr lang="en-US" b="1" dirty="0"/>
              <a:t>is one of the </a:t>
            </a:r>
            <a:r>
              <a:rPr lang="en-US" b="1" dirty="0" smtClean="0"/>
              <a:t>most problematic </a:t>
            </a:r>
            <a:r>
              <a:rPr lang="en-US" b="1" dirty="0"/>
              <a:t>and frequently encountered threats </a:t>
            </a:r>
            <a:r>
              <a:rPr lang="en-US" b="1" dirty="0" smtClean="0"/>
              <a:t>to the </a:t>
            </a:r>
            <a:r>
              <a:rPr lang="en-US" b="1" dirty="0"/>
              <a:t>internal validity of studies not using an </a:t>
            </a:r>
            <a:r>
              <a:rPr lang="en-US" b="1" dirty="0" smtClean="0"/>
              <a:t>experimental design</a:t>
            </a:r>
            <a:r>
              <a:rPr lang="en-US" b="1" dirty="0"/>
              <a:t>. </a:t>
            </a:r>
            <a:endParaRPr lang="en-US" b="1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But </a:t>
            </a:r>
            <a:r>
              <a:rPr lang="en-US" dirty="0"/>
              <a:t>selection can also enter </a:t>
            </a:r>
            <a:r>
              <a:rPr lang="en-US" dirty="0" smtClean="0"/>
              <a:t>into experimental </a:t>
            </a:r>
            <a:r>
              <a:rPr lang="en-US" dirty="0"/>
              <a:t>designs if some subjects elect not </a:t>
            </a:r>
            <a:r>
              <a:rPr lang="en-US" dirty="0" smtClean="0"/>
              <a:t>to receive </a:t>
            </a:r>
            <a:r>
              <a:rPr lang="en-US" dirty="0"/>
              <a:t>the treatment; these subjects would </a:t>
            </a:r>
            <a:r>
              <a:rPr lang="en-US" dirty="0" smtClean="0"/>
              <a:t>select themselves </a:t>
            </a:r>
            <a:r>
              <a:rPr lang="en-US" dirty="0"/>
              <a:t>into the control condition.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Selection biases also </a:t>
            </a:r>
            <a:r>
              <a:rPr lang="en-US" b="1" u="sng" dirty="0"/>
              <a:t>often interact with </a:t>
            </a:r>
            <a:r>
              <a:rPr lang="en-US" b="1" u="sng" dirty="0" smtClean="0"/>
              <a:t>other biases</a:t>
            </a:r>
            <a:r>
              <a:rPr lang="en-US" dirty="0" smtClean="0"/>
              <a:t> </a:t>
            </a:r>
            <a:r>
              <a:rPr lang="en-US" dirty="0"/>
              <a:t>to compound the threat to the internal validity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For example, if the comparison group is </a:t>
            </a:r>
            <a:r>
              <a:rPr lang="en-US" dirty="0" smtClean="0"/>
              <a:t>different from </a:t>
            </a:r>
            <a:r>
              <a:rPr lang="en-US" dirty="0"/>
              <a:t>the treatment group or main group </a:t>
            </a:r>
            <a:r>
              <a:rPr lang="en-US" dirty="0" smtClean="0"/>
              <a:t>of interest</a:t>
            </a:r>
            <a:r>
              <a:rPr lang="en-US" dirty="0"/>
              <a:t>, then the characteristics of the members </a:t>
            </a:r>
            <a:r>
              <a:rPr lang="en-US" dirty="0" smtClean="0"/>
              <a:t>of the </a:t>
            </a:r>
            <a:r>
              <a:rPr lang="en-US" dirty="0"/>
              <a:t>comparison group could lead them to have </a:t>
            </a:r>
            <a:r>
              <a:rPr lang="en-US" dirty="0" smtClean="0"/>
              <a:t>different intervening </a:t>
            </a:r>
            <a:r>
              <a:rPr lang="en-US" dirty="0"/>
              <a:t>experiences, thereby </a:t>
            </a:r>
            <a:r>
              <a:rPr lang="en-US" dirty="0" smtClean="0"/>
              <a:t>introducing both </a:t>
            </a:r>
            <a:r>
              <a:rPr lang="en-US" dirty="0"/>
              <a:t>history and selection biases into the design.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Maturation.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In </a:t>
            </a:r>
            <a:r>
              <a:rPr lang="en-US" b="1" dirty="0"/>
              <a:t>a research context, </a:t>
            </a:r>
            <a:r>
              <a:rPr lang="en-US" b="1" u="sng" dirty="0" smtClean="0"/>
              <a:t>maturation </a:t>
            </a:r>
            <a:r>
              <a:rPr lang="en-US" dirty="0" smtClean="0"/>
              <a:t>refers </a:t>
            </a:r>
            <a:r>
              <a:rPr lang="en-US" dirty="0"/>
              <a:t>to processes occurring within subjects </a:t>
            </a:r>
            <a:r>
              <a:rPr lang="en-US" dirty="0" smtClean="0"/>
              <a:t>during the </a:t>
            </a:r>
            <a:r>
              <a:rPr lang="en-US" dirty="0"/>
              <a:t>course of the study as a result of the passage </a:t>
            </a:r>
            <a:r>
              <a:rPr lang="en-US" dirty="0" smtClean="0"/>
              <a:t>of time </a:t>
            </a:r>
            <a:r>
              <a:rPr lang="en-US" dirty="0"/>
              <a:t>rather than as a result of a treatment or </a:t>
            </a:r>
            <a:r>
              <a:rPr lang="en-US" dirty="0" smtClean="0"/>
              <a:t>independent variable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 smtClean="0"/>
              <a:t>Examples </a:t>
            </a:r>
            <a:r>
              <a:rPr lang="en-US" dirty="0"/>
              <a:t>of such processes </a:t>
            </a:r>
            <a:r>
              <a:rPr lang="en-US" dirty="0" smtClean="0"/>
              <a:t>include physical </a:t>
            </a:r>
            <a:r>
              <a:rPr lang="en-US" dirty="0"/>
              <a:t>growth, emotional maturity, fatigue, and </a:t>
            </a:r>
            <a:r>
              <a:rPr lang="en-US" dirty="0" smtClean="0"/>
              <a:t>the like.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For instance, if we wanted to evaluate the </a:t>
            </a:r>
            <a:r>
              <a:rPr lang="en-US" dirty="0" smtClean="0"/>
              <a:t>effects of </a:t>
            </a:r>
            <a:r>
              <a:rPr lang="en-US" dirty="0"/>
              <a:t>a special </a:t>
            </a:r>
            <a:r>
              <a:rPr lang="en-US" dirty="0" smtClean="0"/>
              <a:t>sensory motor </a:t>
            </a:r>
            <a:r>
              <a:rPr lang="en-US" dirty="0"/>
              <a:t>development program </a:t>
            </a:r>
            <a:r>
              <a:rPr lang="en-US" dirty="0" smtClean="0"/>
              <a:t>for developmentally </a:t>
            </a:r>
            <a:r>
              <a:rPr lang="en-US" dirty="0"/>
              <a:t>delayed children, we would have </a:t>
            </a:r>
            <a:r>
              <a:rPr lang="en-US" dirty="0" smtClean="0"/>
              <a:t>to consider </a:t>
            </a:r>
            <a:r>
              <a:rPr lang="en-US" dirty="0"/>
              <a:t>that progress does occur in these </a:t>
            </a:r>
            <a:r>
              <a:rPr lang="en-US" dirty="0" smtClean="0"/>
              <a:t>children even </a:t>
            </a:r>
            <a:r>
              <a:rPr lang="en-US" dirty="0"/>
              <a:t>without special assistance.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A </a:t>
            </a:r>
            <a:r>
              <a:rPr lang="en-US" dirty="0"/>
              <a:t>design such as </a:t>
            </a:r>
            <a:r>
              <a:rPr lang="en-US" dirty="0" smtClean="0"/>
              <a:t>a one-group </a:t>
            </a:r>
            <a:r>
              <a:rPr lang="en-US" dirty="0"/>
              <a:t>pretest—posttest </a:t>
            </a:r>
            <a:r>
              <a:rPr lang="en-US" dirty="0" smtClean="0"/>
              <a:t>design), </a:t>
            </a:r>
            <a:r>
              <a:rPr lang="en-US" dirty="0"/>
              <a:t>for example, would be highly </a:t>
            </a:r>
            <a:r>
              <a:rPr lang="en-US" dirty="0" smtClean="0"/>
              <a:t>susceptible to </a:t>
            </a:r>
            <a:r>
              <a:rPr lang="en-US" dirty="0"/>
              <a:t>this threat to internal validity.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Maturation is a relevant consideration in </a:t>
            </a:r>
            <a:r>
              <a:rPr lang="en-US" dirty="0" smtClean="0"/>
              <a:t>many areas </a:t>
            </a:r>
            <a:r>
              <a:rPr lang="en-US" dirty="0"/>
              <a:t>of nursing research. </a:t>
            </a:r>
            <a:endParaRPr lang="en-US" dirty="0" smtClean="0"/>
          </a:p>
          <a:p>
            <a:endParaRPr lang="en-US" dirty="0"/>
          </a:p>
          <a:p>
            <a:pPr algn="l" rtl="0"/>
            <a:r>
              <a:rPr lang="en-US" dirty="0" smtClean="0"/>
              <a:t>Remember </a:t>
            </a:r>
            <a:r>
              <a:rPr lang="en-US" dirty="0"/>
              <a:t>that </a:t>
            </a:r>
            <a:r>
              <a:rPr lang="en-US" dirty="0" smtClean="0"/>
              <a:t>maturation here </a:t>
            </a:r>
            <a:r>
              <a:rPr lang="en-US" dirty="0"/>
              <a:t>does not refer to aging or </a:t>
            </a:r>
            <a:r>
              <a:rPr lang="en-US" dirty="0" smtClean="0"/>
              <a:t>development exclusively </a:t>
            </a:r>
            <a:r>
              <a:rPr lang="en-US" dirty="0"/>
              <a:t>but rather to any change that occurs </a:t>
            </a:r>
            <a:r>
              <a:rPr lang="en-US" dirty="0" smtClean="0"/>
              <a:t>as a </a:t>
            </a:r>
            <a:r>
              <a:rPr lang="en-US" dirty="0"/>
              <a:t>function of time. </a:t>
            </a:r>
            <a:endParaRPr lang="en-US" dirty="0" smtClean="0"/>
          </a:p>
          <a:p>
            <a:endParaRPr lang="en-US" dirty="0"/>
          </a:p>
          <a:p>
            <a:pPr algn="l" rtl="0"/>
            <a:r>
              <a:rPr lang="en-US" dirty="0" smtClean="0"/>
              <a:t>Thus</a:t>
            </a:r>
            <a:r>
              <a:rPr lang="en-US" dirty="0"/>
              <a:t>, wound healing, </a:t>
            </a:r>
            <a:r>
              <a:rPr lang="en-US" dirty="0" smtClean="0"/>
              <a:t>postoperative recovery</a:t>
            </a:r>
            <a:r>
              <a:rPr lang="en-US" dirty="0"/>
              <a:t>, and many other bodily changes </a:t>
            </a:r>
            <a:r>
              <a:rPr lang="en-US" dirty="0" smtClean="0"/>
              <a:t>that can </a:t>
            </a:r>
            <a:r>
              <a:rPr lang="en-US" dirty="0"/>
              <a:t>occur with little or no nursing or medical </a:t>
            </a:r>
            <a:r>
              <a:rPr lang="en-US" dirty="0" smtClean="0"/>
              <a:t>intervention must </a:t>
            </a:r>
            <a:r>
              <a:rPr lang="en-US" dirty="0"/>
              <a:t>be considered as an explanation </a:t>
            </a:r>
            <a:r>
              <a:rPr lang="en-US" dirty="0" smtClean="0"/>
              <a:t>for outcomes </a:t>
            </a:r>
            <a:r>
              <a:rPr lang="en-US" dirty="0"/>
              <a:t>that </a:t>
            </a:r>
            <a:r>
              <a:rPr lang="en-US" dirty="0" smtClean="0"/>
              <a:t>rivals</a:t>
            </a:r>
            <a:r>
              <a:rPr lang="ar-AE" dirty="0" smtClean="0"/>
              <a:t> منافسيه</a:t>
            </a:r>
            <a:r>
              <a:rPr lang="en-US" dirty="0" smtClean="0"/>
              <a:t> </a:t>
            </a:r>
            <a:r>
              <a:rPr lang="en-US" dirty="0"/>
              <a:t>an explanation based on </a:t>
            </a:r>
            <a:r>
              <a:rPr lang="en-US" dirty="0" smtClean="0"/>
              <a:t>the effects </a:t>
            </a:r>
            <a:r>
              <a:rPr lang="en-US" dirty="0"/>
              <a:t>of the independent variable.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Testing.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 smtClean="0"/>
              <a:t>Testing </a:t>
            </a:r>
            <a:r>
              <a:rPr lang="en-US" b="1" dirty="0"/>
              <a:t>refers to the effects of </a:t>
            </a:r>
            <a:r>
              <a:rPr lang="en-US" b="1" dirty="0" smtClean="0"/>
              <a:t>taking </a:t>
            </a:r>
            <a:r>
              <a:rPr lang="en-US" dirty="0" smtClean="0"/>
              <a:t>a </a:t>
            </a:r>
            <a:r>
              <a:rPr lang="en-US" dirty="0"/>
              <a:t>pretest on subjects’ performance on a posttest.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It has </a:t>
            </a:r>
            <a:r>
              <a:rPr lang="en-US" dirty="0"/>
              <a:t>been documented in several studies, </a:t>
            </a:r>
            <a:r>
              <a:rPr lang="en-US" dirty="0" smtClean="0"/>
              <a:t>particularly in </a:t>
            </a:r>
            <a:r>
              <a:rPr lang="en-US" dirty="0"/>
              <a:t>those dealing with opinions and </a:t>
            </a:r>
            <a:r>
              <a:rPr lang="en-US" dirty="0" smtClean="0"/>
              <a:t>attitudes, that </a:t>
            </a:r>
            <a:r>
              <a:rPr lang="en-US" dirty="0"/>
              <a:t>the mere act of collecting data from </a:t>
            </a:r>
            <a:r>
              <a:rPr lang="en-US" dirty="0" smtClean="0"/>
              <a:t>people changes </a:t>
            </a:r>
            <a:r>
              <a:rPr lang="en-US" dirty="0"/>
              <a:t>them.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Suppose </a:t>
            </a:r>
            <a:r>
              <a:rPr lang="en-US" dirty="0"/>
              <a:t>we administered to a </a:t>
            </a:r>
            <a:r>
              <a:rPr lang="en-US" dirty="0" smtClean="0"/>
              <a:t>group of </a:t>
            </a:r>
            <a:r>
              <a:rPr lang="en-US" dirty="0"/>
              <a:t>nursing students a questionnaire about their </a:t>
            </a:r>
            <a:r>
              <a:rPr lang="en-US" dirty="0" smtClean="0"/>
              <a:t>attitudes toward </a:t>
            </a:r>
            <a:r>
              <a:rPr lang="en-US" dirty="0"/>
              <a:t>assisted suicide.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We </a:t>
            </a:r>
            <a:r>
              <a:rPr lang="en-US" dirty="0"/>
              <a:t>then </a:t>
            </a:r>
            <a:r>
              <a:rPr lang="en-US" dirty="0" smtClean="0"/>
              <a:t>acquaint</a:t>
            </a:r>
            <a:r>
              <a:rPr lang="ar-AE" dirty="0" smtClean="0"/>
              <a:t> تعريف</a:t>
            </a:r>
            <a:r>
              <a:rPr lang="en-US" dirty="0" smtClean="0"/>
              <a:t> them </a:t>
            </a:r>
            <a:r>
              <a:rPr lang="en-US" dirty="0"/>
              <a:t>with various arguments that have been </a:t>
            </a:r>
            <a:r>
              <a:rPr lang="en-US" dirty="0" smtClean="0"/>
              <a:t>made for </a:t>
            </a:r>
            <a:r>
              <a:rPr lang="en-US" dirty="0"/>
              <a:t>and against assisted suicide, outcomes of </a:t>
            </a:r>
            <a:r>
              <a:rPr lang="en-US" dirty="0" smtClean="0"/>
              <a:t>court cases</a:t>
            </a:r>
            <a:r>
              <a:rPr lang="en-US" dirty="0"/>
              <a:t>, and the like.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At the end of instruction, </a:t>
            </a:r>
            <a:r>
              <a:rPr lang="en-US" dirty="0" smtClean="0"/>
              <a:t>we give </a:t>
            </a:r>
            <a:r>
              <a:rPr lang="en-US" dirty="0"/>
              <a:t>them the same attitude measure and </a:t>
            </a:r>
            <a:r>
              <a:rPr lang="en-US" dirty="0" smtClean="0"/>
              <a:t>observe whether </a:t>
            </a:r>
            <a:r>
              <a:rPr lang="en-US" dirty="0"/>
              <a:t>their attitudes have changed.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u="sng" dirty="0" smtClean="0"/>
              <a:t>The problem is </a:t>
            </a:r>
            <a:r>
              <a:rPr lang="en-US" u="sng" dirty="0"/>
              <a:t>that the first administration of the </a:t>
            </a:r>
            <a:r>
              <a:rPr lang="en-US" u="sng" dirty="0" smtClean="0"/>
              <a:t>questionnaire might </a:t>
            </a:r>
            <a:r>
              <a:rPr lang="en-US" u="sng" dirty="0"/>
              <a:t>sensitize students, resulting in </a:t>
            </a:r>
            <a:r>
              <a:rPr lang="en-US" u="sng" dirty="0" smtClean="0"/>
              <a:t>attitude changes </a:t>
            </a:r>
            <a:r>
              <a:rPr lang="en-US" u="sng" dirty="0"/>
              <a:t>regardless of whether instruction follows</a:t>
            </a:r>
            <a:r>
              <a:rPr lang="en-US" u="sng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If a comparison group is not used in the study, </a:t>
            </a:r>
            <a:r>
              <a:rPr lang="en-US" dirty="0" smtClean="0"/>
              <a:t>it becomes </a:t>
            </a:r>
            <a:r>
              <a:rPr lang="en-US" dirty="0"/>
              <a:t>impossible to segregate </a:t>
            </a:r>
            <a:r>
              <a:rPr lang="ar-AE" dirty="0" smtClean="0"/>
              <a:t>فصل </a:t>
            </a:r>
            <a:r>
              <a:rPr lang="en-US" dirty="0" smtClean="0"/>
              <a:t>the </a:t>
            </a:r>
            <a:r>
              <a:rPr lang="en-US" dirty="0"/>
              <a:t>effects of </a:t>
            </a:r>
            <a:r>
              <a:rPr lang="en-US" dirty="0" smtClean="0"/>
              <a:t>the instruction </a:t>
            </a:r>
            <a:r>
              <a:rPr lang="en-US" dirty="0"/>
              <a:t>from the effects of taking the pretest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 In true </a:t>
            </a:r>
            <a:r>
              <a:rPr lang="en-US" dirty="0"/>
              <a:t>experiments, testing may not be a problem </a:t>
            </a:r>
            <a:r>
              <a:rPr lang="en-US" dirty="0" smtClean="0"/>
              <a:t>because its </a:t>
            </a:r>
            <a:r>
              <a:rPr lang="en-US" dirty="0"/>
              <a:t>effects would be expected to be </a:t>
            </a:r>
            <a:r>
              <a:rPr lang="en-US" dirty="0" smtClean="0"/>
              <a:t>about equal </a:t>
            </a:r>
            <a:r>
              <a:rPr lang="en-US" dirty="0"/>
              <a:t>in all </a:t>
            </a:r>
            <a:r>
              <a:rPr lang="en-US" dirty="0" smtClean="0"/>
              <a:t>groups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/>
              <a:t>Sensitization, or testing, problems are </a:t>
            </a:r>
            <a:r>
              <a:rPr lang="en-US" dirty="0" smtClean="0"/>
              <a:t>more likely </a:t>
            </a:r>
            <a:r>
              <a:rPr lang="en-US" dirty="0"/>
              <a:t>to occur when pretest data come from </a:t>
            </a:r>
            <a:r>
              <a:rPr lang="en-US" dirty="0" err="1" smtClean="0"/>
              <a:t>selfreports</a:t>
            </a:r>
            <a:r>
              <a:rPr lang="en-US" dirty="0" smtClean="0"/>
              <a:t> (e.g</a:t>
            </a:r>
            <a:r>
              <a:rPr lang="en-US" dirty="0"/>
              <a:t>., through a questionnaire), especially </a:t>
            </a:r>
            <a:r>
              <a:rPr lang="en-US" dirty="0" smtClean="0"/>
              <a:t>if subjects </a:t>
            </a:r>
            <a:r>
              <a:rPr lang="en-US" dirty="0"/>
              <a:t>are exposed to controversial or novel </a:t>
            </a:r>
            <a:r>
              <a:rPr lang="en-US" dirty="0" smtClean="0"/>
              <a:t>material in </a:t>
            </a:r>
            <a:r>
              <a:rPr lang="en-US" dirty="0"/>
              <a:t>the pretest</a:t>
            </a:r>
            <a:r>
              <a:rPr lang="en-US" dirty="0" smtClean="0"/>
              <a:t>.</a:t>
            </a:r>
            <a:r>
              <a:rPr lang="ar-AE" dirty="0" smtClean="0"/>
              <a:t> لمواد المثيرة للجدل أو رواية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For some nursing studies (e.g</a:t>
            </a:r>
            <a:r>
              <a:rPr lang="en-US" dirty="0" smtClean="0"/>
              <a:t>., those </a:t>
            </a:r>
            <a:r>
              <a:rPr lang="en-US" dirty="0"/>
              <a:t>that involve </a:t>
            </a:r>
            <a:r>
              <a:rPr lang="en-US" dirty="0" err="1"/>
              <a:t>biophysiologic</a:t>
            </a:r>
            <a:r>
              <a:rPr lang="en-US" dirty="0"/>
              <a:t> data), </a:t>
            </a:r>
            <a:r>
              <a:rPr lang="en-US" dirty="0" smtClean="0"/>
              <a:t>testing effects </a:t>
            </a:r>
            <a:r>
              <a:rPr lang="en-US" dirty="0"/>
              <a:t>are not a major concern.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Instrumentation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b="1" dirty="0" smtClean="0"/>
              <a:t>Another </a:t>
            </a:r>
            <a:r>
              <a:rPr lang="en-US" b="1" dirty="0"/>
              <a:t>threat related </a:t>
            </a:r>
            <a:r>
              <a:rPr lang="en-US" b="1" dirty="0" smtClean="0"/>
              <a:t>to </a:t>
            </a:r>
            <a:r>
              <a:rPr lang="en-US" dirty="0" smtClean="0"/>
              <a:t>measurements </a:t>
            </a:r>
            <a:r>
              <a:rPr lang="en-US" dirty="0"/>
              <a:t>is the threat of </a:t>
            </a:r>
            <a:r>
              <a:rPr lang="en-US" b="1" u="sng" dirty="0"/>
              <a:t>instrumentation. </a:t>
            </a:r>
            <a:endParaRPr lang="en-US" b="1" u="sng" dirty="0" smtClean="0"/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This </a:t>
            </a:r>
            <a:r>
              <a:rPr lang="en-US" dirty="0" smtClean="0"/>
              <a:t>bias </a:t>
            </a:r>
            <a:r>
              <a:rPr lang="en-US" dirty="0"/>
              <a:t>reflects changes in measuring instruments </a:t>
            </a:r>
            <a:r>
              <a:rPr lang="en-US" dirty="0" smtClean="0"/>
              <a:t>or methods </a:t>
            </a:r>
            <a:r>
              <a:rPr lang="en-US" dirty="0"/>
              <a:t>of measurement between two points of </a:t>
            </a:r>
            <a:r>
              <a:rPr lang="en-US" dirty="0" smtClean="0"/>
              <a:t>data collection</a:t>
            </a:r>
            <a:r>
              <a:rPr lang="en-US" dirty="0"/>
              <a:t>. For example, if we used one measure </a:t>
            </a:r>
            <a:r>
              <a:rPr lang="en-US" dirty="0" smtClean="0"/>
              <a:t>of stress </a:t>
            </a:r>
            <a:r>
              <a:rPr lang="en-US" dirty="0"/>
              <a:t>at baseline and </a:t>
            </a:r>
            <a:r>
              <a:rPr lang="en-US" u="sng" dirty="0"/>
              <a:t>a revised measure </a:t>
            </a:r>
            <a:r>
              <a:rPr lang="en-US" dirty="0"/>
              <a:t>at </a:t>
            </a:r>
            <a:r>
              <a:rPr lang="en-US" dirty="0" smtClean="0"/>
              <a:t>follow-up, any </a:t>
            </a:r>
            <a:r>
              <a:rPr lang="en-US" dirty="0"/>
              <a:t>differences might reflect </a:t>
            </a:r>
            <a:r>
              <a:rPr lang="en-US" u="sng" dirty="0"/>
              <a:t>changes in the </a:t>
            </a:r>
            <a:r>
              <a:rPr lang="en-US" u="sng" dirty="0" smtClean="0"/>
              <a:t>measuring tool </a:t>
            </a:r>
            <a:r>
              <a:rPr lang="en-US" u="sng" dirty="0"/>
              <a:t>rather than the effect of an independent variable</a:t>
            </a:r>
            <a:r>
              <a:rPr lang="en-US" u="sng" dirty="0" smtClean="0"/>
              <a:t>.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r>
              <a:rPr lang="en-US" dirty="0"/>
              <a:t>Instrumentation effects can occur even if </a:t>
            </a:r>
            <a:r>
              <a:rPr lang="en-US" dirty="0" smtClean="0"/>
              <a:t>the same </a:t>
            </a:r>
            <a:r>
              <a:rPr lang="en-US" dirty="0"/>
              <a:t>measure is used. For example, if the </a:t>
            </a:r>
            <a:r>
              <a:rPr lang="en-US" dirty="0" smtClean="0"/>
              <a:t>measuring tool </a:t>
            </a:r>
            <a:r>
              <a:rPr lang="en-US" dirty="0"/>
              <a:t>yields more accurate measures on the </a:t>
            </a:r>
            <a:r>
              <a:rPr lang="en-US" dirty="0" smtClean="0"/>
              <a:t>second administration </a:t>
            </a:r>
            <a:r>
              <a:rPr lang="en-US" dirty="0"/>
              <a:t>(e.g., if the people collecting the </a:t>
            </a:r>
            <a:r>
              <a:rPr lang="en-US" dirty="0" smtClean="0"/>
              <a:t>data are </a:t>
            </a:r>
            <a:r>
              <a:rPr lang="en-US" dirty="0"/>
              <a:t>more experienced) </a:t>
            </a:r>
            <a:r>
              <a:rPr lang="en-US" u="sng" dirty="0"/>
              <a:t>or less accurate measures </a:t>
            </a:r>
            <a:r>
              <a:rPr lang="en-US" u="sng" dirty="0" smtClean="0"/>
              <a:t>the second </a:t>
            </a:r>
            <a:r>
              <a:rPr lang="en-US" u="sng" dirty="0"/>
              <a:t>time (e.g., if subjects become bored or fatigued</a:t>
            </a:r>
            <a:r>
              <a:rPr lang="en-US" u="sng" dirty="0" smtClean="0"/>
              <a:t>), then </a:t>
            </a:r>
            <a:r>
              <a:rPr lang="en-US" u="sng" dirty="0"/>
              <a:t>these differences could bias the results.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Mortality.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 rtl="0"/>
            <a:r>
              <a:rPr lang="en-US" b="1" dirty="0" smtClean="0"/>
              <a:t>Mortality </a:t>
            </a:r>
            <a:r>
              <a:rPr lang="en-US" b="1" dirty="0"/>
              <a:t>is the threat that </a:t>
            </a:r>
            <a:r>
              <a:rPr lang="en-US" b="1" dirty="0" smtClean="0"/>
              <a:t>arises </a:t>
            </a:r>
            <a:r>
              <a:rPr lang="en-US" dirty="0" smtClean="0"/>
              <a:t>from </a:t>
            </a:r>
            <a:r>
              <a:rPr lang="en-US" dirty="0"/>
              <a:t>differential attrition in groups being compared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The loss of subjects during the course of </a:t>
            </a:r>
            <a:r>
              <a:rPr lang="en-US" dirty="0" smtClean="0"/>
              <a:t>a study </a:t>
            </a:r>
            <a:r>
              <a:rPr lang="en-US" dirty="0"/>
              <a:t>may differ from one group to another </a:t>
            </a:r>
            <a:r>
              <a:rPr lang="en-US" dirty="0" smtClean="0"/>
              <a:t>because of </a:t>
            </a:r>
            <a:r>
              <a:rPr lang="en-US" i="1" dirty="0"/>
              <a:t>a priori differences in interest, </a:t>
            </a:r>
            <a:r>
              <a:rPr lang="en-US" i="1" dirty="0" smtClean="0"/>
              <a:t>motivation, </a:t>
            </a:r>
            <a:r>
              <a:rPr lang="en-US" dirty="0" smtClean="0"/>
              <a:t>health</a:t>
            </a:r>
            <a:r>
              <a:rPr lang="en-US" dirty="0"/>
              <a:t>, and so on.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For </a:t>
            </a:r>
            <a:r>
              <a:rPr lang="en-US" dirty="0"/>
              <a:t>example, suppose we used </a:t>
            </a:r>
            <a:r>
              <a:rPr lang="en-US" dirty="0" smtClean="0"/>
              <a:t>a nonequivalent </a:t>
            </a:r>
            <a:r>
              <a:rPr lang="en-US" dirty="0"/>
              <a:t>control group design to assess </a:t>
            </a:r>
            <a:r>
              <a:rPr lang="en-US" dirty="0" smtClean="0"/>
              <a:t>the morale </a:t>
            </a:r>
            <a:r>
              <a:rPr lang="en-US" dirty="0"/>
              <a:t>of nurses from two different hospitals, </a:t>
            </a:r>
            <a:r>
              <a:rPr lang="en-US" dirty="0" smtClean="0"/>
              <a:t>one of </a:t>
            </a:r>
            <a:r>
              <a:rPr lang="en-US" dirty="0"/>
              <a:t>which was initiating primary nursing.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The dependent variable</a:t>
            </a:r>
            <a:r>
              <a:rPr lang="en-US" dirty="0"/>
              <a:t>, nursing staff morale, is </a:t>
            </a:r>
            <a:r>
              <a:rPr lang="en-US" dirty="0" smtClean="0"/>
              <a:t>measured in </a:t>
            </a:r>
            <a:r>
              <a:rPr lang="en-US" dirty="0"/>
              <a:t>both hospitals before and after the intervention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Comparison group members, who may have no </a:t>
            </a:r>
            <a:r>
              <a:rPr lang="en-US" dirty="0" smtClean="0"/>
              <a:t>particular commitment </a:t>
            </a:r>
            <a:r>
              <a:rPr lang="en-US" dirty="0"/>
              <a:t>to the study, may decline </a:t>
            </a:r>
            <a:r>
              <a:rPr lang="en-US" dirty="0" smtClean="0"/>
              <a:t>to complete </a:t>
            </a:r>
            <a:r>
              <a:rPr lang="en-US" dirty="0"/>
              <a:t>a posttest questionnaire because of lack </a:t>
            </a:r>
            <a:r>
              <a:rPr lang="en-US" dirty="0" smtClean="0"/>
              <a:t>of incentive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Internal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b="1" dirty="0" smtClean="0"/>
              <a:t>Refers </a:t>
            </a:r>
            <a:r>
              <a:rPr lang="en-US" b="1" dirty="0"/>
              <a:t>to the extent to which it </a:t>
            </a:r>
            <a:r>
              <a:rPr lang="en-US" b="1" dirty="0" smtClean="0"/>
              <a:t>is </a:t>
            </a:r>
            <a:r>
              <a:rPr lang="en-US" dirty="0" smtClean="0"/>
              <a:t>possible </a:t>
            </a:r>
            <a:r>
              <a:rPr lang="en-US" dirty="0"/>
              <a:t>to make an inference </a:t>
            </a:r>
            <a:r>
              <a:rPr lang="ar-AE" dirty="0" smtClean="0"/>
              <a:t>الاستنتاج </a:t>
            </a:r>
            <a:r>
              <a:rPr lang="en-US" dirty="0" smtClean="0"/>
              <a:t>that </a:t>
            </a:r>
            <a:r>
              <a:rPr lang="en-US" dirty="0"/>
              <a:t>the </a:t>
            </a:r>
            <a:r>
              <a:rPr lang="en-US" dirty="0" smtClean="0"/>
              <a:t>independent variable </a:t>
            </a:r>
            <a:r>
              <a:rPr lang="en-US" dirty="0"/>
              <a:t>is truly causing or influencing the </a:t>
            </a:r>
            <a:r>
              <a:rPr lang="en-US" dirty="0" smtClean="0"/>
              <a:t>dependent variable </a:t>
            </a:r>
            <a:r>
              <a:rPr lang="en-US" dirty="0"/>
              <a:t>and that the relationship between </a:t>
            </a:r>
            <a:r>
              <a:rPr lang="en-US" dirty="0" smtClean="0"/>
              <a:t>the two </a:t>
            </a:r>
            <a:r>
              <a:rPr lang="en-US" dirty="0"/>
              <a:t>is not the </a:t>
            </a:r>
            <a:r>
              <a:rPr lang="en-US" dirty="0" smtClean="0"/>
              <a:t>spurious</a:t>
            </a:r>
            <a:r>
              <a:rPr lang="ar-AE" dirty="0" smtClean="0"/>
              <a:t> زائف</a:t>
            </a:r>
            <a:r>
              <a:rPr lang="en-US" dirty="0" smtClean="0"/>
              <a:t> </a:t>
            </a:r>
            <a:r>
              <a:rPr lang="en-US" dirty="0"/>
              <a:t>effect of an extraneous variable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The control mechanisms reviewed earlier </a:t>
            </a:r>
            <a:r>
              <a:rPr lang="en-US" dirty="0" smtClean="0"/>
              <a:t>in are </a:t>
            </a:r>
            <a:r>
              <a:rPr lang="en-US" dirty="0"/>
              <a:t>all strategies for improving </a:t>
            </a:r>
            <a:r>
              <a:rPr lang="en-US" dirty="0" smtClean="0"/>
              <a:t>internal validity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researchers are not careful in </a:t>
            </a:r>
            <a:r>
              <a:rPr lang="en-US" dirty="0" smtClean="0"/>
              <a:t>managing extraneous </a:t>
            </a:r>
            <a:r>
              <a:rPr lang="en-US" dirty="0"/>
              <a:t>variables and in other ways </a:t>
            </a:r>
            <a:r>
              <a:rPr lang="en-US" dirty="0" smtClean="0"/>
              <a:t>controlling the </a:t>
            </a:r>
            <a:r>
              <a:rPr lang="en-US" dirty="0"/>
              <a:t>design of the study, there may be reason </a:t>
            </a:r>
            <a:r>
              <a:rPr lang="en-US" dirty="0" smtClean="0"/>
              <a:t>to challenge </a:t>
            </a:r>
            <a:r>
              <a:rPr lang="en-US" dirty="0"/>
              <a:t>the conclusion that the subjects’ </a:t>
            </a:r>
            <a:r>
              <a:rPr lang="en-US" dirty="0" smtClean="0"/>
              <a:t>performance </a:t>
            </a:r>
            <a:r>
              <a:rPr lang="en-US" dirty="0"/>
              <a:t>on the dependent measure was caused </a:t>
            </a:r>
            <a:r>
              <a:rPr lang="en-US" dirty="0" smtClean="0"/>
              <a:t>by the </a:t>
            </a:r>
            <a:r>
              <a:rPr lang="en-US" dirty="0"/>
              <a:t>independent variable.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Those who do fill it out may be </a:t>
            </a:r>
            <a:r>
              <a:rPr lang="en-US" dirty="0" smtClean="0"/>
              <a:t>unrepresentative of </a:t>
            </a:r>
            <a:r>
              <a:rPr lang="en-US" dirty="0"/>
              <a:t>the group as a whole—they may </a:t>
            </a:r>
            <a:r>
              <a:rPr lang="en-US" dirty="0" smtClean="0"/>
              <a:t>be those </a:t>
            </a:r>
            <a:r>
              <a:rPr lang="en-US" dirty="0"/>
              <a:t>who are especially critical of their work </a:t>
            </a:r>
            <a:r>
              <a:rPr lang="en-US" dirty="0" smtClean="0"/>
              <a:t>environment, for </a:t>
            </a:r>
            <a:r>
              <a:rPr lang="en-US" dirty="0"/>
              <a:t>example.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might thus appear </a:t>
            </a:r>
            <a:r>
              <a:rPr lang="en-US" dirty="0" smtClean="0"/>
              <a:t>that nurses</a:t>
            </a:r>
            <a:r>
              <a:rPr lang="en-US" dirty="0"/>
              <a:t>’ morale in the comparison hospital had </a:t>
            </a:r>
            <a:r>
              <a:rPr lang="en-US" dirty="0" smtClean="0"/>
              <a:t>declined over </a:t>
            </a:r>
            <a:r>
              <a:rPr lang="en-US" dirty="0"/>
              <a:t>time, but the decline might only be </a:t>
            </a:r>
            <a:r>
              <a:rPr lang="en-US" dirty="0" smtClean="0"/>
              <a:t>an artifact </a:t>
            </a:r>
            <a:r>
              <a:rPr lang="en-US" dirty="0"/>
              <a:t>of biased attrition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The risk of </a:t>
            </a:r>
            <a:r>
              <a:rPr lang="en-US" dirty="0" smtClean="0"/>
              <a:t>attrition</a:t>
            </a:r>
            <a:r>
              <a:rPr lang="ar-SA" dirty="0" smtClean="0"/>
              <a:t> </a:t>
            </a:r>
            <a:r>
              <a:rPr lang="ar-SA" u="sng" dirty="0" smtClean="0"/>
              <a:t>الاستنزاف</a:t>
            </a:r>
            <a:r>
              <a:rPr lang="en-US" u="sng" dirty="0" smtClean="0"/>
              <a:t> </a:t>
            </a:r>
            <a:r>
              <a:rPr lang="en-US" u="sng" dirty="0"/>
              <a:t>is especially great </a:t>
            </a:r>
            <a:r>
              <a:rPr lang="en-US" u="sng" dirty="0" smtClean="0"/>
              <a:t>when the </a:t>
            </a:r>
            <a:r>
              <a:rPr lang="en-US" u="sng" dirty="0"/>
              <a:t>length of time between points of data </a:t>
            </a:r>
            <a:r>
              <a:rPr lang="en-US" u="sng" dirty="0" smtClean="0"/>
              <a:t>collection is long</a:t>
            </a:r>
            <a:endParaRPr lang="en-US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5410200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 smtClean="0"/>
              <a:t> </a:t>
            </a:r>
            <a:r>
              <a:rPr lang="en-US" sz="3400" dirty="0"/>
              <a:t>A 12-month follow-up of subjects, for </a:t>
            </a:r>
            <a:r>
              <a:rPr lang="en-US" sz="3400" dirty="0" smtClean="0"/>
              <a:t>example, tends </a:t>
            </a:r>
            <a:r>
              <a:rPr lang="en-US" sz="3400" dirty="0"/>
              <a:t>to produce higher rates of </a:t>
            </a:r>
            <a:r>
              <a:rPr lang="en-US" sz="3400" dirty="0" smtClean="0"/>
              <a:t>attrition than </a:t>
            </a:r>
            <a:r>
              <a:rPr lang="en-US" sz="3400" dirty="0"/>
              <a:t>a 1-month follow-up. </a:t>
            </a:r>
            <a:endParaRPr lang="en-US" sz="3400" dirty="0" smtClean="0"/>
          </a:p>
          <a:p>
            <a:pPr algn="l" rtl="0"/>
            <a:endParaRPr lang="en-US" sz="3400" dirty="0" smtClean="0"/>
          </a:p>
          <a:p>
            <a:pPr algn="l" rtl="0"/>
            <a:r>
              <a:rPr lang="en-US" sz="3400" dirty="0" smtClean="0"/>
              <a:t>In </a:t>
            </a:r>
            <a:r>
              <a:rPr lang="en-US" sz="3400" dirty="0"/>
              <a:t>clinical studies, </a:t>
            </a:r>
            <a:r>
              <a:rPr lang="en-US" sz="3400" dirty="0" smtClean="0"/>
              <a:t>the problem </a:t>
            </a:r>
            <a:r>
              <a:rPr lang="en-US" sz="3400" dirty="0"/>
              <a:t>of attrition may be especially acute </a:t>
            </a:r>
            <a:r>
              <a:rPr lang="en-US" sz="3400" dirty="0" smtClean="0"/>
              <a:t>because of </a:t>
            </a:r>
            <a:r>
              <a:rPr lang="en-US" sz="3400" dirty="0"/>
              <a:t>patient death or disability</a:t>
            </a:r>
            <a:r>
              <a:rPr lang="en-US" sz="3400" dirty="0" smtClean="0"/>
              <a:t>.</a:t>
            </a:r>
          </a:p>
          <a:p>
            <a:pPr algn="l" rtl="0"/>
            <a:endParaRPr lang="en-US" sz="3400" dirty="0"/>
          </a:p>
          <a:p>
            <a:pPr algn="l" rtl="0"/>
            <a:r>
              <a:rPr lang="en-US" sz="3400" dirty="0"/>
              <a:t>If attrition is random (i.e., those dropping </a:t>
            </a:r>
            <a:r>
              <a:rPr lang="en-US" sz="3400" dirty="0" smtClean="0"/>
              <a:t>out of </a:t>
            </a:r>
            <a:r>
              <a:rPr lang="en-US" sz="3400" dirty="0"/>
              <a:t>a study are similar to those remaining in it </a:t>
            </a:r>
            <a:r>
              <a:rPr lang="en-US" sz="3400" dirty="0" smtClean="0"/>
              <a:t>with respect </a:t>
            </a:r>
            <a:r>
              <a:rPr lang="en-US" sz="3400" dirty="0"/>
              <a:t>to extraneous characteristics), then </a:t>
            </a:r>
            <a:r>
              <a:rPr lang="en-US" sz="3400" dirty="0" smtClean="0"/>
              <a:t>there would </a:t>
            </a:r>
            <a:r>
              <a:rPr lang="en-US" sz="3400" dirty="0"/>
              <a:t>not be bias. </a:t>
            </a:r>
            <a:endParaRPr lang="en-US" sz="3400" dirty="0" smtClean="0"/>
          </a:p>
          <a:p>
            <a:pPr algn="l" rtl="0"/>
            <a:endParaRPr lang="en-US" sz="3400" dirty="0" smtClean="0"/>
          </a:p>
          <a:p>
            <a:pPr algn="l" rtl="0"/>
            <a:r>
              <a:rPr lang="en-US" sz="3400" dirty="0" smtClean="0"/>
              <a:t>However</a:t>
            </a:r>
            <a:r>
              <a:rPr lang="en-US" sz="3400" dirty="0"/>
              <a:t>, attrition is rarely </a:t>
            </a:r>
            <a:r>
              <a:rPr lang="en-US" sz="3400" dirty="0" smtClean="0"/>
              <a:t>totally random</a:t>
            </a:r>
            <a:r>
              <a:rPr lang="en-US" sz="3400" dirty="0"/>
              <a:t>. In general, the higher the rate of </a:t>
            </a:r>
            <a:r>
              <a:rPr lang="en-US" sz="3400" dirty="0" smtClean="0"/>
              <a:t>attrition, the </a:t>
            </a:r>
            <a:r>
              <a:rPr lang="en-US" sz="3400" dirty="0"/>
              <a:t>greater the likelihood of bias</a:t>
            </a:r>
            <a:r>
              <a:rPr lang="en-US" sz="3400" dirty="0" smtClean="0"/>
              <a:t>.</a:t>
            </a:r>
          </a:p>
          <a:p>
            <a:pPr algn="l" rtl="0"/>
            <a:endParaRPr lang="en-US" sz="3400" dirty="0" smtClean="0"/>
          </a:p>
          <a:p>
            <a:pPr algn="l" rtl="0"/>
            <a:r>
              <a:rPr lang="en-US" sz="3400" dirty="0" smtClean="0"/>
              <a:t> Although there </a:t>
            </a:r>
            <a:r>
              <a:rPr lang="en-US" sz="3400" dirty="0"/>
              <a:t>is no absolute standard for acceptable </a:t>
            </a:r>
            <a:r>
              <a:rPr lang="en-US" sz="3400" dirty="0" smtClean="0"/>
              <a:t>attrition rates</a:t>
            </a:r>
            <a:r>
              <a:rPr lang="en-US" sz="3400" dirty="0"/>
              <a:t>, biases are usually of concern if the </a:t>
            </a:r>
            <a:r>
              <a:rPr lang="en-US" sz="3400" dirty="0" smtClean="0"/>
              <a:t>rate exceeds </a:t>
            </a:r>
            <a:r>
              <a:rPr lang="en-US" sz="3400" dirty="0"/>
              <a:t>20%.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dirty="0" smtClean="0"/>
              <a:t>In </a:t>
            </a:r>
            <a:r>
              <a:rPr lang="en-US" dirty="0"/>
              <a:t>longitudinal studies, a good </a:t>
            </a:r>
            <a:r>
              <a:rPr lang="en-US" dirty="0" smtClean="0"/>
              <a:t>method to </a:t>
            </a:r>
            <a:r>
              <a:rPr lang="en-US" dirty="0"/>
              <a:t>reduce attrition is to use procedures </a:t>
            </a:r>
            <a:r>
              <a:rPr lang="en-US" dirty="0" smtClean="0"/>
              <a:t>to help </a:t>
            </a:r>
            <a:r>
              <a:rPr lang="en-US" dirty="0"/>
              <a:t>relocate subjects.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Attrition </a:t>
            </a:r>
            <a:r>
              <a:rPr lang="en-US" dirty="0"/>
              <a:t>often </a:t>
            </a:r>
            <a:r>
              <a:rPr lang="en-US" u="sng" dirty="0"/>
              <a:t>occurs </a:t>
            </a:r>
            <a:r>
              <a:rPr lang="en-US" u="sng" dirty="0" smtClean="0"/>
              <a:t>because researchers </a:t>
            </a:r>
            <a:r>
              <a:rPr lang="en-US" u="sng" dirty="0"/>
              <a:t>cannot find participants, </a:t>
            </a:r>
            <a:r>
              <a:rPr lang="en-US" u="sng" dirty="0" smtClean="0"/>
              <a:t>rather than </a:t>
            </a:r>
            <a:r>
              <a:rPr lang="en-US" u="sng" dirty="0"/>
              <a:t>because of their refusal to continue in </a:t>
            </a:r>
            <a:r>
              <a:rPr lang="en-US" u="sng" dirty="0" smtClean="0"/>
              <a:t>the study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There </a:t>
            </a:r>
            <a:r>
              <a:rPr lang="en-US" dirty="0"/>
              <a:t>are many sophisticated (and </a:t>
            </a:r>
            <a:r>
              <a:rPr lang="en-US" dirty="0" smtClean="0"/>
              <a:t>costly) methods </a:t>
            </a:r>
            <a:r>
              <a:rPr lang="en-US" dirty="0"/>
              <a:t>of </a:t>
            </a:r>
            <a:r>
              <a:rPr lang="en-US" b="1" dirty="0"/>
              <a:t>tracing subjects, but a simple and </a:t>
            </a:r>
            <a:r>
              <a:rPr lang="en-US" b="1" dirty="0" smtClean="0"/>
              <a:t>effective </a:t>
            </a:r>
            <a:r>
              <a:rPr lang="en-US" dirty="0" smtClean="0"/>
              <a:t>strategy </a:t>
            </a:r>
            <a:r>
              <a:rPr lang="en-US" dirty="0"/>
              <a:t>is to obtain </a:t>
            </a:r>
            <a:r>
              <a:rPr lang="en-US" b="1" dirty="0"/>
              <a:t>contact </a:t>
            </a:r>
            <a:r>
              <a:rPr lang="en-US" b="1" dirty="0" smtClean="0"/>
              <a:t>information </a:t>
            </a:r>
            <a:r>
              <a:rPr lang="en-US" dirty="0" smtClean="0"/>
              <a:t>from </a:t>
            </a:r>
            <a:r>
              <a:rPr lang="en-US" dirty="0"/>
              <a:t>participants at each point of data collection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Contact information includes, at a minimum, </a:t>
            </a:r>
            <a:r>
              <a:rPr lang="en-US" dirty="0" smtClean="0"/>
              <a:t>the names</a:t>
            </a:r>
            <a:r>
              <a:rPr lang="en-US" dirty="0"/>
              <a:t>, addresses, and telephone numbers of two </a:t>
            </a:r>
            <a:r>
              <a:rPr lang="en-US" dirty="0" smtClean="0"/>
              <a:t>or three </a:t>
            </a:r>
            <a:r>
              <a:rPr lang="en-US" dirty="0"/>
              <a:t>people with whom the subject is close (e.g</a:t>
            </a:r>
            <a:r>
              <a:rPr lang="en-US" dirty="0" smtClean="0"/>
              <a:t>., parents</a:t>
            </a:r>
            <a:r>
              <a:rPr lang="en-US" dirty="0"/>
              <a:t>, siblings, or good friends)—people </a:t>
            </a:r>
            <a:r>
              <a:rPr lang="en-US" dirty="0" smtClean="0"/>
              <a:t>who would </a:t>
            </a:r>
            <a:r>
              <a:rPr lang="en-US" dirty="0"/>
              <a:t>be likely to know how to contact subjects </a:t>
            </a:r>
            <a:r>
              <a:rPr lang="en-US" dirty="0" smtClean="0"/>
              <a:t>if they </a:t>
            </a:r>
            <a:r>
              <a:rPr lang="en-US" dirty="0"/>
              <a:t>moved.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7495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Internal Validity and Research Design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dirty="0" smtClean="0"/>
              <a:t>Quasi-experimental</a:t>
            </a:r>
            <a:r>
              <a:rPr lang="en-US" dirty="0"/>
              <a:t>, </a:t>
            </a:r>
            <a:r>
              <a:rPr lang="en-US" dirty="0" err="1"/>
              <a:t>preexperimental</a:t>
            </a:r>
            <a:r>
              <a:rPr lang="en-US" dirty="0"/>
              <a:t>, and </a:t>
            </a:r>
            <a:r>
              <a:rPr lang="en-US" dirty="0" err="1" smtClean="0"/>
              <a:t>correlational</a:t>
            </a:r>
            <a:r>
              <a:rPr lang="en-US" dirty="0" smtClean="0"/>
              <a:t> studies </a:t>
            </a:r>
            <a:r>
              <a:rPr lang="en-US" dirty="0"/>
              <a:t>are especially susceptible to threats </a:t>
            </a:r>
            <a:r>
              <a:rPr lang="en-US" dirty="0" smtClean="0"/>
              <a:t>to internal </a:t>
            </a:r>
            <a:r>
              <a:rPr lang="en-US" dirty="0"/>
              <a:t>validity. </a:t>
            </a:r>
            <a:endParaRPr lang="en-US" dirty="0" smtClean="0"/>
          </a:p>
          <a:p>
            <a:endParaRPr lang="en-US" dirty="0" smtClean="0"/>
          </a:p>
          <a:p>
            <a:pPr algn="l" rtl="0"/>
            <a:r>
              <a:rPr lang="en-US" dirty="0" smtClean="0"/>
              <a:t>Table </a:t>
            </a:r>
            <a:r>
              <a:rPr lang="en-US" dirty="0"/>
              <a:t>9-2 lists the specific types </a:t>
            </a:r>
            <a:r>
              <a:rPr lang="en-US" dirty="0" smtClean="0"/>
              <a:t>of designs </a:t>
            </a:r>
            <a:r>
              <a:rPr lang="en-US" dirty="0"/>
              <a:t>that are </a:t>
            </a:r>
            <a:r>
              <a:rPr lang="en-US" i="1" dirty="0"/>
              <a:t>most vulnerable to the threats just </a:t>
            </a:r>
            <a:r>
              <a:rPr lang="en-US" i="1" dirty="0" smtClean="0"/>
              <a:t>described </a:t>
            </a:r>
            <a:r>
              <a:rPr lang="en-US" dirty="0" smtClean="0"/>
              <a:t>(although </a:t>
            </a:r>
            <a:r>
              <a:rPr lang="en-US" dirty="0"/>
              <a:t>it should not be assumed that </a:t>
            </a:r>
            <a:r>
              <a:rPr lang="en-US" dirty="0" smtClean="0"/>
              <a:t>the threats </a:t>
            </a:r>
            <a:r>
              <a:rPr lang="en-US" dirty="0"/>
              <a:t>do not emerge in designs not listed).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These threats </a:t>
            </a:r>
            <a:r>
              <a:rPr lang="en-US" dirty="0"/>
              <a:t>represent alternative explanations (rival </a:t>
            </a:r>
            <a:r>
              <a:rPr lang="en-US" dirty="0" smtClean="0"/>
              <a:t>hypotheses) that </a:t>
            </a:r>
            <a:r>
              <a:rPr lang="en-US" dirty="0"/>
              <a:t>compete with the independent </a:t>
            </a:r>
            <a:r>
              <a:rPr lang="en-US" dirty="0" smtClean="0"/>
              <a:t>variable as </a:t>
            </a:r>
            <a:r>
              <a:rPr lang="en-US" dirty="0"/>
              <a:t>a cause of the dependent variable.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aim of </a:t>
            </a:r>
            <a:r>
              <a:rPr lang="en-US" dirty="0" smtClean="0"/>
              <a:t>a strong </a:t>
            </a:r>
            <a:r>
              <a:rPr lang="en-US" dirty="0"/>
              <a:t>research design is to rule out these </a:t>
            </a:r>
            <a:r>
              <a:rPr lang="en-US" dirty="0" smtClean="0"/>
              <a:t>competing explanations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5313"/>
            <a:ext cx="9144000" cy="626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dirty="0"/>
              <a:t>if </a:t>
            </a:r>
            <a:r>
              <a:rPr lang="en-US" dirty="0" smtClean="0"/>
              <a:t>constancy</a:t>
            </a:r>
            <a:r>
              <a:rPr lang="ar-AE" dirty="0" smtClean="0"/>
              <a:t> الثبات</a:t>
            </a:r>
            <a:r>
              <a:rPr lang="en-US" dirty="0" smtClean="0"/>
              <a:t> </a:t>
            </a:r>
            <a:r>
              <a:rPr lang="en-US" dirty="0"/>
              <a:t>of conditions is not maintained for </a:t>
            </a:r>
            <a:r>
              <a:rPr lang="en-US" dirty="0" smtClean="0"/>
              <a:t>experimental and </a:t>
            </a:r>
            <a:r>
              <a:rPr lang="en-US" dirty="0"/>
              <a:t>control groups, then history </a:t>
            </a:r>
            <a:r>
              <a:rPr lang="en-US" dirty="0" smtClean="0"/>
              <a:t>might be </a:t>
            </a:r>
            <a:r>
              <a:rPr lang="en-US" dirty="0"/>
              <a:t>a rival </a:t>
            </a:r>
            <a:r>
              <a:rPr lang="ar-AE" dirty="0" smtClean="0"/>
              <a:t>منافس </a:t>
            </a:r>
            <a:r>
              <a:rPr lang="en-US" dirty="0" smtClean="0"/>
              <a:t>explanation </a:t>
            </a:r>
            <a:r>
              <a:rPr lang="en-US" dirty="0"/>
              <a:t>for any group differences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Mortality might also be a </a:t>
            </a:r>
            <a:r>
              <a:rPr lang="en-US" dirty="0" smtClean="0"/>
              <a:t>salient</a:t>
            </a:r>
            <a:r>
              <a:rPr lang="ar-AE" dirty="0" smtClean="0"/>
              <a:t> البارزة</a:t>
            </a:r>
            <a:r>
              <a:rPr lang="en-US" dirty="0" smtClean="0"/>
              <a:t> </a:t>
            </a:r>
            <a:r>
              <a:rPr lang="en-US" dirty="0"/>
              <a:t>threat in true experiments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Because the experimenter does </a:t>
            </a:r>
            <a:r>
              <a:rPr lang="en-US" dirty="0" smtClean="0"/>
              <a:t>things differently </a:t>
            </a:r>
            <a:r>
              <a:rPr lang="en-US" dirty="0"/>
              <a:t>with the experimental and </a:t>
            </a:r>
            <a:r>
              <a:rPr lang="en-US" dirty="0" smtClean="0"/>
              <a:t>control groups</a:t>
            </a:r>
            <a:r>
              <a:rPr lang="en-US" dirty="0"/>
              <a:t>, subjects in the groups may drop out of </a:t>
            </a:r>
            <a:r>
              <a:rPr lang="en-US" dirty="0" smtClean="0"/>
              <a:t>the study </a:t>
            </a:r>
            <a:r>
              <a:rPr lang="en-US" dirty="0"/>
              <a:t>differentially.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This is particularly apt to happen if the experimental treatment is painful, inconvenient, or time-consuming, or if the control condition is boring or bothersome.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When this happens, subjects remaining in the study may differ from those who left in important ways, thereby</a:t>
            </a:r>
            <a:r>
              <a:rPr lang="ar-SA" dirty="0" smtClean="0"/>
              <a:t> وبالتالي</a:t>
            </a:r>
            <a:r>
              <a:rPr lang="en-US" dirty="0" smtClean="0"/>
              <a:t> nullifying</a:t>
            </a:r>
            <a:r>
              <a:rPr lang="ar-AE" dirty="0" smtClean="0"/>
              <a:t> إبطال</a:t>
            </a:r>
            <a:r>
              <a:rPr lang="en-US" dirty="0" smtClean="0"/>
              <a:t> the initial equivalence of the groups.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In </a:t>
            </a:r>
            <a:r>
              <a:rPr lang="en-US" dirty="0"/>
              <a:t>designing a study, try to </a:t>
            </a:r>
            <a:r>
              <a:rPr lang="en-US" dirty="0" smtClean="0"/>
              <a:t>anticipate </a:t>
            </a:r>
            <a:r>
              <a:rPr lang="ar-AE" dirty="0" smtClean="0"/>
              <a:t>توقع </a:t>
            </a:r>
            <a:r>
              <a:rPr lang="en-US" u="sng" dirty="0" smtClean="0"/>
              <a:t>negative </a:t>
            </a:r>
            <a:r>
              <a:rPr lang="en-US" u="sng" dirty="0"/>
              <a:t>findings and consider whether </a:t>
            </a:r>
            <a:r>
              <a:rPr lang="en-US" u="sng" dirty="0" smtClean="0"/>
              <a:t>design adjustments </a:t>
            </a:r>
            <a:r>
              <a:rPr lang="en-US" u="sng" dirty="0"/>
              <a:t>might affect the results</a:t>
            </a:r>
            <a:r>
              <a:rPr lang="en-US" u="sng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For example</a:t>
            </a:r>
            <a:r>
              <a:rPr lang="en-US" dirty="0"/>
              <a:t>, suppose we hypothesized that </a:t>
            </a:r>
            <a:r>
              <a:rPr lang="en-US" dirty="0" smtClean="0"/>
              <a:t>environmental factors such as light and noise affect the incidence of acute confusion among the hospitalized elderly. 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dirty="0" smtClean="0"/>
              <a:t>With </a:t>
            </a:r>
            <a:r>
              <a:rPr lang="en-US" dirty="0"/>
              <a:t>a preliminary design in mind, try </a:t>
            </a:r>
            <a:r>
              <a:rPr lang="en-US" dirty="0" smtClean="0"/>
              <a:t>to imagine </a:t>
            </a:r>
            <a:r>
              <a:rPr lang="en-US" dirty="0"/>
              <a:t>findings </a:t>
            </a:r>
            <a:r>
              <a:rPr lang="en-US" i="1" dirty="0" smtClean="0"/>
              <a:t>to </a:t>
            </a:r>
            <a:r>
              <a:rPr lang="en-US" i="1" dirty="0"/>
              <a:t>support the hypothesis</a:t>
            </a:r>
            <a:r>
              <a:rPr lang="en-US" i="1" dirty="0" smtClean="0"/>
              <a:t>.</a:t>
            </a:r>
          </a:p>
          <a:p>
            <a:pPr algn="l" rtl="0"/>
            <a:endParaRPr lang="en-US" i="1" dirty="0"/>
          </a:p>
          <a:p>
            <a:pPr algn="l" rtl="0"/>
            <a:r>
              <a:rPr lang="en-US" dirty="0"/>
              <a:t>Then ask yourself what could be done to </a:t>
            </a:r>
            <a:r>
              <a:rPr lang="en-US" dirty="0" smtClean="0"/>
              <a:t>decrease the </a:t>
            </a:r>
            <a:r>
              <a:rPr lang="en-US" dirty="0"/>
              <a:t>possibility of these negative results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Can </a:t>
            </a:r>
            <a:r>
              <a:rPr lang="en-US" dirty="0" smtClean="0"/>
              <a:t>power be </a:t>
            </a:r>
            <a:r>
              <a:rPr lang="en-US" dirty="0"/>
              <a:t>increased by making differences in </a:t>
            </a:r>
            <a:r>
              <a:rPr lang="en-US" dirty="0" smtClean="0"/>
              <a:t>environmental conditions </a:t>
            </a:r>
            <a:r>
              <a:rPr lang="en-US" dirty="0"/>
              <a:t>sharper</a:t>
            </a:r>
            <a:r>
              <a:rPr lang="en-US" dirty="0" smtClean="0"/>
              <a:t>?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Can precision be </a:t>
            </a:r>
            <a:r>
              <a:rPr lang="en-US" dirty="0" smtClean="0"/>
              <a:t>increased by </a:t>
            </a:r>
            <a:r>
              <a:rPr lang="en-US" dirty="0"/>
              <a:t>controlling additional extraneous variables</a:t>
            </a:r>
            <a:r>
              <a:rPr lang="en-US" dirty="0" smtClean="0"/>
              <a:t>?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Can bias be eliminated by better training of </a:t>
            </a:r>
            <a:r>
              <a:rPr lang="en-US" dirty="0" smtClean="0"/>
              <a:t>research personnel</a:t>
            </a:r>
            <a:r>
              <a:rPr lang="en-US" dirty="0"/>
              <a:t>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 Validity and Data Analysis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 smtClean="0"/>
              <a:t>The </a:t>
            </a:r>
            <a:r>
              <a:rPr lang="en-US" dirty="0"/>
              <a:t>best strategy for enhancing internal validity </a:t>
            </a:r>
            <a:r>
              <a:rPr lang="en-US" u="sng" dirty="0"/>
              <a:t>is </a:t>
            </a:r>
            <a:r>
              <a:rPr lang="en-US" u="sng" dirty="0" smtClean="0"/>
              <a:t>to use </a:t>
            </a:r>
            <a:r>
              <a:rPr lang="en-US" u="sng" dirty="0"/>
              <a:t>a strong research design that includes the use </a:t>
            </a:r>
            <a:r>
              <a:rPr lang="en-US" u="sng" dirty="0" smtClean="0"/>
              <a:t>of control mechanisms</a:t>
            </a:r>
          </a:p>
          <a:p>
            <a:endParaRPr lang="en-US" dirty="0" smtClean="0"/>
          </a:p>
          <a:p>
            <a:endParaRPr lang="en-US" dirty="0"/>
          </a:p>
          <a:p>
            <a:pPr algn="l" rtl="0"/>
            <a:r>
              <a:rPr lang="en-US" dirty="0"/>
              <a:t>Even when this is possible (and, certainly, when </a:t>
            </a:r>
            <a:r>
              <a:rPr lang="en-US" dirty="0" smtClean="0"/>
              <a:t>this is </a:t>
            </a:r>
            <a:r>
              <a:rPr lang="en-US" i="1" dirty="0"/>
              <a:t>not possible), it is highly advisable to analyze </a:t>
            </a:r>
            <a:r>
              <a:rPr lang="en-US" i="1" dirty="0" smtClean="0"/>
              <a:t>the </a:t>
            </a:r>
            <a:r>
              <a:rPr lang="en-US" dirty="0" smtClean="0"/>
              <a:t>data </a:t>
            </a:r>
            <a:r>
              <a:rPr lang="en-US" dirty="0"/>
              <a:t>to determine the nature and extent of biases </a:t>
            </a:r>
            <a:r>
              <a:rPr lang="en-US" dirty="0" smtClean="0"/>
              <a:t>that arose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pPr algn="l" rtl="0"/>
            <a:r>
              <a:rPr lang="en-US" dirty="0" smtClean="0"/>
              <a:t>When </a:t>
            </a:r>
            <a:r>
              <a:rPr lang="en-US" dirty="0"/>
              <a:t>biases are detected, the information </a:t>
            </a:r>
            <a:r>
              <a:rPr lang="en-US" dirty="0" smtClean="0"/>
              <a:t>can be </a:t>
            </a:r>
            <a:r>
              <a:rPr lang="en-US" dirty="0"/>
              <a:t>used to interpret substantive </a:t>
            </a:r>
            <a:r>
              <a:rPr lang="ar-SA" dirty="0" smtClean="0"/>
              <a:t>الموضوعية </a:t>
            </a:r>
            <a:r>
              <a:rPr lang="en-US" dirty="0" smtClean="0"/>
              <a:t>results</a:t>
            </a:r>
            <a:r>
              <a:rPr lang="en-US" dirty="0"/>
              <a:t>; in </a:t>
            </a:r>
            <a:r>
              <a:rPr lang="en-US" dirty="0" smtClean="0"/>
              <a:t>some cases</a:t>
            </a:r>
            <a:r>
              <a:rPr lang="en-US" dirty="0"/>
              <a:t>, biases can be statistically controlled.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Threats to Internal Validity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 smtClean="0"/>
              <a:t>True </a:t>
            </a:r>
            <a:r>
              <a:rPr lang="en-US" dirty="0"/>
              <a:t>experiments possess a high degree of </a:t>
            </a:r>
            <a:r>
              <a:rPr lang="en-US" dirty="0" smtClean="0"/>
              <a:t>internal validity </a:t>
            </a:r>
            <a:r>
              <a:rPr lang="en-US" dirty="0"/>
              <a:t>because the use of</a:t>
            </a:r>
            <a:r>
              <a:rPr lang="en-US" b="1" dirty="0"/>
              <a:t> manipulation, </a:t>
            </a:r>
            <a:r>
              <a:rPr lang="en-US" b="1" dirty="0" smtClean="0"/>
              <a:t>randomization, and </a:t>
            </a:r>
            <a:r>
              <a:rPr lang="en-US" b="1" dirty="0"/>
              <a:t>a control group </a:t>
            </a:r>
            <a:r>
              <a:rPr lang="en-US" dirty="0"/>
              <a:t>usually enables the </a:t>
            </a:r>
            <a:r>
              <a:rPr lang="en-US" dirty="0" smtClean="0"/>
              <a:t>researcher to </a:t>
            </a:r>
            <a:r>
              <a:rPr lang="en-US" dirty="0"/>
              <a:t>rule out most alternative explanations </a:t>
            </a:r>
            <a:r>
              <a:rPr lang="en-US" dirty="0" smtClean="0"/>
              <a:t>for the </a:t>
            </a:r>
            <a:r>
              <a:rPr lang="en-US" dirty="0"/>
              <a:t>results.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Researchers </a:t>
            </a:r>
            <a:r>
              <a:rPr lang="en-US" dirty="0"/>
              <a:t>who use </a:t>
            </a:r>
            <a:r>
              <a:rPr lang="en-US" dirty="0" smtClean="0"/>
              <a:t>quasi-experimental, </a:t>
            </a:r>
            <a:r>
              <a:rPr lang="en-US" dirty="0" err="1" smtClean="0"/>
              <a:t>preexperimental</a:t>
            </a:r>
            <a:r>
              <a:rPr lang="en-US" dirty="0"/>
              <a:t>, or </a:t>
            </a:r>
            <a:r>
              <a:rPr lang="en-US" dirty="0" err="1"/>
              <a:t>correlational</a:t>
            </a:r>
            <a:r>
              <a:rPr lang="en-US" dirty="0"/>
              <a:t> designs must </a:t>
            </a:r>
            <a:r>
              <a:rPr lang="en-US" dirty="0" smtClean="0"/>
              <a:t>always contend </a:t>
            </a:r>
            <a:r>
              <a:rPr lang="ar-AE" dirty="0" smtClean="0"/>
              <a:t>تنافس </a:t>
            </a:r>
            <a:r>
              <a:rPr lang="en-US" dirty="0" smtClean="0"/>
              <a:t>with </a:t>
            </a:r>
            <a:r>
              <a:rPr lang="en-US" dirty="0"/>
              <a:t>competing explanations for </a:t>
            </a:r>
            <a:r>
              <a:rPr lang="en-US" dirty="0" smtClean="0"/>
              <a:t>obtained results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A </a:t>
            </a:r>
            <a:r>
              <a:rPr lang="en-US" dirty="0"/>
              <a:t>few of these competing </a:t>
            </a:r>
            <a:r>
              <a:rPr lang="en-US" dirty="0" smtClean="0"/>
              <a:t>explanations (</a:t>
            </a:r>
            <a:r>
              <a:rPr lang="en-US" b="1" dirty="0" smtClean="0"/>
              <a:t>threats </a:t>
            </a:r>
            <a:r>
              <a:rPr lang="en-US" b="1" dirty="0"/>
              <a:t>to internal validity) </a:t>
            </a:r>
            <a:r>
              <a:rPr lang="en-US" b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In summary, </a:t>
            </a:r>
            <a:r>
              <a:rPr lang="en-US" u="sng" dirty="0"/>
              <a:t>efforts to enhance the internal </a:t>
            </a:r>
            <a:r>
              <a:rPr lang="en-US" u="sng" dirty="0" smtClean="0"/>
              <a:t>validity of </a:t>
            </a:r>
            <a:r>
              <a:rPr lang="en-US" u="sng" dirty="0"/>
              <a:t>a study should not end once the </a:t>
            </a:r>
            <a:r>
              <a:rPr lang="en-US" u="sng" dirty="0" smtClean="0"/>
              <a:t>design strategy </a:t>
            </a:r>
            <a:r>
              <a:rPr lang="en-US" u="sng" dirty="0"/>
              <a:t>has been put in place</a:t>
            </a:r>
            <a:r>
              <a:rPr lang="en-US" u="sng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Researchers </a:t>
            </a:r>
            <a:r>
              <a:rPr lang="en-US" dirty="0" smtClean="0"/>
              <a:t>should seek </a:t>
            </a:r>
            <a:r>
              <a:rPr lang="en-US" dirty="0"/>
              <a:t>additional opportunities to understand (</a:t>
            </a:r>
            <a:r>
              <a:rPr lang="en-US" dirty="0" smtClean="0"/>
              <a:t>and possibly </a:t>
            </a:r>
            <a:r>
              <a:rPr lang="en-US" dirty="0"/>
              <a:t>to correct) the various threats to </a:t>
            </a:r>
            <a:r>
              <a:rPr lang="en-US" dirty="0" smtClean="0"/>
              <a:t>internal validity </a:t>
            </a:r>
            <a:r>
              <a:rPr lang="en-US" dirty="0"/>
              <a:t>that can arise.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 Validity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dirty="0" smtClean="0"/>
              <a:t>The </a:t>
            </a:r>
            <a:r>
              <a:rPr lang="en-US" dirty="0"/>
              <a:t>term </a:t>
            </a:r>
            <a:r>
              <a:rPr lang="en-US" b="1" dirty="0"/>
              <a:t>external validity refers to the </a:t>
            </a:r>
            <a:r>
              <a:rPr lang="en-US" b="1" dirty="0" err="1" smtClean="0"/>
              <a:t>generalizability</a:t>
            </a:r>
            <a:r>
              <a:rPr lang="en-US" b="1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research findings to other settings </a:t>
            </a:r>
            <a:r>
              <a:rPr lang="en-US" dirty="0" smtClean="0"/>
              <a:t>or samples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Research </a:t>
            </a:r>
            <a:r>
              <a:rPr lang="en-US" dirty="0"/>
              <a:t>is almost never conducted </a:t>
            </a:r>
            <a:r>
              <a:rPr lang="en-US" dirty="0" smtClean="0"/>
              <a:t>to discover </a:t>
            </a:r>
            <a:r>
              <a:rPr lang="en-US" dirty="0"/>
              <a:t>relationships among variables for a </a:t>
            </a:r>
            <a:r>
              <a:rPr lang="en-US" dirty="0" smtClean="0"/>
              <a:t>specific group </a:t>
            </a:r>
            <a:r>
              <a:rPr lang="en-US" dirty="0"/>
              <a:t>of people at one point in time.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aim of </a:t>
            </a:r>
            <a:r>
              <a:rPr lang="en-US" dirty="0"/>
              <a:t>research typically </a:t>
            </a:r>
            <a:r>
              <a:rPr lang="en-US" u="sng" dirty="0"/>
              <a:t>is to reveal enduring </a:t>
            </a:r>
            <a:r>
              <a:rPr lang="ar-SA" u="sng" dirty="0" smtClean="0"/>
              <a:t>تكشف دائم </a:t>
            </a:r>
            <a:r>
              <a:rPr lang="en-US" u="sng" dirty="0" smtClean="0"/>
              <a:t>relationships, the </a:t>
            </a:r>
            <a:r>
              <a:rPr lang="en-US" u="sng" dirty="0"/>
              <a:t>understanding of which can be used </a:t>
            </a:r>
            <a:r>
              <a:rPr lang="en-US" u="sng" dirty="0" smtClean="0"/>
              <a:t>to improve </a:t>
            </a:r>
            <a:r>
              <a:rPr lang="en-US" u="sng" dirty="0"/>
              <a:t>human health and well-being. </a:t>
            </a:r>
            <a:endParaRPr lang="en-US" u="sng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u="sng" dirty="0" smtClean="0"/>
              <a:t>If </a:t>
            </a:r>
            <a:r>
              <a:rPr lang="en-US" u="sng" dirty="0"/>
              <a:t>a </a:t>
            </a:r>
            <a:r>
              <a:rPr lang="en-US" u="sng" dirty="0" smtClean="0"/>
              <a:t>nursing intervention </a:t>
            </a:r>
            <a:r>
              <a:rPr lang="en-US" u="sng" dirty="0"/>
              <a:t>under investigation is found to be </a:t>
            </a:r>
            <a:r>
              <a:rPr lang="en-US" u="sng" dirty="0" smtClean="0"/>
              <a:t>successful, others </a:t>
            </a:r>
            <a:r>
              <a:rPr lang="en-US" u="sng" dirty="0"/>
              <a:t>will want to adopt it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Therefore, an important question is whether the intervention will work </a:t>
            </a:r>
            <a:r>
              <a:rPr lang="en-US" dirty="0"/>
              <a:t>in another setting and with different patients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r>
              <a:rPr lang="en-US" dirty="0"/>
              <a:t>A study is externally valid to the extent that </a:t>
            </a:r>
            <a:r>
              <a:rPr lang="en-US" u="sng" dirty="0" smtClean="0"/>
              <a:t>the sample </a:t>
            </a:r>
            <a:r>
              <a:rPr lang="en-US" u="sng" dirty="0"/>
              <a:t>is representative </a:t>
            </a:r>
            <a:r>
              <a:rPr lang="en-US" dirty="0"/>
              <a:t>of the broader </a:t>
            </a:r>
            <a:r>
              <a:rPr lang="en-US" dirty="0" smtClean="0"/>
              <a:t>population, and </a:t>
            </a:r>
            <a:r>
              <a:rPr lang="en-US" dirty="0"/>
              <a:t>the study setting and experimental </a:t>
            </a:r>
            <a:r>
              <a:rPr lang="en-US" dirty="0" smtClean="0"/>
              <a:t>arrangements are </a:t>
            </a:r>
            <a:r>
              <a:rPr lang="en-US" dirty="0"/>
              <a:t>representative of other environments.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 Validity and Sampling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One </a:t>
            </a:r>
            <a:r>
              <a:rPr lang="en-US" dirty="0"/>
              <a:t>aspect of a study’s external validity </a:t>
            </a:r>
            <a:r>
              <a:rPr lang="en-US" dirty="0" smtClean="0"/>
              <a:t>concerns the </a:t>
            </a:r>
            <a:r>
              <a:rPr lang="en-US" u="sng" dirty="0"/>
              <a:t>adequacy of the sampling design. </a:t>
            </a:r>
            <a:endParaRPr lang="en-US" u="sng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u="sng" dirty="0" smtClean="0"/>
              <a:t>If </a:t>
            </a:r>
            <a:r>
              <a:rPr lang="en-US" u="sng" dirty="0"/>
              <a:t>the </a:t>
            </a:r>
            <a:r>
              <a:rPr lang="en-US" u="sng" dirty="0" smtClean="0"/>
              <a:t>research sample </a:t>
            </a:r>
            <a:r>
              <a:rPr lang="en-US" u="sng" dirty="0"/>
              <a:t>is representative of the </a:t>
            </a:r>
            <a:r>
              <a:rPr lang="en-US" u="sng" dirty="0" smtClean="0"/>
              <a:t>population</a:t>
            </a:r>
            <a:r>
              <a:rPr lang="en-US" dirty="0" smtClean="0"/>
              <a:t>, then </a:t>
            </a:r>
            <a:r>
              <a:rPr lang="en-US" dirty="0"/>
              <a:t>generalization is straightforward.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Strictly speaking, study findings </a:t>
            </a:r>
            <a:r>
              <a:rPr lang="en-US" u="sng" dirty="0"/>
              <a:t>can be </a:t>
            </a:r>
            <a:r>
              <a:rPr lang="en-US" u="sng" dirty="0" smtClean="0"/>
              <a:t>safely generalized </a:t>
            </a:r>
            <a:r>
              <a:rPr lang="en-US" u="sng" dirty="0"/>
              <a:t>only to </a:t>
            </a:r>
            <a:r>
              <a:rPr lang="en-US" dirty="0"/>
              <a:t>the population from which </a:t>
            </a:r>
            <a:r>
              <a:rPr lang="en-US" dirty="0" smtClean="0"/>
              <a:t>a </a:t>
            </a:r>
            <a:r>
              <a:rPr lang="en-US" u="sng" dirty="0" smtClean="0"/>
              <a:t>sample </a:t>
            </a:r>
            <a:r>
              <a:rPr lang="en-US" u="sng" dirty="0"/>
              <a:t>has been selected at random</a:t>
            </a:r>
            <a:r>
              <a:rPr lang="en-US" u="sng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If we </a:t>
            </a:r>
            <a:r>
              <a:rPr lang="en-US" dirty="0" smtClean="0"/>
              <a:t>were studying </a:t>
            </a:r>
            <a:r>
              <a:rPr lang="en-US" dirty="0"/>
              <a:t>the effects of a newly developed </a:t>
            </a:r>
            <a:r>
              <a:rPr lang="en-US" dirty="0" smtClean="0"/>
              <a:t>therapeutic treatment </a:t>
            </a:r>
            <a:r>
              <a:rPr lang="en-US" dirty="0"/>
              <a:t>for heroin addicts, we might </a:t>
            </a:r>
            <a:r>
              <a:rPr lang="en-US" dirty="0" smtClean="0"/>
              <a:t>begin with </a:t>
            </a:r>
            <a:r>
              <a:rPr lang="en-US" dirty="0"/>
              <a:t>a population of addicts in a particular </a:t>
            </a:r>
            <a:r>
              <a:rPr lang="en-US" dirty="0" smtClean="0"/>
              <a:t>drug treatment </a:t>
            </a:r>
            <a:r>
              <a:rPr lang="en-US" dirty="0"/>
              <a:t>center in Detroit.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From </a:t>
            </a:r>
            <a:r>
              <a:rPr lang="en-US" dirty="0"/>
              <a:t>this population, </a:t>
            </a:r>
            <a:r>
              <a:rPr lang="en-US" dirty="0" smtClean="0"/>
              <a:t>a random </a:t>
            </a:r>
            <a:r>
              <a:rPr lang="en-US" dirty="0"/>
              <a:t>sample of drug users could be selected </a:t>
            </a:r>
            <a:r>
              <a:rPr lang="en-US" dirty="0" smtClean="0"/>
              <a:t>as subjects</a:t>
            </a:r>
            <a:r>
              <a:rPr lang="en-US" dirty="0"/>
              <a:t>, who would then be randomly assigned </a:t>
            </a:r>
            <a:r>
              <a:rPr lang="en-US" dirty="0" smtClean="0"/>
              <a:t>to the </a:t>
            </a:r>
            <a:r>
              <a:rPr lang="en-US" dirty="0"/>
              <a:t>treatment or control condition.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the results </a:t>
            </a:r>
            <a:r>
              <a:rPr lang="en-US" dirty="0" smtClean="0"/>
              <a:t>revealed that </a:t>
            </a:r>
            <a:r>
              <a:rPr lang="en-US" dirty="0"/>
              <a:t>the treatment was effective in </a:t>
            </a:r>
            <a:r>
              <a:rPr lang="en-US" dirty="0" smtClean="0"/>
              <a:t>reducing recidivism </a:t>
            </a:r>
            <a:r>
              <a:rPr lang="en-US" dirty="0"/>
              <a:t>in this sample of addicts, could it </a:t>
            </a:r>
            <a:r>
              <a:rPr lang="en-US" dirty="0" smtClean="0"/>
              <a:t>be concluded </a:t>
            </a:r>
            <a:r>
              <a:rPr lang="en-US" dirty="0"/>
              <a:t>that all addicts in North America </a:t>
            </a:r>
            <a:r>
              <a:rPr lang="en-US" dirty="0" smtClean="0"/>
              <a:t>would benefit </a:t>
            </a:r>
            <a:r>
              <a:rPr lang="en-US" dirty="0"/>
              <a:t>from the treatment? Unfortunately, no.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The population </a:t>
            </a:r>
            <a:r>
              <a:rPr lang="en-US" dirty="0"/>
              <a:t>of heroin addicts undergoing </a:t>
            </a:r>
            <a:r>
              <a:rPr lang="en-US" dirty="0" smtClean="0"/>
              <a:t>treatment in </a:t>
            </a:r>
            <a:r>
              <a:rPr lang="en-US" dirty="0"/>
              <a:t>one particular facility may not be </a:t>
            </a:r>
            <a:r>
              <a:rPr lang="en-US" dirty="0" smtClean="0"/>
              <a:t>representative of </a:t>
            </a:r>
            <a:r>
              <a:rPr lang="en-US" dirty="0"/>
              <a:t>all addicts.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For </a:t>
            </a:r>
            <a:r>
              <a:rPr lang="en-US" dirty="0"/>
              <a:t>example, drug users from </a:t>
            </a:r>
            <a:r>
              <a:rPr lang="en-US" dirty="0" smtClean="0"/>
              <a:t>certain ethnic</a:t>
            </a:r>
            <a:r>
              <a:rPr lang="en-US" dirty="0"/>
              <a:t>, socioeconomic, or age groups might use </a:t>
            </a:r>
            <a:r>
              <a:rPr lang="en-US" dirty="0" smtClean="0"/>
              <a:t>the facility </a:t>
            </a:r>
            <a:r>
              <a:rPr lang="en-US" dirty="0"/>
              <a:t>in question.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Perhaps </a:t>
            </a:r>
            <a:r>
              <a:rPr lang="en-US" dirty="0"/>
              <a:t>the new treatment </a:t>
            </a:r>
            <a:r>
              <a:rPr lang="en-US" dirty="0" smtClean="0"/>
              <a:t>is effective </a:t>
            </a:r>
            <a:r>
              <a:rPr lang="en-US" dirty="0"/>
              <a:t>only with individuals from such groups.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Of relevance here is </a:t>
            </a:r>
            <a:r>
              <a:rPr lang="en-US" dirty="0" err="1"/>
              <a:t>Kempthorne’s</a:t>
            </a:r>
            <a:r>
              <a:rPr lang="en-US" dirty="0"/>
              <a:t> (1961) </a:t>
            </a:r>
            <a:r>
              <a:rPr lang="en-US" dirty="0" smtClean="0"/>
              <a:t>distinction between </a:t>
            </a:r>
            <a:r>
              <a:rPr lang="en-US" dirty="0"/>
              <a:t>accessible and target populations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u="sng" dirty="0"/>
              <a:t>The </a:t>
            </a:r>
            <a:r>
              <a:rPr lang="en-US" b="1" u="sng" dirty="0"/>
              <a:t>accessible population is the population </a:t>
            </a:r>
            <a:r>
              <a:rPr lang="en-US" b="1" u="sng" dirty="0" smtClean="0"/>
              <a:t>available </a:t>
            </a:r>
            <a:r>
              <a:rPr lang="en-US" u="sng" dirty="0" smtClean="0"/>
              <a:t>for </a:t>
            </a:r>
            <a:r>
              <a:rPr lang="en-US" u="sng" dirty="0"/>
              <a:t>a particular study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In our example, </a:t>
            </a:r>
            <a:r>
              <a:rPr lang="en-US" dirty="0" smtClean="0"/>
              <a:t>heroin addicts </a:t>
            </a:r>
            <a:r>
              <a:rPr lang="en-US" dirty="0"/>
              <a:t>enrolled at that Detroit treatment </a:t>
            </a:r>
            <a:r>
              <a:rPr lang="en-US" dirty="0" smtClean="0"/>
              <a:t>center would </a:t>
            </a:r>
            <a:r>
              <a:rPr lang="en-US" dirty="0"/>
              <a:t>be the accessible population.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When random procedures </a:t>
            </a:r>
            <a:r>
              <a:rPr lang="en-US" dirty="0"/>
              <a:t>have been used to select a sample </a:t>
            </a:r>
            <a:r>
              <a:rPr lang="en-US" dirty="0" smtClean="0"/>
              <a:t>from an </a:t>
            </a:r>
            <a:r>
              <a:rPr lang="en-US" dirty="0"/>
              <a:t>accessible population, there is no difficulty </a:t>
            </a:r>
            <a:r>
              <a:rPr lang="en-US" dirty="0" smtClean="0"/>
              <a:t>generalizing the </a:t>
            </a:r>
            <a:r>
              <a:rPr lang="en-US" dirty="0"/>
              <a:t>results to that group.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u="sng" dirty="0"/>
              <a:t>The </a:t>
            </a:r>
            <a:r>
              <a:rPr lang="en-US" b="1" u="sng" dirty="0"/>
              <a:t>target population is the total group </a:t>
            </a:r>
            <a:r>
              <a:rPr lang="en-US" b="1" u="sng" dirty="0" smtClean="0"/>
              <a:t>of </a:t>
            </a:r>
            <a:r>
              <a:rPr lang="en-US" u="sng" dirty="0" smtClean="0"/>
              <a:t>subjects </a:t>
            </a:r>
            <a:r>
              <a:rPr lang="en-US" u="sng" dirty="0"/>
              <a:t>about whom a researcher is interested </a:t>
            </a:r>
            <a:r>
              <a:rPr lang="en-US" u="sng" dirty="0" smtClean="0"/>
              <a:t>and to </a:t>
            </a:r>
            <a:r>
              <a:rPr lang="en-US" u="sng" dirty="0"/>
              <a:t>whom results could </a:t>
            </a:r>
            <a:r>
              <a:rPr lang="en-US" i="1" u="sng" dirty="0"/>
              <a:t>reasonably be generalized</a:t>
            </a:r>
            <a:r>
              <a:rPr lang="en-US" i="1" u="sng" dirty="0" smtClean="0"/>
              <a:t>.</a:t>
            </a:r>
          </a:p>
          <a:p>
            <a:pPr algn="l" rtl="0"/>
            <a:endParaRPr lang="en-US" i="1" dirty="0"/>
          </a:p>
          <a:p>
            <a:pPr algn="l" rtl="0"/>
            <a:r>
              <a:rPr lang="en-US" dirty="0"/>
              <a:t>This second type of generalization is more </a:t>
            </a:r>
            <a:r>
              <a:rPr lang="en-US" dirty="0" smtClean="0"/>
              <a:t>risky and </a:t>
            </a:r>
            <a:r>
              <a:rPr lang="en-US" dirty="0"/>
              <a:t>cannot be done with as much confidence </a:t>
            </a:r>
            <a:r>
              <a:rPr lang="en-US" dirty="0" smtClean="0"/>
              <a:t>as when generalizing to the accessible population.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dirty="0" smtClean="0"/>
              <a:t>The </a:t>
            </a:r>
            <a:r>
              <a:rPr lang="en-US" dirty="0"/>
              <a:t>appropriateness of such an inference hinges </a:t>
            </a:r>
            <a:r>
              <a:rPr lang="ar-SA" dirty="0" smtClean="0"/>
              <a:t>يتوقف الاستدلال </a:t>
            </a:r>
            <a:r>
              <a:rPr lang="en-US" dirty="0" smtClean="0"/>
              <a:t>on the </a:t>
            </a:r>
            <a:r>
              <a:rPr lang="en-US" dirty="0"/>
              <a:t>similarity of characteristics in the two </a:t>
            </a:r>
            <a:r>
              <a:rPr lang="en-US" dirty="0" smtClean="0"/>
              <a:t>populations</a:t>
            </a:r>
          </a:p>
          <a:p>
            <a:pPr algn="l" rtl="0">
              <a:buNone/>
            </a:pPr>
            <a:r>
              <a:rPr lang="en-US" dirty="0" smtClean="0"/>
              <a:t>.</a:t>
            </a:r>
            <a:endParaRPr lang="en-US" dirty="0"/>
          </a:p>
          <a:p>
            <a:pPr algn="l" rtl="0"/>
            <a:r>
              <a:rPr lang="en-US" dirty="0"/>
              <a:t>Thus, researchers must be aware of the </a:t>
            </a:r>
            <a:r>
              <a:rPr lang="en-US" dirty="0" smtClean="0"/>
              <a:t>characteristics of </a:t>
            </a:r>
            <a:r>
              <a:rPr lang="en-US" dirty="0"/>
              <a:t>the accessible population and, in </a:t>
            </a:r>
            <a:r>
              <a:rPr lang="en-US" dirty="0" smtClean="0"/>
              <a:t>turn, define </a:t>
            </a:r>
            <a:r>
              <a:rPr lang="en-US" dirty="0"/>
              <a:t>the target population to be like it.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In the drug </a:t>
            </a:r>
            <a:r>
              <a:rPr lang="en-US" dirty="0"/>
              <a:t>treatment example, the accessible </a:t>
            </a:r>
            <a:r>
              <a:rPr lang="en-US" dirty="0" smtClean="0"/>
              <a:t>population might </a:t>
            </a:r>
            <a:r>
              <a:rPr lang="en-US" dirty="0"/>
              <a:t>predominantly comprise voluntarily </a:t>
            </a:r>
            <a:r>
              <a:rPr lang="en-US" dirty="0" smtClean="0"/>
              <a:t>admitted white </a:t>
            </a:r>
            <a:r>
              <a:rPr lang="en-US" dirty="0"/>
              <a:t>men in their twenties living in Detroit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r>
              <a:rPr lang="en-US" dirty="0"/>
              <a:t>Although we might ideally like to generalize </a:t>
            </a:r>
            <a:r>
              <a:rPr lang="en-US" dirty="0" smtClean="0"/>
              <a:t>our results </a:t>
            </a:r>
            <a:r>
              <a:rPr lang="en-US" dirty="0"/>
              <a:t>to all drug addicts, we would be on </a:t>
            </a:r>
            <a:r>
              <a:rPr lang="en-US" dirty="0" smtClean="0"/>
              <a:t>much safer </a:t>
            </a:r>
            <a:r>
              <a:rPr lang="en-US" dirty="0"/>
              <a:t>ground if we defined our target population </a:t>
            </a:r>
            <a:r>
              <a:rPr lang="en-US" dirty="0" smtClean="0"/>
              <a:t>as young</a:t>
            </a:r>
            <a:r>
              <a:rPr lang="en-US" dirty="0"/>
              <a:t>, urban, white men who present </a:t>
            </a:r>
            <a:r>
              <a:rPr lang="en-US" dirty="0" smtClean="0"/>
              <a:t>themselves for </a:t>
            </a:r>
            <a:r>
              <a:rPr lang="en-US" dirty="0"/>
              <a:t>treatment.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Threats to External Validity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 smtClean="0"/>
              <a:t>In </a:t>
            </a:r>
            <a:r>
              <a:rPr lang="en-US" dirty="0"/>
              <a:t>addition to characteristics </a:t>
            </a:r>
            <a:r>
              <a:rPr lang="en-US" u="sng" dirty="0"/>
              <a:t>of the sample that </a:t>
            </a:r>
            <a:r>
              <a:rPr lang="en-US" u="sng" dirty="0" smtClean="0"/>
              <a:t>limit the </a:t>
            </a:r>
            <a:r>
              <a:rPr lang="en-US" u="sng" dirty="0" err="1"/>
              <a:t>generalizability</a:t>
            </a:r>
            <a:r>
              <a:rPr lang="en-US" u="sng" dirty="0"/>
              <a:t> of research findings</a:t>
            </a:r>
            <a:r>
              <a:rPr lang="en-US" dirty="0"/>
              <a:t>, there </a:t>
            </a:r>
            <a:r>
              <a:rPr lang="en-US" dirty="0" smtClean="0"/>
              <a:t>are various </a:t>
            </a:r>
            <a:r>
              <a:rPr lang="en-US" dirty="0"/>
              <a:t>aspects of the research situation that </a:t>
            </a:r>
            <a:r>
              <a:rPr lang="en-US" dirty="0" smtClean="0"/>
              <a:t>affect the </a:t>
            </a:r>
            <a:r>
              <a:rPr lang="en-US" dirty="0"/>
              <a:t>study’s representativeness and, hence, its </a:t>
            </a:r>
            <a:r>
              <a:rPr lang="en-US" dirty="0" smtClean="0"/>
              <a:t>external validity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These </a:t>
            </a:r>
            <a:r>
              <a:rPr lang="en-US" dirty="0"/>
              <a:t>characteristics should be </a:t>
            </a:r>
            <a:r>
              <a:rPr lang="en-US" dirty="0" smtClean="0"/>
              <a:t>taken into </a:t>
            </a:r>
            <a:r>
              <a:rPr lang="en-US" dirty="0"/>
              <a:t>consideration in </a:t>
            </a:r>
            <a:r>
              <a:rPr lang="en-US" u="sng" dirty="0"/>
              <a:t>designing a study and in </a:t>
            </a:r>
            <a:r>
              <a:rPr lang="en-US" u="sng" dirty="0" smtClean="0"/>
              <a:t>interpreting result</a:t>
            </a:r>
            <a:r>
              <a:rPr lang="en-US" dirty="0" smtClean="0"/>
              <a:t>s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Among </a:t>
            </a:r>
            <a:r>
              <a:rPr lang="en-US" dirty="0"/>
              <a:t>the most noteworthy </a:t>
            </a:r>
            <a:r>
              <a:rPr lang="en-US" dirty="0" smtClean="0"/>
              <a:t>threats to </a:t>
            </a:r>
            <a:r>
              <a:rPr lang="en-US" dirty="0"/>
              <a:t>the external validity of </a:t>
            </a:r>
            <a:r>
              <a:rPr lang="en-US" dirty="0" smtClean="0"/>
              <a:t>studies—particularly those </a:t>
            </a:r>
            <a:r>
              <a:rPr lang="en-US" dirty="0"/>
              <a:t>involving an intervention—are the </a:t>
            </a:r>
            <a:r>
              <a:rPr lang="en-US" dirty="0" smtClean="0"/>
              <a:t>following five </a:t>
            </a:r>
            <a:r>
              <a:rPr lang="en-US" dirty="0"/>
              <a:t>effects: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correlational</a:t>
            </a:r>
            <a:r>
              <a:rPr lang="en-US" dirty="0" smtClean="0"/>
              <a:t> research design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l" rtl="0"/>
            <a:r>
              <a:rPr lang="en-US" sz="6200" dirty="0" smtClean="0"/>
              <a:t>Is a specific type of non-experimental design used to describe the relationship between or among variables.</a:t>
            </a:r>
          </a:p>
          <a:p>
            <a:pPr algn="l" rtl="0"/>
            <a:endParaRPr lang="en-US" sz="6200" dirty="0" smtClean="0"/>
          </a:p>
          <a:p>
            <a:pPr algn="l" rtl="0"/>
            <a:r>
              <a:rPr lang="en-US" sz="6200" dirty="0" smtClean="0"/>
              <a:t> It provides empirical evidence suggesting two or more variables are – or are not – related.  </a:t>
            </a:r>
          </a:p>
          <a:p>
            <a:pPr algn="l" rtl="0"/>
            <a:endParaRPr lang="en-US" sz="6200" dirty="0"/>
          </a:p>
          <a:p>
            <a:pPr algn="l" rtl="0"/>
            <a:r>
              <a:rPr lang="en-US" sz="6200" dirty="0" smtClean="0"/>
              <a:t>While this evidence does not establish causal relationships, it does contribute to a deeper understanding of the </a:t>
            </a:r>
            <a:r>
              <a:rPr lang="en-US" sz="6200" u="sng" dirty="0" smtClean="0"/>
              <a:t>variables being studied and their relationship.</a:t>
            </a:r>
            <a:r>
              <a:rPr lang="en-US" sz="6200" dirty="0" smtClean="0"/>
              <a:t> Without such knowledge, there is little sense in studying the relationship in an experimental design context. </a:t>
            </a:r>
          </a:p>
          <a:p>
            <a:pPr algn="l" rtl="0"/>
            <a:endParaRPr lang="en-US" sz="4500" dirty="0" smtClean="0"/>
          </a:p>
          <a:p>
            <a:endParaRPr lang="ar-SA" sz="43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1</a:t>
            </a:r>
            <a:r>
              <a:rPr lang="en-US" b="1" u="sng" dirty="0"/>
              <a:t>. </a:t>
            </a:r>
            <a:r>
              <a:rPr lang="en-US" b="1" i="1" u="sng" dirty="0"/>
              <a:t>Expectancy effects</a:t>
            </a:r>
            <a:r>
              <a:rPr lang="en-US" i="1" dirty="0"/>
              <a:t>. </a:t>
            </a:r>
            <a:r>
              <a:rPr lang="ar-SA" i="1" dirty="0" smtClean="0"/>
              <a:t>الآثار المتوقع</a:t>
            </a:r>
            <a:r>
              <a:rPr lang="en-US" i="1" dirty="0" smtClean="0"/>
              <a:t> </a:t>
            </a:r>
            <a:r>
              <a:rPr lang="en-US" dirty="0" smtClean="0"/>
              <a:t>subjects </a:t>
            </a:r>
            <a:r>
              <a:rPr lang="en-US" dirty="0"/>
              <a:t>may behave in a particular </a:t>
            </a:r>
            <a:r>
              <a:rPr lang="en-US" dirty="0" smtClean="0"/>
              <a:t>manner largely </a:t>
            </a:r>
            <a:r>
              <a:rPr lang="en-US" dirty="0"/>
              <a:t>because </a:t>
            </a:r>
            <a:r>
              <a:rPr lang="en-US" b="1" u="sng" dirty="0"/>
              <a:t>they are aware of their </a:t>
            </a:r>
            <a:r>
              <a:rPr lang="en-US" b="1" u="sng" dirty="0" smtClean="0"/>
              <a:t>participation in </a:t>
            </a:r>
            <a:r>
              <a:rPr lang="en-US" b="1" u="sng" dirty="0"/>
              <a:t>a study (i.e., the Hawthorne effect). </a:t>
            </a:r>
            <a:endParaRPr lang="en-US" b="1" u="sng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If a </a:t>
            </a:r>
            <a:r>
              <a:rPr lang="en-US" dirty="0"/>
              <a:t>certain type of behavior is </a:t>
            </a:r>
            <a:r>
              <a:rPr lang="en-US" dirty="0" smtClean="0"/>
              <a:t>elicited</a:t>
            </a:r>
            <a:r>
              <a:rPr lang="ar-JO" dirty="0" smtClean="0"/>
              <a:t> مُنْتَزع</a:t>
            </a:r>
            <a:r>
              <a:rPr lang="en-US" dirty="0" smtClean="0"/>
              <a:t> </a:t>
            </a:r>
            <a:r>
              <a:rPr lang="en-US" dirty="0" smtClean="0"/>
              <a:t>specifically because </a:t>
            </a:r>
            <a:r>
              <a:rPr lang="en-US" dirty="0"/>
              <a:t>of the research context, then the </a:t>
            </a:r>
            <a:r>
              <a:rPr lang="en-US" dirty="0" smtClean="0"/>
              <a:t>results cannot </a:t>
            </a:r>
            <a:r>
              <a:rPr lang="en-US" dirty="0"/>
              <a:t>be generalized to more natural settings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r>
              <a:rPr lang="en-US" dirty="0"/>
              <a:t>Similarly, a placebo effect occurs when </a:t>
            </a:r>
            <a:r>
              <a:rPr lang="en-US" dirty="0" smtClean="0"/>
              <a:t>subjects administered </a:t>
            </a:r>
            <a:r>
              <a:rPr lang="en-US" dirty="0"/>
              <a:t>a </a:t>
            </a:r>
            <a:r>
              <a:rPr lang="en-US" dirty="0" err="1"/>
              <a:t>pseudointervention</a:t>
            </a:r>
            <a:r>
              <a:rPr lang="en-US" dirty="0"/>
              <a:t> </a:t>
            </a:r>
            <a:r>
              <a:rPr lang="en-US" dirty="0" smtClean="0"/>
              <a:t>show changes </a:t>
            </a:r>
            <a:r>
              <a:rPr lang="en-US" dirty="0"/>
              <a:t>or improvements.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That </a:t>
            </a:r>
            <a:r>
              <a:rPr lang="en-US" dirty="0"/>
              <a:t>same </a:t>
            </a:r>
            <a:r>
              <a:rPr lang="en-US" dirty="0" smtClean="0"/>
              <a:t>placebo might </a:t>
            </a:r>
            <a:r>
              <a:rPr lang="en-US" dirty="0"/>
              <a:t>not, however, have any benefits when </a:t>
            </a:r>
            <a:r>
              <a:rPr lang="en-US" dirty="0" smtClean="0"/>
              <a:t>not administered </a:t>
            </a:r>
            <a:r>
              <a:rPr lang="en-US" dirty="0"/>
              <a:t>in the context of a study. (</a:t>
            </a:r>
            <a:r>
              <a:rPr lang="en-US" dirty="0" smtClean="0"/>
              <a:t>There are </a:t>
            </a:r>
            <a:r>
              <a:rPr lang="en-US" dirty="0"/>
              <a:t>also examples of a so-called </a:t>
            </a:r>
            <a:r>
              <a:rPr lang="en-US" b="1" u="sng" dirty="0" err="1"/>
              <a:t>nocebo</a:t>
            </a:r>
            <a:r>
              <a:rPr lang="en-US" b="1" u="sng" dirty="0"/>
              <a:t> </a:t>
            </a:r>
            <a:r>
              <a:rPr lang="en-US" b="1" u="sng" dirty="0" smtClean="0"/>
              <a:t>effect</a:t>
            </a:r>
            <a:r>
              <a:rPr lang="en-US" b="1" dirty="0" smtClean="0"/>
              <a:t>, </a:t>
            </a:r>
            <a:r>
              <a:rPr lang="en-US" dirty="0" smtClean="0"/>
              <a:t>which </a:t>
            </a:r>
            <a:r>
              <a:rPr lang="en-US" dirty="0"/>
              <a:t>involves adverse side effects </a:t>
            </a:r>
            <a:r>
              <a:rPr lang="en-US" dirty="0" smtClean="0"/>
              <a:t>experienced by </a:t>
            </a:r>
            <a:r>
              <a:rPr lang="en-US" dirty="0"/>
              <a:t>those getting the placebo.)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Example of a study with possible </a:t>
            </a:r>
            <a:r>
              <a:rPr lang="en-US" b="1" dirty="0" smtClean="0"/>
              <a:t>Hawthorne effect</a:t>
            </a:r>
            <a:r>
              <a:rPr lang="en-US" b="1" dirty="0"/>
              <a:t>:</a:t>
            </a:r>
          </a:p>
          <a:p>
            <a:pPr algn="l" rtl="0"/>
            <a:r>
              <a:rPr lang="en-US" dirty="0"/>
              <a:t>Hundley, Milne, Leighton-Beck, Graham, </a:t>
            </a:r>
            <a:r>
              <a:rPr lang="en-US" dirty="0" smtClean="0"/>
              <a:t>and </a:t>
            </a:r>
            <a:r>
              <a:rPr lang="en-US" dirty="0" err="1" smtClean="0"/>
              <a:t>Fitmaurice</a:t>
            </a:r>
            <a:r>
              <a:rPr lang="en-US" dirty="0" smtClean="0"/>
              <a:t> </a:t>
            </a:r>
            <a:r>
              <a:rPr lang="en-US" dirty="0"/>
              <a:t>(2000) </a:t>
            </a:r>
            <a:r>
              <a:rPr lang="en-US" u="sng" dirty="0"/>
              <a:t>designed an intervention </a:t>
            </a:r>
            <a:r>
              <a:rPr lang="en-US" u="sng" dirty="0" smtClean="0"/>
              <a:t>aimed at raising research awareness among midwives and nurses. </a:t>
            </a:r>
            <a:endParaRPr lang="en-US" u="sng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The </a:t>
            </a:r>
            <a:r>
              <a:rPr lang="en-US" dirty="0"/>
              <a:t>treatment group got an </a:t>
            </a:r>
            <a:r>
              <a:rPr lang="en-US" dirty="0" smtClean="0"/>
              <a:t>educational program</a:t>
            </a:r>
            <a:r>
              <a:rPr lang="en-US" dirty="0"/>
              <a:t>, whereas the control group did not.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Both groups </a:t>
            </a:r>
            <a:r>
              <a:rPr lang="en-US" dirty="0"/>
              <a:t>showed a knowledge gain from pretest </a:t>
            </a:r>
            <a:r>
              <a:rPr lang="en-US" dirty="0" smtClean="0"/>
              <a:t>to posttest</a:t>
            </a:r>
            <a:r>
              <a:rPr lang="en-US" dirty="0"/>
              <a:t>, which the researchers interpreted as </a:t>
            </a:r>
            <a:r>
              <a:rPr lang="en-US" dirty="0" smtClean="0"/>
              <a:t>a Hawthorne </a:t>
            </a:r>
            <a:r>
              <a:rPr lang="en-US" dirty="0"/>
              <a:t>effect (it might also have been the </a:t>
            </a:r>
            <a:r>
              <a:rPr lang="en-US" dirty="0" smtClean="0"/>
              <a:t>results of </a:t>
            </a:r>
            <a:r>
              <a:rPr lang="en-US" dirty="0"/>
              <a:t>a testing effect).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2. </a:t>
            </a:r>
            <a:r>
              <a:rPr lang="en-US" b="1" i="1" u="sng" dirty="0"/>
              <a:t>Novelty effects</a:t>
            </a:r>
            <a:r>
              <a:rPr lang="en-US" i="1" dirty="0" smtClean="0"/>
              <a:t>.</a:t>
            </a:r>
            <a:r>
              <a:rPr lang="ar-SA" i="1" dirty="0" smtClean="0"/>
              <a:t> آثار </a:t>
            </a:r>
            <a:r>
              <a:rPr lang="ar-SA" i="1" dirty="0" smtClean="0"/>
              <a:t>الجديدة</a:t>
            </a:r>
            <a:r>
              <a:rPr lang="en-US" i="1" dirty="0" smtClean="0"/>
              <a:t> </a:t>
            </a:r>
            <a:r>
              <a:rPr lang="en-US" i="1" dirty="0"/>
              <a:t>When a treatment is new, </a:t>
            </a:r>
            <a:r>
              <a:rPr lang="en-US" i="1" dirty="0" smtClean="0"/>
              <a:t>subjects </a:t>
            </a:r>
            <a:r>
              <a:rPr lang="en-US" dirty="0" smtClean="0"/>
              <a:t>and </a:t>
            </a:r>
            <a:r>
              <a:rPr lang="en-US" dirty="0"/>
              <a:t>research agents alike might alter </a:t>
            </a:r>
            <a:r>
              <a:rPr lang="en-US" dirty="0" smtClean="0"/>
              <a:t>their behavior </a:t>
            </a:r>
            <a:r>
              <a:rPr lang="en-US" dirty="0"/>
              <a:t>in various ways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People may be </a:t>
            </a:r>
            <a:r>
              <a:rPr lang="en-US" dirty="0" smtClean="0"/>
              <a:t>either enthusiastic </a:t>
            </a:r>
            <a:r>
              <a:rPr lang="en-US" dirty="0"/>
              <a:t>or skeptical about new methods </a:t>
            </a:r>
            <a:r>
              <a:rPr lang="en-US" dirty="0" smtClean="0"/>
              <a:t>of doing </a:t>
            </a:r>
            <a:r>
              <a:rPr lang="en-US" dirty="0"/>
              <a:t>things.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Results </a:t>
            </a:r>
            <a:r>
              <a:rPr lang="en-US" dirty="0"/>
              <a:t>may reflect </a:t>
            </a:r>
            <a:r>
              <a:rPr lang="en-US" u="sng" dirty="0"/>
              <a:t>reactions </a:t>
            </a:r>
            <a:r>
              <a:rPr lang="en-US" u="sng" dirty="0" smtClean="0"/>
              <a:t>to the </a:t>
            </a:r>
            <a:r>
              <a:rPr lang="en-US" u="sng" dirty="0"/>
              <a:t>novelty rather than to the intrinsic nature </a:t>
            </a:r>
            <a:r>
              <a:rPr lang="en-US" u="sng" dirty="0" smtClean="0"/>
              <a:t>of an </a:t>
            </a:r>
            <a:r>
              <a:rPr lang="en-US" u="sng" dirty="0"/>
              <a:t>intervention; once the treatment is </a:t>
            </a:r>
            <a:r>
              <a:rPr lang="en-US" u="sng" dirty="0" smtClean="0"/>
              <a:t>more familiar</a:t>
            </a:r>
            <a:r>
              <a:rPr lang="en-US" u="sng" dirty="0"/>
              <a:t>, results might be different.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 rtl="0"/>
            <a:r>
              <a:rPr lang="en-US" dirty="0"/>
              <a:t>3</a:t>
            </a:r>
            <a:r>
              <a:rPr lang="en-US" b="1" u="sng" dirty="0"/>
              <a:t>. </a:t>
            </a:r>
            <a:r>
              <a:rPr lang="en-US" b="1" i="1" u="sng" dirty="0"/>
              <a:t>Interaction of history and treatment effect. </a:t>
            </a:r>
            <a:endParaRPr lang="en-US" b="1" i="1" u="sng" dirty="0" smtClean="0"/>
          </a:p>
          <a:p>
            <a:pPr algn="l" rtl="0"/>
            <a:endParaRPr lang="en-US" i="1" dirty="0" smtClean="0"/>
          </a:p>
          <a:p>
            <a:pPr algn="l" rtl="0"/>
            <a:r>
              <a:rPr lang="en-US" sz="3400" i="1" dirty="0" smtClean="0"/>
              <a:t>The </a:t>
            </a:r>
            <a:r>
              <a:rPr lang="en-US" sz="3400" dirty="0" smtClean="0"/>
              <a:t>results </a:t>
            </a:r>
            <a:r>
              <a:rPr lang="en-US" sz="3400" dirty="0"/>
              <a:t>may reflect the impact of the </a:t>
            </a:r>
            <a:r>
              <a:rPr lang="en-US" sz="3400" dirty="0" smtClean="0"/>
              <a:t>treatment </a:t>
            </a:r>
            <a:r>
              <a:rPr lang="en-US" sz="3400" i="1" dirty="0" smtClean="0"/>
              <a:t>and </a:t>
            </a:r>
            <a:r>
              <a:rPr lang="en-US" sz="3400" i="1" dirty="0"/>
              <a:t>some other events external to the study</a:t>
            </a:r>
            <a:r>
              <a:rPr lang="en-US" sz="3400" i="1" dirty="0" smtClean="0"/>
              <a:t>.</a:t>
            </a:r>
          </a:p>
          <a:p>
            <a:pPr algn="l" rtl="0"/>
            <a:endParaRPr lang="en-US" sz="3400" i="1" dirty="0"/>
          </a:p>
          <a:p>
            <a:pPr algn="l" rtl="0"/>
            <a:r>
              <a:rPr lang="en-US" sz="3400" dirty="0"/>
              <a:t>When the treatment is implemented again in </a:t>
            </a:r>
            <a:r>
              <a:rPr lang="en-US" sz="3400" dirty="0" smtClean="0"/>
              <a:t>the absence </a:t>
            </a:r>
            <a:r>
              <a:rPr lang="en-US" sz="3400" dirty="0"/>
              <a:t>of the other events, different </a:t>
            </a:r>
            <a:r>
              <a:rPr lang="en-US" sz="3400" dirty="0" smtClean="0"/>
              <a:t>results may </a:t>
            </a:r>
            <a:r>
              <a:rPr lang="en-US" sz="3400" dirty="0"/>
              <a:t>be obtained. </a:t>
            </a:r>
            <a:endParaRPr lang="en-US" sz="3400" dirty="0" smtClean="0"/>
          </a:p>
          <a:p>
            <a:pPr algn="l" rtl="0"/>
            <a:endParaRPr lang="en-US" sz="3400" dirty="0" smtClean="0"/>
          </a:p>
          <a:p>
            <a:pPr algn="l" rtl="0"/>
            <a:r>
              <a:rPr lang="en-US" sz="3400" dirty="0" smtClean="0"/>
              <a:t>For </a:t>
            </a:r>
            <a:r>
              <a:rPr lang="en-US" sz="3400" dirty="0"/>
              <a:t>example, if a dietary </a:t>
            </a:r>
            <a:r>
              <a:rPr lang="en-US" sz="3400" dirty="0" smtClean="0"/>
              <a:t>intervention for </a:t>
            </a:r>
            <a:r>
              <a:rPr lang="en-US" sz="3400" dirty="0"/>
              <a:t>people with high cholesterol </a:t>
            </a:r>
            <a:r>
              <a:rPr lang="en-US" sz="3400" dirty="0" smtClean="0"/>
              <a:t>levels was </a:t>
            </a:r>
            <a:r>
              <a:rPr lang="en-US" sz="3400" dirty="0"/>
              <a:t>being evaluated shortly after </a:t>
            </a:r>
            <a:r>
              <a:rPr lang="en-US" sz="3400" dirty="0" smtClean="0"/>
              <a:t>extensive media </a:t>
            </a:r>
            <a:r>
              <a:rPr lang="en-US" sz="3400" dirty="0"/>
              <a:t>coverage of research demonstrating </a:t>
            </a:r>
            <a:r>
              <a:rPr lang="en-US" sz="3400" dirty="0" smtClean="0"/>
              <a:t>a link </a:t>
            </a:r>
            <a:r>
              <a:rPr lang="en-US" sz="3400" dirty="0"/>
              <a:t>between oat bran consumption </a:t>
            </a:r>
            <a:r>
              <a:rPr lang="ar-SA" sz="3400" dirty="0" smtClean="0"/>
              <a:t>استهلاك النخالة الشوفان</a:t>
            </a:r>
            <a:r>
              <a:rPr lang="en-US" sz="3400" dirty="0" smtClean="0"/>
              <a:t>reduced cholesterol </a:t>
            </a:r>
            <a:r>
              <a:rPr lang="en-US" sz="3400" dirty="0"/>
              <a:t>levels, it would be difficult to </a:t>
            </a:r>
            <a:r>
              <a:rPr lang="en-US" sz="3400" dirty="0" smtClean="0"/>
              <a:t>know whether </a:t>
            </a:r>
            <a:r>
              <a:rPr lang="en-US" sz="3400" dirty="0"/>
              <a:t>any observed effects would be </a:t>
            </a:r>
            <a:r>
              <a:rPr lang="en-US" sz="3400" dirty="0" smtClean="0"/>
              <a:t>found again </a:t>
            </a:r>
            <a:r>
              <a:rPr lang="en-US" sz="3400" dirty="0"/>
              <a:t>if the intervention were implemented </a:t>
            </a:r>
            <a:r>
              <a:rPr lang="en-US" sz="3400" dirty="0" smtClean="0"/>
              <a:t>several months </a:t>
            </a:r>
            <a:r>
              <a:rPr lang="en-US" sz="3400" dirty="0"/>
              <a:t>later with a new group of people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dirty="0"/>
              <a:t>4. </a:t>
            </a:r>
            <a:r>
              <a:rPr lang="en-US" b="1" i="1" u="sng" dirty="0"/>
              <a:t>Experimenter effects</a:t>
            </a:r>
            <a:r>
              <a:rPr lang="en-US" i="1" dirty="0"/>
              <a:t>. Subjects’ behavior </a:t>
            </a:r>
            <a:r>
              <a:rPr lang="en-US" i="1" dirty="0" smtClean="0"/>
              <a:t>may </a:t>
            </a:r>
            <a:r>
              <a:rPr lang="en-US" dirty="0" smtClean="0"/>
              <a:t>be </a:t>
            </a:r>
            <a:r>
              <a:rPr lang="en-US" dirty="0"/>
              <a:t>affected by characteristics of the researchers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investigators often have </a:t>
            </a:r>
            <a:r>
              <a:rPr lang="en-US" dirty="0" smtClean="0"/>
              <a:t>an emotional </a:t>
            </a:r>
            <a:r>
              <a:rPr lang="en-US" dirty="0"/>
              <a:t>or intellectual investment in </a:t>
            </a:r>
            <a:r>
              <a:rPr lang="en-US" dirty="0" smtClean="0"/>
              <a:t>demonstrating that </a:t>
            </a:r>
            <a:r>
              <a:rPr lang="en-US" dirty="0"/>
              <a:t>their hypotheses are </a:t>
            </a:r>
            <a:r>
              <a:rPr lang="en-US" u="sng" dirty="0"/>
              <a:t>correct </a:t>
            </a:r>
            <a:r>
              <a:rPr lang="en-US" u="sng" dirty="0" smtClean="0"/>
              <a:t>and may </a:t>
            </a:r>
            <a:r>
              <a:rPr lang="en-US" u="sng" dirty="0"/>
              <a:t>unconsciously communicate their </a:t>
            </a:r>
            <a:r>
              <a:rPr lang="en-US" u="sng" dirty="0" smtClean="0"/>
              <a:t>expectations to </a:t>
            </a:r>
            <a:r>
              <a:rPr lang="en-US" u="sng" dirty="0"/>
              <a:t>subjects. </a:t>
            </a:r>
            <a:endParaRPr lang="en-US" u="sng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this is the case, the </a:t>
            </a:r>
            <a:r>
              <a:rPr lang="en-US" dirty="0" smtClean="0"/>
              <a:t>results in </a:t>
            </a:r>
            <a:r>
              <a:rPr lang="en-US" dirty="0"/>
              <a:t>the original study might be difficult </a:t>
            </a:r>
            <a:r>
              <a:rPr lang="en-US" dirty="0" smtClean="0"/>
              <a:t>to replicate </a:t>
            </a:r>
            <a:r>
              <a:rPr lang="en-US" dirty="0"/>
              <a:t>in a more neutral situation.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5. </a:t>
            </a:r>
            <a:r>
              <a:rPr lang="en-US" b="1" i="1" u="sng" dirty="0"/>
              <a:t>Measurement effects</a:t>
            </a:r>
            <a:r>
              <a:rPr lang="en-US" i="1" dirty="0"/>
              <a:t>. Researchers collect a </a:t>
            </a:r>
            <a:r>
              <a:rPr lang="en-US" i="1" u="sng" dirty="0" smtClean="0"/>
              <a:t>considerable </a:t>
            </a:r>
            <a:r>
              <a:rPr lang="en-US" u="sng" dirty="0" smtClean="0"/>
              <a:t>amount </a:t>
            </a:r>
            <a:r>
              <a:rPr lang="en-US" u="sng" dirty="0"/>
              <a:t>of data in most studies, </a:t>
            </a:r>
            <a:r>
              <a:rPr lang="en-US" u="sng" dirty="0" smtClean="0"/>
              <a:t>such as </a:t>
            </a:r>
            <a:r>
              <a:rPr lang="en-US" u="sng" dirty="0"/>
              <a:t>pretest information, background data, and </a:t>
            </a:r>
            <a:r>
              <a:rPr lang="en-US" u="sng" dirty="0" smtClean="0"/>
              <a:t>so forth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results </a:t>
            </a:r>
            <a:r>
              <a:rPr lang="en-US" u="sng" dirty="0"/>
              <a:t>may not apply to </a:t>
            </a:r>
            <a:r>
              <a:rPr lang="en-US" u="sng" dirty="0" smtClean="0"/>
              <a:t>another group </a:t>
            </a:r>
            <a:r>
              <a:rPr lang="en-US" u="sng" dirty="0"/>
              <a:t>of people who are not also exposed to </a:t>
            </a:r>
            <a:r>
              <a:rPr lang="en-US" u="sng" dirty="0" smtClean="0"/>
              <a:t>the same </a:t>
            </a:r>
            <a:r>
              <a:rPr lang="en-US" u="sng" dirty="0"/>
              <a:t>data collection</a:t>
            </a:r>
            <a:r>
              <a:rPr lang="en-US" dirty="0"/>
              <a:t> (and </a:t>
            </a:r>
            <a:r>
              <a:rPr lang="en-US" dirty="0" smtClean="0"/>
              <a:t>attention-giving) procedures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in Achieving Study Validity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Researcher </a:t>
            </a:r>
            <a:r>
              <a:rPr lang="en-US" dirty="0"/>
              <a:t>strive to design studies that are </a:t>
            </a:r>
            <a:r>
              <a:rPr lang="en-US" dirty="0" smtClean="0"/>
              <a:t>strong with </a:t>
            </a:r>
            <a:r>
              <a:rPr lang="en-US" dirty="0"/>
              <a:t>respect to all four types of study validity.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In some </a:t>
            </a:r>
            <a:r>
              <a:rPr lang="en-US" dirty="0"/>
              <a:t>instances, however, the requirements for </a:t>
            </a:r>
            <a:r>
              <a:rPr lang="en-US" dirty="0" smtClean="0"/>
              <a:t>ensuring one </a:t>
            </a:r>
            <a:r>
              <a:rPr lang="en-US" dirty="0"/>
              <a:t>type of validity interfere with the </a:t>
            </a:r>
            <a:r>
              <a:rPr lang="en-US" dirty="0" smtClean="0"/>
              <a:t>possibility of </a:t>
            </a:r>
            <a:r>
              <a:rPr lang="en-US" dirty="0"/>
              <a:t>achieving others.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/>
              <a:t>As one example, consider researchers who </a:t>
            </a:r>
            <a:r>
              <a:rPr lang="en-US" dirty="0" smtClean="0"/>
              <a:t>use </a:t>
            </a:r>
            <a:r>
              <a:rPr lang="en-US" u="sng" dirty="0" smtClean="0"/>
              <a:t>homogeneity </a:t>
            </a:r>
            <a:r>
              <a:rPr lang="en-US" u="sng" dirty="0"/>
              <a:t>to enhance the internal validity of </a:t>
            </a:r>
            <a:r>
              <a:rPr lang="en-US" u="sng" dirty="0" smtClean="0"/>
              <a:t>a study</a:t>
            </a:r>
            <a:r>
              <a:rPr lang="en-US" u="sng" dirty="0"/>
              <a:t>. </a:t>
            </a:r>
            <a:endParaRPr lang="en-US" u="sng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By </a:t>
            </a:r>
            <a:r>
              <a:rPr lang="en-US" dirty="0"/>
              <a:t>controlling extraneous variables </a:t>
            </a:r>
            <a:r>
              <a:rPr lang="en-US" dirty="0" smtClean="0"/>
              <a:t>through selection </a:t>
            </a:r>
            <a:r>
              <a:rPr lang="en-US" u="sng" dirty="0"/>
              <a:t>of a homogeneous sample, </a:t>
            </a:r>
            <a:r>
              <a:rPr lang="en-US" u="sng" dirty="0" smtClean="0"/>
              <a:t>researchers strengthen </a:t>
            </a:r>
            <a:r>
              <a:rPr lang="en-US" u="sng" dirty="0"/>
              <a:t>internal validity but limit external </a:t>
            </a:r>
            <a:r>
              <a:rPr lang="en-US" u="sng" dirty="0" smtClean="0"/>
              <a:t>validity (i.e</a:t>
            </a:r>
            <a:r>
              <a:rPr lang="en-US" u="sng" dirty="0"/>
              <a:t>., the ability to generalize the study results </a:t>
            </a:r>
            <a:r>
              <a:rPr lang="en-US" u="sng" dirty="0" smtClean="0"/>
              <a:t>to an </a:t>
            </a:r>
            <a:r>
              <a:rPr lang="en-US" u="sng" dirty="0"/>
              <a:t>entire population of interest</a:t>
            </a:r>
            <a:r>
              <a:rPr lang="en-US" dirty="0"/>
              <a:t>).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As another example, if researchers exert a </a:t>
            </a:r>
            <a:r>
              <a:rPr lang="en-US" dirty="0" smtClean="0"/>
              <a:t>high degree </a:t>
            </a:r>
            <a:r>
              <a:rPr lang="en-US" dirty="0"/>
              <a:t>of control over a study through constancy </a:t>
            </a:r>
            <a:r>
              <a:rPr lang="en-US" dirty="0" smtClean="0"/>
              <a:t>of conditions </a:t>
            </a:r>
            <a:r>
              <a:rPr lang="en-US" dirty="0"/>
              <a:t>in an effort to maximize internal </a:t>
            </a:r>
            <a:r>
              <a:rPr lang="en-US" dirty="0" smtClean="0"/>
              <a:t>validity, the </a:t>
            </a:r>
            <a:r>
              <a:rPr lang="en-US" dirty="0"/>
              <a:t>setting may become highly artificial </a:t>
            </a:r>
            <a:r>
              <a:rPr lang="en-US" dirty="0" smtClean="0"/>
              <a:t>and pose </a:t>
            </a:r>
            <a:r>
              <a:rPr lang="en-US" dirty="0"/>
              <a:t>a threat to the </a:t>
            </a:r>
            <a:r>
              <a:rPr lang="en-US" dirty="0" err="1"/>
              <a:t>generalizability</a:t>
            </a:r>
            <a:r>
              <a:rPr lang="en-US" dirty="0"/>
              <a:t> of the </a:t>
            </a:r>
            <a:r>
              <a:rPr lang="en-US" dirty="0" smtClean="0"/>
              <a:t>findings to </a:t>
            </a:r>
            <a:r>
              <a:rPr lang="en-US" dirty="0"/>
              <a:t>more </a:t>
            </a:r>
            <a:r>
              <a:rPr lang="en-US" dirty="0" err="1" smtClean="0"/>
              <a:t>naturalisti</a:t>
            </a:r>
            <a:r>
              <a:rPr lang="en-US" dirty="0" smtClean="0"/>
              <a:t> environments.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Thus, it is </a:t>
            </a:r>
            <a:r>
              <a:rPr lang="en-US" dirty="0" smtClean="0"/>
              <a:t>often necessary </a:t>
            </a:r>
            <a:r>
              <a:rPr lang="en-US" dirty="0"/>
              <a:t>to reach a compromise by </a:t>
            </a:r>
            <a:r>
              <a:rPr lang="en-US" dirty="0" smtClean="0"/>
              <a:t>introducing sufficient </a:t>
            </a:r>
            <a:r>
              <a:rPr lang="en-US" dirty="0"/>
              <a:t>controls while maintaining some </a:t>
            </a:r>
            <a:r>
              <a:rPr lang="en-US" dirty="0" smtClean="0"/>
              <a:t>semblance of </a:t>
            </a:r>
            <a:r>
              <a:rPr lang="en-US" dirty="0"/>
              <a:t>realism</a:t>
            </a:r>
            <a:r>
              <a:rPr lang="en-US" dirty="0" smtClean="0"/>
              <a:t>.</a:t>
            </a:r>
            <a:r>
              <a:rPr lang="ar-AE" dirty="0" smtClean="0"/>
              <a:t> مظهر من مظاهر الواقعية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6733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</a:t>
            </a:r>
            <a:r>
              <a:rPr lang="en-US" dirty="0" err="1" smtClean="0"/>
              <a:t>Correlational</a:t>
            </a:r>
            <a:r>
              <a:rPr lang="en-US" dirty="0" smtClean="0"/>
              <a:t> Designs</a:t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fontScale="55000" lnSpcReduction="20000"/>
          </a:bodyPr>
          <a:lstStyle/>
          <a:p>
            <a:pPr algn="l" rtl="0"/>
            <a:r>
              <a:rPr lang="en-US" dirty="0" smtClean="0"/>
              <a:t>The design has two forms. The first is </a:t>
            </a:r>
            <a:r>
              <a:rPr lang="en-US" b="1" u="sng" dirty="0" smtClean="0"/>
              <a:t>called a relational design </a:t>
            </a:r>
            <a:r>
              <a:rPr lang="en-US" dirty="0" smtClean="0"/>
              <a:t>because the basic intent is to explain the </a:t>
            </a:r>
            <a:r>
              <a:rPr lang="en-US" u="sng" dirty="0" smtClean="0"/>
              <a:t>relationship – or association </a:t>
            </a:r>
            <a:r>
              <a:rPr lang="en-US" dirty="0" smtClean="0"/>
              <a:t>– between two or more variables. An examination of the relationship between students’ attitudes toward math and their math achievement is an example of a relational design.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In fact, this is a specific design known as </a:t>
            </a:r>
            <a:r>
              <a:rPr lang="en-US" b="1" u="sng" dirty="0" smtClean="0"/>
              <a:t>a simple </a:t>
            </a:r>
            <a:r>
              <a:rPr lang="en-US" b="1" u="sng" dirty="0" err="1" smtClean="0"/>
              <a:t>bivariate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correlational</a:t>
            </a:r>
            <a:r>
              <a:rPr lang="en-US" b="1" u="sng" dirty="0" smtClean="0"/>
              <a:t> </a:t>
            </a:r>
            <a:r>
              <a:rPr lang="en-US" dirty="0" smtClean="0"/>
              <a:t>design.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This design can be extended to </a:t>
            </a:r>
            <a:r>
              <a:rPr lang="en-US" u="sng" dirty="0" smtClean="0"/>
              <a:t>include more variables </a:t>
            </a:r>
            <a:r>
              <a:rPr lang="en-US" dirty="0" smtClean="0"/>
              <a:t>to more precisely describe the relationships among variables.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Suppose, for example, a researcher obtained students’ prior math achievement scores and wondered if they – in conjunction with math attitudes – would result in a higher correlation.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This application is called multiple regression, and it provides much more insight into the relationship between and among the variables being studied.. 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When there is a conflict between internal </a:t>
            </a:r>
            <a:r>
              <a:rPr lang="en-US" dirty="0" smtClean="0"/>
              <a:t>and external </a:t>
            </a:r>
            <a:r>
              <a:rPr lang="en-US" dirty="0"/>
              <a:t>validity, it is often preferable to opt </a:t>
            </a:r>
            <a:r>
              <a:rPr lang="ar-SA" dirty="0" smtClean="0"/>
              <a:t>اختيار </a:t>
            </a:r>
            <a:r>
              <a:rPr lang="en-US" dirty="0" smtClean="0"/>
              <a:t>for stronger </a:t>
            </a:r>
            <a:r>
              <a:rPr lang="en-US" dirty="0"/>
              <a:t>internal validity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Indeed, it can be </a:t>
            </a:r>
            <a:r>
              <a:rPr lang="en-US" dirty="0" smtClean="0"/>
              <a:t>argued that </a:t>
            </a:r>
            <a:r>
              <a:rPr lang="en-US" dirty="0"/>
              <a:t>if findings are not internally valid, they </a:t>
            </a:r>
            <a:r>
              <a:rPr lang="en-US" dirty="0" smtClean="0"/>
              <a:t>cannot possibly </a:t>
            </a:r>
            <a:r>
              <a:rPr lang="en-US" dirty="0"/>
              <a:t>be externally valid.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That </a:t>
            </a:r>
            <a:r>
              <a:rPr lang="en-US" dirty="0"/>
              <a:t>is, it makes </a:t>
            </a:r>
            <a:r>
              <a:rPr lang="en-US" dirty="0" smtClean="0"/>
              <a:t>little sense </a:t>
            </a:r>
            <a:r>
              <a:rPr lang="en-US" dirty="0"/>
              <a:t>to generalize findings if the findings </a:t>
            </a:r>
            <a:r>
              <a:rPr lang="en-US" dirty="0" smtClean="0"/>
              <a:t>are themselves </a:t>
            </a:r>
            <a:r>
              <a:rPr lang="en-US" dirty="0"/>
              <a:t>ambiguous. </a:t>
            </a:r>
            <a:r>
              <a:rPr lang="ar-SA" dirty="0" smtClean="0"/>
              <a:t>غامض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Whenever a compromise</a:t>
            </a:r>
            <a:r>
              <a:rPr lang="ar-SA" dirty="0" smtClean="0"/>
              <a:t> حل وسط</a:t>
            </a:r>
            <a:r>
              <a:rPr lang="en-US" dirty="0" smtClean="0"/>
              <a:t> is necessary, the concept of replication</a:t>
            </a:r>
            <a:r>
              <a:rPr lang="ar-SA" dirty="0" smtClean="0"/>
              <a:t> النسخ المتماثل </a:t>
            </a:r>
            <a:r>
              <a:rPr lang="en-US" dirty="0" smtClean="0"/>
              <a:t>or the repetition of a study in a new setting with new subjects, is critical.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Much greater confidence can be placed in study findings </a:t>
            </a:r>
            <a:r>
              <a:rPr lang="en-US" u="sng" dirty="0" smtClean="0"/>
              <a:t>if it can be demonstrated that the results can be replicated in other settings and with new subjects</a:t>
            </a:r>
            <a:endParaRPr lang="en-US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 smtClean="0"/>
              <a:t>The </a:t>
            </a:r>
            <a:r>
              <a:rPr lang="en-US" b="1" dirty="0"/>
              <a:t>threat of history refers to the </a:t>
            </a:r>
            <a:r>
              <a:rPr lang="en-US" b="1" dirty="0" smtClean="0"/>
              <a:t>occurrence </a:t>
            </a:r>
            <a:r>
              <a:rPr lang="en-US" dirty="0" smtClean="0"/>
              <a:t>of </a:t>
            </a:r>
            <a:r>
              <a:rPr lang="en-US" dirty="0"/>
              <a:t>external events that take place </a:t>
            </a:r>
            <a:r>
              <a:rPr lang="en-US" dirty="0" smtClean="0"/>
              <a:t>concurrently with </a:t>
            </a:r>
            <a:r>
              <a:rPr lang="en-US" dirty="0"/>
              <a:t>the independent variable that can </a:t>
            </a:r>
            <a:r>
              <a:rPr lang="en-US" dirty="0" smtClean="0"/>
              <a:t>affect the </a:t>
            </a:r>
            <a:r>
              <a:rPr lang="en-US" dirty="0"/>
              <a:t>dependent variables.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For </a:t>
            </a:r>
            <a:r>
              <a:rPr lang="en-US" dirty="0"/>
              <a:t>example, suppose </a:t>
            </a:r>
            <a:r>
              <a:rPr lang="en-US" dirty="0" smtClean="0"/>
              <a:t>we were </a:t>
            </a:r>
            <a:r>
              <a:rPr lang="en-US" dirty="0"/>
              <a:t>studying the effectiveness of a </a:t>
            </a:r>
            <a:r>
              <a:rPr lang="en-US" dirty="0" smtClean="0"/>
              <a:t>county-wide nurse </a:t>
            </a:r>
            <a:r>
              <a:rPr lang="en-US" dirty="0"/>
              <a:t>outreach program to encourage </a:t>
            </a:r>
            <a:r>
              <a:rPr lang="en-US" dirty="0" smtClean="0"/>
              <a:t>pregnant women </a:t>
            </a:r>
            <a:r>
              <a:rPr lang="en-US" dirty="0"/>
              <a:t>in rural areas </a:t>
            </a:r>
            <a:r>
              <a:rPr lang="en-US" dirty="0" smtClean="0"/>
              <a:t>to improve </a:t>
            </a:r>
            <a:r>
              <a:rPr lang="en-US" dirty="0"/>
              <a:t>their </a:t>
            </a:r>
            <a:r>
              <a:rPr lang="en-US" dirty="0" smtClean="0"/>
              <a:t>health-related practices </a:t>
            </a:r>
            <a:r>
              <a:rPr lang="en-US" dirty="0"/>
              <a:t>before delivery (e.g., better </a:t>
            </a:r>
            <a:r>
              <a:rPr lang="en-US" dirty="0" smtClean="0"/>
              <a:t>nutritional practices</a:t>
            </a:r>
            <a:r>
              <a:rPr lang="en-US" dirty="0"/>
              <a:t>, cessation of smoking, earlier </a:t>
            </a:r>
            <a:r>
              <a:rPr lang="en-US" dirty="0" smtClean="0"/>
              <a:t>prenatal care</a:t>
            </a:r>
            <a:r>
              <a:rPr lang="en-US" dirty="0"/>
              <a:t>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The program might be evaluated by </a:t>
            </a:r>
            <a:r>
              <a:rPr lang="en-US" dirty="0" smtClean="0"/>
              <a:t>comparing the </a:t>
            </a:r>
            <a:r>
              <a:rPr lang="en-US" dirty="0"/>
              <a:t>average birth weight of infants born in </a:t>
            </a:r>
            <a:r>
              <a:rPr lang="en-US" dirty="0" smtClean="0"/>
              <a:t>the 12 </a:t>
            </a:r>
            <a:r>
              <a:rPr lang="en-US" dirty="0"/>
              <a:t>months before the outreach program with the </a:t>
            </a:r>
            <a:r>
              <a:rPr lang="en-US" dirty="0" smtClean="0"/>
              <a:t>average birth </a:t>
            </a:r>
            <a:r>
              <a:rPr lang="en-US" dirty="0"/>
              <a:t>weight of those born in the 12 </a:t>
            </a:r>
            <a:r>
              <a:rPr lang="en-US" dirty="0" smtClean="0"/>
              <a:t>months after </a:t>
            </a:r>
            <a:r>
              <a:rPr lang="en-US" dirty="0"/>
              <a:t>the program was introduced, using a time </a:t>
            </a:r>
            <a:r>
              <a:rPr lang="en-US" dirty="0" smtClean="0"/>
              <a:t>series design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However</a:t>
            </a:r>
            <a:r>
              <a:rPr lang="en-US" dirty="0"/>
              <a:t>, suppose that 1 month after </a:t>
            </a:r>
            <a:r>
              <a:rPr lang="en-US" dirty="0" smtClean="0"/>
              <a:t>the new </a:t>
            </a:r>
            <a:r>
              <a:rPr lang="en-US" dirty="0"/>
              <a:t>program was launched, a highly </a:t>
            </a:r>
            <a:r>
              <a:rPr lang="en-US" dirty="0" smtClean="0"/>
              <a:t>publicized docudrama</a:t>
            </a:r>
            <a:r>
              <a:rPr lang="ar-AE" dirty="0" smtClean="0"/>
              <a:t> دراما وثائقية</a:t>
            </a:r>
            <a:r>
              <a:rPr lang="en-US" dirty="0" smtClean="0"/>
              <a:t> </a:t>
            </a:r>
            <a:r>
              <a:rPr lang="en-US" dirty="0"/>
              <a:t>regarding the inadequacies of </a:t>
            </a:r>
            <a:r>
              <a:rPr lang="en-US" dirty="0" smtClean="0"/>
              <a:t>prenatal care </a:t>
            </a:r>
            <a:r>
              <a:rPr lang="en-US" dirty="0"/>
              <a:t>for poor women was aired on national television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Infants’ birth weight might now be affected </a:t>
            </a:r>
            <a:r>
              <a:rPr lang="en-US" dirty="0" smtClean="0"/>
              <a:t>by both </a:t>
            </a:r>
            <a:r>
              <a:rPr lang="en-US" dirty="0"/>
              <a:t>the intervention and the messages in the </a:t>
            </a:r>
            <a:r>
              <a:rPr lang="en-US" dirty="0" smtClean="0"/>
              <a:t>docudrama, and </a:t>
            </a:r>
            <a:r>
              <a:rPr lang="en-US" dirty="0"/>
              <a:t>it becomes impossible to disentangle </a:t>
            </a:r>
            <a:r>
              <a:rPr lang="ar-AE" dirty="0" smtClean="0"/>
              <a:t>فصل </a:t>
            </a:r>
            <a:r>
              <a:rPr lang="en-US" dirty="0" smtClean="0"/>
              <a:t>the two </a:t>
            </a:r>
            <a:r>
              <a:rPr lang="en-US" dirty="0"/>
              <a:t>effects.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b="1" dirty="0" smtClean="0"/>
              <a:t>Selection </a:t>
            </a:r>
            <a:r>
              <a:rPr lang="en-US" b="1" dirty="0"/>
              <a:t>encompasses biases </a:t>
            </a:r>
            <a:r>
              <a:rPr lang="en-US" b="1" dirty="0" smtClean="0"/>
              <a:t>resulting </a:t>
            </a:r>
            <a:r>
              <a:rPr lang="en-US" dirty="0" smtClean="0"/>
              <a:t>from </a:t>
            </a:r>
            <a:r>
              <a:rPr lang="en-US" u="sng" dirty="0"/>
              <a:t>preexisting differences </a:t>
            </a:r>
            <a:r>
              <a:rPr lang="en-US" u="sng" dirty="0" smtClean="0"/>
              <a:t>between groups</a:t>
            </a:r>
            <a:r>
              <a:rPr lang="en-US" dirty="0"/>
              <a:t>. When individuals are not assigned </a:t>
            </a:r>
            <a:r>
              <a:rPr lang="en-US" dirty="0" smtClean="0"/>
              <a:t>randomly to </a:t>
            </a:r>
            <a:r>
              <a:rPr lang="en-US" dirty="0"/>
              <a:t>groups, there is always a possibility </a:t>
            </a:r>
            <a:r>
              <a:rPr lang="en-US" dirty="0" smtClean="0"/>
              <a:t>that the </a:t>
            </a:r>
            <a:r>
              <a:rPr lang="en-US" dirty="0"/>
              <a:t>groups are nonequivalent.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They </a:t>
            </a:r>
            <a:r>
              <a:rPr lang="en-US" dirty="0"/>
              <a:t>may differ </a:t>
            </a:r>
            <a:r>
              <a:rPr lang="en-US" dirty="0" smtClean="0"/>
              <a:t>in ways </a:t>
            </a:r>
            <a:r>
              <a:rPr lang="en-US" dirty="0"/>
              <a:t>that are </a:t>
            </a:r>
            <a:r>
              <a:rPr lang="en-US" dirty="0" smtClean="0"/>
              <a:t>subtle</a:t>
            </a:r>
            <a:r>
              <a:rPr lang="ar-AE" dirty="0" smtClean="0"/>
              <a:t> رقيق</a:t>
            </a:r>
            <a:r>
              <a:rPr lang="en-US" dirty="0" smtClean="0"/>
              <a:t> </a:t>
            </a:r>
            <a:r>
              <a:rPr lang="en-US" dirty="0"/>
              <a:t>and difficult to detect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If </a:t>
            </a:r>
            <a:r>
              <a:rPr lang="en-US" dirty="0" smtClean="0"/>
              <a:t>the groups </a:t>
            </a:r>
            <a:r>
              <a:rPr lang="en-US" dirty="0"/>
              <a:t>are nonequivalent, differences on </a:t>
            </a:r>
            <a:r>
              <a:rPr lang="en-US" dirty="0" smtClean="0"/>
              <a:t>outcomes may </a:t>
            </a:r>
            <a:r>
              <a:rPr lang="en-US" dirty="0"/>
              <a:t>result from initial differences rather than </a:t>
            </a:r>
            <a:r>
              <a:rPr lang="en-US" dirty="0" smtClean="0"/>
              <a:t>from the </a:t>
            </a:r>
            <a:r>
              <a:rPr lang="en-US" dirty="0"/>
              <a:t>effect of the independent variable.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For example, if we found that women with a fertility problem were more likely to be depressed than women who were mothers, it would be impossible to conclude that the two groups differed in depression </a:t>
            </a:r>
            <a:r>
              <a:rPr lang="en-US" i="1" dirty="0" smtClean="0"/>
              <a:t>because </a:t>
            </a:r>
            <a:r>
              <a:rPr lang="en-US" dirty="0" smtClean="0"/>
              <a:t>of differences in reproductive status; women in the two groups might have been different in terms of psychological adjustment from the start.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</TotalTime>
  <Words>3857</Words>
  <Application>Microsoft Office PowerPoint</Application>
  <PresentationFormat>On-screen Show (4:3)</PresentationFormat>
  <Paragraphs>266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Internal and External Validity</vt:lpstr>
      <vt:lpstr>Internal validity</vt:lpstr>
      <vt:lpstr>Threats to Internal Validity </vt:lpstr>
      <vt:lpstr>A correlational research design</vt:lpstr>
      <vt:lpstr>Types of Correlational Designs   </vt:lpstr>
      <vt:lpstr>History.</vt:lpstr>
      <vt:lpstr>Slide 7</vt:lpstr>
      <vt:lpstr>Selection.</vt:lpstr>
      <vt:lpstr>Slide 9</vt:lpstr>
      <vt:lpstr>Slide 10</vt:lpstr>
      <vt:lpstr>Slide 11</vt:lpstr>
      <vt:lpstr>Maturation.</vt:lpstr>
      <vt:lpstr>Slide 13</vt:lpstr>
      <vt:lpstr>Slide 14</vt:lpstr>
      <vt:lpstr>Testing.</vt:lpstr>
      <vt:lpstr>Slide 16</vt:lpstr>
      <vt:lpstr>Slide 17</vt:lpstr>
      <vt:lpstr>Instrumentation</vt:lpstr>
      <vt:lpstr>Mortality.</vt:lpstr>
      <vt:lpstr>Slide 20</vt:lpstr>
      <vt:lpstr>Slide 21</vt:lpstr>
      <vt:lpstr>TIP:</vt:lpstr>
      <vt:lpstr>Internal Validity and Research Design </vt:lpstr>
      <vt:lpstr>Slide 24</vt:lpstr>
      <vt:lpstr>Slide 25</vt:lpstr>
      <vt:lpstr>Slide 26</vt:lpstr>
      <vt:lpstr>TIP:</vt:lpstr>
      <vt:lpstr>Slide 28</vt:lpstr>
      <vt:lpstr>Internal Validity and Data Analysis </vt:lpstr>
      <vt:lpstr>Slide 30</vt:lpstr>
      <vt:lpstr>External Validity </vt:lpstr>
      <vt:lpstr>Slide 32</vt:lpstr>
      <vt:lpstr>External Validity and Sampling </vt:lpstr>
      <vt:lpstr>Slide 34</vt:lpstr>
      <vt:lpstr>Slide 35</vt:lpstr>
      <vt:lpstr>Slide 36</vt:lpstr>
      <vt:lpstr>Slide 37</vt:lpstr>
      <vt:lpstr>Slide 38</vt:lpstr>
      <vt:lpstr>Threats to External Validity 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Issues in Achieving Study Validity </vt:lpstr>
      <vt:lpstr>Slide 48</vt:lpstr>
      <vt:lpstr>Slide 49</vt:lpstr>
      <vt:lpstr>Slide 50</vt:lpstr>
      <vt:lpstr>Slide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Validity</dc:title>
  <dc:creator>Dr.Aidah</dc:creator>
  <cp:lastModifiedBy>HP</cp:lastModifiedBy>
  <cp:revision>47</cp:revision>
  <dcterms:created xsi:type="dcterms:W3CDTF">2016-04-11T00:04:06Z</dcterms:created>
  <dcterms:modified xsi:type="dcterms:W3CDTF">2020-04-15T09:42:14Z</dcterms:modified>
</cp:coreProperties>
</file>