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7FBDD-8F71-4EF9-9315-942E74AC00C6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2BAD6-1211-4A96-881C-5759AA861F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601822-7AA1-4840-8ED0-60B4C6B1C83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63CDDD-2118-4FDE-8D65-1ED1563BF36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AA5892-57CE-4C7C-9DE4-24EA5041B41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FB4941-3DE9-46AB-A03E-FFBBCCFACF4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5E3D57-7264-4A4C-A1F5-60E0F30D084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22992B-5197-418F-9C5C-79DCEDAA4AD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1753D-3525-4F33-B575-4D256332947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4F0D74-8D3D-49EB-8D41-63877D51D84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D811FD-0CED-4950-ADB0-81E8B6ED95F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7881DE-DF26-496C-BAD1-D13D4329CCE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C74062-F38A-49E1-94B4-5F9AF3084E7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3E8D2-2162-4C14-91F2-6C937325433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1B7790-F547-485E-9654-AE54F3E2A11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398F03-1A34-479D-A8EA-A4226CF6FC7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EB04AF-8A25-4E86-8060-C975282959B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E6DCCB-160E-4E86-BD17-1DD064CE30B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DE22-9FC6-4D2F-8943-553839C94D64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66B4-A660-47E5-8CB4-28F1CE924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DE22-9FC6-4D2F-8943-553839C94D64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66B4-A660-47E5-8CB4-28F1CE924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DE22-9FC6-4D2F-8943-553839C94D64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66B4-A660-47E5-8CB4-28F1CE924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عنوان ومحتوى فوق ن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C230C-71C7-4D25-A8D8-6A54E4A9A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DE22-9FC6-4D2F-8943-553839C94D64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66B4-A660-47E5-8CB4-28F1CE924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DE22-9FC6-4D2F-8943-553839C94D64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66B4-A660-47E5-8CB4-28F1CE924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DE22-9FC6-4D2F-8943-553839C94D64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66B4-A660-47E5-8CB4-28F1CE924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DE22-9FC6-4D2F-8943-553839C94D64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66B4-A660-47E5-8CB4-28F1CE924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DE22-9FC6-4D2F-8943-553839C94D64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66B4-A660-47E5-8CB4-28F1CE924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DE22-9FC6-4D2F-8943-553839C94D64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66B4-A660-47E5-8CB4-28F1CE924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DE22-9FC6-4D2F-8943-553839C94D64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66B4-A660-47E5-8CB4-28F1CE924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DE22-9FC6-4D2F-8943-553839C94D64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66B4-A660-47E5-8CB4-28F1CE924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ADE22-9FC6-4D2F-8943-553839C94D64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F66B4-A660-47E5-8CB4-28F1CE924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9800"/>
            <a:ext cx="7772400" cy="2362200"/>
          </a:xfrm>
        </p:spPr>
        <p:txBody>
          <a:bodyPr/>
          <a:lstStyle/>
          <a:p>
            <a:pPr eaLnBrk="1" hangingPunct="1"/>
            <a:r>
              <a:rPr lang="en-US" sz="6600" b="1" smtClean="0">
                <a:solidFill>
                  <a:srgbClr val="FF0000"/>
                </a:solidFill>
              </a:rPr>
              <a:t/>
            </a:r>
            <a:br>
              <a:rPr lang="en-US" sz="6600" b="1" smtClean="0">
                <a:solidFill>
                  <a:srgbClr val="FF0000"/>
                </a:solidFill>
              </a:rPr>
            </a:br>
            <a:endParaRPr lang="en-US" sz="2400" b="1" smtClean="0">
              <a:solidFill>
                <a:srgbClr val="FF0000"/>
              </a:solidFill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57200" y="3124200"/>
            <a:ext cx="822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dirty="0" smtClean="0">
                <a:solidFill>
                  <a:srgbClr val="0000FF"/>
                </a:solidFill>
              </a:rPr>
              <a:t>POPULATION GENETICS</a:t>
            </a:r>
            <a:endParaRPr lang="en-GB" sz="60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2052" name="Rectangle 1029"/>
          <p:cNvSpPr>
            <a:spLocks noChangeArrowheads="1"/>
          </p:cNvSpPr>
          <p:nvPr/>
        </p:nvSpPr>
        <p:spPr bwMode="auto">
          <a:xfrm>
            <a:off x="168275" y="4191000"/>
            <a:ext cx="8747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 b="1">
                <a:latin typeface="Book Antiqua" pitchFamily="18" charset="0"/>
              </a:rPr>
              <a:t>It is the study of the properties of genes in populations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62000" y="685800"/>
            <a:ext cx="7543800" cy="990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Genetics: Analysis and Principles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00200" y="2133600"/>
            <a:ext cx="5867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5400" dirty="0">
                <a:solidFill>
                  <a:schemeClr val="tx2"/>
                </a:solidFill>
                <a:latin typeface="Times New Roman" pitchFamily="18" charset="0"/>
              </a:rPr>
              <a:t>CHAPTER </a:t>
            </a:r>
            <a:r>
              <a:rPr lang="en-US" sz="5400" dirty="0" smtClean="0">
                <a:solidFill>
                  <a:schemeClr val="tx2"/>
                </a:solidFill>
                <a:latin typeface="Times New Roman" pitchFamily="18" charset="0"/>
              </a:rPr>
              <a:t>24</a:t>
            </a:r>
            <a:r>
              <a:rPr lang="en-US" sz="4400" dirty="0">
                <a:solidFill>
                  <a:schemeClr val="tx2"/>
                </a:solidFill>
                <a:latin typeface="Calibri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 b="15608"/>
          <a:stretch>
            <a:fillRect/>
          </a:stretch>
        </p:blipFill>
        <p:spPr bwMode="auto">
          <a:xfrm>
            <a:off x="57150" y="57150"/>
            <a:ext cx="893445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47638" y="3336925"/>
            <a:ext cx="8843962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7188" indent="-357188" algn="just">
              <a:buFont typeface="Wingdings" pitchFamily="2" charset="2"/>
              <a:buChar char="Ø"/>
            </a:pPr>
            <a:r>
              <a:rPr lang="en-US" sz="2600">
                <a:latin typeface="Book Antiqua" pitchFamily="18" charset="0"/>
              </a:rPr>
              <a:t>Phenotypically, if the population size remains at 100 cats, we will still see approximately 84 black individuals (with either </a:t>
            </a:r>
            <a:r>
              <a:rPr lang="en-US" sz="2600" i="1">
                <a:latin typeface="Book Antiqua" pitchFamily="18" charset="0"/>
              </a:rPr>
              <a:t>BB </a:t>
            </a:r>
            <a:r>
              <a:rPr lang="en-US" sz="2600">
                <a:latin typeface="Book Antiqua" pitchFamily="18" charset="0"/>
              </a:rPr>
              <a:t>or </a:t>
            </a:r>
            <a:r>
              <a:rPr lang="en-US" sz="2600" i="1">
                <a:latin typeface="Book Antiqua" pitchFamily="18" charset="0"/>
              </a:rPr>
              <a:t>Bb </a:t>
            </a:r>
            <a:r>
              <a:rPr lang="en-US" sz="2600">
                <a:latin typeface="Book Antiqua" pitchFamily="18" charset="0"/>
              </a:rPr>
              <a:t>genotypes) and 16 white individuals (with the </a:t>
            </a:r>
            <a:r>
              <a:rPr lang="en-US" sz="2600" i="1">
                <a:latin typeface="Book Antiqua" pitchFamily="18" charset="0"/>
              </a:rPr>
              <a:t>bb </a:t>
            </a:r>
            <a:r>
              <a:rPr lang="en-US" sz="2600">
                <a:latin typeface="Book Antiqua" pitchFamily="18" charset="0"/>
              </a:rPr>
              <a:t>genotype) in the population.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60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600">
                <a:latin typeface="Book Antiqua" pitchFamily="18" charset="0"/>
              </a:rPr>
              <a:t>Allele, genotype, and phenotype frequencies have remained unchanged from one generation to the next.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28588" y="127000"/>
            <a:ext cx="878681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7188" indent="-357188" algn="just">
              <a:buFont typeface="Wingdings" pitchFamily="2" charset="2"/>
              <a:buChar char="v"/>
            </a:pPr>
            <a:r>
              <a:rPr lang="en-US" sz="2800" b="1" dirty="0">
                <a:latin typeface="Book Antiqua" pitchFamily="18" charset="0"/>
              </a:rPr>
              <a:t>Consider the recessive allele responsible for the serious human disease cystic fibrosis. </a:t>
            </a:r>
          </a:p>
          <a:p>
            <a:pPr marL="357188" indent="-357188" algn="just">
              <a:buFont typeface="Wingdings" pitchFamily="2" charset="2"/>
              <a:buChar char="v"/>
            </a:pPr>
            <a:endParaRPr lang="en-US" sz="28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v"/>
            </a:pPr>
            <a:r>
              <a:rPr lang="en-US" sz="2800" b="1" dirty="0">
                <a:latin typeface="Book Antiqua" pitchFamily="18" charset="0"/>
              </a:rPr>
              <a:t>This allele is present in North Americans of Caucasian descent at a frequency </a:t>
            </a:r>
            <a:r>
              <a:rPr lang="en-US" sz="2800" b="1" i="1" dirty="0">
                <a:latin typeface="Book Antiqua" pitchFamily="18" charset="0"/>
              </a:rPr>
              <a:t>q </a:t>
            </a:r>
            <a:r>
              <a:rPr lang="en-US" sz="2800" b="1" dirty="0">
                <a:latin typeface="Book Antiqua" pitchFamily="18" charset="0"/>
              </a:rPr>
              <a:t>of about 22 per 1000 individuals, or 0.022. </a:t>
            </a:r>
          </a:p>
          <a:p>
            <a:pPr marL="357188" indent="-357188" algn="just">
              <a:buFont typeface="Wingdings" pitchFamily="2" charset="2"/>
              <a:buChar char="v"/>
            </a:pPr>
            <a:endParaRPr lang="en-US" sz="28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v"/>
            </a:pPr>
            <a:r>
              <a:rPr lang="en-US" sz="2800" b="1" dirty="0">
                <a:latin typeface="Book Antiqua" pitchFamily="18" charset="0"/>
              </a:rPr>
              <a:t>What proportion of North American Caucasians, therefore, is expected to express this trait?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47638" y="644525"/>
            <a:ext cx="884396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7188" indent="-357188" algn="just">
              <a:buFont typeface="Wingdings" pitchFamily="2" charset="2"/>
              <a:buChar char="Ø"/>
            </a:pPr>
            <a:r>
              <a:rPr lang="en-GB" sz="2400" b="1" dirty="0">
                <a:latin typeface="Book Antiqua" pitchFamily="18" charset="0"/>
              </a:rPr>
              <a:t>The frequency of double recessive individuals (</a:t>
            </a:r>
            <a:r>
              <a:rPr lang="en-GB" sz="2400" b="1" i="1" dirty="0">
                <a:latin typeface="Book Antiqua" pitchFamily="18" charset="0"/>
              </a:rPr>
              <a:t>q</a:t>
            </a:r>
            <a:r>
              <a:rPr lang="en-GB" sz="2400" b="1" dirty="0">
                <a:latin typeface="Book Antiqua" pitchFamily="18" charset="0"/>
              </a:rPr>
              <a:t>2) is expected to be 0.022 x 0.022, or 1 in every 2000 </a:t>
            </a:r>
            <a:r>
              <a:rPr lang="en-GB" sz="2400" b="1" dirty="0" smtClean="0">
                <a:latin typeface="Book Antiqua" pitchFamily="18" charset="0"/>
              </a:rPr>
              <a:t>individuals. </a:t>
            </a:r>
            <a:endParaRPr lang="en-US" sz="24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endParaRPr lang="en-GB" sz="24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GB" sz="2400" b="1" dirty="0">
                <a:latin typeface="Book Antiqua" pitchFamily="18" charset="0"/>
              </a:rPr>
              <a:t>If the frequency of the recessive allele </a:t>
            </a:r>
            <a:r>
              <a:rPr lang="en-GB" sz="2400" b="1" i="1" dirty="0">
                <a:latin typeface="Book Antiqua" pitchFamily="18" charset="0"/>
              </a:rPr>
              <a:t>q </a:t>
            </a:r>
            <a:r>
              <a:rPr lang="en-GB" sz="2400" b="1" dirty="0">
                <a:latin typeface="Book Antiqua" pitchFamily="18" charset="0"/>
              </a:rPr>
              <a:t>is 0.022, then the frequency of the dominant allele </a:t>
            </a:r>
            <a:r>
              <a:rPr lang="en-GB" sz="2400" b="1" i="1" dirty="0">
                <a:latin typeface="Book Antiqua" pitchFamily="18" charset="0"/>
              </a:rPr>
              <a:t>p </a:t>
            </a:r>
            <a:r>
              <a:rPr lang="en-GB" sz="2400" b="1" dirty="0">
                <a:latin typeface="Book Antiqua" pitchFamily="18" charset="0"/>
              </a:rPr>
              <a:t>must be 1 – 0.022, or 0.978. </a:t>
            </a:r>
            <a:endParaRPr lang="en-US" sz="24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endParaRPr lang="en-GB" sz="24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GB" sz="2400" b="1" dirty="0">
                <a:latin typeface="Book Antiqua" pitchFamily="18" charset="0"/>
              </a:rPr>
              <a:t>The frequency of heterozygous individuals (2</a:t>
            </a:r>
            <a:r>
              <a:rPr lang="en-GB" sz="2400" b="1" i="1" dirty="0">
                <a:latin typeface="Book Antiqua" pitchFamily="18" charset="0"/>
              </a:rPr>
              <a:t>pq</a:t>
            </a:r>
            <a:r>
              <a:rPr lang="en-GB" sz="2400" b="1" dirty="0">
                <a:latin typeface="Book Antiqua" pitchFamily="18" charset="0"/>
              </a:rPr>
              <a:t>) is thus expected to be 2 x 0.978 x 0.022, or 43 in every 1000 individuals. </a:t>
            </a:r>
            <a:endParaRPr lang="en-US" sz="24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endParaRPr lang="en-GB" sz="24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GB" sz="2400" b="1" dirty="0">
                <a:latin typeface="Book Antiqua" pitchFamily="18" charset="0"/>
              </a:rPr>
              <a:t>How valid are these calculated predictions?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GB" sz="24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GB" sz="2400" b="1" dirty="0">
                <a:latin typeface="Book Antiqua" pitchFamily="18" charset="0"/>
              </a:rPr>
              <a:t>For some genes the calculated predictions do </a:t>
            </a:r>
            <a:r>
              <a:rPr lang="en-GB" sz="2400" b="1" i="1" dirty="0">
                <a:latin typeface="Book Antiqua" pitchFamily="18" charset="0"/>
              </a:rPr>
              <a:t>not </a:t>
            </a:r>
            <a:r>
              <a:rPr lang="en-GB" sz="2400" b="1" dirty="0">
                <a:latin typeface="Book Antiqua" pitchFamily="18" charset="0"/>
              </a:rPr>
              <a:t>match the actual values.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36525" y="55563"/>
            <a:ext cx="8778875" cy="654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just"/>
            <a:r>
              <a:rPr lang="en-US" sz="3200" b="1">
                <a:solidFill>
                  <a:srgbClr val="FF0000"/>
                </a:solidFill>
                <a:latin typeface="Book Antiqua" pitchFamily="18" charset="0"/>
              </a:rPr>
              <a:t>Do Allele Frequencies Change?</a:t>
            </a:r>
          </a:p>
          <a:p>
            <a:pPr marL="457200" indent="-457200" algn="just"/>
            <a:endParaRPr lang="en-US" sz="3200" b="1">
              <a:solidFill>
                <a:srgbClr val="FF0000"/>
              </a:solidFill>
              <a:latin typeface="Book Antiqua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b="1">
                <a:latin typeface="Book Antiqua" pitchFamily="18" charset="0"/>
              </a:rPr>
              <a:t>According to the Hardy–Weinberg principle, both the allele and genotype frequencies in a large, random-mating population will remain constant from generation to generation.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en-US" b="1">
              <a:latin typeface="Book Antiqua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b="1">
                <a:latin typeface="Book Antiqua" pitchFamily="18" charset="0"/>
              </a:rPr>
              <a:t>Individual allele frequencies often change in natural populations, with some alleles becoming more common and others decreasing in frequency. 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en-US" b="1">
              <a:latin typeface="Book Antiqua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b="1">
                <a:latin typeface="Book Antiqua" pitchFamily="18" charset="0"/>
              </a:rPr>
              <a:t>The Hardy–Weinberg principle establishes a convenient baseline against which to measure such changes. 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en-US" b="1">
              <a:latin typeface="Book Antiqua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b="1">
                <a:latin typeface="Book Antiqua" pitchFamily="18" charset="0"/>
              </a:rPr>
              <a:t>By looking at how various factors alter the proportions of homozygotes and heterozygotes, we can identify the forces affecting particular situations we observe.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12713" y="57150"/>
            <a:ext cx="8878887" cy="675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just"/>
            <a:r>
              <a:rPr lang="en-US" sz="2400" b="1" dirty="0">
                <a:solidFill>
                  <a:srgbClr val="FF0000"/>
                </a:solidFill>
              </a:rPr>
              <a:t>What factors can alter allele frequencies? </a:t>
            </a:r>
          </a:p>
          <a:p>
            <a:pPr marL="914400" lvl="1" indent="-457200" algn="just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Mutation</a:t>
            </a:r>
          </a:p>
          <a:p>
            <a:pPr marL="914400" lvl="1" indent="-457200" algn="just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Gene flow (including both immigration into and emigration out of a given population).</a:t>
            </a:r>
          </a:p>
          <a:p>
            <a:pPr marL="914400" lvl="1" indent="-457200" algn="just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Nonrandom mating, </a:t>
            </a:r>
          </a:p>
          <a:p>
            <a:pPr marL="914400" lvl="1" indent="-457200" algn="just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Genetic drift (random change in allele frequencies, which is more likely in small populations).</a:t>
            </a:r>
          </a:p>
          <a:p>
            <a:pPr marL="914400" lvl="1" indent="-457200" algn="just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Selection.</a:t>
            </a:r>
          </a:p>
          <a:p>
            <a:pPr marL="457200" indent="-457200" algn="just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400" dirty="0"/>
              <a:t>Only selection produces adaptive evolutionary change because only in selection does the result depend on the nature of the environment. </a:t>
            </a:r>
          </a:p>
          <a:p>
            <a:pPr marL="457200" indent="-457200" algn="just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400" dirty="0"/>
              <a:t>The other factors operate relatively independently of the environment, so the changes they produce are not shaped by environmental demands.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87313" y="646113"/>
            <a:ext cx="890428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61963" indent="-461963" algn="ctr"/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Five agents of evolutionary change</a:t>
            </a:r>
          </a:p>
          <a:p>
            <a:pPr marL="461963" indent="-461963" algn="ctr"/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  <a:p>
            <a:pPr marL="461963" indent="-461963" algn="just">
              <a:buFontTx/>
              <a:buAutoNum type="arabicPeriod"/>
            </a:pPr>
            <a:r>
              <a:rPr lang="en-US" sz="2400" b="1" dirty="0">
                <a:solidFill>
                  <a:srgbClr val="0000FF"/>
                </a:solidFill>
                <a:latin typeface="Book Antiqua" pitchFamily="18" charset="0"/>
              </a:rPr>
              <a:t>Mutation</a:t>
            </a:r>
          </a:p>
          <a:p>
            <a:pPr marL="461963" indent="-461963" algn="just"/>
            <a:endParaRPr lang="en-US" sz="2400" dirty="0">
              <a:solidFill>
                <a:srgbClr val="0000FF"/>
              </a:solidFill>
              <a:latin typeface="Book Antiqua" pitchFamily="18" charset="0"/>
            </a:endParaRPr>
          </a:p>
          <a:p>
            <a:pPr marL="461963" indent="-461963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Mutation from one allele to another can obviously change the proportions of particular alleles in a population.</a:t>
            </a:r>
          </a:p>
          <a:p>
            <a:pPr marL="461963" indent="-461963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461963" indent="-461963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Mutation rates are generally so low that they have little effect on the Hardy–Weinberg proportions of common alleles. </a:t>
            </a:r>
          </a:p>
          <a:p>
            <a:pPr marL="461963" indent="-461963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461963" indent="-461963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A single gene may mutate about 1 to 10 times per 100,000 cell divisions (although </a:t>
            </a:r>
            <a:r>
              <a:rPr lang="en-US" sz="2400" i="1" dirty="0">
                <a:latin typeface="Book Antiqua" pitchFamily="18" charset="0"/>
              </a:rPr>
              <a:t>some </a:t>
            </a:r>
            <a:r>
              <a:rPr lang="en-US" sz="2400" dirty="0">
                <a:latin typeface="Book Antiqua" pitchFamily="18" charset="0"/>
              </a:rPr>
              <a:t>genes mutate much more frequently than that).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23825" y="431800"/>
            <a:ext cx="8867775" cy="599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7188" indent="-357188" algn="just"/>
            <a:r>
              <a:rPr lang="en-US" sz="2400" b="1" dirty="0">
                <a:solidFill>
                  <a:srgbClr val="0000FF"/>
                </a:solidFill>
                <a:latin typeface="Book Antiqua" pitchFamily="18" charset="0"/>
              </a:rPr>
              <a:t>2. Gene Flow</a:t>
            </a:r>
            <a:endParaRPr lang="en-US" sz="2400" dirty="0">
              <a:solidFill>
                <a:srgbClr val="0000FF"/>
              </a:solidFill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b="1" dirty="0">
                <a:latin typeface="Book Antiqua" pitchFamily="18" charset="0"/>
              </a:rPr>
              <a:t>Gene flow is the movement of alleles from one population to another.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b="1" dirty="0">
                <a:latin typeface="Book Antiqua" pitchFamily="18" charset="0"/>
              </a:rPr>
              <a:t>It can be a powerful agent of change because members of two different populations may exchange genetic material.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b="1" dirty="0">
                <a:latin typeface="Book Antiqua" pitchFamily="18" charset="0"/>
              </a:rPr>
              <a:t>Sometimes gene flow is obvious, as when an animal moves from one place to another.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b="1" dirty="0">
                <a:latin typeface="Book Antiqua" pitchFamily="18" charset="0"/>
              </a:rPr>
              <a:t>Other important kinds of gene flow are not as obvious.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b="1" dirty="0">
                <a:latin typeface="Book Antiqua" pitchFamily="18" charset="0"/>
              </a:rPr>
              <a:t>These subtler movements include the drifting of gametes or immature stages of plants or marine animals from one place to another.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152400" y="0"/>
            <a:ext cx="877411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7188" indent="-357188" algn="just"/>
            <a:r>
              <a:rPr lang="en-US" sz="2800" b="1" dirty="0">
                <a:solidFill>
                  <a:srgbClr val="0000FF"/>
                </a:solidFill>
                <a:latin typeface="Book Antiqua" pitchFamily="18" charset="0"/>
              </a:rPr>
              <a:t>3. Nonrandom Mating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8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800" b="1" dirty="0">
                <a:latin typeface="Book Antiqua" pitchFamily="18" charset="0"/>
              </a:rPr>
              <a:t>Individuals with certain genotypes sometimes mate with one another more commonly than would be expected on a random basis, a phenomenon known as nonrandom mating.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8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800" b="1" dirty="0">
                <a:latin typeface="Book Antiqua" pitchFamily="18" charset="0"/>
              </a:rPr>
              <a:t>Inbreeding (</a:t>
            </a: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mating with relatives</a:t>
            </a:r>
            <a:r>
              <a:rPr lang="en-US" sz="2800" b="1" dirty="0">
                <a:latin typeface="Book Antiqua" pitchFamily="18" charset="0"/>
              </a:rPr>
              <a:t>) is a </a:t>
            </a: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type of nonrandom mating </a:t>
            </a:r>
            <a:r>
              <a:rPr lang="en-US" sz="2800" b="1" dirty="0">
                <a:latin typeface="Book Antiqua" pitchFamily="18" charset="0"/>
              </a:rPr>
              <a:t>that causes the frequencies of particular genotypes to differ greatly from those predicted by the Hardy–Weinberg principle.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8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800" b="1" dirty="0">
                <a:latin typeface="Book Antiqua" pitchFamily="18" charset="0"/>
              </a:rPr>
              <a:t>By increasing </a:t>
            </a:r>
            <a:r>
              <a:rPr lang="en-US" sz="2800" b="1" dirty="0" err="1">
                <a:latin typeface="Book Antiqua" pitchFamily="18" charset="0"/>
              </a:rPr>
              <a:t>homozygosity</a:t>
            </a:r>
            <a:r>
              <a:rPr lang="en-US" sz="2800" b="1" dirty="0">
                <a:latin typeface="Book Antiqua" pitchFamily="18" charset="0"/>
              </a:rPr>
              <a:t> in a population, inbreeding increases the expression of recessive alleles.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30175" y="431800"/>
            <a:ext cx="8785225" cy="599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7188" indent="-357188" algn="just"/>
            <a:r>
              <a:rPr lang="en-US" sz="2400" b="1" dirty="0">
                <a:solidFill>
                  <a:srgbClr val="0000FF"/>
                </a:solidFill>
                <a:latin typeface="Book Antiqua" pitchFamily="18" charset="0"/>
              </a:rPr>
              <a:t>4. Genetic Drift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b="1" dirty="0">
                <a:latin typeface="Book Antiqua" pitchFamily="18" charset="0"/>
              </a:rPr>
              <a:t>In small populations, frequencies of particular alleles may change drastically by chance alone.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b="1" dirty="0">
                <a:latin typeface="Book Antiqua" pitchFamily="18" charset="0"/>
              </a:rPr>
              <a:t>Such changes in allele frequencies occur randomly, as if the frequencies were drifting, and are thus known as genetic drift.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b="1" dirty="0">
                <a:latin typeface="Book Antiqua" pitchFamily="18" charset="0"/>
              </a:rPr>
              <a:t>For this reason, a population must be large to be in Hardy–Weinberg equilibrium.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b="1" dirty="0">
                <a:latin typeface="Book Antiqua" pitchFamily="18" charset="0"/>
              </a:rPr>
              <a:t>A set of small populations that are isolated from one another may come to differ strongly as a result of genetic drift even if the forces of natural selection do not differ between the populations.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 b="28410"/>
          <a:stretch>
            <a:fillRect/>
          </a:stretch>
        </p:blipFill>
        <p:spPr bwMode="auto">
          <a:xfrm>
            <a:off x="177800" y="47625"/>
            <a:ext cx="8890000" cy="673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0"/>
            <a:ext cx="3124200" cy="3227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4775" y="285750"/>
            <a:ext cx="8810625" cy="588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just"/>
            <a:r>
              <a:rPr lang="en-US" sz="2400" b="1" dirty="0">
                <a:solidFill>
                  <a:srgbClr val="FF0000"/>
                </a:solidFill>
              </a:rPr>
              <a:t>The Hardy–Weinberg Principle</a:t>
            </a:r>
            <a:endParaRPr lang="en-US" sz="2400" dirty="0">
              <a:solidFill>
                <a:srgbClr val="FF0000"/>
              </a:solidFill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400" b="1" dirty="0"/>
              <a:t>G. H. Hardy, an English mathematician, and G. Weinberg, a German physician. 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en-US" sz="2400" b="1" dirty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400" b="1" dirty="0"/>
              <a:t>They pointed out that the original proportions of the genotypes in a population will </a:t>
            </a:r>
            <a:r>
              <a:rPr lang="en-US" sz="2400" b="1" dirty="0">
                <a:solidFill>
                  <a:srgbClr val="FF0000"/>
                </a:solidFill>
              </a:rPr>
              <a:t>remain constant </a:t>
            </a:r>
            <a:r>
              <a:rPr lang="en-US" sz="2400" b="1" dirty="0"/>
              <a:t>from generation to generation, as long as the following assumptions are met: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en-US" sz="2400" b="1" dirty="0"/>
          </a:p>
          <a:p>
            <a:pPr marL="993775" lvl="1" indent="-457200" algn="just">
              <a:lnSpc>
                <a:spcPct val="130000"/>
              </a:lnSpc>
              <a:buFontTx/>
              <a:buAutoNum type="arabicPeriod"/>
            </a:pPr>
            <a:r>
              <a:rPr lang="en-US" sz="2400" b="1" dirty="0">
                <a:solidFill>
                  <a:srgbClr val="0000FF"/>
                </a:solidFill>
              </a:rPr>
              <a:t>The population size is very large.</a:t>
            </a:r>
            <a:endParaRPr lang="es-ES_tradnl" sz="2400" b="1" dirty="0">
              <a:solidFill>
                <a:srgbClr val="0000FF"/>
              </a:solidFill>
            </a:endParaRPr>
          </a:p>
          <a:p>
            <a:pPr marL="993775" lvl="1" indent="-457200" algn="just">
              <a:lnSpc>
                <a:spcPct val="130000"/>
              </a:lnSpc>
              <a:buFontTx/>
              <a:buAutoNum type="arabicPeriod"/>
            </a:pPr>
            <a:r>
              <a:rPr lang="en-US" sz="2400" b="1" dirty="0">
                <a:solidFill>
                  <a:srgbClr val="0000FF"/>
                </a:solidFill>
              </a:rPr>
              <a:t>Random mating is occurring.</a:t>
            </a:r>
            <a:endParaRPr lang="es-ES_tradnl" sz="2400" b="1" dirty="0">
              <a:solidFill>
                <a:srgbClr val="0000FF"/>
              </a:solidFill>
            </a:endParaRPr>
          </a:p>
          <a:p>
            <a:pPr marL="993775" lvl="1" indent="-457200" algn="just">
              <a:lnSpc>
                <a:spcPct val="130000"/>
              </a:lnSpc>
              <a:buFontTx/>
              <a:buAutoNum type="arabicPeriod"/>
            </a:pPr>
            <a:r>
              <a:rPr lang="en-US" sz="2400" b="1" dirty="0">
                <a:solidFill>
                  <a:srgbClr val="0000FF"/>
                </a:solidFill>
              </a:rPr>
              <a:t>No mutation takes place.</a:t>
            </a:r>
            <a:endParaRPr lang="es-ES_tradnl" sz="2400" b="1" dirty="0">
              <a:solidFill>
                <a:srgbClr val="0000FF"/>
              </a:solidFill>
            </a:endParaRPr>
          </a:p>
          <a:p>
            <a:pPr marL="993775" lvl="1" indent="-457200" algn="just">
              <a:lnSpc>
                <a:spcPct val="130000"/>
              </a:lnSpc>
              <a:buFontTx/>
              <a:buAutoNum type="arabicPeriod"/>
            </a:pPr>
            <a:r>
              <a:rPr lang="en-US" sz="2400" b="1" dirty="0">
                <a:solidFill>
                  <a:srgbClr val="0000FF"/>
                </a:solidFill>
              </a:rPr>
              <a:t>No genes are input from other sources (no immigration takes place).</a:t>
            </a:r>
            <a:endParaRPr lang="es-ES_tradnl" sz="2400" b="1" dirty="0">
              <a:solidFill>
                <a:srgbClr val="0000FF"/>
              </a:solidFill>
            </a:endParaRPr>
          </a:p>
          <a:p>
            <a:pPr marL="993775" lvl="1" indent="-457200" algn="just">
              <a:lnSpc>
                <a:spcPct val="130000"/>
              </a:lnSpc>
              <a:buFontTx/>
              <a:buAutoNum type="arabicPeriod"/>
            </a:pPr>
            <a:r>
              <a:rPr lang="en-US" sz="2400" b="1" dirty="0">
                <a:solidFill>
                  <a:srgbClr val="0000FF"/>
                </a:solidFill>
              </a:rPr>
              <a:t>No selection occurs.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01600" y="168275"/>
            <a:ext cx="889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7188" indent="-357188" algn="just">
              <a:buFont typeface="Wingdings" pitchFamily="2" charset="2"/>
              <a:buChar char="Ø"/>
            </a:pPr>
            <a:r>
              <a:rPr lang="en-US" sz="2400" b="1"/>
              <a:t>Two related causes of decreases in a population’s size are founder effects and bottlenecks. 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52400" y="1136650"/>
            <a:ext cx="8763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7188" indent="-357188" algn="just"/>
            <a:r>
              <a:rPr lang="en-US" sz="2400" b="1" dirty="0">
                <a:solidFill>
                  <a:srgbClr val="0000FF"/>
                </a:solidFill>
                <a:latin typeface="Book Antiqua" pitchFamily="18" charset="0"/>
              </a:rPr>
              <a:t>a. Founder Effects.</a:t>
            </a:r>
            <a:r>
              <a:rPr lang="en-US" sz="2400" b="1" dirty="0">
                <a:latin typeface="Book Antiqua" pitchFamily="18" charset="0"/>
              </a:rPr>
              <a:t> </a:t>
            </a: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Sometimes one or a few individuals disperse and become the founders of a new, isolated population at some distance from their place of origin.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These pioneers are not likely to have all the alleles present in the source population.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In some cases, previously rare alleles in the source population may be a significant fraction of the new population’s genetic endowment.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This phenomenon is called the founder effect. Founder effects are not rare in nature.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46050" y="279400"/>
            <a:ext cx="876935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7188" indent="-357188" algn="just"/>
            <a:r>
              <a:rPr lang="en-US" sz="2400" b="1" dirty="0">
                <a:solidFill>
                  <a:srgbClr val="0000FF"/>
                </a:solidFill>
                <a:latin typeface="Book Antiqua" pitchFamily="18" charset="0"/>
              </a:rPr>
              <a:t>b. The Bottleneck Effect.</a:t>
            </a:r>
            <a:r>
              <a:rPr lang="en-US" sz="2400" b="1" dirty="0">
                <a:latin typeface="Book Antiqua" pitchFamily="18" charset="0"/>
              </a:rPr>
              <a:t> </a:t>
            </a: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Even if organisms do not move from place to place, occasionally their populations may be drastically reduced in size.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The few surviving individuals may constitute a random genetic sample of the original population (unless some individuals survive specifically because of their genetic makeup).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The resultant alterations and loss of genetic variability has been termed the </a:t>
            </a:r>
            <a:r>
              <a:rPr lang="en-US" sz="2400" b="1" dirty="0">
                <a:latin typeface="Book Antiqua" pitchFamily="18" charset="0"/>
              </a:rPr>
              <a:t>bottleneck effect.</a:t>
            </a: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Some living species appear to be severely depleted genetically and have probably suffered from a bottleneck effect in the past.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387489"/>
            <a:ext cx="881697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7188" indent="-357188" algn="just"/>
            <a:r>
              <a:rPr lang="en-US" sz="2400" b="1" dirty="0">
                <a:solidFill>
                  <a:srgbClr val="0000FF"/>
                </a:solidFill>
                <a:latin typeface="Book Antiqua" pitchFamily="18" charset="0"/>
              </a:rPr>
              <a:t>5. Selection</a:t>
            </a:r>
            <a:endParaRPr lang="en-US" sz="2400" dirty="0">
              <a:solidFill>
                <a:srgbClr val="0000FF"/>
              </a:solidFill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As Darwin pointed out, some individuals leave behind more progeny than others, and the rate at which they do so is affected by phenotype and behavior.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We describe the results of this process as </a:t>
            </a:r>
            <a:r>
              <a:rPr lang="en-US" sz="2400" b="1" dirty="0">
                <a:latin typeface="Book Antiqua" pitchFamily="18" charset="0"/>
              </a:rPr>
              <a:t>selection </a:t>
            </a:r>
            <a:r>
              <a:rPr lang="en-US" sz="2400" dirty="0">
                <a:latin typeface="Book Antiqua" pitchFamily="18" charset="0"/>
              </a:rPr>
              <a:t>and speak of both </a:t>
            </a:r>
            <a:r>
              <a:rPr lang="en-US" sz="2400" b="1" dirty="0">
                <a:latin typeface="Book Antiqua" pitchFamily="18" charset="0"/>
              </a:rPr>
              <a:t>artificial selection </a:t>
            </a:r>
            <a:r>
              <a:rPr lang="en-US" sz="2400" dirty="0">
                <a:latin typeface="Book Antiqua" pitchFamily="18" charset="0"/>
              </a:rPr>
              <a:t>and </a:t>
            </a:r>
            <a:r>
              <a:rPr lang="en-US" sz="2400" b="1" dirty="0">
                <a:latin typeface="Book Antiqua" pitchFamily="18" charset="0"/>
              </a:rPr>
              <a:t>natural selection. </a:t>
            </a: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In artificial selection, the breeder selects for the desired characteristics.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In natural selection, environmental conditions determine which individuals in a population produce the most offspring.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762000"/>
            <a:ext cx="885348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n-US" sz="2800" b="1" dirty="0">
                <a:solidFill>
                  <a:srgbClr val="0000FF"/>
                </a:solidFill>
                <a:latin typeface="Book Antiqua" pitchFamily="18" charset="0"/>
              </a:rPr>
              <a:t>For natural selection to occur and result in evolutionary change, three conditions must be met: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en-US" sz="2800" b="1" dirty="0">
              <a:solidFill>
                <a:srgbClr val="0000FF"/>
              </a:solidFill>
              <a:latin typeface="Book Antiqua" pitchFamily="18" charset="0"/>
            </a:endParaRPr>
          </a:p>
          <a:p>
            <a:pPr marL="993775" lvl="1" indent="-457200" algn="just">
              <a:buFontTx/>
              <a:buAutoNum type="arabicPeriod"/>
            </a:pPr>
            <a:r>
              <a:rPr lang="en-US" sz="2800" b="1" dirty="0">
                <a:latin typeface="Book Antiqua" pitchFamily="18" charset="0"/>
              </a:rPr>
              <a:t>Variation must exist among individuals in a population</a:t>
            </a:r>
            <a:r>
              <a:rPr lang="en-US" sz="2800" dirty="0">
                <a:latin typeface="Book Antiqua" pitchFamily="18" charset="0"/>
              </a:rPr>
              <a:t>.</a:t>
            </a:r>
          </a:p>
          <a:p>
            <a:pPr marL="993775" lvl="1" indent="-457200" algn="just">
              <a:buFontTx/>
              <a:buAutoNum type="arabicPeriod"/>
            </a:pPr>
            <a:endParaRPr lang="en-US" sz="2800" dirty="0">
              <a:latin typeface="Book Antiqua" pitchFamily="18" charset="0"/>
            </a:endParaRPr>
          </a:p>
          <a:p>
            <a:pPr marL="993775" lvl="1" indent="-457200" algn="just">
              <a:buFontTx/>
              <a:buAutoNum type="arabicPeriod"/>
            </a:pPr>
            <a:r>
              <a:rPr lang="en-US" sz="2800" b="1" dirty="0">
                <a:latin typeface="Book Antiqua" pitchFamily="18" charset="0"/>
              </a:rPr>
              <a:t>Variation among individuals results in differences in number of offspring surviving in the next generation.</a:t>
            </a:r>
            <a:r>
              <a:rPr lang="en-US" sz="2800" dirty="0">
                <a:latin typeface="Book Antiqua" pitchFamily="18" charset="0"/>
              </a:rPr>
              <a:t> </a:t>
            </a:r>
          </a:p>
          <a:p>
            <a:pPr marL="993775" lvl="1" indent="-457200" algn="just">
              <a:buFontTx/>
              <a:buAutoNum type="arabicPeriod"/>
            </a:pPr>
            <a:endParaRPr lang="en-US" sz="2800" b="1" dirty="0">
              <a:latin typeface="Book Antiqua" pitchFamily="18" charset="0"/>
            </a:endParaRPr>
          </a:p>
          <a:p>
            <a:pPr marL="993775" lvl="1" indent="-457200" algn="just">
              <a:buFontTx/>
              <a:buAutoNum type="arabicPeriod"/>
            </a:pPr>
            <a:r>
              <a:rPr lang="en-US" sz="2800" b="1" dirty="0">
                <a:latin typeface="Book Antiqua" pitchFamily="18" charset="0"/>
              </a:rPr>
              <a:t>Variation must be genetically inherited.</a:t>
            </a:r>
            <a:r>
              <a:rPr lang="en-US" sz="2800" dirty="0">
                <a:latin typeface="Book Antiqua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52400" y="260350"/>
            <a:ext cx="8763000" cy="6408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7188" indent="-35718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For natural selection to result in evolutionary change, the selected differences must have a genetic basis. </a:t>
            </a:r>
          </a:p>
          <a:p>
            <a:pPr marL="357188" indent="-357188" algn="just"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It is important to remember that natural selection and evolution are not the same—the two concepts often are incorrectly equated. </a:t>
            </a:r>
          </a:p>
          <a:p>
            <a:pPr marL="357188" indent="-357188" algn="just"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Natural selection is a process, whereas evolution is the historical record of change through time. </a:t>
            </a:r>
          </a:p>
          <a:p>
            <a:pPr marL="357188" indent="-357188" algn="just"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Evolution is an outcome, not a process. </a:t>
            </a:r>
          </a:p>
          <a:p>
            <a:pPr marL="357188" indent="-357188" algn="just"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Natural selection (the process) can lead to evolution (the outcome), but natural selection is only one of several processes that can produce evolutionary change. </a:t>
            </a:r>
          </a:p>
          <a:p>
            <a:pPr marL="357188" indent="-357188" algn="just"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Moreover, natural selection can occur without producing evolutionary change; only if variation is genetically based will natural selection lead to evolution.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108200" y="198438"/>
            <a:ext cx="4902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en-US" sz="2800" b="1">
                <a:solidFill>
                  <a:srgbClr val="FF0000"/>
                </a:solidFill>
                <a:latin typeface="Book Antiqua" pitchFamily="18" charset="0"/>
              </a:rPr>
              <a:t>Selection to avoid predators.</a:t>
            </a:r>
            <a:r>
              <a:rPr lang="en-US" sz="2800">
                <a:solidFill>
                  <a:srgbClr val="FF0000"/>
                </a:solidFill>
                <a:latin typeface="Book Antiqua" pitchFamily="18" charset="0"/>
              </a:rPr>
              <a:t> 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 l="2835" t="2319" r="2835" b="20868"/>
          <a:stretch>
            <a:fillRect/>
          </a:stretch>
        </p:blipFill>
        <p:spPr bwMode="auto">
          <a:xfrm>
            <a:off x="1663700" y="990600"/>
            <a:ext cx="5803900" cy="577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52400" y="457200"/>
            <a:ext cx="8796337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7188" indent="-357188" algn="ctr"/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Gene Flow versus Natural Selection</a:t>
            </a:r>
            <a:endParaRPr lang="en-US" sz="2800" dirty="0">
              <a:solidFill>
                <a:srgbClr val="FF0000"/>
              </a:solidFill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endParaRPr lang="en-US" sz="28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800" b="1" dirty="0">
                <a:latin typeface="Book Antiqua" pitchFamily="18" charset="0"/>
              </a:rPr>
              <a:t>Gene flow can be either a constructive or a constraining force.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8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800" b="1" dirty="0">
                <a:latin typeface="Book Antiqua" pitchFamily="18" charset="0"/>
              </a:rPr>
              <a:t>On one hand, gene flow can increase the </a:t>
            </a:r>
            <a:r>
              <a:rPr lang="en-US" sz="2800" b="1" dirty="0" err="1">
                <a:latin typeface="Book Antiqua" pitchFamily="18" charset="0"/>
              </a:rPr>
              <a:t>adaptedness</a:t>
            </a:r>
            <a:r>
              <a:rPr lang="en-US" sz="2800" b="1" dirty="0">
                <a:latin typeface="Book Antiqua" pitchFamily="18" charset="0"/>
              </a:rPr>
              <a:t> of a species by spreading a beneficial mutation that arises in one population to other populations within a species.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8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800" b="1" dirty="0">
                <a:latin typeface="Book Antiqua" pitchFamily="18" charset="0"/>
              </a:rPr>
              <a:t>On the other hand, gene flow can act to impede adaptation within a population by continually importing inferior alleles from other populations.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17475" y="228600"/>
            <a:ext cx="87979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Dominant alleles do not replace recessive ones.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Because their proportions do not change, the genotypes are said to be in </a:t>
            </a:r>
            <a:r>
              <a:rPr lang="en-US" sz="2400" b="1" dirty="0">
                <a:latin typeface="Book Antiqua" pitchFamily="18" charset="0"/>
              </a:rPr>
              <a:t>Hardy–Weinberg equilibrium. </a:t>
            </a: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In algebraic terms, the Hardy–Weinberg principle is written as an equation.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In statistics, </a:t>
            </a:r>
            <a:r>
              <a:rPr lang="en-US" sz="2400" b="1" dirty="0">
                <a:latin typeface="Book Antiqua" pitchFamily="18" charset="0"/>
              </a:rPr>
              <a:t>frequency </a:t>
            </a:r>
            <a:r>
              <a:rPr lang="en-US" sz="2400" dirty="0">
                <a:latin typeface="Book Antiqua" pitchFamily="18" charset="0"/>
              </a:rPr>
              <a:t>is defined as the proportion of individuals falling within a certain category in relation to the total number of individuals under consideration.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4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400" dirty="0">
                <a:latin typeface="Book Antiqua" pitchFamily="18" charset="0"/>
              </a:rPr>
              <a:t>Based on these phenotypic frequencies, can we </a:t>
            </a:r>
            <a:r>
              <a:rPr lang="en-US" sz="2400" dirty="0" smtClean="0">
                <a:latin typeface="Book Antiqua" pitchFamily="18" charset="0"/>
              </a:rPr>
              <a:t>understand </a:t>
            </a:r>
            <a:r>
              <a:rPr lang="en-US" sz="2400" dirty="0">
                <a:latin typeface="Book Antiqua" pitchFamily="18" charset="0"/>
              </a:rPr>
              <a:t>the underlying frequency of genotypes?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Environment Affects Gene Frequency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5334000"/>
            <a:ext cx="7772400" cy="76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Darker skin protects against UV light</a:t>
            </a:r>
          </a:p>
        </p:txBody>
      </p:sp>
      <p:pic>
        <p:nvPicPr>
          <p:cNvPr id="5124" name="Picture 4" descr="map_of_skin_color_distribu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187450"/>
            <a:ext cx="6784975" cy="36814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77800" y="1558925"/>
            <a:ext cx="8813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7188" indent="-357188" algn="just">
              <a:buFont typeface="Wingdings" pitchFamily="2" charset="2"/>
              <a:buChar char="Ø"/>
            </a:pPr>
            <a:r>
              <a:rPr lang="en-US" sz="2800" b="1" dirty="0">
                <a:latin typeface="Book Antiqua" pitchFamily="18" charset="0"/>
              </a:rPr>
              <a:t>Let the letter </a:t>
            </a:r>
            <a:r>
              <a:rPr lang="en-US" sz="2800" b="1" i="1" dirty="0">
                <a:latin typeface="Book Antiqua" pitchFamily="18" charset="0"/>
              </a:rPr>
              <a:t>p </a:t>
            </a:r>
            <a:r>
              <a:rPr lang="en-US" sz="2800" b="1" dirty="0">
                <a:latin typeface="Book Antiqua" pitchFamily="18" charset="0"/>
              </a:rPr>
              <a:t>designate the frequency of one allele and the letter </a:t>
            </a:r>
            <a:r>
              <a:rPr lang="en-US" sz="2800" b="1" i="1" dirty="0">
                <a:latin typeface="Book Antiqua" pitchFamily="18" charset="0"/>
              </a:rPr>
              <a:t>q </a:t>
            </a:r>
            <a:r>
              <a:rPr lang="en-US" sz="2800" b="1" dirty="0">
                <a:latin typeface="Book Antiqua" pitchFamily="18" charset="0"/>
              </a:rPr>
              <a:t>the frequency of the alternative allele.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8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800" b="1" dirty="0">
                <a:latin typeface="Book Antiqua" pitchFamily="18" charset="0"/>
              </a:rPr>
              <a:t>Because there are only two alleles, </a:t>
            </a:r>
            <a:r>
              <a:rPr lang="en-US" sz="2800" b="1" i="1" dirty="0">
                <a:latin typeface="Book Antiqua" pitchFamily="18" charset="0"/>
              </a:rPr>
              <a:t>p </a:t>
            </a:r>
            <a:r>
              <a:rPr lang="en-US" sz="2800" b="1" dirty="0">
                <a:latin typeface="Book Antiqua" pitchFamily="18" charset="0"/>
              </a:rPr>
              <a:t>plus </a:t>
            </a:r>
            <a:r>
              <a:rPr lang="en-US" sz="2800" b="1" i="1" dirty="0">
                <a:latin typeface="Book Antiqua" pitchFamily="18" charset="0"/>
              </a:rPr>
              <a:t>q </a:t>
            </a:r>
            <a:r>
              <a:rPr lang="en-US" sz="2800" b="1" dirty="0">
                <a:latin typeface="Book Antiqua" pitchFamily="18" charset="0"/>
              </a:rPr>
              <a:t>must always equal 1.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800" b="1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800" b="1" dirty="0">
                <a:latin typeface="Book Antiqua" pitchFamily="18" charset="0"/>
              </a:rPr>
              <a:t>The Hardy-Weinberg equation can now be expressed in the form of what is known as a binomial expansion: </a:t>
            </a:r>
          </a:p>
        </p:txBody>
      </p:sp>
      <p:sp>
        <p:nvSpPr>
          <p:cNvPr id="277508" name="Rectangle 4"/>
          <p:cNvSpPr>
            <a:spLocks noChangeArrowheads="1"/>
          </p:cNvSpPr>
          <p:nvPr/>
        </p:nvSpPr>
        <p:spPr bwMode="auto">
          <a:xfrm>
            <a:off x="685800" y="381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Hardy-Weinberg Equations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763000" cy="4114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  + q = 1</a:t>
            </a:r>
          </a:p>
          <a:p>
            <a:pPr lvl="1" algn="just" eaLnBrk="1" hangingPunct="1">
              <a:buFont typeface="Wingdings" pitchFamily="2" charset="2"/>
              <a:buChar char="Ø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Frequency of dominant alleles plus frequency of all recessive alleles is 100% ( or 1)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</a:t>
            </a:r>
            <a:r>
              <a:rPr lang="en-US" sz="2800" b="1" baseline="30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+ 2pq + q</a:t>
            </a:r>
            <a:r>
              <a:rPr lang="en-US" sz="2800" b="1" baseline="30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 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= 1</a:t>
            </a:r>
          </a:p>
          <a:p>
            <a:pPr lvl="1" algn="just" eaLnBrk="1" hangingPunct="1">
              <a:buFont typeface="Wingdings" pitchFamily="2" charset="2"/>
              <a:buChar char="Ø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AA plus 2Aa plus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aa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add up to 100%  (or 1)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Applies to populations that are not changing</a:t>
            </a:r>
          </a:p>
          <a:p>
            <a:pPr lvl="1" algn="just" eaLnBrk="1" hangingPunct="1">
              <a:buFont typeface="Wingdings" pitchFamily="2" charset="2"/>
              <a:buChar char="Ø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They are in equilibrium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b="1" smtClean="0">
                <a:solidFill>
                  <a:srgbClr val="BC37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Need to remember the following:</a:t>
            </a:r>
          </a:p>
          <a:p>
            <a:pPr eaLnBrk="1" hangingPunct="1">
              <a:buFontTx/>
              <a:buNone/>
              <a:defRPr/>
            </a:pPr>
            <a:endParaRPr lang="en-US" sz="800" smtClean="0"/>
          </a:p>
          <a:p>
            <a:pPr eaLnBrk="1" hangingPunct="1">
              <a:buFontTx/>
              <a:buNone/>
              <a:defRPr/>
            </a:pPr>
            <a:endParaRPr lang="en-US" sz="800" smtClean="0"/>
          </a:p>
          <a:p>
            <a:pPr eaLnBrk="1" hangingPunct="1">
              <a:buFontTx/>
              <a:buNone/>
              <a:defRPr/>
            </a:pPr>
            <a:endParaRPr lang="en-US" sz="800" smtClean="0"/>
          </a:p>
          <a:p>
            <a:pPr eaLnBrk="1" hangingPunct="1">
              <a:buFontTx/>
              <a:buNone/>
              <a:defRPr/>
            </a:pPr>
            <a:endParaRPr lang="en-US" sz="800" smtClean="0"/>
          </a:p>
          <a:p>
            <a:pPr eaLnBrk="1" hangingPunct="1">
              <a:buFontTx/>
              <a:buNone/>
              <a:defRPr/>
            </a:pPr>
            <a:r>
              <a:rPr lang="en-US" b="1" smtClean="0">
                <a:solidFill>
                  <a:srgbClr val="9234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b="1" baseline="300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      </a:t>
            </a:r>
            <a:r>
              <a:rPr lang="en-US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homozygous dominant</a:t>
            </a:r>
            <a:endParaRPr lang="en-US" b="1" smtClean="0">
              <a:solidFill>
                <a:srgbClr val="9234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b="1" smtClean="0">
                <a:solidFill>
                  <a:srgbClr val="9234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 b="1" smtClean="0">
                <a:solidFill>
                  <a:srgbClr val="BC37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2pq  = heterozygous</a:t>
            </a:r>
            <a:endParaRPr lang="en-US" b="1" smtClean="0">
              <a:solidFill>
                <a:srgbClr val="9234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b="1" smtClean="0">
                <a:solidFill>
                  <a:srgbClr val="9234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q</a:t>
            </a:r>
            <a:r>
              <a:rPr lang="en-US" b="1" baseline="30000" smtClean="0">
                <a:solidFill>
                  <a:srgbClr val="9234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b="1" smtClean="0">
                <a:solidFill>
                  <a:srgbClr val="9234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= homozygous recessive</a:t>
            </a:r>
            <a:endParaRPr lang="en-US" sz="2800" smtClean="0"/>
          </a:p>
          <a:p>
            <a:pPr eaLnBrk="1" hangingPunct="1">
              <a:buFontTx/>
              <a:buNone/>
              <a:defRPr/>
            </a:pPr>
            <a:r>
              <a:rPr lang="en-US" smtClean="0"/>
              <a:t>		 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Important</a:t>
            </a:r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74625" y="228600"/>
            <a:ext cx="874077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7188" indent="-357188" algn="just">
              <a:buFont typeface="Wingdings" pitchFamily="2" charset="2"/>
              <a:buChar char="Ø"/>
            </a:pPr>
            <a:r>
              <a:rPr lang="en-GB" sz="2800" dirty="0">
                <a:latin typeface="Book Antiqua" pitchFamily="18" charset="0"/>
              </a:rPr>
              <a:t>Consider a population of 100 cats, with 84 black and 16 white cats. </a:t>
            </a:r>
            <a:endParaRPr lang="en-US" sz="28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endParaRPr lang="en-GB" sz="28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GB" sz="2800" dirty="0">
                <a:latin typeface="Book Antiqua" pitchFamily="18" charset="0"/>
              </a:rPr>
              <a:t>In this case, the respective frequencies would be 0.84 (or 84%) and 0.16 (or 16%).</a:t>
            </a:r>
            <a:endParaRPr lang="en-US" sz="28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endParaRPr lang="en-GB" sz="28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GB" sz="2800" dirty="0">
                <a:latin typeface="Book Antiqua" pitchFamily="18" charset="0"/>
              </a:rPr>
              <a:t>Based on these phenotypic frequencies, can we </a:t>
            </a:r>
            <a:r>
              <a:rPr lang="en-GB" sz="2800" dirty="0" smtClean="0">
                <a:latin typeface="Book Antiqua" pitchFamily="18" charset="0"/>
              </a:rPr>
              <a:t>understand </a:t>
            </a:r>
            <a:r>
              <a:rPr lang="en-GB" sz="2800" dirty="0">
                <a:latin typeface="Book Antiqua" pitchFamily="18" charset="0"/>
              </a:rPr>
              <a:t>the underlying frequency of genotypes?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304800"/>
            <a:ext cx="8786812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57188" indent="-357188" algn="just">
              <a:buFont typeface="Wingdings" pitchFamily="2" charset="2"/>
              <a:buChar char="Ø"/>
            </a:pPr>
            <a:r>
              <a:rPr lang="en-US" sz="2800" dirty="0">
                <a:latin typeface="Book Antiqua" pitchFamily="18" charset="0"/>
              </a:rPr>
              <a:t>If </a:t>
            </a:r>
            <a:r>
              <a:rPr lang="en-US" sz="2800" i="1" dirty="0">
                <a:latin typeface="Book Antiqua" pitchFamily="18" charset="0"/>
              </a:rPr>
              <a:t>q</a:t>
            </a:r>
            <a:r>
              <a:rPr lang="en-US" sz="2800" baseline="30000" dirty="0">
                <a:latin typeface="Book Antiqua" pitchFamily="18" charset="0"/>
              </a:rPr>
              <a:t>2</a:t>
            </a:r>
            <a:r>
              <a:rPr lang="en-US" sz="2800" dirty="0">
                <a:latin typeface="Book Antiqua" pitchFamily="18" charset="0"/>
              </a:rPr>
              <a:t> = 0.16 (the frequency of white cats), then </a:t>
            </a:r>
            <a:r>
              <a:rPr lang="en-US" sz="2800" i="1" dirty="0">
                <a:latin typeface="Book Antiqua" pitchFamily="18" charset="0"/>
              </a:rPr>
              <a:t>q </a:t>
            </a:r>
            <a:r>
              <a:rPr lang="en-US" sz="2800" dirty="0">
                <a:latin typeface="Book Antiqua" pitchFamily="18" charset="0"/>
              </a:rPr>
              <a:t>= 0.4.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8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800" dirty="0">
                <a:latin typeface="Book Antiqua" pitchFamily="18" charset="0"/>
              </a:rPr>
              <a:t>Therefore, </a:t>
            </a:r>
            <a:r>
              <a:rPr lang="en-US" sz="2800" i="1" dirty="0">
                <a:latin typeface="Book Antiqua" pitchFamily="18" charset="0"/>
              </a:rPr>
              <a:t>p, </a:t>
            </a:r>
            <a:r>
              <a:rPr lang="en-US" sz="2800" dirty="0">
                <a:latin typeface="Book Antiqua" pitchFamily="18" charset="0"/>
              </a:rPr>
              <a:t>the frequency of allele </a:t>
            </a:r>
            <a:r>
              <a:rPr lang="en-US" sz="2800" i="1" dirty="0">
                <a:latin typeface="Book Antiqua" pitchFamily="18" charset="0"/>
              </a:rPr>
              <a:t>B, </a:t>
            </a:r>
            <a:r>
              <a:rPr lang="en-US" sz="2800" dirty="0">
                <a:latin typeface="Book Antiqua" pitchFamily="18" charset="0"/>
              </a:rPr>
              <a:t>would be: 0.6 (1.0 –0.4 = 0.6).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8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800" dirty="0">
                <a:latin typeface="Book Antiqua" pitchFamily="18" charset="0"/>
              </a:rPr>
              <a:t>We can now easily calculate the </a:t>
            </a:r>
            <a:r>
              <a:rPr lang="en-US" sz="2800" b="1" dirty="0">
                <a:latin typeface="Book Antiqua" pitchFamily="18" charset="0"/>
              </a:rPr>
              <a:t>genotype frequencies: </a:t>
            </a:r>
            <a:r>
              <a:rPr lang="en-US" sz="2800" dirty="0">
                <a:latin typeface="Book Antiqua" pitchFamily="18" charset="0"/>
              </a:rPr>
              <a:t>there are </a:t>
            </a:r>
            <a:r>
              <a:rPr lang="en-US" sz="2800" i="1" dirty="0">
                <a:latin typeface="Book Antiqua" pitchFamily="18" charset="0"/>
              </a:rPr>
              <a:t>p</a:t>
            </a:r>
            <a:r>
              <a:rPr lang="en-US" sz="2800" baseline="30000" dirty="0">
                <a:latin typeface="Book Antiqua" pitchFamily="18" charset="0"/>
              </a:rPr>
              <a:t>2</a:t>
            </a:r>
            <a:r>
              <a:rPr lang="en-US" sz="2800" dirty="0">
                <a:latin typeface="Book Antiqua" pitchFamily="18" charset="0"/>
              </a:rPr>
              <a:t> = (0.6)</a:t>
            </a:r>
            <a:r>
              <a:rPr lang="en-US" sz="2800" baseline="30000" dirty="0">
                <a:latin typeface="Book Antiqua" pitchFamily="18" charset="0"/>
              </a:rPr>
              <a:t>2</a:t>
            </a:r>
            <a:r>
              <a:rPr lang="en-US" sz="2800" dirty="0">
                <a:latin typeface="Book Antiqua" pitchFamily="18" charset="0"/>
              </a:rPr>
              <a:t> x 100 (the number of cats in the total population), or 36 homozygous dominant </a:t>
            </a:r>
            <a:r>
              <a:rPr lang="en-US" sz="2800" i="1" dirty="0">
                <a:latin typeface="Book Antiqua" pitchFamily="18" charset="0"/>
              </a:rPr>
              <a:t>BB </a:t>
            </a:r>
            <a:r>
              <a:rPr lang="en-US" sz="2800" dirty="0">
                <a:latin typeface="Book Antiqua" pitchFamily="18" charset="0"/>
              </a:rPr>
              <a:t>individuals. </a:t>
            </a:r>
          </a:p>
          <a:p>
            <a:pPr marL="357188" indent="-357188" algn="just">
              <a:buFont typeface="Wingdings" pitchFamily="2" charset="2"/>
              <a:buChar char="Ø"/>
            </a:pPr>
            <a:endParaRPr lang="en-US" sz="2800" dirty="0">
              <a:latin typeface="Book Antiqua" pitchFamily="18" charset="0"/>
            </a:endParaRPr>
          </a:p>
          <a:p>
            <a:pPr marL="357188" indent="-357188" algn="just">
              <a:buFont typeface="Wingdings" pitchFamily="2" charset="2"/>
              <a:buChar char="Ø"/>
            </a:pPr>
            <a:r>
              <a:rPr lang="en-US" sz="2800" dirty="0">
                <a:latin typeface="Book Antiqua" pitchFamily="18" charset="0"/>
              </a:rPr>
              <a:t>The heterozygous individuals have the </a:t>
            </a:r>
            <a:r>
              <a:rPr lang="en-US" sz="2800" i="1" dirty="0">
                <a:latin typeface="Book Antiqua" pitchFamily="18" charset="0"/>
              </a:rPr>
              <a:t>Bb </a:t>
            </a:r>
            <a:r>
              <a:rPr lang="en-US" sz="2800" dirty="0">
                <a:latin typeface="Book Antiqua" pitchFamily="18" charset="0"/>
              </a:rPr>
              <a:t>genotype, and there would be 2</a:t>
            </a:r>
            <a:r>
              <a:rPr lang="en-US" sz="2800" i="1" dirty="0">
                <a:latin typeface="Book Antiqua" pitchFamily="18" charset="0"/>
              </a:rPr>
              <a:t>pq, </a:t>
            </a:r>
            <a:r>
              <a:rPr lang="en-US" sz="2800" dirty="0">
                <a:latin typeface="Book Antiqua" pitchFamily="18" charset="0"/>
              </a:rPr>
              <a:t>or (2 x 0.6 x 0.4) x 100, or 48 heterozygous </a:t>
            </a:r>
            <a:r>
              <a:rPr lang="en-US" sz="2800" i="1" dirty="0">
                <a:latin typeface="Book Antiqua" pitchFamily="18" charset="0"/>
              </a:rPr>
              <a:t>Bb </a:t>
            </a:r>
            <a:r>
              <a:rPr lang="en-US" sz="2800" dirty="0">
                <a:latin typeface="Book Antiqua" pitchFamily="18" charset="0"/>
              </a:rPr>
              <a:t>individuals.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1705</Words>
  <Application>Microsoft Office PowerPoint</Application>
  <PresentationFormat>عرض على الشاشة (3:4)‏</PresentationFormat>
  <Paragraphs>202</Paragraphs>
  <Slides>26</Slides>
  <Notes>16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7" baseType="lpstr">
      <vt:lpstr>سمة Office</vt:lpstr>
      <vt:lpstr> </vt:lpstr>
      <vt:lpstr>الشريحة 2</vt:lpstr>
      <vt:lpstr>الشريحة 3</vt:lpstr>
      <vt:lpstr>Environment Affects Gene Frequency</vt:lpstr>
      <vt:lpstr>الشريحة 5</vt:lpstr>
      <vt:lpstr>الشريحة 6</vt:lpstr>
      <vt:lpstr>Important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Dr.Heba</dc:creator>
  <cp:lastModifiedBy>HMA</cp:lastModifiedBy>
  <cp:revision>6</cp:revision>
  <dcterms:created xsi:type="dcterms:W3CDTF">2012-04-04T09:21:48Z</dcterms:created>
  <dcterms:modified xsi:type="dcterms:W3CDTF">2012-09-27T20:15:00Z</dcterms:modified>
</cp:coreProperties>
</file>