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68" r:id="rId1"/>
  </p:sldMasterIdLst>
  <p:notesMasterIdLst>
    <p:notesMasterId r:id="rId14"/>
  </p:notesMasterIdLst>
  <p:sldIdLst>
    <p:sldId id="257" r:id="rId2"/>
    <p:sldId id="258" r:id="rId3"/>
    <p:sldId id="263" r:id="rId4"/>
    <p:sldId id="259" r:id="rId5"/>
    <p:sldId id="260" r:id="rId6"/>
    <p:sldId id="264" r:id="rId7"/>
    <p:sldId id="265" r:id="rId8"/>
    <p:sldId id="267" r:id="rId9"/>
    <p:sldId id="266" r:id="rId10"/>
    <p:sldId id="268" r:id="rId11"/>
    <p:sldId id="269" r:id="rId12"/>
    <p:sldId id="270"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0" d="100"/>
          <a:sy n="80" d="100"/>
        </p:scale>
        <p:origin x="-864" y="19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6DFE86-DDD3-4F2B-A5BA-44D9A4113601}" type="datetimeFigureOut">
              <a:rPr lang="en-US" smtClean="0"/>
              <a:pPr/>
              <a:t>2/16/2013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0880C4B-4D6A-41DC-8FC5-5199B20AF7A3}" type="slidenum">
              <a:rPr lang="en-US" smtClean="0"/>
              <a:pPr/>
              <a:t>‹#›</a:t>
            </a:fld>
            <a:endParaRPr lang="en-US"/>
          </a:p>
        </p:txBody>
      </p:sp>
    </p:spTree>
    <p:extLst>
      <p:ext uri="{BB962C8B-B14F-4D97-AF65-F5344CB8AC3E}">
        <p14:creationId xmlns:p14="http://schemas.microsoft.com/office/powerpoint/2010/main" val="15194878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Date Placeholder 14"/>
          <p:cNvSpPr>
            <a:spLocks noGrp="1"/>
          </p:cNvSpPr>
          <p:nvPr>
            <p:ph type="dt" sz="half" idx="10"/>
          </p:nvPr>
        </p:nvSpPr>
        <p:spPr/>
        <p:txBody>
          <a:bodyPr/>
          <a:lstStyle/>
          <a:p>
            <a:fld id="{17BA44AA-1567-4239-86FB-329D055A7F3E}" type="datetime1">
              <a:rPr lang="en-US" smtClean="0"/>
              <a:pPr/>
              <a:t>2/16/2013</a:t>
            </a:fld>
            <a:endParaRPr lang="en-US"/>
          </a:p>
        </p:txBody>
      </p:sp>
      <p:sp>
        <p:nvSpPr>
          <p:cNvPr id="16" name="Slide Number Placeholder 15"/>
          <p:cNvSpPr>
            <a:spLocks noGrp="1"/>
          </p:cNvSpPr>
          <p:nvPr>
            <p:ph type="sldNum" sz="quarter" idx="11"/>
          </p:nvPr>
        </p:nvSpPr>
        <p:spPr/>
        <p:txBody>
          <a:bodyPr/>
          <a:lstStyle/>
          <a:p>
            <a:fld id="{97C70059-EC86-4570-BEB3-511072F9E3AC}" type="slidenum">
              <a:rPr lang="en-US" smtClean="0"/>
              <a:pPr/>
              <a:t>‹#›</a:t>
            </a:fld>
            <a:endParaRPr lang="en-US"/>
          </a:p>
        </p:txBody>
      </p:sp>
      <p:sp>
        <p:nvSpPr>
          <p:cNvPr id="17" name="Footer Placeholder 16"/>
          <p:cNvSpPr>
            <a:spLocks noGrp="1"/>
          </p:cNvSpPr>
          <p:nvPr>
            <p:ph type="ftr" sz="quarter" idx="12"/>
          </p:nvPr>
        </p:nvSpPr>
        <p:spPr/>
        <p:txBody>
          <a:bodyPr/>
          <a:lstStyle/>
          <a:p>
            <a:r>
              <a:rPr lang="en-US" smtClean="0"/>
              <a:t>Casting &amp; Welding.</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DFD966-5325-4185-B881-92769ABA9C72}" type="datetime1">
              <a:rPr lang="en-US" smtClean="0"/>
              <a:pPr/>
              <a:t>2/16/2013</a:t>
            </a:fld>
            <a:endParaRPr lang="en-US"/>
          </a:p>
        </p:txBody>
      </p:sp>
      <p:sp>
        <p:nvSpPr>
          <p:cNvPr id="5" name="Footer Placeholder 4"/>
          <p:cNvSpPr>
            <a:spLocks noGrp="1"/>
          </p:cNvSpPr>
          <p:nvPr>
            <p:ph type="ftr" sz="quarter" idx="11"/>
          </p:nvPr>
        </p:nvSpPr>
        <p:spPr/>
        <p:txBody>
          <a:bodyPr/>
          <a:lstStyle/>
          <a:p>
            <a:r>
              <a:rPr lang="en-US" smtClean="0"/>
              <a:t>Casting &amp; Welding.</a:t>
            </a:r>
            <a:endParaRPr lang="en-US"/>
          </a:p>
        </p:txBody>
      </p:sp>
      <p:sp>
        <p:nvSpPr>
          <p:cNvPr id="6" name="Slide Number Placeholder 5"/>
          <p:cNvSpPr>
            <a:spLocks noGrp="1"/>
          </p:cNvSpPr>
          <p:nvPr>
            <p:ph type="sldNum" sz="quarter" idx="12"/>
          </p:nvPr>
        </p:nvSpPr>
        <p:spPr/>
        <p:txBody>
          <a:bodyPr/>
          <a:lstStyle/>
          <a:p>
            <a:fld id="{97C70059-EC86-4570-BEB3-511072F9E3A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D57DB13-5674-4695-B59D-21DA85F5295C}" type="datetime1">
              <a:rPr lang="en-US" smtClean="0"/>
              <a:pPr/>
              <a:t>2/16/2013</a:t>
            </a:fld>
            <a:endParaRPr lang="en-US"/>
          </a:p>
        </p:txBody>
      </p:sp>
      <p:sp>
        <p:nvSpPr>
          <p:cNvPr id="5" name="Footer Placeholder 4"/>
          <p:cNvSpPr>
            <a:spLocks noGrp="1"/>
          </p:cNvSpPr>
          <p:nvPr>
            <p:ph type="ftr" sz="quarter" idx="11"/>
          </p:nvPr>
        </p:nvSpPr>
        <p:spPr/>
        <p:txBody>
          <a:bodyPr/>
          <a:lstStyle/>
          <a:p>
            <a:r>
              <a:rPr lang="en-US" smtClean="0"/>
              <a:t>Casting &amp; Welding.</a:t>
            </a:r>
            <a:endParaRPr lang="en-US"/>
          </a:p>
        </p:txBody>
      </p:sp>
      <p:sp>
        <p:nvSpPr>
          <p:cNvPr id="6" name="Slide Number Placeholder 5"/>
          <p:cNvSpPr>
            <a:spLocks noGrp="1"/>
          </p:cNvSpPr>
          <p:nvPr>
            <p:ph type="sldNum" sz="quarter" idx="12"/>
          </p:nvPr>
        </p:nvSpPr>
        <p:spPr/>
        <p:txBody>
          <a:bodyPr/>
          <a:lstStyle/>
          <a:p>
            <a:fld id="{97C70059-EC86-4570-BEB3-511072F9E3A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4" name="Date Placeholder 13"/>
          <p:cNvSpPr>
            <a:spLocks noGrp="1"/>
          </p:cNvSpPr>
          <p:nvPr>
            <p:ph type="dt" sz="half" idx="10"/>
          </p:nvPr>
        </p:nvSpPr>
        <p:spPr/>
        <p:txBody>
          <a:bodyPr/>
          <a:lstStyle/>
          <a:p>
            <a:fld id="{1F81417E-97AA-4F1E-8DCF-B1EBB4AD269B}" type="datetime1">
              <a:rPr lang="en-US" smtClean="0"/>
              <a:pPr/>
              <a:t>2/16/2013</a:t>
            </a:fld>
            <a:endParaRPr lang="en-US"/>
          </a:p>
        </p:txBody>
      </p:sp>
      <p:sp>
        <p:nvSpPr>
          <p:cNvPr id="15" name="Slide Number Placeholder 14"/>
          <p:cNvSpPr>
            <a:spLocks noGrp="1"/>
          </p:cNvSpPr>
          <p:nvPr>
            <p:ph type="sldNum" sz="quarter" idx="11"/>
          </p:nvPr>
        </p:nvSpPr>
        <p:spPr/>
        <p:txBody>
          <a:bodyPr/>
          <a:lstStyle/>
          <a:p>
            <a:fld id="{97C70059-EC86-4570-BEB3-511072F9E3AC}" type="slidenum">
              <a:rPr lang="en-US" smtClean="0"/>
              <a:pPr/>
              <a:t>‹#›</a:t>
            </a:fld>
            <a:endParaRPr lang="en-US"/>
          </a:p>
        </p:txBody>
      </p:sp>
      <p:sp>
        <p:nvSpPr>
          <p:cNvPr id="16" name="Footer Placeholder 15"/>
          <p:cNvSpPr>
            <a:spLocks noGrp="1"/>
          </p:cNvSpPr>
          <p:nvPr>
            <p:ph type="ftr" sz="quarter" idx="12"/>
          </p:nvPr>
        </p:nvSpPr>
        <p:spPr/>
        <p:txBody>
          <a:bodyPr/>
          <a:lstStyle/>
          <a:p>
            <a:r>
              <a:rPr lang="en-US" smtClean="0"/>
              <a:t>Casting &amp; Welding.</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2" name="Date Placeholder 11"/>
          <p:cNvSpPr>
            <a:spLocks noGrp="1"/>
          </p:cNvSpPr>
          <p:nvPr>
            <p:ph type="dt" sz="half" idx="10"/>
          </p:nvPr>
        </p:nvSpPr>
        <p:spPr/>
        <p:txBody>
          <a:bodyPr/>
          <a:lstStyle/>
          <a:p>
            <a:fld id="{51E3D2DB-160C-40E2-A6EA-2D27E002D6EA}" type="datetime1">
              <a:rPr lang="en-US" smtClean="0"/>
              <a:pPr/>
              <a:t>2/16/2013</a:t>
            </a:fld>
            <a:endParaRPr lang="en-US"/>
          </a:p>
        </p:txBody>
      </p:sp>
      <p:sp>
        <p:nvSpPr>
          <p:cNvPr id="13" name="Slide Number Placeholder 12"/>
          <p:cNvSpPr>
            <a:spLocks noGrp="1"/>
          </p:cNvSpPr>
          <p:nvPr>
            <p:ph type="sldNum" sz="quarter" idx="11"/>
          </p:nvPr>
        </p:nvSpPr>
        <p:spPr/>
        <p:txBody>
          <a:bodyPr/>
          <a:lstStyle/>
          <a:p>
            <a:fld id="{97C70059-EC86-4570-BEB3-511072F9E3AC}" type="slidenum">
              <a:rPr lang="en-US" smtClean="0"/>
              <a:pPr/>
              <a:t>‹#›</a:t>
            </a:fld>
            <a:endParaRPr lang="en-US"/>
          </a:p>
        </p:txBody>
      </p:sp>
      <p:sp>
        <p:nvSpPr>
          <p:cNvPr id="14" name="Footer Placeholder 13"/>
          <p:cNvSpPr>
            <a:spLocks noGrp="1"/>
          </p:cNvSpPr>
          <p:nvPr>
            <p:ph type="ftr" sz="quarter" idx="12"/>
          </p:nvPr>
        </p:nvSpPr>
        <p:spPr/>
        <p:txBody>
          <a:bodyPr/>
          <a:lstStyle/>
          <a:p>
            <a:r>
              <a:rPr lang="en-US" smtClean="0"/>
              <a:t>Casting &amp; Welding.</a:t>
            </a:r>
            <a:endParaRPr lang="en-US"/>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C096BAE5-312A-4F62-9D3F-EFD32B9DBFE6}" type="datetime1">
              <a:rPr lang="en-US" smtClean="0"/>
              <a:pPr/>
              <a:t>2/16/2013</a:t>
            </a:fld>
            <a:endParaRPr lang="en-US"/>
          </a:p>
        </p:txBody>
      </p:sp>
      <p:sp>
        <p:nvSpPr>
          <p:cNvPr id="9" name="Slide Number Placeholder 8"/>
          <p:cNvSpPr>
            <a:spLocks noGrp="1"/>
          </p:cNvSpPr>
          <p:nvPr>
            <p:ph type="sldNum" sz="quarter" idx="11"/>
          </p:nvPr>
        </p:nvSpPr>
        <p:spPr/>
        <p:txBody>
          <a:bodyPr/>
          <a:lstStyle/>
          <a:p>
            <a:fld id="{97C70059-EC86-4570-BEB3-511072F9E3AC}" type="slidenum">
              <a:rPr lang="en-US" smtClean="0"/>
              <a:pPr/>
              <a:t>‹#›</a:t>
            </a:fld>
            <a:endParaRPr lang="en-US"/>
          </a:p>
        </p:txBody>
      </p:sp>
      <p:sp>
        <p:nvSpPr>
          <p:cNvPr id="10" name="Footer Placeholder 9"/>
          <p:cNvSpPr>
            <a:spLocks noGrp="1"/>
          </p:cNvSpPr>
          <p:nvPr>
            <p:ph type="ftr" sz="quarter" idx="12"/>
          </p:nvPr>
        </p:nvSpPr>
        <p:spPr/>
        <p:txBody>
          <a:bodyPr/>
          <a:lstStyle/>
          <a:p>
            <a:r>
              <a:rPr lang="en-US" smtClean="0"/>
              <a:t>Casting &amp; Welding.</a:t>
            </a:r>
            <a:endParaRPr lang="en-US"/>
          </a:p>
        </p:txBody>
      </p:sp>
      <p:sp>
        <p:nvSpPr>
          <p:cNvPr id="11" name="Title 10"/>
          <p:cNvSpPr>
            <a:spLocks noGrp="1"/>
          </p:cNvSpPr>
          <p:nvPr>
            <p:ph type="title"/>
          </p:nvPr>
        </p:nvSpPr>
        <p:spPr/>
        <p:txBody>
          <a:bodyPr/>
          <a:lstStyle/>
          <a:p>
            <a:r>
              <a:rPr lang="en-US" smtClean="0"/>
              <a:t>Click to edit Master title style</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2" name="Title 11"/>
          <p:cNvSpPr>
            <a:spLocks noGrp="1"/>
          </p:cNvSpPr>
          <p:nvPr>
            <p:ph type="title"/>
          </p:nvPr>
        </p:nvSpPr>
        <p:spPr/>
        <p:txBody>
          <a:bodyPr/>
          <a:lstStyle/>
          <a:p>
            <a:r>
              <a:rPr lang="en-US" smtClean="0"/>
              <a:t>Click to edit Master title style</a:t>
            </a:r>
            <a:endParaRPr lang="en-US" dirty="0"/>
          </a:p>
        </p:txBody>
      </p:sp>
      <p:sp>
        <p:nvSpPr>
          <p:cNvPr id="14" name="Date Placeholder 13"/>
          <p:cNvSpPr>
            <a:spLocks noGrp="1"/>
          </p:cNvSpPr>
          <p:nvPr>
            <p:ph type="dt" sz="half" idx="10"/>
          </p:nvPr>
        </p:nvSpPr>
        <p:spPr/>
        <p:txBody>
          <a:bodyPr/>
          <a:lstStyle/>
          <a:p>
            <a:fld id="{B2ECD147-20F3-408E-824F-B8F8303CB94B}" type="datetime1">
              <a:rPr lang="en-US" smtClean="0"/>
              <a:pPr/>
              <a:t>2/16/2013</a:t>
            </a:fld>
            <a:endParaRPr lang="en-US"/>
          </a:p>
        </p:txBody>
      </p:sp>
      <p:sp>
        <p:nvSpPr>
          <p:cNvPr id="15" name="Slide Number Placeholder 14"/>
          <p:cNvSpPr>
            <a:spLocks noGrp="1"/>
          </p:cNvSpPr>
          <p:nvPr>
            <p:ph type="sldNum" sz="quarter" idx="11"/>
          </p:nvPr>
        </p:nvSpPr>
        <p:spPr/>
        <p:txBody>
          <a:bodyPr/>
          <a:lstStyle/>
          <a:p>
            <a:fld id="{97C70059-EC86-4570-BEB3-511072F9E3AC}" type="slidenum">
              <a:rPr lang="en-US" smtClean="0"/>
              <a:pPr/>
              <a:t>‹#›</a:t>
            </a:fld>
            <a:endParaRPr lang="en-US"/>
          </a:p>
        </p:txBody>
      </p:sp>
      <p:sp>
        <p:nvSpPr>
          <p:cNvPr id="16" name="Footer Placeholder 15"/>
          <p:cNvSpPr>
            <a:spLocks noGrp="1"/>
          </p:cNvSpPr>
          <p:nvPr>
            <p:ph type="ftr" sz="quarter" idx="12"/>
          </p:nvPr>
        </p:nvSpPr>
        <p:spPr/>
        <p:txBody>
          <a:bodyPr/>
          <a:lstStyle/>
          <a:p>
            <a:r>
              <a:rPr lang="en-US" smtClean="0"/>
              <a:t>Casting &amp; Welding.</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Date Placeholder 6"/>
          <p:cNvSpPr>
            <a:spLocks noGrp="1"/>
          </p:cNvSpPr>
          <p:nvPr>
            <p:ph type="dt" sz="half" idx="10"/>
          </p:nvPr>
        </p:nvSpPr>
        <p:spPr/>
        <p:txBody>
          <a:bodyPr/>
          <a:lstStyle/>
          <a:p>
            <a:fld id="{D4EE033A-4486-4A3D-BB34-D69D479B2904}" type="datetime1">
              <a:rPr lang="en-US" smtClean="0"/>
              <a:pPr/>
              <a:t>2/16/2013</a:t>
            </a:fld>
            <a:endParaRPr lang="en-US"/>
          </a:p>
        </p:txBody>
      </p:sp>
      <p:sp>
        <p:nvSpPr>
          <p:cNvPr id="8" name="Slide Number Placeholder 7"/>
          <p:cNvSpPr>
            <a:spLocks noGrp="1"/>
          </p:cNvSpPr>
          <p:nvPr>
            <p:ph type="sldNum" sz="quarter" idx="11"/>
          </p:nvPr>
        </p:nvSpPr>
        <p:spPr/>
        <p:txBody>
          <a:bodyPr/>
          <a:lstStyle/>
          <a:p>
            <a:fld id="{97C70059-EC86-4570-BEB3-511072F9E3AC}" type="slidenum">
              <a:rPr lang="en-US" smtClean="0"/>
              <a:pPr/>
              <a:t>‹#›</a:t>
            </a:fld>
            <a:endParaRPr lang="en-US"/>
          </a:p>
        </p:txBody>
      </p:sp>
      <p:sp>
        <p:nvSpPr>
          <p:cNvPr id="9" name="Footer Placeholder 8"/>
          <p:cNvSpPr>
            <a:spLocks noGrp="1"/>
          </p:cNvSpPr>
          <p:nvPr>
            <p:ph type="ftr" sz="quarter" idx="12"/>
          </p:nvPr>
        </p:nvSpPr>
        <p:spPr/>
        <p:txBody>
          <a:bodyPr/>
          <a:lstStyle/>
          <a:p>
            <a:r>
              <a:rPr lang="en-US" smtClean="0"/>
              <a:t>Casting &amp; Welding.</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63EC969-C1AF-4F58-BF43-39D4B33BD885}" type="datetime1">
              <a:rPr lang="en-US" smtClean="0"/>
              <a:pPr/>
              <a:t>2/16/2013</a:t>
            </a:fld>
            <a:endParaRPr lang="en-US"/>
          </a:p>
        </p:txBody>
      </p:sp>
      <p:sp>
        <p:nvSpPr>
          <p:cNvPr id="6" name="Slide Number Placeholder 5"/>
          <p:cNvSpPr>
            <a:spLocks noGrp="1"/>
          </p:cNvSpPr>
          <p:nvPr>
            <p:ph type="sldNum" sz="quarter" idx="11"/>
          </p:nvPr>
        </p:nvSpPr>
        <p:spPr/>
        <p:txBody>
          <a:bodyPr/>
          <a:lstStyle/>
          <a:p>
            <a:fld id="{97C70059-EC86-4570-BEB3-511072F9E3AC}" type="slidenum">
              <a:rPr lang="en-US" smtClean="0"/>
              <a:pPr/>
              <a:t>‹#›</a:t>
            </a:fld>
            <a:endParaRPr lang="en-US"/>
          </a:p>
        </p:txBody>
      </p:sp>
      <p:sp>
        <p:nvSpPr>
          <p:cNvPr id="7" name="Footer Placeholder 6"/>
          <p:cNvSpPr>
            <a:spLocks noGrp="1"/>
          </p:cNvSpPr>
          <p:nvPr>
            <p:ph type="ftr" sz="quarter" idx="12"/>
          </p:nvPr>
        </p:nvSpPr>
        <p:spPr/>
        <p:txBody>
          <a:bodyPr/>
          <a:lstStyle/>
          <a:p>
            <a:r>
              <a:rPr lang="en-US" smtClean="0"/>
              <a:t>Casting &amp; Welding.</a:t>
            </a: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smtClean="0">
                <a:effectLst>
                  <a:outerShdw blurRad="38100" dist="38100" dir="2700000" algn="tl">
                    <a:srgbClr val="000000">
                      <a:alpha val="43137"/>
                    </a:srgbClr>
                  </a:outerShdw>
                </a:effectLst>
                <a:latin typeface="+mn-lt"/>
              </a:rPr>
              <a:t>{</a:t>
            </a:r>
            <a:endParaRPr lang="en-US" sz="8000" dirty="0">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14"/>
          <p:cNvSpPr>
            <a:spLocks noGrp="1"/>
          </p:cNvSpPr>
          <p:nvPr>
            <p:ph type="dt" sz="half" idx="10"/>
          </p:nvPr>
        </p:nvSpPr>
        <p:spPr/>
        <p:txBody>
          <a:bodyPr/>
          <a:lstStyle/>
          <a:p>
            <a:fld id="{39257571-6125-4A1E-B263-005C23718618}" type="datetime1">
              <a:rPr lang="en-US" smtClean="0"/>
              <a:pPr/>
              <a:t>2/16/2013</a:t>
            </a:fld>
            <a:endParaRPr lang="en-US"/>
          </a:p>
        </p:txBody>
      </p:sp>
      <p:sp>
        <p:nvSpPr>
          <p:cNvPr id="16" name="Slide Number Placeholder 15"/>
          <p:cNvSpPr>
            <a:spLocks noGrp="1"/>
          </p:cNvSpPr>
          <p:nvPr>
            <p:ph type="sldNum" sz="quarter" idx="11"/>
          </p:nvPr>
        </p:nvSpPr>
        <p:spPr/>
        <p:txBody>
          <a:bodyPr/>
          <a:lstStyle/>
          <a:p>
            <a:fld id="{97C70059-EC86-4570-BEB3-511072F9E3AC}" type="slidenum">
              <a:rPr lang="en-US" smtClean="0"/>
              <a:pPr/>
              <a:t>‹#›</a:t>
            </a:fld>
            <a:endParaRPr lang="en-US"/>
          </a:p>
        </p:txBody>
      </p:sp>
      <p:sp>
        <p:nvSpPr>
          <p:cNvPr id="17" name="Footer Placeholder 16"/>
          <p:cNvSpPr>
            <a:spLocks noGrp="1"/>
          </p:cNvSpPr>
          <p:nvPr>
            <p:ph type="ftr" sz="quarter" idx="12"/>
          </p:nvPr>
        </p:nvSpPr>
        <p:spPr/>
        <p:txBody>
          <a:bodyPr/>
          <a:lstStyle/>
          <a:p>
            <a:r>
              <a:rPr lang="en-US" smtClean="0"/>
              <a:t>Casting &amp; Welding.</a:t>
            </a:r>
            <a:endParaRPr lang="en-US"/>
          </a:p>
        </p:txBody>
      </p:sp>
      <p:sp>
        <p:nvSpPr>
          <p:cNvPr id="18" name="Title 17"/>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1" name="Title 10"/>
          <p:cNvSpPr>
            <a:spLocks noGrp="1"/>
          </p:cNvSpPr>
          <p:nvPr>
            <p:ph type="title"/>
          </p:nvPr>
        </p:nvSpPr>
        <p:spPr/>
        <p:txBody>
          <a:bodyPr/>
          <a:lstStyle/>
          <a:p>
            <a:r>
              <a:rPr lang="en-US" smtClean="0"/>
              <a:t>Click to edit Master title style</a:t>
            </a:r>
            <a:endParaRPr lang="en-US"/>
          </a:p>
        </p:txBody>
      </p:sp>
      <p:sp>
        <p:nvSpPr>
          <p:cNvPr id="13" name="Date Placeholder 12"/>
          <p:cNvSpPr>
            <a:spLocks noGrp="1"/>
          </p:cNvSpPr>
          <p:nvPr>
            <p:ph type="dt" sz="half" idx="10"/>
          </p:nvPr>
        </p:nvSpPr>
        <p:spPr/>
        <p:txBody>
          <a:bodyPr/>
          <a:lstStyle/>
          <a:p>
            <a:fld id="{2CB69570-CDAB-461F-BE8A-756EAE66B3C1}" type="datetime1">
              <a:rPr lang="en-US" smtClean="0"/>
              <a:pPr/>
              <a:t>2/16/2013</a:t>
            </a:fld>
            <a:endParaRPr lang="en-US"/>
          </a:p>
        </p:txBody>
      </p:sp>
      <p:sp>
        <p:nvSpPr>
          <p:cNvPr id="14" name="Slide Number Placeholder 13"/>
          <p:cNvSpPr>
            <a:spLocks noGrp="1"/>
          </p:cNvSpPr>
          <p:nvPr>
            <p:ph type="sldNum" sz="quarter" idx="11"/>
          </p:nvPr>
        </p:nvSpPr>
        <p:spPr/>
        <p:txBody>
          <a:bodyPr/>
          <a:lstStyle/>
          <a:p>
            <a:fld id="{97C70059-EC86-4570-BEB3-511072F9E3AC}" type="slidenum">
              <a:rPr lang="en-US" smtClean="0"/>
              <a:pPr/>
              <a:t>‹#›</a:t>
            </a:fld>
            <a:endParaRPr lang="en-US"/>
          </a:p>
        </p:txBody>
      </p:sp>
      <p:sp>
        <p:nvSpPr>
          <p:cNvPr id="15" name="Footer Placeholder 14"/>
          <p:cNvSpPr>
            <a:spLocks noGrp="1"/>
          </p:cNvSpPr>
          <p:nvPr>
            <p:ph type="ftr" sz="quarter" idx="12"/>
          </p:nvPr>
        </p:nvSpPr>
        <p:spPr/>
        <p:txBody>
          <a:bodyPr/>
          <a:lstStyle/>
          <a:p>
            <a:r>
              <a:rPr lang="en-US" smtClean="0"/>
              <a:t>Casting &amp; Welding.</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29A30911-3389-4D2E-96A6-3BFCD25C6646}" type="datetime1">
              <a:rPr lang="en-US" smtClean="0"/>
              <a:pPr/>
              <a:t>2/16/2013</a:t>
            </a:fld>
            <a:endParaRPr lang="en-US"/>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r>
              <a:rPr lang="en-US" smtClean="0"/>
              <a:t>Casting &amp; Welding.</a:t>
            </a:r>
            <a:endParaRPr lang="en-US"/>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97C70059-EC86-4570-BEB3-511072F9E3AC}"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hdr="0" dt="0"/>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
            <a:ext cx="6781800" cy="609600"/>
          </a:xfrm>
        </p:spPr>
        <p:txBody>
          <a:bodyPr>
            <a:normAutofit fontScale="90000"/>
          </a:bodyPr>
          <a:lstStyle/>
          <a:p>
            <a:r>
              <a:rPr lang="en-US" sz="6600" u="sng" dirty="0" smtClean="0">
                <a:effectLst>
                  <a:outerShdw blurRad="38100" dist="38100" dir="2700000" algn="tl">
                    <a:srgbClr val="000000">
                      <a:alpha val="43137"/>
                    </a:srgbClr>
                  </a:outerShdw>
                </a:effectLst>
              </a:rPr>
              <a:t>I</a:t>
            </a:r>
            <a:r>
              <a:rPr lang="en-US" sz="3200" u="sng" dirty="0" smtClean="0">
                <a:effectLst>
                  <a:outerShdw blurRad="38100" dist="38100" dir="2700000" algn="tl">
                    <a:srgbClr val="000000">
                      <a:alpha val="43137"/>
                    </a:srgbClr>
                  </a:outerShdw>
                </a:effectLst>
              </a:rPr>
              <a:t>ntroduction..</a:t>
            </a:r>
            <a:endParaRPr lang="en-US" sz="3200" u="sng" dirty="0">
              <a:effectLst>
                <a:outerShdw blurRad="38100" dist="38100" dir="2700000" algn="tl">
                  <a:srgbClr val="000000">
                    <a:alpha val="43137"/>
                  </a:srgbClr>
                </a:outerShdw>
              </a:effectLst>
            </a:endParaRPr>
          </a:p>
        </p:txBody>
      </p:sp>
      <p:sp>
        <p:nvSpPr>
          <p:cNvPr id="8" name="Slide Number Placeholder 5"/>
          <p:cNvSpPr>
            <a:spLocks noGrp="1"/>
          </p:cNvSpPr>
          <p:nvPr>
            <p:ph type="sldNum" sz="quarter" idx="11"/>
          </p:nvPr>
        </p:nvSpPr>
        <p:spPr>
          <a:xfrm>
            <a:off x="7642972" y="6416675"/>
            <a:ext cx="762000" cy="365125"/>
          </a:xfrm>
        </p:spPr>
        <p:txBody>
          <a:bodyPr/>
          <a:lstStyle/>
          <a:p>
            <a:fld id="{97C70059-EC86-4570-BEB3-511072F9E3AC}" type="slidenum">
              <a:rPr lang="en-US" b="1" smtClean="0">
                <a:effectLst>
                  <a:outerShdw blurRad="38100" dist="38100" dir="2700000" algn="tl">
                    <a:srgbClr val="000000">
                      <a:alpha val="43137"/>
                    </a:srgbClr>
                  </a:outerShdw>
                </a:effectLst>
              </a:rPr>
              <a:pPr/>
              <a:t>1</a:t>
            </a:fld>
            <a:endParaRPr lang="en-US" b="1" dirty="0">
              <a:effectLst>
                <a:outerShdw blurRad="38100" dist="38100" dir="2700000" algn="tl">
                  <a:srgbClr val="000000">
                    <a:alpha val="43137"/>
                  </a:srgbClr>
                </a:outerShdw>
              </a:effectLst>
            </a:endParaRPr>
          </a:p>
        </p:txBody>
      </p:sp>
      <p:sp>
        <p:nvSpPr>
          <p:cNvPr id="9" name="Footer Placeholder 4"/>
          <p:cNvSpPr>
            <a:spLocks noGrp="1"/>
          </p:cNvSpPr>
          <p:nvPr>
            <p:ph type="ftr" sz="quarter" idx="12"/>
          </p:nvPr>
        </p:nvSpPr>
        <p:spPr>
          <a:xfrm>
            <a:off x="609600" y="6400800"/>
            <a:ext cx="4572000" cy="365125"/>
          </a:xfrm>
        </p:spPr>
        <p:txBody>
          <a:bodyPr/>
          <a:lstStyle/>
          <a:p>
            <a:r>
              <a:rPr lang="en-US" sz="1400" b="1" dirty="0" smtClean="0">
                <a:effectLst>
                  <a:outerShdw blurRad="38100" dist="38100" dir="2700000" algn="tl">
                    <a:srgbClr val="000000">
                      <a:alpha val="43137"/>
                    </a:srgbClr>
                  </a:outerShdw>
                </a:effectLst>
              </a:rPr>
              <a:t>Energy Conversion</a:t>
            </a:r>
            <a:endParaRPr lang="en-US" sz="1400" b="1" dirty="0">
              <a:effectLst>
                <a:outerShdw blurRad="38100" dist="38100" dir="2700000" algn="tl">
                  <a:srgbClr val="000000">
                    <a:alpha val="43137"/>
                  </a:srgbClr>
                </a:outerShdw>
              </a:effectLst>
            </a:endParaRPr>
          </a:p>
        </p:txBody>
      </p:sp>
      <p:cxnSp>
        <p:nvCxnSpPr>
          <p:cNvPr id="10" name="Straight Connector 9"/>
          <p:cNvCxnSpPr/>
          <p:nvPr/>
        </p:nvCxnSpPr>
        <p:spPr>
          <a:xfrm>
            <a:off x="70916" y="6400800"/>
            <a:ext cx="8920684" cy="0"/>
          </a:xfrm>
          <a:prstGeom prst="line">
            <a:avLst/>
          </a:prstGeom>
        </p:spPr>
        <p:style>
          <a:lnRef idx="2">
            <a:schemeClr val="accent4"/>
          </a:lnRef>
          <a:fillRef idx="0">
            <a:schemeClr val="accent4"/>
          </a:fillRef>
          <a:effectRef idx="1">
            <a:schemeClr val="accent4"/>
          </a:effectRef>
          <a:fontRef idx="minor">
            <a:schemeClr val="tx1"/>
          </a:fontRef>
        </p:style>
      </p:cxnSp>
      <p:sp>
        <p:nvSpPr>
          <p:cNvPr id="5" name="Rectangle 4"/>
          <p:cNvSpPr/>
          <p:nvPr/>
        </p:nvSpPr>
        <p:spPr>
          <a:xfrm>
            <a:off x="733301" y="1447799"/>
            <a:ext cx="8077200" cy="4007251"/>
          </a:xfrm>
          <a:prstGeom prst="rect">
            <a:avLst/>
          </a:prstGeom>
        </p:spPr>
        <p:txBody>
          <a:bodyPr wrap="square">
            <a:spAutoFit/>
          </a:bodyPr>
          <a:lstStyle/>
          <a:p>
            <a:pPr marL="274320" lvl="0" indent="-256032">
              <a:lnSpc>
                <a:spcPct val="120000"/>
              </a:lnSpc>
              <a:spcBef>
                <a:spcPct val="20000"/>
              </a:spcBef>
              <a:buSzPct val="60000"/>
              <a:buFont typeface="Wingdings" pitchFamily="2" charset="2"/>
              <a:buChar char=""/>
            </a:pPr>
            <a:r>
              <a:rPr lang="en-US" sz="2000" b="1" i="1" dirty="0" smtClean="0">
                <a:effectLst>
                  <a:outerShdw blurRad="38100" dist="38100" dir="2700000" algn="tl">
                    <a:srgbClr val="000000">
                      <a:alpha val="43137"/>
                    </a:srgbClr>
                  </a:outerShdw>
                </a:effectLst>
              </a:rPr>
              <a:t>Energy </a:t>
            </a:r>
            <a:r>
              <a:rPr lang="en-US" sz="2000" b="1" i="1" dirty="0">
                <a:effectLst>
                  <a:outerShdw blurRad="38100" dist="38100" dir="2700000" algn="tl">
                    <a:srgbClr val="000000">
                      <a:alpha val="43137"/>
                    </a:srgbClr>
                  </a:outerShdw>
                </a:effectLst>
              </a:rPr>
              <a:t>Conversion </a:t>
            </a:r>
            <a:r>
              <a:rPr lang="en-US" dirty="0"/>
              <a:t>is when energy changes into another form. In physics, the term energy describes the capacity to produce certain changes within a system, without regard to limitations in transformation imposed by entropy </a:t>
            </a:r>
            <a:endParaRPr lang="en-US" dirty="0" smtClean="0"/>
          </a:p>
          <a:p>
            <a:pPr marL="274320" lvl="0" indent="-256032">
              <a:lnSpc>
                <a:spcPct val="120000"/>
              </a:lnSpc>
              <a:spcBef>
                <a:spcPct val="20000"/>
              </a:spcBef>
              <a:buSzPct val="60000"/>
              <a:buFont typeface="Wingdings" pitchFamily="2" charset="2"/>
              <a:buChar char=""/>
            </a:pPr>
            <a:endParaRPr lang="en-US" dirty="0"/>
          </a:p>
          <a:p>
            <a:pPr marL="274320" lvl="0" indent="-256032">
              <a:lnSpc>
                <a:spcPct val="120000"/>
              </a:lnSpc>
              <a:spcBef>
                <a:spcPct val="20000"/>
              </a:spcBef>
              <a:buSzPct val="60000"/>
              <a:buFont typeface="Wingdings" pitchFamily="2" charset="2"/>
              <a:buChar char=""/>
            </a:pPr>
            <a:r>
              <a:rPr lang="en-US" dirty="0" smtClean="0"/>
              <a:t>Energy</a:t>
            </a:r>
            <a:r>
              <a:rPr lang="en-US" dirty="0"/>
              <a:t> in a system may be transformed so that it resides in a different state, or different type of energy. Energy in many states may be used to do many varieties of physical work, also to provide some service to society (such as heat, light, or motion). </a:t>
            </a:r>
            <a:endParaRPr lang="en-US" dirty="0" smtClean="0"/>
          </a:p>
          <a:p>
            <a:pPr marL="18288">
              <a:lnSpc>
                <a:spcPct val="120000"/>
              </a:lnSpc>
              <a:spcBef>
                <a:spcPct val="20000"/>
              </a:spcBef>
              <a:buSzPct val="60000"/>
            </a:pPr>
            <a:r>
              <a:rPr lang="en-US" dirty="0"/>
              <a:t> </a:t>
            </a:r>
          </a:p>
          <a:p>
            <a:pPr marL="274320" lvl="0" indent="-256032">
              <a:lnSpc>
                <a:spcPct val="120000"/>
              </a:lnSpc>
              <a:spcBef>
                <a:spcPct val="20000"/>
              </a:spcBef>
              <a:buSzPct val="60000"/>
              <a:buFont typeface="Wingdings" pitchFamily="2" charset="2"/>
              <a:buChar char=""/>
            </a:pPr>
            <a:endParaRPr lang="en-US" dirty="0"/>
          </a:p>
        </p:txBody>
      </p:sp>
    </p:spTree>
    <p:extLst>
      <p:ext uri="{BB962C8B-B14F-4D97-AF65-F5344CB8AC3E}">
        <p14:creationId xmlns:p14="http://schemas.microsoft.com/office/powerpoint/2010/main" val="26560763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1"/>
          </p:nvPr>
        </p:nvSpPr>
        <p:spPr>
          <a:xfrm>
            <a:off x="7642972" y="6416675"/>
            <a:ext cx="762000" cy="365125"/>
          </a:xfrm>
        </p:spPr>
        <p:txBody>
          <a:bodyPr/>
          <a:lstStyle/>
          <a:p>
            <a:fld id="{97C70059-EC86-4570-BEB3-511072F9E3AC}" type="slidenum">
              <a:rPr lang="en-US" b="1" smtClean="0">
                <a:effectLst>
                  <a:outerShdw blurRad="38100" dist="38100" dir="2700000" algn="tl">
                    <a:srgbClr val="000000">
                      <a:alpha val="43137"/>
                    </a:srgbClr>
                  </a:outerShdw>
                </a:effectLst>
              </a:rPr>
              <a:pPr/>
              <a:t>10</a:t>
            </a:fld>
            <a:endParaRPr lang="en-US" b="1" dirty="0">
              <a:effectLst>
                <a:outerShdw blurRad="38100" dist="38100" dir="2700000" algn="tl">
                  <a:srgbClr val="000000">
                    <a:alpha val="43137"/>
                  </a:srgbClr>
                </a:outerShdw>
              </a:effectLst>
            </a:endParaRPr>
          </a:p>
        </p:txBody>
      </p:sp>
      <p:sp>
        <p:nvSpPr>
          <p:cNvPr id="7" name="Footer Placeholder 4"/>
          <p:cNvSpPr>
            <a:spLocks noGrp="1"/>
          </p:cNvSpPr>
          <p:nvPr>
            <p:ph type="ftr" sz="quarter" idx="12"/>
          </p:nvPr>
        </p:nvSpPr>
        <p:spPr>
          <a:xfrm>
            <a:off x="609600" y="6400800"/>
            <a:ext cx="4572000" cy="365125"/>
          </a:xfrm>
        </p:spPr>
        <p:txBody>
          <a:bodyPr/>
          <a:lstStyle/>
          <a:p>
            <a:r>
              <a:rPr lang="en-US" sz="1400" b="1" dirty="0" smtClean="0">
                <a:effectLst>
                  <a:outerShdw blurRad="38100" dist="38100" dir="2700000" algn="tl">
                    <a:srgbClr val="000000">
                      <a:alpha val="43137"/>
                    </a:srgbClr>
                  </a:outerShdw>
                </a:effectLst>
              </a:rPr>
              <a:t>Energy Conversion</a:t>
            </a:r>
            <a:endParaRPr lang="en-US" sz="1400" b="1" dirty="0">
              <a:effectLst>
                <a:outerShdw blurRad="38100" dist="38100" dir="2700000" algn="tl">
                  <a:srgbClr val="000000">
                    <a:alpha val="43137"/>
                  </a:srgbClr>
                </a:outerShdw>
              </a:effectLst>
            </a:endParaRPr>
          </a:p>
        </p:txBody>
      </p:sp>
      <p:cxnSp>
        <p:nvCxnSpPr>
          <p:cNvPr id="8" name="Straight Connector 7"/>
          <p:cNvCxnSpPr/>
          <p:nvPr/>
        </p:nvCxnSpPr>
        <p:spPr>
          <a:xfrm>
            <a:off x="70916" y="6400800"/>
            <a:ext cx="8920684" cy="0"/>
          </a:xfrm>
          <a:prstGeom prst="line">
            <a:avLst/>
          </a:prstGeom>
        </p:spPr>
        <p:style>
          <a:lnRef idx="2">
            <a:schemeClr val="accent4"/>
          </a:lnRef>
          <a:fillRef idx="0">
            <a:schemeClr val="accent4"/>
          </a:fillRef>
          <a:effectRef idx="1">
            <a:schemeClr val="accent4"/>
          </a:effectRef>
          <a:fontRef idx="minor">
            <a:schemeClr val="tx1"/>
          </a:fontRef>
        </p:style>
      </p:cxnSp>
      <p:sp>
        <p:nvSpPr>
          <p:cNvPr id="9" name="Rectangle 8"/>
          <p:cNvSpPr/>
          <p:nvPr/>
        </p:nvSpPr>
        <p:spPr>
          <a:xfrm>
            <a:off x="365166" y="1143000"/>
            <a:ext cx="8458200" cy="2339102"/>
          </a:xfrm>
          <a:prstGeom prst="rect">
            <a:avLst/>
          </a:prstGeom>
        </p:spPr>
        <p:txBody>
          <a:bodyPr wrap="square">
            <a:spAutoFit/>
          </a:bodyPr>
          <a:lstStyle/>
          <a:p>
            <a:r>
              <a:rPr lang="en-US" sz="2000" b="1" i="1" dirty="0">
                <a:effectLst>
                  <a:outerShdw blurRad="38100" dist="38100" dir="2700000" algn="tl">
                    <a:srgbClr val="000000">
                      <a:alpha val="43137"/>
                    </a:srgbClr>
                  </a:outerShdw>
                </a:effectLst>
              </a:rPr>
              <a:t>Air conditioning </a:t>
            </a:r>
            <a:r>
              <a:rPr lang="en-US" dirty="0"/>
              <a:t>is the removal of heat from indoor air for thermal comfort.</a:t>
            </a:r>
          </a:p>
          <a:p>
            <a:r>
              <a:rPr lang="en-US" dirty="0"/>
              <a:t>In another sense, the term can refer to any form of cooling, heating, ventilation, or disinfection that modifies the condition of air. An air conditioner (often referred to as AC or air con) is an appliance, system, or machine designed to change the air temperature and humidity within an area (used for cooling as well as heating depending on the air properties at a given time), typically using a refrigeration cycle but sometimes using evaporation, commonly for comfort cooling in buildings and motor vehicles.</a:t>
            </a:r>
          </a:p>
        </p:txBody>
      </p:sp>
      <p:sp>
        <p:nvSpPr>
          <p:cNvPr id="10" name="Title 1"/>
          <p:cNvSpPr>
            <a:spLocks noGrp="1"/>
          </p:cNvSpPr>
          <p:nvPr>
            <p:ph type="title"/>
          </p:nvPr>
        </p:nvSpPr>
        <p:spPr>
          <a:xfrm>
            <a:off x="762000" y="457200"/>
            <a:ext cx="7924800" cy="609600"/>
          </a:xfrm>
        </p:spPr>
        <p:txBody>
          <a:bodyPr>
            <a:noAutofit/>
          </a:bodyPr>
          <a:lstStyle/>
          <a:p>
            <a:r>
              <a:rPr lang="en-US" sz="6600" u="sng" dirty="0" smtClean="0"/>
              <a:t>A</a:t>
            </a:r>
            <a:r>
              <a:rPr lang="en-US" sz="3200" u="sng" dirty="0" smtClean="0"/>
              <a:t>ir Conditioning and refrigeration.</a:t>
            </a:r>
            <a:endParaRPr lang="en-US" sz="2000" u="sng" dirty="0"/>
          </a:p>
        </p:txBody>
      </p:sp>
      <p:sp>
        <p:nvSpPr>
          <p:cNvPr id="11" name="Rectangle 10"/>
          <p:cNvSpPr/>
          <p:nvPr/>
        </p:nvSpPr>
        <p:spPr>
          <a:xfrm>
            <a:off x="365166" y="3733800"/>
            <a:ext cx="8458200" cy="1508105"/>
          </a:xfrm>
          <a:prstGeom prst="rect">
            <a:avLst/>
          </a:prstGeom>
        </p:spPr>
        <p:txBody>
          <a:bodyPr wrap="square">
            <a:spAutoFit/>
          </a:bodyPr>
          <a:lstStyle/>
          <a:p>
            <a:r>
              <a:rPr lang="en-US" sz="2000" b="1" i="1" dirty="0">
                <a:effectLst>
                  <a:outerShdw blurRad="38100" dist="38100" dir="2700000" algn="tl">
                    <a:srgbClr val="000000">
                      <a:alpha val="43137"/>
                    </a:srgbClr>
                  </a:outerShdw>
                </a:effectLst>
              </a:rPr>
              <a:t>Refrigeration</a:t>
            </a:r>
            <a:r>
              <a:rPr lang="en-US" dirty="0"/>
              <a:t> is a process in which work is done to move heat from one location to another. The work of heat transport is traditionally driven by mechanical work, but can also be driven by magnetism, laser or other means. Refrigeration has many applications, including, but not limited to: household refrigerators, industrial freezers, cryogenics, air conditioning, and heat pumps.</a:t>
            </a:r>
          </a:p>
        </p:txBody>
      </p:sp>
    </p:spTree>
    <p:extLst>
      <p:ext uri="{BB962C8B-B14F-4D97-AF65-F5344CB8AC3E}">
        <p14:creationId xmlns:p14="http://schemas.microsoft.com/office/powerpoint/2010/main" val="33736873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04800" y="1295400"/>
            <a:ext cx="8534400" cy="2031325"/>
          </a:xfrm>
          <a:prstGeom prst="rect">
            <a:avLst/>
          </a:prstGeom>
        </p:spPr>
        <p:txBody>
          <a:bodyPr wrap="square">
            <a:spAutoFit/>
          </a:bodyPr>
          <a:lstStyle/>
          <a:p>
            <a:r>
              <a:rPr lang="en-US" dirty="0"/>
              <a:t>A nuclear power plant (NPP) is a thermal power station in which the heat source is one or more nuclear reactors. As in a conventional thermal power station the heat is used to generate steam which drives a steam turbine connected to a generator which produces electricity. As of February 2nd, 2012, there were 439 nuclear power plants in operation through the world</a:t>
            </a:r>
            <a:r>
              <a:rPr lang="en-US" dirty="0" smtClean="0"/>
              <a:t>.</a:t>
            </a:r>
            <a:endParaRPr lang="en-US" dirty="0"/>
          </a:p>
          <a:p>
            <a:r>
              <a:rPr lang="en-US" dirty="0"/>
              <a:t>Nuclear power plants are usually considered to be base load stations, which are best suited to constant power output.</a:t>
            </a:r>
          </a:p>
        </p:txBody>
      </p:sp>
      <p:sp>
        <p:nvSpPr>
          <p:cNvPr id="7" name="Title 1"/>
          <p:cNvSpPr>
            <a:spLocks noGrp="1"/>
          </p:cNvSpPr>
          <p:nvPr>
            <p:ph type="title"/>
          </p:nvPr>
        </p:nvSpPr>
        <p:spPr>
          <a:xfrm>
            <a:off x="762000" y="457200"/>
            <a:ext cx="7924800" cy="609600"/>
          </a:xfrm>
        </p:spPr>
        <p:txBody>
          <a:bodyPr>
            <a:noAutofit/>
          </a:bodyPr>
          <a:lstStyle/>
          <a:p>
            <a:r>
              <a:rPr lang="en-US" sz="6600" u="sng" dirty="0" smtClean="0"/>
              <a:t>N</a:t>
            </a:r>
            <a:r>
              <a:rPr lang="en-US" sz="3200" u="sng" dirty="0"/>
              <a:t>uclear</a:t>
            </a:r>
            <a:r>
              <a:rPr lang="en-US" sz="3200" u="sng" dirty="0" smtClean="0"/>
              <a:t> power plant.</a:t>
            </a:r>
            <a:endParaRPr lang="en-US" sz="2000" u="sng" dirty="0"/>
          </a:p>
        </p:txBody>
      </p:sp>
      <p:pic>
        <p:nvPicPr>
          <p:cNvPr id="4098" name="Picture 2" descr="C:\Users\yazan\Desktop\student-pwr.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3295057"/>
            <a:ext cx="5953125" cy="3076575"/>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5"/>
          <p:cNvSpPr>
            <a:spLocks noGrp="1"/>
          </p:cNvSpPr>
          <p:nvPr>
            <p:ph type="sldNum" sz="quarter" idx="11"/>
          </p:nvPr>
        </p:nvSpPr>
        <p:spPr>
          <a:xfrm>
            <a:off x="7642972" y="6416675"/>
            <a:ext cx="762000" cy="365125"/>
          </a:xfrm>
        </p:spPr>
        <p:txBody>
          <a:bodyPr/>
          <a:lstStyle/>
          <a:p>
            <a:fld id="{97C70059-EC86-4570-BEB3-511072F9E3AC}" type="slidenum">
              <a:rPr lang="en-US" b="1" smtClean="0">
                <a:effectLst>
                  <a:outerShdw blurRad="38100" dist="38100" dir="2700000" algn="tl">
                    <a:srgbClr val="000000">
                      <a:alpha val="43137"/>
                    </a:srgbClr>
                  </a:outerShdw>
                </a:effectLst>
              </a:rPr>
              <a:pPr/>
              <a:t>11</a:t>
            </a:fld>
            <a:endParaRPr lang="en-US" b="1" dirty="0">
              <a:effectLst>
                <a:outerShdw blurRad="38100" dist="38100" dir="2700000" algn="tl">
                  <a:srgbClr val="000000">
                    <a:alpha val="43137"/>
                  </a:srgbClr>
                </a:outerShdw>
              </a:effectLst>
            </a:endParaRPr>
          </a:p>
        </p:txBody>
      </p:sp>
      <p:sp>
        <p:nvSpPr>
          <p:cNvPr id="10" name="Footer Placeholder 4"/>
          <p:cNvSpPr>
            <a:spLocks noGrp="1"/>
          </p:cNvSpPr>
          <p:nvPr>
            <p:ph type="ftr" sz="quarter" idx="12"/>
          </p:nvPr>
        </p:nvSpPr>
        <p:spPr>
          <a:xfrm>
            <a:off x="609600" y="6400800"/>
            <a:ext cx="4572000" cy="365125"/>
          </a:xfrm>
        </p:spPr>
        <p:txBody>
          <a:bodyPr/>
          <a:lstStyle/>
          <a:p>
            <a:r>
              <a:rPr lang="en-US" sz="1400" b="1" dirty="0" smtClean="0">
                <a:effectLst>
                  <a:outerShdw blurRad="38100" dist="38100" dir="2700000" algn="tl">
                    <a:srgbClr val="000000">
                      <a:alpha val="43137"/>
                    </a:srgbClr>
                  </a:outerShdw>
                </a:effectLst>
              </a:rPr>
              <a:t>Energy Conversion</a:t>
            </a:r>
            <a:endParaRPr lang="en-US" sz="1400" b="1" dirty="0">
              <a:effectLst>
                <a:outerShdw blurRad="38100" dist="38100" dir="2700000" algn="tl">
                  <a:srgbClr val="000000">
                    <a:alpha val="43137"/>
                  </a:srgbClr>
                </a:outerShdw>
              </a:effectLst>
            </a:endParaRPr>
          </a:p>
        </p:txBody>
      </p:sp>
      <p:cxnSp>
        <p:nvCxnSpPr>
          <p:cNvPr id="11" name="Straight Connector 10"/>
          <p:cNvCxnSpPr/>
          <p:nvPr/>
        </p:nvCxnSpPr>
        <p:spPr>
          <a:xfrm>
            <a:off x="70916" y="6400800"/>
            <a:ext cx="8920684" cy="0"/>
          </a:xfrm>
          <a:prstGeom prst="line">
            <a:avLst/>
          </a:prstGeom>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val="14287181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762000" y="457200"/>
            <a:ext cx="7924800" cy="609600"/>
          </a:xfrm>
          <a:prstGeom prst="rect">
            <a:avLst/>
          </a:prstGeom>
        </p:spPr>
        <p:txBody>
          <a:bodyPr vert="horz" lIns="91440" tIns="45720" rIns="91440" bIns="45720" rtlCol="0" anchor="b">
            <a:noAutofit/>
          </a:bodyPr>
          <a:lst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6600" u="sng" dirty="0" smtClean="0"/>
              <a:t>A</a:t>
            </a:r>
            <a:r>
              <a:rPr lang="en-US" sz="3200" u="sng" dirty="0" smtClean="0"/>
              <a:t>lternative energy systems.</a:t>
            </a:r>
            <a:endParaRPr lang="en-US" sz="2000" u="sng" dirty="0"/>
          </a:p>
        </p:txBody>
      </p:sp>
      <p:sp>
        <p:nvSpPr>
          <p:cNvPr id="7" name="Rectangle 6"/>
          <p:cNvSpPr/>
          <p:nvPr/>
        </p:nvSpPr>
        <p:spPr>
          <a:xfrm>
            <a:off x="228600" y="1270843"/>
            <a:ext cx="4381500" cy="5078313"/>
          </a:xfrm>
          <a:prstGeom prst="rect">
            <a:avLst/>
          </a:prstGeom>
        </p:spPr>
        <p:txBody>
          <a:bodyPr wrap="square">
            <a:spAutoFit/>
          </a:bodyPr>
          <a:lstStyle/>
          <a:p>
            <a:pPr algn="just"/>
            <a:r>
              <a:rPr lang="en-US" dirty="0"/>
              <a:t>Alternative energy refers to energy sources that have no undesired consequences such for example fossil fuels or nuclear energy. Alternative energy sources are renewable and are thought to be "free" energy sources. They all have lower carbon emissions, compared to conventional energy sources. These include Biomass Energy, Wind Energy, Solar Energy, Geothermal Energy, Hydroelectric Energy sources. </a:t>
            </a:r>
            <a:r>
              <a:rPr lang="en-US" dirty="0" smtClean="0"/>
              <a:t>Alternative </a:t>
            </a:r>
            <a:r>
              <a:rPr lang="en-US" dirty="0"/>
              <a:t>energy can also refers to the different and subtle energies of the </a:t>
            </a:r>
            <a:r>
              <a:rPr lang="en-US" dirty="0" smtClean="0"/>
              <a:t>Universe. The </a:t>
            </a:r>
            <a:r>
              <a:rPr lang="en-US" dirty="0"/>
              <a:t>awareness and study of these energies, which are similar to electrical energies that science knows can result in amazing curative and healing energies.</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10100" y="1905000"/>
            <a:ext cx="428625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186062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340258" y="1295400"/>
            <a:ext cx="8382000" cy="2362200"/>
          </a:xfrm>
        </p:spPr>
        <p:txBody>
          <a:bodyPr>
            <a:normAutofit/>
          </a:bodyPr>
          <a:lstStyle/>
          <a:p>
            <a:r>
              <a:rPr lang="en-US" sz="1800" dirty="0">
                <a:effectLst/>
              </a:rPr>
              <a:t>Energy exists in a variety of forms. All human activities involve conversion of </a:t>
            </a:r>
            <a:r>
              <a:rPr lang="en-US" sz="1800" dirty="0" smtClean="0">
                <a:effectLst/>
              </a:rPr>
              <a:t>energy from </a:t>
            </a:r>
            <a:r>
              <a:rPr lang="en-US" sz="1800" dirty="0">
                <a:effectLst/>
              </a:rPr>
              <a:t>one form to another</a:t>
            </a:r>
            <a:r>
              <a:rPr lang="en-US" sz="1800" dirty="0" smtClean="0">
                <a:solidFill>
                  <a:schemeClr val="tx1"/>
                </a:solidFill>
                <a:effectLst>
                  <a:outerShdw blurRad="38100" dist="38100" dir="2700000" algn="tl">
                    <a:srgbClr val="000000">
                      <a:alpha val="43137"/>
                    </a:srgbClr>
                  </a:outerShdw>
                </a:effectLst>
              </a:rPr>
              <a:t>.</a:t>
            </a:r>
          </a:p>
          <a:p>
            <a:endParaRPr lang="en-US" sz="1800" dirty="0">
              <a:solidFill>
                <a:schemeClr val="tx1"/>
              </a:solidFill>
              <a:effectLst>
                <a:outerShdw blurRad="38100" dist="38100" dir="2700000" algn="tl">
                  <a:srgbClr val="000000">
                    <a:alpha val="43137"/>
                  </a:srgbClr>
                </a:outerShdw>
              </a:effectLst>
            </a:endParaRPr>
          </a:p>
          <a:p>
            <a:r>
              <a:rPr lang="en-US" sz="1800" dirty="0">
                <a:effectLst/>
              </a:rPr>
              <a:t>The human body, through complex processes, transforms the chemical energy stored </a:t>
            </a:r>
            <a:r>
              <a:rPr lang="en-US" sz="1800" dirty="0" smtClean="0">
                <a:effectLst/>
              </a:rPr>
              <a:t>in food </a:t>
            </a:r>
            <a:r>
              <a:rPr lang="en-US" sz="1800" dirty="0">
                <a:effectLst/>
              </a:rPr>
              <a:t>into external motion and work produced by muscles as well as electrical </a:t>
            </a:r>
            <a:r>
              <a:rPr lang="en-US" sz="1800" dirty="0" smtClean="0">
                <a:effectLst/>
              </a:rPr>
              <a:t>impulses that </a:t>
            </a:r>
            <a:r>
              <a:rPr lang="en-US" sz="1800" dirty="0">
                <a:effectLst/>
              </a:rPr>
              <a:t>control and activate internal functions</a:t>
            </a:r>
            <a:r>
              <a:rPr lang="en-US" sz="1800" dirty="0" smtClean="0">
                <a:effectLst/>
              </a:rPr>
              <a:t>.</a:t>
            </a:r>
            <a:endParaRPr lang="en-US" sz="1800" dirty="0">
              <a:effectLst/>
            </a:endParaRPr>
          </a:p>
        </p:txBody>
      </p:sp>
      <p:sp>
        <p:nvSpPr>
          <p:cNvPr id="8" name="Title 1"/>
          <p:cNvSpPr>
            <a:spLocks noGrp="1"/>
          </p:cNvSpPr>
          <p:nvPr>
            <p:ph type="title"/>
          </p:nvPr>
        </p:nvSpPr>
        <p:spPr>
          <a:xfrm>
            <a:off x="457200" y="457200"/>
            <a:ext cx="8534400" cy="838200"/>
          </a:xfrm>
        </p:spPr>
        <p:txBody>
          <a:bodyPr>
            <a:noAutofit/>
          </a:bodyPr>
          <a:lstStyle/>
          <a:p>
            <a:r>
              <a:rPr lang="en-US" sz="6600" u="sng" dirty="0"/>
              <a:t>E</a:t>
            </a:r>
            <a:r>
              <a:rPr lang="en-US" sz="3200" u="sng" dirty="0"/>
              <a:t>nergy </a:t>
            </a:r>
            <a:r>
              <a:rPr lang="en-US" sz="3200" u="sng" dirty="0" smtClean="0"/>
              <a:t>Classification &amp; types of conversion.</a:t>
            </a:r>
            <a:endParaRPr lang="en-US" sz="3200" u="sng" dirty="0"/>
          </a:p>
        </p:txBody>
      </p:sp>
      <p:sp>
        <p:nvSpPr>
          <p:cNvPr id="9" name="Slide Number Placeholder 5"/>
          <p:cNvSpPr>
            <a:spLocks noGrp="1"/>
          </p:cNvSpPr>
          <p:nvPr>
            <p:ph type="sldNum" sz="quarter" idx="11"/>
          </p:nvPr>
        </p:nvSpPr>
        <p:spPr>
          <a:xfrm>
            <a:off x="7642972" y="6416675"/>
            <a:ext cx="762000" cy="365125"/>
          </a:xfrm>
        </p:spPr>
        <p:txBody>
          <a:bodyPr/>
          <a:lstStyle/>
          <a:p>
            <a:fld id="{97C70059-EC86-4570-BEB3-511072F9E3AC}" type="slidenum">
              <a:rPr lang="en-US" b="1" smtClean="0">
                <a:effectLst>
                  <a:outerShdw blurRad="38100" dist="38100" dir="2700000" algn="tl">
                    <a:srgbClr val="000000">
                      <a:alpha val="43137"/>
                    </a:srgbClr>
                  </a:outerShdw>
                </a:effectLst>
              </a:rPr>
              <a:pPr/>
              <a:t>2</a:t>
            </a:fld>
            <a:endParaRPr lang="en-US" b="1" dirty="0">
              <a:effectLst>
                <a:outerShdw blurRad="38100" dist="38100" dir="2700000" algn="tl">
                  <a:srgbClr val="000000">
                    <a:alpha val="43137"/>
                  </a:srgbClr>
                </a:outerShdw>
              </a:effectLst>
            </a:endParaRPr>
          </a:p>
        </p:txBody>
      </p:sp>
      <p:sp>
        <p:nvSpPr>
          <p:cNvPr id="10" name="Footer Placeholder 4"/>
          <p:cNvSpPr>
            <a:spLocks noGrp="1"/>
          </p:cNvSpPr>
          <p:nvPr>
            <p:ph type="ftr" sz="quarter" idx="12"/>
          </p:nvPr>
        </p:nvSpPr>
        <p:spPr>
          <a:xfrm>
            <a:off x="609600" y="6400800"/>
            <a:ext cx="4572000" cy="365125"/>
          </a:xfrm>
        </p:spPr>
        <p:txBody>
          <a:bodyPr/>
          <a:lstStyle/>
          <a:p>
            <a:r>
              <a:rPr lang="en-US" sz="1400" b="1" dirty="0" smtClean="0">
                <a:effectLst>
                  <a:outerShdw blurRad="38100" dist="38100" dir="2700000" algn="tl">
                    <a:srgbClr val="000000">
                      <a:alpha val="43137"/>
                    </a:srgbClr>
                  </a:outerShdw>
                </a:effectLst>
              </a:rPr>
              <a:t>Energy Conversion</a:t>
            </a:r>
            <a:endParaRPr lang="en-US" sz="1400" b="1" dirty="0">
              <a:effectLst>
                <a:outerShdw blurRad="38100" dist="38100" dir="2700000" algn="tl">
                  <a:srgbClr val="000000">
                    <a:alpha val="43137"/>
                  </a:srgbClr>
                </a:outerShdw>
              </a:effectLst>
            </a:endParaRPr>
          </a:p>
        </p:txBody>
      </p:sp>
      <p:cxnSp>
        <p:nvCxnSpPr>
          <p:cNvPr id="11" name="Straight Connector 10"/>
          <p:cNvCxnSpPr/>
          <p:nvPr/>
        </p:nvCxnSpPr>
        <p:spPr>
          <a:xfrm>
            <a:off x="70916" y="6400800"/>
            <a:ext cx="8920684" cy="0"/>
          </a:xfrm>
          <a:prstGeom prst="line">
            <a:avLst/>
          </a:prstGeom>
        </p:spPr>
        <p:style>
          <a:lnRef idx="2">
            <a:schemeClr val="accent4"/>
          </a:lnRef>
          <a:fillRef idx="0">
            <a:schemeClr val="accent4"/>
          </a:fillRef>
          <a:effectRef idx="1">
            <a:schemeClr val="accent4"/>
          </a:effectRef>
          <a:fontRef idx="minor">
            <a:schemeClr val="tx1"/>
          </a:fontRef>
        </p:style>
      </p:cxnSp>
      <p:pic>
        <p:nvPicPr>
          <p:cNvPr id="12" name="Picture 11"/>
          <p:cNvPicPr/>
          <p:nvPr/>
        </p:nvPicPr>
        <p:blipFill rotWithShape="1">
          <a:blip r:embed="rId2">
            <a:extLst>
              <a:ext uri="{28A0092B-C50C-407E-A947-70E740481C1C}">
                <a14:useLocalDpi xmlns:a14="http://schemas.microsoft.com/office/drawing/2010/main" val="0"/>
              </a:ext>
            </a:extLst>
          </a:blip>
          <a:srcRect l="1266" t="12886" r="2434"/>
          <a:stretch/>
        </p:blipFill>
        <p:spPr bwMode="auto">
          <a:xfrm>
            <a:off x="554182" y="3581400"/>
            <a:ext cx="7980218" cy="2201083"/>
          </a:xfrm>
          <a:prstGeom prst="rect">
            <a:avLst/>
          </a:prstGeom>
          <a:noFill/>
          <a:ln>
            <a:noFill/>
          </a:ln>
        </p:spPr>
      </p:pic>
    </p:spTree>
    <p:extLst>
      <p:ext uri="{BB962C8B-B14F-4D97-AF65-F5344CB8AC3E}">
        <p14:creationId xmlns:p14="http://schemas.microsoft.com/office/powerpoint/2010/main" val="31677234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762000" y="457200"/>
            <a:ext cx="6781800" cy="609600"/>
          </a:xfrm>
        </p:spPr>
        <p:txBody>
          <a:bodyPr>
            <a:noAutofit/>
          </a:bodyPr>
          <a:lstStyle/>
          <a:p>
            <a:r>
              <a:rPr lang="en-US" sz="6600" u="sng" dirty="0"/>
              <a:t>H</a:t>
            </a:r>
            <a:r>
              <a:rPr lang="en-US" sz="3200" u="sng" dirty="0"/>
              <a:t>istory of energy transformation</a:t>
            </a:r>
          </a:p>
        </p:txBody>
      </p:sp>
      <p:sp>
        <p:nvSpPr>
          <p:cNvPr id="9" name="Slide Number Placeholder 5"/>
          <p:cNvSpPr>
            <a:spLocks noGrp="1"/>
          </p:cNvSpPr>
          <p:nvPr>
            <p:ph type="sldNum" sz="quarter" idx="11"/>
          </p:nvPr>
        </p:nvSpPr>
        <p:spPr>
          <a:xfrm>
            <a:off x="7642972" y="6416675"/>
            <a:ext cx="762000" cy="365125"/>
          </a:xfrm>
        </p:spPr>
        <p:txBody>
          <a:bodyPr/>
          <a:lstStyle/>
          <a:p>
            <a:fld id="{97C70059-EC86-4570-BEB3-511072F9E3AC}" type="slidenum">
              <a:rPr lang="en-US" b="1" smtClean="0">
                <a:effectLst>
                  <a:outerShdw blurRad="38100" dist="38100" dir="2700000" algn="tl">
                    <a:srgbClr val="000000">
                      <a:alpha val="43137"/>
                    </a:srgbClr>
                  </a:outerShdw>
                </a:effectLst>
              </a:rPr>
              <a:pPr/>
              <a:t>3</a:t>
            </a:fld>
            <a:endParaRPr lang="en-US" b="1" dirty="0">
              <a:effectLst>
                <a:outerShdw blurRad="38100" dist="38100" dir="2700000" algn="tl">
                  <a:srgbClr val="000000">
                    <a:alpha val="43137"/>
                  </a:srgbClr>
                </a:outerShdw>
              </a:effectLst>
            </a:endParaRPr>
          </a:p>
        </p:txBody>
      </p:sp>
      <p:sp>
        <p:nvSpPr>
          <p:cNvPr id="10" name="Footer Placeholder 4"/>
          <p:cNvSpPr>
            <a:spLocks noGrp="1"/>
          </p:cNvSpPr>
          <p:nvPr>
            <p:ph type="ftr" sz="quarter" idx="12"/>
          </p:nvPr>
        </p:nvSpPr>
        <p:spPr>
          <a:xfrm>
            <a:off x="609600" y="6400800"/>
            <a:ext cx="4572000" cy="365125"/>
          </a:xfrm>
        </p:spPr>
        <p:txBody>
          <a:bodyPr/>
          <a:lstStyle/>
          <a:p>
            <a:r>
              <a:rPr lang="en-US" sz="1400" b="1" dirty="0" smtClean="0">
                <a:effectLst>
                  <a:outerShdw blurRad="38100" dist="38100" dir="2700000" algn="tl">
                    <a:srgbClr val="000000">
                      <a:alpha val="43137"/>
                    </a:srgbClr>
                  </a:outerShdw>
                </a:effectLst>
              </a:rPr>
              <a:t>Energy Conversion</a:t>
            </a:r>
            <a:endParaRPr lang="en-US" sz="1400" b="1" dirty="0">
              <a:effectLst>
                <a:outerShdw blurRad="38100" dist="38100" dir="2700000" algn="tl">
                  <a:srgbClr val="000000">
                    <a:alpha val="43137"/>
                  </a:srgbClr>
                </a:outerShdw>
              </a:effectLst>
            </a:endParaRPr>
          </a:p>
        </p:txBody>
      </p:sp>
      <p:cxnSp>
        <p:nvCxnSpPr>
          <p:cNvPr id="12" name="Straight Connector 11"/>
          <p:cNvCxnSpPr/>
          <p:nvPr/>
        </p:nvCxnSpPr>
        <p:spPr>
          <a:xfrm>
            <a:off x="70916" y="6400800"/>
            <a:ext cx="8920684" cy="0"/>
          </a:xfrm>
          <a:prstGeom prst="line">
            <a:avLst/>
          </a:prstGeom>
        </p:spPr>
        <p:style>
          <a:lnRef idx="2">
            <a:schemeClr val="accent4"/>
          </a:lnRef>
          <a:fillRef idx="0">
            <a:schemeClr val="accent4"/>
          </a:fillRef>
          <a:effectRef idx="1">
            <a:schemeClr val="accent4"/>
          </a:effectRef>
          <a:fontRef idx="minor">
            <a:schemeClr val="tx1"/>
          </a:fontRef>
        </p:style>
      </p:cxnSp>
      <p:pic>
        <p:nvPicPr>
          <p:cNvPr id="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5794536" y="3585353"/>
            <a:ext cx="2646616" cy="2739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235" y="3585354"/>
            <a:ext cx="5062733" cy="2712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50969" y="1231076"/>
            <a:ext cx="3333750" cy="2219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401100" y="1233723"/>
            <a:ext cx="4704300" cy="2123658"/>
          </a:xfrm>
          <a:prstGeom prst="rect">
            <a:avLst/>
          </a:prstGeom>
        </p:spPr>
        <p:txBody>
          <a:bodyPr wrap="square">
            <a:spAutoFit/>
          </a:bodyPr>
          <a:lstStyle/>
          <a:p>
            <a:r>
              <a:rPr lang="en-US" dirty="0"/>
              <a:t>Energy transformations in the universe over time are (generally) characterized by various kinds of energy which has been available since the </a:t>
            </a:r>
            <a:r>
              <a:rPr lang="en-US" sz="2400" b="1" dirty="0">
                <a:effectLst>
                  <a:outerShdw blurRad="38100" dist="38100" dir="2700000" algn="tl">
                    <a:srgbClr val="000000">
                      <a:alpha val="43137"/>
                    </a:srgbClr>
                  </a:outerShdw>
                </a:effectLst>
              </a:rPr>
              <a:t>Big </a:t>
            </a:r>
            <a:r>
              <a:rPr lang="en-US" sz="2400" b="1" dirty="0" smtClean="0">
                <a:effectLst>
                  <a:outerShdw blurRad="38100" dist="38100" dir="2700000" algn="tl">
                    <a:srgbClr val="000000">
                      <a:alpha val="43137"/>
                    </a:srgbClr>
                  </a:outerShdw>
                </a:effectLst>
              </a:rPr>
              <a:t>Bang </a:t>
            </a:r>
            <a:r>
              <a:rPr lang="en-US" dirty="0" smtClean="0"/>
              <a:t>, </a:t>
            </a:r>
            <a:r>
              <a:rPr lang="en-US" dirty="0"/>
              <a:t>later being "released" (that is, transformed to more active types of energy such as kinetic or radiant energy)</a:t>
            </a:r>
          </a:p>
        </p:txBody>
      </p:sp>
    </p:spTree>
    <p:extLst>
      <p:ext uri="{BB962C8B-B14F-4D97-AF65-F5344CB8AC3E}">
        <p14:creationId xmlns:p14="http://schemas.microsoft.com/office/powerpoint/2010/main" val="36763131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p:cNvSpPr>
            <a:spLocks noGrp="1"/>
          </p:cNvSpPr>
          <p:nvPr>
            <p:ph type="sldNum" sz="quarter" idx="11"/>
          </p:nvPr>
        </p:nvSpPr>
        <p:spPr>
          <a:xfrm>
            <a:off x="7642972" y="6416675"/>
            <a:ext cx="762000" cy="365125"/>
          </a:xfrm>
        </p:spPr>
        <p:txBody>
          <a:bodyPr/>
          <a:lstStyle/>
          <a:p>
            <a:fld id="{97C70059-EC86-4570-BEB3-511072F9E3AC}" type="slidenum">
              <a:rPr lang="en-US" b="1" smtClean="0">
                <a:effectLst>
                  <a:outerShdw blurRad="38100" dist="38100" dir="2700000" algn="tl">
                    <a:srgbClr val="000000">
                      <a:alpha val="43137"/>
                    </a:srgbClr>
                  </a:outerShdw>
                </a:effectLst>
              </a:rPr>
              <a:pPr/>
              <a:t>4</a:t>
            </a:fld>
            <a:endParaRPr lang="en-US" b="1" dirty="0">
              <a:effectLst>
                <a:outerShdw blurRad="38100" dist="38100" dir="2700000" algn="tl">
                  <a:srgbClr val="000000">
                    <a:alpha val="43137"/>
                  </a:srgbClr>
                </a:outerShdw>
              </a:effectLst>
            </a:endParaRPr>
          </a:p>
        </p:txBody>
      </p:sp>
      <p:sp>
        <p:nvSpPr>
          <p:cNvPr id="11" name="Footer Placeholder 4"/>
          <p:cNvSpPr>
            <a:spLocks noGrp="1"/>
          </p:cNvSpPr>
          <p:nvPr>
            <p:ph type="ftr" sz="quarter" idx="12"/>
          </p:nvPr>
        </p:nvSpPr>
        <p:spPr>
          <a:xfrm>
            <a:off x="609600" y="6400800"/>
            <a:ext cx="4572000" cy="365125"/>
          </a:xfrm>
        </p:spPr>
        <p:txBody>
          <a:bodyPr/>
          <a:lstStyle/>
          <a:p>
            <a:r>
              <a:rPr lang="en-US" sz="1400" b="1" dirty="0" smtClean="0">
                <a:effectLst>
                  <a:outerShdw blurRad="38100" dist="38100" dir="2700000" algn="tl">
                    <a:srgbClr val="000000">
                      <a:alpha val="43137"/>
                    </a:srgbClr>
                  </a:outerShdw>
                </a:effectLst>
              </a:rPr>
              <a:t>Energy Conversion</a:t>
            </a:r>
            <a:endParaRPr lang="en-US" sz="1400" b="1" dirty="0">
              <a:effectLst>
                <a:outerShdw blurRad="38100" dist="38100" dir="2700000" algn="tl">
                  <a:srgbClr val="000000">
                    <a:alpha val="43137"/>
                  </a:srgbClr>
                </a:outerShdw>
              </a:effectLst>
            </a:endParaRPr>
          </a:p>
        </p:txBody>
      </p:sp>
      <p:cxnSp>
        <p:nvCxnSpPr>
          <p:cNvPr id="12" name="Straight Connector 11"/>
          <p:cNvCxnSpPr/>
          <p:nvPr/>
        </p:nvCxnSpPr>
        <p:spPr>
          <a:xfrm>
            <a:off x="70916" y="6400800"/>
            <a:ext cx="8920684" cy="0"/>
          </a:xfrm>
          <a:prstGeom prst="line">
            <a:avLst/>
          </a:prstGeom>
        </p:spPr>
        <p:style>
          <a:lnRef idx="2">
            <a:schemeClr val="accent4"/>
          </a:lnRef>
          <a:fillRef idx="0">
            <a:schemeClr val="accent4"/>
          </a:fillRef>
          <a:effectRef idx="1">
            <a:schemeClr val="accent4"/>
          </a:effectRef>
          <a:fontRef idx="minor">
            <a:schemeClr val="tx1"/>
          </a:fontRef>
        </p:style>
      </p:cxnSp>
      <p:pic>
        <p:nvPicPr>
          <p:cNvPr id="1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19775"/>
          <a:stretch/>
        </p:blipFill>
        <p:spPr bwMode="auto">
          <a:xfrm>
            <a:off x="981075" y="3962400"/>
            <a:ext cx="4581525" cy="23146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b="27088"/>
          <a:stretch/>
        </p:blipFill>
        <p:spPr bwMode="auto">
          <a:xfrm>
            <a:off x="6044540" y="3962400"/>
            <a:ext cx="2947060" cy="23146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6"/>
          <p:cNvPicPr>
            <a:picLocks noChangeAspect="1" noChangeArrowheads="1"/>
          </p:cNvPicPr>
          <p:nvPr/>
        </p:nvPicPr>
        <p:blipFill rotWithShape="1">
          <a:blip r:embed="rId4">
            <a:extLst>
              <a:ext uri="{28A0092B-C50C-407E-A947-70E740481C1C}">
                <a14:useLocalDpi xmlns:a14="http://schemas.microsoft.com/office/drawing/2010/main" val="0"/>
              </a:ext>
            </a:extLst>
          </a:blip>
          <a:srcRect l="3460"/>
          <a:stretch/>
        </p:blipFill>
        <p:spPr bwMode="auto">
          <a:xfrm>
            <a:off x="6044540" y="1143000"/>
            <a:ext cx="2947060" cy="270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itle 1"/>
          <p:cNvSpPr>
            <a:spLocks noGrp="1"/>
          </p:cNvSpPr>
          <p:nvPr>
            <p:ph type="title"/>
          </p:nvPr>
        </p:nvSpPr>
        <p:spPr>
          <a:xfrm>
            <a:off x="762000" y="457200"/>
            <a:ext cx="7924800" cy="609600"/>
          </a:xfrm>
        </p:spPr>
        <p:txBody>
          <a:bodyPr>
            <a:noAutofit/>
          </a:bodyPr>
          <a:lstStyle/>
          <a:p>
            <a:r>
              <a:rPr lang="en-US" sz="6600" u="sng" dirty="0"/>
              <a:t>H</a:t>
            </a:r>
            <a:r>
              <a:rPr lang="en-US" sz="3200" u="sng" dirty="0"/>
              <a:t>istory of energy </a:t>
            </a:r>
            <a:r>
              <a:rPr lang="en-US" sz="3200" u="sng" dirty="0" smtClean="0"/>
              <a:t>transformation.. </a:t>
            </a:r>
            <a:r>
              <a:rPr lang="en-US" sz="2000" u="sng" dirty="0" smtClean="0"/>
              <a:t>Continue</a:t>
            </a:r>
            <a:endParaRPr lang="en-US" sz="2000" u="sng" dirty="0"/>
          </a:p>
        </p:txBody>
      </p:sp>
      <p:sp>
        <p:nvSpPr>
          <p:cNvPr id="10" name="Rectangle 9"/>
          <p:cNvSpPr/>
          <p:nvPr/>
        </p:nvSpPr>
        <p:spPr>
          <a:xfrm>
            <a:off x="401100" y="1233723"/>
            <a:ext cx="4704300" cy="2862322"/>
          </a:xfrm>
          <a:prstGeom prst="rect">
            <a:avLst/>
          </a:prstGeom>
        </p:spPr>
        <p:txBody>
          <a:bodyPr wrap="square">
            <a:spAutoFit/>
          </a:bodyPr>
          <a:lstStyle/>
          <a:p>
            <a:r>
              <a:rPr lang="en-US" dirty="0" smtClean="0"/>
              <a:t>Also as a look for the history the water energy had been used as in the rivers waves by consume it to rotate a wheel to move a motor or a generator.</a:t>
            </a:r>
          </a:p>
          <a:p>
            <a:r>
              <a:rPr lang="en-US" dirty="0" smtClean="0"/>
              <a:t>Then the first solar cell has been produced to generate electricity on the electricity street lines.</a:t>
            </a:r>
          </a:p>
          <a:p>
            <a:r>
              <a:rPr lang="en-US" dirty="0" smtClean="0"/>
              <a:t>And also a fuel cell has been discovered as shown in the pic. below</a:t>
            </a:r>
          </a:p>
          <a:p>
            <a:r>
              <a:rPr lang="en-US" dirty="0" smtClean="0"/>
              <a:t>  </a:t>
            </a:r>
            <a:endParaRPr lang="en-US" dirty="0"/>
          </a:p>
        </p:txBody>
      </p:sp>
    </p:spTree>
    <p:extLst>
      <p:ext uri="{BB962C8B-B14F-4D97-AF65-F5344CB8AC3E}">
        <p14:creationId xmlns:p14="http://schemas.microsoft.com/office/powerpoint/2010/main" val="9653055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5"/>
          <p:cNvSpPr>
            <a:spLocks noGrp="1"/>
          </p:cNvSpPr>
          <p:nvPr>
            <p:ph type="sldNum" sz="quarter" idx="11"/>
          </p:nvPr>
        </p:nvSpPr>
        <p:spPr>
          <a:xfrm>
            <a:off x="7642972" y="6416675"/>
            <a:ext cx="762000" cy="365125"/>
          </a:xfrm>
        </p:spPr>
        <p:txBody>
          <a:bodyPr/>
          <a:lstStyle/>
          <a:p>
            <a:fld id="{97C70059-EC86-4570-BEB3-511072F9E3AC}" type="slidenum">
              <a:rPr lang="en-US" b="1" smtClean="0">
                <a:effectLst>
                  <a:outerShdw blurRad="38100" dist="38100" dir="2700000" algn="tl">
                    <a:srgbClr val="000000">
                      <a:alpha val="43137"/>
                    </a:srgbClr>
                  </a:outerShdw>
                </a:effectLst>
              </a:rPr>
              <a:pPr/>
              <a:t>5</a:t>
            </a:fld>
            <a:endParaRPr lang="en-US" b="1" dirty="0">
              <a:effectLst>
                <a:outerShdw blurRad="38100" dist="38100" dir="2700000" algn="tl">
                  <a:srgbClr val="000000">
                    <a:alpha val="43137"/>
                  </a:srgbClr>
                </a:outerShdw>
              </a:effectLst>
            </a:endParaRPr>
          </a:p>
        </p:txBody>
      </p:sp>
      <p:sp>
        <p:nvSpPr>
          <p:cNvPr id="12" name="Footer Placeholder 4"/>
          <p:cNvSpPr>
            <a:spLocks noGrp="1"/>
          </p:cNvSpPr>
          <p:nvPr>
            <p:ph type="ftr" sz="quarter" idx="12"/>
          </p:nvPr>
        </p:nvSpPr>
        <p:spPr>
          <a:xfrm>
            <a:off x="609600" y="6400800"/>
            <a:ext cx="4572000" cy="365125"/>
          </a:xfrm>
        </p:spPr>
        <p:txBody>
          <a:bodyPr/>
          <a:lstStyle/>
          <a:p>
            <a:r>
              <a:rPr lang="en-US" sz="1400" b="1" dirty="0" smtClean="0">
                <a:effectLst>
                  <a:outerShdw blurRad="38100" dist="38100" dir="2700000" algn="tl">
                    <a:srgbClr val="000000">
                      <a:alpha val="43137"/>
                    </a:srgbClr>
                  </a:outerShdw>
                </a:effectLst>
              </a:rPr>
              <a:t>Energy Conversion</a:t>
            </a:r>
            <a:endParaRPr lang="en-US" sz="1400" b="1" dirty="0">
              <a:effectLst>
                <a:outerShdw blurRad="38100" dist="38100" dir="2700000" algn="tl">
                  <a:srgbClr val="000000">
                    <a:alpha val="43137"/>
                  </a:srgbClr>
                </a:outerShdw>
              </a:effectLst>
            </a:endParaRPr>
          </a:p>
        </p:txBody>
      </p:sp>
      <p:cxnSp>
        <p:nvCxnSpPr>
          <p:cNvPr id="13" name="Straight Connector 12"/>
          <p:cNvCxnSpPr/>
          <p:nvPr/>
        </p:nvCxnSpPr>
        <p:spPr>
          <a:xfrm>
            <a:off x="70916" y="6400800"/>
            <a:ext cx="8920684" cy="0"/>
          </a:xfrm>
          <a:prstGeom prst="line">
            <a:avLst/>
          </a:prstGeom>
        </p:spPr>
        <p:style>
          <a:lnRef idx="2">
            <a:schemeClr val="accent4"/>
          </a:lnRef>
          <a:fillRef idx="0">
            <a:schemeClr val="accent4"/>
          </a:fillRef>
          <a:effectRef idx="1">
            <a:schemeClr val="accent4"/>
          </a:effectRef>
          <a:fontRef idx="minor">
            <a:schemeClr val="tx1"/>
          </a:fontRef>
        </p:style>
      </p:cxnSp>
      <p:sp>
        <p:nvSpPr>
          <p:cNvPr id="3" name="Rectangle 2"/>
          <p:cNvSpPr/>
          <p:nvPr/>
        </p:nvSpPr>
        <p:spPr>
          <a:xfrm>
            <a:off x="381000" y="1066800"/>
            <a:ext cx="8229600" cy="1477328"/>
          </a:xfrm>
          <a:prstGeom prst="rect">
            <a:avLst/>
          </a:prstGeom>
        </p:spPr>
        <p:txBody>
          <a:bodyPr wrap="square">
            <a:spAutoFit/>
          </a:bodyPr>
          <a:lstStyle/>
          <a:p>
            <a:r>
              <a:rPr lang="en-US" dirty="0"/>
              <a:t>Steam Power Plants are the most common form of geothermal power plant. The hot water is pumped under great pressure to the surface. When it reaches the surface the pressure is reduced and as a result some of the water changes to steam. This produces a ‘blast’ of steam. The cooled water is returned to the reservoir to be heated by geothermal rocks again.</a:t>
            </a:r>
          </a:p>
        </p:txBody>
      </p:sp>
      <p:sp>
        <p:nvSpPr>
          <p:cNvPr id="14" name="Title 1"/>
          <p:cNvSpPr>
            <a:spLocks noGrp="1"/>
          </p:cNvSpPr>
          <p:nvPr>
            <p:ph type="title"/>
          </p:nvPr>
        </p:nvSpPr>
        <p:spPr>
          <a:xfrm>
            <a:off x="762000" y="457200"/>
            <a:ext cx="7924800" cy="609600"/>
          </a:xfrm>
        </p:spPr>
        <p:txBody>
          <a:bodyPr>
            <a:noAutofit/>
          </a:bodyPr>
          <a:lstStyle/>
          <a:p>
            <a:r>
              <a:rPr lang="en-US" sz="6600" u="sng" dirty="0" smtClean="0"/>
              <a:t>s</a:t>
            </a:r>
            <a:r>
              <a:rPr lang="en-US" sz="3200" u="sng" dirty="0" smtClean="0"/>
              <a:t>team power plant.</a:t>
            </a:r>
            <a:endParaRPr lang="en-US" sz="2000" u="sng" dirty="0"/>
          </a:p>
        </p:txBody>
      </p:sp>
      <p:pic>
        <p:nvPicPr>
          <p:cNvPr id="1027" name="Picture 3" descr="C:\Users\yazan\Desktop\geo4.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2544128"/>
            <a:ext cx="45720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65298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1"/>
          </p:nvPr>
        </p:nvSpPr>
        <p:spPr>
          <a:xfrm>
            <a:off x="7642972" y="6416675"/>
            <a:ext cx="762000" cy="365125"/>
          </a:xfrm>
        </p:spPr>
        <p:txBody>
          <a:bodyPr/>
          <a:lstStyle/>
          <a:p>
            <a:fld id="{97C70059-EC86-4570-BEB3-511072F9E3AC}" type="slidenum">
              <a:rPr lang="en-US" b="1" smtClean="0">
                <a:effectLst>
                  <a:outerShdw blurRad="38100" dist="38100" dir="2700000" algn="tl">
                    <a:srgbClr val="000000">
                      <a:alpha val="43137"/>
                    </a:srgbClr>
                  </a:outerShdw>
                </a:effectLst>
              </a:rPr>
              <a:pPr/>
              <a:t>6</a:t>
            </a:fld>
            <a:endParaRPr lang="en-US" b="1" dirty="0">
              <a:effectLst>
                <a:outerShdw blurRad="38100" dist="38100" dir="2700000" algn="tl">
                  <a:srgbClr val="000000">
                    <a:alpha val="43137"/>
                  </a:srgbClr>
                </a:outerShdw>
              </a:effectLst>
            </a:endParaRPr>
          </a:p>
        </p:txBody>
      </p:sp>
      <p:sp>
        <p:nvSpPr>
          <p:cNvPr id="7" name="Footer Placeholder 4"/>
          <p:cNvSpPr>
            <a:spLocks noGrp="1"/>
          </p:cNvSpPr>
          <p:nvPr>
            <p:ph type="ftr" sz="quarter" idx="12"/>
          </p:nvPr>
        </p:nvSpPr>
        <p:spPr>
          <a:xfrm>
            <a:off x="609600" y="6400800"/>
            <a:ext cx="4572000" cy="365125"/>
          </a:xfrm>
        </p:spPr>
        <p:txBody>
          <a:bodyPr/>
          <a:lstStyle/>
          <a:p>
            <a:r>
              <a:rPr lang="en-US" sz="1400" b="1" dirty="0" smtClean="0">
                <a:effectLst>
                  <a:outerShdw blurRad="38100" dist="38100" dir="2700000" algn="tl">
                    <a:srgbClr val="000000">
                      <a:alpha val="43137"/>
                    </a:srgbClr>
                  </a:outerShdw>
                </a:effectLst>
              </a:rPr>
              <a:t>Energy Conversion</a:t>
            </a:r>
            <a:endParaRPr lang="en-US" sz="1400" b="1" dirty="0">
              <a:effectLst>
                <a:outerShdw blurRad="38100" dist="38100" dir="2700000" algn="tl">
                  <a:srgbClr val="000000">
                    <a:alpha val="43137"/>
                  </a:srgbClr>
                </a:outerShdw>
              </a:effectLst>
            </a:endParaRPr>
          </a:p>
        </p:txBody>
      </p:sp>
      <p:cxnSp>
        <p:nvCxnSpPr>
          <p:cNvPr id="8" name="Straight Connector 7"/>
          <p:cNvCxnSpPr/>
          <p:nvPr/>
        </p:nvCxnSpPr>
        <p:spPr>
          <a:xfrm>
            <a:off x="70916" y="6400800"/>
            <a:ext cx="8920684" cy="0"/>
          </a:xfrm>
          <a:prstGeom prst="line">
            <a:avLst/>
          </a:prstGeom>
        </p:spPr>
        <p:style>
          <a:lnRef idx="2">
            <a:schemeClr val="accent4"/>
          </a:lnRef>
          <a:fillRef idx="0">
            <a:schemeClr val="accent4"/>
          </a:fillRef>
          <a:effectRef idx="1">
            <a:schemeClr val="accent4"/>
          </a:effectRef>
          <a:fontRef idx="minor">
            <a:schemeClr val="tx1"/>
          </a:fontRef>
        </p:style>
      </p:cxnSp>
      <p:sp>
        <p:nvSpPr>
          <p:cNvPr id="9" name="Rectangle 8"/>
          <p:cNvSpPr/>
          <p:nvPr/>
        </p:nvSpPr>
        <p:spPr>
          <a:xfrm>
            <a:off x="149758" y="1661279"/>
            <a:ext cx="8763000" cy="3139321"/>
          </a:xfrm>
          <a:prstGeom prst="rect">
            <a:avLst/>
          </a:prstGeom>
        </p:spPr>
        <p:txBody>
          <a:bodyPr wrap="square">
            <a:spAutoFit/>
          </a:bodyPr>
          <a:lstStyle/>
          <a:p>
            <a:r>
              <a:rPr lang="en-US" dirty="0"/>
              <a:t>A gas turbine, also called a combustion turbine, is a type of internal combustion engine. It has an upstream rotating compressor coupled to a downstream turbine, and a combustion chamber in-between.</a:t>
            </a:r>
          </a:p>
          <a:p>
            <a:r>
              <a:rPr lang="en-US" dirty="0"/>
              <a:t>Energy is added to the gas stream in the combustor, where fuel is mixed with </a:t>
            </a:r>
            <a:r>
              <a:rPr lang="en-US" dirty="0" smtClean="0"/>
              <a:t>air</a:t>
            </a:r>
            <a:r>
              <a:rPr lang="en-US" dirty="0"/>
              <a:t> </a:t>
            </a:r>
            <a:r>
              <a:rPr lang="en-US" dirty="0" smtClean="0"/>
              <a:t>and </a:t>
            </a:r>
            <a:r>
              <a:rPr lang="en-US" dirty="0"/>
              <a:t>ignited. </a:t>
            </a:r>
            <a:r>
              <a:rPr lang="en-US" dirty="0" smtClean="0"/>
              <a:t>In </a:t>
            </a:r>
            <a:r>
              <a:rPr lang="en-US" dirty="0"/>
              <a:t>the high pressure environment of the combustor, combustion of the fuel increases the temperature. </a:t>
            </a:r>
            <a:endParaRPr lang="en-US" dirty="0" smtClean="0"/>
          </a:p>
          <a:p>
            <a:r>
              <a:rPr lang="en-US" dirty="0" smtClean="0"/>
              <a:t>The </a:t>
            </a:r>
            <a:r>
              <a:rPr lang="en-US" dirty="0"/>
              <a:t>products of the combustion are forced into the turbine section. There, the high velocity and volume of the gas flow is directed through a nozzle over the turbine's blades, spinning the turbine which powers the compressor and, for some turbines, drives their mechanical output. The energy given up to the turbine comes from the reduction in the temperature and pressure of the exhaust gas.</a:t>
            </a:r>
          </a:p>
        </p:txBody>
      </p:sp>
      <p:sp>
        <p:nvSpPr>
          <p:cNvPr id="10" name="Title 1"/>
          <p:cNvSpPr>
            <a:spLocks noGrp="1"/>
          </p:cNvSpPr>
          <p:nvPr>
            <p:ph type="title"/>
          </p:nvPr>
        </p:nvSpPr>
        <p:spPr>
          <a:xfrm>
            <a:off x="762000" y="457200"/>
            <a:ext cx="7924800" cy="609600"/>
          </a:xfrm>
        </p:spPr>
        <p:txBody>
          <a:bodyPr>
            <a:noAutofit/>
          </a:bodyPr>
          <a:lstStyle/>
          <a:p>
            <a:r>
              <a:rPr lang="en-US" sz="6600" u="sng" dirty="0" smtClean="0"/>
              <a:t>G</a:t>
            </a:r>
            <a:r>
              <a:rPr lang="en-US" sz="3200" u="sng" dirty="0" smtClean="0"/>
              <a:t>as Turbine.</a:t>
            </a:r>
            <a:endParaRPr lang="en-US" sz="2000" u="sng" dirty="0"/>
          </a:p>
        </p:txBody>
      </p:sp>
    </p:spTree>
    <p:extLst>
      <p:ext uri="{BB962C8B-B14F-4D97-AF65-F5344CB8AC3E}">
        <p14:creationId xmlns:p14="http://schemas.microsoft.com/office/powerpoint/2010/main" val="29079735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1"/>
          </p:nvPr>
        </p:nvSpPr>
        <p:spPr>
          <a:xfrm>
            <a:off x="7642972" y="6416675"/>
            <a:ext cx="762000" cy="365125"/>
          </a:xfrm>
        </p:spPr>
        <p:txBody>
          <a:bodyPr/>
          <a:lstStyle/>
          <a:p>
            <a:fld id="{97C70059-EC86-4570-BEB3-511072F9E3AC}" type="slidenum">
              <a:rPr lang="en-US" b="1" smtClean="0">
                <a:effectLst>
                  <a:outerShdw blurRad="38100" dist="38100" dir="2700000" algn="tl">
                    <a:srgbClr val="000000">
                      <a:alpha val="43137"/>
                    </a:srgbClr>
                  </a:outerShdw>
                </a:effectLst>
              </a:rPr>
              <a:pPr/>
              <a:t>7</a:t>
            </a:fld>
            <a:endParaRPr lang="en-US" b="1" dirty="0">
              <a:effectLst>
                <a:outerShdw blurRad="38100" dist="38100" dir="2700000" algn="tl">
                  <a:srgbClr val="000000">
                    <a:alpha val="43137"/>
                  </a:srgbClr>
                </a:outerShdw>
              </a:effectLst>
            </a:endParaRPr>
          </a:p>
        </p:txBody>
      </p:sp>
      <p:sp>
        <p:nvSpPr>
          <p:cNvPr id="7" name="Footer Placeholder 4"/>
          <p:cNvSpPr>
            <a:spLocks noGrp="1"/>
          </p:cNvSpPr>
          <p:nvPr>
            <p:ph type="ftr" sz="quarter" idx="12"/>
          </p:nvPr>
        </p:nvSpPr>
        <p:spPr>
          <a:xfrm>
            <a:off x="609600" y="6400800"/>
            <a:ext cx="4572000" cy="365125"/>
          </a:xfrm>
        </p:spPr>
        <p:txBody>
          <a:bodyPr/>
          <a:lstStyle/>
          <a:p>
            <a:r>
              <a:rPr lang="en-US" sz="1400" b="1" dirty="0" smtClean="0">
                <a:effectLst>
                  <a:outerShdw blurRad="38100" dist="38100" dir="2700000" algn="tl">
                    <a:srgbClr val="000000">
                      <a:alpha val="43137"/>
                    </a:srgbClr>
                  </a:outerShdw>
                </a:effectLst>
              </a:rPr>
              <a:t>Energy Conversion</a:t>
            </a:r>
            <a:endParaRPr lang="en-US" sz="1400" b="1" dirty="0">
              <a:effectLst>
                <a:outerShdw blurRad="38100" dist="38100" dir="2700000" algn="tl">
                  <a:srgbClr val="000000">
                    <a:alpha val="43137"/>
                  </a:srgbClr>
                </a:outerShdw>
              </a:effectLst>
            </a:endParaRPr>
          </a:p>
        </p:txBody>
      </p:sp>
      <p:cxnSp>
        <p:nvCxnSpPr>
          <p:cNvPr id="8" name="Straight Connector 7"/>
          <p:cNvCxnSpPr/>
          <p:nvPr/>
        </p:nvCxnSpPr>
        <p:spPr>
          <a:xfrm>
            <a:off x="70916" y="6400800"/>
            <a:ext cx="8920684" cy="0"/>
          </a:xfrm>
          <a:prstGeom prst="line">
            <a:avLst/>
          </a:prstGeom>
        </p:spPr>
        <p:style>
          <a:lnRef idx="2">
            <a:schemeClr val="accent4"/>
          </a:lnRef>
          <a:fillRef idx="0">
            <a:schemeClr val="accent4"/>
          </a:fillRef>
          <a:effectRef idx="1">
            <a:schemeClr val="accent4"/>
          </a:effectRef>
          <a:fontRef idx="minor">
            <a:schemeClr val="tx1"/>
          </a:fontRef>
        </p:style>
      </p:cxnSp>
      <p:pic>
        <p:nvPicPr>
          <p:cNvPr id="10" name="Picture 3" descr="C:\Users\yazan\Desktop\Figure_4-5_Gas_Turbine_Flow.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158" y="1447800"/>
            <a:ext cx="7696200" cy="4424536"/>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1"/>
          <p:cNvSpPr>
            <a:spLocks noGrp="1"/>
          </p:cNvSpPr>
          <p:nvPr>
            <p:ph type="title"/>
          </p:nvPr>
        </p:nvSpPr>
        <p:spPr>
          <a:xfrm>
            <a:off x="762000" y="457200"/>
            <a:ext cx="7924800" cy="609600"/>
          </a:xfrm>
        </p:spPr>
        <p:txBody>
          <a:bodyPr>
            <a:noAutofit/>
          </a:bodyPr>
          <a:lstStyle/>
          <a:p>
            <a:r>
              <a:rPr lang="en-US" sz="6600" u="sng" dirty="0" smtClean="0"/>
              <a:t>G</a:t>
            </a:r>
            <a:r>
              <a:rPr lang="en-US" sz="3200" u="sng" dirty="0" smtClean="0"/>
              <a:t>as Turbine.</a:t>
            </a:r>
            <a:endParaRPr lang="en-US" sz="2000" u="sng" dirty="0"/>
          </a:p>
        </p:txBody>
      </p:sp>
    </p:spTree>
    <p:extLst>
      <p:ext uri="{BB962C8B-B14F-4D97-AF65-F5344CB8AC3E}">
        <p14:creationId xmlns:p14="http://schemas.microsoft.com/office/powerpoint/2010/main" val="14020465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txBox="1">
            <a:spLocks/>
          </p:cNvSpPr>
          <p:nvPr/>
        </p:nvSpPr>
        <p:spPr>
          <a:xfrm>
            <a:off x="7642972" y="6416675"/>
            <a:ext cx="762000" cy="365125"/>
          </a:xfrm>
          <a:prstGeom prst="rect">
            <a:avLst/>
          </a:prstGeom>
        </p:spPr>
        <p:txBody>
          <a:bodyPr vert="horz" lIns="91440" tIns="45720" rIns="91440" bIns="9144" rtlCol="0" anchor="b"/>
          <a:lstStyle>
            <a:defPPr>
              <a:defRPr lang="en-US"/>
            </a:defPPr>
            <a:lvl1pPr marL="0" algn="l" defTabSz="914400" rtl="0" eaLnBrk="1" latinLnBrk="0" hangingPunct="1">
              <a:defRPr sz="1600" kern="1200">
                <a:solidFill>
                  <a:schemeClr val="tx1">
                    <a:alpha val="60000"/>
                  </a:schemeClr>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C70059-EC86-4570-BEB3-511072F9E3AC}" type="slidenum">
              <a:rPr lang="en-US" b="1" smtClean="0">
                <a:effectLst>
                  <a:outerShdw blurRad="38100" dist="38100" dir="2700000" algn="tl">
                    <a:srgbClr val="000000">
                      <a:alpha val="43137"/>
                    </a:srgbClr>
                  </a:outerShdw>
                </a:effectLst>
              </a:rPr>
              <a:pPr/>
              <a:t>8</a:t>
            </a:fld>
            <a:endParaRPr lang="en-US" b="1" dirty="0">
              <a:effectLst>
                <a:outerShdw blurRad="38100" dist="38100" dir="2700000" algn="tl">
                  <a:srgbClr val="000000">
                    <a:alpha val="43137"/>
                  </a:srgbClr>
                </a:outerShdw>
              </a:effectLst>
            </a:endParaRPr>
          </a:p>
        </p:txBody>
      </p:sp>
      <p:sp>
        <p:nvSpPr>
          <p:cNvPr id="7" name="Footer Placeholder 4"/>
          <p:cNvSpPr txBox="1">
            <a:spLocks/>
          </p:cNvSpPr>
          <p:nvPr/>
        </p:nvSpPr>
        <p:spPr>
          <a:xfrm>
            <a:off x="609600" y="6400800"/>
            <a:ext cx="4572000" cy="365125"/>
          </a:xfrm>
          <a:prstGeom prst="rect">
            <a:avLst/>
          </a:prstGeom>
        </p:spPr>
        <p:txBody>
          <a:bodyPr vert="horz" lIns="91440" tIns="45720" rIns="91440" bIns="45720" rtlCol="0" anchor="t"/>
          <a:lstStyle>
            <a:defPPr>
              <a:defRPr lang="en-US"/>
            </a:defPPr>
            <a:lvl1pPr marL="0" algn="l" defTabSz="914400" rtl="0" eaLnBrk="1" latinLnBrk="0" hangingPunct="1">
              <a:defRPr sz="1100" kern="1200">
                <a:solidFill>
                  <a:schemeClr val="tx1">
                    <a:alpha val="60000"/>
                  </a:schemeClr>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smtClean="0">
                <a:effectLst>
                  <a:outerShdw blurRad="38100" dist="38100" dir="2700000" algn="tl">
                    <a:srgbClr val="000000">
                      <a:alpha val="43137"/>
                    </a:srgbClr>
                  </a:outerShdw>
                </a:effectLst>
              </a:rPr>
              <a:t>Energy Conversion</a:t>
            </a:r>
            <a:endParaRPr lang="en-US" sz="1400" b="1" dirty="0">
              <a:effectLst>
                <a:outerShdw blurRad="38100" dist="38100" dir="2700000" algn="tl">
                  <a:srgbClr val="000000">
                    <a:alpha val="43137"/>
                  </a:srgbClr>
                </a:outerShdw>
              </a:effectLst>
            </a:endParaRPr>
          </a:p>
        </p:txBody>
      </p:sp>
      <p:cxnSp>
        <p:nvCxnSpPr>
          <p:cNvPr id="8" name="Straight Connector 7"/>
          <p:cNvCxnSpPr/>
          <p:nvPr/>
        </p:nvCxnSpPr>
        <p:spPr>
          <a:xfrm>
            <a:off x="70916" y="6400800"/>
            <a:ext cx="8920684" cy="0"/>
          </a:xfrm>
          <a:prstGeom prst="line">
            <a:avLst/>
          </a:prstGeom>
        </p:spPr>
        <p:style>
          <a:lnRef idx="2">
            <a:schemeClr val="accent4"/>
          </a:lnRef>
          <a:fillRef idx="0">
            <a:schemeClr val="accent4"/>
          </a:fillRef>
          <a:effectRef idx="1">
            <a:schemeClr val="accent4"/>
          </a:effectRef>
          <a:fontRef idx="minor">
            <a:schemeClr val="tx1"/>
          </a:fontRef>
        </p:style>
      </p:cxnSp>
      <p:sp>
        <p:nvSpPr>
          <p:cNvPr id="9" name="Title 1"/>
          <p:cNvSpPr>
            <a:spLocks noGrp="1"/>
          </p:cNvSpPr>
          <p:nvPr>
            <p:ph type="title"/>
          </p:nvPr>
        </p:nvSpPr>
        <p:spPr>
          <a:xfrm>
            <a:off x="762000" y="457200"/>
            <a:ext cx="7924800" cy="609600"/>
          </a:xfrm>
        </p:spPr>
        <p:txBody>
          <a:bodyPr>
            <a:noAutofit/>
          </a:bodyPr>
          <a:lstStyle/>
          <a:p>
            <a:r>
              <a:rPr lang="en-US" sz="6600" u="sng" dirty="0" smtClean="0"/>
              <a:t>F</a:t>
            </a:r>
            <a:r>
              <a:rPr lang="en-US" sz="3200" u="sng" dirty="0" smtClean="0"/>
              <a:t>uel &amp; Combustion.</a:t>
            </a:r>
            <a:endParaRPr lang="en-US" sz="2000" u="sng" dirty="0"/>
          </a:p>
        </p:txBody>
      </p:sp>
      <p:sp>
        <p:nvSpPr>
          <p:cNvPr id="10" name="Content Placeholder 2"/>
          <p:cNvSpPr>
            <a:spLocks noGrp="1"/>
          </p:cNvSpPr>
          <p:nvPr>
            <p:ph idx="1"/>
          </p:nvPr>
        </p:nvSpPr>
        <p:spPr>
          <a:xfrm>
            <a:off x="340258" y="1219200"/>
            <a:ext cx="8382000" cy="3124200"/>
          </a:xfrm>
        </p:spPr>
        <p:txBody>
          <a:bodyPr>
            <a:normAutofit/>
          </a:bodyPr>
          <a:lstStyle/>
          <a:p>
            <a:r>
              <a:rPr lang="en-US" sz="1800" dirty="0">
                <a:effectLst/>
              </a:rPr>
              <a:t>Combustion is the conversion of a substance called a fuel into chemical compounds known as products of combustion by combination with an oxidizer. The combustion process is an exothermic chemical reaction, i.e., a reaction that releases energy as it occurs. Thus combustion may be represented symbolically by:     </a:t>
            </a:r>
            <a:endParaRPr lang="en-US" sz="1800" dirty="0" smtClean="0">
              <a:effectLst/>
            </a:endParaRPr>
          </a:p>
          <a:p>
            <a:endParaRPr lang="en-US" sz="1800" dirty="0">
              <a:effectLst/>
            </a:endParaRPr>
          </a:p>
          <a:p>
            <a:pPr algn="ctr"/>
            <a:endParaRPr lang="en-US" sz="1800" dirty="0" smtClean="0">
              <a:effectLst/>
            </a:endParaRPr>
          </a:p>
          <a:p>
            <a:pPr marL="18288" indent="0" algn="ctr">
              <a:buNone/>
            </a:pPr>
            <a:r>
              <a:rPr lang="en-US" sz="3600" b="1" dirty="0">
                <a:solidFill>
                  <a:srgbClr val="C00000"/>
                </a:solidFill>
              </a:rPr>
              <a:t>Fuel</a:t>
            </a:r>
            <a:r>
              <a:rPr lang="en-US" sz="1800" dirty="0" smtClean="0">
                <a:effectLst/>
              </a:rPr>
              <a:t> </a:t>
            </a:r>
            <a:r>
              <a:rPr lang="en-US" sz="1800" dirty="0">
                <a:effectLst/>
              </a:rPr>
              <a:t>+ Oxidizer  =</a:t>
            </a:r>
            <a:r>
              <a:rPr lang="en-US" sz="1800" dirty="0" smtClean="0">
                <a:effectLst/>
              </a:rPr>
              <a:t>&gt;&gt; </a:t>
            </a:r>
            <a:r>
              <a:rPr lang="en-US" sz="1800" dirty="0">
                <a:effectLst/>
              </a:rPr>
              <a:t>Products of combustion + </a:t>
            </a:r>
            <a:r>
              <a:rPr lang="en-US" sz="3600" b="1" dirty="0">
                <a:solidFill>
                  <a:srgbClr val="C00000"/>
                </a:solidFill>
              </a:rPr>
              <a:t>Energy</a:t>
            </a:r>
            <a:r>
              <a:rPr lang="en-US" sz="1800" dirty="0">
                <a:effectLst/>
              </a:rPr>
              <a:t> </a:t>
            </a:r>
            <a:endParaRPr lang="en-US" sz="1800" dirty="0" smtClean="0">
              <a:effectLst/>
            </a:endParaRPr>
          </a:p>
          <a:p>
            <a:endParaRPr lang="en-US" sz="1800" dirty="0">
              <a:solidFill>
                <a:schemeClr val="tx1"/>
              </a:solidFill>
              <a:effectLst/>
            </a:endParaRPr>
          </a:p>
        </p:txBody>
      </p:sp>
    </p:spTree>
    <p:extLst>
      <p:ext uri="{BB962C8B-B14F-4D97-AF65-F5344CB8AC3E}">
        <p14:creationId xmlns:p14="http://schemas.microsoft.com/office/powerpoint/2010/main" val="36084990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1"/>
          </p:nvPr>
        </p:nvSpPr>
        <p:spPr>
          <a:xfrm>
            <a:off x="7642972" y="6416675"/>
            <a:ext cx="762000" cy="365125"/>
          </a:xfrm>
        </p:spPr>
        <p:txBody>
          <a:bodyPr/>
          <a:lstStyle/>
          <a:p>
            <a:fld id="{97C70059-EC86-4570-BEB3-511072F9E3AC}" type="slidenum">
              <a:rPr lang="en-US" b="1" smtClean="0">
                <a:effectLst>
                  <a:outerShdw blurRad="38100" dist="38100" dir="2700000" algn="tl">
                    <a:srgbClr val="000000">
                      <a:alpha val="43137"/>
                    </a:srgbClr>
                  </a:outerShdw>
                </a:effectLst>
              </a:rPr>
              <a:pPr/>
              <a:t>9</a:t>
            </a:fld>
            <a:endParaRPr lang="en-US" b="1" dirty="0">
              <a:effectLst>
                <a:outerShdw blurRad="38100" dist="38100" dir="2700000" algn="tl">
                  <a:srgbClr val="000000">
                    <a:alpha val="43137"/>
                  </a:srgbClr>
                </a:outerShdw>
              </a:effectLst>
            </a:endParaRPr>
          </a:p>
        </p:txBody>
      </p:sp>
      <p:sp>
        <p:nvSpPr>
          <p:cNvPr id="7" name="Footer Placeholder 4"/>
          <p:cNvSpPr>
            <a:spLocks noGrp="1"/>
          </p:cNvSpPr>
          <p:nvPr>
            <p:ph type="ftr" sz="quarter" idx="12"/>
          </p:nvPr>
        </p:nvSpPr>
        <p:spPr>
          <a:xfrm>
            <a:off x="609600" y="6400800"/>
            <a:ext cx="4572000" cy="365125"/>
          </a:xfrm>
        </p:spPr>
        <p:txBody>
          <a:bodyPr/>
          <a:lstStyle/>
          <a:p>
            <a:r>
              <a:rPr lang="en-US" sz="1400" b="1" dirty="0" smtClean="0">
                <a:effectLst>
                  <a:outerShdw blurRad="38100" dist="38100" dir="2700000" algn="tl">
                    <a:srgbClr val="000000">
                      <a:alpha val="43137"/>
                    </a:srgbClr>
                  </a:outerShdw>
                </a:effectLst>
              </a:rPr>
              <a:t>Energy Conversion</a:t>
            </a:r>
            <a:endParaRPr lang="en-US" sz="1400" b="1" dirty="0">
              <a:effectLst>
                <a:outerShdw blurRad="38100" dist="38100" dir="2700000" algn="tl">
                  <a:srgbClr val="000000">
                    <a:alpha val="43137"/>
                  </a:srgbClr>
                </a:outerShdw>
              </a:effectLst>
            </a:endParaRPr>
          </a:p>
        </p:txBody>
      </p:sp>
      <p:cxnSp>
        <p:nvCxnSpPr>
          <p:cNvPr id="8" name="Straight Connector 7"/>
          <p:cNvCxnSpPr/>
          <p:nvPr/>
        </p:nvCxnSpPr>
        <p:spPr>
          <a:xfrm>
            <a:off x="70916" y="6400800"/>
            <a:ext cx="8920684" cy="0"/>
          </a:xfrm>
          <a:prstGeom prst="line">
            <a:avLst/>
          </a:prstGeom>
        </p:spPr>
        <p:style>
          <a:lnRef idx="2">
            <a:schemeClr val="accent4"/>
          </a:lnRef>
          <a:fillRef idx="0">
            <a:schemeClr val="accent4"/>
          </a:fillRef>
          <a:effectRef idx="1">
            <a:schemeClr val="accent4"/>
          </a:effectRef>
          <a:fontRef idx="minor">
            <a:schemeClr val="tx1"/>
          </a:fontRef>
        </p:style>
      </p:cxnSp>
      <p:sp>
        <p:nvSpPr>
          <p:cNvPr id="9" name="Rectangle 8"/>
          <p:cNvSpPr/>
          <p:nvPr/>
        </p:nvSpPr>
        <p:spPr>
          <a:xfrm>
            <a:off x="70916" y="1092875"/>
            <a:ext cx="8920684" cy="2031325"/>
          </a:xfrm>
          <a:prstGeom prst="rect">
            <a:avLst/>
          </a:prstGeom>
        </p:spPr>
        <p:txBody>
          <a:bodyPr wrap="square">
            <a:spAutoFit/>
          </a:bodyPr>
          <a:lstStyle/>
          <a:p>
            <a:r>
              <a:rPr lang="en-US" dirty="0"/>
              <a:t>The internal combustion engine is an engine in which the combustion of a fuel (normally a fossil fuel) occurs with an oxidizer (usually air) in a combustion chamber. In an internal combustion engine, the expansion of the high-temperature and high -pressure gases produced by combustion apply direct force to some component of the engine. This force is applied typically to pistons, turbine blades, or a nozzle. This force moves the component over a distance, transforming chemical energy into useful mechanical energy.</a:t>
            </a:r>
          </a:p>
        </p:txBody>
      </p:sp>
      <p:sp>
        <p:nvSpPr>
          <p:cNvPr id="10" name="Title 1"/>
          <p:cNvSpPr>
            <a:spLocks noGrp="1"/>
          </p:cNvSpPr>
          <p:nvPr>
            <p:ph type="title"/>
          </p:nvPr>
        </p:nvSpPr>
        <p:spPr>
          <a:xfrm>
            <a:off x="762000" y="457200"/>
            <a:ext cx="7924800" cy="609600"/>
          </a:xfrm>
        </p:spPr>
        <p:txBody>
          <a:bodyPr>
            <a:noAutofit/>
          </a:bodyPr>
          <a:lstStyle/>
          <a:p>
            <a:r>
              <a:rPr lang="en-US" sz="6600" u="sng" dirty="0" smtClean="0"/>
              <a:t>I</a:t>
            </a:r>
            <a:r>
              <a:rPr lang="en-US" sz="3200" u="sng" dirty="0" smtClean="0"/>
              <a:t>nternal Combustion Engine.</a:t>
            </a:r>
            <a:endParaRPr lang="en-US" sz="2000" u="sng" dirty="0"/>
          </a:p>
        </p:txBody>
      </p:sp>
      <p:pic>
        <p:nvPicPr>
          <p:cNvPr id="3074" name="Picture 2" descr="C:\Users\yazan\Desktop\Arbeitsweise_Zweitakt.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002245" y="3505200"/>
            <a:ext cx="7058026"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55800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lemental">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Elemental</Template>
  <TotalTime>947</TotalTime>
  <Words>953</Words>
  <Application>Microsoft Office PowerPoint</Application>
  <PresentationFormat>On-screen Show (4:3)</PresentationFormat>
  <Paragraphs>61</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Elemental</vt:lpstr>
      <vt:lpstr>Introduction..</vt:lpstr>
      <vt:lpstr>Energy Classification &amp; types of conversion.</vt:lpstr>
      <vt:lpstr>History of energy transformation</vt:lpstr>
      <vt:lpstr>History of energy transformation.. Continue</vt:lpstr>
      <vt:lpstr>steam power plant.</vt:lpstr>
      <vt:lpstr>Gas Turbine.</vt:lpstr>
      <vt:lpstr>Gas Turbine.</vt:lpstr>
      <vt:lpstr>Fuel &amp; Combustion.</vt:lpstr>
      <vt:lpstr>Internal Combustion Engine.</vt:lpstr>
      <vt:lpstr>Air Conditioning and refrigeration.</vt:lpstr>
      <vt:lpstr>Nuclear power plant.</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Carbon arc cutting</dc:title>
  <dc:creator>Yazan</dc:creator>
  <cp:lastModifiedBy>Ramez Khaldi</cp:lastModifiedBy>
  <cp:revision>46</cp:revision>
  <dcterms:created xsi:type="dcterms:W3CDTF">2012-02-17T13:53:51Z</dcterms:created>
  <dcterms:modified xsi:type="dcterms:W3CDTF">2013-02-16T22:15:37Z</dcterms:modified>
</cp:coreProperties>
</file>