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2"/>
  </p:notesMasterIdLst>
  <p:sldIdLst>
    <p:sldId id="256" r:id="rId2"/>
    <p:sldId id="338" r:id="rId3"/>
    <p:sldId id="259" r:id="rId4"/>
    <p:sldId id="260" r:id="rId5"/>
    <p:sldId id="261" r:id="rId6"/>
    <p:sldId id="258" r:id="rId7"/>
    <p:sldId id="262" r:id="rId8"/>
    <p:sldId id="263" r:id="rId9"/>
    <p:sldId id="264" r:id="rId10"/>
    <p:sldId id="265" r:id="rId11"/>
    <p:sldId id="266" r:id="rId12"/>
    <p:sldId id="271" r:id="rId13"/>
    <p:sldId id="272" r:id="rId14"/>
    <p:sldId id="273" r:id="rId15"/>
    <p:sldId id="267" r:id="rId16"/>
    <p:sldId id="268" r:id="rId17"/>
    <p:sldId id="269" r:id="rId18"/>
    <p:sldId id="339" r:id="rId19"/>
    <p:sldId id="274" r:id="rId20"/>
    <p:sldId id="342" r:id="rId21"/>
    <p:sldId id="343" r:id="rId22"/>
    <p:sldId id="275" r:id="rId23"/>
    <p:sldId id="340" r:id="rId24"/>
    <p:sldId id="276" r:id="rId25"/>
    <p:sldId id="290" r:id="rId26"/>
    <p:sldId id="291" r:id="rId27"/>
    <p:sldId id="277" r:id="rId28"/>
    <p:sldId id="278" r:id="rId29"/>
    <p:sldId id="279" r:id="rId30"/>
    <p:sldId id="280" r:id="rId31"/>
    <p:sldId id="341" r:id="rId32"/>
    <p:sldId id="281" r:id="rId33"/>
    <p:sldId id="344" r:id="rId34"/>
    <p:sldId id="283" r:id="rId35"/>
    <p:sldId id="345" r:id="rId36"/>
    <p:sldId id="352" r:id="rId37"/>
    <p:sldId id="282" r:id="rId38"/>
    <p:sldId id="284" r:id="rId39"/>
    <p:sldId id="285" r:id="rId40"/>
    <p:sldId id="286" r:id="rId41"/>
    <p:sldId id="287" r:id="rId42"/>
    <p:sldId id="346" r:id="rId43"/>
    <p:sldId id="347" r:id="rId44"/>
    <p:sldId id="348" r:id="rId45"/>
    <p:sldId id="349" r:id="rId46"/>
    <p:sldId id="350" r:id="rId47"/>
    <p:sldId id="288" r:id="rId48"/>
    <p:sldId id="289" r:id="rId49"/>
    <p:sldId id="293" r:id="rId50"/>
    <p:sldId id="294" r:id="rId51"/>
    <p:sldId id="295" r:id="rId52"/>
    <p:sldId id="296" r:id="rId53"/>
    <p:sldId id="297" r:id="rId54"/>
    <p:sldId id="298" r:id="rId55"/>
    <p:sldId id="299" r:id="rId56"/>
    <p:sldId id="300" r:id="rId57"/>
    <p:sldId id="301" r:id="rId58"/>
    <p:sldId id="302" r:id="rId59"/>
    <p:sldId id="351" r:id="rId60"/>
    <p:sldId id="303" r:id="rId61"/>
  </p:sldIdLst>
  <p:sldSz cx="9144000" cy="5143500" type="screen16x9"/>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18" autoAdjust="0"/>
    <p:restoredTop sz="87660" autoAdjust="0"/>
  </p:normalViewPr>
  <p:slideViewPr>
    <p:cSldViewPr>
      <p:cViewPr varScale="1">
        <p:scale>
          <a:sx n="108" d="100"/>
          <a:sy n="108" d="100"/>
        </p:scale>
        <p:origin x="1096" y="18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A8ADFD5B-A66C-449C-B6E8-FB716D07777D}" type="datetimeFigureOut">
              <a:rPr lang="en-US" smtClean="0"/>
              <a:pPr/>
              <a:t>9/15/21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CA5D3BF3-D352-46FC-8343-31F56E6730EA}" type="slidenum">
              <a:rPr lang="en-US" smtClean="0"/>
              <a:pPr/>
              <a:t>‹#›</a:t>
            </a:fld>
            <a:endParaRPr lang="en-US"/>
          </a:p>
        </p:txBody>
      </p:sp>
    </p:spTree>
    <p:extLst>
      <p:ext uri="{BB962C8B-B14F-4D97-AF65-F5344CB8AC3E}">
        <p14:creationId xmlns:p14="http://schemas.microsoft.com/office/powerpoint/2010/main" val="33252956"/>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17</a:t>
            </a:fld>
            <a:endParaRPr lang="en-US"/>
          </a:p>
        </p:txBody>
      </p:sp>
    </p:spTree>
    <p:extLst>
      <p:ext uri="{BB962C8B-B14F-4D97-AF65-F5344CB8AC3E}">
        <p14:creationId xmlns:p14="http://schemas.microsoft.com/office/powerpoint/2010/main" val="1856154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4478274"/>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9144" y="4539996"/>
            <a:ext cx="2249424"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1" name="Rectangle 10"/>
          <p:cNvSpPr/>
          <p:nvPr/>
        </p:nvSpPr>
        <p:spPr>
          <a:xfrm>
            <a:off x="2359152" y="4533138"/>
            <a:ext cx="678484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Subtitle 8"/>
          <p:cNvSpPr>
            <a:spLocks noGrp="1"/>
          </p:cNvSpPr>
          <p:nvPr>
            <p:ph type="subTitle" idx="1"/>
          </p:nvPr>
        </p:nvSpPr>
        <p:spPr>
          <a:xfrm>
            <a:off x="2362200" y="4537528"/>
            <a:ext cx="6515100" cy="514350"/>
          </a:xfrm>
        </p:spPr>
        <p:txBody>
          <a:bodyPr anchor="ctr"/>
          <a:lstStyle>
            <a:lvl1pPr marL="0" indent="0" algn="l">
              <a:buNone/>
              <a:defRPr sz="28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28" name="Date Placeholder 27"/>
          <p:cNvSpPr>
            <a:spLocks noGrp="1"/>
          </p:cNvSpPr>
          <p:nvPr>
            <p:ph type="dt" sz="half" idx="10"/>
          </p:nvPr>
        </p:nvSpPr>
        <p:spPr>
          <a:xfrm>
            <a:off x="76200" y="4551524"/>
            <a:ext cx="2057400" cy="514350"/>
          </a:xfrm>
        </p:spPr>
        <p:txBody>
          <a:bodyPr>
            <a:noAutofit/>
          </a:bodyPr>
          <a:lstStyle>
            <a:lvl1pPr algn="ctr">
              <a:defRPr sz="2000">
                <a:solidFill>
                  <a:srgbClr val="FFFFFF"/>
                </a:solidFill>
              </a:defRPr>
            </a:lvl1pPr>
            <a:extLst/>
          </a:lstStyle>
          <a:p>
            <a:pPr algn="ctr"/>
            <a:fld id="{047E157E-8DCB-4F70-A0AF-5EB586A91DD4}" type="datetime1">
              <a:rPr lang="en-US" smtClean="0">
                <a:solidFill>
                  <a:srgbClr val="FFFFFF"/>
                </a:solidFill>
              </a:rPr>
              <a:pPr algn="ctr"/>
              <a:t>9/15/21</a:t>
            </a:fld>
            <a:endParaRPr lang="en-US" sz="2000" dirty="0">
              <a:solidFill>
                <a:srgbClr val="FFFFFF"/>
              </a:solidFill>
            </a:endParaRPr>
          </a:p>
        </p:txBody>
      </p:sp>
      <p:sp>
        <p:nvSpPr>
          <p:cNvPr id="17" name="Footer Placeholder 16"/>
          <p:cNvSpPr>
            <a:spLocks noGrp="1"/>
          </p:cNvSpPr>
          <p:nvPr>
            <p:ph type="ftr" sz="quarter" idx="11"/>
          </p:nvPr>
        </p:nvSpPr>
        <p:spPr>
          <a:xfrm>
            <a:off x="2085393" y="177404"/>
            <a:ext cx="5867400" cy="273844"/>
          </a:xfrm>
        </p:spPr>
        <p:txBody>
          <a:bodyPr/>
          <a:lstStyle>
            <a:lvl1pPr algn="r">
              <a:defRPr>
                <a:solidFill>
                  <a:schemeClr val="tx2"/>
                </a:solidFill>
              </a:defRPr>
            </a:lvl1pPr>
            <a:extLst/>
          </a:lstStyle>
          <a:p>
            <a:pPr algn="r"/>
            <a:endParaRPr lang="en-US" dirty="0">
              <a:solidFill>
                <a:schemeClr val="tx2"/>
              </a:solidFill>
            </a:endParaRPr>
          </a:p>
        </p:txBody>
      </p:sp>
      <p:sp>
        <p:nvSpPr>
          <p:cNvPr id="29" name="Slide Number Placeholder 28"/>
          <p:cNvSpPr>
            <a:spLocks noGrp="1"/>
          </p:cNvSpPr>
          <p:nvPr>
            <p:ph type="sldNum" sz="quarter" idx="12"/>
          </p:nvPr>
        </p:nvSpPr>
        <p:spPr>
          <a:xfrm>
            <a:off x="8001000" y="171450"/>
            <a:ext cx="838200" cy="285750"/>
          </a:xfrm>
        </p:spPr>
        <p:txBody>
          <a:bodyPr/>
          <a:lstStyle>
            <a:lvl1pPr>
              <a:defRPr>
                <a:solidFill>
                  <a:schemeClr val="tx2"/>
                </a:solidFill>
              </a:defRPr>
            </a:lvl1pPr>
            <a:extLst/>
          </a:lstStyle>
          <a:p>
            <a:fld id="{8F82E0A0-C266-4798-8C8F-B9F91E9DA37E}" type="slidenum">
              <a:rPr lang="en-US" smtClean="0">
                <a:solidFill>
                  <a:schemeClr val="tx2"/>
                </a:solidFill>
              </a:rPr>
              <a:pPr/>
              <a:t>‹#›</a:t>
            </a:fld>
            <a:endParaRPr lang="en-US" dirty="0">
              <a:solidFill>
                <a:schemeClr val="tx2"/>
              </a:solidFill>
            </a:endParaRPr>
          </a:p>
        </p:txBody>
      </p:sp>
      <p:sp>
        <p:nvSpPr>
          <p:cNvPr id="12" name="Rectangle 11"/>
          <p:cNvSpPr>
            <a:spLocks noGrp="1"/>
          </p:cNvSpPr>
          <p:nvPr>
            <p:ph type="title"/>
          </p:nvPr>
        </p:nvSpPr>
        <p:spPr>
          <a:xfrm>
            <a:off x="2362200" y="2343150"/>
            <a:ext cx="6477000" cy="2038350"/>
          </a:xfrm>
        </p:spPr>
        <p:txBody>
          <a:bodyPr rtlCol="0" anchor="b"/>
          <a:lstStyle>
            <a:lvl1pPr>
              <a:defRPr cap="all" baseline="0"/>
            </a:lvl1pPr>
            <a:extLst/>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ltLang="x-none"/>
          </a:p>
        </p:txBody>
      </p:sp>
      <p:sp>
        <p:nvSpPr>
          <p:cNvPr id="5" name="Footer Placeholder 4"/>
          <p:cNvSpPr>
            <a:spLocks noGrp="1"/>
          </p:cNvSpPr>
          <p:nvPr>
            <p:ph type="ftr" sz="quarter" idx="11"/>
          </p:nvPr>
        </p:nvSpPr>
        <p:spPr/>
        <p:txBody>
          <a:bodyPr/>
          <a:lstStyle>
            <a:lvl1pPr>
              <a:defRPr/>
            </a:lvl1pPr>
          </a:lstStyle>
          <a:p>
            <a:endParaRPr lang="en-GB" altLang="x-none"/>
          </a:p>
        </p:txBody>
      </p:sp>
      <p:sp>
        <p:nvSpPr>
          <p:cNvPr id="6" name="Slide Number Placeholder 5"/>
          <p:cNvSpPr>
            <a:spLocks noGrp="1"/>
          </p:cNvSpPr>
          <p:nvPr>
            <p:ph type="sldNum" sz="quarter" idx="12"/>
          </p:nvPr>
        </p:nvSpPr>
        <p:spPr/>
        <p:txBody>
          <a:bodyPr/>
          <a:lstStyle>
            <a:lvl1pPr>
              <a:defRPr/>
            </a:lvl1pPr>
          </a:lstStyle>
          <a:p>
            <a:fld id="{67004DBC-B460-0041-B09D-CD8BCB81045D}" type="slidenum">
              <a:rPr lang="en-GB" altLang="x-none"/>
              <a:pPr/>
              <a:t>‹#›</a:t>
            </a:fld>
            <a:endParaRPr lang="en-GB" altLang="x-none"/>
          </a:p>
        </p:txBody>
      </p:sp>
    </p:spTree>
    <p:extLst>
      <p:ext uri="{BB962C8B-B14F-4D97-AF65-F5344CB8AC3E}">
        <p14:creationId xmlns:p14="http://schemas.microsoft.com/office/powerpoint/2010/main" val="567293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endParaRPr lang="en-US" dirty="0"/>
          </a:p>
        </p:txBody>
      </p:sp>
      <p:sp>
        <p:nvSpPr>
          <p:cNvPr id="3" name="Rectangle 2"/>
          <p:cNvSpPr>
            <a:spLocks noGrp="1"/>
          </p:cNvSpPr>
          <p:nvPr>
            <p:ph type="dt" sz="half" idx="10"/>
          </p:nvPr>
        </p:nvSpPr>
        <p:spPr/>
        <p:txBody>
          <a:bodyPr/>
          <a:lstStyle/>
          <a:p>
            <a:fld id="{E4606EA6-EFEA-4C30-9264-4F9291A5780D}" type="datetime1">
              <a:rPr lang="en-US" smtClean="0"/>
              <a:pPr/>
              <a:t>9/15/21</a:t>
            </a:fld>
            <a:endParaRPr lang="en-US"/>
          </a:p>
        </p:txBody>
      </p:sp>
      <p:sp>
        <p:nvSpPr>
          <p:cNvPr id="4" name="Rectangle 3"/>
          <p:cNvSpPr>
            <a:spLocks noGrp="1"/>
          </p:cNvSpPr>
          <p:nvPr>
            <p:ph type="ftr" sz="quarter" idx="11"/>
          </p:nvPr>
        </p:nvSpPr>
        <p:spPr/>
        <p:txBody>
          <a:bodyPr/>
          <a:lstStyle/>
          <a:p>
            <a:endParaRPr lang="en-US"/>
          </a:p>
        </p:txBody>
      </p:sp>
      <p:sp>
        <p:nvSpPr>
          <p:cNvPr id="5" name="Rectangle 4"/>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a:p>
        </p:txBody>
      </p:sp>
      <p:sp>
        <p:nvSpPr>
          <p:cNvPr id="7" name="Rectangle 6"/>
          <p:cNvSpPr>
            <a:spLocks noGrp="1"/>
          </p:cNvSpPr>
          <p:nvPr>
            <p:ph sz="quarter" idx="13"/>
          </p:nvPr>
        </p:nvSpPr>
        <p:spPr>
          <a:xfrm>
            <a:off x="609600" y="1352550"/>
            <a:ext cx="8153400" cy="327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057400"/>
            <a:ext cx="7123113" cy="1254919"/>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7" name="Rectangle 6"/>
          <p:cNvSpPr/>
          <p:nvPr/>
        </p:nvSpPr>
        <p:spPr>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200150"/>
            <a:ext cx="129540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371600" y="1200150"/>
            <a:ext cx="77724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hasCustomPrompt="1"/>
          </p:nvPr>
        </p:nvSpPr>
        <p:spPr>
          <a:xfrm>
            <a:off x="1371600" y="1200150"/>
            <a:ext cx="7620000" cy="742950"/>
          </a:xfrm>
        </p:spPr>
        <p:txBody>
          <a:bodyPr/>
          <a:lstStyle>
            <a:lvl1pPr algn="l">
              <a:buNone/>
              <a:defRPr sz="4400" b="0" cap="none">
                <a:solidFill>
                  <a:srgbClr val="FFFFFF"/>
                </a:solidFill>
              </a:defRPr>
            </a:lvl1pPr>
            <a:extLst/>
          </a:lstStyle>
          <a:p>
            <a:r>
              <a:rPr lang="en-US" dirty="0"/>
              <a:t>Click to edit master title style</a:t>
            </a:r>
          </a:p>
        </p:txBody>
      </p:sp>
      <p:sp>
        <p:nvSpPr>
          <p:cNvPr id="12" name="Date Placeholder 11"/>
          <p:cNvSpPr>
            <a:spLocks noGrp="1"/>
          </p:cNvSpPr>
          <p:nvPr>
            <p:ph type="dt" sz="half" idx="10"/>
          </p:nvPr>
        </p:nvSpPr>
        <p:spPr/>
        <p:txBody>
          <a:bodyPr/>
          <a:lstStyle/>
          <a:p>
            <a:fld id="{6FCF9F07-3BC7-4570-B054-79111B0A380C}" type="datetime1">
              <a:rPr lang="en-US" smtClean="0"/>
              <a:pPr/>
              <a:t>9/15/21</a:t>
            </a:fld>
            <a:endParaRPr lang="en-US"/>
          </a:p>
        </p:txBody>
      </p:sp>
      <p:sp>
        <p:nvSpPr>
          <p:cNvPr id="13" name="Slide Number Placeholder 12"/>
          <p:cNvSpPr>
            <a:spLocks noGrp="1"/>
          </p:cNvSpPr>
          <p:nvPr>
            <p:ph type="sldNum" sz="quarter" idx="11"/>
          </p:nvPr>
        </p:nvSpPr>
        <p:spPr>
          <a:xfrm>
            <a:off x="0" y="1314450"/>
            <a:ext cx="1295400" cy="526257"/>
          </a:xfrm>
        </p:spPr>
        <p:txBody>
          <a:bodyPr>
            <a:noAutofit/>
          </a:bodyPr>
          <a:lstStyle>
            <a:lvl1pPr>
              <a:defRPr sz="2400">
                <a:solidFill>
                  <a:srgbClr val="FFFFFF"/>
                </a:solidFill>
              </a:defRPr>
            </a:lvl1pPr>
            <a:extLst/>
          </a:lstStyle>
          <a:p>
            <a:pPr algn="ctr"/>
            <a:fld id="{8F82E0A0-C266-4798-8C8F-B9F91E9DA37E}" type="slidenum">
              <a:rPr lang="en-US" sz="2400" b="1" smtClean="0">
                <a:solidFill>
                  <a:srgbClr val="FFFFFF"/>
                </a:solidFill>
              </a:rPr>
              <a:pPr algn="ctr"/>
              <a:t>‹#›</a:t>
            </a:fld>
            <a:endParaRPr lang="en-US" sz="2400" dirty="0">
              <a:solidFill>
                <a:srgbClr val="FFFFFF"/>
              </a:solidFill>
            </a:endParaRPr>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3"/>
          </p:nvPr>
        </p:nvSpPr>
        <p:spPr>
          <a:xfrm>
            <a:off x="609600" y="1352551"/>
            <a:ext cx="3886200" cy="3268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844901" y="1352549"/>
            <a:ext cx="3886200" cy="3268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5"/>
          </p:nvPr>
        </p:nvSpPr>
        <p:spPr/>
        <p:txBody>
          <a:bodyPr rtlCol="0"/>
          <a:lstStyle/>
          <a:p>
            <a:fld id="{E4606EA6-EFEA-4C30-9264-4F9291A5780D}" type="datetime1">
              <a:rPr lang="en-US" smtClean="0"/>
              <a:pPr/>
              <a:t>9/15/21</a:t>
            </a:fld>
            <a:endParaRPr lang="en-US"/>
          </a:p>
        </p:txBody>
      </p:sp>
      <p:sp>
        <p:nvSpPr>
          <p:cNvPr id="10" name="Slide Number Placeholder 9"/>
          <p:cNvSpPr>
            <a:spLocks noGrp="1"/>
          </p:cNvSpPr>
          <p:nvPr>
            <p:ph type="sldNum" sz="quarter" idx="16"/>
          </p:nvPr>
        </p:nvSpPr>
        <p:spPr/>
        <p:txBody>
          <a:bodyPr rtlCol="0"/>
          <a:lstStyle/>
          <a:p>
            <a:pPr algn="ctr"/>
            <a:fld id="{8F82E0A0-C266-4798-8C8F-B9F91E9DA37E}" type="slidenum">
              <a:rPr lang="en-US" sz="1400" b="1" smtClean="0">
                <a:solidFill>
                  <a:srgbClr val="FFFFFF"/>
                </a:solidFill>
              </a:rPr>
              <a:pPr algn="ct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648" y="118110"/>
            <a:ext cx="8153400" cy="1005840"/>
          </a:xfrm>
        </p:spPr>
        <p:txBody>
          <a:bodyPr anchor="b"/>
          <a:lstStyle>
            <a:lvl1pPr>
              <a:defRPr/>
            </a:lvl1pPr>
            <a:extLst/>
          </a:lstStyle>
          <a:p>
            <a:r>
              <a:rPr lang="en-US"/>
              <a:t>Click to edit Master title style</a:t>
            </a:r>
            <a:endParaRPr lang="en-US" dirty="0"/>
          </a:p>
        </p:txBody>
      </p:sp>
      <p:sp>
        <p:nvSpPr>
          <p:cNvPr id="11" name="Content Placeholder 10"/>
          <p:cNvSpPr>
            <a:spLocks noGrp="1"/>
          </p:cNvSpPr>
          <p:nvPr>
            <p:ph sz="quarter" idx="13"/>
          </p:nvPr>
        </p:nvSpPr>
        <p:spPr>
          <a:xfrm>
            <a:off x="609600" y="1919818"/>
            <a:ext cx="38862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919818"/>
            <a:ext cx="38862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5"/>
          </p:nvPr>
        </p:nvSpPr>
        <p:spPr/>
        <p:txBody>
          <a:bodyPr rtlCol="0"/>
          <a:lstStyle/>
          <a:p>
            <a:fld id="{E4606EA6-EFEA-4C30-9264-4F9291A5780D}" type="datetime1">
              <a:rPr lang="en-US" smtClean="0"/>
              <a:pPr/>
              <a:t>9/15/21</a:t>
            </a:fld>
            <a:endParaRPr lang="en-US"/>
          </a:p>
        </p:txBody>
      </p:sp>
      <p:sp>
        <p:nvSpPr>
          <p:cNvPr id="12" name="Slide Number Placeholder 11"/>
          <p:cNvSpPr>
            <a:spLocks noGrp="1"/>
          </p:cNvSpPr>
          <p:nvPr>
            <p:ph type="sldNum" sz="quarter" idx="16"/>
          </p:nvPr>
        </p:nvSpPr>
        <p:spPr/>
        <p:txBody>
          <a:bodyPr rtlCol="0"/>
          <a:lstStyle/>
          <a:p>
            <a:pPr algn="ctr"/>
            <a:fld id="{8F82E0A0-C266-4798-8C8F-B9F91E9DA37E}" type="slidenum">
              <a:rPr lang="en-US" sz="1400" b="1" smtClean="0">
                <a:solidFill>
                  <a:srgbClr val="FFFFFF"/>
                </a:solidFill>
              </a:rPr>
              <a:pPr algn="ct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8"/>
          </p:nvPr>
        </p:nvSpPr>
        <p:spPr>
          <a:xfrm>
            <a:off x="609600" y="1362287"/>
            <a:ext cx="3886200" cy="530352"/>
          </a:xfrm>
          <a:solidFill>
            <a:schemeClr val="accent2"/>
          </a:solidFill>
        </p:spPr>
        <p:txBody>
          <a:bodyPr rtlCol="0" anchor="ctr"/>
          <a:lstStyle>
            <a:lvl1pPr>
              <a:buFontTx/>
              <a:buNone/>
              <a:defRPr sz="2000" b="1">
                <a:solidFill>
                  <a:srgbClr val="FFFFFF"/>
                </a:solidFill>
              </a:defRPr>
            </a:lvl1pPr>
            <a:extLst/>
          </a:lstStyle>
          <a:p>
            <a:pPr lvl="0"/>
            <a:r>
              <a:rPr lang="en-US"/>
              <a:t>Click to edit Master text styles</a:t>
            </a:r>
          </a:p>
        </p:txBody>
      </p:sp>
      <p:sp>
        <p:nvSpPr>
          <p:cNvPr id="15" name="Text Placeholder 14"/>
          <p:cNvSpPr>
            <a:spLocks noGrp="1"/>
          </p:cNvSpPr>
          <p:nvPr>
            <p:ph type="body" sz="quarter" idx="19"/>
          </p:nvPr>
        </p:nvSpPr>
        <p:spPr>
          <a:xfrm>
            <a:off x="4800600" y="1362287"/>
            <a:ext cx="3886200" cy="530352"/>
          </a:xfrm>
          <a:solidFill>
            <a:schemeClr val="accent4"/>
          </a:solidFill>
        </p:spPr>
        <p:txBody>
          <a:bodyPr rtlCol="0" anchor="ctr"/>
          <a:lstStyle>
            <a:lvl1pPr>
              <a:buFontTx/>
              <a:buNone/>
              <a:defRPr sz="2000" b="1">
                <a:solidFill>
                  <a:srgbClr val="FFFFFF"/>
                </a:solidFill>
              </a:defRPr>
            </a:lvl1pPr>
            <a:extLst/>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FADB5D-B7A0-47E3-AD2D-B1A6F8614213}" type="datetime1">
              <a:rPr lang="en-US" smtClean="0"/>
              <a:pPr/>
              <a:t>9/15/21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smtClean="0"/>
              <a:pPr/>
              <a:t>9/15/21</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4686300"/>
            <a:ext cx="533400" cy="285750"/>
          </a:xfrm>
        </p:spPr>
        <p:txBody>
          <a:bodyPr/>
          <a:lstStyle>
            <a:lvl1pPr>
              <a:defRPr>
                <a:solidFill>
                  <a:schemeClr val="tx2"/>
                </a:solidFill>
              </a:defRPr>
            </a:lvl1pPr>
            <a:extLst/>
          </a:lstStyle>
          <a:p>
            <a:fld id="{A3F7CB7D-F184-43C7-B6FD-03D728E1BBFF}" type="slidenum">
              <a:rPr lang="en-US" smtClean="0">
                <a:solidFill>
                  <a:schemeClr val="tx2"/>
                </a:solidFill>
              </a:rPr>
              <a:pPr/>
              <a:t>‹#›</a:t>
            </a:fld>
            <a:endParaRPr lang="en-US" dirty="0">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p:spPr>
        <p:txBody>
          <a:bodyPr anchor="b"/>
          <a:lstStyle>
            <a:lvl1pPr algn="l">
              <a:buNone/>
              <a:defRPr sz="4200" b="0"/>
            </a:lvl1pPr>
            <a:extLst/>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F49A8198-4617-485E-9585-4840B69DBBA6}" type="datetime1">
              <a:rPr lang="en-US" smtClean="0"/>
              <a:pPr/>
              <a:t>9/15/21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solidFill>
                  <a:srgbClr val="FFFFFF"/>
                </a:solidFill>
              </a:rPr>
              <a:pPr/>
              <a:t>‹#›</a:t>
            </a:fld>
            <a:endParaRPr lang="en-US" dirty="0">
              <a:solidFill>
                <a:srgbClr val="FFFFFF"/>
              </a:solidFill>
            </a:endParaRPr>
          </a:p>
        </p:txBody>
      </p:sp>
      <p:sp>
        <p:nvSpPr>
          <p:cNvPr id="3" name="Text Placeholder 2"/>
          <p:cNvSpPr>
            <a:spLocks noGrp="1"/>
          </p:cNvSpPr>
          <p:nvPr>
            <p:ph type="body" idx="1"/>
          </p:nvPr>
        </p:nvSpPr>
        <p:spPr>
          <a:xfrm>
            <a:off x="609600" y="1428750"/>
            <a:ext cx="1600200" cy="31242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9" name="Content Placeholder 8"/>
          <p:cNvSpPr>
            <a:spLocks noGrp="1"/>
          </p:cNvSpPr>
          <p:nvPr>
            <p:ph sz="quarter" idx="13"/>
          </p:nvPr>
        </p:nvSpPr>
        <p:spPr>
          <a:xfrm>
            <a:off x="2362200" y="1428750"/>
            <a:ext cx="64008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3419856"/>
          </a:xfrm>
          <a:solidFill>
            <a:schemeClr val="tx2">
              <a:shade val="50000"/>
            </a:schemeClr>
          </a:solidFill>
          <a:ln>
            <a:noFill/>
          </a:ln>
        </p:spPr>
        <p:txBody>
          <a:bodyPr/>
          <a:lstStyle>
            <a:lvl1pPr>
              <a:buNone/>
              <a:defRPr sz="3200"/>
            </a:lvl1pPr>
            <a:extLst/>
          </a:lstStyle>
          <a:p>
            <a:r>
              <a:rPr lang="en-US"/>
              <a:t>Drag picture to placeholder or click icon to add</a:t>
            </a:r>
            <a:endParaRPr lang="en-US" dirty="0"/>
          </a:p>
        </p:txBody>
      </p:sp>
      <p:sp>
        <p:nvSpPr>
          <p:cNvPr id="4" name="Text Placeholder 3"/>
          <p:cNvSpPr>
            <a:spLocks noGrp="1"/>
          </p:cNvSpPr>
          <p:nvPr>
            <p:ph type="body" sz="half" idx="2"/>
          </p:nvPr>
        </p:nvSpPr>
        <p:spPr>
          <a:xfrm>
            <a:off x="1600200" y="4114800"/>
            <a:ext cx="7315200" cy="51435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extLst/>
          </a:lstStyle>
          <a:p>
            <a:pPr lvl="0"/>
            <a:r>
              <a:rPr lang="en-US"/>
              <a:t>Click to edit Master text styles</a:t>
            </a:r>
          </a:p>
        </p:txBody>
      </p:sp>
      <p:sp>
        <p:nvSpPr>
          <p:cNvPr id="8" name="Rectangle 7"/>
          <p:cNvSpPr/>
          <p:nvPr/>
        </p:nvSpPr>
        <p:spPr>
          <a:xfrm>
            <a:off x="-9144" y="3429000"/>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9144" y="3497580"/>
            <a:ext cx="146304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1545336" y="3490722"/>
            <a:ext cx="7589520"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600200" y="3543300"/>
            <a:ext cx="7315200" cy="457200"/>
          </a:xfrm>
        </p:spPr>
        <p:txBody>
          <a:bodyPr anchor="ctr"/>
          <a:lstStyle>
            <a:lvl1pPr algn="l">
              <a:buNone/>
              <a:defRPr sz="2800" b="0">
                <a:solidFill>
                  <a:srgbClr val="FFFFFF"/>
                </a:solidFill>
              </a:defRPr>
            </a:lvl1pPr>
            <a:extLst/>
          </a:lstStyle>
          <a:p>
            <a:r>
              <a:rPr lang="en-US"/>
              <a:t>Click to edit Master title style</a:t>
            </a:r>
            <a:endParaRPr lang="en-US" dirty="0"/>
          </a:p>
        </p:txBody>
      </p:sp>
      <p:sp>
        <p:nvSpPr>
          <p:cNvPr id="11" name="Rectangle 10"/>
          <p:cNvSpPr/>
          <p:nvPr/>
        </p:nvSpPr>
        <p:spPr>
          <a:xfrm>
            <a:off x="1447800" y="0"/>
            <a:ext cx="100584"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Date Placeholder 11"/>
          <p:cNvSpPr>
            <a:spLocks noGrp="1"/>
          </p:cNvSpPr>
          <p:nvPr>
            <p:ph type="dt" sz="half" idx="10"/>
          </p:nvPr>
        </p:nvSpPr>
        <p:spPr>
          <a:xfrm>
            <a:off x="6248400" y="4686300"/>
            <a:ext cx="2667000" cy="273844"/>
          </a:xfrm>
        </p:spPr>
        <p:txBody>
          <a:bodyPr rtlCol="0"/>
          <a:lstStyle/>
          <a:p>
            <a:fld id="{E4606EA6-EFEA-4C30-9264-4F9291A5780D}" type="datetime1">
              <a:rPr lang="en-US" smtClean="0"/>
              <a:pPr/>
              <a:t>9/15/21</a:t>
            </a:fld>
            <a:endParaRPr lang="en-US"/>
          </a:p>
        </p:txBody>
      </p:sp>
      <p:sp>
        <p:nvSpPr>
          <p:cNvPr id="13" name="Slide Number Placeholder 12"/>
          <p:cNvSpPr>
            <a:spLocks noGrp="1"/>
          </p:cNvSpPr>
          <p:nvPr>
            <p:ph type="sldNum" sz="quarter" idx="11"/>
          </p:nvPr>
        </p:nvSpPr>
        <p:spPr>
          <a:xfrm>
            <a:off x="0" y="3500437"/>
            <a:ext cx="1447800" cy="497684"/>
          </a:xfrm>
        </p:spPr>
        <p:txBody>
          <a:bodyPr rtlCol="0"/>
          <a:lstStyle>
            <a:lvl1pPr>
              <a:defRPr sz="2800"/>
            </a:lvl1pPr>
            <a:extLst/>
          </a:lstStyle>
          <a:p>
            <a:pPr algn="ctr"/>
            <a:fld id="{8F82E0A0-C266-4798-8C8F-B9F91E9DA37E}" type="slidenum">
              <a:rPr lang="en-US" sz="2800" b="1" smtClean="0">
                <a:solidFill>
                  <a:srgbClr val="FFFFFF"/>
                </a:solidFill>
              </a:rPr>
              <a:pPr algn="ctr"/>
              <a:t>‹#›</a:t>
            </a:fld>
            <a:endParaRPr lang="en-US" sz="2800" dirty="0"/>
          </a:p>
        </p:txBody>
      </p:sp>
      <p:sp>
        <p:nvSpPr>
          <p:cNvPr id="14" name="Footer Placeholder 13"/>
          <p:cNvSpPr>
            <a:spLocks noGrp="1"/>
          </p:cNvSpPr>
          <p:nvPr>
            <p:ph type="ftr" sz="quarter" idx="12"/>
          </p:nvPr>
        </p:nvSpPr>
        <p:spPr>
          <a:xfrm>
            <a:off x="1600200" y="4686155"/>
            <a:ext cx="4572000" cy="273844"/>
          </a:xfrm>
        </p:spPr>
        <p:txBody>
          <a:bodyPr rtlCol="0"/>
          <a:lstStyle/>
          <a:p>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48" y="1352550"/>
            <a:ext cx="8153400" cy="3242310"/>
          </a:xfrm>
          <a:prstGeom prst="rect">
            <a:avLst/>
          </a:prstGeom>
        </p:spPr>
        <p:txBody>
          <a:bodyPr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3"/>
          <p:cNvSpPr>
            <a:spLocks noGrp="1"/>
          </p:cNvSpPr>
          <p:nvPr>
            <p:ph type="dt" sz="half" idx="2"/>
          </p:nvPr>
        </p:nvSpPr>
        <p:spPr>
          <a:xfrm>
            <a:off x="6096000" y="4686300"/>
            <a:ext cx="2667000" cy="273844"/>
          </a:xfrm>
          <a:prstGeom prst="rect">
            <a:avLst/>
          </a:prstGeom>
        </p:spPr>
        <p:txBody>
          <a:bodyPr vert="horz" anchor="ctr" anchorCtr="0"/>
          <a:lstStyle>
            <a:lvl1pPr algn="l">
              <a:defRPr sz="1400">
                <a:solidFill>
                  <a:schemeClr val="tx2"/>
                </a:solidFill>
              </a:defRPr>
            </a:lvl1pPr>
            <a:extLst/>
          </a:lstStyle>
          <a:p>
            <a:fld id="{E4606EA6-EFEA-4C30-9264-4F9291A5780D}" type="datetime1">
              <a:rPr lang="en-US" smtClean="0"/>
              <a:pPr/>
              <a:t>9/15/21</a:t>
            </a:fld>
            <a:endParaRPr lang="en-US" sz="1400" dirty="0">
              <a:solidFill>
                <a:schemeClr val="tx2"/>
              </a:solidFill>
            </a:endParaRPr>
          </a:p>
        </p:txBody>
      </p:sp>
      <p:sp>
        <p:nvSpPr>
          <p:cNvPr id="3" name="Footer Placeholder 2"/>
          <p:cNvSpPr>
            <a:spLocks noGrp="1"/>
          </p:cNvSpPr>
          <p:nvPr>
            <p:ph type="ftr" sz="quarter" idx="3"/>
          </p:nvPr>
        </p:nvSpPr>
        <p:spPr>
          <a:xfrm>
            <a:off x="609601" y="4686155"/>
            <a:ext cx="5421083" cy="273844"/>
          </a:xfrm>
          <a:prstGeom prst="rect">
            <a:avLst/>
          </a:prstGeom>
        </p:spPr>
        <p:txBody>
          <a:bodyPr vert="horz" anchor="ctr"/>
          <a:lstStyle>
            <a:lvl1pPr algn="r">
              <a:defRPr sz="1400">
                <a:solidFill>
                  <a:schemeClr val="tx2"/>
                </a:solidFill>
              </a:defRPr>
            </a:lvl1pPr>
            <a:extLst/>
          </a:lstStyle>
          <a:p>
            <a:pPr algn="r"/>
            <a:endParaRPr lang="en-US" sz="1400" dirty="0">
              <a:solidFill>
                <a:schemeClr val="tx2"/>
              </a:solidFill>
            </a:endParaRPr>
          </a:p>
        </p:txBody>
      </p:sp>
      <p:sp>
        <p:nvSpPr>
          <p:cNvPr id="7" name="Rectangle 6"/>
          <p:cNvSpPr/>
          <p:nvPr/>
        </p:nvSpPr>
        <p:spPr>
          <a:xfrm>
            <a:off x="0" y="1095170"/>
            <a:ext cx="9144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129460"/>
            <a:ext cx="53340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590550" y="1129460"/>
            <a:ext cx="8553450"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Slide Number Placeholder 22"/>
          <p:cNvSpPr>
            <a:spLocks noGrp="1"/>
          </p:cNvSpPr>
          <p:nvPr>
            <p:ph type="sldNum" sz="quarter" idx="4"/>
          </p:nvPr>
        </p:nvSpPr>
        <p:spPr>
          <a:xfrm>
            <a:off x="0" y="1123507"/>
            <a:ext cx="533400" cy="183357"/>
          </a:xfrm>
          <a:prstGeom prst="rect">
            <a:avLst/>
          </a:prstGeom>
        </p:spPr>
        <p:txBody>
          <a:bodyPr vert="horz" anchor="ctr" anchorCtr="0">
            <a:normAutofit/>
          </a:bodyPr>
          <a:lstStyle>
            <a:lvl1pPr algn="ctr">
              <a:defRPr sz="1400" b="1">
                <a:solidFill>
                  <a:srgbClr val="FFFFFF"/>
                </a:solidFill>
              </a:defRPr>
            </a:lvl1pPr>
            <a:extLst/>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
        <p:nvSpPr>
          <p:cNvPr id="22" name="Title Placeholder 21"/>
          <p:cNvSpPr>
            <a:spLocks noGrp="1"/>
          </p:cNvSpPr>
          <p:nvPr>
            <p:ph type="title"/>
          </p:nvPr>
        </p:nvSpPr>
        <p:spPr>
          <a:xfrm>
            <a:off x="609600" y="118110"/>
            <a:ext cx="8153400" cy="1005840"/>
          </a:xfrm>
          <a:prstGeom prst="rect">
            <a:avLst/>
          </a:prstGeom>
        </p:spPr>
        <p:txBody>
          <a:bodyPr vert="horz" anchor="b">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Lst>
  <p:txStyles>
    <p:titleStyle>
      <a:lvl1pPr algn="l" rtl="0" eaLnBrk="1" latinLnBrk="0" hangingPunct="1">
        <a:spcBef>
          <a:spcPct val="0"/>
        </a:spcBef>
        <a:buNone/>
        <a:defRPr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5.png"/><Relationship Id="rId4" Type="http://schemas.openxmlformats.org/officeDocument/2006/relationships/image" Target="../media/image4.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p:cNvSpPr>
          <p:nvPr>
            <p:ph type="body" idx="1"/>
          </p:nvPr>
        </p:nvSpPr>
        <p:spPr/>
        <p:txBody>
          <a:bodyPr>
            <a:normAutofit/>
          </a:bodyPr>
          <a:lstStyle/>
          <a:p>
            <a:r>
              <a:rPr lang="en-US" dirty="0"/>
              <a:t>Instructor: Alma Irshaid, MSc, </a:t>
            </a:r>
            <a:r>
              <a:rPr lang="en-US" dirty="0" err="1"/>
              <a:t>ANutr</a:t>
            </a:r>
            <a:r>
              <a:rPr lang="en-US" dirty="0"/>
              <a:t> </a:t>
            </a:r>
          </a:p>
        </p:txBody>
      </p:sp>
      <p:sp>
        <p:nvSpPr>
          <p:cNvPr id="4" name="Rectangle 3"/>
          <p:cNvSpPr>
            <a:spLocks noGrp="1"/>
          </p:cNvSpPr>
          <p:nvPr>
            <p:ph type="title"/>
          </p:nvPr>
        </p:nvSpPr>
        <p:spPr/>
        <p:txBody>
          <a:bodyPr>
            <a:normAutofit fontScale="90000"/>
          </a:bodyPr>
          <a:lstStyle/>
          <a:p>
            <a:r>
              <a:rPr lang="en-US" dirty="0"/>
              <a:t>Anthropometric measurements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Tx/>
              <a:buNone/>
            </a:pPr>
            <a:r>
              <a:rPr lang="en-GB" altLang="x-none" sz="2800" b="1" dirty="0"/>
              <a:t>Characteristics we need:</a:t>
            </a:r>
            <a:r>
              <a:rPr lang="en-GB" altLang="x-none" sz="2800" dirty="0"/>
              <a:t>  </a:t>
            </a:r>
          </a:p>
          <a:p>
            <a:pPr lvl="4"/>
            <a:r>
              <a:rPr lang="en-GB" altLang="x-none" sz="2400" dirty="0"/>
              <a:t>Easy</a:t>
            </a:r>
          </a:p>
          <a:p>
            <a:pPr lvl="4"/>
            <a:r>
              <a:rPr lang="en-GB" altLang="x-none" sz="2400" dirty="0"/>
              <a:t>Cheap</a:t>
            </a:r>
          </a:p>
          <a:p>
            <a:pPr lvl="4"/>
            <a:r>
              <a:rPr lang="en-GB" altLang="x-none" sz="2400" dirty="0"/>
              <a:t>Acceptable</a:t>
            </a:r>
          </a:p>
          <a:p>
            <a:pPr lvl="4"/>
            <a:r>
              <a:rPr lang="en-GB" altLang="x-none" sz="2400" dirty="0"/>
              <a:t>Reproducible</a:t>
            </a:r>
          </a:p>
        </p:txBody>
      </p:sp>
    </p:spTree>
    <p:extLst>
      <p:ext uri="{BB962C8B-B14F-4D97-AF65-F5344CB8AC3E}">
        <p14:creationId xmlns:p14="http://schemas.microsoft.com/office/powerpoint/2010/main" val="1873890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Measurements : Weight/Body Mass</a:t>
            </a:r>
          </a:p>
        </p:txBody>
      </p:sp>
      <p:sp>
        <p:nvSpPr>
          <p:cNvPr id="3" name="Content Placeholder 2"/>
          <p:cNvSpPr>
            <a:spLocks noGrp="1"/>
          </p:cNvSpPr>
          <p:nvPr>
            <p:ph idx="1"/>
          </p:nvPr>
        </p:nvSpPr>
        <p:spPr>
          <a:xfrm>
            <a:off x="76200" y="1352550"/>
            <a:ext cx="8991600" cy="3657600"/>
          </a:xfrm>
        </p:spPr>
        <p:txBody>
          <a:bodyPr>
            <a:normAutofit fontScale="92500" lnSpcReduction="20000"/>
          </a:bodyPr>
          <a:lstStyle/>
          <a:p>
            <a:r>
              <a:rPr lang="en-GB" altLang="x-none" sz="3200" dirty="0"/>
              <a:t>Sensitive to changes (acute)</a:t>
            </a:r>
          </a:p>
          <a:p>
            <a:r>
              <a:rPr lang="en-GB" altLang="x-none" sz="3200" dirty="0"/>
              <a:t>Changes in two directions up and down</a:t>
            </a:r>
          </a:p>
          <a:p>
            <a:r>
              <a:rPr lang="en-GB" altLang="x-none" sz="3200" dirty="0"/>
              <a:t>Usually easy to collect</a:t>
            </a:r>
          </a:p>
          <a:p>
            <a:r>
              <a:rPr lang="en-GB" altLang="x-none" sz="3200" dirty="0"/>
              <a:t>Standardisation of scales needed “calibration”</a:t>
            </a:r>
          </a:p>
          <a:p>
            <a:r>
              <a:rPr lang="en-GB" altLang="x-none" sz="3200" dirty="0"/>
              <a:t>Small changes are difficult to measure:  food intake of the child, urine, dehydration, temp, </a:t>
            </a:r>
            <a:r>
              <a:rPr lang="en-GB" altLang="x-none" sz="3200" dirty="0" err="1"/>
              <a:t>etc</a:t>
            </a:r>
            <a:r>
              <a:rPr lang="en-GB" altLang="x-none" sz="3200" dirty="0"/>
              <a:t>: not very specific.</a:t>
            </a:r>
          </a:p>
          <a:p>
            <a:r>
              <a:rPr lang="en-GB" altLang="x-none" sz="3200" dirty="0"/>
              <a:t>Usually measured to nearest 100 gr.</a:t>
            </a:r>
          </a:p>
          <a:p>
            <a:r>
              <a:rPr lang="en-GB" altLang="x-none" sz="3200" dirty="0"/>
              <a:t>Tool used : Scale/Balance</a:t>
            </a:r>
          </a:p>
          <a:p>
            <a:endParaRPr lang="en-US" dirty="0"/>
          </a:p>
        </p:txBody>
      </p:sp>
    </p:spTree>
    <p:extLst>
      <p:ext uri="{BB962C8B-B14F-4D97-AF65-F5344CB8AC3E}">
        <p14:creationId xmlns:p14="http://schemas.microsoft.com/office/powerpoint/2010/main" val="750431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5" name="Object 3"/>
          <p:cNvGraphicFramePr>
            <a:graphicFrameLocks noChangeAspect="1"/>
          </p:cNvGraphicFramePr>
          <p:nvPr/>
        </p:nvGraphicFramePr>
        <p:xfrm>
          <a:off x="2431256" y="575072"/>
          <a:ext cx="4281488" cy="3994547"/>
        </p:xfrm>
        <a:graphic>
          <a:graphicData uri="http://schemas.openxmlformats.org/presentationml/2006/ole">
            <mc:AlternateContent xmlns:mc="http://schemas.openxmlformats.org/markup-compatibility/2006">
              <mc:Choice xmlns:v="urn:schemas-microsoft-com:vml" Requires="v">
                <p:oleObj spid="_x0000_s2085" name="Document" r:id="rId3" imgW="5708160" imgH="5325120" progId="Word.Document.8">
                  <p:embed/>
                </p:oleObj>
              </mc:Choice>
              <mc:Fallback>
                <p:oleObj name="Document" r:id="rId3" imgW="5708160" imgH="53251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1256" y="575072"/>
                        <a:ext cx="4281488" cy="3994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extBox 1">
            <a:extLst>
              <a:ext uri="{FF2B5EF4-FFF2-40B4-BE49-F238E27FC236}">
                <a16:creationId xmlns:a16="http://schemas.microsoft.com/office/drawing/2014/main" id="{8573C41E-B51B-D54C-9F8F-F72C6C6780A4}"/>
              </a:ext>
            </a:extLst>
          </p:cNvPr>
          <p:cNvSpPr txBox="1"/>
          <p:nvPr/>
        </p:nvSpPr>
        <p:spPr>
          <a:xfrm>
            <a:off x="6019800" y="895350"/>
            <a:ext cx="2819400" cy="646331"/>
          </a:xfrm>
          <a:prstGeom prst="rect">
            <a:avLst/>
          </a:prstGeom>
          <a:noFill/>
        </p:spPr>
        <p:txBody>
          <a:bodyPr wrap="square" rtlCol="0">
            <a:spAutoFit/>
          </a:bodyPr>
          <a:lstStyle/>
          <a:p>
            <a:r>
              <a:rPr lang="en-US" dirty="0"/>
              <a:t>S</a:t>
            </a:r>
            <a:r>
              <a:rPr lang="en-PS" dirty="0"/>
              <a:t>hould be measured to the nearest 10 g (0.01 kg)</a:t>
            </a:r>
          </a:p>
        </p:txBody>
      </p:sp>
    </p:spTree>
    <p:extLst>
      <p:ext uri="{BB962C8B-B14F-4D97-AF65-F5344CB8AC3E}">
        <p14:creationId xmlns:p14="http://schemas.microsoft.com/office/powerpoint/2010/main" val="1120314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2"/>
          <p:cNvGraphicFramePr>
            <a:graphicFrameLocks noChangeAspect="1"/>
          </p:cNvGraphicFramePr>
          <p:nvPr>
            <p:extLst>
              <p:ext uri="{D42A27DB-BD31-4B8C-83A1-F6EECF244321}">
                <p14:modId xmlns:p14="http://schemas.microsoft.com/office/powerpoint/2010/main" val="353392023"/>
              </p:ext>
            </p:extLst>
          </p:nvPr>
        </p:nvGraphicFramePr>
        <p:xfrm>
          <a:off x="304800" y="457201"/>
          <a:ext cx="7544991" cy="4298156"/>
        </p:xfrm>
        <a:graphic>
          <a:graphicData uri="http://schemas.openxmlformats.org/presentationml/2006/ole">
            <mc:AlternateContent xmlns:mc="http://schemas.openxmlformats.org/markup-compatibility/2006">
              <mc:Choice xmlns:v="urn:schemas-microsoft-com:vml" Requires="v">
                <p:oleObj spid="_x0000_s3109" name="Document" r:id="rId3" imgW="8864640" imgH="5729400" progId="Word.Document.8">
                  <p:embed/>
                </p:oleObj>
              </mc:Choice>
              <mc:Fallback>
                <p:oleObj name="Document" r:id="rId3" imgW="8864640" imgH="57294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57201"/>
                        <a:ext cx="7544991" cy="429815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134197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extLst>
              <p:ext uri="{D42A27DB-BD31-4B8C-83A1-F6EECF244321}">
                <p14:modId xmlns:p14="http://schemas.microsoft.com/office/powerpoint/2010/main" val="2123526742"/>
              </p:ext>
            </p:extLst>
          </p:nvPr>
        </p:nvGraphicFramePr>
        <p:xfrm>
          <a:off x="4343400" y="1075966"/>
          <a:ext cx="5459760" cy="3291632"/>
        </p:xfrm>
        <a:graphic>
          <a:graphicData uri="http://schemas.openxmlformats.org/presentationml/2006/ole">
            <mc:AlternateContent xmlns:mc="http://schemas.openxmlformats.org/markup-compatibility/2006">
              <mc:Choice xmlns:v="urn:schemas-microsoft-com:vml" Requires="v">
                <p:oleObj spid="_x0000_s4135" name="Document" r:id="rId3" imgW="8864640" imgH="5726880" progId="Word.Document.8">
                  <p:embed/>
                </p:oleObj>
              </mc:Choice>
              <mc:Fallback>
                <p:oleObj name="Document" r:id="rId3" imgW="8864640" imgH="57268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075966"/>
                        <a:ext cx="5459760" cy="3291632"/>
                      </a:xfrm>
                      <a:prstGeom prst="rect">
                        <a:avLst/>
                      </a:prstGeom>
                      <a:noFill/>
                      <a:ln>
                        <a:noFill/>
                      </a:ln>
                      <a:effectLst/>
                    </p:spPr>
                  </p:pic>
                </p:oleObj>
              </mc:Fallback>
            </mc:AlternateContent>
          </a:graphicData>
        </a:graphic>
      </p:graphicFrame>
      <p:sp>
        <p:nvSpPr>
          <p:cNvPr id="2" name="Rectangle 2"/>
          <p:cNvSpPr>
            <a:spLocks noChangeArrowheads="1"/>
          </p:cNvSpPr>
          <p:nvPr/>
        </p:nvSpPr>
        <p:spPr bwMode="auto">
          <a:xfrm>
            <a:off x="858411" y="-6040"/>
            <a:ext cx="78581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097" name="Picture 1" descr="adultscale.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37" y="527361"/>
            <a:ext cx="2794000" cy="4388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7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a:t>
            </a:r>
          </a:p>
        </p:txBody>
      </p:sp>
      <p:sp>
        <p:nvSpPr>
          <p:cNvPr id="3" name="Content Placeholder 2"/>
          <p:cNvSpPr>
            <a:spLocks noGrp="1"/>
          </p:cNvSpPr>
          <p:nvPr>
            <p:ph idx="1"/>
          </p:nvPr>
        </p:nvSpPr>
        <p:spPr>
          <a:xfrm>
            <a:off x="152400" y="1352550"/>
            <a:ext cx="8915400" cy="3657600"/>
          </a:xfrm>
        </p:spPr>
        <p:txBody>
          <a:bodyPr>
            <a:normAutofit fontScale="92500" lnSpcReduction="10000"/>
          </a:bodyPr>
          <a:lstStyle/>
          <a:p>
            <a:pPr marL="0" indent="0">
              <a:buNone/>
            </a:pPr>
            <a:r>
              <a:rPr lang="en-US" b="1" dirty="0"/>
              <a:t>Actual body weight (ABW):</a:t>
            </a:r>
            <a:br>
              <a:rPr lang="en-US" b="1" dirty="0"/>
            </a:br>
            <a:r>
              <a:rPr lang="en-US" dirty="0"/>
              <a:t>Weight measurement at time of examination. Highly affected by fluid status.</a:t>
            </a:r>
            <a:br>
              <a:rPr lang="en-US" dirty="0"/>
            </a:br>
            <a:r>
              <a:rPr lang="en-US" b="1" dirty="0"/>
              <a:t>Usual body weight (UBW):</a:t>
            </a:r>
            <a:br>
              <a:rPr lang="en-US" b="1" dirty="0"/>
            </a:br>
            <a:r>
              <a:rPr lang="en-US" dirty="0"/>
              <a:t>Baseline weight.</a:t>
            </a:r>
            <a:br>
              <a:rPr lang="en-US" dirty="0"/>
            </a:br>
            <a:r>
              <a:rPr lang="en-US" b="1" dirty="0"/>
              <a:t>Ideal body weight (IBW): </a:t>
            </a:r>
            <a:endParaRPr lang="en-US" dirty="0"/>
          </a:p>
          <a:p>
            <a:pPr marL="0" indent="0">
              <a:buNone/>
            </a:pPr>
            <a:r>
              <a:rPr lang="en-US" dirty="0"/>
              <a:t>“a weight that is believed to be maximally healthful for a person, based chiefly on height but modified by factors such as gender, age, build, and degree of muscular development. </a:t>
            </a:r>
          </a:p>
        </p:txBody>
      </p:sp>
    </p:spTree>
    <p:extLst>
      <p:ext uri="{BB962C8B-B14F-4D97-AF65-F5344CB8AC3E}">
        <p14:creationId xmlns:p14="http://schemas.microsoft.com/office/powerpoint/2010/main" val="64582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Ideal Body Weight</a:t>
            </a:r>
          </a:p>
        </p:txBody>
      </p:sp>
      <p:sp>
        <p:nvSpPr>
          <p:cNvPr id="3" name="Content Placeholder 2"/>
          <p:cNvSpPr>
            <a:spLocks noGrp="1"/>
          </p:cNvSpPr>
          <p:nvPr>
            <p:ph idx="1"/>
          </p:nvPr>
        </p:nvSpPr>
        <p:spPr>
          <a:xfrm>
            <a:off x="152400" y="1352550"/>
            <a:ext cx="8915400" cy="3657600"/>
          </a:xfrm>
        </p:spPr>
        <p:txBody>
          <a:bodyPr>
            <a:normAutofit lnSpcReduction="10000"/>
          </a:bodyPr>
          <a:lstStyle/>
          <a:p>
            <a:pPr marL="0" indent="0">
              <a:buNone/>
            </a:pPr>
            <a:r>
              <a:rPr lang="en-US" dirty="0"/>
              <a:t>As a role of thump, these equations can be used for </a:t>
            </a:r>
            <a:r>
              <a:rPr lang="en-US" u="sng" dirty="0"/>
              <a:t>rough estimation</a:t>
            </a:r>
            <a:r>
              <a:rPr lang="en-US" dirty="0"/>
              <a:t> of IBW:</a:t>
            </a:r>
          </a:p>
          <a:p>
            <a:r>
              <a:rPr lang="en-US" b="1" u="sng" dirty="0">
                <a:solidFill>
                  <a:srgbClr val="FF0000"/>
                </a:solidFill>
              </a:rPr>
              <a:t>Women IBW =</a:t>
            </a:r>
            <a:br>
              <a:rPr lang="en-US" dirty="0"/>
            </a:br>
            <a:r>
              <a:rPr lang="en-US" dirty="0"/>
              <a:t>100 </a:t>
            </a:r>
            <a:r>
              <a:rPr lang="en-US" dirty="0" err="1"/>
              <a:t>Ib</a:t>
            </a:r>
            <a:r>
              <a:rPr lang="en-US" dirty="0"/>
              <a:t> for the first 5 ft. of height + 5 </a:t>
            </a:r>
            <a:r>
              <a:rPr lang="en-US" dirty="0" err="1"/>
              <a:t>Ib</a:t>
            </a:r>
            <a:r>
              <a:rPr lang="en-US" dirty="0"/>
              <a:t> for every inch over 5 ft. </a:t>
            </a:r>
          </a:p>
          <a:p>
            <a:r>
              <a:rPr lang="en-US" b="1" dirty="0">
                <a:solidFill>
                  <a:srgbClr val="FF0000"/>
                </a:solidFill>
              </a:rPr>
              <a:t>Men IBW=</a:t>
            </a:r>
            <a:br>
              <a:rPr lang="en-US" dirty="0"/>
            </a:br>
            <a:r>
              <a:rPr lang="en-US" dirty="0"/>
              <a:t>106 </a:t>
            </a:r>
            <a:r>
              <a:rPr lang="en-US" dirty="0" err="1"/>
              <a:t>Ib</a:t>
            </a:r>
            <a:r>
              <a:rPr lang="en-US" dirty="0"/>
              <a:t> for the first 5 ft. of height + 6 </a:t>
            </a:r>
            <a:r>
              <a:rPr lang="en-US" dirty="0" err="1"/>
              <a:t>Ib</a:t>
            </a:r>
            <a:r>
              <a:rPr lang="en-US" dirty="0"/>
              <a:t> for every inch over 5 ft.</a:t>
            </a:r>
          </a:p>
        </p:txBody>
      </p:sp>
    </p:spTree>
    <p:extLst>
      <p:ext uri="{BB962C8B-B14F-4D97-AF65-F5344CB8AC3E}">
        <p14:creationId xmlns:p14="http://schemas.microsoft.com/office/powerpoint/2010/main" val="1531536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Relative weight(RW) </a:t>
            </a:r>
          </a:p>
        </p:txBody>
      </p:sp>
      <p:sp>
        <p:nvSpPr>
          <p:cNvPr id="3" name="Content Placeholder 2"/>
          <p:cNvSpPr>
            <a:spLocks noGrp="1"/>
          </p:cNvSpPr>
          <p:nvPr>
            <p:ph sz="quarter" idx="13"/>
          </p:nvPr>
        </p:nvSpPr>
        <p:spPr>
          <a:xfrm>
            <a:off x="152400" y="1352550"/>
            <a:ext cx="4343400" cy="3657599"/>
          </a:xfrm>
        </p:spPr>
        <p:txBody>
          <a:bodyPr>
            <a:normAutofit fontScale="77500" lnSpcReduction="20000"/>
          </a:bodyPr>
          <a:lstStyle/>
          <a:p>
            <a:pPr>
              <a:buFont typeface="Wingdings" charset="2"/>
              <a:buChar char="§"/>
            </a:pPr>
            <a:r>
              <a:rPr lang="en-US" b="1" dirty="0"/>
              <a:t>Significant weight loss: </a:t>
            </a:r>
          </a:p>
          <a:p>
            <a:pPr marL="0" indent="0">
              <a:buNone/>
            </a:pPr>
            <a:r>
              <a:rPr lang="en-US" dirty="0"/>
              <a:t>•  2% lossin1week. </a:t>
            </a:r>
          </a:p>
          <a:p>
            <a:pPr marL="0" indent="0">
              <a:buNone/>
            </a:pPr>
            <a:r>
              <a:rPr lang="en-US" dirty="0"/>
              <a:t>•  5% loss in 1 month. </a:t>
            </a:r>
          </a:p>
          <a:p>
            <a:pPr marL="0" indent="0">
              <a:buNone/>
            </a:pPr>
            <a:r>
              <a:rPr lang="en-US" dirty="0"/>
              <a:t>•  7.5% loss in 3 months. </a:t>
            </a:r>
          </a:p>
          <a:p>
            <a:pPr marL="0" indent="0">
              <a:buNone/>
            </a:pPr>
            <a:r>
              <a:rPr lang="en-US" dirty="0"/>
              <a:t>• 10% loss in 6 months. </a:t>
            </a:r>
          </a:p>
          <a:p>
            <a:pPr>
              <a:buFont typeface="Wingdings" charset="2"/>
              <a:buChar char="§"/>
            </a:pPr>
            <a:r>
              <a:rPr lang="en-US" b="1" dirty="0"/>
              <a:t>Severe weight loss: </a:t>
            </a:r>
          </a:p>
          <a:p>
            <a:pPr marL="0" indent="0">
              <a:buNone/>
            </a:pPr>
            <a:r>
              <a:rPr lang="en-US" dirty="0"/>
              <a:t>o &gt; 2% in 1 week. </a:t>
            </a:r>
          </a:p>
          <a:p>
            <a:pPr marL="0" indent="0">
              <a:buNone/>
            </a:pPr>
            <a:r>
              <a:rPr lang="en-US" dirty="0"/>
              <a:t>o &gt; 5% in1 month.</a:t>
            </a:r>
            <a:br>
              <a:rPr lang="en-US" dirty="0"/>
            </a:br>
            <a:r>
              <a:rPr lang="en-US" dirty="0"/>
              <a:t>o &gt; 7.5% in 3 months. </a:t>
            </a:r>
          </a:p>
          <a:p>
            <a:pPr marL="0" indent="0">
              <a:buNone/>
            </a:pPr>
            <a:r>
              <a:rPr lang="en-US" dirty="0"/>
              <a:t>o &gt; </a:t>
            </a:r>
            <a:r>
              <a:rPr lang="en-US" b="1" dirty="0"/>
              <a:t>10% in 6 months. </a:t>
            </a:r>
          </a:p>
          <a:p>
            <a:pPr marL="0" indent="0">
              <a:buNone/>
            </a:pPr>
            <a:endParaRPr lang="en-US" dirty="0"/>
          </a:p>
        </p:txBody>
      </p:sp>
      <p:sp>
        <p:nvSpPr>
          <p:cNvPr id="4" name="Content Placeholder 3"/>
          <p:cNvSpPr>
            <a:spLocks noGrp="1"/>
          </p:cNvSpPr>
          <p:nvPr>
            <p:ph sz="quarter" idx="14"/>
          </p:nvPr>
        </p:nvSpPr>
        <p:spPr>
          <a:xfrm>
            <a:off x="3962401" y="1352549"/>
            <a:ext cx="5181599" cy="3657600"/>
          </a:xfrm>
        </p:spPr>
        <p:txBody>
          <a:bodyPr>
            <a:normAutofit/>
          </a:bodyPr>
          <a:lstStyle/>
          <a:p>
            <a:r>
              <a:rPr lang="en-US" sz="2400" dirty="0"/>
              <a:t>Patients with weight within 85% to 90% of UBW: </a:t>
            </a:r>
          </a:p>
          <a:p>
            <a:pPr marL="0" indent="0">
              <a:buNone/>
            </a:pPr>
            <a:r>
              <a:rPr lang="en-US" sz="2400" b="1" dirty="0"/>
              <a:t>Mild malnutrition</a:t>
            </a:r>
          </a:p>
          <a:p>
            <a:r>
              <a:rPr lang="en-US" sz="2400" dirty="0"/>
              <a:t>Patients with 75% to 84% of UBW: </a:t>
            </a:r>
          </a:p>
          <a:p>
            <a:pPr marL="0" indent="0">
              <a:buNone/>
            </a:pPr>
            <a:r>
              <a:rPr lang="en-US" sz="2400" b="1" dirty="0"/>
              <a:t>Moderate malnutrition </a:t>
            </a:r>
          </a:p>
          <a:p>
            <a:r>
              <a:rPr lang="en-US" sz="2400" dirty="0"/>
              <a:t>Patients with weight less than 74% of UBW: </a:t>
            </a:r>
          </a:p>
          <a:p>
            <a:pPr marL="0" indent="0">
              <a:buNone/>
            </a:pPr>
            <a:r>
              <a:rPr lang="en-US" sz="2400" b="1" dirty="0"/>
              <a:t>Severe malnutrition </a:t>
            </a:r>
          </a:p>
        </p:txBody>
      </p:sp>
    </p:spTree>
    <p:extLst>
      <p:ext uri="{BB962C8B-B14F-4D97-AF65-F5344CB8AC3E}">
        <p14:creationId xmlns:p14="http://schemas.microsoft.com/office/powerpoint/2010/main" val="1335530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2AF04-BABD-674B-9AA2-BB10C70A0DA4}"/>
              </a:ext>
            </a:extLst>
          </p:cNvPr>
          <p:cNvSpPr>
            <a:spLocks noGrp="1"/>
          </p:cNvSpPr>
          <p:nvPr>
            <p:ph type="title"/>
          </p:nvPr>
        </p:nvSpPr>
        <p:spPr/>
        <p:txBody>
          <a:bodyPr/>
          <a:lstStyle/>
          <a:p>
            <a:r>
              <a:rPr lang="en-PS" dirty="0"/>
              <a:t>Non-ambulatory persons</a:t>
            </a:r>
          </a:p>
        </p:txBody>
      </p:sp>
      <p:sp>
        <p:nvSpPr>
          <p:cNvPr id="4" name="Content Placeholder 3">
            <a:extLst>
              <a:ext uri="{FF2B5EF4-FFF2-40B4-BE49-F238E27FC236}">
                <a16:creationId xmlns:a16="http://schemas.microsoft.com/office/drawing/2014/main" id="{767832F7-541B-8E4B-B21B-699F6B25F958}"/>
              </a:ext>
            </a:extLst>
          </p:cNvPr>
          <p:cNvSpPr>
            <a:spLocks noGrp="1"/>
          </p:cNvSpPr>
          <p:nvPr>
            <p:ph sz="quarter" idx="13"/>
          </p:nvPr>
        </p:nvSpPr>
        <p:spPr>
          <a:xfrm>
            <a:off x="60962" y="1352550"/>
            <a:ext cx="5501638" cy="3672839"/>
          </a:xfrm>
        </p:spPr>
        <p:txBody>
          <a:bodyPr>
            <a:normAutofit fontScale="70000" lnSpcReduction="20000"/>
          </a:bodyPr>
          <a:lstStyle/>
          <a:p>
            <a:r>
              <a:rPr lang="en-US" dirty="0"/>
              <a:t>Persons who cannot stand unassisted on a scale can be weighed in a bed scale or wheelchair scale.</a:t>
            </a:r>
          </a:p>
          <a:p>
            <a:r>
              <a:rPr lang="en-US" dirty="0"/>
              <a:t> The subject to be weighed in the bed scale is comfortably positioned in the weighing sling, which then is gently raised until the subject is suspended off the bed. </a:t>
            </a:r>
          </a:p>
          <a:p>
            <a:r>
              <a:rPr lang="en-US" dirty="0"/>
              <a:t>In a chair scale, the subject sits upright in the center of the chair while leaning against the backrest.</a:t>
            </a:r>
          </a:p>
          <a:p>
            <a:r>
              <a:rPr lang="en-US" dirty="0"/>
              <a:t> Using either method, once the subject is still, weight can be read and recorded to the nearest 100 g (0.1 kg) </a:t>
            </a:r>
          </a:p>
        </p:txBody>
      </p:sp>
      <p:pic>
        <p:nvPicPr>
          <p:cNvPr id="7" name="Content Placeholder 6">
            <a:extLst>
              <a:ext uri="{FF2B5EF4-FFF2-40B4-BE49-F238E27FC236}">
                <a16:creationId xmlns:a16="http://schemas.microsoft.com/office/drawing/2014/main" id="{9773CF9C-48E3-894A-BBEE-2E334A6C059D}"/>
              </a:ext>
            </a:extLst>
          </p:cNvPr>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l="26307" t="36046" r="44281" b="16895"/>
          <a:stretch/>
        </p:blipFill>
        <p:spPr>
          <a:xfrm>
            <a:off x="5486400" y="1428749"/>
            <a:ext cx="3596638" cy="3596641"/>
          </a:xfrm>
        </p:spPr>
      </p:pic>
    </p:spTree>
    <p:extLst>
      <p:ext uri="{BB962C8B-B14F-4D97-AF65-F5344CB8AC3E}">
        <p14:creationId xmlns:p14="http://schemas.microsoft.com/office/powerpoint/2010/main" val="3870360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Height</a:t>
            </a:r>
          </a:p>
        </p:txBody>
      </p:sp>
      <p:sp>
        <p:nvSpPr>
          <p:cNvPr id="3" name="Content Placeholder 2"/>
          <p:cNvSpPr>
            <a:spLocks noGrp="1"/>
          </p:cNvSpPr>
          <p:nvPr>
            <p:ph sz="quarter" idx="13"/>
          </p:nvPr>
        </p:nvSpPr>
        <p:spPr>
          <a:xfrm>
            <a:off x="0" y="1352550"/>
            <a:ext cx="7162800" cy="3657600"/>
          </a:xfrm>
        </p:spPr>
        <p:txBody>
          <a:bodyPr/>
          <a:lstStyle/>
          <a:p>
            <a:r>
              <a:rPr lang="en-US" dirty="0"/>
              <a:t> Genetically determined. </a:t>
            </a:r>
          </a:p>
          <a:p>
            <a:r>
              <a:rPr lang="en-US" dirty="0"/>
              <a:t> Reflects chronic malnutrition ‘Stunting” </a:t>
            </a:r>
          </a:p>
          <a:p>
            <a:r>
              <a:rPr lang="en-US" dirty="0"/>
              <a:t> Easy, retrospective, cheap and widely used. </a:t>
            </a:r>
          </a:p>
          <a:p>
            <a:r>
              <a:rPr lang="en-US" dirty="0"/>
              <a:t>Tool used: </a:t>
            </a:r>
            <a:r>
              <a:rPr lang="en-US" dirty="0" err="1"/>
              <a:t>Stadiometer</a:t>
            </a:r>
            <a:r>
              <a:rPr lang="en-US" dirty="0"/>
              <a:t>, measuring rod for direct method.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3827" r="30618"/>
          <a:stretch/>
        </p:blipFill>
        <p:spPr>
          <a:xfrm>
            <a:off x="7162800" y="0"/>
            <a:ext cx="1828800" cy="5143500"/>
          </a:xfrm>
          <a:prstGeom prst="rect">
            <a:avLst/>
          </a:prstGeom>
        </p:spPr>
      </p:pic>
    </p:spTree>
    <p:extLst>
      <p:ext uri="{BB962C8B-B14F-4D97-AF65-F5344CB8AC3E}">
        <p14:creationId xmlns:p14="http://schemas.microsoft.com/office/powerpoint/2010/main" val="1083223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20DF8FD-B059-314B-B6D0-3D500D0466C3}"/>
              </a:ext>
            </a:extLst>
          </p:cNvPr>
          <p:cNvSpPr>
            <a:spLocks noGrp="1"/>
          </p:cNvSpPr>
          <p:nvPr>
            <p:ph type="title"/>
          </p:nvPr>
        </p:nvSpPr>
        <p:spPr/>
        <p:txBody>
          <a:bodyPr/>
          <a:lstStyle/>
          <a:p>
            <a:pPr algn="l" rtl="1" eaLnBrk="1" latinLnBrk="0" hangingPunct="1">
              <a:spcBef>
                <a:spcPct val="0"/>
              </a:spcBef>
              <a:buNone/>
            </a:pPr>
            <a:r>
              <a:rPr lang="en-US" dirty="0"/>
              <a:t>Learning outcomes</a:t>
            </a:r>
            <a:endParaRPr lang="en-PS" dirty="0"/>
          </a:p>
        </p:txBody>
      </p:sp>
      <p:sp>
        <p:nvSpPr>
          <p:cNvPr id="7" name="Content Placeholder 6">
            <a:extLst>
              <a:ext uri="{FF2B5EF4-FFF2-40B4-BE49-F238E27FC236}">
                <a16:creationId xmlns:a16="http://schemas.microsoft.com/office/drawing/2014/main" id="{2108282B-EEAD-944B-A526-66997A8A9D6D}"/>
              </a:ext>
            </a:extLst>
          </p:cNvPr>
          <p:cNvSpPr>
            <a:spLocks noGrp="1"/>
          </p:cNvSpPr>
          <p:nvPr>
            <p:ph idx="1"/>
          </p:nvPr>
        </p:nvSpPr>
        <p:spPr>
          <a:xfrm>
            <a:off x="152400" y="1352550"/>
            <a:ext cx="8839200" cy="3581400"/>
          </a:xfrm>
        </p:spPr>
        <p:txBody>
          <a:bodyPr>
            <a:normAutofit/>
          </a:bodyPr>
          <a:lstStyle/>
          <a:p>
            <a:r>
              <a:rPr lang="en-PS" dirty="0"/>
              <a:t>Demonstrate ability to accuretly measure anthropometric parameters.</a:t>
            </a:r>
          </a:p>
          <a:p>
            <a:r>
              <a:rPr lang="en-PS" dirty="0"/>
              <a:t>Differentiate between the different uses of each measure.</a:t>
            </a:r>
          </a:p>
          <a:p>
            <a:r>
              <a:rPr lang="en-PS" dirty="0"/>
              <a:t>Demonstrate the ability to calculte indecies.</a:t>
            </a:r>
          </a:p>
          <a:p>
            <a:r>
              <a:rPr lang="en-PS" dirty="0"/>
              <a:t>Evaluate the factors that need to be considered for each measure.</a:t>
            </a:r>
          </a:p>
        </p:txBody>
      </p:sp>
    </p:spTree>
    <p:extLst>
      <p:ext uri="{BB962C8B-B14F-4D97-AF65-F5344CB8AC3E}">
        <p14:creationId xmlns:p14="http://schemas.microsoft.com/office/powerpoint/2010/main" val="2267883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BD0685C-B26A-6F4B-BFF9-7392F296EB91}"/>
              </a:ext>
            </a:extLst>
          </p:cNvPr>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18749" t="37209" r="7123" b="23256"/>
          <a:stretch/>
        </p:blipFill>
        <p:spPr>
          <a:xfrm>
            <a:off x="710664" y="1657350"/>
            <a:ext cx="7722672" cy="2574224"/>
          </a:xfrm>
        </p:spPr>
      </p:pic>
    </p:spTree>
    <p:extLst>
      <p:ext uri="{BB962C8B-B14F-4D97-AF65-F5344CB8AC3E}">
        <p14:creationId xmlns:p14="http://schemas.microsoft.com/office/powerpoint/2010/main" val="4242286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037914-C93E-C746-9F17-CF2147BF0BFF}"/>
              </a:ext>
            </a:extLst>
          </p:cNvPr>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31832" t="16279" r="17297" b="16279"/>
          <a:stretch/>
        </p:blipFill>
        <p:spPr>
          <a:xfrm>
            <a:off x="2456793" y="1352550"/>
            <a:ext cx="4230414" cy="3505200"/>
          </a:xfrm>
        </p:spPr>
      </p:pic>
      <p:sp>
        <p:nvSpPr>
          <p:cNvPr id="7" name="Oval 6">
            <a:extLst>
              <a:ext uri="{FF2B5EF4-FFF2-40B4-BE49-F238E27FC236}">
                <a16:creationId xmlns:a16="http://schemas.microsoft.com/office/drawing/2014/main" id="{9131FC9B-0D95-4D4B-A102-58FDE0BA58E8}"/>
              </a:ext>
            </a:extLst>
          </p:cNvPr>
          <p:cNvSpPr/>
          <p:nvPr/>
        </p:nvSpPr>
        <p:spPr>
          <a:xfrm>
            <a:off x="4876800" y="2190750"/>
            <a:ext cx="228600" cy="228600"/>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S"/>
          </a:p>
        </p:txBody>
      </p:sp>
      <p:sp>
        <p:nvSpPr>
          <p:cNvPr id="8" name="Oval 7">
            <a:extLst>
              <a:ext uri="{FF2B5EF4-FFF2-40B4-BE49-F238E27FC236}">
                <a16:creationId xmlns:a16="http://schemas.microsoft.com/office/drawing/2014/main" id="{6E6D973D-DB61-A346-90B3-97EA0A6CC73D}"/>
              </a:ext>
            </a:extLst>
          </p:cNvPr>
          <p:cNvSpPr/>
          <p:nvPr/>
        </p:nvSpPr>
        <p:spPr>
          <a:xfrm>
            <a:off x="4876800" y="3206832"/>
            <a:ext cx="228600" cy="228600"/>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S"/>
          </a:p>
        </p:txBody>
      </p:sp>
      <p:sp>
        <p:nvSpPr>
          <p:cNvPr id="9" name="Oval 8">
            <a:extLst>
              <a:ext uri="{FF2B5EF4-FFF2-40B4-BE49-F238E27FC236}">
                <a16:creationId xmlns:a16="http://schemas.microsoft.com/office/drawing/2014/main" id="{32C5DBBD-1016-6540-AC69-316BBA6BC489}"/>
              </a:ext>
            </a:extLst>
          </p:cNvPr>
          <p:cNvSpPr/>
          <p:nvPr/>
        </p:nvSpPr>
        <p:spPr>
          <a:xfrm>
            <a:off x="4876800" y="4222914"/>
            <a:ext cx="228600" cy="228600"/>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S"/>
          </a:p>
        </p:txBody>
      </p:sp>
    </p:spTree>
    <p:extLst>
      <p:ext uri="{BB962C8B-B14F-4D97-AF65-F5344CB8AC3E}">
        <p14:creationId xmlns:p14="http://schemas.microsoft.com/office/powerpoint/2010/main" val="2169405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Height/</a:t>
            </a:r>
            <a:r>
              <a:rPr lang="en-US" sz="4400" dirty="0"/>
              <a:t>Indirect method</a:t>
            </a:r>
            <a:endParaRPr lang="en-US" dirty="0"/>
          </a:p>
        </p:txBody>
      </p:sp>
      <p:sp>
        <p:nvSpPr>
          <p:cNvPr id="3" name="Content Placeholder 2"/>
          <p:cNvSpPr>
            <a:spLocks noGrp="1"/>
          </p:cNvSpPr>
          <p:nvPr>
            <p:ph sz="quarter" idx="13"/>
          </p:nvPr>
        </p:nvSpPr>
        <p:spPr>
          <a:xfrm>
            <a:off x="76200" y="1352550"/>
            <a:ext cx="9067800" cy="3581400"/>
          </a:xfrm>
        </p:spPr>
        <p:txBody>
          <a:bodyPr>
            <a:noAutofit/>
          </a:bodyPr>
          <a:lstStyle/>
          <a:p>
            <a:pPr>
              <a:buFont typeface="Arial" charset="0"/>
              <a:buChar char="•"/>
            </a:pPr>
            <a:r>
              <a:rPr lang="en-US" sz="2400" dirty="0"/>
              <a:t>Arm span : “physical </a:t>
            </a:r>
            <a:r>
              <a:rPr lang="en-US" sz="2400" b="1" dirty="0"/>
              <a:t>measurement</a:t>
            </a:r>
            <a:r>
              <a:rPr lang="en-US" sz="2400" dirty="0"/>
              <a:t> of the length from one end of an individual's </a:t>
            </a:r>
            <a:r>
              <a:rPr lang="en-US" sz="2400" b="1" dirty="0"/>
              <a:t>arms</a:t>
            </a:r>
            <a:r>
              <a:rPr lang="en-US" sz="2400" dirty="0"/>
              <a:t> (</a:t>
            </a:r>
            <a:r>
              <a:rPr lang="en-US" sz="2400" b="1" dirty="0"/>
              <a:t>measured</a:t>
            </a:r>
            <a:r>
              <a:rPr lang="en-US" sz="2400" dirty="0"/>
              <a:t> at the fingertips) to the other when raised parallel to the ground at shoulder height at a 90º angle.</a:t>
            </a:r>
          </a:p>
          <a:p>
            <a:pPr>
              <a:buFont typeface="Arial" charset="0"/>
              <a:buChar char="•"/>
            </a:pPr>
            <a:r>
              <a:rPr lang="en-US" sz="2400" dirty="0"/>
              <a:t>Recumbent length: “length while lying down” generally used for children.</a:t>
            </a:r>
          </a:p>
          <a:p>
            <a:pPr>
              <a:buFont typeface="Arial" charset="0"/>
              <a:buChar char="•"/>
            </a:pPr>
            <a:r>
              <a:rPr lang="en-US" sz="2400" dirty="0"/>
              <a:t>knee height : estimation of height using knee and ankle </a:t>
            </a:r>
            <a:r>
              <a:rPr lang="en-US" sz="2400" dirty="0" err="1"/>
              <a:t>measurments</a:t>
            </a:r>
            <a:r>
              <a:rPr lang="en-US" sz="2400" dirty="0"/>
              <a:t>.</a:t>
            </a:r>
          </a:p>
          <a:p>
            <a:pPr marL="0" indent="0">
              <a:buNone/>
            </a:pPr>
            <a:r>
              <a:rPr lang="en-US" sz="2400" dirty="0"/>
              <a:t>Used to measure individuals’ height/stature who can’t stand up straight like those who have “Paralysis, cerebral palsy , bedridden, kyphosis (curvature of the spine). </a:t>
            </a:r>
          </a:p>
        </p:txBody>
      </p:sp>
    </p:spTree>
    <p:extLst>
      <p:ext uri="{BB962C8B-B14F-4D97-AF65-F5344CB8AC3E}">
        <p14:creationId xmlns:p14="http://schemas.microsoft.com/office/powerpoint/2010/main" val="716404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ECE442-FF28-5647-9128-094FAB50C525}"/>
              </a:ext>
            </a:extLst>
          </p:cNvPr>
          <p:cNvSpPr>
            <a:spLocks noGrp="1"/>
          </p:cNvSpPr>
          <p:nvPr>
            <p:ph type="body" idx="1"/>
          </p:nvPr>
        </p:nvSpPr>
        <p:spPr/>
        <p:txBody>
          <a:bodyPr/>
          <a:lstStyle/>
          <a:p>
            <a:r>
              <a:rPr lang="en-PS" dirty="0"/>
              <a:t>Look up height to weight tables , what are the limkitations?</a:t>
            </a:r>
          </a:p>
        </p:txBody>
      </p:sp>
      <p:sp>
        <p:nvSpPr>
          <p:cNvPr id="4" name="Title 3">
            <a:extLst>
              <a:ext uri="{FF2B5EF4-FFF2-40B4-BE49-F238E27FC236}">
                <a16:creationId xmlns:a16="http://schemas.microsoft.com/office/drawing/2014/main" id="{72B71BE3-A54A-6143-A029-A58A72395F6F}"/>
              </a:ext>
            </a:extLst>
          </p:cNvPr>
          <p:cNvSpPr>
            <a:spLocks noGrp="1"/>
          </p:cNvSpPr>
          <p:nvPr>
            <p:ph type="title"/>
          </p:nvPr>
        </p:nvSpPr>
        <p:spPr/>
        <p:txBody>
          <a:bodyPr>
            <a:normAutofit fontScale="90000"/>
          </a:bodyPr>
          <a:lstStyle/>
          <a:p>
            <a:r>
              <a:rPr lang="en-PS" dirty="0"/>
              <a:t>Think!</a:t>
            </a:r>
          </a:p>
        </p:txBody>
      </p:sp>
    </p:spTree>
    <p:extLst>
      <p:ext uri="{BB962C8B-B14F-4D97-AF65-F5344CB8AC3E}">
        <p14:creationId xmlns:p14="http://schemas.microsoft.com/office/powerpoint/2010/main" val="4252224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18110"/>
            <a:ext cx="8686800" cy="1005840"/>
          </a:xfrm>
        </p:spPr>
        <p:txBody>
          <a:bodyPr>
            <a:normAutofit fontScale="90000"/>
          </a:bodyPr>
          <a:lstStyle/>
          <a:p>
            <a:r>
              <a:rPr lang="en-US" dirty="0"/>
              <a:t>Circumference/Mid-Upper Arm (MUAC): </a:t>
            </a:r>
          </a:p>
        </p:txBody>
      </p:sp>
      <p:sp>
        <p:nvSpPr>
          <p:cNvPr id="3" name="Content Placeholder 2"/>
          <p:cNvSpPr>
            <a:spLocks noGrp="1"/>
          </p:cNvSpPr>
          <p:nvPr>
            <p:ph sz="quarter" idx="13"/>
          </p:nvPr>
        </p:nvSpPr>
        <p:spPr>
          <a:xfrm>
            <a:off x="76200" y="1352550"/>
            <a:ext cx="5029200" cy="3657600"/>
          </a:xfrm>
        </p:spPr>
        <p:txBody>
          <a:bodyPr>
            <a:normAutofit fontScale="92500" lnSpcReduction="10000"/>
          </a:bodyPr>
          <a:lstStyle/>
          <a:p>
            <a:pPr marL="0" indent="0">
              <a:buNone/>
            </a:pPr>
            <a:r>
              <a:rPr lang="en-US" dirty="0"/>
              <a:t>Defined as mid point between the shoulder and elbow of the left bare arm bent at right angle. </a:t>
            </a:r>
          </a:p>
          <a:p>
            <a:pPr marL="0" indent="0">
              <a:buNone/>
            </a:pPr>
            <a:r>
              <a:rPr lang="en-US" dirty="0"/>
              <a:t>-  Reflects muscle/fat. </a:t>
            </a:r>
          </a:p>
          <a:p>
            <a:pPr marL="0" indent="0">
              <a:buNone/>
            </a:pPr>
            <a:r>
              <a:rPr lang="en-US" dirty="0"/>
              <a:t>-  Easy to use for quick screening. </a:t>
            </a:r>
          </a:p>
          <a:p>
            <a:pPr marL="0" indent="0">
              <a:buNone/>
            </a:pPr>
            <a:r>
              <a:rPr lang="en-US" dirty="0"/>
              <a:t>-  Helps to estimate body composition. </a:t>
            </a:r>
          </a:p>
          <a:p>
            <a:pPr marL="0" indent="0">
              <a:buNone/>
            </a:pPr>
            <a:r>
              <a:rPr lang="en-US" dirty="0"/>
              <a:t>Tool used: measuring tape </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123949"/>
            <a:ext cx="3810000" cy="3983773"/>
          </a:xfrm>
          <a:prstGeom prst="rect">
            <a:avLst/>
          </a:prstGeom>
        </p:spPr>
      </p:pic>
    </p:spTree>
    <p:extLst>
      <p:ext uri="{BB962C8B-B14F-4D97-AF65-F5344CB8AC3E}">
        <p14:creationId xmlns:p14="http://schemas.microsoft.com/office/powerpoint/2010/main" val="1080855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MUAC Adults cut-off points</a:t>
            </a:r>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03148" y="1875282"/>
            <a:ext cx="7766304" cy="2231136"/>
          </a:xfrm>
        </p:spPr>
      </p:pic>
    </p:spTree>
    <p:extLst>
      <p:ext uri="{BB962C8B-B14F-4D97-AF65-F5344CB8AC3E}">
        <p14:creationId xmlns:p14="http://schemas.microsoft.com/office/powerpoint/2010/main" val="410102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MUAC children cut-off points</a:t>
            </a:r>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09600" y="1740998"/>
            <a:ext cx="8153400" cy="2499704"/>
          </a:xfrm>
        </p:spPr>
      </p:pic>
    </p:spTree>
    <p:extLst>
      <p:ext uri="{BB962C8B-B14F-4D97-AF65-F5344CB8AC3E}">
        <p14:creationId xmlns:p14="http://schemas.microsoft.com/office/powerpoint/2010/main" val="172512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Circumference/Waist</a:t>
            </a:r>
          </a:p>
        </p:txBody>
      </p:sp>
      <p:sp>
        <p:nvSpPr>
          <p:cNvPr id="3" name="Content Placeholder 2"/>
          <p:cNvSpPr>
            <a:spLocks noGrp="1"/>
          </p:cNvSpPr>
          <p:nvPr>
            <p:ph sz="quarter" idx="13"/>
          </p:nvPr>
        </p:nvSpPr>
        <p:spPr>
          <a:xfrm>
            <a:off x="228600" y="1352550"/>
            <a:ext cx="4800600" cy="3657600"/>
          </a:xfrm>
        </p:spPr>
        <p:txBody>
          <a:bodyPr>
            <a:normAutofit lnSpcReduction="10000"/>
          </a:bodyPr>
          <a:lstStyle/>
          <a:p>
            <a:pPr marL="0" indent="0">
              <a:buNone/>
            </a:pPr>
            <a:r>
              <a:rPr lang="en-US" dirty="0"/>
              <a:t>This is obtained by measuring the distance around the smallest area below the rib cage and above the umbilicus with the use of a non stretch tape. </a:t>
            </a:r>
          </a:p>
          <a:p>
            <a:pPr marL="0" indent="0">
              <a:buNone/>
            </a:pPr>
            <a:r>
              <a:rPr lang="en-US" dirty="0"/>
              <a:t>This method asses abdominal fat content.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809750"/>
            <a:ext cx="3543300" cy="2286000"/>
          </a:xfrm>
          <a:prstGeom prst="rect">
            <a:avLst/>
          </a:prstGeom>
        </p:spPr>
      </p:pic>
    </p:spTree>
    <p:extLst>
      <p:ext uri="{BB962C8B-B14F-4D97-AF65-F5344CB8AC3E}">
        <p14:creationId xmlns:p14="http://schemas.microsoft.com/office/powerpoint/2010/main" val="1075250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09550"/>
            <a:ext cx="8382000" cy="4933950"/>
          </a:xfrm>
          <a:prstGeom prst="rect">
            <a:avLst/>
          </a:prstGeom>
        </p:spPr>
      </p:pic>
    </p:spTree>
    <p:extLst>
      <p:ext uri="{BB962C8B-B14F-4D97-AF65-F5344CB8AC3E}">
        <p14:creationId xmlns:p14="http://schemas.microsoft.com/office/powerpoint/2010/main" val="578992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Circumference/Head circumference</a:t>
            </a:r>
          </a:p>
        </p:txBody>
      </p:sp>
      <p:sp>
        <p:nvSpPr>
          <p:cNvPr id="3" name="Content Placeholder 2"/>
          <p:cNvSpPr>
            <a:spLocks noGrp="1"/>
          </p:cNvSpPr>
          <p:nvPr>
            <p:ph sz="quarter" idx="13"/>
          </p:nvPr>
        </p:nvSpPr>
        <p:spPr>
          <a:xfrm>
            <a:off x="152400" y="1352550"/>
            <a:ext cx="5334000" cy="3657600"/>
          </a:xfrm>
        </p:spPr>
        <p:txBody>
          <a:bodyPr>
            <a:normAutofit/>
          </a:bodyPr>
          <a:lstStyle/>
          <a:p>
            <a:pPr marL="0" indent="0">
              <a:buNone/>
            </a:pPr>
            <a:r>
              <a:rPr lang="en-US" dirty="0"/>
              <a:t>This measurement is useful for </a:t>
            </a:r>
          </a:p>
          <a:p>
            <a:pPr marL="0" indent="0">
              <a:buNone/>
            </a:pPr>
            <a:r>
              <a:rPr lang="en-US" dirty="0"/>
              <a:t>children under the age of 3 years. </a:t>
            </a:r>
          </a:p>
          <a:p>
            <a:pPr marL="0" indent="0">
              <a:buNone/>
            </a:pPr>
            <a:r>
              <a:rPr lang="en-US" dirty="0"/>
              <a:t>Usually indicates non-nutritional abnormalities, Under nutrition must be severe to affect head circumference. </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3400" y="1769110"/>
            <a:ext cx="3530600" cy="2824480"/>
          </a:xfrm>
          <a:prstGeom prst="rect">
            <a:avLst/>
          </a:prstGeom>
        </p:spPr>
      </p:pic>
    </p:spTree>
    <p:extLst>
      <p:ext uri="{BB962C8B-B14F-4D97-AF65-F5344CB8AC3E}">
        <p14:creationId xmlns:p14="http://schemas.microsoft.com/office/powerpoint/2010/main" val="876929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Anthropometry</a:t>
            </a:r>
          </a:p>
        </p:txBody>
      </p:sp>
      <p:sp>
        <p:nvSpPr>
          <p:cNvPr id="3" name="Text Placeholder 2"/>
          <p:cNvSpPr>
            <a:spLocks noGrp="1"/>
          </p:cNvSpPr>
          <p:nvPr>
            <p:ph type="body" idx="1"/>
          </p:nvPr>
        </p:nvSpPr>
        <p:spPr>
          <a:xfrm>
            <a:off x="6629400" y="1657350"/>
            <a:ext cx="2362200" cy="3352800"/>
          </a:xfrm>
        </p:spPr>
        <p:txBody>
          <a:bodyPr>
            <a:normAutofit lnSpcReduction="10000"/>
          </a:bodyPr>
          <a:lstStyle/>
          <a:p>
            <a:r>
              <a:rPr lang="en-US" b="1" dirty="0"/>
              <a:t>Note: 1.These measurements are used to assess both under and over-nutrition. </a:t>
            </a:r>
            <a:endParaRPr lang="en-US" dirty="0"/>
          </a:p>
          <a:p>
            <a:r>
              <a:rPr lang="en-US" b="1" dirty="0"/>
              <a:t>2. Measured Values reflect only current nutritional status and does not differentiate between acute and chronic changes. </a:t>
            </a:r>
            <a:endParaRPr lang="en-US" dirty="0"/>
          </a:p>
          <a:p>
            <a:endParaRPr lang="en-US" dirty="0"/>
          </a:p>
        </p:txBody>
      </p:sp>
      <p:sp>
        <p:nvSpPr>
          <p:cNvPr id="4" name="Content Placeholder 3"/>
          <p:cNvSpPr>
            <a:spLocks noGrp="1"/>
          </p:cNvSpPr>
          <p:nvPr>
            <p:ph sz="quarter" idx="13"/>
          </p:nvPr>
        </p:nvSpPr>
        <p:spPr>
          <a:xfrm>
            <a:off x="228600" y="1428750"/>
            <a:ext cx="6400800" cy="3581400"/>
          </a:xfrm>
        </p:spPr>
        <p:txBody>
          <a:bodyPr>
            <a:normAutofit/>
          </a:bodyPr>
          <a:lstStyle/>
          <a:p>
            <a:r>
              <a:rPr lang="en-US" b="1" dirty="0"/>
              <a:t>Anthropos “human” </a:t>
            </a:r>
            <a:r>
              <a:rPr lang="en-US" b="1" dirty="0" err="1"/>
              <a:t>Metron</a:t>
            </a:r>
            <a:r>
              <a:rPr lang="en-US" b="1" dirty="0"/>
              <a:t> “measurement” </a:t>
            </a:r>
            <a:endParaRPr lang="en-US" dirty="0"/>
          </a:p>
          <a:p>
            <a:r>
              <a:rPr lang="en-US" b="1" dirty="0"/>
              <a:t>Anthropometry </a:t>
            </a:r>
            <a:r>
              <a:rPr lang="en-US" dirty="0"/>
              <a:t>is a quantitative measurement of the size, weight, and proportions of the human body and it is one of the most important means of nutritional assessment. </a:t>
            </a:r>
          </a:p>
          <a:p>
            <a:endParaRPr lang="en-US" dirty="0"/>
          </a:p>
        </p:txBody>
      </p:sp>
    </p:spTree>
    <p:extLst>
      <p:ext uri="{BB962C8B-B14F-4D97-AF65-F5344CB8AC3E}">
        <p14:creationId xmlns:p14="http://schemas.microsoft.com/office/powerpoint/2010/main" val="247606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Circumference/ Hip circumference </a:t>
            </a:r>
          </a:p>
        </p:txBody>
      </p:sp>
      <p:sp>
        <p:nvSpPr>
          <p:cNvPr id="3" name="Content Placeholder 2"/>
          <p:cNvSpPr>
            <a:spLocks noGrp="1"/>
          </p:cNvSpPr>
          <p:nvPr>
            <p:ph sz="quarter" idx="13"/>
          </p:nvPr>
        </p:nvSpPr>
        <p:spPr>
          <a:xfrm>
            <a:off x="381000" y="1352550"/>
            <a:ext cx="5334000" cy="3657600"/>
          </a:xfrm>
        </p:spPr>
        <p:txBody>
          <a:bodyPr/>
          <a:lstStyle/>
          <a:p>
            <a:pPr marL="0" indent="0">
              <a:buNone/>
            </a:pPr>
            <a:r>
              <a:rPr lang="en-US" dirty="0"/>
              <a:t>This measurement is taken at the widest area of the buttock muscle, it is used to obtain the waist-to-hip ratio.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1657350"/>
            <a:ext cx="3225800" cy="3200400"/>
          </a:xfrm>
          <a:prstGeom prst="rect">
            <a:avLst/>
          </a:prstGeom>
        </p:spPr>
      </p:pic>
    </p:spTree>
    <p:extLst>
      <p:ext uri="{BB962C8B-B14F-4D97-AF65-F5344CB8AC3E}">
        <p14:creationId xmlns:p14="http://schemas.microsoft.com/office/powerpoint/2010/main" val="1472322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4B331D-1A15-6743-A806-5302FF66D01D}"/>
              </a:ext>
            </a:extLst>
          </p:cNvPr>
          <p:cNvSpPr>
            <a:spLocks noGrp="1"/>
          </p:cNvSpPr>
          <p:nvPr>
            <p:ph type="title"/>
          </p:nvPr>
        </p:nvSpPr>
        <p:spPr/>
        <p:txBody>
          <a:bodyPr/>
          <a:lstStyle/>
          <a:p>
            <a:r>
              <a:rPr lang="en-PS" dirty="0"/>
              <a:t>S</a:t>
            </a:r>
            <a:r>
              <a:rPr lang="en-US" dirty="0"/>
              <a:t>k</a:t>
            </a:r>
            <a:r>
              <a:rPr lang="en-PS" dirty="0"/>
              <a:t>in fold thickness</a:t>
            </a:r>
          </a:p>
        </p:txBody>
      </p:sp>
    </p:spTree>
    <p:extLst>
      <p:ext uri="{BB962C8B-B14F-4D97-AF65-F5344CB8AC3E}">
        <p14:creationId xmlns:p14="http://schemas.microsoft.com/office/powerpoint/2010/main" val="1368575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Skin Fold thickness</a:t>
            </a:r>
          </a:p>
        </p:txBody>
      </p:sp>
      <p:sp>
        <p:nvSpPr>
          <p:cNvPr id="3" name="Content Placeholder 2"/>
          <p:cNvSpPr>
            <a:spLocks noGrp="1"/>
          </p:cNvSpPr>
          <p:nvPr>
            <p:ph sz="quarter" idx="13"/>
          </p:nvPr>
        </p:nvSpPr>
        <p:spPr>
          <a:xfrm>
            <a:off x="152400" y="1352550"/>
            <a:ext cx="8839200" cy="3657600"/>
          </a:xfrm>
        </p:spPr>
        <p:txBody>
          <a:bodyPr>
            <a:normAutofit lnSpcReduction="10000"/>
          </a:bodyPr>
          <a:lstStyle/>
          <a:p>
            <a:r>
              <a:rPr lang="en-US" dirty="0"/>
              <a:t>Measurement of folds of skin and fat taken from several specific locations on the body to estimate total body fat on the assumption that 50% of body fat is subcutaneous. Accuracy decreases with increasing obesity. </a:t>
            </a:r>
          </a:p>
          <a:p>
            <a:r>
              <a:rPr lang="en-US" dirty="0"/>
              <a:t>This method is performed by grabbing skin with thumb and forefinger about 0.5 inch away of determined measurement site and then caliper is applied and reading is done after 4 seconds. </a:t>
            </a:r>
          </a:p>
          <a:p>
            <a:endParaRPr lang="en-US" dirty="0"/>
          </a:p>
        </p:txBody>
      </p:sp>
    </p:spTree>
    <p:extLst>
      <p:ext uri="{BB962C8B-B14F-4D97-AF65-F5344CB8AC3E}">
        <p14:creationId xmlns:p14="http://schemas.microsoft.com/office/powerpoint/2010/main" val="1819375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2023EA-649C-AD4F-926D-0E8BF6E40BCB}"/>
              </a:ext>
            </a:extLst>
          </p:cNvPr>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17297" t="9303" r="39099" b="16279"/>
          <a:stretch/>
        </p:blipFill>
        <p:spPr>
          <a:xfrm>
            <a:off x="1905000" y="28575"/>
            <a:ext cx="4795838" cy="5086350"/>
          </a:xfrm>
        </p:spPr>
      </p:pic>
    </p:spTree>
    <p:extLst>
      <p:ext uri="{BB962C8B-B14F-4D97-AF65-F5344CB8AC3E}">
        <p14:creationId xmlns:p14="http://schemas.microsoft.com/office/powerpoint/2010/main" val="2489965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333" t="11481" r="7408" b="12963"/>
          <a:stretch/>
        </p:blipFill>
        <p:spPr>
          <a:xfrm>
            <a:off x="457200" y="209550"/>
            <a:ext cx="8458200" cy="4724400"/>
          </a:xfrm>
          <a:prstGeom prst="rect">
            <a:avLst/>
          </a:prstGeom>
        </p:spPr>
      </p:pic>
    </p:spTree>
    <p:extLst>
      <p:ext uri="{BB962C8B-B14F-4D97-AF65-F5344CB8AC3E}">
        <p14:creationId xmlns:p14="http://schemas.microsoft.com/office/powerpoint/2010/main" val="1297424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C00164-93D3-584B-B917-1FFC50ED1B98}"/>
              </a:ext>
            </a:extLst>
          </p:cNvPr>
          <p:cNvPicPr>
            <a:picLocks noChangeAspect="1"/>
          </p:cNvPicPr>
          <p:nvPr/>
        </p:nvPicPr>
        <p:blipFill rotWithShape="1">
          <a:blip r:embed="rId2">
            <a:extLst>
              <a:ext uri="{28A0092B-C50C-407E-A947-70E740481C1C}">
                <a14:useLocalDpi xmlns:a14="http://schemas.microsoft.com/office/drawing/2010/main" val="0"/>
              </a:ext>
            </a:extLst>
          </a:blip>
          <a:srcRect l="18367" t="24082" r="11225" b="33469"/>
          <a:stretch/>
        </p:blipFill>
        <p:spPr>
          <a:xfrm>
            <a:off x="1" y="0"/>
            <a:ext cx="9050214" cy="5010150"/>
          </a:xfrm>
          <a:prstGeom prst="rect">
            <a:avLst/>
          </a:prstGeom>
        </p:spPr>
      </p:pic>
    </p:spTree>
    <p:extLst>
      <p:ext uri="{BB962C8B-B14F-4D97-AF65-F5344CB8AC3E}">
        <p14:creationId xmlns:p14="http://schemas.microsoft.com/office/powerpoint/2010/main" val="2913926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9AFB5C-ECAA-A847-A03F-8EB4B24871E6}"/>
              </a:ext>
            </a:extLst>
          </p:cNvPr>
          <p:cNvPicPr>
            <a:picLocks noChangeAspect="1"/>
          </p:cNvPicPr>
          <p:nvPr/>
        </p:nvPicPr>
        <p:blipFill rotWithShape="1">
          <a:blip r:embed="rId2">
            <a:extLst>
              <a:ext uri="{28A0092B-C50C-407E-A947-70E740481C1C}">
                <a14:useLocalDpi xmlns:a14="http://schemas.microsoft.com/office/drawing/2010/main" val="0"/>
              </a:ext>
            </a:extLst>
          </a:blip>
          <a:srcRect l="28704" t="11482" r="19444" b="15926"/>
          <a:stretch/>
        </p:blipFill>
        <p:spPr>
          <a:xfrm>
            <a:off x="1371600" y="-7175"/>
            <a:ext cx="5715000" cy="5000625"/>
          </a:xfrm>
          <a:prstGeom prst="rect">
            <a:avLst/>
          </a:prstGeom>
        </p:spPr>
      </p:pic>
    </p:spTree>
    <p:extLst>
      <p:ext uri="{BB962C8B-B14F-4D97-AF65-F5344CB8AC3E}">
        <p14:creationId xmlns:p14="http://schemas.microsoft.com/office/powerpoint/2010/main" val="1566028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Skin Fold Thickness</a:t>
            </a:r>
          </a:p>
        </p:txBody>
      </p:sp>
      <p:sp>
        <p:nvSpPr>
          <p:cNvPr id="3" name="Content Placeholder 2"/>
          <p:cNvSpPr>
            <a:spLocks noGrp="1"/>
          </p:cNvSpPr>
          <p:nvPr>
            <p:ph sz="quarter" idx="13"/>
          </p:nvPr>
        </p:nvSpPr>
        <p:spPr>
          <a:xfrm>
            <a:off x="0" y="1352550"/>
            <a:ext cx="5562600" cy="3790950"/>
          </a:xfrm>
        </p:spPr>
        <p:txBody>
          <a:bodyPr>
            <a:normAutofit fontScale="85000" lnSpcReduction="10000"/>
          </a:bodyPr>
          <a:lstStyle/>
          <a:p>
            <a:r>
              <a:rPr lang="en-US" dirty="0"/>
              <a:t>Tool: Special skin fold </a:t>
            </a:r>
            <a:r>
              <a:rPr lang="en-US" u="sng" dirty="0"/>
              <a:t>caliper</a:t>
            </a:r>
            <a:r>
              <a:rPr lang="en-US" dirty="0"/>
              <a:t> and </a:t>
            </a:r>
            <a:r>
              <a:rPr lang="en-US" u="sng" dirty="0"/>
              <a:t>recorded by (mm). </a:t>
            </a:r>
          </a:p>
          <a:p>
            <a:pPr marL="0" indent="0">
              <a:buNone/>
            </a:pPr>
            <a:r>
              <a:rPr lang="en-US" b="1" u="sng" dirty="0"/>
              <a:t>1. Triceps skinfold </a:t>
            </a:r>
          </a:p>
          <a:p>
            <a:r>
              <a:rPr lang="en-US" dirty="0"/>
              <a:t>Along the midline on the back of the triceps of the right arm, determine the midpoint located between the top of the acromial process (top of the shoulder) to the bottom of the olecranon process of the ulna (elbow). </a:t>
            </a:r>
          </a:p>
          <a:p>
            <a:r>
              <a:rPr lang="en-US" dirty="0"/>
              <a:t>Pinching the skin should be vertically. </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000"/>
          <a:stretch/>
        </p:blipFill>
        <p:spPr>
          <a:xfrm>
            <a:off x="5558883" y="1581150"/>
            <a:ext cx="3549227" cy="2495550"/>
          </a:xfrm>
          <a:prstGeom prst="rect">
            <a:avLst/>
          </a:prstGeom>
        </p:spPr>
      </p:pic>
    </p:spTree>
    <p:extLst>
      <p:ext uri="{BB962C8B-B14F-4D97-AF65-F5344CB8AC3E}">
        <p14:creationId xmlns:p14="http://schemas.microsoft.com/office/powerpoint/2010/main" val="1522333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Skin fold thickness</a:t>
            </a:r>
          </a:p>
        </p:txBody>
      </p:sp>
      <p:sp>
        <p:nvSpPr>
          <p:cNvPr id="3" name="Content Placeholder 2"/>
          <p:cNvSpPr>
            <a:spLocks noGrp="1"/>
          </p:cNvSpPr>
          <p:nvPr>
            <p:ph sz="quarter" idx="13"/>
          </p:nvPr>
        </p:nvSpPr>
        <p:spPr>
          <a:xfrm>
            <a:off x="152400" y="1352550"/>
            <a:ext cx="4648200" cy="3657600"/>
          </a:xfrm>
        </p:spPr>
        <p:txBody>
          <a:bodyPr/>
          <a:lstStyle/>
          <a:p>
            <a:pPr marL="0" indent="0">
              <a:buNone/>
            </a:pPr>
            <a:r>
              <a:rPr lang="en-US" b="1" u="sng" dirty="0"/>
              <a:t>2. Biceps skinfold </a:t>
            </a:r>
          </a:p>
          <a:p>
            <a:pPr marL="0" indent="0">
              <a:buNone/>
            </a:pPr>
            <a:r>
              <a:rPr lang="en-US" dirty="0"/>
              <a:t>- Located on the anterior midline of the right upper arm 1 cm higher than the level used to mark the triceps site. </a:t>
            </a:r>
          </a:p>
          <a:p>
            <a:pPr marL="0" indent="0">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9258" t="30741" r="9261" b="24815"/>
          <a:stretch/>
        </p:blipFill>
        <p:spPr>
          <a:xfrm>
            <a:off x="5334000" y="1581150"/>
            <a:ext cx="3276600" cy="3124200"/>
          </a:xfrm>
          <a:prstGeom prst="rect">
            <a:avLst/>
          </a:prstGeom>
        </p:spPr>
      </p:pic>
    </p:spTree>
    <p:extLst>
      <p:ext uri="{BB962C8B-B14F-4D97-AF65-F5344CB8AC3E}">
        <p14:creationId xmlns:p14="http://schemas.microsoft.com/office/powerpoint/2010/main" val="260737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Skinfold thickness</a:t>
            </a:r>
          </a:p>
        </p:txBody>
      </p:sp>
      <p:sp>
        <p:nvSpPr>
          <p:cNvPr id="3" name="Content Placeholder 2"/>
          <p:cNvSpPr>
            <a:spLocks noGrp="1"/>
          </p:cNvSpPr>
          <p:nvPr>
            <p:ph sz="quarter" idx="13"/>
          </p:nvPr>
        </p:nvSpPr>
        <p:spPr>
          <a:xfrm>
            <a:off x="152400" y="1352550"/>
            <a:ext cx="4191000" cy="3505200"/>
          </a:xfrm>
        </p:spPr>
        <p:txBody>
          <a:bodyPr/>
          <a:lstStyle/>
          <a:p>
            <a:pPr marL="0" indent="0">
              <a:buNone/>
            </a:pPr>
            <a:r>
              <a:rPr lang="en-US" b="1" u="sng" dirty="0"/>
              <a:t>3.Subscapular skinfold </a:t>
            </a:r>
          </a:p>
          <a:p>
            <a:pPr marL="0" indent="0">
              <a:buNone/>
            </a:pPr>
            <a:r>
              <a:rPr lang="en-US" dirty="0"/>
              <a:t>This is measured at the inferior angle of right scapula </a:t>
            </a:r>
          </a:p>
          <a:p>
            <a:pPr marL="0" indent="0">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101" r="26298"/>
          <a:stretch/>
        </p:blipFill>
        <p:spPr>
          <a:xfrm>
            <a:off x="4114800" y="1355802"/>
            <a:ext cx="4995746" cy="3787698"/>
          </a:xfrm>
          <a:prstGeom prst="rect">
            <a:avLst/>
          </a:prstGeom>
        </p:spPr>
      </p:pic>
    </p:spTree>
    <p:extLst>
      <p:ext uri="{BB962C8B-B14F-4D97-AF65-F5344CB8AC3E}">
        <p14:creationId xmlns:p14="http://schemas.microsoft.com/office/powerpoint/2010/main" val="1183870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Use of anthropometry</a:t>
            </a:r>
          </a:p>
        </p:txBody>
      </p:sp>
      <p:sp>
        <p:nvSpPr>
          <p:cNvPr id="6" name="Content Placeholder 5"/>
          <p:cNvSpPr>
            <a:spLocks noGrp="1"/>
          </p:cNvSpPr>
          <p:nvPr>
            <p:ph sz="quarter" idx="13"/>
          </p:nvPr>
        </p:nvSpPr>
        <p:spPr>
          <a:xfrm>
            <a:off x="228600" y="1352550"/>
            <a:ext cx="8763000" cy="3581400"/>
          </a:xfrm>
        </p:spPr>
        <p:txBody>
          <a:bodyPr>
            <a:normAutofit lnSpcReduction="10000"/>
          </a:bodyPr>
          <a:lstStyle/>
          <a:p>
            <a:pPr>
              <a:buFont typeface="Wingdings" charset="2"/>
              <a:buChar char="Ø"/>
            </a:pPr>
            <a:r>
              <a:rPr lang="en-US" dirty="0"/>
              <a:t>Individual level </a:t>
            </a:r>
          </a:p>
          <a:p>
            <a:pPr>
              <a:buFont typeface="Arial" charset="0"/>
              <a:buChar char="•"/>
            </a:pPr>
            <a:r>
              <a:rPr lang="en-US" dirty="0"/>
              <a:t>Screening “One-time Assessment” </a:t>
            </a:r>
          </a:p>
          <a:p>
            <a:pPr marL="514350" indent="-514350">
              <a:buFont typeface="+mj-lt"/>
              <a:buAutoNum type="arabicPeriod"/>
            </a:pPr>
            <a:r>
              <a:rPr lang="en-US" dirty="0"/>
              <a:t>To immediately decrease case fatality “Emergency situation”</a:t>
            </a:r>
          </a:p>
          <a:p>
            <a:pPr marL="514350" indent="-514350">
              <a:buFont typeface="+mj-lt"/>
              <a:buAutoNum type="arabicPeriod"/>
            </a:pPr>
            <a:r>
              <a:rPr lang="en-US" dirty="0"/>
              <a:t> Non-Emergency situations. </a:t>
            </a:r>
          </a:p>
          <a:p>
            <a:pPr marL="514350" indent="-514350">
              <a:buFont typeface="+mj-lt"/>
              <a:buAutoNum type="arabicPeriod"/>
            </a:pPr>
            <a:r>
              <a:rPr lang="en-US" dirty="0"/>
              <a:t>Research</a:t>
            </a:r>
          </a:p>
          <a:p>
            <a:pPr>
              <a:buFont typeface="Arial" charset="0"/>
              <a:buChar char="•"/>
            </a:pPr>
            <a:r>
              <a:rPr lang="en-US" dirty="0"/>
              <a:t>Growth Monitoring. </a:t>
            </a:r>
          </a:p>
        </p:txBody>
      </p:sp>
    </p:spTree>
    <p:extLst>
      <p:ext uri="{BB962C8B-B14F-4D97-AF65-F5344CB8AC3E}">
        <p14:creationId xmlns:p14="http://schemas.microsoft.com/office/powerpoint/2010/main" val="874146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Skinfold thickness</a:t>
            </a:r>
          </a:p>
        </p:txBody>
      </p:sp>
      <p:sp>
        <p:nvSpPr>
          <p:cNvPr id="3" name="Content Placeholder 2"/>
          <p:cNvSpPr>
            <a:spLocks noGrp="1"/>
          </p:cNvSpPr>
          <p:nvPr>
            <p:ph sz="quarter" idx="13"/>
          </p:nvPr>
        </p:nvSpPr>
        <p:spPr>
          <a:xfrm>
            <a:off x="152400" y="1352550"/>
            <a:ext cx="5562600" cy="3581400"/>
          </a:xfrm>
        </p:spPr>
        <p:txBody>
          <a:bodyPr>
            <a:normAutofit fontScale="92500" lnSpcReduction="20000"/>
          </a:bodyPr>
          <a:lstStyle/>
          <a:p>
            <a:pPr marL="0" indent="0">
              <a:buNone/>
            </a:pPr>
            <a:r>
              <a:rPr lang="en-US" b="1" u="sng" dirty="0"/>
              <a:t>4.Suprailiac Skinfold </a:t>
            </a:r>
          </a:p>
          <a:p>
            <a:pPr marL="0" indent="0">
              <a:buNone/>
            </a:pPr>
            <a:r>
              <a:rPr lang="en-US" dirty="0"/>
              <a:t>- Diagonal fold </a:t>
            </a:r>
          </a:p>
          <a:p>
            <a:pPr marL="0" indent="0">
              <a:buNone/>
            </a:pPr>
            <a:r>
              <a:rPr lang="en-US" dirty="0"/>
              <a:t>- Located 1 cm above the anterior superior iliac crest (top of the hip bone) </a:t>
            </a:r>
          </a:p>
          <a:p>
            <a:pPr marL="0" indent="0">
              <a:buNone/>
            </a:pPr>
            <a:r>
              <a:rPr lang="en-US" dirty="0"/>
              <a:t>- Locating this landmark may require you to ‘poke’ firmly through thick subcutaneous layers of fat to find the bone underneath. </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1" y="1504950"/>
            <a:ext cx="3059150" cy="3276600"/>
          </a:xfrm>
          <a:prstGeom prst="rect">
            <a:avLst/>
          </a:prstGeom>
        </p:spPr>
      </p:pic>
    </p:spTree>
    <p:extLst>
      <p:ext uri="{BB962C8B-B14F-4D97-AF65-F5344CB8AC3E}">
        <p14:creationId xmlns:p14="http://schemas.microsoft.com/office/powerpoint/2010/main" val="4047849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Skinfold thickness</a:t>
            </a:r>
          </a:p>
        </p:txBody>
      </p:sp>
      <p:sp>
        <p:nvSpPr>
          <p:cNvPr id="3" name="Content Placeholder 2"/>
          <p:cNvSpPr>
            <a:spLocks noGrp="1"/>
          </p:cNvSpPr>
          <p:nvPr>
            <p:ph sz="quarter" idx="13"/>
          </p:nvPr>
        </p:nvSpPr>
        <p:spPr>
          <a:xfrm>
            <a:off x="228600" y="1352550"/>
            <a:ext cx="8534400" cy="3276600"/>
          </a:xfrm>
        </p:spPr>
        <p:txBody>
          <a:bodyPr/>
          <a:lstStyle/>
          <a:p>
            <a:r>
              <a:rPr lang="en-US"/>
              <a:t>Four </a:t>
            </a:r>
            <a:r>
              <a:rPr lang="en-US" dirty="0"/>
              <a:t>skin fold thickness measurements (biceps, triceps, </a:t>
            </a:r>
            <a:r>
              <a:rPr lang="en-US" dirty="0" err="1"/>
              <a:t>subscapula</a:t>
            </a:r>
            <a:r>
              <a:rPr lang="en-US" dirty="0"/>
              <a:t> and </a:t>
            </a:r>
            <a:r>
              <a:rPr lang="en-US" dirty="0" err="1"/>
              <a:t>suprailiac</a:t>
            </a:r>
            <a:r>
              <a:rPr lang="en-US" dirty="0"/>
              <a:t>) are summed and then entered into special equations or compared with reference tables to estimate percent body fat. </a:t>
            </a:r>
          </a:p>
        </p:txBody>
      </p:sp>
    </p:spTree>
    <p:extLst>
      <p:ext uri="{BB962C8B-B14F-4D97-AF65-F5344CB8AC3E}">
        <p14:creationId xmlns:p14="http://schemas.microsoft.com/office/powerpoint/2010/main" val="1473325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18CC-56E1-CE4D-9BDD-470DCAB85245}"/>
              </a:ext>
            </a:extLst>
          </p:cNvPr>
          <p:cNvSpPr>
            <a:spLocks noGrp="1"/>
          </p:cNvSpPr>
          <p:nvPr>
            <p:ph type="title"/>
          </p:nvPr>
        </p:nvSpPr>
        <p:spPr/>
        <p:txBody>
          <a:bodyPr/>
          <a:lstStyle/>
          <a:p>
            <a:r>
              <a:rPr lang="en-PS" dirty="0"/>
              <a:t>Skin fold</a:t>
            </a:r>
          </a:p>
        </p:txBody>
      </p:sp>
      <p:sp>
        <p:nvSpPr>
          <p:cNvPr id="3" name="Content Placeholder 2">
            <a:extLst>
              <a:ext uri="{FF2B5EF4-FFF2-40B4-BE49-F238E27FC236}">
                <a16:creationId xmlns:a16="http://schemas.microsoft.com/office/drawing/2014/main" id="{1236C192-9CAE-B345-A0AC-D7265516D136}"/>
              </a:ext>
            </a:extLst>
          </p:cNvPr>
          <p:cNvSpPr>
            <a:spLocks noGrp="1"/>
          </p:cNvSpPr>
          <p:nvPr>
            <p:ph sz="quarter" idx="13"/>
          </p:nvPr>
        </p:nvSpPr>
        <p:spPr>
          <a:xfrm>
            <a:off x="152399" y="1371502"/>
            <a:ext cx="5339447" cy="3771998"/>
          </a:xfrm>
        </p:spPr>
        <p:txBody>
          <a:bodyPr>
            <a:normAutofit fontScale="70000" lnSpcReduction="20000"/>
          </a:bodyPr>
          <a:lstStyle/>
          <a:p>
            <a:pPr marL="0" indent="0">
              <a:buNone/>
            </a:pPr>
            <a:r>
              <a:rPr lang="en-US" b="1" u="sng" dirty="0"/>
              <a:t>5. Chest/ </a:t>
            </a:r>
            <a:r>
              <a:rPr lang="en-US" b="1" u="sng" dirty="0" err="1"/>
              <a:t>opectoral</a:t>
            </a:r>
            <a:r>
              <a:rPr lang="en-US" b="1" u="sng" dirty="0"/>
              <a:t> skinfold site</a:t>
            </a:r>
          </a:p>
          <a:p>
            <a:r>
              <a:rPr lang="en-US" dirty="0"/>
              <a:t>Measured using a skinfold with its long axis running from the top of the anterior axillary fold to the nipple. </a:t>
            </a:r>
          </a:p>
          <a:p>
            <a:r>
              <a:rPr lang="en-US" dirty="0"/>
              <a:t>The skinfold is grasped as high as possible on the anterior axillary fold, and the thickness of the fat fold is measured 1 cm. </a:t>
            </a:r>
          </a:p>
          <a:p>
            <a:r>
              <a:rPr lang="en-US" dirty="0"/>
              <a:t>below the fingers along the axis</a:t>
            </a:r>
          </a:p>
          <a:p>
            <a:r>
              <a:rPr lang="en-US" dirty="0"/>
              <a:t>The skinfold site is the same for males and females.</a:t>
            </a:r>
          </a:p>
          <a:p>
            <a:r>
              <a:rPr lang="en-US" dirty="0"/>
              <a:t> Other than to help determine the long axis of the skin- fold, the nipple is not used as a landmark for either males or females. </a:t>
            </a:r>
          </a:p>
          <a:p>
            <a:endParaRPr lang="en-PS" dirty="0"/>
          </a:p>
        </p:txBody>
      </p:sp>
      <p:pic>
        <p:nvPicPr>
          <p:cNvPr id="6" name="Content Placeholder 5">
            <a:extLst>
              <a:ext uri="{FF2B5EF4-FFF2-40B4-BE49-F238E27FC236}">
                <a16:creationId xmlns:a16="http://schemas.microsoft.com/office/drawing/2014/main" id="{90442F46-BC16-B741-9C94-3172E47EEFA0}"/>
              </a:ext>
            </a:extLst>
          </p:cNvPr>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l="18464" t="32909" r="48202" b="13758"/>
          <a:stretch/>
        </p:blipFill>
        <p:spPr>
          <a:xfrm>
            <a:off x="5491847" y="1334639"/>
            <a:ext cx="3652153" cy="3652156"/>
          </a:xfrm>
        </p:spPr>
      </p:pic>
    </p:spTree>
    <p:extLst>
      <p:ext uri="{BB962C8B-B14F-4D97-AF65-F5344CB8AC3E}">
        <p14:creationId xmlns:p14="http://schemas.microsoft.com/office/powerpoint/2010/main" val="22448539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3BA38-DFE9-354D-AD5B-879A2A1AB5B1}"/>
              </a:ext>
            </a:extLst>
          </p:cNvPr>
          <p:cNvSpPr>
            <a:spLocks noGrp="1"/>
          </p:cNvSpPr>
          <p:nvPr>
            <p:ph type="title"/>
          </p:nvPr>
        </p:nvSpPr>
        <p:spPr/>
        <p:txBody>
          <a:bodyPr/>
          <a:lstStyle/>
          <a:p>
            <a:r>
              <a:rPr lang="en-PS" dirty="0"/>
              <a:t>Skin fold thickness</a:t>
            </a:r>
          </a:p>
        </p:txBody>
      </p:sp>
      <p:sp>
        <p:nvSpPr>
          <p:cNvPr id="3" name="Content Placeholder 2">
            <a:extLst>
              <a:ext uri="{FF2B5EF4-FFF2-40B4-BE49-F238E27FC236}">
                <a16:creationId xmlns:a16="http://schemas.microsoft.com/office/drawing/2014/main" id="{7B2766A4-66F7-BB4A-BA4E-AD7D56F1B959}"/>
              </a:ext>
            </a:extLst>
          </p:cNvPr>
          <p:cNvSpPr>
            <a:spLocks noGrp="1"/>
          </p:cNvSpPr>
          <p:nvPr>
            <p:ph sz="quarter" idx="13"/>
          </p:nvPr>
        </p:nvSpPr>
        <p:spPr>
          <a:xfrm>
            <a:off x="152400" y="1352550"/>
            <a:ext cx="6172200" cy="3672839"/>
          </a:xfrm>
        </p:spPr>
        <p:txBody>
          <a:bodyPr>
            <a:normAutofit fontScale="92500"/>
          </a:bodyPr>
          <a:lstStyle/>
          <a:p>
            <a:pPr marL="0" indent="0">
              <a:buNone/>
            </a:pPr>
            <a:r>
              <a:rPr lang="en-US" b="1" u="sng" dirty="0"/>
              <a:t>6. Mid-axillary line</a:t>
            </a:r>
          </a:p>
          <a:p>
            <a:r>
              <a:rPr lang="en-US" dirty="0"/>
              <a:t>This site is at the right midaxillary line (a vertical line extending from the middle of the axilla) </a:t>
            </a:r>
          </a:p>
          <a:p>
            <a:r>
              <a:rPr lang="en-US" dirty="0"/>
              <a:t>It is measured with the subject standing erectly and with the right arm slightly abducted (moved away from center of the body) and flexed (bent posteriorly)</a:t>
            </a:r>
          </a:p>
          <a:p>
            <a:endParaRPr lang="en-PS" dirty="0"/>
          </a:p>
        </p:txBody>
      </p:sp>
      <p:pic>
        <p:nvPicPr>
          <p:cNvPr id="6" name="Content Placeholder 5">
            <a:extLst>
              <a:ext uri="{FF2B5EF4-FFF2-40B4-BE49-F238E27FC236}">
                <a16:creationId xmlns:a16="http://schemas.microsoft.com/office/drawing/2014/main" id="{39ACE17F-FF39-054B-AB90-288E1FC7E2E1}"/>
              </a:ext>
            </a:extLst>
          </p:cNvPr>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l="53758" t="10947" r="12909" b="13757"/>
          <a:stretch/>
        </p:blipFill>
        <p:spPr>
          <a:xfrm>
            <a:off x="6324600" y="1260214"/>
            <a:ext cx="2667000" cy="3765176"/>
          </a:xfrm>
        </p:spPr>
      </p:pic>
    </p:spTree>
    <p:extLst>
      <p:ext uri="{BB962C8B-B14F-4D97-AF65-F5344CB8AC3E}">
        <p14:creationId xmlns:p14="http://schemas.microsoft.com/office/powerpoint/2010/main" val="36817211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CA06E-667E-1F47-8B3A-60CD021EAFD4}"/>
              </a:ext>
            </a:extLst>
          </p:cNvPr>
          <p:cNvSpPr>
            <a:spLocks noGrp="1"/>
          </p:cNvSpPr>
          <p:nvPr>
            <p:ph type="title"/>
          </p:nvPr>
        </p:nvSpPr>
        <p:spPr/>
        <p:txBody>
          <a:bodyPr/>
          <a:lstStyle/>
          <a:p>
            <a:r>
              <a:rPr lang="en-PS" dirty="0"/>
              <a:t>Skin fold thickness</a:t>
            </a:r>
          </a:p>
        </p:txBody>
      </p:sp>
      <p:sp>
        <p:nvSpPr>
          <p:cNvPr id="3" name="Content Placeholder 2">
            <a:extLst>
              <a:ext uri="{FF2B5EF4-FFF2-40B4-BE49-F238E27FC236}">
                <a16:creationId xmlns:a16="http://schemas.microsoft.com/office/drawing/2014/main" id="{E2AF2938-E39E-FC42-9CEE-1DB5F1650FBE}"/>
              </a:ext>
            </a:extLst>
          </p:cNvPr>
          <p:cNvSpPr>
            <a:spLocks noGrp="1"/>
          </p:cNvSpPr>
          <p:nvPr>
            <p:ph sz="quarter" idx="13"/>
          </p:nvPr>
        </p:nvSpPr>
        <p:spPr>
          <a:xfrm>
            <a:off x="76200" y="1352550"/>
            <a:ext cx="4953000" cy="3672839"/>
          </a:xfrm>
        </p:spPr>
        <p:txBody>
          <a:bodyPr>
            <a:normAutofit fontScale="92500" lnSpcReduction="10000"/>
          </a:bodyPr>
          <a:lstStyle/>
          <a:p>
            <a:pPr marL="0" indent="0">
              <a:buNone/>
            </a:pPr>
            <a:r>
              <a:rPr lang="en-PS" b="1" u="sng" dirty="0"/>
              <a:t>7. Abdomen</a:t>
            </a:r>
          </a:p>
          <a:p>
            <a:pPr marL="0" indent="0">
              <a:buNone/>
            </a:pPr>
            <a:r>
              <a:rPr lang="en-US" dirty="0"/>
              <a:t>The subject stands erectly with the body weight evenly distributed on both feet, abdominal muscles relaxed, and breathing quietly. </a:t>
            </a:r>
          </a:p>
          <a:p>
            <a:pPr marL="0" indent="0">
              <a:buNone/>
            </a:pPr>
            <a:r>
              <a:rPr lang="en-US" dirty="0"/>
              <a:t>A horizontal skinfold 3 cm to the right of and 1 cm below the midpoint of the umbilicus is measured</a:t>
            </a:r>
            <a:endParaRPr lang="en-PS" dirty="0"/>
          </a:p>
        </p:txBody>
      </p:sp>
      <p:pic>
        <p:nvPicPr>
          <p:cNvPr id="10" name="Content Placeholder 9">
            <a:extLst>
              <a:ext uri="{FF2B5EF4-FFF2-40B4-BE49-F238E27FC236}">
                <a16:creationId xmlns:a16="http://schemas.microsoft.com/office/drawing/2014/main" id="{2CE5EC90-6F7E-644C-844B-6AEB32891DAC}"/>
              </a:ext>
            </a:extLst>
          </p:cNvPr>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l="51797" t="32281" r="14869" b="26307"/>
          <a:stretch/>
        </p:blipFill>
        <p:spPr>
          <a:xfrm>
            <a:off x="4675912" y="1565909"/>
            <a:ext cx="4239488" cy="3291841"/>
          </a:xfrm>
        </p:spPr>
      </p:pic>
    </p:spTree>
    <p:extLst>
      <p:ext uri="{BB962C8B-B14F-4D97-AF65-F5344CB8AC3E}">
        <p14:creationId xmlns:p14="http://schemas.microsoft.com/office/powerpoint/2010/main" val="1404803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522F-7BF1-C548-B2D6-96FD8BB7BE7B}"/>
              </a:ext>
            </a:extLst>
          </p:cNvPr>
          <p:cNvSpPr>
            <a:spLocks noGrp="1"/>
          </p:cNvSpPr>
          <p:nvPr>
            <p:ph type="title"/>
          </p:nvPr>
        </p:nvSpPr>
        <p:spPr/>
        <p:txBody>
          <a:bodyPr/>
          <a:lstStyle/>
          <a:p>
            <a:r>
              <a:rPr lang="en-PS" dirty="0"/>
              <a:t>Skin Fold thickness</a:t>
            </a:r>
          </a:p>
        </p:txBody>
      </p:sp>
      <p:sp>
        <p:nvSpPr>
          <p:cNvPr id="3" name="Content Placeholder 2">
            <a:extLst>
              <a:ext uri="{FF2B5EF4-FFF2-40B4-BE49-F238E27FC236}">
                <a16:creationId xmlns:a16="http://schemas.microsoft.com/office/drawing/2014/main" id="{696F33A3-1036-7745-AA6F-66272644E3EC}"/>
              </a:ext>
            </a:extLst>
          </p:cNvPr>
          <p:cNvSpPr>
            <a:spLocks noGrp="1"/>
          </p:cNvSpPr>
          <p:nvPr>
            <p:ph sz="quarter" idx="13"/>
          </p:nvPr>
        </p:nvSpPr>
        <p:spPr>
          <a:xfrm>
            <a:off x="76200" y="1386940"/>
            <a:ext cx="4215740" cy="3756560"/>
          </a:xfrm>
        </p:spPr>
        <p:txBody>
          <a:bodyPr>
            <a:normAutofit fontScale="85000" lnSpcReduction="20000"/>
          </a:bodyPr>
          <a:lstStyle/>
          <a:p>
            <a:pPr marL="0" indent="0">
              <a:buNone/>
            </a:pPr>
            <a:r>
              <a:rPr lang="en-PS" b="1" u="sng" dirty="0"/>
              <a:t>8. Thigh</a:t>
            </a:r>
          </a:p>
          <a:p>
            <a:r>
              <a:rPr lang="en-US" dirty="0"/>
              <a:t>This site is a vertical skinfold along the midline of the anterior aspect of the thigh</a:t>
            </a:r>
          </a:p>
          <a:p>
            <a:r>
              <a:rPr lang="en-US" dirty="0"/>
              <a:t>Flexing the subject’s hip helps locate the inguinal crease. </a:t>
            </a:r>
          </a:p>
          <a:p>
            <a:r>
              <a:rPr lang="en-US" dirty="0"/>
              <a:t>The subject shifts the weight to the left foot and relaxes the leg being measured by slightly flexing the knee with the foot flat on the floor. </a:t>
            </a:r>
          </a:p>
          <a:p>
            <a:pPr marL="0" indent="0">
              <a:buNone/>
            </a:pPr>
            <a:endParaRPr lang="en-US" dirty="0"/>
          </a:p>
          <a:p>
            <a:pPr marL="0" indent="0">
              <a:buNone/>
            </a:pPr>
            <a:endParaRPr lang="en-PS" dirty="0"/>
          </a:p>
        </p:txBody>
      </p:sp>
      <p:pic>
        <p:nvPicPr>
          <p:cNvPr id="6" name="Content Placeholder 5">
            <a:extLst>
              <a:ext uri="{FF2B5EF4-FFF2-40B4-BE49-F238E27FC236}">
                <a16:creationId xmlns:a16="http://schemas.microsoft.com/office/drawing/2014/main" id="{E2D3DEDC-7938-7947-BD94-64E4660E40A5}"/>
              </a:ext>
            </a:extLst>
          </p:cNvPr>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l="18464" t="17222" r="48202" b="16895"/>
          <a:stretch/>
        </p:blipFill>
        <p:spPr>
          <a:xfrm>
            <a:off x="6248400" y="1352551"/>
            <a:ext cx="2895600" cy="3576920"/>
          </a:xfrm>
        </p:spPr>
      </p:pic>
      <p:pic>
        <p:nvPicPr>
          <p:cNvPr id="8" name="Picture 7">
            <a:extLst>
              <a:ext uri="{FF2B5EF4-FFF2-40B4-BE49-F238E27FC236}">
                <a16:creationId xmlns:a16="http://schemas.microsoft.com/office/drawing/2014/main" id="{3161DABE-EBCC-AD4E-A090-E768B99D44EC}"/>
              </a:ext>
            </a:extLst>
          </p:cNvPr>
          <p:cNvPicPr>
            <a:picLocks noChangeAspect="1"/>
          </p:cNvPicPr>
          <p:nvPr/>
        </p:nvPicPr>
        <p:blipFill rotWithShape="1">
          <a:blip r:embed="rId3">
            <a:extLst>
              <a:ext uri="{28A0092B-C50C-407E-A947-70E740481C1C}">
                <a14:useLocalDpi xmlns:a14="http://schemas.microsoft.com/office/drawing/2010/main" val="0"/>
              </a:ext>
            </a:extLst>
          </a:blip>
          <a:srcRect l="59259" t="27248" r="18519" b="18889"/>
          <a:stretch/>
        </p:blipFill>
        <p:spPr>
          <a:xfrm>
            <a:off x="4291940" y="1406732"/>
            <a:ext cx="2261260" cy="3451018"/>
          </a:xfrm>
          <a:prstGeom prst="rect">
            <a:avLst/>
          </a:prstGeom>
        </p:spPr>
      </p:pic>
    </p:spTree>
    <p:extLst>
      <p:ext uri="{BB962C8B-B14F-4D97-AF65-F5344CB8AC3E}">
        <p14:creationId xmlns:p14="http://schemas.microsoft.com/office/powerpoint/2010/main" val="34561721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80CA6-7C34-2E47-BD5D-73E66184816E}"/>
              </a:ext>
            </a:extLst>
          </p:cNvPr>
          <p:cNvSpPr>
            <a:spLocks noGrp="1"/>
          </p:cNvSpPr>
          <p:nvPr>
            <p:ph type="title"/>
          </p:nvPr>
        </p:nvSpPr>
        <p:spPr/>
        <p:txBody>
          <a:bodyPr/>
          <a:lstStyle/>
          <a:p>
            <a:r>
              <a:rPr lang="en-PS" dirty="0"/>
              <a:t>Skin fold thickness</a:t>
            </a:r>
          </a:p>
        </p:txBody>
      </p:sp>
      <p:sp>
        <p:nvSpPr>
          <p:cNvPr id="3" name="Content Placeholder 2">
            <a:extLst>
              <a:ext uri="{FF2B5EF4-FFF2-40B4-BE49-F238E27FC236}">
                <a16:creationId xmlns:a16="http://schemas.microsoft.com/office/drawing/2014/main" id="{0B73102D-BACB-5C43-8777-A13B04BCE4EC}"/>
              </a:ext>
            </a:extLst>
          </p:cNvPr>
          <p:cNvSpPr>
            <a:spLocks noGrp="1"/>
          </p:cNvSpPr>
          <p:nvPr>
            <p:ph sz="quarter" idx="13"/>
          </p:nvPr>
        </p:nvSpPr>
        <p:spPr>
          <a:xfrm>
            <a:off x="76200" y="1352550"/>
            <a:ext cx="6172200" cy="3672839"/>
          </a:xfrm>
        </p:spPr>
        <p:txBody>
          <a:bodyPr>
            <a:normAutofit fontScale="77500" lnSpcReduction="20000"/>
          </a:bodyPr>
          <a:lstStyle/>
          <a:p>
            <a:pPr marL="0" indent="0">
              <a:buNone/>
            </a:pPr>
            <a:r>
              <a:rPr lang="en-PS" b="1" u="sng" dirty="0"/>
              <a:t>9. Mid-calf</a:t>
            </a:r>
          </a:p>
          <a:p>
            <a:pPr marL="0" indent="0">
              <a:buNone/>
            </a:pPr>
            <a:r>
              <a:rPr lang="en-US" dirty="0"/>
              <a:t>With the subject sitting, the right leg is flexed about 90 degrees at the knee with the sole of the foot flat on the floor. </a:t>
            </a:r>
          </a:p>
          <a:p>
            <a:pPr marL="0" indent="0">
              <a:buNone/>
            </a:pPr>
            <a:r>
              <a:rPr lang="en-US" dirty="0"/>
              <a:t>The measurement also may be taken with the subject standing with the foot resting on a platform, so that the knee and hip are flexed about 90 degrees.</a:t>
            </a:r>
          </a:p>
          <a:p>
            <a:pPr marL="0" indent="0">
              <a:buNone/>
            </a:pPr>
            <a:r>
              <a:rPr lang="en-US" dirty="0"/>
              <a:t>The point of maximum calf circumference is marked at the medial (inner) aspect of the calf. A vertical skinfold is grasped about 1 cm proximal to the marked site and measured.</a:t>
            </a:r>
            <a:endParaRPr lang="en-PS" dirty="0"/>
          </a:p>
        </p:txBody>
      </p:sp>
      <p:pic>
        <p:nvPicPr>
          <p:cNvPr id="6" name="Content Placeholder 5">
            <a:extLst>
              <a:ext uri="{FF2B5EF4-FFF2-40B4-BE49-F238E27FC236}">
                <a16:creationId xmlns:a16="http://schemas.microsoft.com/office/drawing/2014/main" id="{2BFB1EDF-D024-9E44-B7F5-CA733605FA7A}"/>
              </a:ext>
            </a:extLst>
          </p:cNvPr>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l="20425" t="10948" r="46242" b="13758"/>
          <a:stretch/>
        </p:blipFill>
        <p:spPr>
          <a:xfrm>
            <a:off x="6248400" y="1349335"/>
            <a:ext cx="2667000" cy="3765179"/>
          </a:xfrm>
        </p:spPr>
      </p:pic>
    </p:spTree>
    <p:extLst>
      <p:ext uri="{BB962C8B-B14F-4D97-AF65-F5344CB8AC3E}">
        <p14:creationId xmlns:p14="http://schemas.microsoft.com/office/powerpoint/2010/main" val="22603031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5332469" cy="5143500"/>
          </a:xfrm>
          <a:prstGeom prst="rect">
            <a:avLst/>
          </a:prstGeom>
        </p:spPr>
      </p:pic>
      <p:sp>
        <p:nvSpPr>
          <p:cNvPr id="6" name="TextBox 5"/>
          <p:cNvSpPr txBox="1"/>
          <p:nvPr/>
        </p:nvSpPr>
        <p:spPr>
          <a:xfrm>
            <a:off x="76200" y="1047750"/>
            <a:ext cx="2971800" cy="2308324"/>
          </a:xfrm>
          <a:prstGeom prst="rect">
            <a:avLst/>
          </a:prstGeom>
          <a:noFill/>
        </p:spPr>
        <p:txBody>
          <a:bodyPr wrap="square" rtlCol="0">
            <a:spAutoFit/>
          </a:bodyPr>
          <a:lstStyle/>
          <a:p>
            <a:r>
              <a:rPr lang="en-US" sz="3600" dirty="0"/>
              <a:t>Nine sites of measuring skinfold thickness</a:t>
            </a:r>
          </a:p>
        </p:txBody>
      </p:sp>
    </p:spTree>
    <p:extLst>
      <p:ext uri="{BB962C8B-B14F-4D97-AF65-F5344CB8AC3E}">
        <p14:creationId xmlns:p14="http://schemas.microsoft.com/office/powerpoint/2010/main" val="1578401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202498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BMI</a:t>
            </a:r>
          </a:p>
        </p:txBody>
      </p:sp>
      <p:sp>
        <p:nvSpPr>
          <p:cNvPr id="5" name="Content Placeholder 4"/>
          <p:cNvSpPr>
            <a:spLocks noGrp="1"/>
          </p:cNvSpPr>
          <p:nvPr>
            <p:ph sz="quarter" idx="13"/>
          </p:nvPr>
        </p:nvSpPr>
        <p:spPr>
          <a:xfrm>
            <a:off x="152400" y="1352550"/>
            <a:ext cx="5410200" cy="3657600"/>
          </a:xfrm>
        </p:spPr>
        <p:txBody>
          <a:bodyPr>
            <a:normAutofit lnSpcReduction="10000"/>
          </a:bodyPr>
          <a:lstStyle/>
          <a:p>
            <a:r>
              <a:rPr lang="en-US" sz="2400" dirty="0"/>
              <a:t>Index of a person’s weight in relation to height; determined by dividing the weight in (kg) by the square of the height in (m)</a:t>
            </a:r>
          </a:p>
          <a:p>
            <a:r>
              <a:rPr lang="en-US" dirty="0"/>
              <a:t>BMI = </a:t>
            </a:r>
            <a:r>
              <a:rPr lang="en-US" u="sng" dirty="0"/>
              <a:t>weight (kg)</a:t>
            </a:r>
          </a:p>
          <a:p>
            <a:pPr marL="0" indent="0">
              <a:buNone/>
            </a:pPr>
            <a:r>
              <a:rPr lang="en-US" dirty="0"/>
              <a:t>             height (m)</a:t>
            </a:r>
            <a:r>
              <a:rPr lang="en-US" baseline="30000" dirty="0"/>
              <a:t>2</a:t>
            </a:r>
          </a:p>
          <a:p>
            <a:r>
              <a:rPr lang="en-US" dirty="0"/>
              <a:t>BMI = </a:t>
            </a:r>
            <a:r>
              <a:rPr lang="en-US" u="sng" dirty="0"/>
              <a:t>weight (</a:t>
            </a:r>
            <a:r>
              <a:rPr lang="en-US" u="sng" dirty="0" err="1"/>
              <a:t>lb</a:t>
            </a:r>
            <a:r>
              <a:rPr lang="en-US" u="sng" dirty="0"/>
              <a:t>) x 703</a:t>
            </a:r>
          </a:p>
          <a:p>
            <a:pPr marL="0" indent="0">
              <a:buNone/>
            </a:pPr>
            <a:r>
              <a:rPr lang="en-US" dirty="0"/>
              <a:t>                 height (in)</a:t>
            </a:r>
            <a:r>
              <a:rPr lang="en-US" baseline="30000" dirty="0"/>
              <a:t>2</a:t>
            </a:r>
          </a:p>
        </p:txBody>
      </p:sp>
      <p:pic>
        <p:nvPicPr>
          <p:cNvPr id="9" name="Content Placeholder 8"/>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638800" y="1504950"/>
            <a:ext cx="3309874" cy="3525309"/>
          </a:xfrm>
        </p:spPr>
      </p:pic>
    </p:spTree>
    <p:extLst>
      <p:ext uri="{BB962C8B-B14F-4D97-AF65-F5344CB8AC3E}">
        <p14:creationId xmlns:p14="http://schemas.microsoft.com/office/powerpoint/2010/main" val="343841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of anthropometry</a:t>
            </a:r>
          </a:p>
        </p:txBody>
      </p:sp>
      <p:sp>
        <p:nvSpPr>
          <p:cNvPr id="3" name="Content Placeholder 2"/>
          <p:cNvSpPr>
            <a:spLocks noGrp="1"/>
          </p:cNvSpPr>
          <p:nvPr>
            <p:ph sz="quarter" idx="13"/>
          </p:nvPr>
        </p:nvSpPr>
        <p:spPr>
          <a:xfrm>
            <a:off x="152400" y="1352550"/>
            <a:ext cx="8839200" cy="3581400"/>
          </a:xfrm>
        </p:spPr>
        <p:txBody>
          <a:bodyPr>
            <a:normAutofit fontScale="92500" lnSpcReduction="10000"/>
          </a:bodyPr>
          <a:lstStyle/>
          <a:p>
            <a:pPr>
              <a:buFont typeface="Wingdings" charset="2"/>
              <a:buChar char="Ø"/>
            </a:pPr>
            <a:r>
              <a:rPr lang="en-US" dirty="0"/>
              <a:t>Population Level </a:t>
            </a:r>
          </a:p>
          <a:p>
            <a:pPr>
              <a:buFont typeface="Arial" charset="0"/>
              <a:buChar char="•"/>
            </a:pPr>
            <a:r>
              <a:rPr lang="en-US" dirty="0"/>
              <a:t>One-Time Assessment </a:t>
            </a:r>
          </a:p>
          <a:p>
            <a:pPr marL="514350" indent="-514350">
              <a:buFont typeface="+mj-lt"/>
              <a:buAutoNum type="arabicPeriod"/>
            </a:pPr>
            <a:r>
              <a:rPr lang="en-US" dirty="0"/>
              <a:t>Under circumstances of food crisis </a:t>
            </a:r>
          </a:p>
          <a:p>
            <a:pPr marL="514350" indent="-514350">
              <a:buFont typeface="+mj-lt"/>
              <a:buAutoNum type="arabicPeriod"/>
            </a:pPr>
            <a:r>
              <a:rPr lang="en-US" dirty="0"/>
              <a:t>For long term planning </a:t>
            </a:r>
          </a:p>
          <a:p>
            <a:pPr marL="0" indent="0">
              <a:buNone/>
            </a:pPr>
            <a:r>
              <a:rPr lang="en-US" dirty="0"/>
              <a:t>- Nutritional Surveillance “Trend Assessment” </a:t>
            </a:r>
          </a:p>
          <a:p>
            <a:pPr marL="0" indent="0">
              <a:buNone/>
            </a:pPr>
            <a:r>
              <a:rPr lang="en-US" dirty="0"/>
              <a:t>1. Long term planning</a:t>
            </a:r>
            <a:br>
              <a:rPr lang="en-US" dirty="0"/>
            </a:br>
            <a:r>
              <a:rPr lang="en-US" dirty="0"/>
              <a:t>2. Timely warning</a:t>
            </a:r>
            <a:br>
              <a:rPr lang="en-US" dirty="0"/>
            </a:br>
            <a:r>
              <a:rPr lang="en-US" dirty="0"/>
              <a:t>3. Program management. </a:t>
            </a:r>
          </a:p>
        </p:txBody>
      </p:sp>
    </p:spTree>
    <p:extLst>
      <p:ext uri="{BB962C8B-B14F-4D97-AF65-F5344CB8AC3E}">
        <p14:creationId xmlns:p14="http://schemas.microsoft.com/office/powerpoint/2010/main" val="14142695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52400" y="57150"/>
          <a:ext cx="8763000" cy="4952998"/>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tblGrid>
              <a:tr h="720105">
                <a:tc gridSpan="5">
                  <a:txBody>
                    <a:bodyPr/>
                    <a:lstStyle/>
                    <a:p>
                      <a:r>
                        <a:rPr lang="en-US" sz="2000" dirty="0"/>
                        <a:t>Classification of Overweight and obesity by BMI, waist circumference and associated risk in adults</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657487">
                <a:tc gridSpan="5">
                  <a:txBody>
                    <a:bodyPr/>
                    <a:lstStyle/>
                    <a:p>
                      <a:pPr algn="r"/>
                      <a:r>
                        <a:rPr lang="en-US" dirty="0"/>
                        <a:t>Disease risk relative to normal</a:t>
                      </a:r>
                      <a:r>
                        <a:rPr lang="en-US" baseline="0" dirty="0"/>
                        <a:t> weight </a:t>
                      </a:r>
                    </a:p>
                    <a:p>
                      <a:pPr algn="r"/>
                      <a:r>
                        <a:rPr lang="en-US" baseline="0" dirty="0"/>
                        <a:t>and Waist circumference </a:t>
                      </a: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1"/>
                  </a:ext>
                </a:extLst>
              </a:tr>
              <a:tr h="657487">
                <a:tc>
                  <a:txBody>
                    <a:bodyPr/>
                    <a:lstStyle/>
                    <a:p>
                      <a:endParaRPr lang="en-US" dirty="0"/>
                    </a:p>
                  </a:txBody>
                  <a:tcPr/>
                </a:tc>
                <a:tc>
                  <a:txBody>
                    <a:bodyPr/>
                    <a:lstStyle/>
                    <a:p>
                      <a:r>
                        <a:rPr lang="en-US" dirty="0"/>
                        <a:t>BMI (kg/m2)</a:t>
                      </a:r>
                    </a:p>
                  </a:txBody>
                  <a:tcPr/>
                </a:tc>
                <a:tc>
                  <a:txBody>
                    <a:bodyPr/>
                    <a:lstStyle/>
                    <a:p>
                      <a:r>
                        <a:rPr lang="en-US" dirty="0"/>
                        <a:t>Obesity Class</a:t>
                      </a:r>
                    </a:p>
                  </a:txBody>
                  <a:tcPr/>
                </a:tc>
                <a:tc>
                  <a:txBody>
                    <a:bodyPr/>
                    <a:lstStyle/>
                    <a:p>
                      <a:r>
                        <a:rPr lang="en-US" dirty="0"/>
                        <a:t>Men &lt; 102 cm</a:t>
                      </a:r>
                    </a:p>
                    <a:p>
                      <a:r>
                        <a:rPr lang="en-US" dirty="0"/>
                        <a:t>Women &lt; 88 cm</a:t>
                      </a:r>
                    </a:p>
                  </a:txBody>
                  <a:tcPr/>
                </a:tc>
                <a:tc>
                  <a:txBody>
                    <a:bodyPr/>
                    <a:lstStyle/>
                    <a:p>
                      <a:r>
                        <a:rPr lang="en-US" dirty="0"/>
                        <a:t>Men &gt; 102 cm</a:t>
                      </a:r>
                    </a:p>
                    <a:p>
                      <a:r>
                        <a:rPr lang="en-US" dirty="0"/>
                        <a:t>Women &gt; 88 cm</a:t>
                      </a:r>
                    </a:p>
                  </a:txBody>
                  <a:tcPr/>
                </a:tc>
                <a:extLst>
                  <a:ext uri="{0D108BD9-81ED-4DB2-BD59-A6C34878D82A}">
                    <a16:rowId xmlns:a16="http://schemas.microsoft.com/office/drawing/2014/main" val="10002"/>
                  </a:ext>
                </a:extLst>
              </a:tr>
              <a:tr h="565108">
                <a:tc>
                  <a:txBody>
                    <a:bodyPr/>
                    <a:lstStyle/>
                    <a:p>
                      <a:r>
                        <a:rPr lang="en-US" dirty="0"/>
                        <a:t>Underweight</a:t>
                      </a:r>
                    </a:p>
                  </a:txBody>
                  <a:tcPr/>
                </a:tc>
                <a:tc>
                  <a:txBody>
                    <a:bodyPr/>
                    <a:lstStyle/>
                    <a:p>
                      <a:r>
                        <a:rPr lang="en-US" dirty="0"/>
                        <a:t>&lt; 18.5</a:t>
                      </a:r>
                    </a:p>
                  </a:txBody>
                  <a:tcPr/>
                </a:tc>
                <a:tc>
                  <a:txBody>
                    <a:bodyPr/>
                    <a:lstStyle/>
                    <a:p>
                      <a:endParaRPr lang="en-US" dirty="0"/>
                    </a:p>
                  </a:txBody>
                  <a:tcPr/>
                </a:tc>
                <a:tc>
                  <a:txBody>
                    <a:bodyPr/>
                    <a:lstStyle/>
                    <a:p>
                      <a:pPr algn="ctr"/>
                      <a:r>
                        <a:rPr lang="en-US" dirty="0"/>
                        <a:t>-</a:t>
                      </a:r>
                    </a:p>
                  </a:txBody>
                  <a:tcPr/>
                </a:tc>
                <a:tc>
                  <a:txBody>
                    <a:bodyPr/>
                    <a:lstStyle/>
                    <a:p>
                      <a:pPr algn="ctr"/>
                      <a:r>
                        <a:rPr lang="en-US" dirty="0"/>
                        <a:t>-</a:t>
                      </a:r>
                    </a:p>
                  </a:txBody>
                  <a:tcPr/>
                </a:tc>
                <a:extLst>
                  <a:ext uri="{0D108BD9-81ED-4DB2-BD59-A6C34878D82A}">
                    <a16:rowId xmlns:a16="http://schemas.microsoft.com/office/drawing/2014/main" val="10003"/>
                  </a:ext>
                </a:extLst>
              </a:tr>
              <a:tr h="565108">
                <a:tc>
                  <a:txBody>
                    <a:bodyPr/>
                    <a:lstStyle/>
                    <a:p>
                      <a:r>
                        <a:rPr lang="en-US" dirty="0"/>
                        <a:t>Normal</a:t>
                      </a:r>
                    </a:p>
                  </a:txBody>
                  <a:tcPr/>
                </a:tc>
                <a:tc>
                  <a:txBody>
                    <a:bodyPr/>
                    <a:lstStyle/>
                    <a:p>
                      <a:r>
                        <a:rPr lang="en-US" dirty="0"/>
                        <a:t>18.5</a:t>
                      </a:r>
                      <a:r>
                        <a:rPr lang="en-US" baseline="0" dirty="0"/>
                        <a:t> - 24.9</a:t>
                      </a:r>
                      <a:endParaRPr lang="en-US" dirty="0"/>
                    </a:p>
                  </a:txBody>
                  <a:tcPr/>
                </a:tc>
                <a:tc>
                  <a:txBody>
                    <a:bodyPr/>
                    <a:lstStyle/>
                    <a:p>
                      <a:endParaRPr lang="en-US" dirty="0"/>
                    </a:p>
                  </a:txBody>
                  <a:tcPr/>
                </a:tc>
                <a:tc>
                  <a:txBody>
                    <a:bodyPr/>
                    <a:lstStyle/>
                    <a:p>
                      <a:pPr algn="ctr"/>
                      <a:r>
                        <a:rPr lang="en-US" dirty="0"/>
                        <a:t>-</a:t>
                      </a:r>
                    </a:p>
                  </a:txBody>
                  <a:tcPr/>
                </a:tc>
                <a:tc>
                  <a:txBody>
                    <a:bodyPr/>
                    <a:lstStyle/>
                    <a:p>
                      <a:pPr algn="ctr"/>
                      <a:r>
                        <a:rPr lang="en-US" dirty="0"/>
                        <a:t>-</a:t>
                      </a:r>
                    </a:p>
                  </a:txBody>
                  <a:tcPr/>
                </a:tc>
                <a:extLst>
                  <a:ext uri="{0D108BD9-81ED-4DB2-BD59-A6C34878D82A}">
                    <a16:rowId xmlns:a16="http://schemas.microsoft.com/office/drawing/2014/main" val="10004"/>
                  </a:ext>
                </a:extLst>
              </a:tr>
              <a:tr h="565108">
                <a:tc>
                  <a:txBody>
                    <a:bodyPr/>
                    <a:lstStyle/>
                    <a:p>
                      <a:r>
                        <a:rPr lang="en-US" dirty="0"/>
                        <a:t>Overweight</a:t>
                      </a:r>
                    </a:p>
                  </a:txBody>
                  <a:tcPr/>
                </a:tc>
                <a:tc>
                  <a:txBody>
                    <a:bodyPr/>
                    <a:lstStyle/>
                    <a:p>
                      <a:r>
                        <a:rPr lang="en-US" dirty="0"/>
                        <a:t>25-29.9</a:t>
                      </a:r>
                    </a:p>
                  </a:txBody>
                  <a:tcPr/>
                </a:tc>
                <a:tc>
                  <a:txBody>
                    <a:bodyPr/>
                    <a:lstStyle/>
                    <a:p>
                      <a:endParaRPr lang="en-US" dirty="0"/>
                    </a:p>
                  </a:txBody>
                  <a:tcPr/>
                </a:tc>
                <a:tc>
                  <a:txBody>
                    <a:bodyPr/>
                    <a:lstStyle/>
                    <a:p>
                      <a:r>
                        <a:rPr lang="en-US" dirty="0"/>
                        <a:t>Increased</a:t>
                      </a:r>
                    </a:p>
                  </a:txBody>
                  <a:tcPr/>
                </a:tc>
                <a:tc>
                  <a:txBody>
                    <a:bodyPr/>
                    <a:lstStyle/>
                    <a:p>
                      <a:r>
                        <a:rPr lang="en-US" dirty="0"/>
                        <a:t>High</a:t>
                      </a:r>
                    </a:p>
                  </a:txBody>
                  <a:tcPr/>
                </a:tc>
                <a:extLst>
                  <a:ext uri="{0D108BD9-81ED-4DB2-BD59-A6C34878D82A}">
                    <a16:rowId xmlns:a16="http://schemas.microsoft.com/office/drawing/2014/main" val="10005"/>
                  </a:ext>
                </a:extLst>
              </a:tr>
              <a:tr h="657487">
                <a:tc>
                  <a:txBody>
                    <a:bodyPr/>
                    <a:lstStyle/>
                    <a:p>
                      <a:r>
                        <a:rPr lang="en-US" dirty="0"/>
                        <a:t>Obesity</a:t>
                      </a:r>
                    </a:p>
                  </a:txBody>
                  <a:tcPr/>
                </a:tc>
                <a:tc>
                  <a:txBody>
                    <a:bodyPr/>
                    <a:lstStyle/>
                    <a:p>
                      <a:r>
                        <a:rPr lang="en-US" dirty="0"/>
                        <a:t>30-34.9</a:t>
                      </a:r>
                    </a:p>
                    <a:p>
                      <a:r>
                        <a:rPr lang="en-US" dirty="0"/>
                        <a:t>35-39.9</a:t>
                      </a:r>
                    </a:p>
                  </a:txBody>
                  <a:tcPr/>
                </a:tc>
                <a:tc>
                  <a:txBody>
                    <a:bodyPr/>
                    <a:lstStyle/>
                    <a:p>
                      <a:pPr marL="400050" marR="0" lvl="0" indent="-400050" algn="l" defTabSz="914400" rtl="0" eaLnBrk="1" fontAlgn="auto" latinLnBrk="0" hangingPunct="1">
                        <a:lnSpc>
                          <a:spcPct val="100000"/>
                        </a:lnSpc>
                        <a:spcBef>
                          <a:spcPts val="0"/>
                        </a:spcBef>
                        <a:spcAft>
                          <a:spcPts val="0"/>
                        </a:spcAft>
                        <a:buClrTx/>
                        <a:buSzTx/>
                        <a:buFont typeface="+mj-lt"/>
                        <a:buNone/>
                        <a:tabLst/>
                        <a:defRPr/>
                      </a:pPr>
                      <a:r>
                        <a:rPr lang="en-US" dirty="0"/>
                        <a:t>Type</a:t>
                      </a:r>
                      <a:r>
                        <a:rPr lang="en-US" baseline="0" dirty="0"/>
                        <a:t> 1</a:t>
                      </a:r>
                    </a:p>
                    <a:p>
                      <a:pPr marL="400050" marR="0" lvl="0" indent="-400050" algn="l" defTabSz="914400" rtl="0" eaLnBrk="1" fontAlgn="auto" latinLnBrk="0" hangingPunct="1">
                        <a:lnSpc>
                          <a:spcPct val="100000"/>
                        </a:lnSpc>
                        <a:spcBef>
                          <a:spcPts val="0"/>
                        </a:spcBef>
                        <a:spcAft>
                          <a:spcPts val="0"/>
                        </a:spcAft>
                        <a:buClrTx/>
                        <a:buSzTx/>
                        <a:buFont typeface="+mj-lt"/>
                        <a:buNone/>
                        <a:tabLst/>
                        <a:defRPr/>
                      </a:pPr>
                      <a:r>
                        <a:rPr lang="en-US" baseline="0" dirty="0"/>
                        <a:t>Type 2</a:t>
                      </a:r>
                      <a:endParaRPr lang="en-US" dirty="0"/>
                    </a:p>
                  </a:txBody>
                  <a:tcPr/>
                </a:tc>
                <a:tc>
                  <a:txBody>
                    <a:bodyPr/>
                    <a:lstStyle/>
                    <a:p>
                      <a:r>
                        <a:rPr lang="en-US" dirty="0"/>
                        <a:t>High</a:t>
                      </a:r>
                    </a:p>
                    <a:p>
                      <a:r>
                        <a:rPr lang="en-US" dirty="0"/>
                        <a:t>Very High</a:t>
                      </a:r>
                    </a:p>
                  </a:txBody>
                  <a:tcPr/>
                </a:tc>
                <a:tc>
                  <a:txBody>
                    <a:bodyPr/>
                    <a:lstStyle/>
                    <a:p>
                      <a:r>
                        <a:rPr lang="en-US" dirty="0"/>
                        <a:t>Very high</a:t>
                      </a:r>
                    </a:p>
                    <a:p>
                      <a:r>
                        <a:rPr lang="en-US" dirty="0"/>
                        <a:t>Very high</a:t>
                      </a:r>
                    </a:p>
                  </a:txBody>
                  <a:tcPr/>
                </a:tc>
                <a:extLst>
                  <a:ext uri="{0D108BD9-81ED-4DB2-BD59-A6C34878D82A}">
                    <a16:rowId xmlns:a16="http://schemas.microsoft.com/office/drawing/2014/main" val="10006"/>
                  </a:ext>
                </a:extLst>
              </a:tr>
              <a:tr h="565108">
                <a:tc>
                  <a:txBody>
                    <a:bodyPr/>
                    <a:lstStyle/>
                    <a:p>
                      <a:r>
                        <a:rPr lang="en-US" dirty="0"/>
                        <a:t>Extreme Obesity</a:t>
                      </a:r>
                    </a:p>
                  </a:txBody>
                  <a:tcPr/>
                </a:tc>
                <a:tc>
                  <a:txBody>
                    <a:bodyPr/>
                    <a:lstStyle/>
                    <a:p>
                      <a:r>
                        <a:rPr lang="en-US" dirty="0"/>
                        <a:t>&gt; 40</a:t>
                      </a:r>
                    </a:p>
                  </a:txBody>
                  <a:tcPr/>
                </a:tc>
                <a:tc>
                  <a:txBody>
                    <a:bodyPr/>
                    <a:lstStyle/>
                    <a:p>
                      <a:r>
                        <a:rPr lang="en-US" dirty="0"/>
                        <a:t>Type 3</a:t>
                      </a:r>
                    </a:p>
                  </a:txBody>
                  <a:tcPr/>
                </a:tc>
                <a:tc>
                  <a:txBody>
                    <a:bodyPr/>
                    <a:lstStyle/>
                    <a:p>
                      <a:r>
                        <a:rPr lang="en-US" dirty="0"/>
                        <a:t>Extremely</a:t>
                      </a:r>
                      <a:r>
                        <a:rPr lang="en-US" baseline="0" dirty="0"/>
                        <a:t> High</a:t>
                      </a:r>
                      <a:endParaRPr lang="en-US" dirty="0"/>
                    </a:p>
                  </a:txBody>
                  <a:tcPr/>
                </a:tc>
                <a:tc>
                  <a:txBody>
                    <a:bodyPr/>
                    <a:lstStyle/>
                    <a:p>
                      <a:r>
                        <a:rPr lang="en-US" dirty="0"/>
                        <a:t>Extremely high</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121103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12" y="361950"/>
            <a:ext cx="8468688" cy="4572000"/>
          </a:xfrm>
          <a:prstGeom prst="rect">
            <a:avLst/>
          </a:prstGeom>
        </p:spPr>
      </p:pic>
    </p:spTree>
    <p:extLst>
      <p:ext uri="{BB962C8B-B14F-4D97-AF65-F5344CB8AC3E}">
        <p14:creationId xmlns:p14="http://schemas.microsoft.com/office/powerpoint/2010/main" val="2465186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Waist-hip ratio</a:t>
            </a:r>
          </a:p>
        </p:txBody>
      </p:sp>
      <p:sp>
        <p:nvSpPr>
          <p:cNvPr id="3" name="Content Placeholder 2"/>
          <p:cNvSpPr>
            <a:spLocks noGrp="1"/>
          </p:cNvSpPr>
          <p:nvPr>
            <p:ph sz="quarter" idx="13"/>
          </p:nvPr>
        </p:nvSpPr>
        <p:spPr>
          <a:xfrm>
            <a:off x="152400" y="1352550"/>
            <a:ext cx="5181600" cy="3657600"/>
          </a:xfrm>
        </p:spPr>
        <p:txBody>
          <a:bodyPr>
            <a:normAutofit lnSpcReduction="10000"/>
          </a:bodyPr>
          <a:lstStyle/>
          <a:p>
            <a:pPr marL="0" indent="0">
              <a:buNone/>
            </a:pPr>
            <a:r>
              <a:rPr lang="en-US" sz="2400" dirty="0"/>
              <a:t>There is evidence to suggest that excessive fat stored in the intra-abdominal cavity may increase risk of disease. This intra-abdominal fat mass can be reasonably inferred by waist measurement. A high waist: hip ratio= waist circumference (cm) / hip circumference (cm) implies a high degree of central obesity and is a risk factor for </a:t>
            </a:r>
            <a:r>
              <a:rPr lang="en-US" sz="2400" dirty="0" err="1"/>
              <a:t>ischaemic</a:t>
            </a:r>
            <a:r>
              <a:rPr lang="en-US" sz="2400" dirty="0"/>
              <a:t> heart disease. </a:t>
            </a:r>
          </a:p>
          <a:p>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352550"/>
            <a:ext cx="3633216" cy="3657600"/>
          </a:xfrm>
          <a:prstGeom prst="rect">
            <a:avLst/>
          </a:prstGeom>
        </p:spPr>
      </p:pic>
    </p:spTree>
    <p:extLst>
      <p:ext uri="{BB962C8B-B14F-4D97-AF65-F5344CB8AC3E}">
        <p14:creationId xmlns:p14="http://schemas.microsoft.com/office/powerpoint/2010/main" val="26680236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 ratio</a:t>
            </a:r>
          </a:p>
        </p:txBody>
      </p:sp>
      <p:sp>
        <p:nvSpPr>
          <p:cNvPr id="3" name="Content Placeholder 2"/>
          <p:cNvSpPr>
            <a:spLocks noGrp="1"/>
          </p:cNvSpPr>
          <p:nvPr>
            <p:ph sz="quarter" idx="13"/>
          </p:nvPr>
        </p:nvSpPr>
        <p:spPr>
          <a:xfrm>
            <a:off x="152400" y="1352550"/>
            <a:ext cx="5334000" cy="3733800"/>
          </a:xfrm>
        </p:spPr>
        <p:txBody>
          <a:bodyPr>
            <a:normAutofit fontScale="85000" lnSpcReduction="10000"/>
          </a:bodyPr>
          <a:lstStyle/>
          <a:p>
            <a:pPr>
              <a:buFont typeface="Arial" pitchFamily="34" charset="0"/>
              <a:buChar char="•"/>
              <a:defRPr/>
            </a:pPr>
            <a:r>
              <a:rPr lang="en-US" dirty="0">
                <a:solidFill>
                  <a:srgbClr val="C00000"/>
                </a:solidFill>
              </a:rPr>
              <a:t>The pattern of body fat distribution is recognized as an important predictor of the health risks of obesity.</a:t>
            </a:r>
            <a:r>
              <a:rPr lang="en-US" baseline="30000" dirty="0">
                <a:solidFill>
                  <a:srgbClr val="C00000"/>
                </a:solidFill>
              </a:rPr>
              <a:t> </a:t>
            </a:r>
          </a:p>
          <a:p>
            <a:pPr>
              <a:buFont typeface="Arial" pitchFamily="34" charset="0"/>
              <a:buChar char="•"/>
              <a:defRPr/>
            </a:pPr>
            <a:r>
              <a:rPr lang="en-US" dirty="0"/>
              <a:t>Android obesity, which is characterized by more fat on the trunk (abdominal fat), provides an increased risk of metabolic syndrome compared with individuals who demonstrate </a:t>
            </a:r>
            <a:r>
              <a:rPr lang="en-US" dirty="0" err="1"/>
              <a:t>gynecoid</a:t>
            </a:r>
            <a:r>
              <a:rPr lang="en-US" dirty="0"/>
              <a:t> obesity (fat distributed in the hip and thigh).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428750"/>
            <a:ext cx="3457575" cy="3581400"/>
          </a:xfrm>
          <a:prstGeom prst="rect">
            <a:avLst/>
          </a:prstGeom>
        </p:spPr>
      </p:pic>
    </p:spTree>
    <p:extLst>
      <p:ext uri="{BB962C8B-B14F-4D97-AF65-F5344CB8AC3E}">
        <p14:creationId xmlns:p14="http://schemas.microsoft.com/office/powerpoint/2010/main" val="29102004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 ratio reference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04950"/>
            <a:ext cx="8001001" cy="3257045"/>
          </a:xfrm>
          <a:prstGeom prst="rect">
            <a:avLst/>
          </a:prstGeom>
        </p:spPr>
      </p:pic>
    </p:spTree>
    <p:extLst>
      <p:ext uri="{BB962C8B-B14F-4D97-AF65-F5344CB8AC3E}">
        <p14:creationId xmlns:p14="http://schemas.microsoft.com/office/powerpoint/2010/main" val="21655237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Frame size</a:t>
            </a:r>
          </a:p>
        </p:txBody>
      </p:sp>
      <p:sp>
        <p:nvSpPr>
          <p:cNvPr id="3" name="Content Placeholder 2"/>
          <p:cNvSpPr>
            <a:spLocks noGrp="1"/>
          </p:cNvSpPr>
          <p:nvPr>
            <p:ph sz="quarter" idx="13"/>
          </p:nvPr>
        </p:nvSpPr>
        <p:spPr>
          <a:xfrm>
            <a:off x="143796" y="1352550"/>
            <a:ext cx="8771603" cy="3581400"/>
          </a:xfrm>
        </p:spPr>
        <p:txBody>
          <a:bodyPr/>
          <a:lstStyle/>
          <a:p>
            <a:r>
              <a:rPr lang="en-US" dirty="0"/>
              <a:t>Determining the frame size increases accuracy in estimating appropriate weight to height.</a:t>
            </a:r>
          </a:p>
          <a:p>
            <a:r>
              <a:rPr lang="en-US" dirty="0"/>
              <a:t>The two most common measurements to estimate body frame size are :</a:t>
            </a:r>
          </a:p>
          <a:p>
            <a:pPr marL="514350" indent="-514350">
              <a:buFont typeface="+mj-lt"/>
              <a:buAutoNum type="arabicPeriod"/>
            </a:pPr>
            <a:r>
              <a:rPr lang="en-US" dirty="0"/>
              <a:t>Elbow Breadth. (Tables)</a:t>
            </a:r>
          </a:p>
          <a:p>
            <a:pPr marL="514350" indent="-514350">
              <a:buFont typeface="+mj-lt"/>
              <a:buAutoNum type="arabicPeriod"/>
            </a:pPr>
            <a:r>
              <a:rPr lang="en-US" dirty="0"/>
              <a:t>Wrist circumference. (Formula)</a:t>
            </a:r>
          </a:p>
        </p:txBody>
      </p:sp>
    </p:spTree>
    <p:extLst>
      <p:ext uri="{BB962C8B-B14F-4D97-AF65-F5344CB8AC3E}">
        <p14:creationId xmlns:p14="http://schemas.microsoft.com/office/powerpoint/2010/main" val="5967552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61950"/>
            <a:ext cx="3810000" cy="3124200"/>
          </a:xfrm>
          <a:prstGeom prst="rect">
            <a:avLst/>
          </a:prstGeom>
        </p:spPr>
      </p:pic>
      <p:sp>
        <p:nvSpPr>
          <p:cNvPr id="5" name="TextBox 4"/>
          <p:cNvSpPr txBox="1"/>
          <p:nvPr/>
        </p:nvSpPr>
        <p:spPr>
          <a:xfrm>
            <a:off x="952500" y="3714750"/>
            <a:ext cx="2667000" cy="523220"/>
          </a:xfrm>
          <a:prstGeom prst="rect">
            <a:avLst/>
          </a:prstGeom>
          <a:noFill/>
        </p:spPr>
        <p:txBody>
          <a:bodyPr wrap="square" rtlCol="0">
            <a:spAutoFit/>
          </a:bodyPr>
          <a:lstStyle/>
          <a:p>
            <a:r>
              <a:rPr lang="en-US" sz="2800" dirty="0"/>
              <a:t>Elbow breadth</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61950"/>
            <a:ext cx="4286250" cy="3028950"/>
          </a:xfrm>
          <a:prstGeom prst="rect">
            <a:avLst/>
          </a:prstGeom>
        </p:spPr>
      </p:pic>
      <p:sp>
        <p:nvSpPr>
          <p:cNvPr id="7" name="TextBox 6"/>
          <p:cNvSpPr txBox="1"/>
          <p:nvPr/>
        </p:nvSpPr>
        <p:spPr>
          <a:xfrm>
            <a:off x="5105400" y="3714750"/>
            <a:ext cx="3352800" cy="523220"/>
          </a:xfrm>
          <a:prstGeom prst="rect">
            <a:avLst/>
          </a:prstGeom>
          <a:noFill/>
        </p:spPr>
        <p:txBody>
          <a:bodyPr wrap="square" rtlCol="0">
            <a:spAutoFit/>
          </a:bodyPr>
          <a:lstStyle/>
          <a:p>
            <a:r>
              <a:rPr lang="en-US" sz="2800" dirty="0"/>
              <a:t>Wrist Circumference</a:t>
            </a:r>
          </a:p>
        </p:txBody>
      </p:sp>
    </p:spTree>
    <p:extLst>
      <p:ext uri="{BB962C8B-B14F-4D97-AF65-F5344CB8AC3E}">
        <p14:creationId xmlns:p14="http://schemas.microsoft.com/office/powerpoint/2010/main" val="13184688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Wrist circumference</a:t>
            </a:r>
          </a:p>
        </p:txBody>
      </p:sp>
      <p:sp>
        <p:nvSpPr>
          <p:cNvPr id="3" name="Content Placeholder 2"/>
          <p:cNvSpPr>
            <a:spLocks noGrp="1"/>
          </p:cNvSpPr>
          <p:nvPr>
            <p:ph sz="quarter" idx="13"/>
          </p:nvPr>
        </p:nvSpPr>
        <p:spPr>
          <a:xfrm>
            <a:off x="304800" y="1352550"/>
            <a:ext cx="8610600" cy="3657600"/>
          </a:xfrm>
        </p:spPr>
        <p:txBody>
          <a:bodyPr/>
          <a:lstStyle/>
          <a:p>
            <a:r>
              <a:rPr lang="en-US" dirty="0"/>
              <a:t>The following formula is used:</a:t>
            </a:r>
          </a:p>
          <a:p>
            <a:pPr marL="0" indent="0" algn="ctr">
              <a:buNone/>
            </a:pPr>
            <a:r>
              <a:rPr lang="en-US" sz="3200" b="1" dirty="0">
                <a:solidFill>
                  <a:srgbClr val="FF0000"/>
                </a:solidFill>
              </a:rPr>
              <a:t>r = </a:t>
            </a:r>
            <a:r>
              <a:rPr lang="en-US" sz="3200" b="1" u="sng" dirty="0">
                <a:solidFill>
                  <a:srgbClr val="FF0000"/>
                </a:solidFill>
              </a:rPr>
              <a:t>H</a:t>
            </a:r>
          </a:p>
          <a:p>
            <a:pPr marL="0" indent="0" algn="ctr">
              <a:buNone/>
            </a:pPr>
            <a:r>
              <a:rPr lang="en-US" sz="3200" b="1" dirty="0">
                <a:solidFill>
                  <a:srgbClr val="FF0000"/>
                </a:solidFill>
              </a:rPr>
              <a:t>     C</a:t>
            </a:r>
          </a:p>
          <a:p>
            <a:pPr marL="0" indent="0">
              <a:buNone/>
            </a:pPr>
            <a:r>
              <a:rPr lang="en-US" dirty="0"/>
              <a:t>r = ratio of body height to wrist circumference</a:t>
            </a:r>
          </a:p>
          <a:p>
            <a:pPr marL="0" indent="0">
              <a:buNone/>
            </a:pPr>
            <a:r>
              <a:rPr lang="en-US" dirty="0"/>
              <a:t>H = height in (cm)</a:t>
            </a:r>
          </a:p>
          <a:p>
            <a:pPr marL="0" indent="0">
              <a:buNone/>
            </a:pPr>
            <a:r>
              <a:rPr lang="en-US" dirty="0"/>
              <a:t>C = circumference of the right wrist in (cm)</a:t>
            </a:r>
          </a:p>
        </p:txBody>
      </p:sp>
    </p:spTree>
    <p:extLst>
      <p:ext uri="{BB962C8B-B14F-4D97-AF65-F5344CB8AC3E}">
        <p14:creationId xmlns:p14="http://schemas.microsoft.com/office/powerpoint/2010/main" val="38287995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Wrist circumference</a:t>
            </a:r>
          </a:p>
        </p:txBody>
      </p:sp>
      <p:graphicFrame>
        <p:nvGraphicFramePr>
          <p:cNvPr id="4" name="Content Placeholder 3"/>
          <p:cNvGraphicFramePr>
            <a:graphicFrameLocks noGrp="1"/>
          </p:cNvGraphicFramePr>
          <p:nvPr>
            <p:ph sz="quarter" idx="13"/>
          </p:nvPr>
        </p:nvGraphicFramePr>
        <p:xfrm>
          <a:off x="228598" y="1581150"/>
          <a:ext cx="8686801" cy="3352800"/>
        </p:xfrm>
        <a:graphic>
          <a:graphicData uri="http://schemas.openxmlformats.org/drawingml/2006/table">
            <a:tbl>
              <a:tblPr firstRow="1" bandRow="1">
                <a:tableStyleId>{5C22544A-7EE6-4342-B048-85BDC9FD1C3A}</a:tableStyleId>
              </a:tblPr>
              <a:tblGrid>
                <a:gridCol w="4343401">
                  <a:extLst>
                    <a:ext uri="{9D8B030D-6E8A-4147-A177-3AD203B41FA5}">
                      <a16:colId xmlns:a16="http://schemas.microsoft.com/office/drawing/2014/main" val="20000"/>
                    </a:ext>
                  </a:extLst>
                </a:gridCol>
                <a:gridCol w="2171700">
                  <a:extLst>
                    <a:ext uri="{9D8B030D-6E8A-4147-A177-3AD203B41FA5}">
                      <a16:colId xmlns:a16="http://schemas.microsoft.com/office/drawing/2014/main" val="20001"/>
                    </a:ext>
                  </a:extLst>
                </a:gridCol>
                <a:gridCol w="2171700">
                  <a:extLst>
                    <a:ext uri="{9D8B030D-6E8A-4147-A177-3AD203B41FA5}">
                      <a16:colId xmlns:a16="http://schemas.microsoft.com/office/drawing/2014/main" val="20002"/>
                    </a:ext>
                  </a:extLst>
                </a:gridCol>
              </a:tblGrid>
              <a:tr h="670560">
                <a:tc>
                  <a:txBody>
                    <a:bodyPr/>
                    <a:lstStyle/>
                    <a:p>
                      <a:r>
                        <a:rPr lang="en-US" sz="2800" dirty="0"/>
                        <a:t>Frame Size</a:t>
                      </a:r>
                    </a:p>
                  </a:txBody>
                  <a:tcPr/>
                </a:tc>
                <a:tc gridSpan="2">
                  <a:txBody>
                    <a:bodyPr/>
                    <a:lstStyle/>
                    <a:p>
                      <a:pPr algn="ctr"/>
                      <a:r>
                        <a:rPr lang="en-US" sz="2800" dirty="0"/>
                        <a:t>r</a:t>
                      </a:r>
                      <a:r>
                        <a:rPr lang="en-US" sz="2800" baseline="0" dirty="0"/>
                        <a:t> Value</a:t>
                      </a:r>
                      <a:endParaRPr lang="en-US" sz="2800" dirty="0"/>
                    </a:p>
                  </a:txBody>
                  <a:tcPr/>
                </a:tc>
                <a:tc hMerge="1">
                  <a:txBody>
                    <a:bodyPr/>
                    <a:lstStyle/>
                    <a:p>
                      <a:endParaRPr lang="en-US"/>
                    </a:p>
                  </a:txBody>
                  <a:tcPr/>
                </a:tc>
                <a:extLst>
                  <a:ext uri="{0D108BD9-81ED-4DB2-BD59-A6C34878D82A}">
                    <a16:rowId xmlns:a16="http://schemas.microsoft.com/office/drawing/2014/main" val="10000"/>
                  </a:ext>
                </a:extLst>
              </a:tr>
              <a:tr h="670560">
                <a:tc>
                  <a:txBody>
                    <a:bodyPr/>
                    <a:lstStyle/>
                    <a:p>
                      <a:endParaRPr lang="en-US" sz="2800" dirty="0"/>
                    </a:p>
                  </a:txBody>
                  <a:tcPr/>
                </a:tc>
                <a:tc>
                  <a:txBody>
                    <a:bodyPr/>
                    <a:lstStyle/>
                    <a:p>
                      <a:r>
                        <a:rPr lang="en-US" sz="2800" b="1" u="sng" dirty="0"/>
                        <a:t>Women</a:t>
                      </a:r>
                    </a:p>
                  </a:txBody>
                  <a:tcPr/>
                </a:tc>
                <a:tc>
                  <a:txBody>
                    <a:bodyPr/>
                    <a:lstStyle/>
                    <a:p>
                      <a:r>
                        <a:rPr lang="en-US" sz="2800" b="1" u="sng" dirty="0"/>
                        <a:t>Men</a:t>
                      </a:r>
                    </a:p>
                  </a:txBody>
                  <a:tcPr/>
                </a:tc>
                <a:extLst>
                  <a:ext uri="{0D108BD9-81ED-4DB2-BD59-A6C34878D82A}">
                    <a16:rowId xmlns:a16="http://schemas.microsoft.com/office/drawing/2014/main" val="10001"/>
                  </a:ext>
                </a:extLst>
              </a:tr>
              <a:tr h="670560">
                <a:tc>
                  <a:txBody>
                    <a:bodyPr/>
                    <a:lstStyle/>
                    <a:p>
                      <a:r>
                        <a:rPr lang="en-US" sz="2800" dirty="0"/>
                        <a:t>Small</a:t>
                      </a:r>
                    </a:p>
                  </a:txBody>
                  <a:tcPr/>
                </a:tc>
                <a:tc>
                  <a:txBody>
                    <a:bodyPr/>
                    <a:lstStyle/>
                    <a:p>
                      <a:r>
                        <a:rPr lang="en-US" sz="2800" dirty="0"/>
                        <a:t>&gt; 10.9</a:t>
                      </a:r>
                    </a:p>
                  </a:txBody>
                  <a:tcPr/>
                </a:tc>
                <a:tc>
                  <a:txBody>
                    <a:bodyPr/>
                    <a:lstStyle/>
                    <a:p>
                      <a:r>
                        <a:rPr lang="en-US" sz="2800" dirty="0"/>
                        <a:t>&gt; 10.4</a:t>
                      </a:r>
                    </a:p>
                  </a:txBody>
                  <a:tcPr/>
                </a:tc>
                <a:extLst>
                  <a:ext uri="{0D108BD9-81ED-4DB2-BD59-A6C34878D82A}">
                    <a16:rowId xmlns:a16="http://schemas.microsoft.com/office/drawing/2014/main" val="10002"/>
                  </a:ext>
                </a:extLst>
              </a:tr>
              <a:tr h="670560">
                <a:tc>
                  <a:txBody>
                    <a:bodyPr/>
                    <a:lstStyle/>
                    <a:p>
                      <a:r>
                        <a:rPr lang="en-US" sz="2800" dirty="0"/>
                        <a:t>Medium</a:t>
                      </a:r>
                    </a:p>
                  </a:txBody>
                  <a:tcPr/>
                </a:tc>
                <a:tc>
                  <a:txBody>
                    <a:bodyPr/>
                    <a:lstStyle/>
                    <a:p>
                      <a:r>
                        <a:rPr lang="en-US" sz="2800" dirty="0"/>
                        <a:t>10.9 </a:t>
                      </a:r>
                      <a:r>
                        <a:rPr lang="mr-IN" sz="2800" dirty="0"/>
                        <a:t>–</a:t>
                      </a:r>
                      <a:r>
                        <a:rPr lang="en-US" sz="2800" dirty="0"/>
                        <a:t> 9.9</a:t>
                      </a:r>
                    </a:p>
                  </a:txBody>
                  <a:tcPr/>
                </a:tc>
                <a:tc>
                  <a:txBody>
                    <a:bodyPr/>
                    <a:lstStyle/>
                    <a:p>
                      <a:r>
                        <a:rPr lang="en-US" sz="2800" dirty="0"/>
                        <a:t>10.4 </a:t>
                      </a:r>
                      <a:r>
                        <a:rPr lang="mr-IN" sz="2800" dirty="0"/>
                        <a:t>–</a:t>
                      </a:r>
                      <a:r>
                        <a:rPr lang="en-US" sz="2800" dirty="0"/>
                        <a:t> 9.6</a:t>
                      </a:r>
                    </a:p>
                  </a:txBody>
                  <a:tcPr/>
                </a:tc>
                <a:extLst>
                  <a:ext uri="{0D108BD9-81ED-4DB2-BD59-A6C34878D82A}">
                    <a16:rowId xmlns:a16="http://schemas.microsoft.com/office/drawing/2014/main" val="10003"/>
                  </a:ext>
                </a:extLst>
              </a:tr>
              <a:tr h="670560">
                <a:tc>
                  <a:txBody>
                    <a:bodyPr/>
                    <a:lstStyle/>
                    <a:p>
                      <a:r>
                        <a:rPr lang="en-US" sz="2800" dirty="0"/>
                        <a:t>Large</a:t>
                      </a:r>
                    </a:p>
                  </a:txBody>
                  <a:tcPr/>
                </a:tc>
                <a:tc>
                  <a:txBody>
                    <a:bodyPr/>
                    <a:lstStyle/>
                    <a:p>
                      <a:r>
                        <a:rPr lang="en-US" sz="2800" dirty="0"/>
                        <a:t>&lt; 9.9</a:t>
                      </a:r>
                    </a:p>
                  </a:txBody>
                  <a:tcPr/>
                </a:tc>
                <a:tc>
                  <a:txBody>
                    <a:bodyPr/>
                    <a:lstStyle/>
                    <a:p>
                      <a:r>
                        <a:rPr lang="en-US" sz="2800" dirty="0"/>
                        <a:t>&lt; 9.6</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191025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FB739D-B456-454A-9546-5DBA78AB0A79}"/>
              </a:ext>
            </a:extLst>
          </p:cNvPr>
          <p:cNvPicPr>
            <a:picLocks noChangeAspect="1"/>
          </p:cNvPicPr>
          <p:nvPr/>
        </p:nvPicPr>
        <p:blipFill rotWithShape="1">
          <a:blip r:embed="rId2">
            <a:extLst>
              <a:ext uri="{28A0092B-C50C-407E-A947-70E740481C1C}">
                <a14:useLocalDpi xmlns:a14="http://schemas.microsoft.com/office/drawing/2010/main" val="0"/>
              </a:ext>
            </a:extLst>
          </a:blip>
          <a:srcRect l="18519" t="16330" r="12037" b="20371"/>
          <a:stretch/>
        </p:blipFill>
        <p:spPr>
          <a:xfrm>
            <a:off x="32656" y="285749"/>
            <a:ext cx="9111344" cy="4756595"/>
          </a:xfrm>
          <a:prstGeom prst="rect">
            <a:avLst/>
          </a:prstGeom>
        </p:spPr>
      </p:pic>
      <p:sp>
        <p:nvSpPr>
          <p:cNvPr id="6" name="Oval 5">
            <a:extLst>
              <a:ext uri="{FF2B5EF4-FFF2-40B4-BE49-F238E27FC236}">
                <a16:creationId xmlns:a16="http://schemas.microsoft.com/office/drawing/2014/main" id="{94B029EE-50A9-9F43-980C-7F79F24B9225}"/>
              </a:ext>
            </a:extLst>
          </p:cNvPr>
          <p:cNvSpPr/>
          <p:nvPr/>
        </p:nvSpPr>
        <p:spPr>
          <a:xfrm>
            <a:off x="4876800" y="4552950"/>
            <a:ext cx="2057400" cy="304800"/>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S"/>
          </a:p>
        </p:txBody>
      </p:sp>
    </p:spTree>
    <p:extLst>
      <p:ext uri="{BB962C8B-B14F-4D97-AF65-F5344CB8AC3E}">
        <p14:creationId xmlns:p14="http://schemas.microsoft.com/office/powerpoint/2010/main" val="4182659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3"/>
          <p:cNvSpPr>
            <a:spLocks noGrp="1" noChangeArrowheads="1"/>
          </p:cNvSpPr>
          <p:nvPr>
            <p:ph type="body" idx="4294967295"/>
          </p:nvPr>
        </p:nvSpPr>
        <p:spPr>
          <a:xfrm>
            <a:off x="57150" y="266700"/>
            <a:ext cx="5829300" cy="3486150"/>
          </a:xfrm>
        </p:spPr>
        <p:txBody>
          <a:bodyPr>
            <a:normAutofit/>
          </a:bodyPr>
          <a:lstStyle/>
          <a:p>
            <a:r>
              <a:rPr lang="en-GB" altLang="x-none" sz="2800" dirty="0"/>
              <a:t>Technique of measuring people</a:t>
            </a:r>
          </a:p>
          <a:p>
            <a:pPr>
              <a:buFontTx/>
              <a:buNone/>
            </a:pPr>
            <a:endParaRPr lang="en-GB" altLang="x-none" sz="2800" dirty="0"/>
          </a:p>
        </p:txBody>
      </p:sp>
      <p:sp>
        <p:nvSpPr>
          <p:cNvPr id="2052" name="Rectangle 4"/>
          <p:cNvSpPr>
            <a:spLocks noChangeArrowheads="1"/>
          </p:cNvSpPr>
          <p:nvPr/>
        </p:nvSpPr>
        <p:spPr bwMode="auto">
          <a:xfrm>
            <a:off x="2228850" y="1657350"/>
            <a:ext cx="1485900" cy="400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buFontTx/>
              <a:buNone/>
            </a:pPr>
            <a:r>
              <a:rPr lang="en-GB" altLang="x-none" sz="2100" b="1" dirty="0">
                <a:latin typeface="+mn-lt"/>
              </a:rPr>
              <a:t>Measure</a:t>
            </a:r>
            <a:endParaRPr lang="en-GB" altLang="x-none" sz="2100" dirty="0">
              <a:latin typeface="+mn-lt"/>
            </a:endParaRPr>
          </a:p>
        </p:txBody>
      </p:sp>
      <p:sp>
        <p:nvSpPr>
          <p:cNvPr id="2053" name="Rectangle 5"/>
          <p:cNvSpPr>
            <a:spLocks noChangeArrowheads="1"/>
          </p:cNvSpPr>
          <p:nvPr/>
        </p:nvSpPr>
        <p:spPr bwMode="auto">
          <a:xfrm>
            <a:off x="2171700" y="2628900"/>
            <a:ext cx="1614488" cy="400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buFontTx/>
              <a:buNone/>
            </a:pPr>
            <a:r>
              <a:rPr lang="en-GB" altLang="x-none" sz="2100" b="1" dirty="0">
                <a:latin typeface="+mn-lt"/>
              </a:rPr>
              <a:t>Index</a:t>
            </a:r>
            <a:endParaRPr lang="en-GB" altLang="x-none" sz="2400" dirty="0">
              <a:latin typeface="+mn-lt"/>
            </a:endParaRPr>
          </a:p>
        </p:txBody>
      </p:sp>
      <p:sp>
        <p:nvSpPr>
          <p:cNvPr id="2054" name="Rectangle 6"/>
          <p:cNvSpPr>
            <a:spLocks noChangeArrowheads="1"/>
          </p:cNvSpPr>
          <p:nvPr/>
        </p:nvSpPr>
        <p:spPr bwMode="auto">
          <a:xfrm>
            <a:off x="3829050" y="3371850"/>
            <a:ext cx="1614488" cy="400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buFontTx/>
              <a:buNone/>
            </a:pPr>
            <a:r>
              <a:rPr lang="en-GB" altLang="x-none" sz="2100" b="1" dirty="0">
                <a:latin typeface="+mn-lt"/>
              </a:rPr>
              <a:t>Indicator</a:t>
            </a:r>
            <a:endParaRPr lang="en-GB" altLang="x-none" sz="2400" dirty="0">
              <a:latin typeface="+mn-lt"/>
            </a:endParaRPr>
          </a:p>
        </p:txBody>
      </p:sp>
      <p:sp>
        <p:nvSpPr>
          <p:cNvPr id="2055" name="Rectangle 7"/>
          <p:cNvSpPr>
            <a:spLocks noChangeArrowheads="1"/>
          </p:cNvSpPr>
          <p:nvPr/>
        </p:nvSpPr>
        <p:spPr bwMode="auto">
          <a:xfrm>
            <a:off x="5657850" y="2628900"/>
            <a:ext cx="1614488" cy="400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buFontTx/>
              <a:buNone/>
            </a:pPr>
            <a:r>
              <a:rPr lang="en-GB" altLang="x-none" sz="2100" b="1" dirty="0">
                <a:latin typeface="+mn-lt"/>
              </a:rPr>
              <a:t>Reference</a:t>
            </a:r>
            <a:endParaRPr lang="en-GB" altLang="x-none" sz="2400" dirty="0">
              <a:latin typeface="+mn-lt"/>
            </a:endParaRPr>
          </a:p>
        </p:txBody>
      </p:sp>
      <p:sp>
        <p:nvSpPr>
          <p:cNvPr id="2056" name="Line 8"/>
          <p:cNvSpPr>
            <a:spLocks noChangeShapeType="1"/>
          </p:cNvSpPr>
          <p:nvPr/>
        </p:nvSpPr>
        <p:spPr bwMode="auto">
          <a:xfrm>
            <a:off x="2971800" y="2114550"/>
            <a:ext cx="0" cy="4953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57" name="Line 9"/>
          <p:cNvSpPr>
            <a:spLocks noChangeShapeType="1"/>
          </p:cNvSpPr>
          <p:nvPr/>
        </p:nvSpPr>
        <p:spPr bwMode="auto">
          <a:xfrm>
            <a:off x="3943350" y="2800350"/>
            <a:ext cx="1371600"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58" name="Line 10"/>
          <p:cNvSpPr>
            <a:spLocks noChangeShapeType="1"/>
          </p:cNvSpPr>
          <p:nvPr/>
        </p:nvSpPr>
        <p:spPr bwMode="auto">
          <a:xfrm>
            <a:off x="4629150" y="2800350"/>
            <a:ext cx="0" cy="5715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59" name="Rectangle 11"/>
          <p:cNvSpPr>
            <a:spLocks noChangeArrowheads="1"/>
          </p:cNvSpPr>
          <p:nvPr/>
        </p:nvSpPr>
        <p:spPr bwMode="auto">
          <a:xfrm>
            <a:off x="3657600" y="4286250"/>
            <a:ext cx="1957388" cy="400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buFontTx/>
              <a:buNone/>
            </a:pPr>
            <a:r>
              <a:rPr lang="en-GB" altLang="x-none" sz="2100" b="1" dirty="0">
                <a:latin typeface="+mn-lt"/>
              </a:rPr>
              <a:t>Classification</a:t>
            </a:r>
            <a:endParaRPr lang="en-GB" altLang="x-none" sz="2400" dirty="0">
              <a:latin typeface="+mn-lt"/>
            </a:endParaRPr>
          </a:p>
        </p:txBody>
      </p:sp>
      <p:sp>
        <p:nvSpPr>
          <p:cNvPr id="2060" name="Line 12"/>
          <p:cNvSpPr>
            <a:spLocks noChangeShapeType="1"/>
          </p:cNvSpPr>
          <p:nvPr/>
        </p:nvSpPr>
        <p:spPr bwMode="auto">
          <a:xfrm>
            <a:off x="4629150" y="3829050"/>
            <a:ext cx="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Tree>
    <p:extLst>
      <p:ext uri="{BB962C8B-B14F-4D97-AF65-F5344CB8AC3E}">
        <p14:creationId xmlns:p14="http://schemas.microsoft.com/office/powerpoint/2010/main" val="1818113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 calcmode="lin" valueType="num">
                                      <p:cBhvr additive="base">
                                        <p:cTn id="7" dur="500" fill="hold"/>
                                        <p:tgtEl>
                                          <p:spTgt spid="20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0-#ppt_w/2"/>
                                          </p:val>
                                        </p:tav>
                                        <p:tav tm="100000">
                                          <p:val>
                                            <p:strVal val="#ppt_x"/>
                                          </p:val>
                                        </p:tav>
                                      </p:tavLst>
                                    </p:anim>
                                    <p:anim calcmode="lin" valueType="num">
                                      <p:cBhvr additive="base">
                                        <p:cTn id="14" dur="500" fill="hold"/>
                                        <p:tgtEl>
                                          <p:spTgt spid="205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056"/>
                                        </p:tgtEl>
                                        <p:attrNameLst>
                                          <p:attrName>style.visibility</p:attrName>
                                        </p:attrNameLst>
                                      </p:cBhvr>
                                      <p:to>
                                        <p:strVal val="visible"/>
                                      </p:to>
                                    </p:set>
                                    <p:anim calcmode="lin" valueType="num">
                                      <p:cBhvr additive="base">
                                        <p:cTn id="18" dur="500" fill="hold"/>
                                        <p:tgtEl>
                                          <p:spTgt spid="2056"/>
                                        </p:tgtEl>
                                        <p:attrNameLst>
                                          <p:attrName>ppt_x</p:attrName>
                                        </p:attrNameLst>
                                      </p:cBhvr>
                                      <p:tavLst>
                                        <p:tav tm="0">
                                          <p:val>
                                            <p:strVal val="0-#ppt_w/2"/>
                                          </p:val>
                                        </p:tav>
                                        <p:tav tm="100000">
                                          <p:val>
                                            <p:strVal val="#ppt_x"/>
                                          </p:val>
                                        </p:tav>
                                      </p:tavLst>
                                    </p:anim>
                                    <p:anim calcmode="lin" valueType="num">
                                      <p:cBhvr additive="base">
                                        <p:cTn id="19" dur="500" fill="hold"/>
                                        <p:tgtEl>
                                          <p:spTgt spid="2056"/>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053"/>
                                        </p:tgtEl>
                                        <p:attrNameLst>
                                          <p:attrName>style.visibility</p:attrName>
                                        </p:attrNameLst>
                                      </p:cBhvr>
                                      <p:to>
                                        <p:strVal val="visible"/>
                                      </p:to>
                                    </p:set>
                                    <p:anim calcmode="lin" valueType="num">
                                      <p:cBhvr additive="base">
                                        <p:cTn id="24" dur="500" fill="hold"/>
                                        <p:tgtEl>
                                          <p:spTgt spid="2053"/>
                                        </p:tgtEl>
                                        <p:attrNameLst>
                                          <p:attrName>ppt_x</p:attrName>
                                        </p:attrNameLst>
                                      </p:cBhvr>
                                      <p:tavLst>
                                        <p:tav tm="0">
                                          <p:val>
                                            <p:strVal val="0-#ppt_w/2"/>
                                          </p:val>
                                        </p:tav>
                                        <p:tav tm="100000">
                                          <p:val>
                                            <p:strVal val="#ppt_x"/>
                                          </p:val>
                                        </p:tav>
                                      </p:tavLst>
                                    </p:anim>
                                    <p:anim calcmode="lin" valueType="num">
                                      <p:cBhvr additive="base">
                                        <p:cTn id="25" dur="500" fill="hold"/>
                                        <p:tgtEl>
                                          <p:spTgt spid="2053"/>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2057"/>
                                        </p:tgtEl>
                                        <p:attrNameLst>
                                          <p:attrName>style.visibility</p:attrName>
                                        </p:attrNameLst>
                                      </p:cBhvr>
                                      <p:to>
                                        <p:strVal val="visible"/>
                                      </p:to>
                                    </p:set>
                                    <p:anim calcmode="lin" valueType="num">
                                      <p:cBhvr additive="base">
                                        <p:cTn id="29" dur="500" fill="hold"/>
                                        <p:tgtEl>
                                          <p:spTgt spid="2057"/>
                                        </p:tgtEl>
                                        <p:attrNameLst>
                                          <p:attrName>ppt_x</p:attrName>
                                        </p:attrNameLst>
                                      </p:cBhvr>
                                      <p:tavLst>
                                        <p:tav tm="0">
                                          <p:val>
                                            <p:strVal val="0-#ppt_w/2"/>
                                          </p:val>
                                        </p:tav>
                                        <p:tav tm="100000">
                                          <p:val>
                                            <p:strVal val="#ppt_x"/>
                                          </p:val>
                                        </p:tav>
                                      </p:tavLst>
                                    </p:anim>
                                    <p:anim calcmode="lin" valueType="num">
                                      <p:cBhvr additive="base">
                                        <p:cTn id="30" dur="500" fill="hold"/>
                                        <p:tgtEl>
                                          <p:spTgt spid="2057"/>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55"/>
                                        </p:tgtEl>
                                        <p:attrNameLst>
                                          <p:attrName>style.visibility</p:attrName>
                                        </p:attrNameLst>
                                      </p:cBhvr>
                                      <p:to>
                                        <p:strVal val="visible"/>
                                      </p:to>
                                    </p:set>
                                    <p:anim calcmode="lin" valueType="num">
                                      <p:cBhvr additive="base">
                                        <p:cTn id="35" dur="500" fill="hold"/>
                                        <p:tgtEl>
                                          <p:spTgt spid="2055"/>
                                        </p:tgtEl>
                                        <p:attrNameLst>
                                          <p:attrName>ppt_x</p:attrName>
                                        </p:attrNameLst>
                                      </p:cBhvr>
                                      <p:tavLst>
                                        <p:tav tm="0">
                                          <p:val>
                                            <p:strVal val="0-#ppt_w/2"/>
                                          </p:val>
                                        </p:tav>
                                        <p:tav tm="100000">
                                          <p:val>
                                            <p:strVal val="#ppt_x"/>
                                          </p:val>
                                        </p:tav>
                                      </p:tavLst>
                                    </p:anim>
                                    <p:anim calcmode="lin" valueType="num">
                                      <p:cBhvr additive="base">
                                        <p:cTn id="36" dur="500" fill="hold"/>
                                        <p:tgtEl>
                                          <p:spTgt spid="2055"/>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2058"/>
                                        </p:tgtEl>
                                        <p:attrNameLst>
                                          <p:attrName>style.visibility</p:attrName>
                                        </p:attrNameLst>
                                      </p:cBhvr>
                                      <p:to>
                                        <p:strVal val="visible"/>
                                      </p:to>
                                    </p:set>
                                    <p:anim calcmode="lin" valueType="num">
                                      <p:cBhvr additive="base">
                                        <p:cTn id="40" dur="500" fill="hold"/>
                                        <p:tgtEl>
                                          <p:spTgt spid="2058"/>
                                        </p:tgtEl>
                                        <p:attrNameLst>
                                          <p:attrName>ppt_x</p:attrName>
                                        </p:attrNameLst>
                                      </p:cBhvr>
                                      <p:tavLst>
                                        <p:tav tm="0">
                                          <p:val>
                                            <p:strVal val="0-#ppt_w/2"/>
                                          </p:val>
                                        </p:tav>
                                        <p:tav tm="100000">
                                          <p:val>
                                            <p:strVal val="#ppt_x"/>
                                          </p:val>
                                        </p:tav>
                                      </p:tavLst>
                                    </p:anim>
                                    <p:anim calcmode="lin" valueType="num">
                                      <p:cBhvr additive="base">
                                        <p:cTn id="41" dur="500" fill="hold"/>
                                        <p:tgtEl>
                                          <p:spTgt spid="2058"/>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2054"/>
                                        </p:tgtEl>
                                        <p:attrNameLst>
                                          <p:attrName>style.visibility</p:attrName>
                                        </p:attrNameLst>
                                      </p:cBhvr>
                                      <p:to>
                                        <p:strVal val="visible"/>
                                      </p:to>
                                    </p:set>
                                    <p:anim calcmode="lin" valueType="num">
                                      <p:cBhvr additive="base">
                                        <p:cTn id="46" dur="500" fill="hold"/>
                                        <p:tgtEl>
                                          <p:spTgt spid="2054"/>
                                        </p:tgtEl>
                                        <p:attrNameLst>
                                          <p:attrName>ppt_x</p:attrName>
                                        </p:attrNameLst>
                                      </p:cBhvr>
                                      <p:tavLst>
                                        <p:tav tm="0">
                                          <p:val>
                                            <p:strVal val="0-#ppt_w/2"/>
                                          </p:val>
                                        </p:tav>
                                        <p:tav tm="100000">
                                          <p:val>
                                            <p:strVal val="#ppt_x"/>
                                          </p:val>
                                        </p:tav>
                                      </p:tavLst>
                                    </p:anim>
                                    <p:anim calcmode="lin" valueType="num">
                                      <p:cBhvr additive="base">
                                        <p:cTn id="47" dur="500" fill="hold"/>
                                        <p:tgtEl>
                                          <p:spTgt spid="2054"/>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500"/>
                            </p:stCondLst>
                            <p:childTnLst>
                              <p:par>
                                <p:cTn id="49" presetID="2" presetClass="entr" presetSubtype="8" fill="hold" grpId="0" nodeType="afterEffect">
                                  <p:stCondLst>
                                    <p:cond delay="0"/>
                                  </p:stCondLst>
                                  <p:childTnLst>
                                    <p:set>
                                      <p:cBhvr>
                                        <p:cTn id="50" dur="1" fill="hold">
                                          <p:stCondLst>
                                            <p:cond delay="0"/>
                                          </p:stCondLst>
                                        </p:cTn>
                                        <p:tgtEl>
                                          <p:spTgt spid="2060"/>
                                        </p:tgtEl>
                                        <p:attrNameLst>
                                          <p:attrName>style.visibility</p:attrName>
                                        </p:attrNameLst>
                                      </p:cBhvr>
                                      <p:to>
                                        <p:strVal val="visible"/>
                                      </p:to>
                                    </p:set>
                                    <p:anim calcmode="lin" valueType="num">
                                      <p:cBhvr additive="base">
                                        <p:cTn id="51" dur="500" fill="hold"/>
                                        <p:tgtEl>
                                          <p:spTgt spid="2060"/>
                                        </p:tgtEl>
                                        <p:attrNameLst>
                                          <p:attrName>ppt_x</p:attrName>
                                        </p:attrNameLst>
                                      </p:cBhvr>
                                      <p:tavLst>
                                        <p:tav tm="0">
                                          <p:val>
                                            <p:strVal val="0-#ppt_w/2"/>
                                          </p:val>
                                        </p:tav>
                                        <p:tav tm="100000">
                                          <p:val>
                                            <p:strVal val="#ppt_x"/>
                                          </p:val>
                                        </p:tav>
                                      </p:tavLst>
                                    </p:anim>
                                    <p:anim calcmode="lin" valueType="num">
                                      <p:cBhvr additive="base">
                                        <p:cTn id="52" dur="500" fill="hold"/>
                                        <p:tgtEl>
                                          <p:spTgt spid="2060"/>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059"/>
                                        </p:tgtEl>
                                        <p:attrNameLst>
                                          <p:attrName>style.visibility</p:attrName>
                                        </p:attrNameLst>
                                      </p:cBhvr>
                                      <p:to>
                                        <p:strVal val="visible"/>
                                      </p:to>
                                    </p:set>
                                    <p:anim calcmode="lin" valueType="num">
                                      <p:cBhvr additive="base">
                                        <p:cTn id="57" dur="500" fill="hold"/>
                                        <p:tgtEl>
                                          <p:spTgt spid="2059"/>
                                        </p:tgtEl>
                                        <p:attrNameLst>
                                          <p:attrName>ppt_x</p:attrName>
                                        </p:attrNameLst>
                                      </p:cBhvr>
                                      <p:tavLst>
                                        <p:tav tm="0">
                                          <p:val>
                                            <p:strVal val="0-#ppt_w/2"/>
                                          </p:val>
                                        </p:tav>
                                        <p:tav tm="100000">
                                          <p:val>
                                            <p:strVal val="#ppt_x"/>
                                          </p:val>
                                        </p:tav>
                                      </p:tavLst>
                                    </p:anim>
                                    <p:anim calcmode="lin" valueType="num">
                                      <p:cBhvr additive="base">
                                        <p:cTn id="58" dur="500" fill="hold"/>
                                        <p:tgtEl>
                                          <p:spTgt spid="20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autoUpdateAnimBg="0"/>
      <p:bldP spid="2052" grpId="0" animBg="1" autoUpdateAnimBg="0"/>
      <p:bldP spid="2053" grpId="0" animBg="1" autoUpdateAnimBg="0"/>
      <p:bldP spid="2054" grpId="0" animBg="1" autoUpdateAnimBg="0"/>
      <p:bldP spid="2055" grpId="0" animBg="1" autoUpdateAnimBg="0"/>
      <p:bldP spid="2056" grpId="0" animBg="1"/>
      <p:bldP spid="2057" grpId="0" animBg="1"/>
      <p:bldP spid="2058" grpId="0" animBg="1"/>
      <p:bldP spid="2059" grpId="0" animBg="1" autoUpdateAnimBg="0"/>
      <p:bldP spid="206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Indices</a:t>
            </a:r>
          </a:p>
        </p:txBody>
      </p:sp>
      <p:sp>
        <p:nvSpPr>
          <p:cNvPr id="3" name="Content Placeholder 2"/>
          <p:cNvSpPr>
            <a:spLocks noGrp="1"/>
          </p:cNvSpPr>
          <p:nvPr>
            <p:ph sz="quarter" idx="13"/>
          </p:nvPr>
        </p:nvSpPr>
        <p:spPr>
          <a:xfrm>
            <a:off x="381000" y="1352550"/>
            <a:ext cx="8534400" cy="3581400"/>
          </a:xfrm>
        </p:spPr>
        <p:txBody>
          <a:bodyPr>
            <a:normAutofit lnSpcReduction="10000"/>
          </a:bodyPr>
          <a:lstStyle/>
          <a:p>
            <a:pPr marL="0" indent="0">
              <a:buNone/>
            </a:pPr>
            <a:r>
              <a:rPr lang="en-US" dirty="0"/>
              <a:t>Other special indices are used in anthropometry to monitor growth patterns like:</a:t>
            </a:r>
          </a:p>
          <a:p>
            <a:r>
              <a:rPr lang="en-US" dirty="0"/>
              <a:t>Height for age (</a:t>
            </a:r>
            <a:r>
              <a:rPr lang="en-US" dirty="0">
                <a:solidFill>
                  <a:srgbClr val="FF0000"/>
                </a:solidFill>
              </a:rPr>
              <a:t>Stunting</a:t>
            </a:r>
            <a:r>
              <a:rPr lang="en-US" dirty="0"/>
              <a:t>)</a:t>
            </a:r>
          </a:p>
          <a:p>
            <a:r>
              <a:rPr lang="en-US" dirty="0"/>
              <a:t>Weight for age (General status)</a:t>
            </a:r>
          </a:p>
          <a:p>
            <a:r>
              <a:rPr lang="en-US" dirty="0"/>
              <a:t>Weight for height (</a:t>
            </a:r>
            <a:r>
              <a:rPr lang="en-US" dirty="0">
                <a:solidFill>
                  <a:srgbClr val="FF0000"/>
                </a:solidFill>
              </a:rPr>
              <a:t>Wasting</a:t>
            </a:r>
            <a:r>
              <a:rPr lang="en-US" dirty="0"/>
              <a:t>)</a:t>
            </a:r>
          </a:p>
          <a:p>
            <a:r>
              <a:rPr lang="en-US" dirty="0"/>
              <a:t>Head circumference for age</a:t>
            </a:r>
          </a:p>
          <a:p>
            <a:r>
              <a:rPr lang="en-US" dirty="0"/>
              <a:t>Chest for head circumference</a:t>
            </a:r>
          </a:p>
          <a:p>
            <a:pPr marL="0" indent="0">
              <a:buNone/>
            </a:pPr>
            <a:endParaRPr lang="en-US" dirty="0"/>
          </a:p>
          <a:p>
            <a:endParaRPr lang="en-US" dirty="0"/>
          </a:p>
        </p:txBody>
      </p:sp>
    </p:spTree>
    <p:extLst>
      <p:ext uri="{BB962C8B-B14F-4D97-AF65-F5344CB8AC3E}">
        <p14:creationId xmlns:p14="http://schemas.microsoft.com/office/powerpoint/2010/main" val="3068856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Techniques</a:t>
            </a:r>
          </a:p>
        </p:txBody>
      </p:sp>
      <p:sp>
        <p:nvSpPr>
          <p:cNvPr id="3" name="Content Placeholder 2"/>
          <p:cNvSpPr>
            <a:spLocks noGrp="1"/>
          </p:cNvSpPr>
          <p:nvPr>
            <p:ph idx="1"/>
          </p:nvPr>
        </p:nvSpPr>
        <p:spPr>
          <a:xfrm>
            <a:off x="304800" y="1352550"/>
            <a:ext cx="8839200" cy="3657600"/>
          </a:xfrm>
        </p:spPr>
        <p:txBody>
          <a:bodyPr>
            <a:normAutofit fontScale="85000" lnSpcReduction="10000"/>
          </a:bodyPr>
          <a:lstStyle/>
          <a:p>
            <a:pPr marL="0" indent="0">
              <a:buNone/>
            </a:pPr>
            <a:r>
              <a:rPr lang="en-US" dirty="0"/>
              <a:t>1.  Measurements: Using anthropometric tools to obtain </a:t>
            </a:r>
            <a:r>
              <a:rPr lang="en-US" u="sng" dirty="0"/>
              <a:t>raw values</a:t>
            </a:r>
            <a:r>
              <a:rPr lang="en-US" dirty="0"/>
              <a:t>. </a:t>
            </a:r>
          </a:p>
          <a:p>
            <a:pPr marL="0" indent="0">
              <a:buNone/>
            </a:pPr>
            <a:r>
              <a:rPr lang="en-US" dirty="0"/>
              <a:t>2.  Reference values: </a:t>
            </a:r>
            <a:r>
              <a:rPr lang="en-US" u="sng" dirty="0"/>
              <a:t>Compare</a:t>
            </a:r>
            <a:r>
              <a:rPr lang="en-US" dirty="0"/>
              <a:t> with National &amp; International standards. </a:t>
            </a:r>
          </a:p>
          <a:p>
            <a:pPr marL="0" indent="0">
              <a:buNone/>
            </a:pPr>
            <a:r>
              <a:rPr lang="en-US" dirty="0"/>
              <a:t>3.  Index : Derived from </a:t>
            </a:r>
            <a:r>
              <a:rPr lang="en-US" u="sng" dirty="0"/>
              <a:t>two measurements </a:t>
            </a:r>
            <a:r>
              <a:rPr lang="en-US" dirty="0"/>
              <a:t>or a measurement and a reference (e.g.: BMI, Height-for- age). Computed or tables , Age and gender dependent/Independent. </a:t>
            </a:r>
          </a:p>
          <a:p>
            <a:pPr marL="0" indent="0">
              <a:buNone/>
            </a:pPr>
            <a:r>
              <a:rPr lang="en-US" dirty="0"/>
              <a:t>4.  Indicator: an index combined with a cut-off point (e.g. Height for age &lt; -2 z score) </a:t>
            </a:r>
          </a:p>
          <a:p>
            <a:pPr marL="0" indent="0">
              <a:buNone/>
            </a:pPr>
            <a:r>
              <a:rPr lang="en-US" dirty="0"/>
              <a:t>5.  Classification: Grading of Nutritional Status. </a:t>
            </a:r>
          </a:p>
        </p:txBody>
      </p:sp>
    </p:spTree>
    <p:extLst>
      <p:ext uri="{BB962C8B-B14F-4D97-AF65-F5344CB8AC3E}">
        <p14:creationId xmlns:p14="http://schemas.microsoft.com/office/powerpoint/2010/main" val="1510494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a:t>
            </a:r>
          </a:p>
        </p:txBody>
      </p:sp>
      <p:sp>
        <p:nvSpPr>
          <p:cNvPr id="3" name="Content Placeholder 2"/>
          <p:cNvSpPr>
            <a:spLocks noGrp="1"/>
          </p:cNvSpPr>
          <p:nvPr>
            <p:ph idx="1"/>
          </p:nvPr>
        </p:nvSpPr>
        <p:spPr>
          <a:xfrm>
            <a:off x="0" y="1352550"/>
            <a:ext cx="9144000" cy="3733800"/>
          </a:xfrm>
        </p:spPr>
        <p:txBody>
          <a:bodyPr>
            <a:noAutofit/>
          </a:bodyPr>
          <a:lstStyle/>
          <a:p>
            <a:pPr>
              <a:buFont typeface="Wingdings" pitchFamily="2" charset="2"/>
              <a:buChar char="Ø"/>
              <a:defRPr/>
            </a:pPr>
            <a:r>
              <a:rPr lang="en-US" sz="2000" b="1" dirty="0">
                <a:solidFill>
                  <a:srgbClr val="FF0000"/>
                </a:solidFill>
              </a:rPr>
              <a:t>Methods are precise and accurate</a:t>
            </a:r>
            <a:r>
              <a:rPr lang="en-US" sz="2000" b="1" dirty="0"/>
              <a:t>, provided standardized techniques are used.</a:t>
            </a:r>
          </a:p>
          <a:p>
            <a:pPr>
              <a:buFont typeface="Wingdings" pitchFamily="2" charset="2"/>
              <a:buChar char="Ø"/>
              <a:defRPr/>
            </a:pPr>
            <a:r>
              <a:rPr lang="en-US" sz="2000" b="1" dirty="0"/>
              <a:t>Procedures use </a:t>
            </a:r>
            <a:r>
              <a:rPr lang="en-US" sz="2000" b="1" dirty="0">
                <a:solidFill>
                  <a:srgbClr val="FF0000"/>
                </a:solidFill>
              </a:rPr>
              <a:t>simple, safe and non-invasive </a:t>
            </a:r>
            <a:r>
              <a:rPr lang="en-US" sz="2000" b="1" dirty="0"/>
              <a:t>techniques.</a:t>
            </a:r>
          </a:p>
          <a:p>
            <a:pPr>
              <a:buFont typeface="Wingdings" pitchFamily="2" charset="2"/>
              <a:buChar char="Ø"/>
              <a:defRPr/>
            </a:pPr>
            <a:r>
              <a:rPr lang="en-US" sz="2000" b="1" dirty="0"/>
              <a:t>Equipment required is </a:t>
            </a:r>
            <a:r>
              <a:rPr lang="en-US" sz="2000" b="1" dirty="0">
                <a:solidFill>
                  <a:srgbClr val="FF0000"/>
                </a:solidFill>
              </a:rPr>
              <a:t>inexpensive, portable and durable</a:t>
            </a:r>
            <a:r>
              <a:rPr lang="en-US" sz="2000" b="1" dirty="0"/>
              <a:t>, and can be made or purchased locally.</a:t>
            </a:r>
          </a:p>
          <a:p>
            <a:pPr>
              <a:buFont typeface="Wingdings" pitchFamily="2" charset="2"/>
              <a:buChar char="Ø"/>
              <a:defRPr/>
            </a:pPr>
            <a:r>
              <a:rPr lang="en-US" sz="2000" b="1" dirty="0"/>
              <a:t>Relatively </a:t>
            </a:r>
            <a:r>
              <a:rPr lang="en-US" sz="2000" b="1" dirty="0">
                <a:solidFill>
                  <a:srgbClr val="FF0000"/>
                </a:solidFill>
              </a:rPr>
              <a:t>unskilled personnel </a:t>
            </a:r>
            <a:r>
              <a:rPr lang="en-US" sz="2000" b="1" dirty="0"/>
              <a:t>can perform measurement procedures.</a:t>
            </a:r>
          </a:p>
          <a:p>
            <a:pPr>
              <a:buFont typeface="Wingdings" pitchFamily="2" charset="2"/>
              <a:buChar char="Ø"/>
              <a:defRPr/>
            </a:pPr>
            <a:r>
              <a:rPr lang="en-US" sz="2000" b="1" dirty="0"/>
              <a:t>Can be used to quantify the </a:t>
            </a:r>
            <a:r>
              <a:rPr lang="en-US" sz="2000" b="1" dirty="0">
                <a:solidFill>
                  <a:srgbClr val="FF0000"/>
                </a:solidFill>
              </a:rPr>
              <a:t>degree of under-nutrition (or over-nutrition)</a:t>
            </a:r>
            <a:r>
              <a:rPr lang="en-US" sz="2000" b="1" dirty="0"/>
              <a:t> </a:t>
            </a:r>
          </a:p>
          <a:p>
            <a:pPr>
              <a:buFont typeface="Wingdings" pitchFamily="2" charset="2"/>
              <a:buChar char="Ø"/>
              <a:defRPr/>
            </a:pPr>
            <a:r>
              <a:rPr lang="en-US" sz="2000" b="1" dirty="0">
                <a:solidFill>
                  <a:srgbClr val="FF0000"/>
                </a:solidFill>
              </a:rPr>
              <a:t>Suitable for large sample sizes </a:t>
            </a:r>
            <a:r>
              <a:rPr lang="en-US" sz="2000" b="1" dirty="0"/>
              <a:t>such as representative population samples.</a:t>
            </a:r>
          </a:p>
          <a:p>
            <a:pPr>
              <a:buFont typeface="Wingdings" pitchFamily="2" charset="2"/>
              <a:buChar char="Ø"/>
              <a:defRPr/>
            </a:pPr>
            <a:r>
              <a:rPr lang="en-US" sz="2000" b="1" dirty="0"/>
              <a:t>Can be </a:t>
            </a:r>
            <a:r>
              <a:rPr lang="en-US" sz="2000" b="1" dirty="0">
                <a:solidFill>
                  <a:srgbClr val="FF0000"/>
                </a:solidFill>
              </a:rPr>
              <a:t>used to monitor and evaluate changes </a:t>
            </a:r>
            <a:r>
              <a:rPr lang="en-US" sz="2000" b="1" dirty="0"/>
              <a:t>in nutritional status over time, seasons, generations, etc.</a:t>
            </a:r>
          </a:p>
          <a:p>
            <a:pPr>
              <a:buFont typeface="Wingdings" pitchFamily="2" charset="2"/>
              <a:buChar char="Ø"/>
              <a:defRPr/>
            </a:pPr>
            <a:r>
              <a:rPr lang="en-US" sz="2000" b="1" dirty="0">
                <a:solidFill>
                  <a:srgbClr val="FF0000"/>
                </a:solidFill>
              </a:rPr>
              <a:t>Adapted to develop screening tests </a:t>
            </a:r>
            <a:r>
              <a:rPr lang="en-US" sz="2000" b="1" dirty="0"/>
              <a:t>to identify those at high risk.</a:t>
            </a:r>
          </a:p>
          <a:p>
            <a:endParaRPr lang="en-US" sz="2000" dirty="0"/>
          </a:p>
        </p:txBody>
      </p:sp>
    </p:spTree>
    <p:extLst>
      <p:ext uri="{BB962C8B-B14F-4D97-AF65-F5344CB8AC3E}">
        <p14:creationId xmlns:p14="http://schemas.microsoft.com/office/powerpoint/2010/main" val="2006978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Disadvantages</a:t>
            </a:r>
          </a:p>
        </p:txBody>
      </p:sp>
      <p:sp>
        <p:nvSpPr>
          <p:cNvPr id="3" name="Content Placeholder 2"/>
          <p:cNvSpPr>
            <a:spLocks noGrp="1"/>
          </p:cNvSpPr>
          <p:nvPr>
            <p:ph idx="1"/>
          </p:nvPr>
        </p:nvSpPr>
        <p:spPr>
          <a:xfrm>
            <a:off x="304800" y="1352550"/>
            <a:ext cx="8610600" cy="3733800"/>
          </a:xfrm>
        </p:spPr>
        <p:txBody>
          <a:bodyPr>
            <a:normAutofit/>
          </a:bodyPr>
          <a:lstStyle/>
          <a:p>
            <a:r>
              <a:rPr lang="en-US" altLang="x-none" sz="3200" b="1" dirty="0"/>
              <a:t>The relative </a:t>
            </a:r>
            <a:r>
              <a:rPr lang="en-US" altLang="x-none" sz="3200" b="1" dirty="0">
                <a:solidFill>
                  <a:srgbClr val="FF0000"/>
                </a:solidFill>
              </a:rPr>
              <a:t>insensitivity to detect changes in nutritional status</a:t>
            </a:r>
            <a:r>
              <a:rPr lang="en-US" altLang="x-none" sz="3200" b="1" dirty="0"/>
              <a:t> following inadequacy of food over short periods of time.</a:t>
            </a:r>
          </a:p>
          <a:p>
            <a:r>
              <a:rPr lang="en-US" altLang="x-none" sz="3200" b="1" dirty="0"/>
              <a:t>The </a:t>
            </a:r>
            <a:r>
              <a:rPr lang="en-US" altLang="x-none" sz="3200" b="1" dirty="0">
                <a:solidFill>
                  <a:srgbClr val="FF0000"/>
                </a:solidFill>
              </a:rPr>
              <a:t>inability to distinguish the effect of specific nutrient deficiencies</a:t>
            </a:r>
            <a:r>
              <a:rPr lang="en-US" altLang="x-none" sz="3200" b="1" dirty="0"/>
              <a:t> (e.g. zinc deficiency) that affect growth in children from that due to inadequacy of food in general.</a:t>
            </a:r>
          </a:p>
        </p:txBody>
      </p:sp>
    </p:spTree>
    <p:extLst>
      <p:ext uri="{BB962C8B-B14F-4D97-AF65-F5344CB8AC3E}">
        <p14:creationId xmlns:p14="http://schemas.microsoft.com/office/powerpoint/2010/main" val="6674736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idescreen 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Widescreen Presentation.potx</Template>
  <TotalTime>0</TotalTime>
  <Words>2276</Words>
  <Application>Microsoft Macintosh PowerPoint</Application>
  <PresentationFormat>On-screen Show (16:9)</PresentationFormat>
  <Paragraphs>253</Paragraphs>
  <Slides>60</Slides>
  <Notes>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7" baseType="lpstr">
      <vt:lpstr>Arial</vt:lpstr>
      <vt:lpstr>Calibri</vt:lpstr>
      <vt:lpstr>Tw Cen MT</vt:lpstr>
      <vt:lpstr>Wingdings</vt:lpstr>
      <vt:lpstr>Wingdings 2</vt:lpstr>
      <vt:lpstr>Widescreen Presentation</vt:lpstr>
      <vt:lpstr>Document</vt:lpstr>
      <vt:lpstr>Anthropometric measurements</vt:lpstr>
      <vt:lpstr>Learning outcomes</vt:lpstr>
      <vt:lpstr>Anthropometry</vt:lpstr>
      <vt:lpstr>Use of anthropometry</vt:lpstr>
      <vt:lpstr>Use of anthropometry</vt:lpstr>
      <vt:lpstr>PowerPoint Presentation</vt:lpstr>
      <vt:lpstr>Techniques</vt:lpstr>
      <vt:lpstr>Advantages</vt:lpstr>
      <vt:lpstr>Disadvantages</vt:lpstr>
      <vt:lpstr>PowerPoint Presentation</vt:lpstr>
      <vt:lpstr>Measurements : Weight/Body Mass</vt:lpstr>
      <vt:lpstr>PowerPoint Presentation</vt:lpstr>
      <vt:lpstr>PowerPoint Presentation</vt:lpstr>
      <vt:lpstr>PowerPoint Presentation</vt:lpstr>
      <vt:lpstr>Weight</vt:lpstr>
      <vt:lpstr>Ideal Body Weight</vt:lpstr>
      <vt:lpstr>Relative weight(RW) </vt:lpstr>
      <vt:lpstr>Non-ambulatory persons</vt:lpstr>
      <vt:lpstr>Measurement: Height</vt:lpstr>
      <vt:lpstr>PowerPoint Presentation</vt:lpstr>
      <vt:lpstr>PowerPoint Presentation</vt:lpstr>
      <vt:lpstr>Height/Indirect method</vt:lpstr>
      <vt:lpstr>Think!</vt:lpstr>
      <vt:lpstr>Circumference/Mid-Upper Arm (MUAC): </vt:lpstr>
      <vt:lpstr>MUAC Adults cut-off points</vt:lpstr>
      <vt:lpstr>MUAC children cut-off points</vt:lpstr>
      <vt:lpstr>Circumference/Waist</vt:lpstr>
      <vt:lpstr>PowerPoint Presentation</vt:lpstr>
      <vt:lpstr>Circumference/Head circumference</vt:lpstr>
      <vt:lpstr>Circumference/ Hip circumference </vt:lpstr>
      <vt:lpstr>Skin fold thickness</vt:lpstr>
      <vt:lpstr>Skin Fold thickness</vt:lpstr>
      <vt:lpstr>PowerPoint Presentation</vt:lpstr>
      <vt:lpstr>PowerPoint Presentation</vt:lpstr>
      <vt:lpstr>PowerPoint Presentation</vt:lpstr>
      <vt:lpstr>PowerPoint Presentation</vt:lpstr>
      <vt:lpstr>Skin Fold Thickness</vt:lpstr>
      <vt:lpstr>Skin fold thickness</vt:lpstr>
      <vt:lpstr>Skinfold thickness</vt:lpstr>
      <vt:lpstr>Skinfold thickness</vt:lpstr>
      <vt:lpstr>Skinfold thickness</vt:lpstr>
      <vt:lpstr>Skin fold</vt:lpstr>
      <vt:lpstr>Skin fold thickness</vt:lpstr>
      <vt:lpstr>Skin fold thickness</vt:lpstr>
      <vt:lpstr>Skin Fold thickness</vt:lpstr>
      <vt:lpstr>Skin fold thickness</vt:lpstr>
      <vt:lpstr>PowerPoint Presentation</vt:lpstr>
      <vt:lpstr>PowerPoint Presentation</vt:lpstr>
      <vt:lpstr>BMI</vt:lpstr>
      <vt:lpstr>PowerPoint Presentation</vt:lpstr>
      <vt:lpstr>PowerPoint Presentation</vt:lpstr>
      <vt:lpstr>Waist-hip ratio</vt:lpstr>
      <vt:lpstr>W/H ratio</vt:lpstr>
      <vt:lpstr>W/H ratio reference</vt:lpstr>
      <vt:lpstr>Frame size</vt:lpstr>
      <vt:lpstr>PowerPoint Presentation</vt:lpstr>
      <vt:lpstr>Wrist circumference</vt:lpstr>
      <vt:lpstr>Wrist circumference</vt:lpstr>
      <vt:lpstr>PowerPoint Presentation</vt:lpstr>
      <vt:lpstr>Other Indices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2010-04-19T20:53:40Z</dcterms:created>
  <dcterms:modified xsi:type="dcterms:W3CDTF">2021-09-15T13:17:45Z</dcterms:modified>
</cp:coreProperties>
</file>