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12192000" cy="6858000"/>
  <p:notesSz cx="6858000" cy="9144000"/>
  <p:defaultTextStyle>
    <a:defPPr>
      <a:defRPr lang="en-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6"/>
  </p:normalViewPr>
  <p:slideViewPr>
    <p:cSldViewPr snapToGrid="0" snapToObjects="1">
      <p:cViewPr varScale="1">
        <p:scale>
          <a:sx n="76" d="100"/>
          <a:sy n="76" d="100"/>
        </p:scale>
        <p:origin x="216"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B59F7-F2C6-4694-AA90-7EAEC45E8F93}"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75E4374D-C55F-4AF5-BA9D-D047F19D491A}">
      <dgm:prSet/>
      <dgm:spPr/>
      <dgm:t>
        <a:bodyPr/>
        <a:lstStyle/>
        <a:p>
          <a:r>
            <a:rPr lang="en-US" b="1"/>
            <a:t>FFQ </a:t>
          </a:r>
          <a:r>
            <a:rPr lang="en-US"/>
            <a:t>assess </a:t>
          </a:r>
          <a:r>
            <a:rPr lang="en-US" b="1"/>
            <a:t>energy</a:t>
          </a:r>
          <a:r>
            <a:rPr lang="en-US"/>
            <a:t> and/ or </a:t>
          </a:r>
          <a:r>
            <a:rPr lang="en-US" b="1"/>
            <a:t>nutrient</a:t>
          </a:r>
          <a:r>
            <a:rPr lang="en-US"/>
            <a:t> intake by determining how frequently a person consumes a limited number of foods that are major sources of nutrients or of a particular dietary component in question. </a:t>
          </a:r>
        </a:p>
      </dgm:t>
    </dgm:pt>
    <dgm:pt modelId="{1C28590B-A972-46E6-8070-D711E5A1385F}" type="parTrans" cxnId="{4B400952-3BBE-4C2C-B6DE-DEB1F798909B}">
      <dgm:prSet/>
      <dgm:spPr/>
      <dgm:t>
        <a:bodyPr/>
        <a:lstStyle/>
        <a:p>
          <a:endParaRPr lang="en-US"/>
        </a:p>
      </dgm:t>
    </dgm:pt>
    <dgm:pt modelId="{FCA4D1A8-2228-4339-AD7E-F324507B66C3}" type="sibTrans" cxnId="{4B400952-3BBE-4C2C-B6DE-DEB1F798909B}">
      <dgm:prSet/>
      <dgm:spPr/>
      <dgm:t>
        <a:bodyPr/>
        <a:lstStyle/>
        <a:p>
          <a:endParaRPr lang="en-US"/>
        </a:p>
      </dgm:t>
    </dgm:pt>
    <dgm:pt modelId="{CAF5EAEA-141B-447E-813F-0898DD776318}">
      <dgm:prSet/>
      <dgm:spPr/>
      <dgm:t>
        <a:bodyPr/>
        <a:lstStyle/>
        <a:p>
          <a:r>
            <a:rPr lang="en-US" dirty="0"/>
            <a:t>The questionnaires consist of a list of ~150 or fewer individual foods or food groups that are important contributors to the population’s intake of energy and nutrients. Respondents indicate how many times a day, week, month, or year that they usually consume the foods. </a:t>
          </a:r>
        </a:p>
      </dgm:t>
    </dgm:pt>
    <dgm:pt modelId="{559183D8-8A75-4F94-9622-DEAA35D19405}" type="parTrans" cxnId="{6E5D65D0-5138-438A-980B-B21344A57901}">
      <dgm:prSet/>
      <dgm:spPr/>
      <dgm:t>
        <a:bodyPr/>
        <a:lstStyle/>
        <a:p>
          <a:endParaRPr lang="en-US"/>
        </a:p>
      </dgm:t>
    </dgm:pt>
    <dgm:pt modelId="{0563D99E-0110-4F6A-83ED-AC0C6906F01F}" type="sibTrans" cxnId="{6E5D65D0-5138-438A-980B-B21344A57901}">
      <dgm:prSet/>
      <dgm:spPr/>
      <dgm:t>
        <a:bodyPr/>
        <a:lstStyle/>
        <a:p>
          <a:endParaRPr lang="en-US"/>
        </a:p>
      </dgm:t>
    </dgm:pt>
    <dgm:pt modelId="{85D7C835-354C-C343-81FF-5025D960B4F1}" type="pres">
      <dgm:prSet presAssocID="{E1BB59F7-F2C6-4694-AA90-7EAEC45E8F93}" presName="Name0" presStyleCnt="0">
        <dgm:presLayoutVars>
          <dgm:dir/>
          <dgm:animLvl val="lvl"/>
          <dgm:resizeHandles val="exact"/>
        </dgm:presLayoutVars>
      </dgm:prSet>
      <dgm:spPr/>
    </dgm:pt>
    <dgm:pt modelId="{5203D4BC-FF7D-E345-9C7B-808D08B2B537}" type="pres">
      <dgm:prSet presAssocID="{CAF5EAEA-141B-447E-813F-0898DD776318}" presName="boxAndChildren" presStyleCnt="0"/>
      <dgm:spPr/>
    </dgm:pt>
    <dgm:pt modelId="{CC763EFB-974F-844F-9D1A-310067BD12E1}" type="pres">
      <dgm:prSet presAssocID="{CAF5EAEA-141B-447E-813F-0898DD776318}" presName="parentTextBox" presStyleLbl="node1" presStyleIdx="0" presStyleCnt="2"/>
      <dgm:spPr/>
    </dgm:pt>
    <dgm:pt modelId="{7CB9FC6F-769F-0247-832C-6BD679652C69}" type="pres">
      <dgm:prSet presAssocID="{FCA4D1A8-2228-4339-AD7E-F324507B66C3}" presName="sp" presStyleCnt="0"/>
      <dgm:spPr/>
    </dgm:pt>
    <dgm:pt modelId="{00E7292B-95E1-BB43-91F7-D6E0AF68DA7D}" type="pres">
      <dgm:prSet presAssocID="{75E4374D-C55F-4AF5-BA9D-D047F19D491A}" presName="arrowAndChildren" presStyleCnt="0"/>
      <dgm:spPr/>
    </dgm:pt>
    <dgm:pt modelId="{FAEFC573-417C-884C-8B7D-3F87E8F1ABD6}" type="pres">
      <dgm:prSet presAssocID="{75E4374D-C55F-4AF5-BA9D-D047F19D491A}" presName="parentTextArrow" presStyleLbl="node1" presStyleIdx="1" presStyleCnt="2"/>
      <dgm:spPr/>
    </dgm:pt>
  </dgm:ptLst>
  <dgm:cxnLst>
    <dgm:cxn modelId="{E08E2307-35AC-154C-A7D2-82CB02CA1E91}" type="presOf" srcId="{75E4374D-C55F-4AF5-BA9D-D047F19D491A}" destId="{FAEFC573-417C-884C-8B7D-3F87E8F1ABD6}" srcOrd="0" destOrd="0" presId="urn:microsoft.com/office/officeart/2005/8/layout/process4"/>
    <dgm:cxn modelId="{C9678E45-E333-F84F-9676-7BAF01694890}" type="presOf" srcId="{E1BB59F7-F2C6-4694-AA90-7EAEC45E8F93}" destId="{85D7C835-354C-C343-81FF-5025D960B4F1}" srcOrd="0" destOrd="0" presId="urn:microsoft.com/office/officeart/2005/8/layout/process4"/>
    <dgm:cxn modelId="{4B400952-3BBE-4C2C-B6DE-DEB1F798909B}" srcId="{E1BB59F7-F2C6-4694-AA90-7EAEC45E8F93}" destId="{75E4374D-C55F-4AF5-BA9D-D047F19D491A}" srcOrd="0" destOrd="0" parTransId="{1C28590B-A972-46E6-8070-D711E5A1385F}" sibTransId="{FCA4D1A8-2228-4339-AD7E-F324507B66C3}"/>
    <dgm:cxn modelId="{6EBC82BB-5610-8341-B024-2ADC30941FFF}" type="presOf" srcId="{CAF5EAEA-141B-447E-813F-0898DD776318}" destId="{CC763EFB-974F-844F-9D1A-310067BD12E1}" srcOrd="0" destOrd="0" presId="urn:microsoft.com/office/officeart/2005/8/layout/process4"/>
    <dgm:cxn modelId="{6E5D65D0-5138-438A-980B-B21344A57901}" srcId="{E1BB59F7-F2C6-4694-AA90-7EAEC45E8F93}" destId="{CAF5EAEA-141B-447E-813F-0898DD776318}" srcOrd="1" destOrd="0" parTransId="{559183D8-8A75-4F94-9622-DEAA35D19405}" sibTransId="{0563D99E-0110-4F6A-83ED-AC0C6906F01F}"/>
    <dgm:cxn modelId="{5225A484-DC0A-7D40-A266-438B3F987DEC}" type="presParOf" srcId="{85D7C835-354C-C343-81FF-5025D960B4F1}" destId="{5203D4BC-FF7D-E345-9C7B-808D08B2B537}" srcOrd="0" destOrd="0" presId="urn:microsoft.com/office/officeart/2005/8/layout/process4"/>
    <dgm:cxn modelId="{42E686B4-CA1A-714B-B838-6E6E1AAABFF9}" type="presParOf" srcId="{5203D4BC-FF7D-E345-9C7B-808D08B2B537}" destId="{CC763EFB-974F-844F-9D1A-310067BD12E1}" srcOrd="0" destOrd="0" presId="urn:microsoft.com/office/officeart/2005/8/layout/process4"/>
    <dgm:cxn modelId="{0239B93B-2CF3-274D-8598-6AF9AE6DC296}" type="presParOf" srcId="{85D7C835-354C-C343-81FF-5025D960B4F1}" destId="{7CB9FC6F-769F-0247-832C-6BD679652C69}" srcOrd="1" destOrd="0" presId="urn:microsoft.com/office/officeart/2005/8/layout/process4"/>
    <dgm:cxn modelId="{9B345D29-1466-1849-AC26-3EC51456311A}" type="presParOf" srcId="{85D7C835-354C-C343-81FF-5025D960B4F1}" destId="{00E7292B-95E1-BB43-91F7-D6E0AF68DA7D}" srcOrd="2" destOrd="0" presId="urn:microsoft.com/office/officeart/2005/8/layout/process4"/>
    <dgm:cxn modelId="{B3252B41-DCB0-864C-8203-29BD3963A2B0}" type="presParOf" srcId="{00E7292B-95E1-BB43-91F7-D6E0AF68DA7D}" destId="{FAEFC573-417C-884C-8B7D-3F87E8F1ABD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63EFB-974F-844F-9D1A-310067BD12E1}">
      <dsp:nvSpPr>
        <dsp:cNvPr id="0" name=""/>
        <dsp:cNvSpPr/>
      </dsp:nvSpPr>
      <dsp:spPr>
        <a:xfrm>
          <a:off x="0" y="3853001"/>
          <a:ext cx="7027333" cy="25279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The questionnaires consist of a list of ~150 or fewer individual foods or food groups that are important contributors to the population’s intake of energy and nutrients. Respondents indicate how many times a day, week, month, or year that they usually consume the foods. </a:t>
          </a:r>
        </a:p>
      </dsp:txBody>
      <dsp:txXfrm>
        <a:off x="0" y="3853001"/>
        <a:ext cx="7027333" cy="2527985"/>
      </dsp:txXfrm>
    </dsp:sp>
    <dsp:sp modelId="{FAEFC573-417C-884C-8B7D-3F87E8F1ABD6}">
      <dsp:nvSpPr>
        <dsp:cNvPr id="0" name=""/>
        <dsp:cNvSpPr/>
      </dsp:nvSpPr>
      <dsp:spPr>
        <a:xfrm rot="10800000">
          <a:off x="0" y="2878"/>
          <a:ext cx="7027333" cy="3888042"/>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a:t>FFQ </a:t>
          </a:r>
          <a:r>
            <a:rPr lang="en-US" sz="2500" kern="1200"/>
            <a:t>assess </a:t>
          </a:r>
          <a:r>
            <a:rPr lang="en-US" sz="2500" b="1" kern="1200"/>
            <a:t>energy</a:t>
          </a:r>
          <a:r>
            <a:rPr lang="en-US" sz="2500" kern="1200"/>
            <a:t> and/ or </a:t>
          </a:r>
          <a:r>
            <a:rPr lang="en-US" sz="2500" b="1" kern="1200"/>
            <a:t>nutrient</a:t>
          </a:r>
          <a:r>
            <a:rPr lang="en-US" sz="2500" kern="1200"/>
            <a:t> intake by determining how frequently a person consumes a limited number of foods that are major sources of nutrients or of a particular dietary component in question. </a:t>
          </a:r>
        </a:p>
      </dsp:txBody>
      <dsp:txXfrm rot="10800000">
        <a:off x="0" y="2878"/>
        <a:ext cx="7027333" cy="25263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9067-03EA-AB4D-901C-E71D93262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O"/>
          </a:p>
        </p:txBody>
      </p:sp>
      <p:sp>
        <p:nvSpPr>
          <p:cNvPr id="3" name="Subtitle 2">
            <a:extLst>
              <a:ext uri="{FF2B5EF4-FFF2-40B4-BE49-F238E27FC236}">
                <a16:creationId xmlns:a16="http://schemas.microsoft.com/office/drawing/2014/main" id="{F565A882-873F-8042-AF01-2EDA0F9CF6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O"/>
          </a:p>
        </p:txBody>
      </p:sp>
      <p:sp>
        <p:nvSpPr>
          <p:cNvPr id="4" name="Date Placeholder 3">
            <a:extLst>
              <a:ext uri="{FF2B5EF4-FFF2-40B4-BE49-F238E27FC236}">
                <a16:creationId xmlns:a16="http://schemas.microsoft.com/office/drawing/2014/main" id="{25ADE9F6-0963-004B-BE73-B2E7EB369349}"/>
              </a:ext>
            </a:extLst>
          </p:cNvPr>
          <p:cNvSpPr>
            <a:spLocks noGrp="1"/>
          </p:cNvSpPr>
          <p:nvPr>
            <p:ph type="dt" sz="half" idx="10"/>
          </p:nvPr>
        </p:nvSpPr>
        <p:spPr/>
        <p:txBody>
          <a:bodyPr/>
          <a:lstStyle/>
          <a:p>
            <a:fld id="{28E4F240-210A-1A40-A07C-C2EA608433D2}" type="datetimeFigureOut">
              <a:rPr lang="en-JO" smtClean="0"/>
              <a:t>2/12/20</a:t>
            </a:fld>
            <a:endParaRPr lang="en-JO"/>
          </a:p>
        </p:txBody>
      </p:sp>
      <p:sp>
        <p:nvSpPr>
          <p:cNvPr id="5" name="Footer Placeholder 4">
            <a:extLst>
              <a:ext uri="{FF2B5EF4-FFF2-40B4-BE49-F238E27FC236}">
                <a16:creationId xmlns:a16="http://schemas.microsoft.com/office/drawing/2014/main" id="{4DCA321C-384A-724C-BE98-0BBAB8C7E444}"/>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D379493B-82B0-164D-A4C1-7AD2D8C2E249}"/>
              </a:ext>
            </a:extLst>
          </p:cNvPr>
          <p:cNvSpPr>
            <a:spLocks noGrp="1"/>
          </p:cNvSpPr>
          <p:nvPr>
            <p:ph type="sldNum" sz="quarter" idx="12"/>
          </p:nvPr>
        </p:nvSpPr>
        <p:spPr/>
        <p:txBody>
          <a:bodyPr/>
          <a:lstStyle/>
          <a:p>
            <a:fld id="{42ED9D02-55A9-494F-BC5D-48F074568ED7}" type="slidenum">
              <a:rPr lang="en-JO" smtClean="0"/>
              <a:t>‹#›</a:t>
            </a:fld>
            <a:endParaRPr lang="en-JO"/>
          </a:p>
        </p:txBody>
      </p:sp>
    </p:spTree>
    <p:extLst>
      <p:ext uri="{BB962C8B-B14F-4D97-AF65-F5344CB8AC3E}">
        <p14:creationId xmlns:p14="http://schemas.microsoft.com/office/powerpoint/2010/main" val="175571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8F70-5D6D-E14A-8B59-1874DC9D8F8C}"/>
              </a:ext>
            </a:extLst>
          </p:cNvPr>
          <p:cNvSpPr>
            <a:spLocks noGrp="1"/>
          </p:cNvSpPr>
          <p:nvPr>
            <p:ph type="title"/>
          </p:nvPr>
        </p:nvSpPr>
        <p:spPr/>
        <p:txBody>
          <a:bodyPr/>
          <a:lstStyle/>
          <a:p>
            <a:r>
              <a:rPr lang="en-US"/>
              <a:t>Click to edit Master title style</a:t>
            </a:r>
            <a:endParaRPr lang="en-JO"/>
          </a:p>
        </p:txBody>
      </p:sp>
      <p:sp>
        <p:nvSpPr>
          <p:cNvPr id="3" name="Vertical Text Placeholder 2">
            <a:extLst>
              <a:ext uri="{FF2B5EF4-FFF2-40B4-BE49-F238E27FC236}">
                <a16:creationId xmlns:a16="http://schemas.microsoft.com/office/drawing/2014/main" id="{FC8A1E98-B6EF-8B4A-BC5C-E0B67C7543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9D862A5A-1E8E-A14C-8647-CBD26EA0B5D5}"/>
              </a:ext>
            </a:extLst>
          </p:cNvPr>
          <p:cNvSpPr>
            <a:spLocks noGrp="1"/>
          </p:cNvSpPr>
          <p:nvPr>
            <p:ph type="dt" sz="half" idx="10"/>
          </p:nvPr>
        </p:nvSpPr>
        <p:spPr/>
        <p:txBody>
          <a:bodyPr/>
          <a:lstStyle/>
          <a:p>
            <a:fld id="{28E4F240-210A-1A40-A07C-C2EA608433D2}" type="datetimeFigureOut">
              <a:rPr lang="en-JO" smtClean="0"/>
              <a:t>2/12/20</a:t>
            </a:fld>
            <a:endParaRPr lang="en-JO"/>
          </a:p>
        </p:txBody>
      </p:sp>
      <p:sp>
        <p:nvSpPr>
          <p:cNvPr id="5" name="Footer Placeholder 4">
            <a:extLst>
              <a:ext uri="{FF2B5EF4-FFF2-40B4-BE49-F238E27FC236}">
                <a16:creationId xmlns:a16="http://schemas.microsoft.com/office/drawing/2014/main" id="{D6C441FA-642D-3A48-A842-6F0C10E8B375}"/>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C6B52334-369F-FA4D-917E-576BC2B65D7A}"/>
              </a:ext>
            </a:extLst>
          </p:cNvPr>
          <p:cNvSpPr>
            <a:spLocks noGrp="1"/>
          </p:cNvSpPr>
          <p:nvPr>
            <p:ph type="sldNum" sz="quarter" idx="12"/>
          </p:nvPr>
        </p:nvSpPr>
        <p:spPr/>
        <p:txBody>
          <a:bodyPr/>
          <a:lstStyle/>
          <a:p>
            <a:fld id="{42ED9D02-55A9-494F-BC5D-48F074568ED7}" type="slidenum">
              <a:rPr lang="en-JO" smtClean="0"/>
              <a:t>‹#›</a:t>
            </a:fld>
            <a:endParaRPr lang="en-JO"/>
          </a:p>
        </p:txBody>
      </p:sp>
    </p:spTree>
    <p:extLst>
      <p:ext uri="{BB962C8B-B14F-4D97-AF65-F5344CB8AC3E}">
        <p14:creationId xmlns:p14="http://schemas.microsoft.com/office/powerpoint/2010/main" val="239774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2D91AA-459A-814B-ABCB-FE198CBD6C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O"/>
          </a:p>
        </p:txBody>
      </p:sp>
      <p:sp>
        <p:nvSpPr>
          <p:cNvPr id="3" name="Vertical Text Placeholder 2">
            <a:extLst>
              <a:ext uri="{FF2B5EF4-FFF2-40B4-BE49-F238E27FC236}">
                <a16:creationId xmlns:a16="http://schemas.microsoft.com/office/drawing/2014/main" id="{7A31DC0F-B68E-7A4A-9C01-FE2D8C1C8A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A65DB69C-5C82-4C43-88B6-5112DCE9652C}"/>
              </a:ext>
            </a:extLst>
          </p:cNvPr>
          <p:cNvSpPr>
            <a:spLocks noGrp="1"/>
          </p:cNvSpPr>
          <p:nvPr>
            <p:ph type="dt" sz="half" idx="10"/>
          </p:nvPr>
        </p:nvSpPr>
        <p:spPr/>
        <p:txBody>
          <a:bodyPr/>
          <a:lstStyle/>
          <a:p>
            <a:fld id="{28E4F240-210A-1A40-A07C-C2EA608433D2}" type="datetimeFigureOut">
              <a:rPr lang="en-JO" smtClean="0"/>
              <a:t>2/12/20</a:t>
            </a:fld>
            <a:endParaRPr lang="en-JO"/>
          </a:p>
        </p:txBody>
      </p:sp>
      <p:sp>
        <p:nvSpPr>
          <p:cNvPr id="5" name="Footer Placeholder 4">
            <a:extLst>
              <a:ext uri="{FF2B5EF4-FFF2-40B4-BE49-F238E27FC236}">
                <a16:creationId xmlns:a16="http://schemas.microsoft.com/office/drawing/2014/main" id="{43619767-46D4-D54D-B2B4-CE00B3574D9F}"/>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FD0C9B73-5F0E-464F-919C-02A79E9C2ED4}"/>
              </a:ext>
            </a:extLst>
          </p:cNvPr>
          <p:cNvSpPr>
            <a:spLocks noGrp="1"/>
          </p:cNvSpPr>
          <p:nvPr>
            <p:ph type="sldNum" sz="quarter" idx="12"/>
          </p:nvPr>
        </p:nvSpPr>
        <p:spPr/>
        <p:txBody>
          <a:bodyPr/>
          <a:lstStyle/>
          <a:p>
            <a:fld id="{42ED9D02-55A9-494F-BC5D-48F074568ED7}" type="slidenum">
              <a:rPr lang="en-JO" smtClean="0"/>
              <a:t>‹#›</a:t>
            </a:fld>
            <a:endParaRPr lang="en-JO"/>
          </a:p>
        </p:txBody>
      </p:sp>
    </p:spTree>
    <p:extLst>
      <p:ext uri="{BB962C8B-B14F-4D97-AF65-F5344CB8AC3E}">
        <p14:creationId xmlns:p14="http://schemas.microsoft.com/office/powerpoint/2010/main" val="276943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EBE4-9764-5A4A-AD23-4BBD702F73FD}"/>
              </a:ext>
            </a:extLst>
          </p:cNvPr>
          <p:cNvSpPr>
            <a:spLocks noGrp="1"/>
          </p:cNvSpPr>
          <p:nvPr>
            <p:ph type="title"/>
          </p:nvPr>
        </p:nvSpPr>
        <p:spPr/>
        <p:txBody>
          <a:bodyPr/>
          <a:lstStyle/>
          <a:p>
            <a:r>
              <a:rPr lang="en-US"/>
              <a:t>Click to edit Master title style</a:t>
            </a:r>
            <a:endParaRPr lang="en-JO"/>
          </a:p>
        </p:txBody>
      </p:sp>
      <p:sp>
        <p:nvSpPr>
          <p:cNvPr id="3" name="Content Placeholder 2">
            <a:extLst>
              <a:ext uri="{FF2B5EF4-FFF2-40B4-BE49-F238E27FC236}">
                <a16:creationId xmlns:a16="http://schemas.microsoft.com/office/drawing/2014/main" id="{6F55D0C3-C3FE-2946-9F32-A4FF8AFB1B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00E6665F-D424-AE45-BEB9-699895D049C6}"/>
              </a:ext>
            </a:extLst>
          </p:cNvPr>
          <p:cNvSpPr>
            <a:spLocks noGrp="1"/>
          </p:cNvSpPr>
          <p:nvPr>
            <p:ph type="dt" sz="half" idx="10"/>
          </p:nvPr>
        </p:nvSpPr>
        <p:spPr/>
        <p:txBody>
          <a:bodyPr/>
          <a:lstStyle/>
          <a:p>
            <a:fld id="{28E4F240-210A-1A40-A07C-C2EA608433D2}" type="datetimeFigureOut">
              <a:rPr lang="en-JO" smtClean="0"/>
              <a:t>2/12/20</a:t>
            </a:fld>
            <a:endParaRPr lang="en-JO"/>
          </a:p>
        </p:txBody>
      </p:sp>
      <p:sp>
        <p:nvSpPr>
          <p:cNvPr id="5" name="Footer Placeholder 4">
            <a:extLst>
              <a:ext uri="{FF2B5EF4-FFF2-40B4-BE49-F238E27FC236}">
                <a16:creationId xmlns:a16="http://schemas.microsoft.com/office/drawing/2014/main" id="{372CA0B7-AE0F-1244-8A66-817EF11E3251}"/>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417BC96C-5F39-A34C-900D-6127BF2796D2}"/>
              </a:ext>
            </a:extLst>
          </p:cNvPr>
          <p:cNvSpPr>
            <a:spLocks noGrp="1"/>
          </p:cNvSpPr>
          <p:nvPr>
            <p:ph type="sldNum" sz="quarter" idx="12"/>
          </p:nvPr>
        </p:nvSpPr>
        <p:spPr/>
        <p:txBody>
          <a:bodyPr/>
          <a:lstStyle/>
          <a:p>
            <a:fld id="{42ED9D02-55A9-494F-BC5D-48F074568ED7}" type="slidenum">
              <a:rPr lang="en-JO" smtClean="0"/>
              <a:t>‹#›</a:t>
            </a:fld>
            <a:endParaRPr lang="en-JO"/>
          </a:p>
        </p:txBody>
      </p:sp>
    </p:spTree>
    <p:extLst>
      <p:ext uri="{BB962C8B-B14F-4D97-AF65-F5344CB8AC3E}">
        <p14:creationId xmlns:p14="http://schemas.microsoft.com/office/powerpoint/2010/main" val="113079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B6DC9-E9B9-A040-B04F-E95FA5A5AE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O"/>
          </a:p>
        </p:txBody>
      </p:sp>
      <p:sp>
        <p:nvSpPr>
          <p:cNvPr id="3" name="Text Placeholder 2">
            <a:extLst>
              <a:ext uri="{FF2B5EF4-FFF2-40B4-BE49-F238E27FC236}">
                <a16:creationId xmlns:a16="http://schemas.microsoft.com/office/drawing/2014/main" id="{81D23A11-9102-E44E-9A32-F6B9F85F5F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640302-A3D8-304E-B754-2CA994AD8428}"/>
              </a:ext>
            </a:extLst>
          </p:cNvPr>
          <p:cNvSpPr>
            <a:spLocks noGrp="1"/>
          </p:cNvSpPr>
          <p:nvPr>
            <p:ph type="dt" sz="half" idx="10"/>
          </p:nvPr>
        </p:nvSpPr>
        <p:spPr/>
        <p:txBody>
          <a:bodyPr/>
          <a:lstStyle/>
          <a:p>
            <a:fld id="{28E4F240-210A-1A40-A07C-C2EA608433D2}" type="datetimeFigureOut">
              <a:rPr lang="en-JO" smtClean="0"/>
              <a:t>2/12/20</a:t>
            </a:fld>
            <a:endParaRPr lang="en-JO"/>
          </a:p>
        </p:txBody>
      </p:sp>
      <p:sp>
        <p:nvSpPr>
          <p:cNvPr id="5" name="Footer Placeholder 4">
            <a:extLst>
              <a:ext uri="{FF2B5EF4-FFF2-40B4-BE49-F238E27FC236}">
                <a16:creationId xmlns:a16="http://schemas.microsoft.com/office/drawing/2014/main" id="{5E912522-EE86-D044-9C0B-B46007F8A677}"/>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B779943D-5E99-7646-8E1F-EF3AA6B3CC5B}"/>
              </a:ext>
            </a:extLst>
          </p:cNvPr>
          <p:cNvSpPr>
            <a:spLocks noGrp="1"/>
          </p:cNvSpPr>
          <p:nvPr>
            <p:ph type="sldNum" sz="quarter" idx="12"/>
          </p:nvPr>
        </p:nvSpPr>
        <p:spPr/>
        <p:txBody>
          <a:bodyPr/>
          <a:lstStyle/>
          <a:p>
            <a:fld id="{42ED9D02-55A9-494F-BC5D-48F074568ED7}" type="slidenum">
              <a:rPr lang="en-JO" smtClean="0"/>
              <a:t>‹#›</a:t>
            </a:fld>
            <a:endParaRPr lang="en-JO"/>
          </a:p>
        </p:txBody>
      </p:sp>
    </p:spTree>
    <p:extLst>
      <p:ext uri="{BB962C8B-B14F-4D97-AF65-F5344CB8AC3E}">
        <p14:creationId xmlns:p14="http://schemas.microsoft.com/office/powerpoint/2010/main" val="164630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55A39-8261-E047-B068-7EBAE2944B2E}"/>
              </a:ext>
            </a:extLst>
          </p:cNvPr>
          <p:cNvSpPr>
            <a:spLocks noGrp="1"/>
          </p:cNvSpPr>
          <p:nvPr>
            <p:ph type="title"/>
          </p:nvPr>
        </p:nvSpPr>
        <p:spPr/>
        <p:txBody>
          <a:bodyPr/>
          <a:lstStyle/>
          <a:p>
            <a:r>
              <a:rPr lang="en-US"/>
              <a:t>Click to edit Master title style</a:t>
            </a:r>
            <a:endParaRPr lang="en-JO"/>
          </a:p>
        </p:txBody>
      </p:sp>
      <p:sp>
        <p:nvSpPr>
          <p:cNvPr id="3" name="Content Placeholder 2">
            <a:extLst>
              <a:ext uri="{FF2B5EF4-FFF2-40B4-BE49-F238E27FC236}">
                <a16:creationId xmlns:a16="http://schemas.microsoft.com/office/drawing/2014/main" id="{83FE03FF-D68A-1B4F-82B6-450879033B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Content Placeholder 3">
            <a:extLst>
              <a:ext uri="{FF2B5EF4-FFF2-40B4-BE49-F238E27FC236}">
                <a16:creationId xmlns:a16="http://schemas.microsoft.com/office/drawing/2014/main" id="{8EE1CCC4-0A23-CE47-84C1-2331A11C39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5" name="Date Placeholder 4">
            <a:extLst>
              <a:ext uri="{FF2B5EF4-FFF2-40B4-BE49-F238E27FC236}">
                <a16:creationId xmlns:a16="http://schemas.microsoft.com/office/drawing/2014/main" id="{BD054C3E-5781-C444-9BD8-3C3FC32F8A80}"/>
              </a:ext>
            </a:extLst>
          </p:cNvPr>
          <p:cNvSpPr>
            <a:spLocks noGrp="1"/>
          </p:cNvSpPr>
          <p:nvPr>
            <p:ph type="dt" sz="half" idx="10"/>
          </p:nvPr>
        </p:nvSpPr>
        <p:spPr/>
        <p:txBody>
          <a:bodyPr/>
          <a:lstStyle/>
          <a:p>
            <a:fld id="{28E4F240-210A-1A40-A07C-C2EA608433D2}" type="datetimeFigureOut">
              <a:rPr lang="en-JO" smtClean="0"/>
              <a:t>2/12/20</a:t>
            </a:fld>
            <a:endParaRPr lang="en-JO"/>
          </a:p>
        </p:txBody>
      </p:sp>
      <p:sp>
        <p:nvSpPr>
          <p:cNvPr id="6" name="Footer Placeholder 5">
            <a:extLst>
              <a:ext uri="{FF2B5EF4-FFF2-40B4-BE49-F238E27FC236}">
                <a16:creationId xmlns:a16="http://schemas.microsoft.com/office/drawing/2014/main" id="{19D950CD-BFA0-AB40-BB3A-77E0AC2966DD}"/>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65B113FD-3FCC-9C49-AB2F-BD8C272416F4}"/>
              </a:ext>
            </a:extLst>
          </p:cNvPr>
          <p:cNvSpPr>
            <a:spLocks noGrp="1"/>
          </p:cNvSpPr>
          <p:nvPr>
            <p:ph type="sldNum" sz="quarter" idx="12"/>
          </p:nvPr>
        </p:nvSpPr>
        <p:spPr/>
        <p:txBody>
          <a:bodyPr/>
          <a:lstStyle/>
          <a:p>
            <a:fld id="{42ED9D02-55A9-494F-BC5D-48F074568ED7}" type="slidenum">
              <a:rPr lang="en-JO" smtClean="0"/>
              <a:t>‹#›</a:t>
            </a:fld>
            <a:endParaRPr lang="en-JO"/>
          </a:p>
        </p:txBody>
      </p:sp>
    </p:spTree>
    <p:extLst>
      <p:ext uri="{BB962C8B-B14F-4D97-AF65-F5344CB8AC3E}">
        <p14:creationId xmlns:p14="http://schemas.microsoft.com/office/powerpoint/2010/main" val="122877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575B-0BC5-754D-852D-819621980CE0}"/>
              </a:ext>
            </a:extLst>
          </p:cNvPr>
          <p:cNvSpPr>
            <a:spLocks noGrp="1"/>
          </p:cNvSpPr>
          <p:nvPr>
            <p:ph type="title"/>
          </p:nvPr>
        </p:nvSpPr>
        <p:spPr>
          <a:xfrm>
            <a:off x="839788" y="365125"/>
            <a:ext cx="10515600" cy="1325563"/>
          </a:xfrm>
        </p:spPr>
        <p:txBody>
          <a:bodyPr/>
          <a:lstStyle/>
          <a:p>
            <a:r>
              <a:rPr lang="en-US"/>
              <a:t>Click to edit Master title style</a:t>
            </a:r>
            <a:endParaRPr lang="en-JO"/>
          </a:p>
        </p:txBody>
      </p:sp>
      <p:sp>
        <p:nvSpPr>
          <p:cNvPr id="3" name="Text Placeholder 2">
            <a:extLst>
              <a:ext uri="{FF2B5EF4-FFF2-40B4-BE49-F238E27FC236}">
                <a16:creationId xmlns:a16="http://schemas.microsoft.com/office/drawing/2014/main" id="{C63EEE84-016C-E74C-95CF-1935DFB5C7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27E76D-7479-794E-995F-E99A85CA1E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5" name="Text Placeholder 4">
            <a:extLst>
              <a:ext uri="{FF2B5EF4-FFF2-40B4-BE49-F238E27FC236}">
                <a16:creationId xmlns:a16="http://schemas.microsoft.com/office/drawing/2014/main" id="{53E251E2-F832-EE4E-AD27-95FB390A53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AA35BE-B34D-B842-B302-CD987087B0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7" name="Date Placeholder 6">
            <a:extLst>
              <a:ext uri="{FF2B5EF4-FFF2-40B4-BE49-F238E27FC236}">
                <a16:creationId xmlns:a16="http://schemas.microsoft.com/office/drawing/2014/main" id="{BB649443-23AE-6A49-B1D5-C597769E82D3}"/>
              </a:ext>
            </a:extLst>
          </p:cNvPr>
          <p:cNvSpPr>
            <a:spLocks noGrp="1"/>
          </p:cNvSpPr>
          <p:nvPr>
            <p:ph type="dt" sz="half" idx="10"/>
          </p:nvPr>
        </p:nvSpPr>
        <p:spPr/>
        <p:txBody>
          <a:bodyPr/>
          <a:lstStyle/>
          <a:p>
            <a:fld id="{28E4F240-210A-1A40-A07C-C2EA608433D2}" type="datetimeFigureOut">
              <a:rPr lang="en-JO" smtClean="0"/>
              <a:t>2/12/20</a:t>
            </a:fld>
            <a:endParaRPr lang="en-JO"/>
          </a:p>
        </p:txBody>
      </p:sp>
      <p:sp>
        <p:nvSpPr>
          <p:cNvPr id="8" name="Footer Placeholder 7">
            <a:extLst>
              <a:ext uri="{FF2B5EF4-FFF2-40B4-BE49-F238E27FC236}">
                <a16:creationId xmlns:a16="http://schemas.microsoft.com/office/drawing/2014/main" id="{EB61DA56-3CE2-0146-A8E7-3634156E48F3}"/>
              </a:ext>
            </a:extLst>
          </p:cNvPr>
          <p:cNvSpPr>
            <a:spLocks noGrp="1"/>
          </p:cNvSpPr>
          <p:nvPr>
            <p:ph type="ftr" sz="quarter" idx="11"/>
          </p:nvPr>
        </p:nvSpPr>
        <p:spPr/>
        <p:txBody>
          <a:bodyPr/>
          <a:lstStyle/>
          <a:p>
            <a:endParaRPr lang="en-JO"/>
          </a:p>
        </p:txBody>
      </p:sp>
      <p:sp>
        <p:nvSpPr>
          <p:cNvPr id="9" name="Slide Number Placeholder 8">
            <a:extLst>
              <a:ext uri="{FF2B5EF4-FFF2-40B4-BE49-F238E27FC236}">
                <a16:creationId xmlns:a16="http://schemas.microsoft.com/office/drawing/2014/main" id="{52876E12-137E-3540-A251-96F7A50BA886}"/>
              </a:ext>
            </a:extLst>
          </p:cNvPr>
          <p:cNvSpPr>
            <a:spLocks noGrp="1"/>
          </p:cNvSpPr>
          <p:nvPr>
            <p:ph type="sldNum" sz="quarter" idx="12"/>
          </p:nvPr>
        </p:nvSpPr>
        <p:spPr/>
        <p:txBody>
          <a:bodyPr/>
          <a:lstStyle/>
          <a:p>
            <a:fld id="{42ED9D02-55A9-494F-BC5D-48F074568ED7}" type="slidenum">
              <a:rPr lang="en-JO" smtClean="0"/>
              <a:t>‹#›</a:t>
            </a:fld>
            <a:endParaRPr lang="en-JO"/>
          </a:p>
        </p:txBody>
      </p:sp>
    </p:spTree>
    <p:extLst>
      <p:ext uri="{BB962C8B-B14F-4D97-AF65-F5344CB8AC3E}">
        <p14:creationId xmlns:p14="http://schemas.microsoft.com/office/powerpoint/2010/main" val="187645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1356-C64B-E843-8DDC-392D56190258}"/>
              </a:ext>
            </a:extLst>
          </p:cNvPr>
          <p:cNvSpPr>
            <a:spLocks noGrp="1"/>
          </p:cNvSpPr>
          <p:nvPr>
            <p:ph type="title"/>
          </p:nvPr>
        </p:nvSpPr>
        <p:spPr/>
        <p:txBody>
          <a:bodyPr/>
          <a:lstStyle/>
          <a:p>
            <a:r>
              <a:rPr lang="en-US"/>
              <a:t>Click to edit Master title style</a:t>
            </a:r>
            <a:endParaRPr lang="en-JO"/>
          </a:p>
        </p:txBody>
      </p:sp>
      <p:sp>
        <p:nvSpPr>
          <p:cNvPr id="3" name="Date Placeholder 2">
            <a:extLst>
              <a:ext uri="{FF2B5EF4-FFF2-40B4-BE49-F238E27FC236}">
                <a16:creationId xmlns:a16="http://schemas.microsoft.com/office/drawing/2014/main" id="{8F4958D1-9093-3F47-8FD6-5F375EAE6937}"/>
              </a:ext>
            </a:extLst>
          </p:cNvPr>
          <p:cNvSpPr>
            <a:spLocks noGrp="1"/>
          </p:cNvSpPr>
          <p:nvPr>
            <p:ph type="dt" sz="half" idx="10"/>
          </p:nvPr>
        </p:nvSpPr>
        <p:spPr/>
        <p:txBody>
          <a:bodyPr/>
          <a:lstStyle/>
          <a:p>
            <a:fld id="{28E4F240-210A-1A40-A07C-C2EA608433D2}" type="datetimeFigureOut">
              <a:rPr lang="en-JO" smtClean="0"/>
              <a:t>2/12/20</a:t>
            </a:fld>
            <a:endParaRPr lang="en-JO"/>
          </a:p>
        </p:txBody>
      </p:sp>
      <p:sp>
        <p:nvSpPr>
          <p:cNvPr id="4" name="Footer Placeholder 3">
            <a:extLst>
              <a:ext uri="{FF2B5EF4-FFF2-40B4-BE49-F238E27FC236}">
                <a16:creationId xmlns:a16="http://schemas.microsoft.com/office/drawing/2014/main" id="{1BD06C10-F181-7E4B-9BF7-37460A72BA37}"/>
              </a:ext>
            </a:extLst>
          </p:cNvPr>
          <p:cNvSpPr>
            <a:spLocks noGrp="1"/>
          </p:cNvSpPr>
          <p:nvPr>
            <p:ph type="ftr" sz="quarter" idx="11"/>
          </p:nvPr>
        </p:nvSpPr>
        <p:spPr/>
        <p:txBody>
          <a:bodyPr/>
          <a:lstStyle/>
          <a:p>
            <a:endParaRPr lang="en-JO"/>
          </a:p>
        </p:txBody>
      </p:sp>
      <p:sp>
        <p:nvSpPr>
          <p:cNvPr id="5" name="Slide Number Placeholder 4">
            <a:extLst>
              <a:ext uri="{FF2B5EF4-FFF2-40B4-BE49-F238E27FC236}">
                <a16:creationId xmlns:a16="http://schemas.microsoft.com/office/drawing/2014/main" id="{9A0DD6C1-0336-ED4A-BB48-5042A30E74D7}"/>
              </a:ext>
            </a:extLst>
          </p:cNvPr>
          <p:cNvSpPr>
            <a:spLocks noGrp="1"/>
          </p:cNvSpPr>
          <p:nvPr>
            <p:ph type="sldNum" sz="quarter" idx="12"/>
          </p:nvPr>
        </p:nvSpPr>
        <p:spPr/>
        <p:txBody>
          <a:bodyPr/>
          <a:lstStyle/>
          <a:p>
            <a:fld id="{42ED9D02-55A9-494F-BC5D-48F074568ED7}" type="slidenum">
              <a:rPr lang="en-JO" smtClean="0"/>
              <a:t>‹#›</a:t>
            </a:fld>
            <a:endParaRPr lang="en-JO"/>
          </a:p>
        </p:txBody>
      </p:sp>
    </p:spTree>
    <p:extLst>
      <p:ext uri="{BB962C8B-B14F-4D97-AF65-F5344CB8AC3E}">
        <p14:creationId xmlns:p14="http://schemas.microsoft.com/office/powerpoint/2010/main" val="294361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716335-7EC0-F44E-AD41-DB21847C1D6B}"/>
              </a:ext>
            </a:extLst>
          </p:cNvPr>
          <p:cNvSpPr>
            <a:spLocks noGrp="1"/>
          </p:cNvSpPr>
          <p:nvPr>
            <p:ph type="dt" sz="half" idx="10"/>
          </p:nvPr>
        </p:nvSpPr>
        <p:spPr/>
        <p:txBody>
          <a:bodyPr/>
          <a:lstStyle/>
          <a:p>
            <a:fld id="{28E4F240-210A-1A40-A07C-C2EA608433D2}" type="datetimeFigureOut">
              <a:rPr lang="en-JO" smtClean="0"/>
              <a:t>2/12/20</a:t>
            </a:fld>
            <a:endParaRPr lang="en-JO"/>
          </a:p>
        </p:txBody>
      </p:sp>
      <p:sp>
        <p:nvSpPr>
          <p:cNvPr id="3" name="Footer Placeholder 2">
            <a:extLst>
              <a:ext uri="{FF2B5EF4-FFF2-40B4-BE49-F238E27FC236}">
                <a16:creationId xmlns:a16="http://schemas.microsoft.com/office/drawing/2014/main" id="{28A2F481-09E8-0345-91E1-5547E79AA0D7}"/>
              </a:ext>
            </a:extLst>
          </p:cNvPr>
          <p:cNvSpPr>
            <a:spLocks noGrp="1"/>
          </p:cNvSpPr>
          <p:nvPr>
            <p:ph type="ftr" sz="quarter" idx="11"/>
          </p:nvPr>
        </p:nvSpPr>
        <p:spPr/>
        <p:txBody>
          <a:bodyPr/>
          <a:lstStyle/>
          <a:p>
            <a:endParaRPr lang="en-JO"/>
          </a:p>
        </p:txBody>
      </p:sp>
      <p:sp>
        <p:nvSpPr>
          <p:cNvPr id="4" name="Slide Number Placeholder 3">
            <a:extLst>
              <a:ext uri="{FF2B5EF4-FFF2-40B4-BE49-F238E27FC236}">
                <a16:creationId xmlns:a16="http://schemas.microsoft.com/office/drawing/2014/main" id="{3BB6CBB9-5886-924D-AF62-B9D630AB1861}"/>
              </a:ext>
            </a:extLst>
          </p:cNvPr>
          <p:cNvSpPr>
            <a:spLocks noGrp="1"/>
          </p:cNvSpPr>
          <p:nvPr>
            <p:ph type="sldNum" sz="quarter" idx="12"/>
          </p:nvPr>
        </p:nvSpPr>
        <p:spPr/>
        <p:txBody>
          <a:bodyPr/>
          <a:lstStyle/>
          <a:p>
            <a:fld id="{42ED9D02-55A9-494F-BC5D-48F074568ED7}" type="slidenum">
              <a:rPr lang="en-JO" smtClean="0"/>
              <a:t>‹#›</a:t>
            </a:fld>
            <a:endParaRPr lang="en-JO"/>
          </a:p>
        </p:txBody>
      </p:sp>
    </p:spTree>
    <p:extLst>
      <p:ext uri="{BB962C8B-B14F-4D97-AF65-F5344CB8AC3E}">
        <p14:creationId xmlns:p14="http://schemas.microsoft.com/office/powerpoint/2010/main" val="123319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28C40-E104-D444-981B-B7EBA202EB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O"/>
          </a:p>
        </p:txBody>
      </p:sp>
      <p:sp>
        <p:nvSpPr>
          <p:cNvPr id="3" name="Content Placeholder 2">
            <a:extLst>
              <a:ext uri="{FF2B5EF4-FFF2-40B4-BE49-F238E27FC236}">
                <a16:creationId xmlns:a16="http://schemas.microsoft.com/office/drawing/2014/main" id="{3E295A9A-009C-AC46-A472-0FA022D6A4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Text Placeholder 3">
            <a:extLst>
              <a:ext uri="{FF2B5EF4-FFF2-40B4-BE49-F238E27FC236}">
                <a16:creationId xmlns:a16="http://schemas.microsoft.com/office/drawing/2014/main" id="{2006E120-EB23-3847-AEAE-A7933D8F8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E62A5A-F6EF-644D-A34F-FE3DBB9738FE}"/>
              </a:ext>
            </a:extLst>
          </p:cNvPr>
          <p:cNvSpPr>
            <a:spLocks noGrp="1"/>
          </p:cNvSpPr>
          <p:nvPr>
            <p:ph type="dt" sz="half" idx="10"/>
          </p:nvPr>
        </p:nvSpPr>
        <p:spPr/>
        <p:txBody>
          <a:bodyPr/>
          <a:lstStyle/>
          <a:p>
            <a:fld id="{28E4F240-210A-1A40-A07C-C2EA608433D2}" type="datetimeFigureOut">
              <a:rPr lang="en-JO" smtClean="0"/>
              <a:t>2/12/20</a:t>
            </a:fld>
            <a:endParaRPr lang="en-JO"/>
          </a:p>
        </p:txBody>
      </p:sp>
      <p:sp>
        <p:nvSpPr>
          <p:cNvPr id="6" name="Footer Placeholder 5">
            <a:extLst>
              <a:ext uri="{FF2B5EF4-FFF2-40B4-BE49-F238E27FC236}">
                <a16:creationId xmlns:a16="http://schemas.microsoft.com/office/drawing/2014/main" id="{EFCB6690-F994-C947-A4AC-964B0913A30D}"/>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F0062A43-FBFE-304C-A322-5034D1061EAD}"/>
              </a:ext>
            </a:extLst>
          </p:cNvPr>
          <p:cNvSpPr>
            <a:spLocks noGrp="1"/>
          </p:cNvSpPr>
          <p:nvPr>
            <p:ph type="sldNum" sz="quarter" idx="12"/>
          </p:nvPr>
        </p:nvSpPr>
        <p:spPr/>
        <p:txBody>
          <a:bodyPr/>
          <a:lstStyle/>
          <a:p>
            <a:fld id="{42ED9D02-55A9-494F-BC5D-48F074568ED7}" type="slidenum">
              <a:rPr lang="en-JO" smtClean="0"/>
              <a:t>‹#›</a:t>
            </a:fld>
            <a:endParaRPr lang="en-JO"/>
          </a:p>
        </p:txBody>
      </p:sp>
    </p:spTree>
    <p:extLst>
      <p:ext uri="{BB962C8B-B14F-4D97-AF65-F5344CB8AC3E}">
        <p14:creationId xmlns:p14="http://schemas.microsoft.com/office/powerpoint/2010/main" val="416613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88B4-B7FB-864A-AB22-534159DAF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O"/>
          </a:p>
        </p:txBody>
      </p:sp>
      <p:sp>
        <p:nvSpPr>
          <p:cNvPr id="3" name="Picture Placeholder 2">
            <a:extLst>
              <a:ext uri="{FF2B5EF4-FFF2-40B4-BE49-F238E27FC236}">
                <a16:creationId xmlns:a16="http://schemas.microsoft.com/office/drawing/2014/main" id="{3DE94473-5788-814D-B3EC-0B7048AF4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O"/>
          </a:p>
        </p:txBody>
      </p:sp>
      <p:sp>
        <p:nvSpPr>
          <p:cNvPr id="4" name="Text Placeholder 3">
            <a:extLst>
              <a:ext uri="{FF2B5EF4-FFF2-40B4-BE49-F238E27FC236}">
                <a16:creationId xmlns:a16="http://schemas.microsoft.com/office/drawing/2014/main" id="{9CD6BB43-9770-A04E-B9AB-9EBCB2DA0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FE211-6D67-FF45-AB82-D86BE9765B5E}"/>
              </a:ext>
            </a:extLst>
          </p:cNvPr>
          <p:cNvSpPr>
            <a:spLocks noGrp="1"/>
          </p:cNvSpPr>
          <p:nvPr>
            <p:ph type="dt" sz="half" idx="10"/>
          </p:nvPr>
        </p:nvSpPr>
        <p:spPr/>
        <p:txBody>
          <a:bodyPr/>
          <a:lstStyle/>
          <a:p>
            <a:fld id="{28E4F240-210A-1A40-A07C-C2EA608433D2}" type="datetimeFigureOut">
              <a:rPr lang="en-JO" smtClean="0"/>
              <a:t>2/12/20</a:t>
            </a:fld>
            <a:endParaRPr lang="en-JO"/>
          </a:p>
        </p:txBody>
      </p:sp>
      <p:sp>
        <p:nvSpPr>
          <p:cNvPr id="6" name="Footer Placeholder 5">
            <a:extLst>
              <a:ext uri="{FF2B5EF4-FFF2-40B4-BE49-F238E27FC236}">
                <a16:creationId xmlns:a16="http://schemas.microsoft.com/office/drawing/2014/main" id="{3D2DEFC4-D9BF-0744-9DEF-EC7684681A47}"/>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5ABB420C-C766-AA40-BDED-AC7655ECE935}"/>
              </a:ext>
            </a:extLst>
          </p:cNvPr>
          <p:cNvSpPr>
            <a:spLocks noGrp="1"/>
          </p:cNvSpPr>
          <p:nvPr>
            <p:ph type="sldNum" sz="quarter" idx="12"/>
          </p:nvPr>
        </p:nvSpPr>
        <p:spPr/>
        <p:txBody>
          <a:bodyPr/>
          <a:lstStyle/>
          <a:p>
            <a:fld id="{42ED9D02-55A9-494F-BC5D-48F074568ED7}" type="slidenum">
              <a:rPr lang="en-JO" smtClean="0"/>
              <a:t>‹#›</a:t>
            </a:fld>
            <a:endParaRPr lang="en-JO"/>
          </a:p>
        </p:txBody>
      </p:sp>
    </p:spTree>
    <p:extLst>
      <p:ext uri="{BB962C8B-B14F-4D97-AF65-F5344CB8AC3E}">
        <p14:creationId xmlns:p14="http://schemas.microsoft.com/office/powerpoint/2010/main" val="65411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99E28-998A-2A4F-A083-E1BAFC0276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O"/>
          </a:p>
        </p:txBody>
      </p:sp>
      <p:sp>
        <p:nvSpPr>
          <p:cNvPr id="3" name="Text Placeholder 2">
            <a:extLst>
              <a:ext uri="{FF2B5EF4-FFF2-40B4-BE49-F238E27FC236}">
                <a16:creationId xmlns:a16="http://schemas.microsoft.com/office/drawing/2014/main" id="{485C2FA7-D24A-5842-9CEF-5EEA5C92BE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0CC8B6BA-CF9A-BC46-9582-764EE6A46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4F240-210A-1A40-A07C-C2EA608433D2}" type="datetimeFigureOut">
              <a:rPr lang="en-JO" smtClean="0"/>
              <a:t>2/12/20</a:t>
            </a:fld>
            <a:endParaRPr lang="en-JO"/>
          </a:p>
        </p:txBody>
      </p:sp>
      <p:sp>
        <p:nvSpPr>
          <p:cNvPr id="5" name="Footer Placeholder 4">
            <a:extLst>
              <a:ext uri="{FF2B5EF4-FFF2-40B4-BE49-F238E27FC236}">
                <a16:creationId xmlns:a16="http://schemas.microsoft.com/office/drawing/2014/main" id="{7A99B719-3996-5546-BA6B-7C6F2D6E5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O"/>
          </a:p>
        </p:txBody>
      </p:sp>
      <p:sp>
        <p:nvSpPr>
          <p:cNvPr id="6" name="Slide Number Placeholder 5">
            <a:extLst>
              <a:ext uri="{FF2B5EF4-FFF2-40B4-BE49-F238E27FC236}">
                <a16:creationId xmlns:a16="http://schemas.microsoft.com/office/drawing/2014/main" id="{E33A2A43-2AD5-8041-A5A0-CDDD048C1B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D9D02-55A9-494F-BC5D-48F074568ED7}" type="slidenum">
              <a:rPr lang="en-JO" smtClean="0"/>
              <a:t>‹#›</a:t>
            </a:fld>
            <a:endParaRPr lang="en-JO"/>
          </a:p>
        </p:txBody>
      </p:sp>
    </p:spTree>
    <p:extLst>
      <p:ext uri="{BB962C8B-B14F-4D97-AF65-F5344CB8AC3E}">
        <p14:creationId xmlns:p14="http://schemas.microsoft.com/office/powerpoint/2010/main" val="2492581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6">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74A5F-6AC5-7F4C-A96F-7094CA651BB7}"/>
              </a:ext>
            </a:extLst>
          </p:cNvPr>
          <p:cNvSpPr>
            <a:spLocks noGrp="1"/>
          </p:cNvSpPr>
          <p:nvPr>
            <p:ph type="ctrTitle"/>
          </p:nvPr>
        </p:nvSpPr>
        <p:spPr>
          <a:xfrm>
            <a:off x="1094095" y="851517"/>
            <a:ext cx="5238466" cy="2991416"/>
          </a:xfrm>
        </p:spPr>
        <p:txBody>
          <a:bodyPr anchor="b">
            <a:normAutofit/>
          </a:bodyPr>
          <a:lstStyle/>
          <a:p>
            <a:pPr algn="l"/>
            <a:r>
              <a:rPr lang="en-JO"/>
              <a:t>Measuring Diet</a:t>
            </a:r>
          </a:p>
        </p:txBody>
      </p:sp>
      <p:sp>
        <p:nvSpPr>
          <p:cNvPr id="3" name="Subtitle 2">
            <a:extLst>
              <a:ext uri="{FF2B5EF4-FFF2-40B4-BE49-F238E27FC236}">
                <a16:creationId xmlns:a16="http://schemas.microsoft.com/office/drawing/2014/main" id="{EE64DA38-885F-BC43-9332-C30350BFEBEA}"/>
              </a:ext>
            </a:extLst>
          </p:cNvPr>
          <p:cNvSpPr>
            <a:spLocks noGrp="1"/>
          </p:cNvSpPr>
          <p:nvPr>
            <p:ph type="subTitle" idx="1"/>
          </p:nvPr>
        </p:nvSpPr>
        <p:spPr>
          <a:xfrm>
            <a:off x="1094096" y="3842932"/>
            <a:ext cx="4167115" cy="2163551"/>
          </a:xfrm>
        </p:spPr>
        <p:txBody>
          <a:bodyPr anchor="t">
            <a:normAutofit/>
          </a:bodyPr>
          <a:lstStyle/>
          <a:p>
            <a:pPr algn="l"/>
            <a:r>
              <a:rPr lang="en-JO"/>
              <a:t>Chapter 3</a:t>
            </a:r>
          </a:p>
          <a:p>
            <a:pPr algn="l"/>
            <a:r>
              <a:rPr lang="en-JO"/>
              <a:t>Alma Irshaid, MSc</a:t>
            </a:r>
          </a:p>
        </p:txBody>
      </p:sp>
      <p:sp>
        <p:nvSpPr>
          <p:cNvPr id="30" name="Freeform: Shape 18">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Fruit Bowl">
            <a:extLst>
              <a:ext uri="{FF2B5EF4-FFF2-40B4-BE49-F238E27FC236}">
                <a16:creationId xmlns:a16="http://schemas.microsoft.com/office/drawing/2014/main" id="{E15A0B24-B02A-4211-82E0-04AE54EF68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3888436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07484245-CCFB-724A-B8AD-07F5A8E55452}"/>
              </a:ext>
            </a:extLst>
          </p:cNvPr>
          <p:cNvPicPr>
            <a:picLocks noGrp="1" noChangeAspect="1"/>
          </p:cNvPicPr>
          <p:nvPr>
            <p:ph idx="1"/>
          </p:nvPr>
        </p:nvPicPr>
        <p:blipFill rotWithShape="1">
          <a:blip r:embed="rId2"/>
          <a:srcRect l="31758" t="12137" r="15219" b="11200"/>
          <a:stretch/>
        </p:blipFill>
        <p:spPr>
          <a:xfrm>
            <a:off x="0" y="93133"/>
            <a:ext cx="12192000" cy="6764867"/>
          </a:xfrm>
        </p:spPr>
      </p:pic>
    </p:spTree>
    <p:extLst>
      <p:ext uri="{BB962C8B-B14F-4D97-AF65-F5344CB8AC3E}">
        <p14:creationId xmlns:p14="http://schemas.microsoft.com/office/powerpoint/2010/main" val="304377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C1E194-4E68-5E43-87F6-F4F6806B7FD0}"/>
              </a:ext>
            </a:extLst>
          </p:cNvPr>
          <p:cNvSpPr>
            <a:spLocks noGrp="1"/>
          </p:cNvSpPr>
          <p:nvPr>
            <p:ph idx="1"/>
          </p:nvPr>
        </p:nvSpPr>
        <p:spPr>
          <a:xfrm>
            <a:off x="152400" y="406400"/>
            <a:ext cx="11785600" cy="5770563"/>
          </a:xfrm>
        </p:spPr>
        <p:txBody>
          <a:bodyPr>
            <a:normAutofit/>
          </a:bodyPr>
          <a:lstStyle/>
          <a:p>
            <a:pPr marL="0" indent="0" algn="ctr">
              <a:buNone/>
            </a:pPr>
            <a:endParaRPr lang="en-US" sz="3200" dirty="0"/>
          </a:p>
          <a:p>
            <a:pPr marL="0" indent="0" algn="ctr">
              <a:buNone/>
            </a:pPr>
            <a:endParaRPr lang="en-US" sz="3200" dirty="0"/>
          </a:p>
          <a:p>
            <a:pPr marL="0" indent="0" algn="ctr">
              <a:buNone/>
            </a:pPr>
            <a:r>
              <a:rPr lang="en-US" sz="3200" dirty="0"/>
              <a:t>A questionnaire developed to quickly estimate how frequently foods high in total fat, saturated fatty acids, and cholesterol are eaten is shown in Appendix E. It is called the MEDFICTS Dietary Assessment Questionnaire (</a:t>
            </a:r>
            <a:r>
              <a:rPr lang="en-US" sz="3200" b="1" dirty="0"/>
              <a:t>M</a:t>
            </a:r>
            <a:r>
              <a:rPr lang="en-US" sz="3200" dirty="0"/>
              <a:t>eats, </a:t>
            </a:r>
            <a:r>
              <a:rPr lang="en-US" sz="3200" b="1" dirty="0"/>
              <a:t>E</a:t>
            </a:r>
            <a:r>
              <a:rPr lang="en-US" sz="3200" dirty="0"/>
              <a:t>ggs, </a:t>
            </a:r>
            <a:r>
              <a:rPr lang="en-US" sz="3200" b="1" dirty="0"/>
              <a:t>D</a:t>
            </a:r>
            <a:r>
              <a:rPr lang="en-US" sz="3200" dirty="0"/>
              <a:t>airy, </a:t>
            </a:r>
            <a:r>
              <a:rPr lang="en-US" sz="3200" b="1" dirty="0"/>
              <a:t>F</a:t>
            </a:r>
            <a:r>
              <a:rPr lang="en-US" sz="3200" dirty="0"/>
              <a:t>ried foods, </a:t>
            </a:r>
            <a:r>
              <a:rPr lang="en-US" sz="3200" b="1" dirty="0"/>
              <a:t>I</a:t>
            </a:r>
            <a:r>
              <a:rPr lang="en-US" sz="3200" dirty="0"/>
              <a:t>n baked goods, </a:t>
            </a:r>
            <a:r>
              <a:rPr lang="en-US" sz="3200" b="1" dirty="0"/>
              <a:t>C</a:t>
            </a:r>
            <a:r>
              <a:rPr lang="en-US" sz="3200" dirty="0"/>
              <a:t>onvenience foods, </a:t>
            </a:r>
            <a:r>
              <a:rPr lang="en-US" sz="3200" b="1" dirty="0"/>
              <a:t>T</a:t>
            </a:r>
            <a:r>
              <a:rPr lang="en-US" sz="3200" dirty="0"/>
              <a:t>able fats, </a:t>
            </a:r>
            <a:r>
              <a:rPr lang="en-US" sz="3200" b="1" dirty="0"/>
              <a:t>S</a:t>
            </a:r>
            <a:r>
              <a:rPr lang="en-US" sz="3200" dirty="0"/>
              <a:t>nacks) and is recommended by the National Cholesterol Education Program as a simple approach to assess a person’s intake of total fat, saturated fat, and dietary cholesterol </a:t>
            </a:r>
          </a:p>
          <a:p>
            <a:endParaRPr lang="en-JO" sz="3200" dirty="0"/>
          </a:p>
        </p:txBody>
      </p:sp>
    </p:spTree>
    <p:extLst>
      <p:ext uri="{BB962C8B-B14F-4D97-AF65-F5344CB8AC3E}">
        <p14:creationId xmlns:p14="http://schemas.microsoft.com/office/powerpoint/2010/main" val="3855784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F09ACEA2-A343-5544-BF94-25F332591785}"/>
              </a:ext>
            </a:extLst>
          </p:cNvPr>
          <p:cNvPicPr>
            <a:picLocks noGrp="1" noChangeAspect="1"/>
          </p:cNvPicPr>
          <p:nvPr>
            <p:ph idx="1"/>
          </p:nvPr>
        </p:nvPicPr>
        <p:blipFill rotWithShape="1">
          <a:blip r:embed="rId2"/>
          <a:srcRect l="23975" t="32761" r="4761" b="21318"/>
          <a:stretch/>
        </p:blipFill>
        <p:spPr>
          <a:xfrm>
            <a:off x="1" y="0"/>
            <a:ext cx="12178222" cy="6637867"/>
          </a:xfrm>
        </p:spPr>
      </p:pic>
    </p:spTree>
    <p:extLst>
      <p:ext uri="{BB962C8B-B14F-4D97-AF65-F5344CB8AC3E}">
        <p14:creationId xmlns:p14="http://schemas.microsoft.com/office/powerpoint/2010/main" val="126624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9647A3-3F27-3E4F-96A4-9F104F8BD1BD}"/>
              </a:ext>
            </a:extLst>
          </p:cNvPr>
          <p:cNvSpPr>
            <a:spLocks noGrp="1"/>
          </p:cNvSpPr>
          <p:nvPr>
            <p:ph type="title"/>
          </p:nvPr>
        </p:nvSpPr>
        <p:spPr>
          <a:xfrm>
            <a:off x="640079" y="2053641"/>
            <a:ext cx="3669161" cy="2760098"/>
          </a:xfrm>
        </p:spPr>
        <p:txBody>
          <a:bodyPr>
            <a:normAutofit/>
          </a:bodyPr>
          <a:lstStyle/>
          <a:p>
            <a:r>
              <a:rPr lang="en-US">
                <a:solidFill>
                  <a:srgbClr val="FFFFFF"/>
                </a:solidFill>
              </a:rPr>
              <a:t>Techniques in Measuring Diet </a:t>
            </a:r>
            <a:endParaRPr lang="en-JO">
              <a:solidFill>
                <a:srgbClr val="FFFFFF"/>
              </a:solidFill>
            </a:endParaRPr>
          </a:p>
        </p:txBody>
      </p:sp>
      <p:sp>
        <p:nvSpPr>
          <p:cNvPr id="5" name="Content Placeholder 4">
            <a:extLst>
              <a:ext uri="{FF2B5EF4-FFF2-40B4-BE49-F238E27FC236}">
                <a16:creationId xmlns:a16="http://schemas.microsoft.com/office/drawing/2014/main" id="{9F95062A-877C-344D-A39A-C521F58E2188}"/>
              </a:ext>
            </a:extLst>
          </p:cNvPr>
          <p:cNvSpPr>
            <a:spLocks noGrp="1"/>
          </p:cNvSpPr>
          <p:nvPr>
            <p:ph idx="1"/>
          </p:nvPr>
        </p:nvSpPr>
        <p:spPr>
          <a:xfrm>
            <a:off x="6090574" y="801866"/>
            <a:ext cx="5306084" cy="5230634"/>
          </a:xfrm>
        </p:spPr>
        <p:txBody>
          <a:bodyPr anchor="ctr">
            <a:normAutofit/>
          </a:bodyPr>
          <a:lstStyle/>
          <a:p>
            <a:pPr marL="0" indent="0">
              <a:buNone/>
            </a:pPr>
            <a:r>
              <a:rPr lang="en-US" sz="2200">
                <a:solidFill>
                  <a:srgbClr val="000000"/>
                </a:solidFill>
              </a:rPr>
              <a:t>Measurement of dietary intake usually is conducted for one of three purposes: </a:t>
            </a:r>
          </a:p>
          <a:p>
            <a:r>
              <a:rPr lang="en-US" sz="2200">
                <a:solidFill>
                  <a:srgbClr val="000000"/>
                </a:solidFill>
              </a:rPr>
              <a:t>Compare average nutrient intakes of different groups. </a:t>
            </a:r>
          </a:p>
          <a:p>
            <a:r>
              <a:rPr lang="en-US" sz="2200">
                <a:solidFill>
                  <a:srgbClr val="000000"/>
                </a:solidFill>
              </a:rPr>
              <a:t>Rank individuals within a group.</a:t>
            </a:r>
          </a:p>
          <a:p>
            <a:r>
              <a:rPr lang="en-US" sz="2200">
                <a:solidFill>
                  <a:srgbClr val="000000"/>
                </a:solidFill>
              </a:rPr>
              <a:t>Estimate an individual’s usual intake.</a:t>
            </a:r>
          </a:p>
          <a:p>
            <a:pPr marL="0" indent="0">
              <a:buNone/>
            </a:pPr>
            <a:endParaRPr lang="en-US" sz="2200">
              <a:solidFill>
                <a:srgbClr val="000000"/>
              </a:solidFill>
            </a:endParaRPr>
          </a:p>
          <a:p>
            <a:pPr marL="0" indent="0">
              <a:buNone/>
            </a:pPr>
            <a:r>
              <a:rPr lang="en-US" sz="2200">
                <a:solidFill>
                  <a:srgbClr val="000000"/>
                </a:solidFill>
              </a:rPr>
              <a:t>Dietary measurement techniques can be categorized as:</a:t>
            </a:r>
          </a:p>
          <a:p>
            <a:r>
              <a:rPr lang="en-US" sz="2200">
                <a:solidFill>
                  <a:srgbClr val="000000"/>
                </a:solidFill>
              </a:rPr>
              <a:t>Daily food consumption methods (food record and 24-hour recall)</a:t>
            </a:r>
          </a:p>
          <a:p>
            <a:r>
              <a:rPr lang="en-US" sz="2200">
                <a:solidFill>
                  <a:srgbClr val="000000"/>
                </a:solidFill>
              </a:rPr>
              <a:t>Recalled “usual” or average food consumption methods (diet history and food frequency questionnaire</a:t>
            </a:r>
            <a:endParaRPr lang="en-JO" sz="2200">
              <a:solidFill>
                <a:srgbClr val="000000"/>
              </a:solidFill>
            </a:endParaRPr>
          </a:p>
        </p:txBody>
      </p:sp>
    </p:spTree>
    <p:extLst>
      <p:ext uri="{BB962C8B-B14F-4D97-AF65-F5344CB8AC3E}">
        <p14:creationId xmlns:p14="http://schemas.microsoft.com/office/powerpoint/2010/main" val="235920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A28795-2BC1-2445-AE63-B1F01404E022}"/>
              </a:ext>
            </a:extLst>
          </p:cNvPr>
          <p:cNvSpPr>
            <a:spLocks noGrp="1"/>
          </p:cNvSpPr>
          <p:nvPr>
            <p:ph type="title"/>
          </p:nvPr>
        </p:nvSpPr>
        <p:spPr>
          <a:xfrm>
            <a:off x="686834" y="591344"/>
            <a:ext cx="3200400" cy="5585619"/>
          </a:xfrm>
        </p:spPr>
        <p:txBody>
          <a:bodyPr>
            <a:normAutofit/>
          </a:bodyPr>
          <a:lstStyle/>
          <a:p>
            <a:r>
              <a:rPr lang="en-US" sz="3700" b="1">
                <a:solidFill>
                  <a:srgbClr val="FFFFFF"/>
                </a:solidFill>
              </a:rPr>
              <a:t>24-Hour Recall (Retrospective)</a:t>
            </a:r>
            <a:endParaRPr lang="en-JO" sz="3700">
              <a:solidFill>
                <a:srgbClr val="FFFFFF"/>
              </a:solidFill>
            </a:endParaRPr>
          </a:p>
        </p:txBody>
      </p:sp>
      <p:sp>
        <p:nvSpPr>
          <p:cNvPr id="3" name="Content Placeholder 2">
            <a:extLst>
              <a:ext uri="{FF2B5EF4-FFF2-40B4-BE49-F238E27FC236}">
                <a16:creationId xmlns:a16="http://schemas.microsoft.com/office/drawing/2014/main" id="{477BACD8-63D7-3D4B-8AE5-366AD8FBE34F}"/>
              </a:ext>
            </a:extLst>
          </p:cNvPr>
          <p:cNvSpPr>
            <a:spLocks noGrp="1"/>
          </p:cNvSpPr>
          <p:nvPr>
            <p:ph idx="1"/>
          </p:nvPr>
        </p:nvSpPr>
        <p:spPr>
          <a:xfrm>
            <a:off x="4447308" y="591344"/>
            <a:ext cx="6906491" cy="5585619"/>
          </a:xfrm>
        </p:spPr>
        <p:txBody>
          <a:bodyPr anchor="ctr">
            <a:normAutofit/>
          </a:bodyPr>
          <a:lstStyle/>
          <a:p>
            <a:r>
              <a:rPr lang="en-US" sz="2200"/>
              <a:t>A </a:t>
            </a:r>
            <a:r>
              <a:rPr lang="en-US" sz="2200" b="1"/>
              <a:t>trained</a:t>
            </a:r>
            <a:r>
              <a:rPr lang="en-US" sz="2200"/>
              <a:t> interviewer asks the respondent to </a:t>
            </a:r>
            <a:r>
              <a:rPr lang="en-US" sz="2200" b="1"/>
              <a:t>recall</a:t>
            </a:r>
            <a:r>
              <a:rPr lang="en-US" sz="2200"/>
              <a:t> in detail all the food and drink consumed . The interviewer then records this information for later coding and analysis. </a:t>
            </a:r>
          </a:p>
          <a:p>
            <a:endParaRPr lang="en-US" sz="2200"/>
          </a:p>
          <a:p>
            <a:r>
              <a:rPr lang="en-US" sz="2200"/>
              <a:t>the interviewer </a:t>
            </a:r>
            <a:r>
              <a:rPr lang="en-US" sz="2200" b="1"/>
              <a:t>helps the respondent remember </a:t>
            </a:r>
            <a:r>
              <a:rPr lang="en-US" sz="2200"/>
              <a:t>all that was consumed during the period in question and assists the respondent in estimating portion sizes of foods consumed or </a:t>
            </a:r>
            <a:r>
              <a:rPr lang="en-US" sz="2200" b="1"/>
              <a:t>activities done</a:t>
            </a:r>
            <a:r>
              <a:rPr lang="en-US" sz="2200"/>
              <a:t>.</a:t>
            </a:r>
          </a:p>
          <a:p>
            <a:endParaRPr lang="en-US" sz="2200"/>
          </a:p>
          <a:p>
            <a:r>
              <a:rPr lang="en-US" sz="2200"/>
              <a:t>Foods are coded allowing it to be identified easily for computer analysis. </a:t>
            </a:r>
          </a:p>
          <a:p>
            <a:endParaRPr lang="en-US" sz="2200"/>
          </a:p>
          <a:p>
            <a:r>
              <a:rPr lang="en-US" sz="2200"/>
              <a:t>Occasionally, it can be done for the previous 48 hours, the past 7 days.</a:t>
            </a:r>
          </a:p>
          <a:p>
            <a:endParaRPr lang="en-JO" sz="220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5949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Rectangle 12">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FFC6EF1-CE99-CF45-8648-BCE980E01355}"/>
              </a:ext>
            </a:extLst>
          </p:cNvPr>
          <p:cNvSpPr>
            <a:spLocks noGrp="1"/>
          </p:cNvSpPr>
          <p:nvPr>
            <p:ph type="title"/>
          </p:nvPr>
        </p:nvSpPr>
        <p:spPr>
          <a:xfrm>
            <a:off x="992206" y="1608667"/>
            <a:ext cx="2823275" cy="4501127"/>
          </a:xfrm>
        </p:spPr>
        <p:txBody>
          <a:bodyPr anchor="t">
            <a:normAutofit/>
          </a:bodyPr>
          <a:lstStyle/>
          <a:p>
            <a:pPr algn="r"/>
            <a:r>
              <a:rPr lang="en-JO" sz="3200">
                <a:solidFill>
                  <a:srgbClr val="FFFFFF"/>
                </a:solidFill>
              </a:rPr>
              <a:t>Pros and Cons?</a:t>
            </a:r>
          </a:p>
        </p:txBody>
      </p:sp>
      <p:sp>
        <p:nvSpPr>
          <p:cNvPr id="5" name="Content Placeholder 4">
            <a:extLst>
              <a:ext uri="{FF2B5EF4-FFF2-40B4-BE49-F238E27FC236}">
                <a16:creationId xmlns:a16="http://schemas.microsoft.com/office/drawing/2014/main" id="{B4DB41D2-46C7-E340-A845-B3DE1B641161}"/>
              </a:ext>
            </a:extLst>
          </p:cNvPr>
          <p:cNvSpPr>
            <a:spLocks noGrp="1"/>
          </p:cNvSpPr>
          <p:nvPr>
            <p:ph sz="half" idx="1"/>
          </p:nvPr>
        </p:nvSpPr>
        <p:spPr>
          <a:xfrm>
            <a:off x="4051299" y="970038"/>
            <a:ext cx="3421958" cy="4501127"/>
          </a:xfrm>
        </p:spPr>
        <p:txBody>
          <a:bodyPr>
            <a:normAutofit/>
          </a:bodyPr>
          <a:lstStyle/>
          <a:p>
            <a:r>
              <a:rPr lang="en-JO" sz="2000" dirty="0"/>
              <a:t>Inexpensive</a:t>
            </a:r>
          </a:p>
          <a:p>
            <a:r>
              <a:rPr lang="en-JO" sz="2000" dirty="0"/>
              <a:t>Quick (&lt; 20 mins)</a:t>
            </a:r>
          </a:p>
          <a:p>
            <a:r>
              <a:rPr lang="en-US" sz="2000" dirty="0"/>
              <a:t>Can provide detailed information on specific foods if brand names can be recalled </a:t>
            </a:r>
          </a:p>
          <a:p>
            <a:r>
              <a:rPr lang="en-US" sz="2000" dirty="0"/>
              <a:t>Requires only short-term memory. It is well accepted by respondents</a:t>
            </a:r>
          </a:p>
          <a:p>
            <a:r>
              <a:rPr lang="en-US" sz="2000" dirty="0"/>
              <a:t>Does not alter the usual diet </a:t>
            </a:r>
          </a:p>
          <a:p>
            <a:pPr marL="0" indent="0">
              <a:buNone/>
            </a:pPr>
            <a:endParaRPr lang="en-US" sz="2000" dirty="0"/>
          </a:p>
          <a:p>
            <a:endParaRPr lang="en-JO" sz="2000" dirty="0"/>
          </a:p>
        </p:txBody>
      </p:sp>
      <p:sp>
        <p:nvSpPr>
          <p:cNvPr id="6" name="Content Placeholder 5">
            <a:extLst>
              <a:ext uri="{FF2B5EF4-FFF2-40B4-BE49-F238E27FC236}">
                <a16:creationId xmlns:a16="http://schemas.microsoft.com/office/drawing/2014/main" id="{B7E9F6A4-F572-FF40-AAC9-F457DDA3AEAE}"/>
              </a:ext>
            </a:extLst>
          </p:cNvPr>
          <p:cNvSpPr>
            <a:spLocks noGrp="1"/>
          </p:cNvSpPr>
          <p:nvPr>
            <p:ph sz="half" idx="2"/>
          </p:nvPr>
        </p:nvSpPr>
        <p:spPr>
          <a:xfrm>
            <a:off x="7473257" y="84667"/>
            <a:ext cx="4537315" cy="4907527"/>
          </a:xfrm>
        </p:spPr>
        <p:txBody>
          <a:bodyPr>
            <a:noAutofit/>
          </a:bodyPr>
          <a:lstStyle/>
          <a:p>
            <a:r>
              <a:rPr lang="en-US" sz="1800" dirty="0"/>
              <a:t>Respondents may withhold or alter information about what they ate because of poor memory or embarrassment or to please or impress the interviewer .</a:t>
            </a:r>
          </a:p>
          <a:p>
            <a:r>
              <a:rPr lang="en-US" sz="1800" b="1" dirty="0"/>
              <a:t>Underreport</a:t>
            </a:r>
            <a:r>
              <a:rPr lang="en-US" sz="1800" dirty="0"/>
              <a:t> binge eating, alcohol and consumption of foods perceived as unhealthful.</a:t>
            </a:r>
          </a:p>
          <a:p>
            <a:r>
              <a:rPr lang="en-US" sz="1800" dirty="0"/>
              <a:t>Overreport consumption of name-brand foods, expensive cuts of meat, and foods considered healthful</a:t>
            </a:r>
          </a:p>
          <a:p>
            <a:r>
              <a:rPr lang="en-US" sz="1800" dirty="0"/>
              <a:t>Foods eaten but not reported are known as </a:t>
            </a:r>
            <a:r>
              <a:rPr lang="en-US" sz="1800" b="1" dirty="0"/>
              <a:t>missing foods, </a:t>
            </a:r>
            <a:r>
              <a:rPr lang="en-US" sz="1800" dirty="0"/>
              <a:t>while foods not eaten but reported are known as </a:t>
            </a:r>
            <a:r>
              <a:rPr lang="en-US" sz="1800" b="1" dirty="0"/>
              <a:t>phantom foods. </a:t>
            </a:r>
          </a:p>
          <a:p>
            <a:r>
              <a:rPr lang="en-US" sz="1800" dirty="0"/>
              <a:t>Several researchers report that, when respondents’ actual food consumption is </a:t>
            </a:r>
            <a:r>
              <a:rPr lang="en-US" sz="1800" b="1" dirty="0"/>
              <a:t>low</a:t>
            </a:r>
            <a:r>
              <a:rPr lang="en-US" sz="1800" dirty="0"/>
              <a:t>, they have a tendency to </a:t>
            </a:r>
            <a:r>
              <a:rPr lang="en-US" sz="1800" b="1" dirty="0"/>
              <a:t>overestimate</a:t>
            </a:r>
            <a:r>
              <a:rPr lang="en-US" sz="1800" dirty="0"/>
              <a:t>, and, when their actual consumption is </a:t>
            </a:r>
            <a:r>
              <a:rPr lang="en-US" sz="1800" b="1" dirty="0"/>
              <a:t>high</a:t>
            </a:r>
            <a:r>
              <a:rPr lang="en-US" sz="1800" dirty="0"/>
              <a:t>, they </a:t>
            </a:r>
            <a:r>
              <a:rPr lang="en-US" sz="1800" b="1" dirty="0"/>
              <a:t>underestimate</a:t>
            </a:r>
            <a:r>
              <a:rPr lang="en-US" sz="1800" dirty="0"/>
              <a:t> the amount recalled “flat-slope syndrome.</a:t>
            </a:r>
          </a:p>
          <a:p>
            <a:r>
              <a:rPr lang="en-US" sz="1800" dirty="0"/>
              <a:t>Energy intake often is underestimated if drinks, sauces, and dressings are not reported. </a:t>
            </a:r>
          </a:p>
          <a:p>
            <a:endParaRPr lang="en-JO" sz="1800" dirty="0"/>
          </a:p>
        </p:txBody>
      </p:sp>
      <p:sp>
        <p:nvSpPr>
          <p:cNvPr id="7" name="TextBox 6">
            <a:extLst>
              <a:ext uri="{FF2B5EF4-FFF2-40B4-BE49-F238E27FC236}">
                <a16:creationId xmlns:a16="http://schemas.microsoft.com/office/drawing/2014/main" id="{BD455E8D-4733-2342-9364-57121D5733A3}"/>
              </a:ext>
            </a:extLst>
          </p:cNvPr>
          <p:cNvSpPr txBox="1"/>
          <p:nvPr/>
        </p:nvSpPr>
        <p:spPr>
          <a:xfrm>
            <a:off x="794207" y="5147999"/>
            <a:ext cx="6042548" cy="646331"/>
          </a:xfrm>
          <a:prstGeom prst="rect">
            <a:avLst/>
          </a:prstGeom>
          <a:noFill/>
        </p:spPr>
        <p:txBody>
          <a:bodyPr wrap="square" rtlCol="0">
            <a:spAutoFit/>
          </a:bodyPr>
          <a:lstStyle/>
          <a:p>
            <a:r>
              <a:rPr lang="en-JO" sz="3600" b="1" dirty="0">
                <a:solidFill>
                  <a:schemeClr val="accent2">
                    <a:lumMod val="75000"/>
                  </a:schemeClr>
                </a:solidFill>
              </a:rPr>
              <a:t>How to increase accuracy?</a:t>
            </a:r>
          </a:p>
        </p:txBody>
      </p:sp>
    </p:spTree>
    <p:extLst>
      <p:ext uri="{BB962C8B-B14F-4D97-AF65-F5344CB8AC3E}">
        <p14:creationId xmlns:p14="http://schemas.microsoft.com/office/powerpoint/2010/main" val="424877655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0;&#10;Description automatically generated">
            <a:extLst>
              <a:ext uri="{FF2B5EF4-FFF2-40B4-BE49-F238E27FC236}">
                <a16:creationId xmlns:a16="http://schemas.microsoft.com/office/drawing/2014/main" id="{3615FE89-D68E-704D-A25A-3C24DDFEB38F}"/>
              </a:ext>
            </a:extLst>
          </p:cNvPr>
          <p:cNvPicPr>
            <a:picLocks noGrp="1" noChangeAspect="1"/>
          </p:cNvPicPr>
          <p:nvPr>
            <p:ph sz="half" idx="2"/>
          </p:nvPr>
        </p:nvPicPr>
        <p:blipFill rotWithShape="1">
          <a:blip r:embed="rId2"/>
          <a:srcRect l="29576" t="21640" r="8005" b="4911"/>
          <a:stretch/>
        </p:blipFill>
        <p:spPr>
          <a:xfrm>
            <a:off x="0" y="220133"/>
            <a:ext cx="12056535" cy="6519334"/>
          </a:xfrm>
        </p:spPr>
      </p:pic>
    </p:spTree>
    <p:extLst>
      <p:ext uri="{BB962C8B-B14F-4D97-AF65-F5344CB8AC3E}">
        <p14:creationId xmlns:p14="http://schemas.microsoft.com/office/powerpoint/2010/main" val="213347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9E1017-E1C2-4A7E-8BC6-B1578CAF2D97}"/>
              </a:ext>
            </a:extLst>
          </p:cNvPr>
          <p:cNvPicPr>
            <a:picLocks noChangeAspect="1"/>
          </p:cNvPicPr>
          <p:nvPr/>
        </p:nvPicPr>
        <p:blipFill rotWithShape="1">
          <a:blip r:embed="rId2">
            <a:alphaModFix/>
          </a:blip>
          <a:srcRect l="16537" r="21227" b="-1"/>
          <a:stretch/>
        </p:blipFill>
        <p:spPr>
          <a:xfrm>
            <a:off x="6508005" y="10"/>
            <a:ext cx="5683690" cy="6095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Title 4">
            <a:extLst>
              <a:ext uri="{FF2B5EF4-FFF2-40B4-BE49-F238E27FC236}">
                <a16:creationId xmlns:a16="http://schemas.microsoft.com/office/drawing/2014/main" id="{07CE3B4B-5FA3-B74A-B5B2-7404331E77B1}"/>
              </a:ext>
            </a:extLst>
          </p:cNvPr>
          <p:cNvSpPr>
            <a:spLocks noGrp="1"/>
          </p:cNvSpPr>
          <p:nvPr>
            <p:ph type="title"/>
          </p:nvPr>
        </p:nvSpPr>
        <p:spPr>
          <a:xfrm>
            <a:off x="169332" y="154978"/>
            <a:ext cx="5757333" cy="1311664"/>
          </a:xfrm>
        </p:spPr>
        <p:txBody>
          <a:bodyPr>
            <a:normAutofit/>
          </a:bodyPr>
          <a:lstStyle/>
          <a:p>
            <a:r>
              <a:rPr lang="en-US" b="1" dirty="0">
                <a:solidFill>
                  <a:srgbClr val="000000"/>
                </a:solidFill>
              </a:rPr>
              <a:t>Food Record, or Diary  (Prospective)</a:t>
            </a:r>
            <a:endParaRPr lang="en-JO" dirty="0">
              <a:solidFill>
                <a:srgbClr val="000000"/>
              </a:solidFill>
            </a:endParaRPr>
          </a:p>
        </p:txBody>
      </p:sp>
      <p:sp>
        <p:nvSpPr>
          <p:cNvPr id="6" name="Content Placeholder 5">
            <a:extLst>
              <a:ext uri="{FF2B5EF4-FFF2-40B4-BE49-F238E27FC236}">
                <a16:creationId xmlns:a16="http://schemas.microsoft.com/office/drawing/2014/main" id="{B74A3EC0-C6FE-1C48-A9BB-86C3C302C1E7}"/>
              </a:ext>
            </a:extLst>
          </p:cNvPr>
          <p:cNvSpPr>
            <a:spLocks noGrp="1"/>
          </p:cNvSpPr>
          <p:nvPr>
            <p:ph idx="1"/>
          </p:nvPr>
        </p:nvSpPr>
        <p:spPr>
          <a:xfrm>
            <a:off x="79980" y="1789235"/>
            <a:ext cx="6338368" cy="4746171"/>
          </a:xfrm>
        </p:spPr>
        <p:txBody>
          <a:bodyPr anchor="ctr">
            <a:normAutofit lnSpcReduction="10000"/>
          </a:bodyPr>
          <a:lstStyle/>
          <a:p>
            <a:r>
              <a:rPr lang="en-US" sz="2000" dirty="0">
                <a:solidFill>
                  <a:srgbClr val="000000"/>
                </a:solidFill>
              </a:rPr>
              <a:t>The respondent records, </a:t>
            </a:r>
            <a:r>
              <a:rPr lang="en-US" sz="2000" b="1" dirty="0">
                <a:solidFill>
                  <a:srgbClr val="000000"/>
                </a:solidFill>
              </a:rPr>
              <a:t>at the time of consumption</a:t>
            </a:r>
            <a:r>
              <a:rPr lang="en-US" sz="2000" dirty="0">
                <a:solidFill>
                  <a:srgbClr val="000000"/>
                </a:solidFill>
              </a:rPr>
              <a:t>, the identity and amounts of all foods and beverages consumed for a period of time, usually ranging from 1 to 7 days. (average 3 days , 2 weekdays and 1 weekend)</a:t>
            </a:r>
          </a:p>
          <a:p>
            <a:endParaRPr lang="en-US" sz="2000" dirty="0">
              <a:solidFill>
                <a:srgbClr val="000000"/>
              </a:solidFill>
            </a:endParaRPr>
          </a:p>
          <a:p>
            <a:r>
              <a:rPr lang="en-US" sz="2000" dirty="0">
                <a:solidFill>
                  <a:srgbClr val="000000"/>
                </a:solidFill>
              </a:rPr>
              <a:t>Can be quantified by estimating portion sizes, using household measures, or weighing the food or beverage on scales.</a:t>
            </a:r>
          </a:p>
          <a:p>
            <a:endParaRPr lang="en-US" sz="2000" dirty="0">
              <a:solidFill>
                <a:srgbClr val="000000"/>
              </a:solidFill>
            </a:endParaRPr>
          </a:p>
          <a:p>
            <a:r>
              <a:rPr lang="en-US" sz="2000" dirty="0">
                <a:solidFill>
                  <a:srgbClr val="000000"/>
                </a:solidFill>
              </a:rPr>
              <a:t>Certain items, such as eggs, apples, or 12-oz cans of soft drinks, may be thought of as units and simply counted.</a:t>
            </a:r>
          </a:p>
          <a:p>
            <a:endParaRPr lang="en-US" sz="2000" dirty="0">
              <a:solidFill>
                <a:srgbClr val="000000"/>
              </a:solidFill>
            </a:endParaRPr>
          </a:p>
          <a:p>
            <a:r>
              <a:rPr lang="en-US" sz="2000" dirty="0">
                <a:solidFill>
                  <a:srgbClr val="000000"/>
                </a:solidFill>
              </a:rPr>
              <a:t> This method is sometimes referred to as the </a:t>
            </a:r>
            <a:r>
              <a:rPr lang="en-US" sz="2000" b="1" dirty="0">
                <a:solidFill>
                  <a:srgbClr val="000000"/>
                </a:solidFill>
              </a:rPr>
              <a:t>estimated food record/weighed food record </a:t>
            </a:r>
            <a:r>
              <a:rPr lang="en-US" sz="2000" dirty="0">
                <a:solidFill>
                  <a:srgbClr val="000000"/>
                </a:solidFill>
              </a:rPr>
              <a:t>because portion sizes are estimated.</a:t>
            </a:r>
            <a:endParaRPr lang="en-JO" sz="2000" dirty="0">
              <a:solidFill>
                <a:srgbClr val="000000"/>
              </a:solidFill>
            </a:endParaRPr>
          </a:p>
        </p:txBody>
      </p:sp>
    </p:spTree>
    <p:extLst>
      <p:ext uri="{BB962C8B-B14F-4D97-AF65-F5344CB8AC3E}">
        <p14:creationId xmlns:p14="http://schemas.microsoft.com/office/powerpoint/2010/main" val="396933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A7691E91-C2DD-A941-B0EE-E6AE4E595F66}"/>
              </a:ext>
            </a:extLst>
          </p:cNvPr>
          <p:cNvPicPr>
            <a:picLocks noGrp="1" noChangeAspect="1"/>
          </p:cNvPicPr>
          <p:nvPr>
            <p:ph idx="1"/>
          </p:nvPr>
        </p:nvPicPr>
        <p:blipFill rotWithShape="1">
          <a:blip r:embed="rId2"/>
          <a:srcRect l="20084" t="27314" r="2815" b="13535"/>
          <a:stretch/>
        </p:blipFill>
        <p:spPr>
          <a:xfrm>
            <a:off x="135466" y="0"/>
            <a:ext cx="11971754" cy="6857999"/>
          </a:xfrm>
        </p:spPr>
      </p:pic>
    </p:spTree>
    <p:extLst>
      <p:ext uri="{BB962C8B-B14F-4D97-AF65-F5344CB8AC3E}">
        <p14:creationId xmlns:p14="http://schemas.microsoft.com/office/powerpoint/2010/main" val="934569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2A022C-0C4F-5D4A-9165-585BA00E952D}"/>
              </a:ext>
            </a:extLst>
          </p:cNvPr>
          <p:cNvSpPr>
            <a:spLocks noGrp="1"/>
          </p:cNvSpPr>
          <p:nvPr>
            <p:ph type="title"/>
          </p:nvPr>
        </p:nvSpPr>
        <p:spPr>
          <a:xfrm>
            <a:off x="863029" y="1012004"/>
            <a:ext cx="3416158" cy="4795408"/>
          </a:xfrm>
        </p:spPr>
        <p:txBody>
          <a:bodyPr>
            <a:normAutofit/>
          </a:bodyPr>
          <a:lstStyle/>
          <a:p>
            <a:r>
              <a:rPr lang="en-US" sz="4100" b="1">
                <a:solidFill>
                  <a:srgbClr val="FFFFFF"/>
                </a:solidFill>
              </a:rPr>
              <a:t>Food Frequency Questionnaires (Retrospective)</a:t>
            </a:r>
            <a:endParaRPr lang="en-JO" sz="4100">
              <a:solidFill>
                <a:srgbClr val="FFFFFF"/>
              </a:solidFill>
            </a:endParaRPr>
          </a:p>
        </p:txBody>
      </p:sp>
      <p:graphicFrame>
        <p:nvGraphicFramePr>
          <p:cNvPr id="5" name="Content Placeholder 2">
            <a:extLst>
              <a:ext uri="{FF2B5EF4-FFF2-40B4-BE49-F238E27FC236}">
                <a16:creationId xmlns:a16="http://schemas.microsoft.com/office/drawing/2014/main" id="{2F8A80AB-DE04-4450-B590-0B062BAF3031}"/>
              </a:ext>
            </a:extLst>
          </p:cNvPr>
          <p:cNvGraphicFramePr>
            <a:graphicFrameLocks noGrp="1"/>
          </p:cNvGraphicFramePr>
          <p:nvPr>
            <p:ph idx="1"/>
            <p:extLst>
              <p:ext uri="{D42A27DB-BD31-4B8C-83A1-F6EECF244321}">
                <p14:modId xmlns:p14="http://schemas.microsoft.com/office/powerpoint/2010/main" val="1287202311"/>
              </p:ext>
            </p:extLst>
          </p:nvPr>
        </p:nvGraphicFramePr>
        <p:xfrm>
          <a:off x="4995333" y="254001"/>
          <a:ext cx="7027333" cy="6383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908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1DE2B56B-7232-D44A-BDEB-E51A55A783C5}"/>
              </a:ext>
            </a:extLst>
          </p:cNvPr>
          <p:cNvPicPr>
            <a:picLocks noGrp="1" noChangeAspect="1"/>
          </p:cNvPicPr>
          <p:nvPr>
            <p:ph idx="1"/>
          </p:nvPr>
        </p:nvPicPr>
        <p:blipFill rotWithShape="1">
          <a:blip r:embed="rId2"/>
          <a:srcRect l="25435" t="14861" r="12057" b="11589"/>
          <a:stretch/>
        </p:blipFill>
        <p:spPr>
          <a:xfrm>
            <a:off x="0" y="228600"/>
            <a:ext cx="10227734" cy="6475516"/>
          </a:xfrm>
        </p:spPr>
      </p:pic>
      <p:sp>
        <p:nvSpPr>
          <p:cNvPr id="6" name="TextBox 5">
            <a:extLst>
              <a:ext uri="{FF2B5EF4-FFF2-40B4-BE49-F238E27FC236}">
                <a16:creationId xmlns:a16="http://schemas.microsoft.com/office/drawing/2014/main" id="{B9D01815-767B-1B4D-8357-07F739476305}"/>
              </a:ext>
            </a:extLst>
          </p:cNvPr>
          <p:cNvSpPr txBox="1"/>
          <p:nvPr/>
        </p:nvSpPr>
        <p:spPr>
          <a:xfrm>
            <a:off x="10092267" y="1422400"/>
            <a:ext cx="1913466" cy="923330"/>
          </a:xfrm>
          <a:prstGeom prst="rect">
            <a:avLst/>
          </a:prstGeom>
          <a:noFill/>
        </p:spPr>
        <p:txBody>
          <a:bodyPr wrap="square" rtlCol="0">
            <a:spAutoFit/>
          </a:bodyPr>
          <a:lstStyle/>
          <a:p>
            <a:r>
              <a:rPr lang="en-US" dirty="0"/>
              <a:t>S</a:t>
            </a:r>
            <a:r>
              <a:rPr lang="en-JO" dirty="0"/>
              <a:t>tandard</a:t>
            </a:r>
          </a:p>
          <a:p>
            <a:r>
              <a:rPr lang="en-US" dirty="0"/>
              <a:t>None</a:t>
            </a:r>
            <a:r>
              <a:rPr lang="en-JO" dirty="0"/>
              <a:t>-quantative</a:t>
            </a:r>
          </a:p>
          <a:p>
            <a:endParaRPr lang="en-JO" dirty="0"/>
          </a:p>
        </p:txBody>
      </p:sp>
      <p:sp>
        <p:nvSpPr>
          <p:cNvPr id="7" name="TextBox 6">
            <a:extLst>
              <a:ext uri="{FF2B5EF4-FFF2-40B4-BE49-F238E27FC236}">
                <a16:creationId xmlns:a16="http://schemas.microsoft.com/office/drawing/2014/main" id="{CA723BE5-0E98-3643-BEDD-A4A146A6DE34}"/>
              </a:ext>
            </a:extLst>
          </p:cNvPr>
          <p:cNvSpPr txBox="1"/>
          <p:nvPr/>
        </p:nvSpPr>
        <p:spPr>
          <a:xfrm>
            <a:off x="10092268" y="3466358"/>
            <a:ext cx="1913466" cy="369332"/>
          </a:xfrm>
          <a:prstGeom prst="rect">
            <a:avLst/>
          </a:prstGeom>
          <a:noFill/>
        </p:spPr>
        <p:txBody>
          <a:bodyPr wrap="square" rtlCol="0">
            <a:spAutoFit/>
          </a:bodyPr>
          <a:lstStyle/>
          <a:p>
            <a:r>
              <a:rPr lang="en-US" dirty="0"/>
              <a:t>S</a:t>
            </a:r>
            <a:r>
              <a:rPr lang="en-JO" dirty="0"/>
              <a:t>emi-quantative</a:t>
            </a:r>
          </a:p>
        </p:txBody>
      </p:sp>
      <p:sp>
        <p:nvSpPr>
          <p:cNvPr id="8" name="Rectangle 7">
            <a:extLst>
              <a:ext uri="{FF2B5EF4-FFF2-40B4-BE49-F238E27FC236}">
                <a16:creationId xmlns:a16="http://schemas.microsoft.com/office/drawing/2014/main" id="{C5ABC574-C3EE-314F-8CCD-DFD77A875A25}"/>
              </a:ext>
            </a:extLst>
          </p:cNvPr>
          <p:cNvSpPr/>
          <p:nvPr/>
        </p:nvSpPr>
        <p:spPr>
          <a:xfrm>
            <a:off x="10227734" y="5435600"/>
            <a:ext cx="1188467" cy="369332"/>
          </a:xfrm>
          <a:prstGeom prst="rect">
            <a:avLst/>
          </a:prstGeom>
        </p:spPr>
        <p:txBody>
          <a:bodyPr wrap="none">
            <a:spAutoFit/>
          </a:bodyPr>
          <a:lstStyle/>
          <a:p>
            <a:r>
              <a:rPr lang="en-JO" dirty="0"/>
              <a:t>quantative</a:t>
            </a:r>
          </a:p>
        </p:txBody>
      </p:sp>
    </p:spTree>
    <p:extLst>
      <p:ext uri="{BB962C8B-B14F-4D97-AF65-F5344CB8AC3E}">
        <p14:creationId xmlns:p14="http://schemas.microsoft.com/office/powerpoint/2010/main" val="2727419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655</Words>
  <Application>Microsoft Macintosh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Measuring Diet</vt:lpstr>
      <vt:lpstr>Techniques in Measuring Diet </vt:lpstr>
      <vt:lpstr>24-Hour Recall (Retrospective)</vt:lpstr>
      <vt:lpstr>Pros and Cons?</vt:lpstr>
      <vt:lpstr>PowerPoint Presentation</vt:lpstr>
      <vt:lpstr>Food Record, or Diary  (Prospective)</vt:lpstr>
      <vt:lpstr>PowerPoint Presentation</vt:lpstr>
      <vt:lpstr>Food Frequency Questionnaires (Retrospective)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Diet</dc:title>
  <dc:creator>Alma Irshaid</dc:creator>
  <cp:lastModifiedBy>Alma Irshaid</cp:lastModifiedBy>
  <cp:revision>1</cp:revision>
  <dcterms:created xsi:type="dcterms:W3CDTF">2020-02-11T23:03:24Z</dcterms:created>
  <dcterms:modified xsi:type="dcterms:W3CDTF">2020-02-11T23:03:46Z</dcterms:modified>
</cp:coreProperties>
</file>