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34"/>
  </p:notesMasterIdLst>
  <p:handoutMasterIdLst>
    <p:handoutMasterId r:id="rId35"/>
  </p:handoutMasterIdLst>
  <p:sldIdLst>
    <p:sldId id="327" r:id="rId2"/>
    <p:sldId id="328" r:id="rId3"/>
    <p:sldId id="277" r:id="rId4"/>
    <p:sldId id="329" r:id="rId5"/>
    <p:sldId id="281" r:id="rId6"/>
    <p:sldId id="331" r:id="rId7"/>
    <p:sldId id="282" r:id="rId8"/>
    <p:sldId id="330" r:id="rId9"/>
    <p:sldId id="283" r:id="rId10"/>
    <p:sldId id="332" r:id="rId11"/>
    <p:sldId id="333" r:id="rId12"/>
    <p:sldId id="336" r:id="rId13"/>
    <p:sldId id="335" r:id="rId14"/>
    <p:sldId id="337" r:id="rId15"/>
    <p:sldId id="338" r:id="rId16"/>
    <p:sldId id="339" r:id="rId17"/>
    <p:sldId id="340" r:id="rId18"/>
    <p:sldId id="342" r:id="rId19"/>
    <p:sldId id="347" r:id="rId20"/>
    <p:sldId id="345" r:id="rId21"/>
    <p:sldId id="346" r:id="rId22"/>
    <p:sldId id="348" r:id="rId23"/>
    <p:sldId id="349" r:id="rId24"/>
    <p:sldId id="350" r:id="rId25"/>
    <p:sldId id="344" r:id="rId26"/>
    <p:sldId id="352" r:id="rId27"/>
    <p:sldId id="351" r:id="rId28"/>
    <p:sldId id="353" r:id="rId29"/>
    <p:sldId id="354" r:id="rId30"/>
    <p:sldId id="356" r:id="rId31"/>
    <p:sldId id="357" r:id="rId32"/>
    <p:sldId id="355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ECE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327" autoAdjust="0"/>
    <p:restoredTop sz="94660"/>
  </p:normalViewPr>
  <p:slideViewPr>
    <p:cSldViewPr>
      <p:cViewPr>
        <p:scale>
          <a:sx n="100" d="100"/>
          <a:sy n="100" d="100"/>
        </p:scale>
        <p:origin x="-138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B1C9A15-B692-490F-8749-16308C87B629}" type="datetimeFigureOut">
              <a:rPr lang="en-US"/>
              <a:pPr>
                <a:defRPr/>
              </a:pPr>
              <a:t>2/7/2012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08CB9E8-C676-4061-AADA-A17E0B1A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44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FE6735-1682-418B-AE6B-06A9761EB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16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2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605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605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C4DDD-7BB8-4AC9-9F33-480B3CA16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16325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2D07E-4180-486A-86AB-D86ABD696F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23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A508E-C0CD-4983-A648-9D1B3F292E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2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73DE3-3A65-4B9F-8731-A260C37A48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95BB-DDC9-4686-B23F-4FE83FAD1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7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00A1C-394A-4E30-AF85-A776BEE868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2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C4EDC-7F26-4C02-B978-C11F1C54D3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7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5808F-92BE-4681-B4F2-9904C488A4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6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E563-0F30-4375-8E33-7912D87D9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7B242-9269-4FB2-8C23-B63CE52D92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2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B1D5A-5564-4302-851C-587C78994D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0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3481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5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5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503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C4A711B-383C-4882-BD7C-6D54BCDBD9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503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3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3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03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2E5A7-C1E9-4931-9CF3-05B89537BA0D}" type="slidenum">
              <a:rPr lang="en-US" smtClean="0"/>
              <a:t>1</a:t>
            </a:fld>
            <a:endParaRPr lang="en-US" dirty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Analog to digital conversion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step to move from analog to digital communications is to digitize the analog signal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can be accomplished by using an analog to digital converter A/D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analog to digital converter is composed from three different processes</a:t>
            </a: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922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7CFF8-8544-42A6-8B7C-C80C4A2FF9A2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Signal to quantization noise ratio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 the input signal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of continuous amplitude in the range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/>
                      </a:rPr>
                      <m:t>,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The step size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dirty="0" smtClean="0"/>
                  <a:t> will be defined as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𝑚𝑎𝑥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den>
                        </m:f>
                      </m:e>
                    </m:box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box>
                      <m:box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𝑝𝑝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𝑖𝑠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𝑡h𝑒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𝑡𝑜𝑡𝑎𝑙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𝑛𝑢𝑚𝑏𝑒𝑟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𝑜𝑓𝑙𝑒𝑣𝑒𝑙𝑠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t="-2019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99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7CFF8-8544-42A6-8B7C-C80C4A2FF9A2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Signal to quantization noise ratio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just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If the number of quantization levels </a:t>
                </a:r>
                <a14:m>
                  <m:oMath xmlns:m="http://schemas.openxmlformats.org/officeDocument/2006/math"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sufficiently large ( </a:t>
                </a:r>
                <a14:m>
                  <m:oMath xmlns:m="http://schemas.openxmlformats.org/officeDocument/2006/math">
                    <m:r>
                      <a:rPr lang="en-US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small), we can assume that the quantization error </a:t>
                </a:r>
                <a14:m>
                  <m:oMath xmlns:m="http://schemas.openxmlformats.org/officeDocument/2006/math"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uniformly distributed</a:t>
                </a:r>
              </a:p>
              <a:p>
                <a:pPr algn="just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This means that the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pdf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can be written as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𝑄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box>
                                  <m:boxPr>
                                    <m:ctrlPr>
                                      <a:rPr lang="en-US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b="0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mbria Math"/>
                                          </a:rPr>
                                          <m:t>∆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box>
                                  <m:boxPr>
                                    <m:ctrlPr>
                                      <a:rPr lang="en-US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r>
                                      <m:rPr>
                                        <m:brk m:alnAt="63"/>
                                      </m:rPr>
                                      <a:rPr lang="en-US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mbria Math"/>
                                          </a:rPr>
                                          <m:t>∆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≤</m:t>
                                    </m:r>
                                    <m:r>
                                      <a:rPr lang="en-US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𝑞</m:t>
                                    </m:r>
                                    <m:r>
                                      <a:rPr lang="en-US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≤</m:t>
                                    </m:r>
                                  </m:e>
                                </m:box>
                                <m:box>
                                  <m:boxPr>
                                    <m:ctrlPr>
                                      <a:rPr lang="en-US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b="0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mbria Math"/>
                                          </a:rPr>
                                          <m:t>∆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t="-2019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22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7CFF8-8544-42A6-8B7C-C80C4A2FF9A2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Signal to quantization noise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With the mean of the quantization error being zero, its variance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6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6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sz="2600" b="0" i="1" baseline="3000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b>
                          <m:r>
                            <a:rPr lang="en-US" sz="2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𝑄</m:t>
                          </m:r>
                        </m:sub>
                        <m:sup/>
                      </m:sSubSup>
                      <m:r>
                        <a:rPr lang="en-US" sz="2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sz="2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[</m:t>
                      </m:r>
                      <m:r>
                        <a:rPr lang="en-US" sz="2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en-US" sz="2600" b="0" i="1" baseline="300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en-US" sz="2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 algn="ctr">
                  <a:buNone/>
                </a:pPr>
                <a:r>
                  <a:rPr lang="en-US" sz="2600" b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box>
                          <m:boxPr>
                            <m:ctrlPr>
                              <a:rPr lang="en-US" sz="26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6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6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num>
                              <m:den>
                                <m:r>
                                  <a:rPr lang="en-US" sz="26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sub>
                      <m:sup>
                        <m:box>
                          <m:boxPr>
                            <m:ctrlPr>
                              <a:rPr lang="en-US" sz="26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6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6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num>
                              <m:den>
                                <m:r>
                                  <a:rPr lang="en-US" sz="26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sup>
                      <m:e>
                        <m:sSup>
                          <m:sSupPr>
                            <m:ctrlPr>
                              <a:rPr lang="en-US" sz="26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6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26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6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𝑄</m:t>
                            </m:r>
                          </m:sub>
                        </m:sSub>
                        <m:d>
                          <m:dPr>
                            <m:ctrlPr>
                              <a:rPr lang="en-US" sz="26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𝑞</m:t>
                            </m:r>
                          </m:e>
                        </m:d>
                        <m:r>
                          <a:rPr lang="en-US" sz="2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𝑑𝑞</m:t>
                        </m:r>
                      </m:e>
                    </m:nary>
                  </m:oMath>
                </a14:m>
                <a:endParaRPr lang="en-US" sz="2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6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6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sz="2600" b="0" i="1" baseline="3000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b>
                          <m:r>
                            <a:rPr lang="en-US" sz="2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𝑄</m:t>
                          </m:r>
                        </m:sub>
                        <m:sup/>
                      </m:sSubSup>
                      <m:r>
                        <a:rPr lang="en-US" sz="2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sz="26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6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den>
                          </m:f>
                        </m:e>
                      </m:box>
                      <m:nary>
                        <m:naryPr>
                          <m:ctrlPr>
                            <a:rPr lang="en-US" sz="26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box>
                            <m:boxPr>
                              <m:ctrlPr>
                                <a:rPr lang="en-US" sz="2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600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num>
                                <m:den>
                                  <m:r>
                                    <a:rPr lang="en-US" sz="2600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sub>
                        <m:sup>
                          <m:box>
                            <m:boxPr>
                              <m:ctrlPr>
                                <a:rPr lang="en-US" sz="2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600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num>
                                <m:den>
                                  <m:r>
                                    <a:rPr lang="en-US" sz="2600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sup>
                        <m:e>
                          <m:sSup>
                            <m:sSupPr>
                              <m:ctrlPr>
                                <a:rPr lang="en-US" sz="2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𝑑</m:t>
                          </m:r>
                          <m:r>
                            <a:rPr lang="en-US" sz="2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𝑞</m:t>
                          </m:r>
                        </m:e>
                      </m:nary>
                      <m:r>
                        <a:rPr lang="en-US" sz="2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sz="2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2600" b="0" i="1" baseline="3000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2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Note that the variance represents the average ac power contained in the noise</a:t>
                </a:r>
                <a:endParaRPr lang="en-US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556" t="-1480" b="-4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37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7CFF8-8544-42A6-8B7C-C80C4A2FF9A2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Signal to quantization noise ratio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Recall that </a:t>
                </a:r>
                <a14:m>
                  <m:oMath xmlns:m="http://schemas.openxmlformats.org/officeDocument/2006/math">
                    <m:r>
                      <a:rPr lang="en-US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𝑚𝑎𝑥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den>
                        </m:f>
                      </m:e>
                    </m:box>
                  </m:oMath>
                </a14:m>
                <a:endPara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 binary representation the number of levels can be written as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en-US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𝑅</m:t>
                          </m:r>
                        </m:sup>
                      </m:sSup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𝑤h𝑒𝑟𝑒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𝑖𝑠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𝑡h𝑒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𝑡𝑜𝑡𝑎𝑙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𝑛𝑢𝑚𝑏𝑒𝑟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𝑜𝑓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𝑏𝑖𝑡𝑠</m:t>
                      </m:r>
                    </m:oMath>
                  </m:oMathPara>
                </a14:m>
                <a:endPara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By substituting the values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b="0" i="1" baseline="3000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b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b="0" i="1" baseline="3000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b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𝑄</m:t>
                          </m:r>
                        </m:sub>
                        <m:sup/>
                      </m:sSubSup>
                      <m:r>
                        <a:rPr lang="en-US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e>
                      </m:box>
                      <m:box>
                        <m:boxPr>
                          <m:ctrlP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en-US" b="0" i="1" baseline="3000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b="0" i="1" baseline="-2500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𝑚𝑎𝑥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𝑅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</m:oMath>
                  </m:oMathPara>
                </a14:m>
                <a:endPara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t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069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7CFF8-8544-42A6-8B7C-C80C4A2FF9A2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Signal to quantization noise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31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If the average power of the message signal </a:t>
                </a:r>
                <a14:m>
                  <m:oMath xmlns:m="http://schemas.openxmlformats.org/officeDocument/2006/math">
                    <m:r>
                      <a:rPr lang="en-US" sz="31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𝑚</m:t>
                    </m:r>
                    <m:r>
                      <a:rPr lang="en-US" sz="31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r>
                      <a:rPr lang="en-US" sz="31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𝑡</m:t>
                    </m:r>
                    <m:r>
                      <a:rPr lang="en-US" sz="31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 </m:t>
                    </m:r>
                  </m:oMath>
                </a14:m>
                <a:r>
                  <a:rPr lang="en-US" sz="31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 denoted by </a:t>
                </a:r>
                <a14:m>
                  <m:oMath xmlns:m="http://schemas.openxmlformats.org/officeDocument/2006/math">
                    <m:r>
                      <a:rPr lang="en-US" sz="31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𝑃</m:t>
                    </m:r>
                  </m:oMath>
                </a14:m>
                <a:r>
                  <a:rPr lang="en-US" sz="31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then the signal to noise ratio at the output of the quantizer </a:t>
                </a:r>
                <a:endParaRPr lang="en-US" sz="31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1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1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S</m:t>
                          </m:r>
                          <m:r>
                            <a:rPr lang="en-US" sz="31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𝑁𝑅</m:t>
                          </m:r>
                        </m:e>
                      </m:d>
                      <m:r>
                        <a:rPr lang="en-US" sz="3100" i="1" baseline="-250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𝑂</m:t>
                      </m:r>
                      <m:r>
                        <a:rPr lang="en-US" sz="31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box>
                        <m:boxPr>
                          <m:ctrlPr>
                            <a:rPr lang="en-US" sz="31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d>
                            <m:dPr>
                              <m:ctrlPr>
                                <a:rPr lang="en-US" sz="31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box>
                                <m:boxPr>
                                  <m:ctrlPr>
                                    <a:rPr lang="en-US" sz="3100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3100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100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  <m:r>
                                        <a:rPr lang="en-US" sz="3100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3100" b="0" i="1" smtClean="0"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3100" b="0" i="1" smtClean="0"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  <a:ea typeface="Cambria Math"/>
                                            </a:rPr>
                                            <m:t>𝑚</m:t>
                                          </m:r>
                                          <m:r>
                                            <a:rPr lang="en-US" sz="3100" b="0" i="1" baseline="30000" smtClean="0"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e>
                                        <m:sub>
                                          <m:r>
                                            <a:rPr lang="en-US" sz="3100" b="0" i="1" smtClean="0"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  <a:ea typeface="Cambria Math"/>
                                            </a:rPr>
                                            <m:t>𝑚𝑎𝑥</m:t>
                                          </m:r>
                                        </m:sub>
                                        <m:sup/>
                                      </m:sSubSup>
                                    </m:den>
                                  </m:f>
                                </m:e>
                              </m:box>
                            </m:e>
                          </m:d>
                          <m:sSup>
                            <m:sSupPr>
                              <m:ctrlPr>
                                <a:rPr lang="en-US" sz="31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31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1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31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sup>
                          </m:sSup>
                        </m:e>
                      </m:box>
                    </m:oMath>
                  </m:oMathPara>
                </a14:m>
                <a:endParaRPr lang="en-US" sz="31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31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Note that the signal to noise ratio at the output of the quantizer can be increased by increasing the number of bits or number of levels</a:t>
                </a:r>
              </a:p>
            </p:txBody>
          </p:sp>
        </mc:Choice>
        <mc:Fallback xmlns=""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t="-1884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7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7CFF8-8544-42A6-8B7C-C80C4A2FF9A2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Standard number of bits for audio A/D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audio A/D converters uses 8 bits, while 16 bits are used in sound cards in PC system</a:t>
            </a:r>
          </a:p>
        </p:txBody>
      </p:sp>
    </p:spTree>
    <p:extLst>
      <p:ext uri="{BB962C8B-B14F-4D97-AF65-F5344CB8AC3E}">
        <p14:creationId xmlns:p14="http://schemas.microsoft.com/office/powerpoint/2010/main" val="257208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7CFF8-8544-42A6-8B7C-C80C4A2FF9A2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 given A/D converter is excited by a sine wave whose peak amplitude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determine the signal to noise ratio in dB if 5 bits are used in the quantizer, repeat the problem if 8 bits are used</a:t>
                </a:r>
              </a:p>
            </p:txBody>
          </p:sp>
        </mc:Choice>
        <mc:Fallback xmlns=""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t="-2019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25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7CFF8-8544-42A6-8B7C-C80C4A2FF9A2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average power in a sinusoidal wave is given by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𝑎𝑣</m:t>
                        </m:r>
                      </m:sub>
                    </m:sSub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b="0" i="1" baseline="3000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2</m:t>
                                </m:r>
                              </m:e>
                              <m:sub>
                                <m: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endPara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signal to noise ration can be found from the expression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S</m:t>
                        </m:r>
                        <m: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𝑁𝑅</m:t>
                        </m:r>
                      </m:e>
                    </m:d>
                    <m:r>
                      <a:rPr lang="en-US" i="1" baseline="-25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𝑂</m:t>
                    </m:r>
                    <m:r>
                      <a:rPr lang="en-US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box>
                      <m:boxPr>
                        <m:ctrlP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d>
                          <m:dPr>
                            <m:ctrlPr>
                              <a:rPr lang="en-US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US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  <m:r>
                                      <a:rPr lang="en-US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𝑃</m:t>
                                    </m:r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mbria Math"/>
                                          </a:rPr>
                                          <m:t>𝑚</m:t>
                                        </m:r>
                                        <m:r>
                                          <a:rPr lang="en-US" i="1" baseline="3000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mbria Math"/>
                                          </a:rPr>
                                          <m:t>𝑚𝑎𝑥</m:t>
                                        </m:r>
                                      </m:sub>
                                      <m:sup/>
                                    </m:sSubSup>
                                  </m:den>
                                </m:f>
                              </m:e>
                            </m:box>
                          </m:e>
                        </m:d>
                        <m:sSup>
                          <m:sSupPr>
                            <m:ctrlPr>
                              <a:rPr lang="en-US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sup>
                        </m:sSup>
                      </m:e>
                    </m:box>
                  </m:oMath>
                </a14:m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𝑆𝑁𝑅</m:t>
                          </m:r>
                        </m:e>
                      </m:d>
                      <m:r>
                        <a:rPr lang="en-US" b="0" i="1" baseline="-250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3</m:t>
                                  </m:r>
                                  <m:box>
                                    <m:boxPr>
                                      <m:ctrlPr>
                                        <a:rPr lang="en-US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/>
                                                </a:rPr>
                                                <m:t>𝐴</m:t>
                                              </m:r>
                                              <m:r>
                                                <a:rPr lang="en-US" b="0" i="1" baseline="30000" smtClean="0"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box>
                        </m:e>
                      </m:d>
                      <m:sSup>
                        <m:sSupPr>
                          <m:ctrlP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𝑅</m:t>
                          </m:r>
                        </m:sup>
                      </m:sSup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box>
                            <m:boxPr>
                              <m:ctrlPr>
                                <a:rPr lang="en-US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r>
                                <m:rPr>
                                  <m:brk m:alnAt="63"/>
                                </m:rPr>
                                <a:rPr lang="en-US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3</m:t>
                              </m:r>
                            </m:e>
                          </m:box>
                        </m:num>
                        <m:den>
                          <m:r>
                            <a:rPr lang="en-US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𝑅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2000" t="-2019" r="-3037" b="-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795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7CFF8-8544-42A6-8B7C-C80C4A2FF9A2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Converting the previous expression to dB, we can write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10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𝑙𝑜𝑔</m:t>
                      </m:r>
                      <m:sSub>
                        <m:sSubPr>
                          <m:ctrlP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S</m:t>
                              </m:r>
                              <m:r>
                                <a:rPr lang="en-US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𝑁𝑅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𝑂</m:t>
                          </m:r>
                        </m:sub>
                      </m:sSub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=1.8+6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Font typeface="Wingdings" pitchFamily="2" charset="2"/>
                  <a:buNone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R</m:t>
                    </m:r>
                    <m:r>
                      <a: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=5, </m:t>
                    </m:r>
                    <m:d>
                      <m:dPr>
                        <m:ctrlP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𝑆𝑁𝑅</m:t>
                        </m:r>
                      </m:e>
                    </m:d>
                    <m:r>
                      <a: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𝑂</m:t>
                    </m:r>
                    <m:r>
                      <a: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=31.8 </m:t>
                    </m:r>
                    <m:r>
                      <a: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𝑑𝐵</m:t>
                    </m:r>
                  </m:oMath>
                </a14:m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R</m:t>
                    </m:r>
                    <m:r>
                      <a: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8</m:t>
                    </m:r>
                    <m:r>
                      <a:rPr lang="en-US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𝑆𝑁𝑅</m:t>
                        </m:r>
                      </m:e>
                    </m:d>
                    <m:r>
                      <a:rPr lang="en-US" i="1" baseline="-25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𝑂</m:t>
                    </m:r>
                    <m:r>
                      <a:rPr lang="en-US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49</m:t>
                    </m:r>
                    <m:r>
                      <a:rPr lang="en-US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.8 </m:t>
                    </m:r>
                    <m:r>
                      <a:rPr lang="en-US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𝑑𝐵</m:t>
                    </m:r>
                    <m:r>
                      <a:rPr lang="en-US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endPara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2000" t="-2019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049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7CFF8-8544-42A6-8B7C-C80C4A2FF9A2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 bwMode="auto">
              <a:xfrm>
                <a:off x="457200" y="1600200"/>
                <a:ext cx="8229600" cy="4533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9pPr>
              </a:lstStyle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information in analog waveform, with a maximum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=3 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𝑘𝐻𝑧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is to be transmitted over an </a:t>
                </a:r>
                <a:r>
                  <a:rPr lang="en-US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M-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ary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PAM system, where the number of PAM levels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𝐿</m:t>
                    </m:r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=16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The quantization distortion is specified not to exceed </a:t>
                </a:r>
                <a14:m>
                  <m:oMath xmlns:m="http://schemas.openxmlformats.org/officeDocument/2006/math">
                    <m:r>
                      <a:rPr lang="en-US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±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1%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of the peak to peak analog signal</a:t>
                </a: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600200"/>
                <a:ext cx="8229600" cy="4533900"/>
              </a:xfrm>
              <a:prstGeom prst="rect">
                <a:avLst/>
              </a:prstGeom>
              <a:blipFill rotWithShape="1">
                <a:blip r:embed="rId3"/>
                <a:stretch>
                  <a:fillRect t="-2019" r="-32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643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61A9-9925-49F6-B535-BC7F7D4434F1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Analog to digital A/D converter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just" eaLnBrk="1" hangingPunct="1"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Sampling, which is explained in details </a:t>
            </a:r>
          </a:p>
          <a:p>
            <a:pPr marL="514350" indent="-514350" algn="just" eaLnBrk="1" hangingPunct="1"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Quantization process</a:t>
            </a:r>
          </a:p>
          <a:p>
            <a:pPr marL="514350" indent="-514350" algn="just" eaLnBrk="1" hangingPunct="1"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Binary encoding, convert each quantized value into a binary code word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eaLnBrk="1" hangingPunct="1"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0" y="3761751"/>
            <a:ext cx="7924800" cy="2258049"/>
            <a:chOff x="381000" y="4267200"/>
            <a:chExt cx="7924800" cy="225804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4267200"/>
              <a:ext cx="7924800" cy="2258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81000" y="5040868"/>
              <a:ext cx="68580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solidFill>
                    <a:schemeClr val="accent4">
                      <a:lumMod val="10000"/>
                    </a:schemeClr>
                  </a:solidFill>
                </a:rPr>
                <a:t>m</a:t>
              </a:r>
              <a:r>
                <a:rPr lang="en-US" i="1" dirty="0" smtClean="0">
                  <a:solidFill>
                    <a:schemeClr val="accent4">
                      <a:lumMod val="10000"/>
                    </a:schemeClr>
                  </a:solidFill>
                </a:rPr>
                <a:t>(t)</a:t>
              </a:r>
              <a:endParaRPr lang="en-US" i="1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09800" y="5029200"/>
              <a:ext cx="198120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solidFill>
                    <a:schemeClr val="accent4">
                      <a:lumMod val="10000"/>
                    </a:schemeClr>
                  </a:solidFill>
                </a:rPr>
                <a:t>m</a:t>
              </a:r>
              <a:r>
                <a:rPr lang="en-US" i="1" dirty="0" smtClean="0">
                  <a:solidFill>
                    <a:schemeClr val="accent4">
                      <a:lumMod val="10000"/>
                    </a:schemeClr>
                  </a:solidFill>
                </a:rPr>
                <a:t>[n]=m[</a:t>
              </a:r>
              <a:r>
                <a:rPr lang="en-US" i="1" dirty="0" err="1" smtClean="0">
                  <a:solidFill>
                    <a:schemeClr val="accent4">
                      <a:lumMod val="10000"/>
                    </a:schemeClr>
                  </a:solidFill>
                </a:rPr>
                <a:t>nT</a:t>
              </a:r>
              <a:r>
                <a:rPr lang="en-US" i="1" baseline="-25000" dirty="0" err="1" smtClean="0">
                  <a:solidFill>
                    <a:schemeClr val="accent4">
                      <a:lumMod val="10000"/>
                    </a:schemeClr>
                  </a:solidFill>
                </a:rPr>
                <a:t>s</a:t>
              </a:r>
              <a:r>
                <a:rPr lang="en-US" i="1" dirty="0" smtClean="0">
                  <a:solidFill>
                    <a:schemeClr val="accent4">
                      <a:lumMod val="10000"/>
                    </a:schemeClr>
                  </a:solidFill>
                </a:rPr>
                <a:t>]</a:t>
              </a:r>
              <a:endParaRPr lang="en-US" i="1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57800" y="5029200"/>
              <a:ext cx="76200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accent4">
                      <a:lumMod val="10000"/>
                    </a:schemeClr>
                  </a:solidFill>
                </a:rPr>
                <a:t>v[</a:t>
              </a:r>
              <a:r>
                <a:rPr lang="en-US" i="1" dirty="0" err="1" smtClean="0">
                  <a:solidFill>
                    <a:schemeClr val="accent4">
                      <a:lumMod val="10000"/>
                    </a:schemeClr>
                  </a:solidFill>
                </a:rPr>
                <a:t>nT</a:t>
              </a:r>
              <a:r>
                <a:rPr lang="en-US" i="1" baseline="-25000" dirty="0" err="1" smtClean="0">
                  <a:solidFill>
                    <a:schemeClr val="accent4">
                      <a:lumMod val="10000"/>
                    </a:schemeClr>
                  </a:solidFill>
                </a:rPr>
                <a:t>s</a:t>
              </a:r>
              <a:r>
                <a:rPr lang="en-US" i="1" dirty="0" smtClean="0">
                  <a:solidFill>
                    <a:schemeClr val="accent4">
                      <a:lumMod val="10000"/>
                    </a:schemeClr>
                  </a:solidFill>
                </a:rPr>
                <a:t>]</a:t>
              </a:r>
              <a:endParaRPr lang="en-US" i="1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680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7CFF8-8544-42A6-8B7C-C80C4A2FF9A2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200" dirty="0" smtClean="0"/>
              <a:t>Example 2 Relation between the number of bits and the noise level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minimum number of bits/sample, or bits/PCM that should be used in digitizing the analog waveform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minimum required sampling rate, and what is the resulting bit transmission rate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PAM pulse or symbol transmission rate?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 transmission bandwidth (including filtering) equals 12 kHz, determine the bandwidth efficiency of this system</a:t>
            </a:r>
          </a:p>
        </p:txBody>
      </p:sp>
    </p:spTree>
    <p:extLst>
      <p:ext uri="{BB962C8B-B14F-4D97-AF65-F5344CB8AC3E}">
        <p14:creationId xmlns:p14="http://schemas.microsoft.com/office/powerpoint/2010/main" val="165259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7CFF8-8544-42A6-8B7C-C80C4A2FF9A2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 bwMode="auto">
              <a:xfrm>
                <a:off x="457200" y="1600200"/>
                <a:ext cx="8229600" cy="4533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lphaLcParenR"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Note that the maximum quantization error does not exceed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𝑞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≤</m:t>
                    </m:r>
                    <m:box>
                      <m:boxPr>
                        <m:ctrlP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num>
                          <m:den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It is also defined for this example as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𝑞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=0.01</m:t>
                    </m:r>
                    <m:sSub>
                      <m:sSubPr>
                        <m:ctrlP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𝑝𝑝</m:t>
                        </m:r>
                      </m:sub>
                    </m:sSub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Equating both equations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eqArr>
                          <m:eqArrPr>
                            <m:ctrlPr>
                              <a:rPr lang="en-US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=0.01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𝑝𝑝</m:t>
                                </m:r>
                              </m:sub>
                            </m:sSub>
                          </m:e>
                          <m:e/>
                          <m:e>
                            <m:box>
                              <m:boxPr>
                                <m:ctrlP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box>
                            <m:box>
                              <m:boxPr>
                                <m:ctrlP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𝑝𝑝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𝑅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=0.01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𝑝𝑝</m:t>
                                </m:r>
                              </m:sub>
                            </m:sSub>
                          </m:e>
                        </m:eqArr>
                      </m:e>
                    </m:box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eqArr>
                          <m:eqArrPr>
                            <m:ctrlPr>
                              <a:rPr lang="en-US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𝑅</m:t>
                            </m:r>
                            <m:r>
                              <a:rPr lang="en-US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box>
                              <m:boxPr>
                                <m:ctrlPr>
                                  <a:rPr lang="en-US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×0.01</m:t>
                                    </m:r>
                                  </m:den>
                                </m:f>
                                <m:r>
                                  <a:rPr lang="en-US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=5.6 </m:t>
                                </m:r>
                                <m:r>
                                  <a:rPr lang="en-US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𝑏𝑖𝑡𝑠</m:t>
                                </m:r>
                              </m:e>
                            </m:box>
                          </m:e>
                          <m:e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𝑜𝑟</m:t>
                            </m:r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𝑅</m:t>
                            </m:r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≈</m:t>
                            </m:r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6 </m:t>
                            </m:r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𝑏𝑖𝑡𝑠</m:t>
                            </m:r>
                          </m:e>
                        </m:eqArr>
                      </m:e>
                    </m:box>
                  </m:oMath>
                </a14:m>
                <a:endPara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600200"/>
                <a:ext cx="8229600" cy="4533900"/>
              </a:xfrm>
              <a:prstGeom prst="rect">
                <a:avLst/>
              </a:prstGeom>
              <a:blipFill rotWithShape="1">
                <a:blip r:embed="rId3"/>
                <a:stretch>
                  <a:fillRect l="-1778" t="-2019" r="-28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Arrow 1"/>
          <p:cNvSpPr/>
          <p:nvPr/>
        </p:nvSpPr>
        <p:spPr bwMode="auto">
          <a:xfrm>
            <a:off x="2895600" y="4267200"/>
            <a:ext cx="1828800" cy="7620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83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7CFF8-8544-42A6-8B7C-C80C4A2FF9A2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 bwMode="auto">
              <a:xfrm>
                <a:off x="457200" y="1600200"/>
                <a:ext cx="8229600" cy="4533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lphaLcParenR" startAt="2"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According to the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Nyquist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criterion, the sampling rate would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=2</m:t>
                    </m:r>
                    <m:sSub>
                      <m:sSubPr>
                        <m:ctrlP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=6000 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𝑠𝑚𝑝𝑙𝑒𝑠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/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𝑠𝑒𝑐𝑜𝑛𝑑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The bit transmission rate would be the number of bits multiplied by the sampling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𝑅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=6×6000=36000 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𝑏𝑖𝑡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/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𝑠𝑒𝑐𝑜𝑛𝑑</m:t>
                    </m:r>
                  </m:oMath>
                </a14:m>
                <a:endPara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600200"/>
                <a:ext cx="8229600" cy="4533900"/>
              </a:xfrm>
              <a:prstGeom prst="rect">
                <a:avLst/>
              </a:prstGeom>
              <a:blipFill rotWithShape="1">
                <a:blip r:embed="rId3"/>
                <a:stretch>
                  <a:fillRect l="-1778" t="-2019" r="-25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3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7CFF8-8544-42A6-8B7C-C80C4A2FF9A2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 bwMode="auto">
              <a:xfrm>
                <a:off x="457200" y="1600200"/>
                <a:ext cx="8229600" cy="4533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lphaLcParenR" startAt="3"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Since multilevel pulses are to be used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𝑙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𝑅</m:t>
                        </m:r>
                      </m:sup>
                    </m:sSup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=16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=4 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𝑏𝑖𝑡𝑠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/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𝑠𝑦𝑚𝑏𝑜𝑙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Therefore the bit stream will be partitioned into groups of 4 bits to form the new 16-level PAM digits, and the resulting transmission rate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𝑃𝐴𝑀</m:t>
                        </m:r>
                      </m:sub>
                    </m:sSub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box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36000</m:t>
                            </m:r>
                          </m:num>
                          <m:den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=9000 </m:t>
                        </m:r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𝑠𝑦𝑚𝑏𝑜𝑙𝑠</m:t>
                        </m:r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𝑠𝑒𝑐𝑜𝑛𝑑</m:t>
                        </m:r>
                      </m:e>
                    </m:box>
                  </m:oMath>
                </a14:m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600200"/>
                <a:ext cx="8229600" cy="4533900"/>
              </a:xfrm>
              <a:prstGeom prst="rect">
                <a:avLst/>
              </a:prstGeom>
              <a:blipFill rotWithShape="1">
                <a:blip r:embed="rId3"/>
                <a:stretch>
                  <a:fillRect l="-1778" t="-20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3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7CFF8-8544-42A6-8B7C-C80C4A2FF9A2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 bwMode="auto">
              <a:xfrm>
                <a:off x="457200" y="1600200"/>
                <a:ext cx="8229600" cy="4533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lphaLcParenR" startAt="4"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bandwidth efficiency is defined as the data throughput per hertz,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𝑏</m:t>
                        </m:r>
                      </m:sub>
                    </m:sSub>
                    <m:box>
                      <m:boxPr>
                        <m:ctrlPr>
                          <a:rPr lang="en-US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𝑐h𝑎𝑛𝑛𝑒𝑙</m:t>
                            </m:r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𝐵𝑊</m:t>
                            </m:r>
                          </m:den>
                        </m:f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box>
                          <m:boxPr>
                            <m:ctrlP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36000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12000</m:t>
                                </m:r>
                              </m:den>
                            </m:f>
                          </m:e>
                        </m:box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=3</m:t>
                        </m:r>
                        <m:f>
                          <m:fPr>
                            <m:ctrlP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𝑏𝑖𝑡𝑠</m:t>
                            </m:r>
                          </m:num>
                          <m:den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𝑠</m:t>
                            </m:r>
                          </m:den>
                        </m:f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𝐻𝑧</m:t>
                        </m:r>
                      </m:e>
                    </m:box>
                  </m:oMath>
                </a14:m>
                <a:endPara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600200"/>
                <a:ext cx="8229600" cy="4533900"/>
              </a:xfrm>
              <a:prstGeom prst="rect">
                <a:avLst/>
              </a:prstGeom>
              <a:blipFill rotWithShape="1">
                <a:blip r:embed="rId3"/>
                <a:stretch>
                  <a:fillRect l="-1778" t="-2019" r="-36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8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AB7D18-5C95-4177-952F-952F1E98824C}" type="slidenum">
              <a:rPr lang="en-US">
                <a:effectLst/>
              </a:rPr>
              <a:pPr>
                <a:defRPr/>
              </a:pPr>
              <a:t>25</a:t>
            </a:fld>
            <a:endParaRPr lang="en-US">
              <a:effectLst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non uniform quantization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Non uniform quantization is used in telephophonic communications</a:t>
                </a:r>
              </a:p>
              <a:p>
                <a:pPr eaLnBrk="1" hangingPunct="1"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Analysis shows that the ratio of the peaks of the loud talks to the peaks of the weak talks is in the order of 1000 to 1</a:t>
                </a:r>
              </a:p>
              <a:p>
                <a:pPr eaLnBrk="1" hangingPunct="1"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 non uniform step size </a:t>
                </a:r>
                <a14:m>
                  <m:oMath xmlns:m="http://schemas.openxmlformats.org/officeDocument/2006/math">
                    <m:r>
                      <a:rPr lang="en-US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made variable according to the sample amplitude</a:t>
                </a:r>
              </a:p>
            </p:txBody>
          </p:sp>
        </mc:Choice>
        <mc:Fallback xmlns=""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t="-2019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28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AB7D18-5C95-4177-952F-952F1E98824C}" type="slidenum">
              <a:rPr lang="en-US">
                <a:effectLst/>
              </a:rPr>
              <a:pPr>
                <a:defRPr/>
              </a:pPr>
              <a:t>26</a:t>
            </a:fld>
            <a:endParaRPr lang="en-US">
              <a:effectLst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non uniform quantization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use of a non uniform quantizer is equivalent to passing the baseband signal through a compressor and then applying the signal to a uniform quantizer</a:t>
                </a:r>
              </a:p>
              <a:p>
                <a:pPr eaLnBrk="1" hangingPunct="1"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Two commonly used compression laws known as </a:t>
                </a:r>
                <a14:m>
                  <m:oMath xmlns:m="http://schemas.openxmlformats.org/officeDocument/2006/math">
                    <m:r>
                      <a:rPr lang="en-US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𝑙𝑎𝑤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𝑙𝑎𝑤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can be applied to the signal to achieve compression</a:t>
                </a:r>
              </a:p>
            </p:txBody>
          </p:sp>
        </mc:Choice>
        <mc:Fallback xmlns=""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t="-2019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477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AB7D18-5C95-4177-952F-952F1E98824C}" type="slidenum">
              <a:rPr lang="en-US">
                <a:effectLst/>
              </a:rPr>
              <a:pPr>
                <a:defRPr/>
              </a:pPr>
              <a:t>27</a:t>
            </a:fld>
            <a:endParaRPr lang="en-US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8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i="1" dirty="0" smtClean="0">
                        <a:effectLst/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dirty="0" smtClean="0">
                        <a:effectLst/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dirty="0" smtClean="0">
                        <a:effectLst/>
                        <a:latin typeface="Cambria Math"/>
                        <a:ea typeface="Cambria Math"/>
                      </a:rPr>
                      <m:t>𝑙𝑎𝑤</m:t>
                    </m:r>
                  </m:oMath>
                </a14:m>
                <a:r>
                  <a:rPr lang="en-US" dirty="0" smtClean="0">
                    <a:effectLst/>
                  </a:rPr>
                  <a:t> compression law</a:t>
                </a:r>
              </a:p>
            </p:txBody>
          </p:sp>
        </mc:Choice>
        <mc:Fallback xmlns="">
          <p:sp>
            <p:nvSpPr>
              <p:cNvPr id="3993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</a:t>
                </a:r>
                <a14:m>
                  <m:oMath xmlns:m="http://schemas.openxmlformats.org/officeDocument/2006/math">
                    <m:r>
                      <a:rPr lang="en-US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𝑙𝑎𝑤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defined by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log</m:t>
                            </m:r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⁡(1+</m:t>
                            </m:r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log</m:t>
                            </m:r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⁡(1+</m:t>
                            </m:r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are the normalized input and output of voltages, </a:t>
                </a:r>
                <a14:m>
                  <m:oMath xmlns:m="http://schemas.openxmlformats.org/officeDocument/2006/math">
                    <m:r>
                      <a:rPr lang="en-US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a positive integer</a:t>
                </a:r>
              </a:p>
            </p:txBody>
          </p:sp>
        </mc:Choice>
        <mc:Fallback xmlns=""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t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3276600"/>
            <a:ext cx="2893724" cy="282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36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AB7D18-5C95-4177-952F-952F1E98824C}" type="slidenum">
              <a:rPr lang="en-US">
                <a:effectLst/>
              </a:rPr>
              <a:pPr>
                <a:defRPr/>
              </a:pPr>
              <a:t>28</a:t>
            </a:fld>
            <a:endParaRPr lang="en-US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8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effectLst/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dirty="0" smtClean="0">
                        <a:effectLst/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dirty="0" smtClean="0">
                        <a:effectLst/>
                        <a:latin typeface="Cambria Math"/>
                        <a:ea typeface="Cambria Math"/>
                      </a:rPr>
                      <m:t>𝑙𝑎𝑤</m:t>
                    </m:r>
                  </m:oMath>
                </a14:m>
                <a:r>
                  <a:rPr lang="en-US" dirty="0" smtClean="0">
                    <a:effectLst/>
                  </a:rPr>
                  <a:t> compression law</a:t>
                </a:r>
              </a:p>
            </p:txBody>
          </p:sp>
        </mc:Choice>
        <mc:Fallback xmlns="">
          <p:sp>
            <p:nvSpPr>
              <p:cNvPr id="3993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𝑙𝑎𝑤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defined by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box>
                                <m:boxPr>
                                  <m:ctrlPr>
                                    <a:rPr lang="en-US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𝐴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1+</m:t>
                                      </m:r>
                                      <m:r>
                                        <a:rPr lang="en-US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𝑙𝑜𝑔𝐴</m:t>
                                      </m:r>
                                    </m:den>
                                  </m:f>
                                </m:e>
                              </m:box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box>
                                <m:boxPr>
                                  <m:ctrlPr>
                                    <a:rPr lang="en-US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𝐴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mr>
                          <m:mr>
                            <m:e>
                              <m:box>
                                <m:boxPr>
                                  <m:ctrlPr>
                                    <a:rPr lang="en-US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1+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log</m:t>
                                      </m:r>
                                      <m:r>
                                        <a:rPr lang="en-US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⁡(</m:t>
                                      </m:r>
                                      <m:r>
                                        <a:rPr lang="en-US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𝐴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1+</m:t>
                                      </m:r>
                                      <m:r>
                                        <a:rPr lang="en-US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𝑙𝑜𝑔𝐴</m:t>
                                      </m:r>
                                    </m:den>
                                  </m:f>
                                </m:e>
                              </m:box>
                              <m:r>
                                <a:rPr lang="en-US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box>
                                <m:boxPr>
                                  <m:ctrlPr>
                                    <a:rPr lang="en-US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𝐴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≤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≤1</m:t>
                                  </m:r>
                                </m:e>
                              </m:box>
                            </m:e>
                          </m:mr>
                        </m:m>
                      </m:e>
                    </m:d>
                  </m:oMath>
                </a14:m>
                <a:endPara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05200"/>
            <a:ext cx="2279630" cy="257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3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AB7D18-5C95-4177-952F-952F1E98824C}" type="slidenum">
              <a:rPr lang="en-US">
                <a:effectLst/>
              </a:rPr>
              <a:pPr>
                <a:defRPr/>
              </a:pPr>
              <a:t>29</a:t>
            </a:fld>
            <a:endParaRPr lang="en-US">
              <a:effectLst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Non uniform quantization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524000"/>
                <a:ext cx="8229600" cy="453390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3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To restore the signal samples to their correct relative level in the receiver, an expander is used</a:t>
                </a:r>
              </a:p>
              <a:p>
                <a:pPr eaLnBrk="1" hangingPunct="1">
                  <a:defRPr/>
                </a:pPr>
                <a:r>
                  <a:rPr lang="en-US" sz="3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combination of a compressor and an expander is called </a:t>
                </a:r>
                <a:r>
                  <a:rPr lang="en-US" sz="3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compander</a:t>
                </a:r>
                <a:endPara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eaLnBrk="1" hangingPunct="1">
                  <a:defRPr/>
                </a:pPr>
                <a:r>
                  <a:rPr lang="en-US" sz="3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 both </a:t>
                </a:r>
                <a14:m>
                  <m:oMath xmlns:m="http://schemas.openxmlformats.org/officeDocument/2006/math">
                    <m:r>
                      <a:rPr lang="en-US" sz="30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3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3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𝑙𝑎𝑤</m:t>
                    </m:r>
                  </m:oMath>
                </a14:m>
                <a:r>
                  <a:rPr lang="en-US" sz="3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𝐴</m:t>
                    </m:r>
                    <m:r>
                      <a:rPr lang="en-US" sz="3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sz="3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𝑙𝑎𝑤</m:t>
                    </m:r>
                  </m:oMath>
                </a14:m>
                <a:r>
                  <a:rPr lang="en-US" sz="3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the dynamic range capability of the </a:t>
                </a:r>
                <a:r>
                  <a:rPr lang="en-US" sz="3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compander</a:t>
                </a:r>
                <a:r>
                  <a:rPr lang="en-US" sz="3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improves with increasing </a:t>
                </a:r>
                <a14:m>
                  <m:oMath xmlns:m="http://schemas.openxmlformats.org/officeDocument/2006/math">
                    <m:r>
                      <a:rPr lang="en-US" sz="30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sz="3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𝐴</m:t>
                    </m:r>
                  </m:oMath>
                </a14:m>
                <a:endPara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524000"/>
                <a:ext cx="8229600" cy="4533900"/>
              </a:xfrm>
              <a:blipFill rotWithShape="1">
                <a:blip r:embed="rId2"/>
                <a:stretch>
                  <a:fillRect t="-1882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309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61A9-9925-49F6-B535-BC7F7D4434F1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Quantization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just" eaLnBrk="1" hangingPunct="1"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Quantization is the process of converting continuous amplitude samples </a:t>
                </a:r>
                <a14:m>
                  <m:oMath xmlns:m="http://schemas.openxmlformats.org/officeDocument/2006/math"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𝑛</m:t>
                    </m:r>
                    <m:sSub>
                      <m:sSubPr>
                        <m:ctrlPr>
                          <a:rPr lang="en-US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of a continuous message signal </a:t>
                </a:r>
                <a14:m>
                  <m:oMath xmlns:m="http://schemas.openxmlformats.org/officeDocument/2006/math"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i="1" dirty="0" err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𝑛</m:t>
                    </m:r>
                    <m:sSub>
                      <m:sSubPr>
                        <m:ctrlPr>
                          <a:rPr lang="en-US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into a discrete amplitude </a:t>
                </a:r>
                <a14:m>
                  <m:oMath xmlns:m="http://schemas.openxmlformats.org/officeDocument/2006/math"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𝑛</m:t>
                    </m:r>
                    <m:sSub>
                      <m:sSubPr>
                        <m:ctrlPr>
                          <a:rPr lang="en-US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taken from a finite set of possible amplitudes</a:t>
                </a:r>
              </a:p>
              <a:p>
                <a:pPr algn="just" eaLnBrk="1" hangingPunct="1"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This process is illustrated graphically in the next slide</a:t>
                </a:r>
              </a:p>
              <a:p>
                <a:pPr algn="just" eaLnBrk="1" hangingPunct="1"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t="-2019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AB7D18-5C95-4177-952F-952F1E98824C}" type="slidenum">
              <a:rPr lang="en-US">
                <a:effectLst/>
              </a:rPr>
              <a:pPr>
                <a:defRPr/>
              </a:pPr>
              <a:t>30</a:t>
            </a:fld>
            <a:endParaRPr lang="en-US">
              <a:effectLst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Non uniform quantization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524000"/>
                <a:ext cx="8229600" cy="453390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3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SNR for low level signals increases on the </a:t>
                </a:r>
                <a:r>
                  <a:rPr lang="en-US" sz="3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expenese</a:t>
                </a:r>
                <a:r>
                  <a:rPr lang="en-US" sz="3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of the SNR for high-level signals</a:t>
                </a:r>
              </a:p>
              <a:p>
                <a:pPr eaLnBrk="1" hangingPunct="1">
                  <a:defRPr/>
                </a:pPr>
                <a:r>
                  <a:rPr lang="en-US" sz="3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 compromise is usually made in choosing the value of </a:t>
                </a:r>
                <a14:m>
                  <m:oMath xmlns:m="http://schemas.openxmlformats.org/officeDocument/2006/math">
                    <m:r>
                      <a:rPr lang="en-US" sz="30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sz="3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𝐴</m:t>
                    </m:r>
                  </m:oMath>
                </a14:m>
                <a:endPara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eaLnBrk="1" hangingPunct="1">
                  <a:defRPr/>
                </a:pPr>
                <a:r>
                  <a:rPr lang="en-US" sz="3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Typical values of </a:t>
                </a:r>
                <a14:m>
                  <m:oMath xmlns:m="http://schemas.openxmlformats.org/officeDocument/2006/math">
                    <m:r>
                      <a:rPr lang="en-US" sz="3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3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=255 </m:t>
                    </m:r>
                    <m:r>
                      <a:rPr lang="en-US" sz="3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US" sz="3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3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3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=87.6</m:t>
                    </m:r>
                  </m:oMath>
                </a14:m>
                <a:r>
                  <a:rPr lang="en-US" sz="3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are used</a:t>
                </a:r>
              </a:p>
            </p:txBody>
          </p:sp>
        </mc:Choice>
        <mc:Fallback xmlns=""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524000"/>
                <a:ext cx="8229600" cy="4533900"/>
              </a:xfrm>
              <a:blipFill rotWithShape="1">
                <a:blip r:embed="rId2"/>
                <a:stretch>
                  <a:fillRect t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380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AB7D18-5C95-4177-952F-952F1E98824C}" type="slidenum">
              <a:rPr lang="en-US">
                <a:effectLst/>
              </a:rPr>
              <a:pPr>
                <a:defRPr/>
              </a:pPr>
              <a:t>31</a:t>
            </a:fld>
            <a:endParaRPr lang="en-US">
              <a:effectLst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Pulse </a:t>
            </a:r>
            <a:r>
              <a:rPr lang="en-US" smtClean="0">
                <a:effectLst/>
              </a:rPr>
              <a:t>Code Modulation </a:t>
            </a:r>
            <a:r>
              <a:rPr lang="en-US" dirty="0" smtClean="0">
                <a:effectLst/>
              </a:rPr>
              <a:t>PCM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PCM is the most basic form of digital pulse modulation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PCM is accomplished by representing the signal in discrete form in both time and a amplitude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PCM can be described by the block diagram shown in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184617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AB7D18-5C95-4177-952F-952F1E98824C}" type="slidenum">
              <a:rPr lang="en-US">
                <a:effectLst/>
              </a:rPr>
              <a:pPr>
                <a:defRPr/>
              </a:pPr>
              <a:t>32</a:t>
            </a:fld>
            <a:endParaRPr lang="en-US">
              <a:effectLst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PCM block diagram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402857" cy="477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2286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Anti alias filter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5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61A9-9925-49F6-B535-BC7F7D4434F1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Quantization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359910"/>
            <a:ext cx="7600950" cy="481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84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Uniform and non uniform quantization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93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 eaLnBrk="1" hangingPunct="1"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Quantizers can be classifieds into uniform or non uniform</a:t>
                </a:r>
              </a:p>
              <a:p>
                <a:pPr algn="just" eaLnBrk="1" hangingPunct="1"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 uniform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quantizers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the step size is equally spaced between the adjacent levels</a:t>
                </a:r>
              </a:p>
              <a:p>
                <a:pPr algn="just" eaLnBrk="1" hangingPunct="1"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 non uniform step size </a:t>
                </a:r>
                <a14:m>
                  <m:oMath xmlns:m="http://schemas.openxmlformats.org/officeDocument/2006/math">
                    <m:r>
                      <a:rPr lang="en-US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made variable according to the sample amplitude </a:t>
                </a:r>
              </a:p>
            </p:txBody>
          </p:sp>
        </mc:Choice>
        <mc:Fallback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2019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AB7D18-5C95-4177-952F-952F1E98824C}" type="slidenum">
              <a:rPr lang="en-US">
                <a:effectLst/>
              </a:rPr>
              <a:pPr>
                <a:defRPr/>
              </a:pPr>
              <a:t>5</a:t>
            </a:fld>
            <a:endParaRPr lang="en-US">
              <a:effectLst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AB7D18-5C95-4177-952F-952F1E98824C}" type="slidenum">
              <a:rPr lang="en-US">
                <a:effectLst/>
              </a:rPr>
              <a:pPr>
                <a:defRPr/>
              </a:pPr>
              <a:t>6</a:t>
            </a:fld>
            <a:endParaRPr lang="en-US">
              <a:effectLst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Uniform quantization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simplest</a:t>
            </a:r>
          </a:p>
          <a:p>
            <a:pPr algn="just" eaLnBrk="1" hangingPunct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popular</a:t>
            </a:r>
          </a:p>
          <a:p>
            <a:pPr algn="just" eaLnBrk="1" hangingPunct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Conceptually of great importance</a:t>
            </a:r>
          </a:p>
          <a:p>
            <a:pPr algn="just" eaLnBrk="1" hangingPunct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input output characteristics of the quantizer are </a:t>
            </a:r>
          </a:p>
          <a:p>
            <a:pPr marL="971550" lvl="1" indent="-514350" algn="just" eaLnBrk="1" hangingPunct="1">
              <a:buFont typeface="+mj-lt"/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Staircase-like</a:t>
            </a:r>
          </a:p>
          <a:p>
            <a:pPr marL="971550" lvl="1" indent="-514350" algn="just" eaLnBrk="1" hangingPunct="1">
              <a:buFont typeface="+mj-lt"/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Non-linear</a:t>
            </a:r>
          </a:p>
          <a:p>
            <a:pPr algn="just" eaLnBrk="1" hangingPunct="1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Qunatizers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be classifieds into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midtread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midrise</a:t>
            </a:r>
          </a:p>
        </p:txBody>
      </p:sp>
    </p:spTree>
    <p:extLst>
      <p:ext uri="{BB962C8B-B14F-4D97-AF65-F5344CB8AC3E}">
        <p14:creationId xmlns:p14="http://schemas.microsoft.com/office/powerpoint/2010/main" val="296130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AB7B-CB8A-4287-892A-9D367DBF1D9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200" dirty="0" err="1" smtClean="0"/>
              <a:t>Midtread</a:t>
            </a:r>
            <a:r>
              <a:rPr lang="en-US" sz="4200" dirty="0" smtClean="0"/>
              <a:t> and midrise  </a:t>
            </a:r>
            <a:r>
              <a:rPr lang="en-US" sz="4200" dirty="0" err="1" smtClean="0"/>
              <a:t>quantizers</a:t>
            </a:r>
            <a:endParaRPr lang="en-US" sz="42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9" y="2286000"/>
            <a:ext cx="7608987" cy="436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43800" y="3886200"/>
            <a:ext cx="1473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50606" y="1905000"/>
            <a:ext cx="185499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Quantized  level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4406" y="1916668"/>
            <a:ext cx="185499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Quantized  level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AB7B-CB8A-4287-892A-9D367DBF1D90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Quantization noise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 bwMode="auto">
              <a:xfrm>
                <a:off x="439057" y="1600200"/>
                <a:ext cx="8229600" cy="4533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eaLnBrk="1" hangingPunct="1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3200">
                    <a:effectLst/>
                    <a:latin typeface="+mn-lt"/>
                    <a:cs typeface="+mn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8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4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9pPr>
              </a:lstStyle>
              <a:p>
                <a:pPr algn="just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use of quantization introduces an error between the input signal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the output signal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known as the quantization noise</a:t>
                </a:r>
              </a:p>
              <a:p>
                <a:pPr algn="just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quantization error is defined as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𝑞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𝑚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𝑣</m:t>
                    </m:r>
                  </m:oMath>
                </a14:m>
                <a:endPara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just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value  of the quantization noise will be </a:t>
                </a:r>
                <a14:m>
                  <m:oMath xmlns:m="http://schemas.openxmlformats.org/officeDocument/2006/math">
                    <m:r>
                      <a:rPr lang="en-US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±</m:t>
                    </m:r>
                    <m:box>
                      <m:boxPr>
                        <m:ctrlPr>
                          <a:rPr lang="en-US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num>
                          <m:den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where </a:t>
                </a:r>
                <a:r>
                  <a:rPr lang="en-US" i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Cambria Math"/>
                  </a:rPr>
                  <a:t>∆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the step size</a:t>
                </a:r>
              </a:p>
            </p:txBody>
          </p:sp>
        </mc:Choice>
        <mc:Fallback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057" y="1600200"/>
                <a:ext cx="8229600" cy="4533900"/>
              </a:xfrm>
              <a:prstGeom prst="rect">
                <a:avLst/>
              </a:prstGeom>
              <a:blipFill rotWithShape="1">
                <a:blip r:embed="rId3"/>
                <a:stretch>
                  <a:fillRect t="-2019" r="-237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238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7CFF8-8544-42A6-8B7C-C80C4A2FF9A2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pdf</a:t>
            </a:r>
            <a:r>
              <a:rPr lang="en-US" dirty="0" smtClean="0"/>
              <a:t> of the quantization noise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just"/>
                <a:r>
                  <a:rPr lang="en-US" dirty="0"/>
                  <a:t>Usually the quantizer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is a sample value of zero-mean random variable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𝑀</m:t>
                    </m:r>
                  </m:oMath>
                </a14:m>
                <a:endParaRPr lang="en-US" dirty="0"/>
              </a:p>
              <a:p>
                <a:pPr algn="just"/>
                <a:r>
                  <a:rPr lang="en-US" dirty="0" smtClean="0"/>
                  <a:t>This means that the quantization noise is a random variable which can be expressed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dirty="0" smtClean="0"/>
              </a:p>
              <a:p>
                <a:pPr algn="just"/>
                <a:r>
                  <a:rPr lang="en-US" dirty="0" smtClean="0"/>
                  <a:t>Now we need to find and expression for the signal to quantization noise ratio</a:t>
                </a:r>
                <a:endParaRPr lang="en-US" dirty="0"/>
              </a:p>
            </p:txBody>
          </p:sp>
        </mc:Choice>
        <mc:Fallback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t="-2019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gital Dots 2">
    <a:dk1>
      <a:srgbClr val="5B5B89"/>
    </a:dk1>
    <a:lt1>
      <a:srgbClr val="FFFFFF"/>
    </a:lt1>
    <a:dk2>
      <a:srgbClr val="666699"/>
    </a:dk2>
    <a:lt2>
      <a:srgbClr val="DFDEF6"/>
    </a:lt2>
    <a:accent1>
      <a:srgbClr val="6666FF"/>
    </a:accent1>
    <a:accent2>
      <a:srgbClr val="52527C"/>
    </a:accent2>
    <a:accent3>
      <a:srgbClr val="B8B8CA"/>
    </a:accent3>
    <a:accent4>
      <a:srgbClr val="DADADA"/>
    </a:accent4>
    <a:accent5>
      <a:srgbClr val="B8B8FF"/>
    </a:accent5>
    <a:accent6>
      <a:srgbClr val="494970"/>
    </a:accent6>
    <a:hlink>
      <a:srgbClr val="9999FF"/>
    </a:hlink>
    <a:folHlink>
      <a:srgbClr val="CCCC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3072</TotalTime>
  <Words>1703</Words>
  <Application>Microsoft Office PowerPoint</Application>
  <PresentationFormat>On-screen Show (4:3)</PresentationFormat>
  <Paragraphs>150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Digital Dots</vt:lpstr>
      <vt:lpstr>Analog to digital conversion</vt:lpstr>
      <vt:lpstr>Analog to digital A/D converter</vt:lpstr>
      <vt:lpstr>Quantization</vt:lpstr>
      <vt:lpstr>Quantization</vt:lpstr>
      <vt:lpstr>Uniform and non uniform quantization</vt:lpstr>
      <vt:lpstr>Uniform quantization</vt:lpstr>
      <vt:lpstr>Midtread and midrise  quantizers</vt:lpstr>
      <vt:lpstr>Quantization noise</vt:lpstr>
      <vt:lpstr>pdf of the quantization noise</vt:lpstr>
      <vt:lpstr>Signal to quantization noise ratio</vt:lpstr>
      <vt:lpstr>Signal to quantization noise ratio</vt:lpstr>
      <vt:lpstr>Signal to quantization noise ratio</vt:lpstr>
      <vt:lpstr>Signal to quantization noise ratio</vt:lpstr>
      <vt:lpstr>Signal to quantization noise ratio</vt:lpstr>
      <vt:lpstr>Standard number of bits for audio A/D</vt:lpstr>
      <vt:lpstr>Example 1</vt:lpstr>
      <vt:lpstr>Solution</vt:lpstr>
      <vt:lpstr>Solution</vt:lpstr>
      <vt:lpstr>Example 2</vt:lpstr>
      <vt:lpstr>Example 2 Relation between the number of bits and the noise level</vt:lpstr>
      <vt:lpstr>Solution example 2</vt:lpstr>
      <vt:lpstr>Solution example 2</vt:lpstr>
      <vt:lpstr>Solution example 2</vt:lpstr>
      <vt:lpstr>Solution example 2</vt:lpstr>
      <vt:lpstr>non uniform quantization</vt:lpstr>
      <vt:lpstr>non uniform quantization</vt:lpstr>
      <vt:lpstr>μ-law compression law</vt:lpstr>
      <vt:lpstr>A-law compression law</vt:lpstr>
      <vt:lpstr>Non uniform quantization</vt:lpstr>
      <vt:lpstr>Non uniform quantization</vt:lpstr>
      <vt:lpstr>Pulse Code Modulation PCM</vt:lpstr>
      <vt:lpstr>PCM block diagram</vt:lpstr>
    </vt:vector>
  </TitlesOfParts>
  <Company>SweetHaven Publishing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L. Heiserman</dc:creator>
  <cp:lastModifiedBy>Laura</cp:lastModifiedBy>
  <cp:revision>155</cp:revision>
  <dcterms:created xsi:type="dcterms:W3CDTF">2004-08-13T16:35:55Z</dcterms:created>
  <dcterms:modified xsi:type="dcterms:W3CDTF">2012-02-07T04:30:44Z</dcterms:modified>
</cp:coreProperties>
</file>