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49" r:id="rId2"/>
    <p:sldId id="350" r:id="rId3"/>
    <p:sldId id="376" r:id="rId4"/>
    <p:sldId id="355" r:id="rId5"/>
    <p:sldId id="377" r:id="rId6"/>
    <p:sldId id="351" r:id="rId7"/>
    <p:sldId id="416" r:id="rId8"/>
    <p:sldId id="369" r:id="rId9"/>
    <p:sldId id="417" r:id="rId10"/>
    <p:sldId id="418" r:id="rId11"/>
    <p:sldId id="409" r:id="rId12"/>
    <p:sldId id="419" r:id="rId13"/>
    <p:sldId id="420" r:id="rId14"/>
    <p:sldId id="422" r:id="rId15"/>
    <p:sldId id="424" r:id="rId16"/>
    <p:sldId id="426" r:id="rId17"/>
    <p:sldId id="427" r:id="rId18"/>
    <p:sldId id="429" r:id="rId19"/>
    <p:sldId id="430" r:id="rId20"/>
    <p:sldId id="431" r:id="rId21"/>
    <p:sldId id="432" r:id="rId22"/>
    <p:sldId id="433" r:id="rId23"/>
    <p:sldId id="408" r:id="rId24"/>
    <p:sldId id="436" r:id="rId25"/>
    <p:sldId id="455" r:id="rId26"/>
    <p:sldId id="438" r:id="rId27"/>
    <p:sldId id="411" r:id="rId28"/>
    <p:sldId id="440" r:id="rId29"/>
    <p:sldId id="441" r:id="rId30"/>
    <p:sldId id="412" r:id="rId31"/>
    <p:sldId id="456" r:id="rId32"/>
    <p:sldId id="443" r:id="rId33"/>
    <p:sldId id="413" r:id="rId34"/>
    <p:sldId id="444" r:id="rId35"/>
    <p:sldId id="445" r:id="rId36"/>
    <p:sldId id="446" r:id="rId37"/>
    <p:sldId id="447" r:id="rId38"/>
    <p:sldId id="414" r:id="rId39"/>
    <p:sldId id="448" r:id="rId40"/>
    <p:sldId id="415" r:id="rId41"/>
    <p:sldId id="449" r:id="rId42"/>
    <p:sldId id="451" r:id="rId43"/>
    <p:sldId id="452" r:id="rId44"/>
    <p:sldId id="453" r:id="rId45"/>
    <p:sldId id="45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5" autoAdjust="0"/>
    <p:restoredTop sz="77289" autoAdjust="0"/>
  </p:normalViewPr>
  <p:slideViewPr>
    <p:cSldViewPr>
      <p:cViewPr varScale="1">
        <p:scale>
          <a:sx n="66" d="100"/>
          <a:sy n="66" d="100"/>
        </p:scale>
        <p:origin x="763" y="43"/>
      </p:cViewPr>
      <p:guideLst>
        <p:guide orient="horz" pos="2160"/>
        <p:guide pos="2880"/>
      </p:guideLst>
    </p:cSldViewPr>
  </p:slideViewPr>
  <p:outlineViewPr>
    <p:cViewPr>
      <p:scale>
        <a:sx n="33" d="100"/>
        <a:sy n="33" d="100"/>
      </p:scale>
      <p:origin x="0" y="-287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4/8/2021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4/8/2021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chapter discusses the need for security to guard information systems and data, as well as technologies used to secure information systems. Ask students what types of threats can harm an information system. Internet security, or the lack thereof, will continue to be a topic of major concern to corporations and countries. Ask students why there is so much attention paid to Internet security issues in the press. Ask if anyone has been a victim of a breach in computer security.</a:t>
            </a:r>
          </a:p>
          <a:p>
            <a:endParaRPr lang="en-US" alt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8.2,</a:t>
            </a:r>
            <a:r>
              <a:rPr lang="en-US" altLang="en-US" baseline="0" dirty="0"/>
              <a:t> Page 298.</a:t>
            </a:r>
          </a:p>
          <a:p>
            <a:r>
              <a:rPr lang="en-US" sz="1200" b="0" i="0" u="none" strike="noStrike" kern="1200" baseline="0" dirty="0">
                <a:solidFill>
                  <a:schemeClr val="tx1"/>
                </a:solidFill>
                <a:latin typeface="+mn-lt"/>
                <a:ea typeface="+mn-ea"/>
                <a:cs typeface="+mn-cs"/>
              </a:rPr>
              <a:t>Many Wi-Fi networks can be penetrated easily by intruders using sniffer programs to obtain an address to access the resources of a network without authorization.</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why wireless networks are vulnerable—the service set identifiers (SSIDs) identifying the access points in a Wi-Fi network are broadcast multiple times (as illustrated by the orange sphere) and can be picked up fairly easily by intruders</a:t>
            </a:r>
            <a:r>
              <a:rPr lang="en-US" altLang="ja-JP" dirty="0"/>
              <a:t>’ sniffer programs.</a:t>
            </a:r>
            <a:endParaRPr lang="en-US" altLang="en-US" dirty="0"/>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018083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identifies the various types of malware that threaten information systems and computers. Ask students if they have ever had a problem with a virus. Do they know how they got infected? Note that there are now more than 200 viruses and worms targeting mobile phones, and Web 2.0 applications such as MySpace and blogs are new conduits for malware and spyware. Malware is a serious problem—over the past decade, worms and viruses have caused billions of dollars of damage to corporate networks, e-mail systems, and data.</a:t>
            </a: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317899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types of malware on the previous slide. Note that SQL injection attacks are the largest malware threat. Ask students why this is so. (These attacks enable hackers access to underlying databases that support web applications, such as sales of products and services, e-commerce financial data, and other classified information. In other words, the database is where the information is located. SQL databases have little or no built in security once a hacker gets beyond the entrance point to a corporate network). </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05309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looks at the people who commit computer crime, and at the various types of computer crime.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what the difference is between hackers and crackers and if they agree with the differentiation. Have any students been the victim of computer crime or invasion of privacy?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what the ultimate purpose of spoofing and sniffing are. Note that there are legitimate uses of sniffing—sniffers can help identify network trouble spots or spot criminal activity on a network. Sniffers can also be used to identify copyrighted data being sent over networks, such as pirated music or video files.  </a:t>
            </a:r>
          </a:p>
          <a:p>
            <a:pPr eaLnBrk="1" hangingPunct="1"/>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401727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the types of computer crimes. What is the result of a DoS attack? The text gives the example of the Grum botnet, which was responsible for 18% of worldwide spam traffic (18 billion messages a day) until it was shut down on July 19, 2012. Bots and botnets are an extremely serious threat because they can be used to launch very large attacks using many different techniques.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legal definition of computer crime and the two main classes of computer crime. The text lists a variety of other examples for computers as targets and as instruments of crime. Ask the students to provide more examples. According to the Ponemon Institute, the median annual cost of cybercrime for organizations in their study was $5.9 million. However, many companies are reluctant to report computer crimes. Why? What are the most economically damaging types of computer crime? (DoS, introducing viruses, theft of services, disruption of computer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16728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types of computer crime. Have any students encountered any of these types of crimes personally? Note that The U.S. Congress addressed the threat of computer crime in 1986 with the Computer Fraud and Abuse Act. This act makes it illegal to access a computer system without authorization. The text lists other legislation to counter computer crime, such as the National Information Infrastructure Protection Act in 1996 to make virus distribution and hacker attacks to disable websites federal crimes.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types of computer crime. Note that cybercriminal activities are borderless: The global nature of the Internet makes it possible for cybercriminals to operate anywhere in the world. Ask students if there should be legislation outlawing click fraud. One concern is the use of computer attacks by organized governments, and that such attacks might target major infrastructure such as electrical grids. The text says that at least 20 countries, including China, are believed to be developing offensive and defensive cyberwarfare capabilities. One of the leading, if not </a:t>
            </a:r>
            <a:r>
              <a:rPr lang="en-US" altLang="en-US" i="1" dirty="0"/>
              <a:t>the</a:t>
            </a:r>
            <a:r>
              <a:rPr lang="en-US" altLang="en-US" dirty="0"/>
              <a:t> leading, countries in cyberwarfare is the United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070346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another source of security problems—people inside the company with access to the system. Ask students if they have ever worked somewhere with a vulnerable password system. Have they ever revealed to anyone what their password is or was? What are some solutions to password security? Some financial institutions assign users a new password every day, or every hour. </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30632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slide looks at security and other vulnerabilities caused by software errors that open networks to intruders. The text cites the example of a database-related software error that prevented millions of JP Morgan Chase retail and small-business customers from accessing their online bank accounts for two days in September 2010. Ask students why complete testing is not possible with large programs. </a:t>
            </a:r>
          </a:p>
          <a:p>
            <a:endParaRPr lang="en-US" altLang="en-US" dirty="0"/>
          </a:p>
          <a:p>
            <a:pPr eaLnBrk="1" hangingPunct="1"/>
            <a:r>
              <a:rPr lang="en-US" altLang="en-US" dirty="0"/>
              <a:t>The text also gives the example of Microsoft</a:t>
            </a:r>
            <a:r>
              <a:rPr lang="en-US" altLang="ja-JP" dirty="0"/>
              <a:t>’s service pack upgrades to its operating system software. Service Pack 1 for Vista included security enhancements to counter malware and hackers.</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82234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to give an example of how inadequate security or control can pose a serious legal liability. The text gives the example of BJ</a:t>
            </a:r>
            <a:r>
              <a:rPr lang="en-US" altLang="ja-JP" dirty="0"/>
              <a:t>’s Wholesale Club which was sued by the U.S. Federal Trade Commission for allowing hackers to access its systems and steal credit and debit card data for fraudulent purchase.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235433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look at the business value of security and control, examining the legal requirements for electronic records management. Note that the Sarbanes-Oxley Act was designed to protect investors after the scandals at Enron, WorldCom, and other public companies. Sarbanes-Oxley is fundamentally about ensuring that internal controls are in place to govern the creation and documentation of information in financial statements. Because managing this data involves information systems, information systems must implement controls to make sure this information is accurate and to enforce integrity, confidentiality, and accuracy.</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51188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continues the discussion of the business value of security and control. Security, control, and electronic records management are essential today for responding to legal actions. Ask students what the most common form of electronic evidence is (e-mail).</a:t>
            </a:r>
          </a:p>
          <a:p>
            <a:pPr eaLnBrk="1" hangingPunct="1"/>
            <a:endParaRPr lang="en-US" altLang="en-US" dirty="0"/>
          </a:p>
          <a:p>
            <a:r>
              <a:rPr lang="en-US" altLang="en-US" dirty="0"/>
              <a:t>Note that in a legal action, a firm is obligated to respond to a discovery request for access to information that may be used as evidence, and the company is required by law to produce those data. The cost of responding to a discovery request can be enormous if the company has trouble assembling the required data or the data have been corrupted or destroyed. Courts impose severe financial and even criminal penalties for improper destruction of electronic documents. Ask students what ambient data is and to give an example. Given the legal requirements for electronic records, it is important that an awareness of computer forensics should be incorporated into a firm</a:t>
            </a:r>
            <a:r>
              <a:rPr lang="en-US" altLang="ja-JP" dirty="0"/>
              <a:t>’s contingency planning process.</a:t>
            </a: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851985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800" dirty="0"/>
              <a:t>To improve security for a firm</a:t>
            </a:r>
            <a:r>
              <a:rPr lang="en-US" altLang="ja-JP" sz="800" dirty="0"/>
              <a:t>‘s information systems, it is important to create a framework that supports security. This includes establishing information systems controls, understanding the risks to the firm’s information systems, and establishing security policies that are appropriate for the firm. This slide looks at controls used in information systems. Remember that controls are </a:t>
            </a:r>
            <a:r>
              <a:rPr lang="en-US" altLang="ja-JP" sz="1200" dirty="0">
                <a:cs typeface="Times New Roman" panose="02020603050405020304" pitchFamily="18" charset="0"/>
              </a:rPr>
              <a:t>methods, policies, and organizational procedures that ensure safety of organization’s assets; accuracy and reliability of its accounting records; and operational adherence to management standards. Controls may be manual or automated. Ask students to explain the difference between manual and automated controls (e.g., making sure that computer storage areas are secure vs. automated virus updates.) There are two main types of controls: general controls and application controls.</a:t>
            </a:r>
            <a:r>
              <a:rPr lang="en-US" altLang="ja-JP" sz="1200" dirty="0"/>
              <a:t> General controls apply to all computerized applications. A list of types of general controls appears on the next slide. Ask students what the functions are of the different types of general controls.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what the functions are of the different types of general controls.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examines the second type of information systems controls, application controls. Ask students what each type of application control does. (Input controls check data for accuracy and completeness when they enter the system. There are specific input controls for input authorization, data conversion, data editing, and error handling. Processing controls establish that data are complete and accurate during updating. Output controls ensure that the results of computer processing are accurate, complete, and properly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397212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slide looks at another important factor in establishing an appropriate framework for security and control: risk assessment. Although not all risks can be anticipated and measured, most businesses should be able identify many of the risks they face. </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169410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table illustrates sample results of a risk assessment for an online order processing system that processes 30,000 orders per day. The likelihood of each exposure occurring over a one-year period is expressed as a percentage. The expected annual loss is the result of multiplying the probability by the average loss. Ask students to rank the three risks listed here in order of most important to minimize.</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583323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need for a firm to establish a security policy for protecting a company</a:t>
            </a:r>
            <a:r>
              <a:rPr lang="en-US" altLang="ja-JP" dirty="0"/>
              <a:t>’s assets, as well as other company policies the security policy drives, and how information systems support this. The text provides the example of the security policy at Unilever, a multinational consumer goods company, which requires every employee with a laptop or mobile handheld to use an approved device and employ a password or other method of identification when logging onto the corporate network. Ask students what types of issues would be covered under an AUP. (Privacy, user responsibility, and personal use of company equipment and networks, unacceptable and acceptable actions for every user, and consequences for noncompliance.)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area of security policy involved in managing identities of system users. Ask students why businesses consider it important to specify which portion of an information system a user has access to? What kinds of information requires very high levels of security access? What rules might be used to determine access rules? One rule is </a:t>
            </a:r>
            <a:r>
              <a:rPr lang="ja-JP" altLang="en-US" dirty="0"/>
              <a:t>“</a:t>
            </a:r>
            <a:r>
              <a:rPr lang="en-US" altLang="ja-JP" dirty="0"/>
              <a:t>need to know.</a:t>
            </a:r>
            <a:r>
              <a:rPr lang="ja-JP" altLang="en-US" dirty="0"/>
              <a:t>”</a:t>
            </a:r>
            <a:r>
              <a:rPr lang="en-US" altLang="ja-JP" dirty="0"/>
              <a:t> </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542832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8.3,</a:t>
            </a:r>
            <a:r>
              <a:rPr lang="en-US" altLang="en-US" baseline="0" dirty="0"/>
              <a:t> Page 314.</a:t>
            </a:r>
          </a:p>
          <a:p>
            <a:r>
              <a:rPr lang="en-US" sz="1200" b="0" i="0" u="none" strike="noStrike" kern="1200" baseline="0" dirty="0">
                <a:solidFill>
                  <a:schemeClr val="tx1"/>
                </a:solidFill>
                <a:latin typeface="+mn-lt"/>
                <a:ea typeface="+mn-ea"/>
                <a:cs typeface="+mn-cs"/>
              </a:rPr>
              <a:t>These two examples represent two security profiles or data security patterns that might be found in a personnel system. Depending on the security profile, a user would have certain restrictions on access to various systems, locations, or data in an organization.</a:t>
            </a:r>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security allowed for two sets of users of a personnel database that contains sensitive information such as employees</a:t>
            </a:r>
            <a:r>
              <a:rPr lang="en-US" altLang="ja-JP" dirty="0"/>
              <a:t>’ salaries and medical histories. One set of users consists of all employees who perform clerical functions, such as inputting employee data into the system. All individuals with this type of profile can update the system but can neither read nor update sensitive fields, such as salary, medical history, or earnings data. Another profile applies to a divisional manager, who cannot update the system but who can read all employee data fields for his or her division, including medical history and salary. These security profiles are based on access rules supplied by business groups in the firm. </a:t>
            </a:r>
            <a:endParaRPr lang="en-US" altLang="en-US" dirty="0"/>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081178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essential activities a firm performs to maximize security and control, here looking at planning for activities should a disaster occur, such as a flood, earthquake, or power outage. Note that disaster recovery plans focus primarily on the technical issues involved in keeping systems up and running, such as which files to back up and the maintenance of backup computer systems or disaster recovery services. The text provides the example of MasterCard, which maintains a duplicate computer center in Kansas City, Missouri, to serve as an emergency backup to its primary computer center in St. Louis. Ask students why it is important that both business managers and information systems specialists work together on these plans.</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842580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role of auditing. An MIS audit enables a firm to determine if existing security measures and controls are effective.</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424503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8.4,</a:t>
            </a:r>
            <a:r>
              <a:rPr lang="en-US" altLang="en-US" baseline="0" dirty="0"/>
              <a:t> Page 316.</a:t>
            </a:r>
          </a:p>
          <a:p>
            <a:r>
              <a:rPr lang="en-US" sz="1200" b="0" i="0" u="none" strike="noStrike" kern="1200" baseline="0" dirty="0">
                <a:solidFill>
                  <a:schemeClr val="tx1"/>
                </a:solidFill>
                <a:latin typeface="+mn-lt"/>
                <a:ea typeface="+mn-ea"/>
                <a:cs typeface="+mn-cs"/>
              </a:rPr>
              <a:t>This chart is a sample page from a list of control weaknesses that an auditor might find in a loan system in a local commercial bank. This form helps auditors record and evaluate control weaknesses and shows the results of discussing those weaknesses with management as well as any corrective actions management takes.</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a sample page from an auditor</a:t>
            </a:r>
            <a:r>
              <a:rPr lang="en-US" altLang="ja-JP" dirty="0"/>
              <a:t>’s listing of control weaknesses for a loan system. It includes a section for notifying management of such weaknesses and for management’s response. Management is expected to devise a plan for countering significant weaknesses in controls.</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19406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technologies used for identifying and authenticating users. Ask students which of the various authentication methods seem to be the most fool proof. Passwords are traditional methods for authentication and newer methods include tokens, smart cards, and biometric authentication. Have any students used authentication methods other than passwords to access a system? Ask students to give examples of things that can be used for biometric authentication (voices, irises, fingerprints, palmprints, face recognition.) Some PCs can be ordered with fingerprint authentication of the user. What are some problems with strict biometric authentication for PCs?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104530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slide looks at an essential tool used to prevent intruders from accessing private networks—firewalls. To create a strong firewall, an administrator must maintain detailed internal rules identifying the people, applications, or addresses that are allowed or rejected. Firewalls can deter, but not completely prevent, network penetration by outsiders and should be viewed as one element in an overall security plan. </a:t>
            </a:r>
          </a:p>
          <a:p>
            <a:endParaRPr lang="en-US" altLang="en-US" dirty="0"/>
          </a:p>
          <a:p>
            <a:r>
              <a:rPr lang="en-US" altLang="en-US" dirty="0"/>
              <a:t>Ask students to differentiate between the screening technologies listed here. Note that these are often used in combination. Ask students if they use firewall software on their own computers.</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060472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8.5,</a:t>
            </a:r>
            <a:r>
              <a:rPr lang="en-US" altLang="en-US" baseline="0" dirty="0"/>
              <a:t> Page 318.</a:t>
            </a:r>
          </a:p>
          <a:p>
            <a:r>
              <a:rPr lang="en-US" sz="1200" b="0" i="0" u="none" strike="noStrike" kern="1200" baseline="0" dirty="0">
                <a:solidFill>
                  <a:schemeClr val="tx1"/>
                </a:solidFill>
                <a:latin typeface="+mn-lt"/>
                <a:ea typeface="+mn-ea"/>
                <a:cs typeface="+mn-cs"/>
              </a:rPr>
              <a:t>The firewall is placed between the firm’s private network and the public Internet or another distrusted network to protect against unauthorized traffic.</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use of firewalls on a corporate network. Notice that here, a second, </a:t>
            </a:r>
            <a:r>
              <a:rPr lang="ja-JP" altLang="en-US" dirty="0"/>
              <a:t>“</a:t>
            </a:r>
            <a:r>
              <a:rPr lang="en-US" altLang="ja-JP" dirty="0"/>
              <a:t>inner</a:t>
            </a:r>
            <a:r>
              <a:rPr lang="ja-JP" altLang="en-US" dirty="0"/>
              <a:t>”</a:t>
            </a:r>
            <a:r>
              <a:rPr lang="en-US" altLang="ja-JP" dirty="0"/>
              <a:t> firewall protects the web server from access through the internal network.</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279102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additional tools to prevent unwanted intruders and software from accessing the network. Ask students what antivirus and antispyware tools they use. Ask why these tools require continual updating. Ask why UTM packages would include anti-spam software.</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884520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tools and technologies used to secure wireless networks. Ask students with laptops what types of wireless security they have available to them, and which one they use.</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401877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introduces the use of encryption to ensure that data traveling along networks cannot be read by unauthorized users. Ask students what encryption involves: use of encryption key (a numerical code) that is used to transform a message into undecipherable text. The cipher text requires a key to decrypted and read by the recipient.</a:t>
            </a: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217043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the use of encryption to ensure that data traveling along networks cannot be read by unauthorized users. Ask students to explain the difference between symmetric key encryption and public key encryption. (In symmetric key encryption, the sender and receiver establish a secure Internet session by creating a single encryption key and sending it to the receiver so both the sender and receiver share the same key. Public key encryption uses two keys: one shared (or public) and one totally private. The keys are mathematically related so that data encrypted with one key can be decrypted using only the other key. To send and receive messages, communicators first create separate pairs of private and public keys. The public key is kept in a directory and the private key must be kept secret. The sender encrypts a message with the recipient</a:t>
            </a:r>
            <a:r>
              <a:rPr lang="en-US" altLang="ja-JP" dirty="0"/>
              <a:t>’s public key. On receiving the message, the recipient uses his or her private key to decrypt it. Ask students why public key encryption is stronger than symmetric key encryption. Note that the strength of an encryption key is measured by its bit length. Today, a typical key will be 128 bits long (a string of 128 binary digits).</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595163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8.6,</a:t>
            </a:r>
            <a:r>
              <a:rPr lang="en-US" altLang="en-US" baseline="0" dirty="0"/>
              <a:t> Page 321.</a:t>
            </a:r>
          </a:p>
          <a:p>
            <a:r>
              <a:rPr lang="en-US" sz="1200" b="0" i="0" u="none" strike="noStrike" kern="1200" baseline="0" dirty="0">
                <a:solidFill>
                  <a:schemeClr val="tx1"/>
                </a:solidFill>
                <a:latin typeface="+mn-lt"/>
                <a:ea typeface="+mn-ea"/>
                <a:cs typeface="+mn-cs"/>
              </a:rPr>
              <a:t>A public key encryption system can be viewed as a series of public and private keys that lock data when they are transmitted and unlock the data when they are received. The sender locates the recipient’s public key in a directory and uses it to encrypt a message. The message is sent in encrypted form over the Internet or a private network. When the encrypted message arrives, the recipient uses his or her private key to decrypt the data and read the message.</a:t>
            </a:r>
          </a:p>
          <a:p>
            <a:endParaRPr lang="en-US" altLang="en-US" dirty="0"/>
          </a:p>
          <a:p>
            <a:pPr eaLnBrk="1" hangingPunct="1"/>
            <a:r>
              <a:rPr lang="en-US" altLang="en-US" dirty="0"/>
              <a:t>This graphic illustrates the steps in public key encryption. The sender encrypts data using the public key of the recipient; data encrypted with this public key can only be decrypted with the recipient</a:t>
            </a:r>
            <a:r>
              <a:rPr lang="en-US" altLang="ja-JP" dirty="0"/>
              <a:t>’s private key.</a:t>
            </a:r>
          </a:p>
          <a:p>
            <a:pPr eaLnBrk="1" hangingPunct="1"/>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473096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use of digital certificates as a tool to help protect online transactions. Digital certificates are used in conjunction with public key encryption to validate the identities of two parties in a transaction before data is exchanged.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176627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8.7,</a:t>
            </a:r>
            <a:r>
              <a:rPr lang="en-US" altLang="en-US" baseline="0" dirty="0"/>
              <a:t> Page 321.</a:t>
            </a:r>
          </a:p>
          <a:p>
            <a:r>
              <a:rPr lang="en-US" sz="1200" b="0" i="0" u="none" strike="noStrike" kern="1200" baseline="0" dirty="0">
                <a:solidFill>
                  <a:schemeClr val="tx1"/>
                </a:solidFill>
                <a:latin typeface="+mn-lt"/>
                <a:ea typeface="+mn-ea"/>
                <a:cs typeface="+mn-cs"/>
              </a:rPr>
              <a:t>Digital certificates help establish the identity of people or electronic assets. They protect online transactions by providing secure, encrypted, online communication.</a:t>
            </a:r>
          </a:p>
          <a:p>
            <a:endParaRPr lang="en-US" altLang="en-US" dirty="0"/>
          </a:p>
          <a:p>
            <a:pPr eaLnBrk="1" hangingPunct="1"/>
            <a:r>
              <a:rPr lang="en-US" altLang="en-US" dirty="0"/>
              <a:t>This graphic illustrates the process for using digital certificates. The institution or individual requests a certificate over the Internet from a CA; the certificate received from the CA can then be used to validate a transaction with an online merchant or customer.</a:t>
            </a: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51008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technologies and tools for ensuring system availability. Ask students why online transaction processing requires 100% availability. Note that firms with heavy e-commerce processing or for firms that depend on digital networks for their internal operations require at minimum high-availability computing, using tools such as backup servers, distribution of processing across multiple servers, high-capacity storage, and good disaster recovery and business continuity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techniques to minimize downtime and improve network performance. Deep packet inspection enables a network to sort low-priority data packets from high-priority ones in order to improve performance for business critical communication. Ask students what types of network traffic would be suitable for assigning lower priority in a business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1059269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describes security concerns specific to cloud computing and mobile computing. Ask students what the key factors are to consider in ensuring a provider has adequate protection (downtime, privacy, and privacy rules in accordance with jurisdiction, external audits, disaster planning).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529197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securing mobile systems. What specific concerns are there with mobile devices? (Encrypting communications, theft and loss, inventory records) One very common security breach involves employees losing phones while traveling. In some phones, the rule is, “lose your phone, lose your job.” Mobile devices such as tablets will increasingly store a considerable amount of corporate information. Then again, if the data is largely stored in the cloud, and passwords are required for access, then the threat is reduced. </a:t>
            </a:r>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3422557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ensuring software quality as a way to improve system quality and reliability by employing software metrics and rigorous software testing. Ongoing use of metrics allows the information systems department and end users to jointly measure the performance of the system and identify problems as they occur. </a:t>
            </a:r>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918843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393681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introduces the need for both security and controls in today</a:t>
            </a:r>
            <a:r>
              <a:rPr lang="en-US" altLang="ja-JP" dirty="0"/>
              <a:t>’s businesses in order to safeguard information systems. Ask students to give an example of security technique and an example of a control that might be used in a business. </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the main categories of threats to information systems. Note that when large amounts of data are stored digitally, on computers and servers and in databases, they are vulnerable to many more kinds of threats than when they were stored in manual form, on paper in folders and file cabinets. When data are available over a network, there are even more vulnerabilities. Ask students if they have ever lost data on their computers. What was the reason (hardware, software, </a:t>
            </a:r>
            <a:r>
              <a:rPr lang="ja-JP" altLang="en-US" dirty="0"/>
              <a:t>“</a:t>
            </a:r>
            <a:r>
              <a:rPr lang="en-US" altLang="ja-JP" dirty="0"/>
              <a:t>disaster,</a:t>
            </a:r>
            <a:r>
              <a:rPr lang="ja-JP" altLang="en-US" dirty="0"/>
              <a:t>”</a:t>
            </a:r>
            <a:r>
              <a:rPr lang="en-US" altLang="ja-JP" dirty="0"/>
              <a:t> other people, etc.). On the other hand, digital records are not vulnerable in ways that manual records in a file cabinet are vulnerable. For instance, you really can’t tell who has accessed manual records, or when, in a physical file. In a database, file access is monitored (unless a hacker has found a way to read records without leaving a digital trail).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83154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8.1,</a:t>
            </a:r>
            <a:r>
              <a:rPr lang="en-US" altLang="en-US" baseline="0" dirty="0"/>
              <a:t> Page 296.</a:t>
            </a:r>
          </a:p>
          <a:p>
            <a:r>
              <a:rPr lang="en-US" sz="1200" b="0" i="0" u="none" strike="noStrike" kern="1200" baseline="0" dirty="0">
                <a:solidFill>
                  <a:schemeClr val="tx1"/>
                </a:solidFill>
                <a:latin typeface="+mn-lt"/>
                <a:ea typeface="+mn-ea"/>
                <a:cs typeface="+mn-cs"/>
              </a:rPr>
              <a:t>The architecture of a web-based application typically includes a web client, a server, and corporate information systems linked to databases. Each of these components presents security challenges and vulnerabilities. Floods, fires, power failures, and other electrical problems can cause disruptions at any point in the network.</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types of threats to system security and the points over the network at which these threats are prevalent. Some problems occur at the client computer, others through the network lines, corporate servers, or in corporate hardware and software.</a:t>
            </a:r>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the types of threats that large public networks, such as the Internet, face because they are open to virtually anyone. Note that Internet is so huge that when abuses do occur, they can have an enormously widespread impact. And when the Internet becomes part of the corporate network, the organization</a:t>
            </a:r>
            <a:r>
              <a:rPr lang="en-US" altLang="ja-JP" dirty="0"/>
              <a:t>’s information systems are even more vulnerable to actions from outsiders. </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661333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security threats related to wireless networks. Local area networks (LANs) using the 802.11 standard can be easily penetrated by outsiders armed with laptops, wireless cards, external antennae, and hacking software. Hackers use these tools to detect unprotected networks, monitor network traffic, and, in some cases, gain access to the Internet or to corporate networks. Ask students if they have connected to the Internet through an unknown wireless network that a person or business had established and left unprotected. Note that there are stronger encryption and authentication systems available for wireless networks but users must install them. Many Wi-Fi routers ship today with pre-installed security protection.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65978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4/8/2021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4/8/2021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4/8/2021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4/8/2021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4/8/2021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4/8/2021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4/8/2021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4/8/2021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4/8/2021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4/8/2021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4/8/2021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4/8/2021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Information Systems: Managing the Digital Firm</a:t>
            </a:r>
          </a:p>
        </p:txBody>
      </p:sp>
      <p:sp>
        <p:nvSpPr>
          <p:cNvPr id="3" name="Text Placeholder 2"/>
          <p:cNvSpPr>
            <a:spLocks noGrp="1"/>
          </p:cNvSpPr>
          <p:nvPr>
            <p:ph type="body" sz="quarter" idx="13"/>
          </p:nvPr>
        </p:nvSpPr>
        <p:spPr>
          <a:xfrm>
            <a:off x="457200" y="1300845"/>
            <a:ext cx="8229600" cy="478970"/>
          </a:xfrm>
        </p:spPr>
        <p:txBody>
          <a:bodyPr/>
          <a:lstStyle/>
          <a:p>
            <a:r>
              <a:rPr lang="en-US" dirty="0"/>
              <a:t>Fifteenth edition</a:t>
            </a:r>
          </a:p>
        </p:txBody>
      </p:sp>
      <p:sp>
        <p:nvSpPr>
          <p:cNvPr id="4" name="Text Placeholder 3"/>
          <p:cNvSpPr>
            <a:spLocks noGrp="1"/>
          </p:cNvSpPr>
          <p:nvPr>
            <p:ph type="body" sz="quarter" idx="14"/>
          </p:nvPr>
        </p:nvSpPr>
        <p:spPr>
          <a:xfrm>
            <a:off x="4953000" y="1899560"/>
            <a:ext cx="1941590" cy="685800"/>
          </a:xfrm>
        </p:spPr>
        <p:txBody>
          <a:bodyPr/>
          <a:lstStyle/>
          <a:p>
            <a:r>
              <a:rPr lang="en-US" dirty="0"/>
              <a:t>Chapter 8</a:t>
            </a:r>
          </a:p>
        </p:txBody>
      </p:sp>
      <p:sp>
        <p:nvSpPr>
          <p:cNvPr id="5" name="Text Placeholder 4"/>
          <p:cNvSpPr>
            <a:spLocks noGrp="1"/>
          </p:cNvSpPr>
          <p:nvPr>
            <p:ph type="body" sz="quarter" idx="15"/>
          </p:nvPr>
        </p:nvSpPr>
        <p:spPr>
          <a:xfrm>
            <a:off x="3849610" y="3048000"/>
            <a:ext cx="4837190" cy="1524000"/>
          </a:xfrm>
          <a:solidFill>
            <a:schemeClr val="accent1">
              <a:lumMod val="20000"/>
              <a:lumOff val="80000"/>
            </a:schemeClr>
          </a:solidFill>
          <a:ln w="76200">
            <a:solidFill>
              <a:srgbClr val="FF0000"/>
            </a:solidFill>
          </a:ln>
        </p:spPr>
        <p:txBody>
          <a:bodyPr/>
          <a:lstStyle/>
          <a:p>
            <a:pPr algn="ctr"/>
            <a:r>
              <a:rPr lang="en-US" sz="3200" dirty="0"/>
              <a:t>Securing Information Systems</a:t>
            </a:r>
          </a:p>
          <a:p>
            <a:pPr algn="ctr"/>
            <a:r>
              <a:rPr lang="ar-SA" sz="3200" dirty="0"/>
              <a:t>حماية و تأمين أنظمة المعلومات</a:t>
            </a:r>
          </a:p>
          <a:p>
            <a:pPr algn="ctr"/>
            <a:endParaRPr lang="en-US"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82" y="2057476"/>
            <a:ext cx="2921491"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Security Challenges</a:t>
            </a:r>
          </a:p>
        </p:txBody>
      </p:sp>
      <p:sp>
        <p:nvSpPr>
          <p:cNvPr id="3" name="Content Placeholder 2"/>
          <p:cNvSpPr>
            <a:spLocks noGrp="1"/>
          </p:cNvSpPr>
          <p:nvPr>
            <p:ph idx="1"/>
          </p:nvPr>
        </p:nvSpPr>
        <p:spPr/>
        <p:txBody>
          <a:bodyPr/>
          <a:lstStyle/>
          <a:p>
            <a:r>
              <a:rPr lang="en-US" dirty="0"/>
              <a:t>Radio frequency bands easy to scan</a:t>
            </a:r>
          </a:p>
          <a:p>
            <a:r>
              <a:rPr lang="en-US" dirty="0"/>
              <a:t>SSIDs (Service Set Identifiers)</a:t>
            </a:r>
          </a:p>
          <a:p>
            <a:pPr lvl="1"/>
            <a:r>
              <a:rPr lang="en-US" dirty="0"/>
              <a:t>Identify access points, broadcast multiple times, can be identified by sniffer programs</a:t>
            </a:r>
          </a:p>
          <a:p>
            <a:r>
              <a:rPr lang="en-US" dirty="0"/>
              <a:t>War driving</a:t>
            </a:r>
          </a:p>
          <a:p>
            <a:pPr lvl="1"/>
            <a:r>
              <a:rPr lang="en-US" dirty="0"/>
              <a:t>Eavesdroppers drive by buildings and try to detect SSID and gain access to network and resources</a:t>
            </a:r>
          </a:p>
          <a:p>
            <a:pPr lvl="1"/>
            <a:r>
              <a:rPr lang="en-US" dirty="0"/>
              <a:t>Once access point is breached, intruder can gain access to networked drives and files</a:t>
            </a:r>
          </a:p>
          <a:p>
            <a:r>
              <a:rPr lang="en-US" dirty="0"/>
              <a:t>Rogue access points</a:t>
            </a:r>
          </a:p>
        </p:txBody>
      </p:sp>
    </p:spTree>
    <p:extLst>
      <p:ext uri="{BB962C8B-B14F-4D97-AF65-F5344CB8AC3E}">
        <p14:creationId xmlns:p14="http://schemas.microsoft.com/office/powerpoint/2010/main" val="388730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8.2: </a:t>
            </a:r>
            <a:r>
              <a:rPr lang="en-US" dirty="0"/>
              <a:t>Wi-Fi Security Challenges</a:t>
            </a:r>
          </a:p>
        </p:txBody>
      </p:sp>
      <p:pic>
        <p:nvPicPr>
          <p:cNvPr id="3" name="Picture 2" descr="Figure  8.2 illustrates Wi-Fi security challeng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19200"/>
            <a:ext cx="4953000" cy="4953000"/>
          </a:xfrm>
          <a:prstGeom prst="rect">
            <a:avLst/>
          </a:prstGeom>
        </p:spPr>
      </p:pic>
    </p:spTree>
    <p:extLst>
      <p:ext uri="{BB962C8B-B14F-4D97-AF65-F5344CB8AC3E}">
        <p14:creationId xmlns:p14="http://schemas.microsoft.com/office/powerpoint/2010/main" val="248736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Malicious Software: Viruses, Worms, Trojan Horses, and Spyware (1 of 2)</a:t>
            </a:r>
          </a:p>
        </p:txBody>
      </p:sp>
      <p:sp>
        <p:nvSpPr>
          <p:cNvPr id="3" name="Content Placeholder 2"/>
          <p:cNvSpPr>
            <a:spLocks noGrp="1"/>
          </p:cNvSpPr>
          <p:nvPr>
            <p:ph idx="1"/>
          </p:nvPr>
        </p:nvSpPr>
        <p:spPr/>
        <p:txBody>
          <a:bodyPr/>
          <a:lstStyle/>
          <a:p>
            <a:r>
              <a:rPr lang="en-US" dirty="0"/>
              <a:t>Malware (malicious software)</a:t>
            </a:r>
          </a:p>
          <a:p>
            <a:r>
              <a:rPr lang="en-US" dirty="0"/>
              <a:t>Viruses</a:t>
            </a:r>
          </a:p>
          <a:p>
            <a:r>
              <a:rPr lang="en-US" dirty="0"/>
              <a:t>Worms</a:t>
            </a:r>
          </a:p>
          <a:p>
            <a:r>
              <a:rPr lang="en-US" dirty="0"/>
              <a:t>Worms and viruses spread by</a:t>
            </a:r>
          </a:p>
          <a:p>
            <a:pPr lvl="1"/>
            <a:r>
              <a:rPr lang="en-US" dirty="0"/>
              <a:t>Downloads and drive-by downloads</a:t>
            </a:r>
          </a:p>
          <a:p>
            <a:pPr lvl="1"/>
            <a:r>
              <a:rPr lang="en-US" dirty="0"/>
              <a:t>E-mail, IM attachments</a:t>
            </a:r>
          </a:p>
          <a:p>
            <a:r>
              <a:rPr lang="en-US" dirty="0"/>
              <a:t>Mobile device malware</a:t>
            </a:r>
          </a:p>
          <a:p>
            <a:r>
              <a:rPr lang="en-US" dirty="0"/>
              <a:t>Social network malware</a:t>
            </a:r>
          </a:p>
        </p:txBody>
      </p:sp>
    </p:spTree>
    <p:extLst>
      <p:ext uri="{BB962C8B-B14F-4D97-AF65-F5344CB8AC3E}">
        <p14:creationId xmlns:p14="http://schemas.microsoft.com/office/powerpoint/2010/main" val="648600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Malicious Software: Viruses, Worms, Trojan Horses, and Spyware (2 of 2)</a:t>
            </a:r>
          </a:p>
        </p:txBody>
      </p:sp>
      <p:sp>
        <p:nvSpPr>
          <p:cNvPr id="3" name="Content Placeholder 2"/>
          <p:cNvSpPr>
            <a:spLocks noGrp="1"/>
          </p:cNvSpPr>
          <p:nvPr>
            <p:ph idx="1"/>
          </p:nvPr>
        </p:nvSpPr>
        <p:spPr/>
        <p:txBody>
          <a:bodyPr/>
          <a:lstStyle/>
          <a:p>
            <a:pPr>
              <a:spcAft>
                <a:spcPct val="0"/>
              </a:spcAft>
            </a:pPr>
            <a:r>
              <a:rPr lang="en-US" altLang="en-US" dirty="0"/>
              <a:t>Trojan horse</a:t>
            </a:r>
          </a:p>
          <a:p>
            <a:pPr>
              <a:spcAft>
                <a:spcPct val="0"/>
              </a:spcAft>
            </a:pPr>
            <a:r>
              <a:rPr lang="en-US" altLang="en-US" dirty="0"/>
              <a:t>SQL injection attacks</a:t>
            </a:r>
          </a:p>
          <a:p>
            <a:r>
              <a:rPr lang="en-US" altLang="ja-JP" dirty="0"/>
              <a:t>Ransomware</a:t>
            </a:r>
          </a:p>
          <a:p>
            <a:pPr>
              <a:defRPr/>
            </a:pPr>
            <a:r>
              <a:rPr lang="en-US" dirty="0"/>
              <a:t>Spyware</a:t>
            </a:r>
          </a:p>
          <a:p>
            <a:pPr lvl="1">
              <a:defRPr/>
            </a:pPr>
            <a:r>
              <a:rPr lang="en-US" dirty="0"/>
              <a:t>Key loggers</a:t>
            </a:r>
          </a:p>
          <a:p>
            <a:pPr lvl="1">
              <a:defRPr/>
            </a:pPr>
            <a:r>
              <a:rPr lang="en-US" dirty="0"/>
              <a:t>Other types</a:t>
            </a:r>
          </a:p>
          <a:p>
            <a:pPr lvl="2">
              <a:defRPr/>
            </a:pPr>
            <a:r>
              <a:rPr lang="en-US" dirty="0"/>
              <a:t>Reset browser home page</a:t>
            </a:r>
          </a:p>
          <a:p>
            <a:pPr lvl="2">
              <a:defRPr/>
            </a:pPr>
            <a:r>
              <a:rPr lang="en-US" dirty="0"/>
              <a:t>Redirect search requests</a:t>
            </a:r>
          </a:p>
          <a:p>
            <a:pPr lvl="2">
              <a:defRPr/>
            </a:pPr>
            <a:r>
              <a:rPr lang="en-US" dirty="0"/>
              <a:t>Slow computer performance by taking up memory</a:t>
            </a:r>
            <a:endParaRPr lang="en-US" altLang="ja-JP" dirty="0"/>
          </a:p>
        </p:txBody>
      </p:sp>
    </p:spTree>
    <p:extLst>
      <p:ext uri="{BB962C8B-B14F-4D97-AF65-F5344CB8AC3E}">
        <p14:creationId xmlns:p14="http://schemas.microsoft.com/office/powerpoint/2010/main" val="91607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Hackers and Computer Crime (1 of 3)</a:t>
            </a:r>
          </a:p>
        </p:txBody>
      </p:sp>
      <p:sp>
        <p:nvSpPr>
          <p:cNvPr id="3" name="Content Placeholder 2"/>
          <p:cNvSpPr>
            <a:spLocks noGrp="1"/>
          </p:cNvSpPr>
          <p:nvPr>
            <p:ph idx="1"/>
          </p:nvPr>
        </p:nvSpPr>
        <p:spPr/>
        <p:txBody>
          <a:bodyPr/>
          <a:lstStyle/>
          <a:p>
            <a:r>
              <a:rPr lang="en-US" dirty="0"/>
              <a:t>Hackers vs. crackers</a:t>
            </a:r>
          </a:p>
          <a:p>
            <a:r>
              <a:rPr lang="en-US" dirty="0"/>
              <a:t>Activities include:</a:t>
            </a:r>
          </a:p>
          <a:p>
            <a:pPr lvl="1"/>
            <a:r>
              <a:rPr lang="en-US" dirty="0"/>
              <a:t>System intrusion</a:t>
            </a:r>
          </a:p>
          <a:p>
            <a:pPr lvl="1"/>
            <a:r>
              <a:rPr lang="en-US" dirty="0"/>
              <a:t>System damage</a:t>
            </a:r>
          </a:p>
          <a:p>
            <a:pPr lvl="1"/>
            <a:r>
              <a:rPr lang="en-US" dirty="0"/>
              <a:t>Cybervandalism</a:t>
            </a:r>
          </a:p>
          <a:p>
            <a:pPr lvl="2"/>
            <a:r>
              <a:rPr lang="en-US" dirty="0"/>
              <a:t>Intentional disruption, defacement, destruction of website or corporate information system</a:t>
            </a:r>
          </a:p>
          <a:p>
            <a:r>
              <a:rPr lang="en-US" dirty="0"/>
              <a:t>Spoofing and sniffing</a:t>
            </a:r>
          </a:p>
        </p:txBody>
      </p:sp>
    </p:spTree>
    <p:extLst>
      <p:ext uri="{BB962C8B-B14F-4D97-AF65-F5344CB8AC3E}">
        <p14:creationId xmlns:p14="http://schemas.microsoft.com/office/powerpoint/2010/main" val="3714275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Hackers and Computer Crime (2 of 3)</a:t>
            </a:r>
          </a:p>
        </p:txBody>
      </p:sp>
      <p:sp>
        <p:nvSpPr>
          <p:cNvPr id="3" name="Content Placeholder 2"/>
          <p:cNvSpPr>
            <a:spLocks noGrp="1"/>
          </p:cNvSpPr>
          <p:nvPr>
            <p:ph idx="1"/>
          </p:nvPr>
        </p:nvSpPr>
        <p:spPr/>
        <p:txBody>
          <a:bodyPr/>
          <a:lstStyle/>
          <a:p>
            <a:r>
              <a:rPr lang="en-US" altLang="en-US" dirty="0">
                <a:solidFill>
                  <a:srgbClr val="0D0D0D"/>
                </a:solidFill>
              </a:rPr>
              <a:t>Denial-of-service attacks (DoS)</a:t>
            </a:r>
          </a:p>
          <a:p>
            <a:r>
              <a:rPr lang="en-US" altLang="en-US" dirty="0">
                <a:solidFill>
                  <a:srgbClr val="0D0D0D"/>
                </a:solidFill>
              </a:rPr>
              <a:t>Distributed denial-of-service attacks (DDoS)</a:t>
            </a:r>
          </a:p>
          <a:p>
            <a:r>
              <a:rPr lang="en-US" altLang="en-US" dirty="0"/>
              <a:t>Botnets</a:t>
            </a:r>
          </a:p>
          <a:p>
            <a:r>
              <a:rPr lang="en-US" altLang="en-US" dirty="0"/>
              <a:t>Spam</a:t>
            </a:r>
          </a:p>
          <a:p>
            <a:r>
              <a:rPr lang="en-US" altLang="en-US" dirty="0">
                <a:solidFill>
                  <a:srgbClr val="0D0D0D"/>
                </a:solidFill>
              </a:rPr>
              <a:t>Computer crime</a:t>
            </a:r>
          </a:p>
          <a:p>
            <a:pPr lvl="1"/>
            <a:r>
              <a:rPr lang="en-US" altLang="en-US" dirty="0"/>
              <a:t>Computer may be target of crime</a:t>
            </a:r>
          </a:p>
          <a:p>
            <a:pPr lvl="1"/>
            <a:r>
              <a:rPr lang="en-US" altLang="en-US" dirty="0"/>
              <a:t>Computer may be instrument of crime</a:t>
            </a:r>
          </a:p>
        </p:txBody>
      </p:sp>
    </p:spTree>
    <p:extLst>
      <p:ext uri="{BB962C8B-B14F-4D97-AF65-F5344CB8AC3E}">
        <p14:creationId xmlns:p14="http://schemas.microsoft.com/office/powerpoint/2010/main" val="261592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Hackers and Computer Crime (3 of 3)</a:t>
            </a:r>
          </a:p>
        </p:txBody>
      </p:sp>
      <p:sp>
        <p:nvSpPr>
          <p:cNvPr id="3" name="Content Placeholder 2"/>
          <p:cNvSpPr>
            <a:spLocks noGrp="1"/>
          </p:cNvSpPr>
          <p:nvPr>
            <p:ph idx="1"/>
          </p:nvPr>
        </p:nvSpPr>
        <p:spPr/>
        <p:txBody>
          <a:bodyPr/>
          <a:lstStyle/>
          <a:p>
            <a:pPr>
              <a:spcAft>
                <a:spcPct val="0"/>
              </a:spcAft>
            </a:pPr>
            <a:r>
              <a:rPr lang="en-US" altLang="en-US" dirty="0">
                <a:solidFill>
                  <a:srgbClr val="0D0D0D"/>
                </a:solidFill>
              </a:rPr>
              <a:t>Identity theft</a:t>
            </a:r>
          </a:p>
          <a:p>
            <a:pPr lvl="1">
              <a:spcAft>
                <a:spcPct val="0"/>
              </a:spcAft>
            </a:pPr>
            <a:r>
              <a:rPr lang="en-US" altLang="en-US" dirty="0">
                <a:solidFill>
                  <a:srgbClr val="0D0D0D"/>
                </a:solidFill>
              </a:rPr>
              <a:t>Phishing</a:t>
            </a:r>
          </a:p>
          <a:p>
            <a:pPr lvl="1">
              <a:spcAft>
                <a:spcPct val="0"/>
              </a:spcAft>
            </a:pPr>
            <a:r>
              <a:rPr lang="en-US" altLang="en-US" dirty="0">
                <a:solidFill>
                  <a:srgbClr val="0D0D0D"/>
                </a:solidFill>
              </a:rPr>
              <a:t>Evil twins</a:t>
            </a:r>
          </a:p>
          <a:p>
            <a:pPr lvl="1">
              <a:spcAft>
                <a:spcPct val="0"/>
              </a:spcAft>
            </a:pPr>
            <a:r>
              <a:rPr lang="en-US" altLang="en-US" dirty="0">
                <a:solidFill>
                  <a:srgbClr val="0D0D0D"/>
                </a:solidFill>
              </a:rPr>
              <a:t>Pharming</a:t>
            </a:r>
          </a:p>
          <a:p>
            <a:pPr>
              <a:buFont typeface="Arial" charset="0"/>
              <a:buChar char="•"/>
              <a:defRPr/>
            </a:pPr>
            <a:r>
              <a:rPr lang="en-US" dirty="0">
                <a:cs typeface="ＭＳ Ｐゴシック" charset="0"/>
              </a:rPr>
              <a:t>Click fraud</a:t>
            </a:r>
          </a:p>
          <a:p>
            <a:pPr>
              <a:buFont typeface="Arial" charset="0"/>
              <a:buChar char="•"/>
              <a:defRPr/>
            </a:pPr>
            <a:r>
              <a:rPr lang="en-US" dirty="0">
                <a:cs typeface="ＭＳ Ｐゴシック" charset="0"/>
              </a:rPr>
              <a:t>Cyberterrorism </a:t>
            </a:r>
          </a:p>
          <a:p>
            <a:pPr>
              <a:buFont typeface="Arial" charset="0"/>
              <a:buChar char="•"/>
              <a:defRPr/>
            </a:pPr>
            <a:r>
              <a:rPr lang="en-US" dirty="0">
                <a:cs typeface="ＭＳ Ｐゴシック" charset="0"/>
              </a:rPr>
              <a:t>Cyberwarfare</a:t>
            </a:r>
            <a:endParaRPr lang="en-US" altLang="en-US" dirty="0">
              <a:solidFill>
                <a:srgbClr val="0D0D0D"/>
              </a:solidFill>
            </a:endParaRPr>
          </a:p>
        </p:txBody>
      </p:sp>
    </p:spTree>
    <p:extLst>
      <p:ext uri="{BB962C8B-B14F-4D97-AF65-F5344CB8AC3E}">
        <p14:creationId xmlns:p14="http://schemas.microsoft.com/office/powerpoint/2010/main" val="2435812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0"/>
              </a:rPr>
              <a:t>Internal Threats: Employees</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a:t>Security threats often originate inside an organization</a:t>
            </a:r>
          </a:p>
          <a:p>
            <a:pPr>
              <a:buFont typeface="Arial" charset="0"/>
              <a:buChar char="–"/>
              <a:defRPr/>
            </a:pPr>
            <a:r>
              <a:rPr lang="en-US" dirty="0"/>
              <a:t>Inside knowledge</a:t>
            </a:r>
          </a:p>
          <a:p>
            <a:pPr>
              <a:buFont typeface="Arial" charset="0"/>
              <a:buChar char="–"/>
              <a:defRPr/>
            </a:pPr>
            <a:r>
              <a:rPr lang="en-US" dirty="0"/>
              <a:t>Sloppy security procedures</a:t>
            </a:r>
          </a:p>
          <a:p>
            <a:pPr lvl="1">
              <a:buFont typeface="Arial" charset="0"/>
              <a:buChar char="•"/>
              <a:defRPr/>
            </a:pPr>
            <a:r>
              <a:rPr lang="en-US" dirty="0"/>
              <a:t>User lack of knowledge</a:t>
            </a:r>
          </a:p>
          <a:p>
            <a:pPr>
              <a:buFont typeface="Arial" charset="0"/>
              <a:buChar char="–"/>
              <a:defRPr/>
            </a:pPr>
            <a:r>
              <a:rPr lang="en-US" dirty="0"/>
              <a:t>Social engineering</a:t>
            </a:r>
          </a:p>
          <a:p>
            <a:pPr>
              <a:buFont typeface="Arial" charset="0"/>
              <a:buChar char="–"/>
              <a:defRPr/>
            </a:pPr>
            <a:r>
              <a:rPr lang="en-US" dirty="0"/>
              <a:t>Both end users and information systems specialists are sources of risk</a:t>
            </a:r>
          </a:p>
        </p:txBody>
      </p:sp>
    </p:spTree>
    <p:extLst>
      <p:ext uri="{BB962C8B-B14F-4D97-AF65-F5344CB8AC3E}">
        <p14:creationId xmlns:p14="http://schemas.microsoft.com/office/powerpoint/2010/main" val="324324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Vulnerability</a:t>
            </a:r>
          </a:p>
        </p:txBody>
      </p:sp>
      <p:sp>
        <p:nvSpPr>
          <p:cNvPr id="3" name="Content Placeholder 2"/>
          <p:cNvSpPr>
            <a:spLocks noGrp="1"/>
          </p:cNvSpPr>
          <p:nvPr>
            <p:ph idx="1"/>
          </p:nvPr>
        </p:nvSpPr>
        <p:spPr/>
        <p:txBody>
          <a:bodyPr/>
          <a:lstStyle/>
          <a:p>
            <a:r>
              <a:rPr lang="en-US" dirty="0"/>
              <a:t>Commercial software contains flaws that create security vulnerabilities</a:t>
            </a:r>
          </a:p>
          <a:p>
            <a:pPr lvl="1"/>
            <a:r>
              <a:rPr lang="en-US" dirty="0"/>
              <a:t>Bugs (program code defects)</a:t>
            </a:r>
          </a:p>
          <a:p>
            <a:pPr lvl="1"/>
            <a:r>
              <a:rPr lang="en-US" dirty="0"/>
              <a:t>Zero defects cannot be achieved because complete testing is not possible with large programs</a:t>
            </a:r>
          </a:p>
          <a:p>
            <a:pPr lvl="1"/>
            <a:r>
              <a:rPr lang="en-US" dirty="0"/>
              <a:t>Flaws can open networks to intruders</a:t>
            </a:r>
          </a:p>
          <a:p>
            <a:r>
              <a:rPr lang="en-US" dirty="0"/>
              <a:t>Patches</a:t>
            </a:r>
          </a:p>
          <a:p>
            <a:pPr lvl="1"/>
            <a:r>
              <a:rPr lang="en-US" dirty="0"/>
              <a:t>Small pieces of software to repair flaws</a:t>
            </a:r>
          </a:p>
          <a:p>
            <a:pPr lvl="1"/>
            <a:r>
              <a:rPr lang="en-US" dirty="0"/>
              <a:t>Exploits often created faster than patches can be released and implemented</a:t>
            </a:r>
          </a:p>
        </p:txBody>
      </p:sp>
    </p:spTree>
    <p:extLst>
      <p:ext uri="{BB962C8B-B14F-4D97-AF65-F5344CB8AC3E}">
        <p14:creationId xmlns:p14="http://schemas.microsoft.com/office/powerpoint/2010/main" val="4280890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Business Value of Security and Control?</a:t>
            </a:r>
          </a:p>
        </p:txBody>
      </p:sp>
      <p:sp>
        <p:nvSpPr>
          <p:cNvPr id="3" name="Content Placeholder 2"/>
          <p:cNvSpPr>
            <a:spLocks noGrp="1"/>
          </p:cNvSpPr>
          <p:nvPr>
            <p:ph idx="1"/>
          </p:nvPr>
        </p:nvSpPr>
        <p:spPr/>
        <p:txBody>
          <a:bodyPr/>
          <a:lstStyle/>
          <a:p>
            <a:r>
              <a:rPr lang="en-US" altLang="en-US" dirty="0">
                <a:solidFill>
                  <a:srgbClr val="0D0D0D"/>
                </a:solidFill>
              </a:rPr>
              <a:t>Failed computer systems can lead to significant or total loss of business function</a:t>
            </a:r>
          </a:p>
          <a:p>
            <a:r>
              <a:rPr lang="en-US" altLang="en-US" dirty="0">
                <a:solidFill>
                  <a:srgbClr val="0D0D0D"/>
                </a:solidFill>
              </a:rPr>
              <a:t>Firms now are more vulnerable than ever</a:t>
            </a:r>
          </a:p>
          <a:p>
            <a:pPr lvl="1"/>
            <a:r>
              <a:rPr lang="en-US" altLang="en-US" dirty="0"/>
              <a:t>Confidential personal and financial data</a:t>
            </a:r>
          </a:p>
          <a:p>
            <a:pPr lvl="1"/>
            <a:r>
              <a:rPr lang="en-US" altLang="en-US" dirty="0"/>
              <a:t>Trade secrets, new products, strategies</a:t>
            </a:r>
          </a:p>
          <a:p>
            <a:r>
              <a:rPr lang="en-US" altLang="en-US" dirty="0">
                <a:solidFill>
                  <a:srgbClr val="0D0D0D"/>
                </a:solidFill>
              </a:rPr>
              <a:t>A security breach may cut into a firm</a:t>
            </a:r>
            <a:r>
              <a:rPr lang="en-US" altLang="ja-JP" dirty="0">
                <a:solidFill>
                  <a:srgbClr val="0D0D0D"/>
                </a:solidFill>
              </a:rPr>
              <a:t>’s market value almost immediately</a:t>
            </a:r>
          </a:p>
          <a:p>
            <a:r>
              <a:rPr lang="en-US" altLang="en-US" dirty="0">
                <a:solidFill>
                  <a:srgbClr val="0D0D0D"/>
                </a:solidFill>
              </a:rPr>
              <a:t>Inadequate security and controls also bring forth issues of liability</a:t>
            </a:r>
          </a:p>
        </p:txBody>
      </p:sp>
    </p:spTree>
    <p:extLst>
      <p:ext uri="{BB962C8B-B14F-4D97-AF65-F5344CB8AC3E}">
        <p14:creationId xmlns:p14="http://schemas.microsoft.com/office/powerpoint/2010/main" val="2115389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Objectives</a:t>
            </a:r>
          </a:p>
        </p:txBody>
      </p:sp>
      <p:sp>
        <p:nvSpPr>
          <p:cNvPr id="3" name="Learning Objective List"/>
          <p:cNvSpPr>
            <a:spLocks noGrp="1"/>
          </p:cNvSpPr>
          <p:nvPr>
            <p:ph idx="1"/>
          </p:nvPr>
        </p:nvSpPr>
        <p:spPr/>
        <p:txBody>
          <a:bodyPr/>
          <a:lstStyle/>
          <a:p>
            <a:r>
              <a:rPr lang="en-US" sz="2400" b="1" dirty="0">
                <a:solidFill>
                  <a:srgbClr val="007FA3"/>
                </a:solidFill>
              </a:rPr>
              <a:t>8-1</a:t>
            </a:r>
            <a:r>
              <a:rPr lang="en-US" sz="2400" dirty="0"/>
              <a:t> Why are information systems </a:t>
            </a:r>
            <a:r>
              <a:rPr lang="en-US" sz="2400" dirty="0">
                <a:solidFill>
                  <a:srgbClr val="FF0000"/>
                </a:solidFill>
              </a:rPr>
              <a:t>vulnerable</a:t>
            </a:r>
            <a:r>
              <a:rPr lang="en-US" sz="2400" dirty="0"/>
              <a:t> </a:t>
            </a:r>
            <a:r>
              <a:rPr lang="ar-SA" sz="2400" dirty="0"/>
              <a:t> </a:t>
            </a:r>
            <a:r>
              <a:rPr lang="ar-SA" sz="2400" dirty="0">
                <a:solidFill>
                  <a:srgbClr val="FF0000"/>
                </a:solidFill>
              </a:rPr>
              <a:t>غير محصن</a:t>
            </a:r>
            <a:r>
              <a:rPr lang="en-US" sz="2400" dirty="0"/>
              <a:t>to </a:t>
            </a:r>
            <a:r>
              <a:rPr lang="en-US" sz="2400" dirty="0">
                <a:highlight>
                  <a:srgbClr val="FFFF00"/>
                </a:highlight>
              </a:rPr>
              <a:t>Destruction </a:t>
            </a:r>
            <a:r>
              <a:rPr lang="ar-SA" sz="2400" dirty="0">
                <a:highlight>
                  <a:srgbClr val="FFFF00"/>
                </a:highlight>
              </a:rPr>
              <a:t>تخريب</a:t>
            </a:r>
            <a:r>
              <a:rPr lang="en-US" sz="2400" dirty="0"/>
              <a:t>, </a:t>
            </a:r>
            <a:r>
              <a:rPr lang="en-US" sz="2400" dirty="0">
                <a:highlight>
                  <a:srgbClr val="FFFF00"/>
                </a:highlight>
              </a:rPr>
              <a:t>Error </a:t>
            </a:r>
            <a:r>
              <a:rPr lang="ar-SA" sz="2400" dirty="0">
                <a:highlight>
                  <a:srgbClr val="FFFF00"/>
                </a:highlight>
              </a:rPr>
              <a:t>خطأ</a:t>
            </a:r>
            <a:r>
              <a:rPr lang="en-US" sz="2400" dirty="0"/>
              <a:t>, and </a:t>
            </a:r>
            <a:r>
              <a:rPr lang="en-US" sz="2400" dirty="0">
                <a:highlight>
                  <a:srgbClr val="FFFF00"/>
                </a:highlight>
              </a:rPr>
              <a:t>Abuse </a:t>
            </a:r>
            <a:r>
              <a:rPr lang="ar-SA" sz="2400" dirty="0">
                <a:highlight>
                  <a:srgbClr val="FFFF00"/>
                </a:highlight>
              </a:rPr>
              <a:t>إساءة الاستخدام</a:t>
            </a:r>
            <a:r>
              <a:rPr lang="en-US" sz="2400" dirty="0"/>
              <a:t>?</a:t>
            </a:r>
          </a:p>
          <a:p>
            <a:r>
              <a:rPr lang="en-US" sz="2400" b="1" dirty="0">
                <a:solidFill>
                  <a:srgbClr val="007FA3"/>
                </a:solidFill>
              </a:rPr>
              <a:t>8-2</a:t>
            </a:r>
            <a:r>
              <a:rPr lang="en-US" sz="2400" b="1" dirty="0">
                <a:solidFill>
                  <a:schemeClr val="accent1"/>
                </a:solidFill>
              </a:rPr>
              <a:t> </a:t>
            </a:r>
            <a:r>
              <a:rPr lang="en-US" sz="2400" dirty="0"/>
              <a:t>What is the </a:t>
            </a:r>
            <a:r>
              <a:rPr lang="en-US" sz="2400" dirty="0">
                <a:highlight>
                  <a:srgbClr val="FFFF00"/>
                </a:highlight>
              </a:rPr>
              <a:t>Business Value</a:t>
            </a:r>
            <a:r>
              <a:rPr lang="en-US" sz="2400" dirty="0"/>
              <a:t> of </a:t>
            </a:r>
            <a:r>
              <a:rPr lang="en-US" sz="2400" dirty="0">
                <a:highlight>
                  <a:srgbClr val="FFFF00"/>
                </a:highlight>
              </a:rPr>
              <a:t>security and control </a:t>
            </a:r>
            <a:r>
              <a:rPr lang="ar-SA" sz="2400" dirty="0">
                <a:highlight>
                  <a:srgbClr val="FFFF00"/>
                </a:highlight>
              </a:rPr>
              <a:t>السيطرة و الحماية</a:t>
            </a:r>
            <a:r>
              <a:rPr lang="en-US" sz="2400" dirty="0"/>
              <a:t>?</a:t>
            </a:r>
          </a:p>
          <a:p>
            <a:r>
              <a:rPr lang="en-US" sz="2400" b="1" dirty="0">
                <a:solidFill>
                  <a:srgbClr val="007FA3"/>
                </a:solidFill>
              </a:rPr>
              <a:t>8-3</a:t>
            </a:r>
            <a:r>
              <a:rPr lang="en-US" sz="2400" dirty="0"/>
              <a:t> What are the components of an organizational framework for </a:t>
            </a:r>
            <a:r>
              <a:rPr lang="en-US" sz="2400" dirty="0">
                <a:highlight>
                  <a:srgbClr val="FFFF00"/>
                </a:highlight>
              </a:rPr>
              <a:t>security and control</a:t>
            </a:r>
            <a:r>
              <a:rPr lang="en-US" sz="2400" dirty="0"/>
              <a:t>?</a:t>
            </a:r>
          </a:p>
          <a:p>
            <a:r>
              <a:rPr lang="en-US" sz="2400" b="1" dirty="0">
                <a:solidFill>
                  <a:srgbClr val="007FA3"/>
                </a:solidFill>
              </a:rPr>
              <a:t>8-4</a:t>
            </a:r>
            <a:r>
              <a:rPr lang="en-US" sz="2400" dirty="0"/>
              <a:t> What are the most important </a:t>
            </a:r>
            <a:r>
              <a:rPr lang="en-US" sz="2400" dirty="0">
                <a:highlight>
                  <a:srgbClr val="FFFF00"/>
                </a:highlight>
              </a:rPr>
              <a:t>tools and technologies</a:t>
            </a:r>
            <a:r>
              <a:rPr lang="en-US" sz="2400" dirty="0"/>
              <a:t> for </a:t>
            </a:r>
            <a:r>
              <a:rPr lang="en-US" sz="2400" dirty="0">
                <a:highlight>
                  <a:srgbClr val="FFFF00"/>
                </a:highlight>
              </a:rPr>
              <a:t>safeguarding</a:t>
            </a:r>
            <a:r>
              <a:rPr lang="en-US" sz="2400" dirty="0"/>
              <a:t> information resources?</a:t>
            </a:r>
          </a:p>
        </p:txBody>
      </p:sp>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and Regulatory Requirements for Electronic Records Management</a:t>
            </a:r>
          </a:p>
        </p:txBody>
      </p:sp>
      <p:sp>
        <p:nvSpPr>
          <p:cNvPr id="3" name="Content Placeholder 2"/>
          <p:cNvSpPr>
            <a:spLocks noGrp="1"/>
          </p:cNvSpPr>
          <p:nvPr>
            <p:ph idx="1"/>
          </p:nvPr>
        </p:nvSpPr>
        <p:spPr/>
        <p:txBody>
          <a:bodyPr/>
          <a:lstStyle/>
          <a:p>
            <a:r>
              <a:rPr lang="en-US" dirty="0"/>
              <a:t>HIPAA</a:t>
            </a:r>
          </a:p>
          <a:p>
            <a:pPr lvl="1"/>
            <a:r>
              <a:rPr lang="en-US" dirty="0"/>
              <a:t>Medical security and privacy rules and procedures</a:t>
            </a:r>
          </a:p>
          <a:p>
            <a:r>
              <a:rPr lang="en-US" dirty="0"/>
              <a:t>Gramm-Leach-Bliley Act </a:t>
            </a:r>
          </a:p>
          <a:p>
            <a:pPr lvl="1"/>
            <a:r>
              <a:rPr lang="en-US" dirty="0"/>
              <a:t>Requires financial institutions to ensure the security and confidentiality of customer data</a:t>
            </a:r>
          </a:p>
          <a:p>
            <a:r>
              <a:rPr lang="en-US" dirty="0"/>
              <a:t>Sarbanes-Oxley Act </a:t>
            </a:r>
          </a:p>
          <a:p>
            <a:pPr lvl="1"/>
            <a:r>
              <a:rPr lang="en-US" dirty="0"/>
              <a:t>Imposes responsibility on companies and their management to safeguard the accuracy and integrity of financial information that is used internally and released externally</a:t>
            </a:r>
          </a:p>
        </p:txBody>
      </p:sp>
    </p:spTree>
    <p:extLst>
      <p:ext uri="{BB962C8B-B14F-4D97-AF65-F5344CB8AC3E}">
        <p14:creationId xmlns:p14="http://schemas.microsoft.com/office/powerpoint/2010/main" val="585888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Evidence and Computer Forensics</a:t>
            </a:r>
          </a:p>
        </p:txBody>
      </p:sp>
      <p:sp>
        <p:nvSpPr>
          <p:cNvPr id="3" name="Content Placeholder 2"/>
          <p:cNvSpPr>
            <a:spLocks noGrp="1"/>
          </p:cNvSpPr>
          <p:nvPr>
            <p:ph idx="1"/>
          </p:nvPr>
        </p:nvSpPr>
        <p:spPr/>
        <p:txBody>
          <a:bodyPr/>
          <a:lstStyle/>
          <a:p>
            <a:pPr>
              <a:buFont typeface="Arial" charset="0"/>
              <a:buChar char="•"/>
              <a:defRPr/>
            </a:pPr>
            <a:r>
              <a:rPr lang="en-US" dirty="0">
                <a:cs typeface="ＭＳ Ｐゴシック" charset="0"/>
              </a:rPr>
              <a:t>Electronic evidence</a:t>
            </a:r>
          </a:p>
          <a:p>
            <a:pPr lvl="1">
              <a:buFont typeface="Arial" charset="0"/>
              <a:buChar char="–"/>
              <a:defRPr/>
            </a:pPr>
            <a:r>
              <a:rPr lang="en-US" dirty="0"/>
              <a:t>Evidence for white collar crimes often in digital form</a:t>
            </a:r>
          </a:p>
          <a:p>
            <a:pPr lvl="1">
              <a:buFont typeface="Arial" charset="0"/>
              <a:buChar char="–"/>
              <a:defRPr/>
            </a:pPr>
            <a:r>
              <a:rPr lang="en-US" dirty="0"/>
              <a:t>Proper control of data can save time and money when responding to legal discovery request</a:t>
            </a:r>
          </a:p>
          <a:p>
            <a:pPr>
              <a:buFont typeface="Arial" charset="0"/>
              <a:buChar char="•"/>
              <a:defRPr/>
            </a:pPr>
            <a:r>
              <a:rPr lang="en-US" dirty="0">
                <a:cs typeface="ＭＳ Ｐゴシック" charset="0"/>
              </a:rPr>
              <a:t>Computer forensics </a:t>
            </a:r>
          </a:p>
          <a:p>
            <a:pPr lvl="1">
              <a:buFont typeface="Arial" charset="0"/>
              <a:buChar char="–"/>
              <a:defRPr/>
            </a:pPr>
            <a:r>
              <a:rPr lang="en-US" dirty="0"/>
              <a:t>Scientific collection, examination, authentication, preservation, and analysis of data from computer storage media for use as evidence in court of law</a:t>
            </a:r>
          </a:p>
          <a:p>
            <a:pPr lvl="1">
              <a:buFont typeface="Arial" charset="0"/>
              <a:buChar char="–"/>
              <a:defRPr/>
            </a:pPr>
            <a:r>
              <a:rPr lang="en-US" dirty="0"/>
              <a:t>Recovery of ambient data</a:t>
            </a:r>
          </a:p>
        </p:txBody>
      </p:sp>
    </p:spTree>
    <p:extLst>
      <p:ext uri="{BB962C8B-B14F-4D97-AF65-F5344CB8AC3E}">
        <p14:creationId xmlns:p14="http://schemas.microsoft.com/office/powerpoint/2010/main" val="4084271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Information Systems Controls </a:t>
            </a:r>
            <a:endParaRPr lang="en-US" dirty="0"/>
          </a:p>
        </p:txBody>
      </p:sp>
      <p:sp>
        <p:nvSpPr>
          <p:cNvPr id="3" name="Content Placeholder 2"/>
          <p:cNvSpPr>
            <a:spLocks noGrp="1"/>
          </p:cNvSpPr>
          <p:nvPr>
            <p:ph idx="1"/>
          </p:nvPr>
        </p:nvSpPr>
        <p:spPr/>
        <p:txBody>
          <a:bodyPr/>
          <a:lstStyle/>
          <a:p>
            <a:r>
              <a:rPr lang="en-US" altLang="en-US" dirty="0"/>
              <a:t>May be automated or manual</a:t>
            </a:r>
          </a:p>
          <a:p>
            <a:r>
              <a:rPr lang="en-US" altLang="en-US" dirty="0"/>
              <a:t>General controls</a:t>
            </a:r>
          </a:p>
          <a:p>
            <a:pPr lvl="1"/>
            <a:r>
              <a:rPr lang="en-US" altLang="en-US" dirty="0"/>
              <a:t>Govern design, security, and use of computer programs and security of data files in general throughout organization</a:t>
            </a:r>
          </a:p>
          <a:p>
            <a:pPr lvl="1"/>
            <a:r>
              <a:rPr lang="en-US" altLang="en-US" dirty="0"/>
              <a:t>Software controls, hardware controls, computer operations controls, data security controls, system development controls, administrative controls,</a:t>
            </a:r>
          </a:p>
          <a:p>
            <a:pPr>
              <a:buFont typeface="Arial" charset="0"/>
              <a:buChar char="•"/>
              <a:defRPr/>
            </a:pPr>
            <a:r>
              <a:rPr lang="en-US" dirty="0">
                <a:cs typeface="ＭＳ Ｐゴシック" charset="0"/>
              </a:rPr>
              <a:t>Application controls</a:t>
            </a:r>
          </a:p>
          <a:p>
            <a:pPr lvl="1">
              <a:buFont typeface="Arial" charset="0"/>
              <a:buChar char="–"/>
              <a:defRPr/>
            </a:pPr>
            <a:r>
              <a:rPr lang="en-US" dirty="0"/>
              <a:t>Controls unique to each computerized application</a:t>
            </a:r>
          </a:p>
          <a:p>
            <a:pPr lvl="1">
              <a:buFont typeface="Arial" charset="0"/>
              <a:buChar char="–"/>
              <a:defRPr/>
            </a:pPr>
            <a:r>
              <a:rPr lang="en-US" altLang="en-US" dirty="0"/>
              <a:t>Input controls, processing controls, output controls</a:t>
            </a:r>
          </a:p>
        </p:txBody>
      </p:sp>
    </p:spTree>
    <p:extLst>
      <p:ext uri="{BB962C8B-B14F-4D97-AF65-F5344CB8AC3E}">
        <p14:creationId xmlns:p14="http://schemas.microsoft.com/office/powerpoint/2010/main" val="2678451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Session: Organizations: </a:t>
            </a:r>
            <a:r>
              <a:rPr lang="en-IN" dirty="0"/>
              <a:t>Stuxnet and the Changing Face of Cyberwarfare</a:t>
            </a:r>
            <a:endParaRPr lang="en-US" dirty="0"/>
          </a:p>
        </p:txBody>
      </p:sp>
      <p:sp>
        <p:nvSpPr>
          <p:cNvPr id="3" name="Content Placeholder 2"/>
          <p:cNvSpPr>
            <a:spLocks noGrp="1"/>
          </p:cNvSpPr>
          <p:nvPr>
            <p:ph idx="1"/>
          </p:nvPr>
        </p:nvSpPr>
        <p:spPr/>
        <p:txBody>
          <a:bodyPr/>
          <a:lstStyle/>
          <a:p>
            <a:r>
              <a:rPr lang="en-US" dirty="0"/>
              <a:t>Class discussion</a:t>
            </a:r>
          </a:p>
          <a:p>
            <a:pPr lvl="1"/>
            <a:r>
              <a:rPr lang="en-IN" dirty="0"/>
              <a:t>Is cyberwarfare a serious problem? Why or why not?</a:t>
            </a:r>
            <a:endParaRPr lang="en-US" dirty="0"/>
          </a:p>
          <a:p>
            <a:pPr lvl="1"/>
            <a:r>
              <a:rPr lang="en-IN" dirty="0"/>
              <a:t>Assess the management, organization, and technology factors that have created this problem.</a:t>
            </a:r>
            <a:endParaRPr lang="en-US" dirty="0"/>
          </a:p>
          <a:p>
            <a:pPr lvl="1"/>
            <a:r>
              <a:rPr lang="en-IN" dirty="0"/>
              <a:t>What makes Stuxnet different from other cyberwarfare attacks? How serious a threat is this technology?</a:t>
            </a:r>
            <a:endParaRPr lang="en-US" dirty="0"/>
          </a:p>
          <a:p>
            <a:pPr lvl="1"/>
            <a:r>
              <a:rPr lang="en-IN" dirty="0"/>
              <a:t>What solutions have been proposed for this problem? Do you think they will be effective? Why or why not?</a:t>
            </a:r>
            <a:endParaRPr lang="en-US" dirty="0"/>
          </a:p>
        </p:txBody>
      </p:sp>
    </p:spTree>
    <p:extLst>
      <p:ext uri="{BB962C8B-B14F-4D97-AF65-F5344CB8AC3E}">
        <p14:creationId xmlns:p14="http://schemas.microsoft.com/office/powerpoint/2010/main" val="316918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a:t>
            </a:r>
          </a:p>
        </p:txBody>
      </p:sp>
      <p:sp>
        <p:nvSpPr>
          <p:cNvPr id="3" name="Content Placeholder 2"/>
          <p:cNvSpPr>
            <a:spLocks noGrp="1"/>
          </p:cNvSpPr>
          <p:nvPr>
            <p:ph idx="1"/>
          </p:nvPr>
        </p:nvSpPr>
        <p:spPr/>
        <p:txBody>
          <a:bodyPr/>
          <a:lstStyle/>
          <a:p>
            <a:pPr>
              <a:buFont typeface="Arial" charset="0"/>
              <a:buChar char="•"/>
              <a:defRPr/>
            </a:pPr>
            <a:r>
              <a:rPr lang="en-US" dirty="0">
                <a:cs typeface="ＭＳ Ｐゴシック" charset="0"/>
              </a:rPr>
              <a:t>Determines level of risk to firm if specific activity or process is not properly controlled</a:t>
            </a:r>
          </a:p>
          <a:p>
            <a:pPr lvl="2">
              <a:buFont typeface="Arial" charset="0"/>
              <a:buChar char="•"/>
              <a:defRPr/>
            </a:pPr>
            <a:r>
              <a:rPr lang="en-US" sz="2000" dirty="0"/>
              <a:t>Types of threat</a:t>
            </a:r>
          </a:p>
          <a:p>
            <a:pPr lvl="2">
              <a:buFont typeface="Arial" charset="0"/>
              <a:buChar char="•"/>
              <a:defRPr/>
            </a:pPr>
            <a:r>
              <a:rPr lang="en-US" sz="2000" dirty="0"/>
              <a:t>Probability of occurrence during year</a:t>
            </a:r>
          </a:p>
          <a:p>
            <a:pPr lvl="2">
              <a:buFont typeface="Arial" charset="0"/>
              <a:buChar char="•"/>
              <a:defRPr/>
            </a:pPr>
            <a:r>
              <a:rPr lang="en-US" sz="2000" dirty="0"/>
              <a:t>Potential losses, value of threat</a:t>
            </a:r>
          </a:p>
          <a:p>
            <a:pPr lvl="2">
              <a:buFont typeface="Arial" charset="0"/>
              <a:buChar char="•"/>
              <a:defRPr/>
            </a:pPr>
            <a:r>
              <a:rPr lang="en-US" sz="2000" dirty="0"/>
              <a:t>Expected annual loss</a:t>
            </a:r>
          </a:p>
        </p:txBody>
      </p:sp>
    </p:spTree>
    <p:extLst>
      <p:ext uri="{BB962C8B-B14F-4D97-AF65-F5344CB8AC3E}">
        <p14:creationId xmlns:p14="http://schemas.microsoft.com/office/powerpoint/2010/main" val="4196362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8.5 Online Order Processing Risk Assessment</a:t>
            </a:r>
          </a:p>
        </p:txBody>
      </p:sp>
      <p:graphicFrame>
        <p:nvGraphicFramePr>
          <p:cNvPr id="4" name="Content Placeholder 3" descr="This table illustrates sample results of a risk assessment."/>
          <p:cNvGraphicFramePr>
            <a:graphicFrameLocks noGrp="1"/>
          </p:cNvGraphicFramePr>
          <p:nvPr>
            <p:ph idx="1"/>
            <p:extLst>
              <p:ext uri="{D42A27DB-BD31-4B8C-83A1-F6EECF244321}">
                <p14:modId xmlns:p14="http://schemas.microsoft.com/office/powerpoint/2010/main" val="1497416677"/>
              </p:ext>
            </p:extLst>
          </p:nvPr>
        </p:nvGraphicFramePr>
        <p:xfrm>
          <a:off x="457200" y="1600200"/>
          <a:ext cx="8310880" cy="2834640"/>
        </p:xfrm>
        <a:graphic>
          <a:graphicData uri="http://schemas.openxmlformats.org/drawingml/2006/table">
            <a:tbl>
              <a:tblPr firstRow="1" bandRow="1">
                <a:tableStyleId>{3B4B98B0-60AC-42C2-AFA5-B58CD77FA1E5}</a:tableStyleId>
              </a:tblPr>
              <a:tblGrid>
                <a:gridCol w="175768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0840">
                <a:tc>
                  <a:txBody>
                    <a:bodyPr/>
                    <a:lstStyle/>
                    <a:p>
                      <a:r>
                        <a:rPr lang="en-US" dirty="0"/>
                        <a:t>EXPOSURE</a:t>
                      </a:r>
                    </a:p>
                  </a:txBody>
                  <a:tcPr/>
                </a:tc>
                <a:tc>
                  <a:txBody>
                    <a:bodyPr/>
                    <a:lstStyle/>
                    <a:p>
                      <a:r>
                        <a:rPr lang="en-US" dirty="0"/>
                        <a:t>PROBABILITY OF OCCURRENCE</a:t>
                      </a:r>
                    </a:p>
                  </a:txBody>
                  <a:tcPr/>
                </a:tc>
                <a:tc>
                  <a:txBody>
                    <a:bodyPr/>
                    <a:lstStyle/>
                    <a:p>
                      <a:r>
                        <a:rPr lang="en-US" dirty="0"/>
                        <a:t>LOSS RANGE</a:t>
                      </a:r>
                    </a:p>
                    <a:p>
                      <a:r>
                        <a:rPr lang="en-US" dirty="0"/>
                        <a:t>(AVERAGE) ($)</a:t>
                      </a:r>
                    </a:p>
                  </a:txBody>
                  <a:tcPr/>
                </a:tc>
                <a:tc>
                  <a:txBody>
                    <a:bodyPr/>
                    <a:lstStyle/>
                    <a:p>
                      <a:r>
                        <a:rPr lang="en-US" dirty="0"/>
                        <a:t>EXPECTED ANNUAL LOSS ($)</a:t>
                      </a:r>
                    </a:p>
                  </a:txBody>
                  <a:tcPr/>
                </a:tc>
                <a:extLst>
                  <a:ext uri="{0D108BD9-81ED-4DB2-BD59-A6C34878D82A}">
                    <a16:rowId xmlns:a16="http://schemas.microsoft.com/office/drawing/2014/main" val="10000"/>
                  </a:ext>
                </a:extLst>
              </a:tr>
              <a:tr h="370840">
                <a:tc>
                  <a:txBody>
                    <a:bodyPr/>
                    <a:lstStyle/>
                    <a:p>
                      <a:r>
                        <a:rPr lang="en-US" dirty="0"/>
                        <a:t>Power</a:t>
                      </a:r>
                      <a:r>
                        <a:rPr lang="en-US" baseline="0" dirty="0"/>
                        <a:t> failure</a:t>
                      </a:r>
                      <a:endParaRPr lang="en-US" dirty="0"/>
                    </a:p>
                  </a:txBody>
                  <a:tcPr/>
                </a:tc>
                <a:tc>
                  <a:txBody>
                    <a:bodyPr/>
                    <a:lstStyle/>
                    <a:p>
                      <a:r>
                        <a:rPr lang="en-US" dirty="0"/>
                        <a:t>30%</a:t>
                      </a:r>
                    </a:p>
                  </a:txBody>
                  <a:tcPr/>
                </a:tc>
                <a:tc>
                  <a:txBody>
                    <a:bodyPr/>
                    <a:lstStyle/>
                    <a:p>
                      <a:r>
                        <a:rPr lang="en-US" dirty="0"/>
                        <a:t>$5,000</a:t>
                      </a:r>
                      <a:r>
                        <a:rPr lang="en-US" baseline="0" dirty="0"/>
                        <a:t> - $200,000</a:t>
                      </a:r>
                    </a:p>
                    <a:p>
                      <a:r>
                        <a:rPr lang="en-US" baseline="0" dirty="0"/>
                        <a:t>($102,500)</a:t>
                      </a:r>
                      <a:endParaRPr lang="en-US" dirty="0"/>
                    </a:p>
                  </a:txBody>
                  <a:tcPr/>
                </a:tc>
                <a:tc>
                  <a:txBody>
                    <a:bodyPr/>
                    <a:lstStyle/>
                    <a:p>
                      <a:r>
                        <a:rPr lang="en-US" dirty="0"/>
                        <a:t>$30,750</a:t>
                      </a:r>
                    </a:p>
                  </a:txBody>
                  <a:tcPr/>
                </a:tc>
                <a:extLst>
                  <a:ext uri="{0D108BD9-81ED-4DB2-BD59-A6C34878D82A}">
                    <a16:rowId xmlns:a16="http://schemas.microsoft.com/office/drawing/2014/main" val="10001"/>
                  </a:ext>
                </a:extLst>
              </a:tr>
              <a:tr h="370840">
                <a:tc>
                  <a:txBody>
                    <a:bodyPr/>
                    <a:lstStyle/>
                    <a:p>
                      <a:r>
                        <a:rPr lang="en-US" dirty="0"/>
                        <a:t>Embezzlement</a:t>
                      </a:r>
                    </a:p>
                  </a:txBody>
                  <a:tcPr/>
                </a:tc>
                <a:tc>
                  <a:txBody>
                    <a:bodyPr/>
                    <a:lstStyle/>
                    <a:p>
                      <a:r>
                        <a:rPr lang="en-US" dirty="0"/>
                        <a:t>5%</a:t>
                      </a:r>
                    </a:p>
                  </a:txBody>
                  <a:tcPr/>
                </a:tc>
                <a:tc>
                  <a:txBody>
                    <a:bodyPr/>
                    <a:lstStyle/>
                    <a:p>
                      <a:r>
                        <a:rPr lang="en-US" dirty="0"/>
                        <a:t>$1,000 - $50,000</a:t>
                      </a:r>
                    </a:p>
                    <a:p>
                      <a:r>
                        <a:rPr lang="en-US" dirty="0"/>
                        <a:t>($25,500)</a:t>
                      </a:r>
                    </a:p>
                  </a:txBody>
                  <a:tcPr/>
                </a:tc>
                <a:tc>
                  <a:txBody>
                    <a:bodyPr/>
                    <a:lstStyle/>
                    <a:p>
                      <a:r>
                        <a:rPr lang="en-US" dirty="0"/>
                        <a:t>$1275</a:t>
                      </a:r>
                    </a:p>
                  </a:txBody>
                  <a:tcPr/>
                </a:tc>
                <a:extLst>
                  <a:ext uri="{0D108BD9-81ED-4DB2-BD59-A6C34878D82A}">
                    <a16:rowId xmlns:a16="http://schemas.microsoft.com/office/drawing/2014/main" val="10002"/>
                  </a:ext>
                </a:extLst>
              </a:tr>
              <a:tr h="370840">
                <a:tc>
                  <a:txBody>
                    <a:bodyPr/>
                    <a:lstStyle/>
                    <a:p>
                      <a:r>
                        <a:rPr lang="en-US" dirty="0"/>
                        <a:t>User error</a:t>
                      </a:r>
                    </a:p>
                  </a:txBody>
                  <a:tcPr/>
                </a:tc>
                <a:tc>
                  <a:txBody>
                    <a:bodyPr/>
                    <a:lstStyle/>
                    <a:p>
                      <a:r>
                        <a:rPr lang="en-US" dirty="0"/>
                        <a:t>98%</a:t>
                      </a:r>
                    </a:p>
                  </a:txBody>
                  <a:tcPr/>
                </a:tc>
                <a:tc>
                  <a:txBody>
                    <a:bodyPr/>
                    <a:lstStyle/>
                    <a:p>
                      <a:r>
                        <a:rPr lang="en-US" dirty="0"/>
                        <a:t>$200 - $40,000 ($20,100)</a:t>
                      </a:r>
                    </a:p>
                  </a:txBody>
                  <a:tcPr/>
                </a:tc>
                <a:tc>
                  <a:txBody>
                    <a:bodyPr/>
                    <a:lstStyle/>
                    <a:p>
                      <a:r>
                        <a:rPr lang="en-US" dirty="0"/>
                        <a:t>$19,698</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8659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Security Policy</a:t>
            </a:r>
            <a:endParaRPr lang="en-US" dirty="0"/>
          </a:p>
        </p:txBody>
      </p:sp>
      <p:sp>
        <p:nvSpPr>
          <p:cNvPr id="3" name="Content Placeholder 2"/>
          <p:cNvSpPr>
            <a:spLocks noGrp="1"/>
          </p:cNvSpPr>
          <p:nvPr>
            <p:ph idx="1"/>
          </p:nvPr>
        </p:nvSpPr>
        <p:spPr/>
        <p:txBody>
          <a:bodyPr/>
          <a:lstStyle/>
          <a:p>
            <a:r>
              <a:rPr lang="en-US" altLang="en-US" dirty="0"/>
              <a:t>Ranks information risks, identifies acceptable security goals, and identifies mechanisms for achieving these goals</a:t>
            </a:r>
          </a:p>
          <a:p>
            <a:r>
              <a:rPr lang="en-US" altLang="en-US" dirty="0"/>
              <a:t>Drives other policies</a:t>
            </a:r>
          </a:p>
          <a:p>
            <a:pPr lvl="1"/>
            <a:r>
              <a:rPr lang="en-US" altLang="en-US" dirty="0"/>
              <a:t>Acceptable use policy (AUP)</a:t>
            </a:r>
          </a:p>
          <a:p>
            <a:pPr lvl="2"/>
            <a:r>
              <a:rPr lang="en-US" altLang="en-US" dirty="0"/>
              <a:t>Defines acceptable uses of firm</a:t>
            </a:r>
            <a:r>
              <a:rPr lang="en-US" altLang="ja-JP" dirty="0"/>
              <a:t>’s information resources and computing equipment</a:t>
            </a:r>
          </a:p>
          <a:p>
            <a:r>
              <a:rPr lang="en-US" altLang="ja-JP" dirty="0"/>
              <a:t>Identity management</a:t>
            </a:r>
          </a:p>
          <a:p>
            <a:pPr lvl="1"/>
            <a:r>
              <a:rPr lang="en-US" altLang="en-US" dirty="0"/>
              <a:t>Identifying valid users</a:t>
            </a:r>
          </a:p>
          <a:p>
            <a:pPr lvl="1"/>
            <a:r>
              <a:rPr lang="en-US" altLang="en-US" dirty="0"/>
              <a:t>Controlling access</a:t>
            </a:r>
          </a:p>
        </p:txBody>
      </p:sp>
    </p:spTree>
    <p:extLst>
      <p:ext uri="{BB962C8B-B14F-4D97-AF65-F5344CB8AC3E}">
        <p14:creationId xmlns:p14="http://schemas.microsoft.com/office/powerpoint/2010/main" val="2563258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8.3: </a:t>
            </a:r>
            <a:r>
              <a:rPr lang="en-US" dirty="0"/>
              <a:t>Access Rules for a Personnel System</a:t>
            </a:r>
          </a:p>
        </p:txBody>
      </p:sp>
      <p:pic>
        <p:nvPicPr>
          <p:cNvPr id="3" name="Picture 2" descr="Figure 8.3 illustrates access rules for a personnel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524000"/>
            <a:ext cx="5867400" cy="4634752"/>
          </a:xfrm>
          <a:prstGeom prst="rect">
            <a:avLst/>
          </a:prstGeom>
        </p:spPr>
      </p:pic>
    </p:spTree>
    <p:extLst>
      <p:ext uri="{BB962C8B-B14F-4D97-AF65-F5344CB8AC3E}">
        <p14:creationId xmlns:p14="http://schemas.microsoft.com/office/powerpoint/2010/main" val="1208243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Recovery Planning and Business Continuity Planning</a:t>
            </a:r>
          </a:p>
        </p:txBody>
      </p:sp>
      <p:sp>
        <p:nvSpPr>
          <p:cNvPr id="3" name="Content Placeholder 2"/>
          <p:cNvSpPr>
            <a:spLocks noGrp="1"/>
          </p:cNvSpPr>
          <p:nvPr>
            <p:ph idx="1"/>
          </p:nvPr>
        </p:nvSpPr>
        <p:spPr/>
        <p:txBody>
          <a:bodyPr/>
          <a:lstStyle/>
          <a:p>
            <a:r>
              <a:rPr lang="en-US" altLang="en-US" dirty="0">
                <a:solidFill>
                  <a:srgbClr val="0D0D0D"/>
                </a:solidFill>
              </a:rPr>
              <a:t>Disaster recovery planning</a:t>
            </a:r>
          </a:p>
          <a:p>
            <a:pPr lvl="1"/>
            <a:r>
              <a:rPr lang="en-US" altLang="en-US" dirty="0">
                <a:solidFill>
                  <a:srgbClr val="0D0D0D"/>
                </a:solidFill>
              </a:rPr>
              <a:t>Devises plans for restoration of disrupted services</a:t>
            </a:r>
          </a:p>
          <a:p>
            <a:r>
              <a:rPr lang="en-US" altLang="en-US" dirty="0">
                <a:solidFill>
                  <a:srgbClr val="0D0D0D"/>
                </a:solidFill>
              </a:rPr>
              <a:t>Business continuity planning</a:t>
            </a:r>
          </a:p>
          <a:p>
            <a:pPr lvl="1"/>
            <a:r>
              <a:rPr lang="en-US" altLang="en-US" dirty="0">
                <a:solidFill>
                  <a:srgbClr val="0D0D0D"/>
                </a:solidFill>
              </a:rPr>
              <a:t>Focuses on restoring business operations after disaster</a:t>
            </a:r>
          </a:p>
          <a:p>
            <a:r>
              <a:rPr lang="en-US" altLang="en-US" dirty="0"/>
              <a:t>Both types of plans needed to identify firm</a:t>
            </a:r>
            <a:r>
              <a:rPr lang="en-US" altLang="ja-JP" dirty="0"/>
              <a:t>’s most critical systems</a:t>
            </a:r>
          </a:p>
          <a:p>
            <a:pPr lvl="1"/>
            <a:r>
              <a:rPr lang="en-US" altLang="en-US" dirty="0"/>
              <a:t>Business impact analysis to determine impact of an outage</a:t>
            </a:r>
          </a:p>
          <a:p>
            <a:pPr lvl="1"/>
            <a:r>
              <a:rPr lang="en-US" altLang="en-US" dirty="0"/>
              <a:t>Management must determine which systems restored first</a:t>
            </a:r>
            <a:endParaRPr lang="en-US" dirty="0"/>
          </a:p>
        </p:txBody>
      </p:sp>
    </p:spTree>
    <p:extLst>
      <p:ext uri="{BB962C8B-B14F-4D97-AF65-F5344CB8AC3E}">
        <p14:creationId xmlns:p14="http://schemas.microsoft.com/office/powerpoint/2010/main" val="3470863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Auditing</a:t>
            </a:r>
          </a:p>
        </p:txBody>
      </p:sp>
      <p:sp>
        <p:nvSpPr>
          <p:cNvPr id="3" name="Content Placeholder 2"/>
          <p:cNvSpPr>
            <a:spLocks noGrp="1"/>
          </p:cNvSpPr>
          <p:nvPr>
            <p:ph idx="1"/>
          </p:nvPr>
        </p:nvSpPr>
        <p:spPr/>
        <p:txBody>
          <a:bodyPr/>
          <a:lstStyle/>
          <a:p>
            <a:r>
              <a:rPr lang="en-US" altLang="en-US" sz="2400" dirty="0">
                <a:solidFill>
                  <a:srgbClr val="0D0D0D"/>
                </a:solidFill>
              </a:rPr>
              <a:t>Information systems audit</a:t>
            </a:r>
          </a:p>
          <a:p>
            <a:pPr lvl="1"/>
            <a:r>
              <a:rPr lang="en-US" altLang="en-US" sz="1800" dirty="0"/>
              <a:t>Examines firm</a:t>
            </a:r>
            <a:r>
              <a:rPr lang="en-US" altLang="ja-JP" sz="1800" dirty="0"/>
              <a:t>’s overall security environment as well as controls governing individual information systems</a:t>
            </a:r>
          </a:p>
          <a:p>
            <a:r>
              <a:rPr lang="en-US" altLang="ja-JP" sz="2400" dirty="0"/>
              <a:t>Security audits</a:t>
            </a:r>
          </a:p>
          <a:p>
            <a:pPr lvl="1"/>
            <a:r>
              <a:rPr lang="en-US" altLang="en-US" sz="1800" dirty="0"/>
              <a:t>Review technologies, procedures, documentation, training, and personnel</a:t>
            </a:r>
          </a:p>
          <a:p>
            <a:pPr lvl="1"/>
            <a:r>
              <a:rPr lang="en-US" altLang="en-US" sz="1800" dirty="0"/>
              <a:t>May even simulate disaster to test responses</a:t>
            </a:r>
          </a:p>
          <a:p>
            <a:r>
              <a:rPr lang="en-US" altLang="en-US" sz="2400" dirty="0"/>
              <a:t>List and rank control weaknesses and the probability of occurrence</a:t>
            </a:r>
          </a:p>
          <a:p>
            <a:r>
              <a:rPr lang="en-US" altLang="en-US" sz="2400" dirty="0"/>
              <a:t>Assess financial and organizational impact of each threat</a:t>
            </a:r>
          </a:p>
        </p:txBody>
      </p:sp>
    </p:spTree>
    <p:extLst>
      <p:ext uri="{BB962C8B-B14F-4D97-AF65-F5344CB8AC3E}">
        <p14:creationId xmlns:p14="http://schemas.microsoft.com/office/powerpoint/2010/main" val="256573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Cases</a:t>
            </a:r>
          </a:p>
        </p:txBody>
      </p:sp>
      <p:sp>
        <p:nvSpPr>
          <p:cNvPr id="3" name="Content Placeholder 2"/>
          <p:cNvSpPr>
            <a:spLocks noGrp="1"/>
          </p:cNvSpPr>
          <p:nvPr>
            <p:ph idx="1"/>
          </p:nvPr>
        </p:nvSpPr>
        <p:spPr/>
        <p:txBody>
          <a:bodyPr/>
          <a:lstStyle/>
          <a:p>
            <a:r>
              <a:rPr lang="en-US" dirty="0"/>
              <a:t>Case 1: Stuxnet and Cyberwarfare</a:t>
            </a:r>
          </a:p>
          <a:p>
            <a:r>
              <a:rPr lang="en-US" dirty="0"/>
              <a:t>Case 2: Cyberespionage: The Chinese Threat</a:t>
            </a:r>
          </a:p>
          <a:p>
            <a:r>
              <a:rPr lang="en-US" i="1" dirty="0"/>
              <a:t>Instructional Video 1: Sony PlayStation Hacked; Data Stolen from 77 Million Users</a:t>
            </a:r>
          </a:p>
          <a:p>
            <a:r>
              <a:rPr lang="en-US" i="1" dirty="0"/>
              <a:t>Instructional Video 2: Meet the Hackers: Anonymous Statement on Hacking Sony</a:t>
            </a:r>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8.4: </a:t>
            </a:r>
            <a:r>
              <a:rPr lang="en-US" dirty="0"/>
              <a:t>Sample Auditor’s List of Control Weaknesses</a:t>
            </a:r>
          </a:p>
        </p:txBody>
      </p:sp>
      <p:pic>
        <p:nvPicPr>
          <p:cNvPr id="3" name="Picture 2" descr="Figure 8..4 shows a sample list of control weakness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24000"/>
            <a:ext cx="6527705" cy="4572000"/>
          </a:xfrm>
          <a:prstGeom prst="rect">
            <a:avLst/>
          </a:prstGeom>
        </p:spPr>
      </p:pic>
    </p:spTree>
    <p:extLst>
      <p:ext uri="{BB962C8B-B14F-4D97-AF65-F5344CB8AC3E}">
        <p14:creationId xmlns:p14="http://schemas.microsoft.com/office/powerpoint/2010/main" val="553309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What Are the Most Important Tools and Technologies for Safeguarding Information Systems? (1 of 3)</a:t>
            </a:r>
          </a:p>
        </p:txBody>
      </p:sp>
      <p:sp>
        <p:nvSpPr>
          <p:cNvPr id="3" name="Content Placeholder 2"/>
          <p:cNvSpPr>
            <a:spLocks noGrp="1"/>
          </p:cNvSpPr>
          <p:nvPr>
            <p:ph idx="1"/>
          </p:nvPr>
        </p:nvSpPr>
        <p:spPr>
          <a:xfrm>
            <a:off x="457200" y="2057400"/>
            <a:ext cx="8229600" cy="4068763"/>
          </a:xfrm>
        </p:spPr>
        <p:txBody>
          <a:bodyPr/>
          <a:lstStyle/>
          <a:p>
            <a:pPr>
              <a:buFont typeface="Arial" charset="0"/>
              <a:buChar char="•"/>
              <a:defRPr/>
            </a:pPr>
            <a:r>
              <a:rPr lang="en-US" dirty="0">
                <a:cs typeface="ＭＳ Ｐゴシック" charset="0"/>
              </a:rPr>
              <a:t>Identity management software</a:t>
            </a:r>
          </a:p>
          <a:p>
            <a:pPr lvl="1">
              <a:spcBef>
                <a:spcPts val="0"/>
              </a:spcBef>
              <a:buFont typeface="Arial" charset="0"/>
              <a:buChar char="–"/>
              <a:defRPr/>
            </a:pPr>
            <a:r>
              <a:rPr lang="en-US" dirty="0"/>
              <a:t>Automates keeping track of all users and privileges</a:t>
            </a:r>
          </a:p>
          <a:p>
            <a:pPr lvl="1">
              <a:spcBef>
                <a:spcPts val="0"/>
              </a:spcBef>
              <a:buFont typeface="Arial" charset="0"/>
              <a:buChar char="–"/>
              <a:defRPr/>
            </a:pPr>
            <a:r>
              <a:rPr lang="en-US" dirty="0"/>
              <a:t>Authenticates users, protecting identities, controlling access</a:t>
            </a:r>
          </a:p>
          <a:p>
            <a:pPr>
              <a:buFont typeface="Arial" charset="0"/>
              <a:buChar char="•"/>
              <a:defRPr/>
            </a:pPr>
            <a:r>
              <a:rPr lang="en-US" dirty="0">
                <a:cs typeface="ＭＳ Ｐゴシック" charset="0"/>
              </a:rPr>
              <a:t>Authentication</a:t>
            </a:r>
          </a:p>
          <a:p>
            <a:pPr lvl="1">
              <a:spcBef>
                <a:spcPts val="0"/>
              </a:spcBef>
              <a:buFont typeface="Arial" charset="0"/>
              <a:buChar char="–"/>
              <a:defRPr/>
            </a:pPr>
            <a:r>
              <a:rPr lang="en-US" dirty="0"/>
              <a:t>Password systems</a:t>
            </a:r>
          </a:p>
          <a:p>
            <a:pPr lvl="1">
              <a:spcBef>
                <a:spcPts val="0"/>
              </a:spcBef>
              <a:buFont typeface="Arial" charset="0"/>
              <a:buChar char="–"/>
              <a:defRPr/>
            </a:pPr>
            <a:r>
              <a:rPr lang="en-US" dirty="0"/>
              <a:t>Tokens</a:t>
            </a:r>
          </a:p>
          <a:p>
            <a:pPr lvl="1">
              <a:spcBef>
                <a:spcPts val="0"/>
              </a:spcBef>
              <a:buFont typeface="Arial" charset="0"/>
              <a:buChar char="–"/>
              <a:defRPr/>
            </a:pPr>
            <a:r>
              <a:rPr lang="en-US" dirty="0"/>
              <a:t>Smart cards</a:t>
            </a:r>
          </a:p>
          <a:p>
            <a:pPr lvl="1">
              <a:spcBef>
                <a:spcPts val="0"/>
              </a:spcBef>
              <a:buFont typeface="Arial" charset="0"/>
              <a:buChar char="–"/>
              <a:defRPr/>
            </a:pPr>
            <a:r>
              <a:rPr lang="en-US" dirty="0"/>
              <a:t>Biometric authentication</a:t>
            </a:r>
          </a:p>
          <a:p>
            <a:pPr lvl="1">
              <a:spcBef>
                <a:spcPts val="0"/>
              </a:spcBef>
              <a:buFont typeface="Arial" charset="0"/>
              <a:buChar char="–"/>
              <a:defRPr/>
            </a:pPr>
            <a:r>
              <a:rPr lang="en-US" dirty="0"/>
              <a:t>Two-factor authentication</a:t>
            </a:r>
          </a:p>
        </p:txBody>
      </p:sp>
    </p:spTree>
    <p:extLst>
      <p:ext uri="{BB962C8B-B14F-4D97-AF65-F5344CB8AC3E}">
        <p14:creationId xmlns:p14="http://schemas.microsoft.com/office/powerpoint/2010/main" val="3003915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t>What Are the Most Important Tools and Technologies for Safeguarding Information Systems? (2 of 3)</a:t>
            </a:r>
          </a:p>
        </p:txBody>
      </p:sp>
      <p:sp>
        <p:nvSpPr>
          <p:cNvPr id="3" name="Content Placeholder 2"/>
          <p:cNvSpPr>
            <a:spLocks noGrp="1"/>
          </p:cNvSpPr>
          <p:nvPr>
            <p:ph idx="1"/>
          </p:nvPr>
        </p:nvSpPr>
        <p:spPr>
          <a:xfrm>
            <a:off x="457200" y="2057400"/>
            <a:ext cx="8229600" cy="4068763"/>
          </a:xfrm>
        </p:spPr>
        <p:txBody>
          <a:bodyPr anchor="t"/>
          <a:lstStyle/>
          <a:p>
            <a:r>
              <a:rPr lang="en-US" dirty="0"/>
              <a:t>Firewall</a:t>
            </a:r>
          </a:p>
          <a:p>
            <a:pPr lvl="1"/>
            <a:r>
              <a:rPr lang="en-US" dirty="0"/>
              <a:t>Combination of hardware and software that prevents unauthorized users from accessing private networks</a:t>
            </a:r>
          </a:p>
          <a:p>
            <a:pPr lvl="1"/>
            <a:r>
              <a:rPr lang="en-US" dirty="0"/>
              <a:t>Technologies include:</a:t>
            </a:r>
          </a:p>
          <a:p>
            <a:pPr lvl="2"/>
            <a:r>
              <a:rPr lang="en-US" dirty="0"/>
              <a:t>Packet filtering</a:t>
            </a:r>
          </a:p>
          <a:p>
            <a:pPr lvl="2"/>
            <a:r>
              <a:rPr lang="en-US" dirty="0"/>
              <a:t>Stateful inspection</a:t>
            </a:r>
          </a:p>
          <a:p>
            <a:pPr lvl="2"/>
            <a:r>
              <a:rPr lang="en-US" dirty="0"/>
              <a:t>Network address translation (NAT)</a:t>
            </a:r>
          </a:p>
          <a:p>
            <a:pPr lvl="2"/>
            <a:r>
              <a:rPr lang="en-US" dirty="0"/>
              <a:t>Application proxy filtering</a:t>
            </a:r>
          </a:p>
        </p:txBody>
      </p:sp>
    </p:spTree>
    <p:extLst>
      <p:ext uri="{BB962C8B-B14F-4D97-AF65-F5344CB8AC3E}">
        <p14:creationId xmlns:p14="http://schemas.microsoft.com/office/powerpoint/2010/main" val="1405642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8.5: </a:t>
            </a:r>
            <a:r>
              <a:rPr lang="en-US" dirty="0"/>
              <a:t>A Corporate Firewall</a:t>
            </a:r>
          </a:p>
        </p:txBody>
      </p:sp>
      <p:pic>
        <p:nvPicPr>
          <p:cNvPr id="3" name="Picture 2" descr="Figure 8.5 illustrates a corporate firew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1600"/>
            <a:ext cx="7162800" cy="4584497"/>
          </a:xfrm>
          <a:prstGeom prst="rect">
            <a:avLst/>
          </a:prstGeom>
        </p:spPr>
      </p:pic>
    </p:spTree>
    <p:extLst>
      <p:ext uri="{BB962C8B-B14F-4D97-AF65-F5344CB8AC3E}">
        <p14:creationId xmlns:p14="http://schemas.microsoft.com/office/powerpoint/2010/main" val="3113381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What Are the Most Important Tools and Technologies for Safeguarding Information Systems? (3 of 3)</a:t>
            </a:r>
          </a:p>
        </p:txBody>
      </p:sp>
      <p:sp>
        <p:nvSpPr>
          <p:cNvPr id="3" name="Content Placeholder 2"/>
          <p:cNvSpPr>
            <a:spLocks noGrp="1"/>
          </p:cNvSpPr>
          <p:nvPr>
            <p:ph idx="1"/>
          </p:nvPr>
        </p:nvSpPr>
        <p:spPr>
          <a:xfrm>
            <a:off x="457200" y="2209800"/>
            <a:ext cx="8229600" cy="3916363"/>
          </a:xfrm>
        </p:spPr>
        <p:txBody>
          <a:bodyPr/>
          <a:lstStyle/>
          <a:p>
            <a:pPr>
              <a:defRPr/>
            </a:pPr>
            <a:r>
              <a:rPr lang="en-US" dirty="0">
                <a:cs typeface="ＭＳ Ｐゴシック" charset="0"/>
              </a:rPr>
              <a:t>Intrusion detection system</a:t>
            </a:r>
          </a:p>
          <a:p>
            <a:pPr lvl="1">
              <a:defRPr/>
            </a:pPr>
            <a:r>
              <a:rPr lang="en-US" dirty="0"/>
              <a:t>Monitors hot spots on corporate networks to detect and deter intruders</a:t>
            </a:r>
          </a:p>
          <a:p>
            <a:pPr>
              <a:defRPr/>
            </a:pPr>
            <a:r>
              <a:rPr lang="en-US" dirty="0">
                <a:cs typeface="ＭＳ Ｐゴシック" charset="0"/>
              </a:rPr>
              <a:t>Antivirus and antispyware software</a:t>
            </a:r>
          </a:p>
          <a:p>
            <a:pPr lvl="1">
              <a:defRPr/>
            </a:pPr>
            <a:r>
              <a:rPr lang="en-US" dirty="0"/>
              <a:t>Checks computers for presence of malware and can often eliminate it as well</a:t>
            </a:r>
          </a:p>
          <a:p>
            <a:pPr lvl="1">
              <a:defRPr/>
            </a:pPr>
            <a:r>
              <a:rPr lang="en-US" dirty="0"/>
              <a:t>Requires continual updating</a:t>
            </a:r>
          </a:p>
          <a:p>
            <a:pPr>
              <a:defRPr/>
            </a:pPr>
            <a:r>
              <a:rPr lang="en-US" dirty="0">
                <a:cs typeface="ＭＳ Ｐゴシック" charset="0"/>
              </a:rPr>
              <a:t>Unified threat management (UTM) systems</a:t>
            </a:r>
          </a:p>
        </p:txBody>
      </p:sp>
    </p:spTree>
    <p:extLst>
      <p:ext uri="{BB962C8B-B14F-4D97-AF65-F5344CB8AC3E}">
        <p14:creationId xmlns:p14="http://schemas.microsoft.com/office/powerpoint/2010/main" val="2066946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Securing Wireless Networks</a:t>
            </a:r>
          </a:p>
        </p:txBody>
      </p:sp>
      <p:sp>
        <p:nvSpPr>
          <p:cNvPr id="3" name="Content Placeholder 2"/>
          <p:cNvSpPr>
            <a:spLocks noGrp="1"/>
          </p:cNvSpPr>
          <p:nvPr>
            <p:ph idx="1"/>
          </p:nvPr>
        </p:nvSpPr>
        <p:spPr/>
        <p:txBody>
          <a:bodyPr/>
          <a:lstStyle/>
          <a:p>
            <a:r>
              <a:rPr lang="en-US" altLang="en-US" sz="3200" dirty="0"/>
              <a:t>WEP security</a:t>
            </a:r>
          </a:p>
          <a:p>
            <a:pPr lvl="1"/>
            <a:r>
              <a:rPr lang="en-US" altLang="en-US" sz="2400" dirty="0"/>
              <a:t>Static encryption keys are relatively easy to crack</a:t>
            </a:r>
          </a:p>
          <a:p>
            <a:pPr lvl="1"/>
            <a:r>
              <a:rPr lang="en-US" altLang="en-US" sz="2400" dirty="0"/>
              <a:t>Improved if used in conjunction with VPN</a:t>
            </a:r>
          </a:p>
          <a:p>
            <a:r>
              <a:rPr lang="en-US" altLang="en-US" sz="3200" dirty="0"/>
              <a:t>WPA2 specification</a:t>
            </a:r>
          </a:p>
          <a:p>
            <a:pPr lvl="1"/>
            <a:r>
              <a:rPr lang="en-US" altLang="en-US" sz="2400" dirty="0"/>
              <a:t>Replaces WEP with stronger standards</a:t>
            </a:r>
          </a:p>
          <a:p>
            <a:pPr lvl="1"/>
            <a:r>
              <a:rPr lang="en-US" altLang="en-US" sz="2400" dirty="0"/>
              <a:t>Continually changing, longer encryption keys</a:t>
            </a:r>
          </a:p>
        </p:txBody>
      </p:sp>
    </p:spTree>
    <p:extLst>
      <p:ext uri="{BB962C8B-B14F-4D97-AF65-F5344CB8AC3E}">
        <p14:creationId xmlns:p14="http://schemas.microsoft.com/office/powerpoint/2010/main" val="3348999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Encryption and Public Key Infrastructure (1 of 3)</a:t>
            </a:r>
          </a:p>
        </p:txBody>
      </p:sp>
      <p:sp>
        <p:nvSpPr>
          <p:cNvPr id="3" name="Content Placeholder 2"/>
          <p:cNvSpPr>
            <a:spLocks noGrp="1"/>
          </p:cNvSpPr>
          <p:nvPr>
            <p:ph idx="1"/>
          </p:nvPr>
        </p:nvSpPr>
        <p:spPr/>
        <p:txBody>
          <a:bodyPr/>
          <a:lstStyle/>
          <a:p>
            <a:r>
              <a:rPr lang="en-US" dirty="0"/>
              <a:t>Encryption</a:t>
            </a:r>
          </a:p>
          <a:p>
            <a:pPr lvl="1"/>
            <a:r>
              <a:rPr lang="en-US" dirty="0"/>
              <a:t>Transforming text or data into cipher text that cannot be read by unintended recipients</a:t>
            </a:r>
          </a:p>
          <a:p>
            <a:pPr lvl="1"/>
            <a:r>
              <a:rPr lang="en-US" dirty="0"/>
              <a:t>Two methods for encryption on networks</a:t>
            </a:r>
          </a:p>
          <a:p>
            <a:pPr lvl="2"/>
            <a:r>
              <a:rPr lang="en-US" dirty="0"/>
              <a:t>Secure Sockets Layer (SSL) and successor Transport Layer Security (TLS)</a:t>
            </a:r>
          </a:p>
          <a:p>
            <a:pPr lvl="2"/>
            <a:r>
              <a:rPr lang="en-US" dirty="0"/>
              <a:t>Secure Hypertext Transfer Protocol (S-HTTP)</a:t>
            </a:r>
          </a:p>
        </p:txBody>
      </p:sp>
    </p:spTree>
    <p:extLst>
      <p:ext uri="{BB962C8B-B14F-4D97-AF65-F5344CB8AC3E}">
        <p14:creationId xmlns:p14="http://schemas.microsoft.com/office/powerpoint/2010/main" val="1301603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Encryption and Public Key Infrastructure (2 of 3)</a:t>
            </a:r>
          </a:p>
        </p:txBody>
      </p:sp>
      <p:sp>
        <p:nvSpPr>
          <p:cNvPr id="3" name="Content Placeholder 2"/>
          <p:cNvSpPr>
            <a:spLocks noGrp="1"/>
          </p:cNvSpPr>
          <p:nvPr>
            <p:ph idx="1"/>
          </p:nvPr>
        </p:nvSpPr>
        <p:spPr/>
        <p:txBody>
          <a:bodyPr/>
          <a:lstStyle/>
          <a:p>
            <a:r>
              <a:rPr lang="en-US" altLang="en-US" dirty="0"/>
              <a:t>Two methods of encryption</a:t>
            </a:r>
          </a:p>
          <a:p>
            <a:pPr lvl="1"/>
            <a:r>
              <a:rPr lang="en-US" altLang="en-US" dirty="0"/>
              <a:t>Symmetric key encryption</a:t>
            </a:r>
          </a:p>
          <a:p>
            <a:pPr lvl="2"/>
            <a:r>
              <a:rPr lang="en-US" altLang="en-US" dirty="0"/>
              <a:t>Sender and receiver use single, shared key</a:t>
            </a:r>
          </a:p>
          <a:p>
            <a:pPr lvl="1"/>
            <a:r>
              <a:rPr lang="en-US" altLang="en-US" dirty="0"/>
              <a:t>Public key encryption</a:t>
            </a:r>
          </a:p>
          <a:p>
            <a:pPr lvl="2"/>
            <a:r>
              <a:rPr lang="en-US" altLang="en-US" dirty="0"/>
              <a:t>Uses two, mathematically related keys: public key and private key</a:t>
            </a:r>
          </a:p>
          <a:p>
            <a:pPr lvl="2"/>
            <a:r>
              <a:rPr lang="en-US" altLang="en-US" dirty="0"/>
              <a:t>Sender encrypts message with recipient</a:t>
            </a:r>
            <a:r>
              <a:rPr lang="en-US" altLang="ja-JP" dirty="0"/>
              <a:t>’s public key</a:t>
            </a:r>
          </a:p>
          <a:p>
            <a:pPr lvl="2"/>
            <a:r>
              <a:rPr lang="en-US" altLang="en-US" dirty="0"/>
              <a:t>Recipient decrypts with private key</a:t>
            </a:r>
          </a:p>
        </p:txBody>
      </p:sp>
    </p:spTree>
    <p:extLst>
      <p:ext uri="{BB962C8B-B14F-4D97-AF65-F5344CB8AC3E}">
        <p14:creationId xmlns:p14="http://schemas.microsoft.com/office/powerpoint/2010/main" val="2354989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8.6: </a:t>
            </a:r>
            <a:r>
              <a:rPr lang="en-US" dirty="0"/>
              <a:t>Public Key Encryption</a:t>
            </a:r>
          </a:p>
        </p:txBody>
      </p:sp>
      <p:pic>
        <p:nvPicPr>
          <p:cNvPr id="3" name="Picture 2" descr="Figure 8.6 illustrates the steps in public key encryp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977658"/>
            <a:ext cx="7162800" cy="1372380"/>
          </a:xfrm>
          <a:prstGeom prst="rect">
            <a:avLst/>
          </a:prstGeom>
        </p:spPr>
      </p:pic>
    </p:spTree>
    <p:extLst>
      <p:ext uri="{BB962C8B-B14F-4D97-AF65-F5344CB8AC3E}">
        <p14:creationId xmlns:p14="http://schemas.microsoft.com/office/powerpoint/2010/main" val="2838367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Encryption and Public Key Infrastructure (3 of 3)</a:t>
            </a:r>
          </a:p>
        </p:txBody>
      </p:sp>
      <p:sp>
        <p:nvSpPr>
          <p:cNvPr id="3" name="Content Placeholder 2"/>
          <p:cNvSpPr>
            <a:spLocks noGrp="1"/>
          </p:cNvSpPr>
          <p:nvPr>
            <p:ph idx="1"/>
          </p:nvPr>
        </p:nvSpPr>
        <p:spPr/>
        <p:txBody>
          <a:bodyPr/>
          <a:lstStyle/>
          <a:p>
            <a:r>
              <a:rPr lang="en-US" altLang="en-US" dirty="0"/>
              <a:t>Digital certificate</a:t>
            </a:r>
          </a:p>
          <a:p>
            <a:pPr lvl="1"/>
            <a:r>
              <a:rPr lang="en-US" altLang="en-US" dirty="0"/>
              <a:t>Data file used to establish the identity of users and electronic assets for protection of online transactions</a:t>
            </a:r>
          </a:p>
          <a:p>
            <a:pPr lvl="1"/>
            <a:r>
              <a:rPr lang="en-US" altLang="en-US" dirty="0"/>
              <a:t>Uses a trusted third party, certification authority (CA), to validate a user</a:t>
            </a:r>
            <a:r>
              <a:rPr lang="en-US" altLang="ja-JP" dirty="0"/>
              <a:t>'s identity</a:t>
            </a:r>
          </a:p>
          <a:p>
            <a:pPr lvl="1"/>
            <a:r>
              <a:rPr lang="en-US" altLang="en-US" dirty="0"/>
              <a:t>CA verifies user</a:t>
            </a:r>
            <a:r>
              <a:rPr lang="en-US" altLang="ja-JP" dirty="0"/>
              <a:t>’s identity, stores information in CA server, which generates encrypted digital certificate containing owner ID information and copy of owner’s public key</a:t>
            </a:r>
          </a:p>
          <a:p>
            <a:r>
              <a:rPr lang="en-US" altLang="en-US" dirty="0"/>
              <a:t>Public key infrastructure (PKI)</a:t>
            </a:r>
          </a:p>
          <a:p>
            <a:pPr lvl="1"/>
            <a:r>
              <a:rPr lang="en-US" altLang="en-US" dirty="0"/>
              <a:t>Use of public key cryptography working with certificate authority</a:t>
            </a:r>
          </a:p>
          <a:p>
            <a:pPr lvl="1"/>
            <a:r>
              <a:rPr lang="en-US" altLang="en-US" dirty="0"/>
              <a:t>Widely used in e-commerce</a:t>
            </a:r>
            <a:endParaRPr lang="en-US" dirty="0"/>
          </a:p>
        </p:txBody>
      </p:sp>
    </p:spTree>
    <p:extLst>
      <p:ext uri="{BB962C8B-B14F-4D97-AF65-F5344CB8AC3E}">
        <p14:creationId xmlns:p14="http://schemas.microsoft.com/office/powerpoint/2010/main" val="128306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Hackers Attack Singapore’s Telecom Infrastructure </a:t>
            </a:r>
            <a:r>
              <a:rPr lang="en-US" altLang="en-US" dirty="0"/>
              <a:t>(1 of 2)</a:t>
            </a:r>
          </a:p>
        </p:txBody>
      </p:sp>
      <p:sp>
        <p:nvSpPr>
          <p:cNvPr id="3" name="Content Placeholder 2"/>
          <p:cNvSpPr>
            <a:spLocks noGrp="1"/>
          </p:cNvSpPr>
          <p:nvPr>
            <p:ph idx="1"/>
          </p:nvPr>
        </p:nvSpPr>
        <p:spPr/>
        <p:txBody>
          <a:bodyPr/>
          <a:lstStyle/>
          <a:p>
            <a:r>
              <a:rPr lang="en-US" altLang="en-US" dirty="0"/>
              <a:t>Problem</a:t>
            </a:r>
          </a:p>
          <a:p>
            <a:pPr lvl="1"/>
            <a:r>
              <a:rPr lang="en-US" dirty="0"/>
              <a:t>Denial-of-service </a:t>
            </a:r>
            <a:r>
              <a:rPr lang="en-IN" dirty="0"/>
              <a:t>DoS attack against everyday devices</a:t>
            </a:r>
          </a:p>
          <a:p>
            <a:pPr lvl="1"/>
            <a:r>
              <a:rPr lang="en-IN" dirty="0"/>
              <a:t>Related to malware </a:t>
            </a:r>
            <a:r>
              <a:rPr lang="en-IN" dirty="0" err="1"/>
              <a:t>Mirai</a:t>
            </a:r>
            <a:r>
              <a:rPr lang="en-IN" dirty="0"/>
              <a:t>, which is freely available</a:t>
            </a:r>
            <a:endParaRPr lang="en-US" dirty="0"/>
          </a:p>
          <a:p>
            <a:r>
              <a:rPr lang="en-US" altLang="en-US" dirty="0"/>
              <a:t>Solutions</a:t>
            </a:r>
          </a:p>
          <a:p>
            <a:pPr lvl="1"/>
            <a:r>
              <a:rPr lang="en-IN" altLang="en-US" dirty="0"/>
              <a:t>Cyber-hygiene practices to secure devices</a:t>
            </a:r>
            <a:endParaRPr lang="en-US" altLang="en-US" dirty="0"/>
          </a:p>
          <a:p>
            <a:pPr lvl="1"/>
            <a:r>
              <a:rPr lang="en-US" altLang="en-US" dirty="0"/>
              <a:t>New national cyber-security strategy</a:t>
            </a:r>
          </a:p>
          <a:p>
            <a:pPr lvl="1"/>
            <a:r>
              <a:rPr lang="en-US" altLang="en-US" dirty="0"/>
              <a:t>New Cybersecurity Act </a:t>
            </a:r>
            <a:r>
              <a:rPr lang="ar-SA" altLang="en-US" dirty="0"/>
              <a:t>قانون </a:t>
            </a:r>
            <a:endParaRPr lang="en-US" altLang="en-US" dirty="0"/>
          </a:p>
        </p:txBody>
      </p:sp>
    </p:spTree>
    <p:extLst>
      <p:ext uri="{BB962C8B-B14F-4D97-AF65-F5344CB8AC3E}">
        <p14:creationId xmlns:p14="http://schemas.microsoft.com/office/powerpoint/2010/main" val="371573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8.7: </a:t>
            </a:r>
            <a:r>
              <a:rPr lang="en-US" dirty="0"/>
              <a:t>Digital Certificates</a:t>
            </a:r>
          </a:p>
        </p:txBody>
      </p:sp>
      <p:pic>
        <p:nvPicPr>
          <p:cNvPr id="3" name="Picture 2" descr="This graphic illustrates the process for using digital certificat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71600"/>
            <a:ext cx="6705600" cy="4645956"/>
          </a:xfrm>
          <a:prstGeom prst="rect">
            <a:avLst/>
          </a:prstGeom>
        </p:spPr>
      </p:pic>
    </p:spTree>
    <p:extLst>
      <p:ext uri="{BB962C8B-B14F-4D97-AF65-F5344CB8AC3E}">
        <p14:creationId xmlns:p14="http://schemas.microsoft.com/office/powerpoint/2010/main" val="399077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Ensuring System Availability</a:t>
            </a:r>
          </a:p>
        </p:txBody>
      </p:sp>
      <p:sp>
        <p:nvSpPr>
          <p:cNvPr id="3" name="Content Placeholder 2"/>
          <p:cNvSpPr>
            <a:spLocks noGrp="1"/>
          </p:cNvSpPr>
          <p:nvPr>
            <p:ph idx="1"/>
          </p:nvPr>
        </p:nvSpPr>
        <p:spPr/>
        <p:txBody>
          <a:bodyPr/>
          <a:lstStyle/>
          <a:p>
            <a:r>
              <a:rPr lang="en-US" dirty="0"/>
              <a:t>Online transaction processing requires 100% availability</a:t>
            </a:r>
          </a:p>
          <a:p>
            <a:r>
              <a:rPr lang="en-US" dirty="0"/>
              <a:t>Fault-tolerant computer systems</a:t>
            </a:r>
          </a:p>
          <a:p>
            <a:pPr lvl="1"/>
            <a:r>
              <a:rPr lang="en-US" dirty="0"/>
              <a:t>Contain redundant hardware, software, and power supply components that create an environment that provides continuous, uninterrupted service</a:t>
            </a:r>
          </a:p>
          <a:p>
            <a:r>
              <a:rPr lang="en-US" dirty="0"/>
              <a:t>Deep packet inspection</a:t>
            </a:r>
          </a:p>
          <a:p>
            <a:r>
              <a:rPr lang="en-US" dirty="0"/>
              <a:t>Security outsourcing</a:t>
            </a:r>
          </a:p>
          <a:p>
            <a:pPr lvl="1"/>
            <a:r>
              <a:rPr lang="en-US" dirty="0"/>
              <a:t>Managed security service providers (MSSPs)</a:t>
            </a:r>
          </a:p>
        </p:txBody>
      </p:sp>
    </p:spTree>
    <p:extLst>
      <p:ext uri="{BB962C8B-B14F-4D97-AF65-F5344CB8AC3E}">
        <p14:creationId xmlns:p14="http://schemas.microsoft.com/office/powerpoint/2010/main" val="3175455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Issues for Cloud Computing and the Mobile Digital Platform (1 of 2)</a:t>
            </a:r>
          </a:p>
        </p:txBody>
      </p:sp>
      <p:sp>
        <p:nvSpPr>
          <p:cNvPr id="3" name="Content Placeholder 2"/>
          <p:cNvSpPr>
            <a:spLocks noGrp="1"/>
          </p:cNvSpPr>
          <p:nvPr>
            <p:ph idx="1"/>
          </p:nvPr>
        </p:nvSpPr>
        <p:spPr/>
        <p:txBody>
          <a:bodyPr/>
          <a:lstStyle/>
          <a:p>
            <a:r>
              <a:rPr lang="en-US" dirty="0"/>
              <a:t>Security in the cloud</a:t>
            </a:r>
          </a:p>
          <a:p>
            <a:pPr lvl="1"/>
            <a:r>
              <a:rPr lang="en-US" dirty="0"/>
              <a:t>Responsibility for security resides with company owning the data</a:t>
            </a:r>
          </a:p>
          <a:p>
            <a:pPr lvl="1"/>
            <a:r>
              <a:rPr lang="en-US" dirty="0"/>
              <a:t>Firms must ensure providers provide adequate protection:</a:t>
            </a:r>
          </a:p>
          <a:p>
            <a:pPr lvl="2"/>
            <a:r>
              <a:rPr lang="en-US" dirty="0"/>
              <a:t>Where data are stored</a:t>
            </a:r>
          </a:p>
          <a:p>
            <a:pPr lvl="2"/>
            <a:r>
              <a:rPr lang="en-US" dirty="0"/>
              <a:t>Meeting corporate requirements, legal privacy laws</a:t>
            </a:r>
          </a:p>
          <a:p>
            <a:pPr lvl="2"/>
            <a:r>
              <a:rPr lang="en-US" dirty="0"/>
              <a:t>Segregation of data from other clients</a:t>
            </a:r>
          </a:p>
          <a:p>
            <a:pPr lvl="2"/>
            <a:r>
              <a:rPr lang="en-US" dirty="0"/>
              <a:t>Audits and security certifications</a:t>
            </a:r>
          </a:p>
          <a:p>
            <a:pPr lvl="1"/>
            <a:r>
              <a:rPr lang="en-US" dirty="0"/>
              <a:t>Service level agreements (SLAs)</a:t>
            </a:r>
          </a:p>
        </p:txBody>
      </p:sp>
    </p:spTree>
    <p:extLst>
      <p:ext uri="{BB962C8B-B14F-4D97-AF65-F5344CB8AC3E}">
        <p14:creationId xmlns:p14="http://schemas.microsoft.com/office/powerpoint/2010/main" val="2415064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Issues for Cloud Computing and the Mobile Digital Platform (2 of 2)</a:t>
            </a:r>
          </a:p>
        </p:txBody>
      </p:sp>
      <p:sp>
        <p:nvSpPr>
          <p:cNvPr id="3" name="Content Placeholder 2"/>
          <p:cNvSpPr>
            <a:spLocks noGrp="1"/>
          </p:cNvSpPr>
          <p:nvPr>
            <p:ph idx="1"/>
          </p:nvPr>
        </p:nvSpPr>
        <p:spPr/>
        <p:txBody>
          <a:bodyPr/>
          <a:lstStyle/>
          <a:p>
            <a:pPr>
              <a:defRPr/>
            </a:pPr>
            <a:r>
              <a:rPr lang="en-US" dirty="0">
                <a:cs typeface="ＭＳ Ｐゴシック" charset="0"/>
              </a:rPr>
              <a:t>Securing mobile platforms</a:t>
            </a:r>
          </a:p>
          <a:p>
            <a:pPr lvl="1">
              <a:defRPr/>
            </a:pPr>
            <a:r>
              <a:rPr lang="en-US" dirty="0"/>
              <a:t>Security policies should include and cover any special requirements for mobile devices</a:t>
            </a:r>
          </a:p>
          <a:p>
            <a:pPr lvl="2">
              <a:defRPr/>
            </a:pPr>
            <a:r>
              <a:rPr lang="en-US" dirty="0"/>
              <a:t>Guidelines for use of platforms and applications</a:t>
            </a:r>
          </a:p>
          <a:p>
            <a:pPr lvl="1">
              <a:defRPr/>
            </a:pPr>
            <a:r>
              <a:rPr lang="en-US" dirty="0"/>
              <a:t>Mobile device management tools </a:t>
            </a:r>
          </a:p>
          <a:p>
            <a:pPr lvl="2">
              <a:defRPr/>
            </a:pPr>
            <a:r>
              <a:rPr lang="en-US" dirty="0"/>
              <a:t>Authorization</a:t>
            </a:r>
          </a:p>
          <a:p>
            <a:pPr lvl="2">
              <a:defRPr/>
            </a:pPr>
            <a:r>
              <a:rPr lang="en-US" dirty="0"/>
              <a:t>Inventory records</a:t>
            </a:r>
          </a:p>
          <a:p>
            <a:pPr lvl="2">
              <a:defRPr/>
            </a:pPr>
            <a:r>
              <a:rPr lang="en-US" dirty="0"/>
              <a:t>Control updates</a:t>
            </a:r>
          </a:p>
          <a:p>
            <a:pPr lvl="2">
              <a:defRPr/>
            </a:pPr>
            <a:r>
              <a:rPr lang="en-US" dirty="0"/>
              <a:t>Lock down/erase lost devices</a:t>
            </a:r>
          </a:p>
          <a:p>
            <a:pPr lvl="2">
              <a:defRPr/>
            </a:pPr>
            <a:r>
              <a:rPr lang="en-US" dirty="0"/>
              <a:t>Encryption</a:t>
            </a:r>
          </a:p>
          <a:p>
            <a:pPr lvl="1">
              <a:defRPr/>
            </a:pPr>
            <a:r>
              <a:rPr lang="en-US" dirty="0"/>
              <a:t>Software for segregating corporate data on devices</a:t>
            </a:r>
          </a:p>
        </p:txBody>
      </p:sp>
    </p:spTree>
    <p:extLst>
      <p:ext uri="{BB962C8B-B14F-4D97-AF65-F5344CB8AC3E}">
        <p14:creationId xmlns:p14="http://schemas.microsoft.com/office/powerpoint/2010/main" val="830250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Software Quality</a:t>
            </a:r>
          </a:p>
        </p:txBody>
      </p:sp>
      <p:sp>
        <p:nvSpPr>
          <p:cNvPr id="3" name="Content Placeholder 2"/>
          <p:cNvSpPr>
            <a:spLocks noGrp="1"/>
          </p:cNvSpPr>
          <p:nvPr>
            <p:ph idx="1"/>
          </p:nvPr>
        </p:nvSpPr>
        <p:spPr/>
        <p:txBody>
          <a:bodyPr/>
          <a:lstStyle/>
          <a:p>
            <a:r>
              <a:rPr lang="en-US" sz="2400" dirty="0"/>
              <a:t>Software metrics: Objective assessments of system in form of quantified measurements</a:t>
            </a:r>
          </a:p>
          <a:p>
            <a:pPr lvl="1"/>
            <a:r>
              <a:rPr lang="en-US" sz="1800" dirty="0"/>
              <a:t>Number of transactions</a:t>
            </a:r>
          </a:p>
          <a:p>
            <a:pPr lvl="1"/>
            <a:r>
              <a:rPr lang="en-US" sz="1800" dirty="0"/>
              <a:t>Online response time</a:t>
            </a:r>
          </a:p>
          <a:p>
            <a:pPr lvl="1"/>
            <a:r>
              <a:rPr lang="en-US" sz="1800" dirty="0"/>
              <a:t>Payroll checks printed per hour</a:t>
            </a:r>
          </a:p>
          <a:p>
            <a:pPr lvl="1"/>
            <a:r>
              <a:rPr lang="en-US" sz="1800" dirty="0"/>
              <a:t>Known bugs per hundred lines of code</a:t>
            </a:r>
          </a:p>
          <a:p>
            <a:r>
              <a:rPr lang="en-US" sz="2400" dirty="0"/>
              <a:t>Early and regular testing</a:t>
            </a:r>
          </a:p>
          <a:p>
            <a:r>
              <a:rPr lang="en-US" sz="2400" dirty="0"/>
              <a:t>Walkthrough: Review of specification or design document by small group of qualified people</a:t>
            </a:r>
          </a:p>
          <a:p>
            <a:r>
              <a:rPr lang="en-US" sz="2400" dirty="0"/>
              <a:t>Debugging: Process by which errors are eliminated</a:t>
            </a:r>
          </a:p>
        </p:txBody>
      </p:sp>
    </p:spTree>
    <p:extLst>
      <p:ext uri="{BB962C8B-B14F-4D97-AF65-F5344CB8AC3E}">
        <p14:creationId xmlns:p14="http://schemas.microsoft.com/office/powerpoint/2010/main" val="4036457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Session: Technology: BYOD: A Security Nightmare?</a:t>
            </a:r>
          </a:p>
        </p:txBody>
      </p:sp>
      <p:sp>
        <p:nvSpPr>
          <p:cNvPr id="3" name="Content Placeholder 2"/>
          <p:cNvSpPr>
            <a:spLocks noGrp="1"/>
          </p:cNvSpPr>
          <p:nvPr>
            <p:ph idx="1"/>
          </p:nvPr>
        </p:nvSpPr>
        <p:spPr/>
        <p:txBody>
          <a:bodyPr/>
          <a:lstStyle/>
          <a:p>
            <a:r>
              <a:rPr lang="en-US" dirty="0"/>
              <a:t>Class discussion</a:t>
            </a:r>
          </a:p>
          <a:p>
            <a:pPr lvl="1"/>
            <a:r>
              <a:rPr lang="en-US" dirty="0"/>
              <a:t>It has been said that a smartphone is a computer in your hand. Discuss the security implications of this statement.</a:t>
            </a:r>
          </a:p>
          <a:p>
            <a:pPr lvl="1"/>
            <a:r>
              <a:rPr lang="en-US" dirty="0"/>
              <a:t>What kinds of security problems do mobile computing devices pose?</a:t>
            </a:r>
          </a:p>
          <a:p>
            <a:pPr lvl="1"/>
            <a:r>
              <a:rPr lang="en-US" dirty="0"/>
              <a:t>What management, organizational, and technology issues must be addressed by smartphone security?</a:t>
            </a:r>
          </a:p>
          <a:p>
            <a:pPr lvl="1"/>
            <a:r>
              <a:rPr lang="en-US" dirty="0"/>
              <a:t>What steps can individuals and businesses take to make their smartphones more secure?</a:t>
            </a:r>
          </a:p>
        </p:txBody>
      </p:sp>
    </p:spTree>
    <p:extLst>
      <p:ext uri="{BB962C8B-B14F-4D97-AF65-F5344CB8AC3E}">
        <p14:creationId xmlns:p14="http://schemas.microsoft.com/office/powerpoint/2010/main" val="274374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Hackers Attack Singapore’s Telecom Infrastructure </a:t>
            </a:r>
            <a:r>
              <a:rPr lang="en-US" altLang="en-US" dirty="0"/>
              <a:t>(2 of 2)</a:t>
            </a:r>
          </a:p>
        </p:txBody>
      </p:sp>
      <p:sp>
        <p:nvSpPr>
          <p:cNvPr id="3" name="Content Placeholder 2"/>
          <p:cNvSpPr>
            <a:spLocks noGrp="1"/>
          </p:cNvSpPr>
          <p:nvPr>
            <p:ph idx="1"/>
          </p:nvPr>
        </p:nvSpPr>
        <p:spPr/>
        <p:txBody>
          <a:bodyPr/>
          <a:lstStyle/>
          <a:p>
            <a:r>
              <a:rPr lang="en-US" altLang="en-US" dirty="0"/>
              <a:t>Hackers targeted one of Singapore’s major telecom companies with a massive DDoS attack</a:t>
            </a:r>
          </a:p>
          <a:p>
            <a:r>
              <a:rPr lang="en-US" altLang="en-US" dirty="0"/>
              <a:t>Demonstrates vulnerabilities in information technology systems</a:t>
            </a:r>
            <a:endParaRPr lang="en-US" altLang="ja-JP" dirty="0"/>
          </a:p>
          <a:p>
            <a:r>
              <a:rPr lang="en-US" altLang="en-US" dirty="0"/>
              <a:t>Illustrates the some of the reasons governments and firms need to pay special attention to information system security</a:t>
            </a:r>
          </a:p>
        </p:txBody>
      </p:sp>
    </p:spTree>
    <p:extLst>
      <p:ext uri="{BB962C8B-B14F-4D97-AF65-F5344CB8AC3E}">
        <p14:creationId xmlns:p14="http://schemas.microsoft.com/office/powerpoint/2010/main" val="26764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20000"/>
              <a:lumOff val="80000"/>
            </a:schemeClr>
          </a:solidFill>
          <a:ln>
            <a:solidFill>
              <a:schemeClr val="accent1"/>
            </a:solidFill>
          </a:ln>
        </p:spPr>
        <p:txBody>
          <a:bodyPr/>
          <a:lstStyle/>
          <a:p>
            <a:r>
              <a:rPr lang="en-US" altLang="en-US" dirty="0"/>
              <a:t>Why Systems Are Vulnerable (1 of 2)</a:t>
            </a:r>
          </a:p>
        </p:txBody>
      </p:sp>
      <p:sp>
        <p:nvSpPr>
          <p:cNvPr id="5" name="Content Placeholder 4"/>
          <p:cNvSpPr>
            <a:spLocks noGrp="1"/>
          </p:cNvSpPr>
          <p:nvPr>
            <p:ph idx="1"/>
          </p:nvPr>
        </p:nvSpPr>
        <p:spPr/>
        <p:txBody>
          <a:bodyPr/>
          <a:lstStyle/>
          <a:p>
            <a:r>
              <a:rPr lang="en-US" altLang="en-US" dirty="0">
                <a:solidFill>
                  <a:srgbClr val="0D0D0D"/>
                </a:solidFill>
              </a:rPr>
              <a:t>Security</a:t>
            </a:r>
          </a:p>
          <a:p>
            <a:pPr lvl="1"/>
            <a:r>
              <a:rPr lang="en-US" altLang="en-US" u="sng" dirty="0"/>
              <a:t>Policies</a:t>
            </a:r>
            <a:r>
              <a:rPr lang="en-US" altLang="en-US" dirty="0"/>
              <a:t>, </a:t>
            </a:r>
            <a:r>
              <a:rPr lang="en-US" altLang="en-US" u="sng" dirty="0"/>
              <a:t>procedures</a:t>
            </a:r>
            <a:r>
              <a:rPr lang="en-US" altLang="en-US" dirty="0"/>
              <a:t>, and </a:t>
            </a:r>
            <a:r>
              <a:rPr lang="en-US" altLang="en-US" u="sng" dirty="0"/>
              <a:t>technical</a:t>
            </a:r>
            <a:r>
              <a:rPr lang="en-US" altLang="en-US" dirty="0"/>
              <a:t> </a:t>
            </a:r>
            <a:r>
              <a:rPr lang="en-US" altLang="en-US" u="sng" dirty="0"/>
              <a:t>measures</a:t>
            </a:r>
            <a:r>
              <a:rPr lang="en-US" altLang="en-US" dirty="0"/>
              <a:t> used to</a:t>
            </a:r>
            <a:r>
              <a:rPr lang="ar-SA" altLang="en-US" dirty="0"/>
              <a:t>:</a:t>
            </a:r>
            <a:r>
              <a:rPr lang="en-US" altLang="en-US" dirty="0"/>
              <a:t> </a:t>
            </a:r>
          </a:p>
          <a:p>
            <a:pPr marL="1198563" lvl="1" indent="0">
              <a:buNone/>
            </a:pPr>
            <a:r>
              <a:rPr lang="en-US" altLang="en-US" dirty="0">
                <a:solidFill>
                  <a:srgbClr val="FF0000"/>
                </a:solidFill>
              </a:rPr>
              <a:t>1- prevent unauthorized</a:t>
            </a:r>
            <a:r>
              <a:rPr lang="en-US" altLang="en-US" dirty="0"/>
              <a:t> </a:t>
            </a:r>
            <a:r>
              <a:rPr lang="en-US" altLang="en-US" dirty="0">
                <a:solidFill>
                  <a:srgbClr val="FF0000"/>
                </a:solidFill>
              </a:rPr>
              <a:t>access</a:t>
            </a:r>
            <a:r>
              <a:rPr lang="en-US" altLang="en-US" dirty="0"/>
              <a:t>, </a:t>
            </a:r>
          </a:p>
          <a:p>
            <a:pPr marL="1198563" lvl="1" indent="0">
              <a:buNone/>
            </a:pPr>
            <a:r>
              <a:rPr lang="en-US" altLang="en-US" dirty="0"/>
              <a:t>2- alteration, </a:t>
            </a:r>
          </a:p>
          <a:p>
            <a:pPr marL="1198563" lvl="1" indent="0">
              <a:buNone/>
            </a:pPr>
            <a:r>
              <a:rPr lang="en-US" altLang="en-US" dirty="0"/>
              <a:t>3- theft, or </a:t>
            </a:r>
          </a:p>
          <a:p>
            <a:pPr marL="1198563" lvl="1" indent="0">
              <a:buNone/>
            </a:pPr>
            <a:r>
              <a:rPr lang="en-US" altLang="en-US" dirty="0"/>
              <a:t>4- physical damage to information systems</a:t>
            </a:r>
          </a:p>
          <a:p>
            <a:r>
              <a:rPr lang="en-US" altLang="en-US" dirty="0">
                <a:solidFill>
                  <a:srgbClr val="0D0D0D"/>
                </a:solidFill>
              </a:rPr>
              <a:t>Controls</a:t>
            </a:r>
          </a:p>
          <a:p>
            <a:pPr lvl="1"/>
            <a:r>
              <a:rPr lang="en-US" altLang="en-US" u="sng" dirty="0"/>
              <a:t>Methods</a:t>
            </a:r>
            <a:r>
              <a:rPr lang="en-US" altLang="en-US" dirty="0"/>
              <a:t>, </a:t>
            </a:r>
            <a:r>
              <a:rPr lang="en-US" altLang="en-US" u="sng" dirty="0"/>
              <a:t>policies</a:t>
            </a:r>
            <a:r>
              <a:rPr lang="en-US" altLang="en-US" dirty="0"/>
              <a:t>, and </a:t>
            </a:r>
            <a:r>
              <a:rPr lang="en-US" altLang="en-US" u="sng" dirty="0"/>
              <a:t>organizational procedures </a:t>
            </a:r>
            <a:r>
              <a:rPr lang="en-US" altLang="en-US" dirty="0"/>
              <a:t>that ensure safety of organization</a:t>
            </a:r>
            <a:r>
              <a:rPr lang="en-US" altLang="ja-JP" dirty="0"/>
              <a:t>’s assets; accuracy and reliability of its accounting records; and operational adherence to management standards</a:t>
            </a:r>
            <a:endParaRPr lang="en-US" altLang="en-US" dirty="0"/>
          </a:p>
        </p:txBody>
      </p:sp>
    </p:spTree>
    <p:extLst>
      <p:ext uri="{BB962C8B-B14F-4D97-AF65-F5344CB8AC3E}">
        <p14:creationId xmlns:p14="http://schemas.microsoft.com/office/powerpoint/2010/main" val="97956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2">
              <a:lumMod val="20000"/>
              <a:lumOff val="80000"/>
            </a:schemeClr>
          </a:solidFill>
          <a:ln>
            <a:solidFill>
              <a:schemeClr val="accent1"/>
            </a:solidFill>
          </a:ln>
        </p:spPr>
        <p:txBody>
          <a:bodyPr/>
          <a:lstStyle/>
          <a:p>
            <a:r>
              <a:rPr lang="en-US" altLang="en-US" dirty="0"/>
              <a:t>Why Systems Are Vulnerable (2 of 2)</a:t>
            </a:r>
            <a:endParaRPr lang="en-US" dirty="0"/>
          </a:p>
        </p:txBody>
      </p:sp>
      <p:sp>
        <p:nvSpPr>
          <p:cNvPr id="3" name="Content Placeholder 2"/>
          <p:cNvSpPr>
            <a:spLocks noGrp="1"/>
          </p:cNvSpPr>
          <p:nvPr>
            <p:ph idx="1"/>
          </p:nvPr>
        </p:nvSpPr>
        <p:spPr/>
        <p:txBody>
          <a:bodyPr/>
          <a:lstStyle/>
          <a:p>
            <a:r>
              <a:rPr lang="en-US" altLang="en-US" sz="2400" dirty="0"/>
              <a:t>Accessibility of networks</a:t>
            </a:r>
          </a:p>
          <a:p>
            <a:r>
              <a:rPr lang="en-US" altLang="en-US" sz="2400" dirty="0"/>
              <a:t>Hardware problems (breakdowns, configuration errors, damage from improper use or crime)</a:t>
            </a:r>
          </a:p>
          <a:p>
            <a:r>
              <a:rPr lang="en-US" altLang="en-US" sz="2400" dirty="0"/>
              <a:t>Software problems (programming errors, installation errors, unauthorized changes)</a:t>
            </a:r>
          </a:p>
          <a:p>
            <a:r>
              <a:rPr lang="en-US" altLang="en-US" sz="2400" dirty="0"/>
              <a:t>Disasters</a:t>
            </a:r>
          </a:p>
          <a:p>
            <a:r>
              <a:rPr lang="en-US" altLang="en-US" sz="2400" dirty="0"/>
              <a:t>Use of networks/computers outside of firm</a:t>
            </a:r>
            <a:r>
              <a:rPr lang="en-US" altLang="ja-JP" sz="2400" dirty="0"/>
              <a:t>’s control</a:t>
            </a:r>
          </a:p>
          <a:p>
            <a:r>
              <a:rPr lang="en-US" altLang="en-US" sz="2400" dirty="0"/>
              <a:t>Loss and theft of portable devices.</a:t>
            </a:r>
          </a:p>
        </p:txBody>
      </p:sp>
    </p:spTree>
    <p:extLst>
      <p:ext uri="{BB962C8B-B14F-4D97-AF65-F5344CB8AC3E}">
        <p14:creationId xmlns:p14="http://schemas.microsoft.com/office/powerpoint/2010/main" val="226975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8.1: </a:t>
            </a:r>
            <a:r>
              <a:rPr lang="en-US" dirty="0"/>
              <a:t>Contemporary Security Challenges and Vulnerabilities</a:t>
            </a:r>
          </a:p>
        </p:txBody>
      </p:sp>
      <p:pic>
        <p:nvPicPr>
          <p:cNvPr id="3" name="Picture 2" descr="Figure 8.1 illustrates security challenges and vulnerabil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05000"/>
            <a:ext cx="7554122" cy="3276600"/>
          </a:xfrm>
          <a:prstGeom prst="rect">
            <a:avLst/>
          </a:prstGeom>
        </p:spPr>
      </p:pic>
    </p:spTree>
    <p:extLst>
      <p:ext uri="{BB962C8B-B14F-4D97-AF65-F5344CB8AC3E}">
        <p14:creationId xmlns:p14="http://schemas.microsoft.com/office/powerpoint/2010/main" val="155554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a:solidFill>
            <a:schemeClr val="bg2">
              <a:lumMod val="20000"/>
              <a:lumOff val="80000"/>
            </a:schemeClr>
          </a:solidFill>
        </p:spPr>
        <p:txBody>
          <a:bodyPr/>
          <a:lstStyle/>
          <a:p>
            <a:r>
              <a:rPr lang="en-US" dirty="0">
                <a:cs typeface="ＭＳ Ｐゴシック" charset="0"/>
              </a:rPr>
              <a:t>Internet Vulnerabilities</a:t>
            </a:r>
            <a:endParaRPr lang="en-US" dirty="0"/>
          </a:p>
        </p:txBody>
      </p:sp>
      <p:sp>
        <p:nvSpPr>
          <p:cNvPr id="3" name="Content Placeholder 2"/>
          <p:cNvSpPr>
            <a:spLocks noGrp="1"/>
          </p:cNvSpPr>
          <p:nvPr>
            <p:ph idx="1"/>
          </p:nvPr>
        </p:nvSpPr>
        <p:spPr/>
        <p:txBody>
          <a:bodyPr/>
          <a:lstStyle/>
          <a:p>
            <a:pPr>
              <a:buFont typeface="Arial" charset="0"/>
              <a:buChar char="–"/>
              <a:defRPr/>
            </a:pPr>
            <a:r>
              <a:rPr lang="en-US" sz="2400" dirty="0"/>
              <a:t>Network open to anyone</a:t>
            </a:r>
          </a:p>
          <a:p>
            <a:pPr>
              <a:buFont typeface="Arial" charset="0"/>
              <a:buChar char="–"/>
              <a:defRPr/>
            </a:pPr>
            <a:r>
              <a:rPr lang="en-US" sz="2400" dirty="0"/>
              <a:t>Size of Internet means abuses can have wide impact</a:t>
            </a:r>
          </a:p>
          <a:p>
            <a:pPr>
              <a:buFont typeface="Arial" charset="0"/>
              <a:buChar char="–"/>
              <a:defRPr/>
            </a:pPr>
            <a:r>
              <a:rPr lang="en-US" sz="2400" dirty="0"/>
              <a:t>Use of fixed Internet addresses with cable / DSL modems creates fixed targets for hackers</a:t>
            </a:r>
          </a:p>
          <a:p>
            <a:pPr>
              <a:buFont typeface="Arial" charset="0"/>
              <a:buChar char="–"/>
              <a:defRPr/>
            </a:pPr>
            <a:r>
              <a:rPr lang="en-US" sz="2400" dirty="0"/>
              <a:t>Unencrypted VOIP</a:t>
            </a:r>
          </a:p>
          <a:p>
            <a:pPr>
              <a:buFont typeface="Arial" charset="0"/>
              <a:buChar char="–"/>
              <a:defRPr/>
            </a:pPr>
            <a:r>
              <a:rPr lang="en-US" sz="2400" dirty="0"/>
              <a:t>E-mail, P2P, IM </a:t>
            </a:r>
          </a:p>
          <a:p>
            <a:pPr lvl="1">
              <a:buFont typeface="Arial" charset="0"/>
              <a:buChar char="•"/>
              <a:defRPr/>
            </a:pPr>
            <a:r>
              <a:rPr lang="en-US" sz="1800" dirty="0"/>
              <a:t>Interception</a:t>
            </a:r>
          </a:p>
          <a:p>
            <a:pPr lvl="1">
              <a:buFont typeface="Arial" charset="0"/>
              <a:buChar char="•"/>
              <a:defRPr/>
            </a:pPr>
            <a:r>
              <a:rPr lang="en-US" sz="1800" dirty="0"/>
              <a:t>Attachments with malicious software</a:t>
            </a:r>
          </a:p>
          <a:p>
            <a:pPr lvl="1">
              <a:buFont typeface="Arial" charset="0"/>
              <a:buChar char="•"/>
              <a:defRPr/>
            </a:pPr>
            <a:r>
              <a:rPr lang="en-US" sz="1800" dirty="0"/>
              <a:t>Transmitting trade secrets</a:t>
            </a:r>
          </a:p>
        </p:txBody>
      </p:sp>
    </p:spTree>
    <p:extLst>
      <p:ext uri="{BB962C8B-B14F-4D97-AF65-F5344CB8AC3E}">
        <p14:creationId xmlns:p14="http://schemas.microsoft.com/office/powerpoint/2010/main" val="3046184994"/>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7871</TotalTime>
  <Words>6197</Words>
  <Application>Microsoft Office PowerPoint</Application>
  <PresentationFormat>On-screen Show (4:3)</PresentationFormat>
  <Paragraphs>437</Paragraphs>
  <Slides>45</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Times New Roman</vt:lpstr>
      <vt:lpstr>Verdana</vt:lpstr>
      <vt:lpstr>Wingdings</vt:lpstr>
      <vt:lpstr>508 Lecture</vt:lpstr>
      <vt:lpstr>Management Information Systems: Managing the Digital Firm</vt:lpstr>
      <vt:lpstr>Learning Objectives</vt:lpstr>
      <vt:lpstr>Video Cases</vt:lpstr>
      <vt:lpstr>Hackers Attack Singapore’s Telecom Infrastructure (1 of 2)</vt:lpstr>
      <vt:lpstr>Hackers Attack Singapore’s Telecom Infrastructure (2 of 2)</vt:lpstr>
      <vt:lpstr>Why Systems Are Vulnerable (1 of 2)</vt:lpstr>
      <vt:lpstr>Why Systems Are Vulnerable (2 of 2)</vt:lpstr>
      <vt:lpstr>Figure 8.1: Contemporary Security Challenges and Vulnerabilities</vt:lpstr>
      <vt:lpstr>Internet Vulnerabilities</vt:lpstr>
      <vt:lpstr>Wireless Security Challenges</vt:lpstr>
      <vt:lpstr>Figure 8.2: Wi-Fi Security Challenges</vt:lpstr>
      <vt:lpstr>Malicious Software: Viruses, Worms, Trojan Horses, and Spyware (1 of 2)</vt:lpstr>
      <vt:lpstr>Malicious Software: Viruses, Worms, Trojan Horses, and Spyware (2 of 2)</vt:lpstr>
      <vt:lpstr>Hackers and Computer Crime (1 of 3)</vt:lpstr>
      <vt:lpstr>Hackers and Computer Crime (2 of 3)</vt:lpstr>
      <vt:lpstr>Hackers and Computer Crime (3 of 3)</vt:lpstr>
      <vt:lpstr>Internal Threats: Employees</vt:lpstr>
      <vt:lpstr>Software Vulnerability</vt:lpstr>
      <vt:lpstr>What Is the Business Value of Security and Control?</vt:lpstr>
      <vt:lpstr>Legal and Regulatory Requirements for Electronic Records Management</vt:lpstr>
      <vt:lpstr>Electronic Evidence and Computer Forensics</vt:lpstr>
      <vt:lpstr>Information Systems Controls </vt:lpstr>
      <vt:lpstr>Interactive Session: Organizations: Stuxnet and the Changing Face of Cyberwarfare</vt:lpstr>
      <vt:lpstr>Risk Assessment</vt:lpstr>
      <vt:lpstr>Table 8.5 Online Order Processing Risk Assessment</vt:lpstr>
      <vt:lpstr>Security Policy</vt:lpstr>
      <vt:lpstr>Figure 8.3: Access Rules for a Personnel System</vt:lpstr>
      <vt:lpstr>Disaster Recovery Planning and Business Continuity Planning</vt:lpstr>
      <vt:lpstr>The Role of Auditing</vt:lpstr>
      <vt:lpstr>Figure 8.4: Sample Auditor’s List of Control Weaknesses</vt:lpstr>
      <vt:lpstr>What Are the Most Important Tools and Technologies for Safeguarding Information Systems? (1 of 3)</vt:lpstr>
      <vt:lpstr>What Are the Most Important Tools and Technologies for Safeguarding Information Systems? (2 of 3)</vt:lpstr>
      <vt:lpstr>Figure 8.5: A Corporate Firewall</vt:lpstr>
      <vt:lpstr>What Are the Most Important Tools and Technologies for Safeguarding Information Systems? (3 of 3)</vt:lpstr>
      <vt:lpstr>Securing Wireless Networks</vt:lpstr>
      <vt:lpstr>Encryption and Public Key Infrastructure (1 of 3)</vt:lpstr>
      <vt:lpstr>Encryption and Public Key Infrastructure (2 of 3)</vt:lpstr>
      <vt:lpstr>Figure 8.6: Public Key Encryption</vt:lpstr>
      <vt:lpstr>Encryption and Public Key Infrastructure (3 of 3)</vt:lpstr>
      <vt:lpstr>Figure 8.7: Digital Certificates</vt:lpstr>
      <vt:lpstr>Ensuring System Availability</vt:lpstr>
      <vt:lpstr>Security Issues for Cloud Computing and the Mobile Digital Platform (1 of 2)</vt:lpstr>
      <vt:lpstr>Security Issues for Cloud Computing and the Mobile Digital Platform (2 of 2)</vt:lpstr>
      <vt:lpstr>Ensuring Software Quality</vt:lpstr>
      <vt:lpstr>Interactive Session: Technology: BYOD: A Security Nightmare?</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arafatmy</cp:lastModifiedBy>
  <cp:revision>226</cp:revision>
  <dcterms:created xsi:type="dcterms:W3CDTF">2014-07-14T20:04:21Z</dcterms:created>
  <dcterms:modified xsi:type="dcterms:W3CDTF">2021-04-08T12:12:57Z</dcterms:modified>
  <cp:category>Information Systems</cp:category>
</cp:coreProperties>
</file>