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57" r:id="rId3"/>
    <p:sldId id="263" r:id="rId4"/>
    <p:sldId id="258" r:id="rId5"/>
    <p:sldId id="259" r:id="rId6"/>
    <p:sldId id="260" r:id="rId7"/>
    <p:sldId id="261" r:id="rId8"/>
    <p:sldId id="262" r:id="rId9"/>
    <p:sldId id="264" r:id="rId10"/>
    <p:sldId id="265" r:id="rId11"/>
    <p:sldId id="266" r:id="rId12"/>
    <p:sldId id="267" r:id="rId13"/>
    <p:sldId id="268" r:id="rId14"/>
    <p:sldId id="269" r:id="rId15"/>
    <p:sldId id="275" r:id="rId16"/>
    <p:sldId id="270" r:id="rId17"/>
    <p:sldId id="271" r:id="rId18"/>
    <p:sldId id="272" r:id="rId19"/>
    <p:sldId id="273"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643"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425C16B-2804-4F4D-82AC-3D5188FFBB57}" type="datetimeFigureOut">
              <a:rPr lang="en-US" smtClean="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07C15-15D7-4F63-9897-245D43EB6186}" type="slidenum">
              <a:rPr lang="en-US" smtClean="0"/>
              <a:t>‹#›</a:t>
            </a:fld>
            <a:endParaRPr lang="en-US"/>
          </a:p>
        </p:txBody>
      </p:sp>
    </p:spTree>
    <p:extLst>
      <p:ext uri="{BB962C8B-B14F-4D97-AF65-F5344CB8AC3E}">
        <p14:creationId xmlns:p14="http://schemas.microsoft.com/office/powerpoint/2010/main" val="3668571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25C16B-2804-4F4D-82AC-3D5188FFBB57}" type="datetimeFigureOut">
              <a:rPr lang="en-US" smtClean="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07C15-15D7-4F63-9897-245D43EB6186}" type="slidenum">
              <a:rPr lang="en-US" smtClean="0"/>
              <a:t>‹#›</a:t>
            </a:fld>
            <a:endParaRPr lang="en-US"/>
          </a:p>
        </p:txBody>
      </p:sp>
    </p:spTree>
    <p:extLst>
      <p:ext uri="{BB962C8B-B14F-4D97-AF65-F5344CB8AC3E}">
        <p14:creationId xmlns:p14="http://schemas.microsoft.com/office/powerpoint/2010/main" val="3625693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25C16B-2804-4F4D-82AC-3D5188FFBB57}" type="datetimeFigureOut">
              <a:rPr lang="en-US" smtClean="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07C15-15D7-4F63-9897-245D43EB6186}" type="slidenum">
              <a:rPr lang="en-US" smtClean="0"/>
              <a:t>‹#›</a:t>
            </a:fld>
            <a:endParaRPr lang="en-US"/>
          </a:p>
        </p:txBody>
      </p:sp>
    </p:spTree>
    <p:extLst>
      <p:ext uri="{BB962C8B-B14F-4D97-AF65-F5344CB8AC3E}">
        <p14:creationId xmlns:p14="http://schemas.microsoft.com/office/powerpoint/2010/main" val="2993294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25C16B-2804-4F4D-82AC-3D5188FFBB57}" type="datetimeFigureOut">
              <a:rPr lang="en-US" smtClean="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07C15-15D7-4F63-9897-245D43EB6186}" type="slidenum">
              <a:rPr lang="en-US" smtClean="0"/>
              <a:t>‹#›</a:t>
            </a:fld>
            <a:endParaRPr lang="en-US"/>
          </a:p>
        </p:txBody>
      </p:sp>
    </p:spTree>
    <p:extLst>
      <p:ext uri="{BB962C8B-B14F-4D97-AF65-F5344CB8AC3E}">
        <p14:creationId xmlns:p14="http://schemas.microsoft.com/office/powerpoint/2010/main" val="347876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25C16B-2804-4F4D-82AC-3D5188FFBB57}" type="datetimeFigureOut">
              <a:rPr lang="en-US" smtClean="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07C15-15D7-4F63-9897-245D43EB6186}" type="slidenum">
              <a:rPr lang="en-US" smtClean="0"/>
              <a:t>‹#›</a:t>
            </a:fld>
            <a:endParaRPr lang="en-US"/>
          </a:p>
        </p:txBody>
      </p:sp>
    </p:spTree>
    <p:extLst>
      <p:ext uri="{BB962C8B-B14F-4D97-AF65-F5344CB8AC3E}">
        <p14:creationId xmlns:p14="http://schemas.microsoft.com/office/powerpoint/2010/main" val="3948558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425C16B-2804-4F4D-82AC-3D5188FFBB57}" type="datetimeFigureOut">
              <a:rPr lang="en-US" smtClean="0"/>
              <a:t>6/10/2024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007C15-15D7-4F63-9897-245D43EB6186}" type="slidenum">
              <a:rPr lang="en-US" smtClean="0"/>
              <a:t>‹#›</a:t>
            </a:fld>
            <a:endParaRPr lang="en-US"/>
          </a:p>
        </p:txBody>
      </p:sp>
    </p:spTree>
    <p:extLst>
      <p:ext uri="{BB962C8B-B14F-4D97-AF65-F5344CB8AC3E}">
        <p14:creationId xmlns:p14="http://schemas.microsoft.com/office/powerpoint/2010/main" val="679282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425C16B-2804-4F4D-82AC-3D5188FFBB57}" type="datetimeFigureOut">
              <a:rPr lang="en-US" smtClean="0"/>
              <a:t>6/10/2024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007C15-15D7-4F63-9897-245D43EB6186}" type="slidenum">
              <a:rPr lang="en-US" smtClean="0"/>
              <a:t>‹#›</a:t>
            </a:fld>
            <a:endParaRPr lang="en-US"/>
          </a:p>
        </p:txBody>
      </p:sp>
    </p:spTree>
    <p:extLst>
      <p:ext uri="{BB962C8B-B14F-4D97-AF65-F5344CB8AC3E}">
        <p14:creationId xmlns:p14="http://schemas.microsoft.com/office/powerpoint/2010/main" val="1655456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425C16B-2804-4F4D-82AC-3D5188FFBB57}" type="datetimeFigureOut">
              <a:rPr lang="en-US" smtClean="0"/>
              <a:t>6/10/2024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007C15-15D7-4F63-9897-245D43EB6186}" type="slidenum">
              <a:rPr lang="en-US" smtClean="0"/>
              <a:t>‹#›</a:t>
            </a:fld>
            <a:endParaRPr lang="en-US"/>
          </a:p>
        </p:txBody>
      </p:sp>
    </p:spTree>
    <p:extLst>
      <p:ext uri="{BB962C8B-B14F-4D97-AF65-F5344CB8AC3E}">
        <p14:creationId xmlns:p14="http://schemas.microsoft.com/office/powerpoint/2010/main" val="1989903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25C16B-2804-4F4D-82AC-3D5188FFBB57}" type="datetimeFigureOut">
              <a:rPr lang="en-US" smtClean="0"/>
              <a:t>6/10/2024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007C15-15D7-4F63-9897-245D43EB6186}" type="slidenum">
              <a:rPr lang="en-US" smtClean="0"/>
              <a:t>‹#›</a:t>
            </a:fld>
            <a:endParaRPr lang="en-US"/>
          </a:p>
        </p:txBody>
      </p:sp>
    </p:spTree>
    <p:extLst>
      <p:ext uri="{BB962C8B-B14F-4D97-AF65-F5344CB8AC3E}">
        <p14:creationId xmlns:p14="http://schemas.microsoft.com/office/powerpoint/2010/main" val="123651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25C16B-2804-4F4D-82AC-3D5188FFBB57}" type="datetimeFigureOut">
              <a:rPr lang="en-US" smtClean="0"/>
              <a:t>6/10/2024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007C15-15D7-4F63-9897-245D43EB6186}" type="slidenum">
              <a:rPr lang="en-US" smtClean="0"/>
              <a:t>‹#›</a:t>
            </a:fld>
            <a:endParaRPr lang="en-US"/>
          </a:p>
        </p:txBody>
      </p:sp>
    </p:spTree>
    <p:extLst>
      <p:ext uri="{BB962C8B-B14F-4D97-AF65-F5344CB8AC3E}">
        <p14:creationId xmlns:p14="http://schemas.microsoft.com/office/powerpoint/2010/main" val="1269843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25C16B-2804-4F4D-82AC-3D5188FFBB57}" type="datetimeFigureOut">
              <a:rPr lang="en-US" smtClean="0"/>
              <a:t>6/10/2024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007C15-15D7-4F63-9897-245D43EB6186}" type="slidenum">
              <a:rPr lang="en-US" smtClean="0"/>
              <a:t>‹#›</a:t>
            </a:fld>
            <a:endParaRPr lang="en-US"/>
          </a:p>
        </p:txBody>
      </p:sp>
    </p:spTree>
    <p:extLst>
      <p:ext uri="{BB962C8B-B14F-4D97-AF65-F5344CB8AC3E}">
        <p14:creationId xmlns:p14="http://schemas.microsoft.com/office/powerpoint/2010/main" val="2486514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25C16B-2804-4F4D-82AC-3D5188FFBB57}" type="datetimeFigureOut">
              <a:rPr lang="en-US" smtClean="0"/>
              <a:t>6/10/2024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007C15-15D7-4F63-9897-245D43EB6186}" type="slidenum">
              <a:rPr lang="en-US" smtClean="0"/>
              <a:t>‹#›</a:t>
            </a:fld>
            <a:endParaRPr lang="en-US"/>
          </a:p>
        </p:txBody>
      </p:sp>
    </p:spTree>
    <p:extLst>
      <p:ext uri="{BB962C8B-B14F-4D97-AF65-F5344CB8AC3E}">
        <p14:creationId xmlns:p14="http://schemas.microsoft.com/office/powerpoint/2010/main" val="2608506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rgbClr val="FF0000"/>
                </a:solidFill>
              </a:rPr>
              <a:t>Using Graphical Elements</a:t>
            </a:r>
            <a:endParaRPr lang="en-US" dirty="0">
              <a:solidFill>
                <a:srgbClr val="FF0000"/>
              </a:solidFill>
            </a:endParaRPr>
          </a:p>
        </p:txBody>
      </p:sp>
    </p:spTree>
    <p:extLst>
      <p:ext uri="{BB962C8B-B14F-4D97-AF65-F5344CB8AC3E}">
        <p14:creationId xmlns:p14="http://schemas.microsoft.com/office/powerpoint/2010/main" val="239709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40093"/>
          </a:xfrm>
        </p:spPr>
        <p:txBody>
          <a:bodyPr>
            <a:normAutofit fontScale="90000"/>
          </a:bodyPr>
          <a:lstStyle/>
          <a:p>
            <a:r>
              <a:rPr lang="en-US" u="sng" dirty="0">
                <a:solidFill>
                  <a:srgbClr val="FF0000"/>
                </a:solidFill>
              </a:rPr>
              <a:t>Simple Gantt Chart</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3331" y="955342"/>
            <a:ext cx="8843749" cy="5902657"/>
          </a:xfrm>
        </p:spPr>
      </p:pic>
    </p:spTree>
    <p:extLst>
      <p:ext uri="{BB962C8B-B14F-4D97-AF65-F5344CB8AC3E}">
        <p14:creationId xmlns:p14="http://schemas.microsoft.com/office/powerpoint/2010/main" val="3082831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2923"/>
          </a:xfrm>
        </p:spPr>
        <p:txBody>
          <a:bodyPr>
            <a:normAutofit fontScale="90000"/>
          </a:bodyPr>
          <a:lstStyle/>
          <a:p>
            <a:r>
              <a:rPr lang="en-US" u="sng" dirty="0">
                <a:solidFill>
                  <a:srgbClr val="FF0000"/>
                </a:solidFill>
              </a:rPr>
              <a:t>Detailed Gantt Chart using Microsoft Project</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1107" y="1282890"/>
            <a:ext cx="10278171" cy="4285397"/>
          </a:xfrm>
        </p:spPr>
      </p:pic>
      <p:sp>
        <p:nvSpPr>
          <p:cNvPr id="5" name="Rectangle 4"/>
          <p:cNvSpPr/>
          <p:nvPr/>
        </p:nvSpPr>
        <p:spPr>
          <a:xfrm>
            <a:off x="655092" y="6018664"/>
            <a:ext cx="8461611" cy="64144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u="sng" dirty="0">
                <a:solidFill>
                  <a:srgbClr val="FF0000"/>
                </a:solidFill>
              </a:rPr>
              <a:t>Source:</a:t>
            </a:r>
            <a:r>
              <a:rPr lang="en-US" dirty="0"/>
              <a:t>    https://thedigitalprojectmanager.com/microsoft-project-alternatives/</a:t>
            </a:r>
          </a:p>
        </p:txBody>
      </p:sp>
    </p:spTree>
    <p:extLst>
      <p:ext uri="{BB962C8B-B14F-4D97-AF65-F5344CB8AC3E}">
        <p14:creationId xmlns:p14="http://schemas.microsoft.com/office/powerpoint/2010/main" val="2334258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u="sng" dirty="0">
                <a:solidFill>
                  <a:srgbClr val="FF0000"/>
                </a:solidFill>
              </a:rPr>
              <a:t>Dealing with figures</a:t>
            </a:r>
          </a:p>
        </p:txBody>
      </p:sp>
    </p:spTree>
    <p:extLst>
      <p:ext uri="{BB962C8B-B14F-4D97-AF65-F5344CB8AC3E}">
        <p14:creationId xmlns:p14="http://schemas.microsoft.com/office/powerpoint/2010/main" val="3659074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4117"/>
          </a:xfrm>
        </p:spPr>
        <p:txBody>
          <a:bodyPr>
            <a:normAutofit fontScale="90000"/>
          </a:bodyPr>
          <a:lstStyle/>
          <a:p>
            <a:r>
              <a:rPr lang="en-US" u="sng" dirty="0">
                <a:solidFill>
                  <a:srgbClr val="FF0000"/>
                </a:solidFill>
              </a:rPr>
              <a:t>a. Callouts, Captioning, and Placement of figures</a:t>
            </a:r>
          </a:p>
        </p:txBody>
      </p:sp>
      <p:sp>
        <p:nvSpPr>
          <p:cNvPr id="3" name="Content Placeholder 2"/>
          <p:cNvSpPr>
            <a:spLocks noGrp="1"/>
          </p:cNvSpPr>
          <p:nvPr>
            <p:ph idx="1"/>
          </p:nvPr>
        </p:nvSpPr>
        <p:spPr>
          <a:xfrm>
            <a:off x="838200" y="1378424"/>
            <a:ext cx="10515600" cy="5308979"/>
          </a:xfrm>
        </p:spPr>
        <p:txBody>
          <a:bodyPr>
            <a:normAutofit/>
          </a:bodyPr>
          <a:lstStyle/>
          <a:p>
            <a:pPr marL="0" indent="0">
              <a:buNone/>
            </a:pPr>
            <a:r>
              <a:rPr lang="en-US" u="sng" dirty="0"/>
              <a:t>There are some basic conventions in using figures in </a:t>
            </a:r>
            <a:r>
              <a:rPr lang="en-US" u="sng"/>
              <a:t>technical writing:</a:t>
            </a:r>
            <a:endParaRPr lang="en-US" u="sng" dirty="0"/>
          </a:p>
          <a:p>
            <a:r>
              <a:rPr lang="en-US" dirty="0"/>
              <a:t>Every figure must have a caption, and the caption must have a unique number to reference the figure later</a:t>
            </a:r>
          </a:p>
          <a:p>
            <a:r>
              <a:rPr lang="en-US" dirty="0">
                <a:solidFill>
                  <a:srgbClr val="FF0000"/>
                </a:solidFill>
              </a:rPr>
              <a:t>Callout</a:t>
            </a:r>
            <a:r>
              <a:rPr lang="en-US" dirty="0"/>
              <a:t> is the reference of the figure in the text</a:t>
            </a:r>
          </a:p>
          <a:p>
            <a:r>
              <a:rPr lang="en-US" dirty="0"/>
              <a:t>Every figure must be called out in the text. Even if the purpose of the figure seems obvious to you, call out that figure in the text.</a:t>
            </a:r>
          </a:p>
          <a:p>
            <a:r>
              <a:rPr lang="en-US" dirty="0"/>
              <a:t>Make sure that the figure appears after its first callout and not before. </a:t>
            </a:r>
          </a:p>
          <a:p>
            <a:r>
              <a:rPr lang="en-US" dirty="0"/>
              <a:t>Don’t end a section or chapter with a figure caption. Instead, finish the chapter or section with a discussion pertaining to the figure after the figure caption </a:t>
            </a:r>
          </a:p>
          <a:p>
            <a:r>
              <a:rPr lang="en-US" dirty="0">
                <a:solidFill>
                  <a:srgbClr val="00B0F0"/>
                </a:solidFill>
              </a:rPr>
              <a:t>Read details in book and see example page 173</a:t>
            </a:r>
          </a:p>
          <a:p>
            <a:pPr marL="0" indent="0">
              <a:buNone/>
            </a:pPr>
            <a:endParaRPr lang="en-US" dirty="0"/>
          </a:p>
          <a:p>
            <a:endParaRPr lang="en-US" dirty="0"/>
          </a:p>
        </p:txBody>
      </p:sp>
    </p:spTree>
    <p:extLst>
      <p:ext uri="{BB962C8B-B14F-4D97-AF65-F5344CB8AC3E}">
        <p14:creationId xmlns:p14="http://schemas.microsoft.com/office/powerpoint/2010/main" val="1351405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6696"/>
          </a:xfrm>
        </p:spPr>
        <p:txBody>
          <a:bodyPr/>
          <a:lstStyle/>
          <a:p>
            <a:r>
              <a:rPr lang="en-US" u="sng" dirty="0">
                <a:solidFill>
                  <a:srgbClr val="FF0000"/>
                </a:solidFill>
              </a:rPr>
              <a:t>b. Permissions for Figures</a:t>
            </a:r>
          </a:p>
        </p:txBody>
      </p:sp>
      <p:sp>
        <p:nvSpPr>
          <p:cNvPr id="3" name="Content Placeholder 2"/>
          <p:cNvSpPr>
            <a:spLocks noGrp="1"/>
          </p:cNvSpPr>
          <p:nvPr>
            <p:ph idx="1"/>
          </p:nvPr>
        </p:nvSpPr>
        <p:spPr>
          <a:xfrm>
            <a:off x="838200" y="1310185"/>
            <a:ext cx="10515600" cy="4866778"/>
          </a:xfrm>
        </p:spPr>
        <p:txBody>
          <a:bodyPr>
            <a:normAutofit fontScale="85000" lnSpcReduction="10000"/>
          </a:bodyPr>
          <a:lstStyle/>
          <a:p>
            <a:r>
              <a:rPr lang="en-US" dirty="0"/>
              <a:t>Copyright: </a:t>
            </a:r>
            <a:r>
              <a:rPr lang="ar-SA" dirty="0"/>
              <a:t>حقوق النشر</a:t>
            </a:r>
          </a:p>
          <a:p>
            <a:r>
              <a:rPr lang="en-US" dirty="0"/>
              <a:t>If you create a figure, you own its copyrights and you can use it however you want</a:t>
            </a:r>
          </a:p>
          <a:p>
            <a:r>
              <a:rPr lang="en-US" dirty="0"/>
              <a:t>If you reuse a figure from another source, you must either cite the source and/or obtain proper permissions. How?</a:t>
            </a:r>
          </a:p>
          <a:p>
            <a:pPr marL="798513" indent="-457200"/>
            <a:r>
              <a:rPr lang="en-US" dirty="0"/>
              <a:t>If you want to use a copyrighted figure without change, then you must obtain permission to use the figure and you must cite the original as well</a:t>
            </a:r>
          </a:p>
          <a:p>
            <a:pPr marL="798513" indent="-457200"/>
            <a:r>
              <a:rPr lang="en-US" dirty="0"/>
              <a:t> If you want to redraw the figure and it is substantially different from original, you don’t need permission, but cite the original.</a:t>
            </a:r>
          </a:p>
          <a:p>
            <a:r>
              <a:rPr lang="en-US" dirty="0"/>
              <a:t>If you publish a book or work through a publisher, then the copyrights of the figures in the book are transferred to the publisher: You can use these figures in books published by the same publisher, but you need permission to use them in a book or work published by another publisher (although you created the figures)</a:t>
            </a:r>
          </a:p>
        </p:txBody>
      </p:sp>
    </p:spTree>
    <p:extLst>
      <p:ext uri="{BB962C8B-B14F-4D97-AF65-F5344CB8AC3E}">
        <p14:creationId xmlns:p14="http://schemas.microsoft.com/office/powerpoint/2010/main" val="147213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487AB-E1AF-4128-B6A7-1BD03DAF5CB3}"/>
              </a:ext>
            </a:extLst>
          </p:cNvPr>
          <p:cNvSpPr>
            <a:spLocks noGrp="1"/>
          </p:cNvSpPr>
          <p:nvPr>
            <p:ph type="title"/>
          </p:nvPr>
        </p:nvSpPr>
        <p:spPr>
          <a:xfrm>
            <a:off x="838200" y="290481"/>
            <a:ext cx="10515600" cy="558606"/>
          </a:xfrm>
        </p:spPr>
        <p:txBody>
          <a:bodyPr>
            <a:normAutofit/>
          </a:bodyPr>
          <a:lstStyle/>
          <a:p>
            <a:r>
              <a:rPr lang="en-GB" sz="2400" dirty="0">
                <a:solidFill>
                  <a:srgbClr val="FF0000"/>
                </a:solidFill>
              </a:rPr>
              <a:t>Examples of Figure Citation</a:t>
            </a:r>
          </a:p>
        </p:txBody>
      </p:sp>
      <p:pic>
        <p:nvPicPr>
          <p:cNvPr id="4" name="Content Placeholder 3">
            <a:extLst>
              <a:ext uri="{FF2B5EF4-FFF2-40B4-BE49-F238E27FC236}">
                <a16:creationId xmlns:a16="http://schemas.microsoft.com/office/drawing/2014/main" id="{9C4F30BB-5551-49C0-9849-F579ED26C8A5}"/>
              </a:ext>
            </a:extLst>
          </p:cNvPr>
          <p:cNvPicPr>
            <a:picLocks noGrp="1" noChangeAspect="1"/>
          </p:cNvPicPr>
          <p:nvPr>
            <p:ph idx="1"/>
          </p:nvPr>
        </p:nvPicPr>
        <p:blipFill>
          <a:blip r:embed="rId2"/>
          <a:stretch>
            <a:fillRect/>
          </a:stretch>
        </p:blipFill>
        <p:spPr>
          <a:xfrm>
            <a:off x="550506" y="849087"/>
            <a:ext cx="5439747" cy="5794309"/>
          </a:xfrm>
          <a:prstGeom prst="rect">
            <a:avLst/>
          </a:prstGeom>
        </p:spPr>
      </p:pic>
      <p:pic>
        <p:nvPicPr>
          <p:cNvPr id="5" name="Picture 4">
            <a:extLst>
              <a:ext uri="{FF2B5EF4-FFF2-40B4-BE49-F238E27FC236}">
                <a16:creationId xmlns:a16="http://schemas.microsoft.com/office/drawing/2014/main" id="{7A8E6FB3-FAD6-49AF-89AD-D70E5BCD27A7}"/>
              </a:ext>
            </a:extLst>
          </p:cNvPr>
          <p:cNvPicPr>
            <a:picLocks noChangeAspect="1"/>
          </p:cNvPicPr>
          <p:nvPr/>
        </p:nvPicPr>
        <p:blipFill>
          <a:blip r:embed="rId3"/>
          <a:stretch>
            <a:fillRect/>
          </a:stretch>
        </p:blipFill>
        <p:spPr>
          <a:xfrm>
            <a:off x="5494990" y="949999"/>
            <a:ext cx="6595338" cy="3743299"/>
          </a:xfrm>
          <a:prstGeom prst="rect">
            <a:avLst/>
          </a:prstGeom>
        </p:spPr>
      </p:pic>
    </p:spTree>
    <p:extLst>
      <p:ext uri="{BB962C8B-B14F-4D97-AF65-F5344CB8AC3E}">
        <p14:creationId xmlns:p14="http://schemas.microsoft.com/office/powerpoint/2010/main" val="315107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7639"/>
          </a:xfrm>
        </p:spPr>
        <p:txBody>
          <a:bodyPr/>
          <a:lstStyle/>
          <a:p>
            <a:r>
              <a:rPr lang="en-US" u="sng" dirty="0">
                <a:solidFill>
                  <a:srgbClr val="FF0000"/>
                </a:solidFill>
              </a:rPr>
              <a:t>Dealing with Tables</a:t>
            </a:r>
          </a:p>
        </p:txBody>
      </p:sp>
      <p:sp>
        <p:nvSpPr>
          <p:cNvPr id="3" name="Content Placeholder 2"/>
          <p:cNvSpPr>
            <a:spLocks noGrp="1"/>
          </p:cNvSpPr>
          <p:nvPr>
            <p:ph idx="1"/>
          </p:nvPr>
        </p:nvSpPr>
        <p:spPr>
          <a:xfrm>
            <a:off x="838200" y="1323833"/>
            <a:ext cx="10515600" cy="4853130"/>
          </a:xfrm>
        </p:spPr>
        <p:txBody>
          <a:bodyPr/>
          <a:lstStyle/>
          <a:p>
            <a:r>
              <a:rPr lang="en-US" dirty="0"/>
              <a:t>You can use tables in conventional or creative ways (see example page 175)</a:t>
            </a:r>
          </a:p>
          <a:p>
            <a:r>
              <a:rPr lang="en-US" dirty="0"/>
              <a:t>keep tables as simple as possible. For example, multiple nested columns can be confusing. If a table becomes complicated, you can break it up into 2 tables (or more if necessary)</a:t>
            </a:r>
          </a:p>
          <a:p>
            <a:pPr marL="0" indent="0">
              <a:buNone/>
            </a:pPr>
            <a:r>
              <a:rPr lang="en-US" dirty="0"/>
              <a:t>    </a:t>
            </a:r>
            <a:r>
              <a:rPr lang="en-US" u="sng" dirty="0">
                <a:solidFill>
                  <a:srgbClr val="00B0F0"/>
                </a:solidFill>
              </a:rPr>
              <a:t>Example: </a:t>
            </a:r>
            <a:r>
              <a:rPr lang="en-US" dirty="0"/>
              <a:t>Table 7.3 on page 176 (see Explanation in book)</a:t>
            </a:r>
          </a:p>
          <a:p>
            <a:r>
              <a:rPr lang="en-US" dirty="0"/>
              <a:t>Conventions for captioning, numbering, calling out and permissions for tables are the same as for other figures</a:t>
            </a:r>
          </a:p>
          <a:p>
            <a:endParaRPr lang="en-US" dirty="0"/>
          </a:p>
        </p:txBody>
      </p:sp>
    </p:spTree>
    <p:extLst>
      <p:ext uri="{BB962C8B-B14F-4D97-AF65-F5344CB8AC3E}">
        <p14:creationId xmlns:p14="http://schemas.microsoft.com/office/powerpoint/2010/main" val="2005710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3866"/>
          </a:xfrm>
        </p:spPr>
        <p:txBody>
          <a:bodyPr>
            <a:normAutofit fontScale="90000"/>
          </a:bodyPr>
          <a:lstStyle/>
          <a:p>
            <a:r>
              <a:rPr lang="en-US" u="sng" dirty="0">
                <a:solidFill>
                  <a:srgbClr val="FF0000"/>
                </a:solidFill>
              </a:rPr>
              <a:t>Dealing with Equations</a:t>
            </a:r>
          </a:p>
        </p:txBody>
      </p:sp>
      <p:sp>
        <p:nvSpPr>
          <p:cNvPr id="3" name="Content Placeholder 2"/>
          <p:cNvSpPr>
            <a:spLocks noGrp="1"/>
          </p:cNvSpPr>
          <p:nvPr>
            <p:ph idx="1"/>
          </p:nvPr>
        </p:nvSpPr>
        <p:spPr>
          <a:xfrm>
            <a:off x="838200" y="1132764"/>
            <a:ext cx="10515600" cy="5044199"/>
          </a:xfrm>
        </p:spPr>
        <p:txBody>
          <a:bodyPr>
            <a:normAutofit fontScale="92500" lnSpcReduction="10000"/>
          </a:bodyPr>
          <a:lstStyle/>
          <a:p>
            <a:r>
              <a:rPr lang="en-US" dirty="0"/>
              <a:t>Example: E = mc</a:t>
            </a:r>
            <a:r>
              <a:rPr lang="en-US" baseline="30000" dirty="0"/>
              <a:t>2 </a:t>
            </a:r>
            <a:r>
              <a:rPr lang="en-US" dirty="0"/>
              <a:t> (explains the relation between energy and matter in the universe)</a:t>
            </a:r>
          </a:p>
          <a:p>
            <a:r>
              <a:rPr lang="en-US" dirty="0"/>
              <a:t>Equations do not need to be cited unless they are new or not well known. </a:t>
            </a:r>
          </a:p>
          <a:p>
            <a:r>
              <a:rPr lang="en-US" dirty="0"/>
              <a:t>The conventions for captioning, numbering, and calling out equations are the same as for figures with one exception: Not every equation must be numbered.</a:t>
            </a:r>
          </a:p>
          <a:p>
            <a:r>
              <a:rPr lang="en-US" dirty="0"/>
              <a:t>You number equations that are called out later in the text.</a:t>
            </a:r>
          </a:p>
          <a:p>
            <a:r>
              <a:rPr lang="en-US" dirty="0"/>
              <a:t>In a series of calculations such as derivations,  you can number only the final equation or only the ones you will call out later.</a:t>
            </a:r>
          </a:p>
          <a:p>
            <a:r>
              <a:rPr lang="en-US" dirty="0"/>
              <a:t>If you are going to use equations and symbolic values, they must be defined prior to first usage.</a:t>
            </a:r>
          </a:p>
          <a:p>
            <a:pPr marL="0" indent="0">
              <a:buNone/>
            </a:pPr>
            <a:r>
              <a:rPr lang="en-US" dirty="0">
                <a:solidFill>
                  <a:srgbClr val="00B0F0"/>
                </a:solidFill>
              </a:rPr>
              <a:t>See examples in book page 178</a:t>
            </a:r>
          </a:p>
          <a:p>
            <a:endParaRPr lang="en-US" dirty="0"/>
          </a:p>
          <a:p>
            <a:endParaRPr lang="en-US" dirty="0"/>
          </a:p>
        </p:txBody>
      </p:sp>
    </p:spTree>
    <p:extLst>
      <p:ext uri="{BB962C8B-B14F-4D97-AF65-F5344CB8AC3E}">
        <p14:creationId xmlns:p14="http://schemas.microsoft.com/office/powerpoint/2010/main" val="1798314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3741"/>
          </a:xfrm>
        </p:spPr>
        <p:txBody>
          <a:bodyPr>
            <a:normAutofit fontScale="90000"/>
          </a:bodyPr>
          <a:lstStyle/>
          <a:p>
            <a:r>
              <a:rPr lang="en-US" u="sng" dirty="0">
                <a:solidFill>
                  <a:srgbClr val="FF0000"/>
                </a:solidFill>
              </a:rPr>
              <a:t>Typesetting Equations</a:t>
            </a:r>
          </a:p>
        </p:txBody>
      </p:sp>
      <p:sp>
        <p:nvSpPr>
          <p:cNvPr id="3" name="Content Placeholder 2"/>
          <p:cNvSpPr>
            <a:spLocks noGrp="1"/>
          </p:cNvSpPr>
          <p:nvPr>
            <p:ph idx="1"/>
          </p:nvPr>
        </p:nvSpPr>
        <p:spPr>
          <a:xfrm>
            <a:off x="614265" y="949495"/>
            <a:ext cx="10515600" cy="5358097"/>
          </a:xfrm>
        </p:spPr>
        <p:txBody>
          <a:bodyPr>
            <a:normAutofit fontScale="85000" lnSpcReduction="20000"/>
          </a:bodyPr>
          <a:lstStyle/>
          <a:p>
            <a:r>
              <a:rPr lang="en-US" dirty="0"/>
              <a:t>There are special tools</a:t>
            </a:r>
          </a:p>
          <a:p>
            <a:pPr marL="0" indent="0">
              <a:buNone/>
            </a:pPr>
            <a:r>
              <a:rPr lang="en-US" u="sng" dirty="0">
                <a:solidFill>
                  <a:srgbClr val="00B0F0"/>
                </a:solidFill>
              </a:rPr>
              <a:t>Examples</a:t>
            </a:r>
            <a:r>
              <a:rPr lang="en-US" dirty="0"/>
              <a:t>:</a:t>
            </a:r>
          </a:p>
          <a:p>
            <a:pPr marL="0" indent="0">
              <a:buNone/>
            </a:pPr>
            <a:r>
              <a:rPr lang="en-US" u="sng" dirty="0"/>
              <a:t>Microsoft Equation Editor</a:t>
            </a:r>
            <a:r>
              <a:rPr lang="en-US" dirty="0"/>
              <a:t>: Be aware of the compatibility issues</a:t>
            </a:r>
          </a:p>
          <a:p>
            <a:pPr marL="0" indent="0">
              <a:buNone/>
            </a:pPr>
            <a:r>
              <a:rPr lang="en-US" u="sng" dirty="0" err="1"/>
              <a:t>MathType</a:t>
            </a:r>
            <a:r>
              <a:rPr lang="en-US" dirty="0"/>
              <a:t>: </a:t>
            </a:r>
          </a:p>
          <a:p>
            <a:r>
              <a:rPr lang="en-US" dirty="0"/>
              <a:t>More powerful and platform independent version of Equation Editor</a:t>
            </a:r>
          </a:p>
          <a:p>
            <a:r>
              <a:rPr lang="en-US" dirty="0"/>
              <a:t>compatible with a wide range of non-Microsoft document types and operating systems.  </a:t>
            </a:r>
          </a:p>
          <a:p>
            <a:pPr marL="0" indent="0">
              <a:buNone/>
            </a:pPr>
            <a:r>
              <a:rPr lang="en-US" u="sng" dirty="0"/>
              <a:t>Latex:</a:t>
            </a:r>
          </a:p>
          <a:p>
            <a:r>
              <a:rPr lang="en-US" dirty="0"/>
              <a:t>can handle very complex mathematical equations and tables </a:t>
            </a:r>
          </a:p>
          <a:p>
            <a:r>
              <a:rPr lang="en-US" dirty="0"/>
              <a:t>not graphical in nature, it uses plaintext input and a rather cryptic markup language to achieve its result. </a:t>
            </a:r>
          </a:p>
          <a:p>
            <a:r>
              <a:rPr lang="en-US" dirty="0"/>
              <a:t>Used to typeset Master theses, doctoral dissertations, reports and other types of documents</a:t>
            </a:r>
          </a:p>
          <a:p>
            <a:r>
              <a:rPr lang="en-US" dirty="0"/>
              <a:t>Some publishers, for example for conferences, will only accept papers typeset using </a:t>
            </a:r>
            <a:r>
              <a:rPr lang="en-US" dirty="0" err="1"/>
              <a:t>LaTeX</a:t>
            </a:r>
            <a:r>
              <a:rPr lang="en-US" dirty="0"/>
              <a:t>.</a:t>
            </a:r>
          </a:p>
          <a:p>
            <a:endParaRPr lang="en-US" u="sng" dirty="0"/>
          </a:p>
          <a:p>
            <a:pPr marL="0" indent="0">
              <a:buNone/>
            </a:pPr>
            <a:endParaRPr lang="en-US" dirty="0"/>
          </a:p>
        </p:txBody>
      </p:sp>
    </p:spTree>
    <p:extLst>
      <p:ext uri="{BB962C8B-B14F-4D97-AF65-F5344CB8AC3E}">
        <p14:creationId xmlns:p14="http://schemas.microsoft.com/office/powerpoint/2010/main" val="1592526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2923"/>
          </a:xfrm>
        </p:spPr>
        <p:txBody>
          <a:bodyPr>
            <a:normAutofit fontScale="90000"/>
          </a:bodyPr>
          <a:lstStyle/>
          <a:p>
            <a:r>
              <a:rPr lang="en-US" u="sng" dirty="0">
                <a:solidFill>
                  <a:srgbClr val="FF0000"/>
                </a:solidFill>
              </a:rPr>
              <a:t>Dynamic Content</a:t>
            </a:r>
          </a:p>
        </p:txBody>
      </p:sp>
      <p:sp>
        <p:nvSpPr>
          <p:cNvPr id="3" name="Content Placeholder 2"/>
          <p:cNvSpPr>
            <a:spLocks noGrp="1"/>
          </p:cNvSpPr>
          <p:nvPr>
            <p:ph idx="1"/>
          </p:nvPr>
        </p:nvSpPr>
        <p:spPr>
          <a:xfrm>
            <a:off x="838200" y="1064525"/>
            <a:ext cx="10515600" cy="5112438"/>
          </a:xfrm>
        </p:spPr>
        <p:txBody>
          <a:bodyPr>
            <a:normAutofit/>
          </a:bodyPr>
          <a:lstStyle/>
          <a:p>
            <a:r>
              <a:rPr lang="en-US" dirty="0"/>
              <a:t>For example, You can use equations to make tables with dynamic content using Microsoft word (if you change a value, the result of the equation changes as well)</a:t>
            </a:r>
          </a:p>
          <a:p>
            <a:r>
              <a:rPr lang="en-US" dirty="0"/>
              <a:t>Sometimes the most effective way of conveying information is by using moving pictures or graphics (videos, multimedia)</a:t>
            </a:r>
          </a:p>
          <a:p>
            <a:r>
              <a:rPr lang="en-US" dirty="0"/>
              <a:t>If the document is stored in some electronic media, such as on a disk or a website, then dynamic content could be embedded within the document. </a:t>
            </a:r>
          </a:p>
          <a:p>
            <a:pPr marL="0" indent="0">
              <a:buNone/>
            </a:pPr>
            <a:endParaRPr lang="en-US" u="sng" dirty="0">
              <a:solidFill>
                <a:srgbClr val="00B0F0"/>
              </a:solidFill>
            </a:endParaRPr>
          </a:p>
        </p:txBody>
      </p:sp>
    </p:spTree>
    <p:extLst>
      <p:ext uri="{BB962C8B-B14F-4D97-AF65-F5344CB8AC3E}">
        <p14:creationId xmlns:p14="http://schemas.microsoft.com/office/powerpoint/2010/main" val="3144914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4117"/>
          </a:xfrm>
        </p:spPr>
        <p:txBody>
          <a:bodyPr/>
          <a:lstStyle/>
          <a:p>
            <a:r>
              <a:rPr lang="en-US" b="1" u="sng" dirty="0">
                <a:solidFill>
                  <a:srgbClr val="FF0000"/>
                </a:solidFill>
              </a:rPr>
              <a:t>Graphical Elements</a:t>
            </a:r>
            <a:endParaRPr lang="en-US" u="sng" dirty="0"/>
          </a:p>
        </p:txBody>
      </p:sp>
      <p:sp>
        <p:nvSpPr>
          <p:cNvPr id="3" name="Content Placeholder 2"/>
          <p:cNvSpPr>
            <a:spLocks noGrp="1"/>
          </p:cNvSpPr>
          <p:nvPr>
            <p:ph idx="1"/>
          </p:nvPr>
        </p:nvSpPr>
        <p:spPr>
          <a:xfrm>
            <a:off x="838200" y="1501254"/>
            <a:ext cx="10515600" cy="4675709"/>
          </a:xfrm>
        </p:spPr>
        <p:txBody>
          <a:bodyPr>
            <a:normAutofit/>
          </a:bodyPr>
          <a:lstStyle/>
          <a:p>
            <a:r>
              <a:rPr lang="en-US" dirty="0"/>
              <a:t>Graphical elements are anything that is not just text, including tables, figures, equations and photographs.</a:t>
            </a:r>
          </a:p>
          <a:p>
            <a:r>
              <a:rPr lang="en-US" dirty="0"/>
              <a:t>Graphics are used to break monotony in the text.</a:t>
            </a:r>
          </a:p>
          <a:p>
            <a:pPr marL="0" indent="0">
              <a:buNone/>
            </a:pPr>
            <a:endParaRPr lang="en-US" dirty="0"/>
          </a:p>
          <a:p>
            <a:pPr marL="0" indent="0">
              <a:buNone/>
            </a:pPr>
            <a:r>
              <a:rPr lang="en-US" dirty="0"/>
              <a:t>Monotony: </a:t>
            </a:r>
            <a:r>
              <a:rPr lang="ar-SA" dirty="0"/>
              <a:t>رتابة، ملل</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511546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r>
              <a:rPr lang="en-US" u="sng" dirty="0">
                <a:solidFill>
                  <a:srgbClr val="FF0000"/>
                </a:solidFill>
              </a:rPr>
              <a:t>Dynamic Content</a:t>
            </a:r>
            <a:endParaRPr lang="en-US" dirty="0"/>
          </a:p>
        </p:txBody>
      </p:sp>
      <p:sp>
        <p:nvSpPr>
          <p:cNvPr id="3" name="Content Placeholder 2"/>
          <p:cNvSpPr>
            <a:spLocks noGrp="1"/>
          </p:cNvSpPr>
          <p:nvPr>
            <p:ph idx="1"/>
          </p:nvPr>
        </p:nvSpPr>
        <p:spPr>
          <a:xfrm>
            <a:off x="838200" y="1119116"/>
            <a:ext cx="10515600" cy="5057847"/>
          </a:xfrm>
        </p:spPr>
        <p:txBody>
          <a:bodyPr/>
          <a:lstStyle/>
          <a:p>
            <a:r>
              <a:rPr lang="en-US" dirty="0"/>
              <a:t>If the document is printed, or you cannot embed dynamic content, you can provide a link to a website hosting the dynamic content and reference that site in your document. </a:t>
            </a:r>
          </a:p>
          <a:p>
            <a:r>
              <a:rPr lang="en-US" u="sng" dirty="0">
                <a:solidFill>
                  <a:srgbClr val="00B0F0"/>
                </a:solidFill>
              </a:rPr>
              <a:t>Example: book page 160</a:t>
            </a:r>
          </a:p>
          <a:p>
            <a:pPr marL="0" indent="0">
              <a:buNone/>
            </a:pPr>
            <a:endParaRPr lang="en-US" dirty="0"/>
          </a:p>
          <a:p>
            <a:pPr marL="0" indent="0">
              <a:buNone/>
            </a:pPr>
            <a:endParaRPr lang="en-US" dirty="0"/>
          </a:p>
        </p:txBody>
      </p:sp>
      <p:pic>
        <p:nvPicPr>
          <p:cNvPr id="4" name="Picture 3"/>
          <p:cNvPicPr>
            <a:picLocks noChangeAspect="1"/>
          </p:cNvPicPr>
          <p:nvPr/>
        </p:nvPicPr>
        <p:blipFill>
          <a:blip r:embed="rId2"/>
          <a:stretch>
            <a:fillRect/>
          </a:stretch>
        </p:blipFill>
        <p:spPr>
          <a:xfrm>
            <a:off x="838200" y="2975212"/>
            <a:ext cx="8442278" cy="3589361"/>
          </a:xfrm>
          <a:prstGeom prst="rect">
            <a:avLst/>
          </a:prstGeom>
        </p:spPr>
      </p:pic>
    </p:spTree>
    <p:extLst>
      <p:ext uri="{BB962C8B-B14F-4D97-AF65-F5344CB8AC3E}">
        <p14:creationId xmlns:p14="http://schemas.microsoft.com/office/powerpoint/2010/main" val="446282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rgbClr val="FF0000"/>
                </a:solidFill>
              </a:rPr>
              <a:t>Modeling ideas with graphics</a:t>
            </a:r>
          </a:p>
        </p:txBody>
      </p:sp>
      <p:sp>
        <p:nvSpPr>
          <p:cNvPr id="3" name="Content Placeholder 2"/>
          <p:cNvSpPr>
            <a:spLocks noGrp="1"/>
          </p:cNvSpPr>
          <p:nvPr>
            <p:ph idx="1"/>
          </p:nvPr>
        </p:nvSpPr>
        <p:spPr/>
        <p:txBody>
          <a:bodyPr>
            <a:normAutofit lnSpcReduction="10000"/>
          </a:bodyPr>
          <a:lstStyle/>
          <a:p>
            <a:r>
              <a:rPr lang="en-US" dirty="0"/>
              <a:t>Words, tables, figures, equations, and so on can be used to model any idea.</a:t>
            </a:r>
          </a:p>
          <a:p>
            <a:r>
              <a:rPr lang="en-US" dirty="0"/>
              <a:t>Graphical elements enliven the presentation, hold reader’s attention, enrich ideas and alleviate the boredom of plain text</a:t>
            </a:r>
          </a:p>
          <a:p>
            <a:r>
              <a:rPr lang="en-US" dirty="0"/>
              <a:t>The challenge is to find the right elements and techniques to explain the idea</a:t>
            </a:r>
          </a:p>
          <a:p>
            <a:r>
              <a:rPr lang="en-US" dirty="0"/>
              <a:t>This chapter addresses appropriate uses of these graphical elements in technical writing. </a:t>
            </a:r>
          </a:p>
          <a:p>
            <a:r>
              <a:rPr lang="en-US" dirty="0"/>
              <a:t>Both too many graphical elements or too few of them can distract reader</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6580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rgbClr val="FF0000"/>
                </a:solidFill>
              </a:rPr>
              <a:t>Example</a:t>
            </a:r>
          </a:p>
        </p:txBody>
      </p:sp>
      <p:sp>
        <p:nvSpPr>
          <p:cNvPr id="3" name="Content Placeholder 2"/>
          <p:cNvSpPr>
            <a:spLocks noGrp="1"/>
          </p:cNvSpPr>
          <p:nvPr>
            <p:ph idx="1"/>
          </p:nvPr>
        </p:nvSpPr>
        <p:spPr/>
        <p:txBody>
          <a:bodyPr/>
          <a:lstStyle/>
          <a:p>
            <a:pPr marL="0" indent="0">
              <a:buNone/>
            </a:pPr>
            <a:r>
              <a:rPr lang="en-US" dirty="0"/>
              <a:t>Consider the following example:</a:t>
            </a:r>
          </a:p>
          <a:p>
            <a:pPr marL="0" indent="0">
              <a:buNone/>
            </a:pPr>
            <a:r>
              <a:rPr lang="en-US" dirty="0"/>
              <a:t>In 1998 there were more than 1,170,000 reported traffic fatalities worldwide. The number of traffic fatalities in poor nations was 8.7% higher than in wealthy nations. China and Africa had the misfortune of leading the way with more than 178,000 and 170,000 deaths, respectively. Of the wealthy nations, those in Eastern Europe fared the best, with only 923 deaths.</a:t>
            </a:r>
          </a:p>
          <a:p>
            <a:pPr marL="0" indent="0">
              <a:buNone/>
            </a:pPr>
            <a:r>
              <a:rPr lang="en-US" u="sng" dirty="0">
                <a:solidFill>
                  <a:srgbClr val="FF0000"/>
                </a:solidFill>
              </a:rPr>
              <a:t>Instead:</a:t>
            </a:r>
          </a:p>
          <a:p>
            <a:pPr marL="0" indent="0">
              <a:buNone/>
            </a:pPr>
            <a:r>
              <a:rPr lang="en-US" dirty="0"/>
              <a:t>The following graph conveys more information in an easily digested way .. But it has a problem, what is it?</a:t>
            </a:r>
          </a:p>
        </p:txBody>
      </p:sp>
    </p:spTree>
    <p:extLst>
      <p:ext uri="{BB962C8B-B14F-4D97-AF65-F5344CB8AC3E}">
        <p14:creationId xmlns:p14="http://schemas.microsoft.com/office/powerpoint/2010/main" val="18220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3866"/>
          </a:xfrm>
        </p:spPr>
        <p:txBody>
          <a:bodyPr>
            <a:normAutofit fontScale="90000"/>
          </a:bodyPr>
          <a:lstStyle/>
          <a:p>
            <a:r>
              <a:rPr lang="en-US" u="sng" dirty="0">
                <a:solidFill>
                  <a:srgbClr val="FF0000"/>
                </a:solidFill>
              </a:rPr>
              <a:t>Example cont.</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838200" y="1690688"/>
            <a:ext cx="10515599" cy="4486275"/>
          </a:xfrm>
          <a:prstGeom prst="rect">
            <a:avLst/>
          </a:prstGeom>
        </p:spPr>
      </p:pic>
    </p:spTree>
    <p:extLst>
      <p:ext uri="{BB962C8B-B14F-4D97-AF65-F5344CB8AC3E}">
        <p14:creationId xmlns:p14="http://schemas.microsoft.com/office/powerpoint/2010/main" val="550452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0469"/>
          </a:xfrm>
        </p:spPr>
        <p:txBody>
          <a:bodyPr/>
          <a:lstStyle/>
          <a:p>
            <a:r>
              <a:rPr lang="en-US" u="sng" dirty="0">
                <a:solidFill>
                  <a:srgbClr val="FF0000"/>
                </a:solidFill>
              </a:rPr>
              <a:t>What is the problem with the graph?</a:t>
            </a:r>
          </a:p>
        </p:txBody>
      </p:sp>
      <p:sp>
        <p:nvSpPr>
          <p:cNvPr id="3" name="Content Placeholder 2"/>
          <p:cNvSpPr>
            <a:spLocks noGrp="1"/>
          </p:cNvSpPr>
          <p:nvPr>
            <p:ph idx="1"/>
          </p:nvPr>
        </p:nvSpPr>
        <p:spPr>
          <a:xfrm>
            <a:off x="838200" y="1255594"/>
            <a:ext cx="10515600" cy="4921369"/>
          </a:xfrm>
        </p:spPr>
        <p:txBody>
          <a:bodyPr>
            <a:normAutofit fontScale="77500" lnSpcReduction="20000"/>
          </a:bodyPr>
          <a:lstStyle/>
          <a:p>
            <a:r>
              <a:rPr lang="en-US" dirty="0"/>
              <a:t>Be aware that graphical representation can be used to misrepresent information to advance a hidden agenda.</a:t>
            </a:r>
          </a:p>
          <a:p>
            <a:r>
              <a:rPr lang="en-US" dirty="0"/>
              <a:t> In the case of Figure 7.1, the whole story is not obvious because the chart gives only gross (</a:t>
            </a:r>
            <a:r>
              <a:rPr lang="ar-SA" dirty="0"/>
              <a:t>اجمالي</a:t>
            </a:r>
            <a:r>
              <a:rPr lang="en-US" dirty="0"/>
              <a:t>) fatalities, not fatalities as a percentage of population. </a:t>
            </a:r>
          </a:p>
          <a:p>
            <a:r>
              <a:rPr lang="en-US" dirty="0"/>
              <a:t>India’s population in 1998 was estimated at 984,003,683, while China’s population was 1,236,914,658 during the same period (</a:t>
            </a:r>
            <a:r>
              <a:rPr lang="en-US" i="1" dirty="0"/>
              <a:t>1998 CIA World </a:t>
            </a:r>
            <a:r>
              <a:rPr lang="en-US" i="1" dirty="0" err="1"/>
              <a:t>Factbook</a:t>
            </a:r>
            <a:r>
              <a:rPr lang="en-US" dirty="0"/>
              <a:t>). </a:t>
            </a:r>
          </a:p>
          <a:p>
            <a:r>
              <a:rPr lang="en-US" dirty="0"/>
              <a:t>Computing the number of traffic fatalities per 1,000 people in China and India, we get 0.01% versus 0.02%. </a:t>
            </a:r>
          </a:p>
          <a:p>
            <a:r>
              <a:rPr lang="en-US" dirty="0"/>
              <a:t>India had twice the traffic fatality rate of China in that year. </a:t>
            </a:r>
          </a:p>
          <a:p>
            <a:r>
              <a:rPr lang="en-US" dirty="0"/>
              <a:t>Of course, there are deep underlying factors for this difference—differences in mass transportation systems, roadways, population density, and so on.</a:t>
            </a:r>
          </a:p>
          <a:p>
            <a:pPr marL="0" indent="0">
              <a:buNone/>
            </a:pPr>
            <a:endParaRPr lang="en-US" dirty="0"/>
          </a:p>
          <a:p>
            <a:pPr marL="0" indent="0">
              <a:buNone/>
            </a:pPr>
            <a:endParaRPr lang="en-US" dirty="0"/>
          </a:p>
          <a:p>
            <a:pPr marL="0" indent="0">
              <a:buNone/>
            </a:pPr>
            <a:r>
              <a:rPr lang="en-US" dirty="0"/>
              <a:t>Sometimes words are better than pictures, although usually both together make the most powerful exposition.</a:t>
            </a:r>
          </a:p>
        </p:txBody>
      </p:sp>
    </p:spTree>
    <p:extLst>
      <p:ext uri="{BB962C8B-B14F-4D97-AF65-F5344CB8AC3E}">
        <p14:creationId xmlns:p14="http://schemas.microsoft.com/office/powerpoint/2010/main" val="2690078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4935"/>
          </a:xfrm>
        </p:spPr>
        <p:txBody>
          <a:bodyPr>
            <a:normAutofit fontScale="90000"/>
          </a:bodyPr>
          <a:lstStyle/>
          <a:p>
            <a:r>
              <a:rPr lang="en-US" u="sng" dirty="0">
                <a:solidFill>
                  <a:srgbClr val="FF0000"/>
                </a:solidFill>
              </a:rPr>
              <a:t>a. Using graphical elements to model behavior</a:t>
            </a:r>
          </a:p>
        </p:txBody>
      </p:sp>
      <p:sp>
        <p:nvSpPr>
          <p:cNvPr id="3" name="Content Placeholder 2"/>
          <p:cNvSpPr>
            <a:spLocks noGrp="1"/>
          </p:cNvSpPr>
          <p:nvPr>
            <p:ph idx="1"/>
          </p:nvPr>
        </p:nvSpPr>
        <p:spPr>
          <a:xfrm>
            <a:off x="789296" y="1364777"/>
            <a:ext cx="10515600" cy="4784891"/>
          </a:xfrm>
        </p:spPr>
        <p:txBody>
          <a:bodyPr/>
          <a:lstStyle/>
          <a:p>
            <a:r>
              <a:rPr lang="en-US" dirty="0"/>
              <a:t>When attempting to describe complex behavior, it is usually better to use an appropriate graphical technique. Unlike natural languages (e.g., English), a well-drawn diagram is unambiguous.</a:t>
            </a:r>
          </a:p>
          <a:p>
            <a:pPr marL="0" indent="0">
              <a:buNone/>
            </a:pPr>
            <a:r>
              <a:rPr lang="en-US" dirty="0">
                <a:solidFill>
                  <a:srgbClr val="00B0F0"/>
                </a:solidFill>
              </a:rPr>
              <a:t>See book example (Answering machine graph) page 166</a:t>
            </a:r>
          </a:p>
          <a:p>
            <a:r>
              <a:rPr lang="en-US" dirty="0"/>
              <a:t>A graphical description may not always serve as an appropriate substitute for text, particularly when the reader has little or no prior domain knowledge.</a:t>
            </a:r>
          </a:p>
          <a:p>
            <a:pPr marL="0" indent="0">
              <a:buNone/>
            </a:pPr>
            <a:r>
              <a:rPr lang="en-US" dirty="0">
                <a:solidFill>
                  <a:srgbClr val="00B0F0"/>
                </a:solidFill>
              </a:rPr>
              <a:t>See book example page (167)</a:t>
            </a:r>
          </a:p>
          <a:p>
            <a:pPr marL="0" indent="0">
              <a:buNone/>
            </a:pPr>
            <a:endParaRPr lang="en-US" dirty="0"/>
          </a:p>
        </p:txBody>
      </p:sp>
    </p:spTree>
    <p:extLst>
      <p:ext uri="{BB962C8B-B14F-4D97-AF65-F5344CB8AC3E}">
        <p14:creationId xmlns:p14="http://schemas.microsoft.com/office/powerpoint/2010/main" val="1982558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7639"/>
          </a:xfrm>
        </p:spPr>
        <p:txBody>
          <a:bodyPr>
            <a:normAutofit fontScale="90000"/>
          </a:bodyPr>
          <a:lstStyle/>
          <a:p>
            <a:r>
              <a:rPr lang="en-US" sz="3600" u="sng" dirty="0">
                <a:solidFill>
                  <a:srgbClr val="FF0000"/>
                </a:solidFill>
              </a:rPr>
              <a:t>b. Using graphical elements to model the evolution of an idea</a:t>
            </a:r>
          </a:p>
        </p:txBody>
      </p:sp>
      <p:sp>
        <p:nvSpPr>
          <p:cNvPr id="3" name="Content Placeholder 2"/>
          <p:cNvSpPr>
            <a:spLocks noGrp="1"/>
          </p:cNvSpPr>
          <p:nvPr>
            <p:ph idx="1"/>
          </p:nvPr>
        </p:nvSpPr>
        <p:spPr>
          <a:xfrm>
            <a:off x="838200" y="1228299"/>
            <a:ext cx="10515600" cy="4948664"/>
          </a:xfrm>
        </p:spPr>
        <p:txBody>
          <a:bodyPr/>
          <a:lstStyle/>
          <a:p>
            <a:r>
              <a:rPr lang="en-US" dirty="0"/>
              <a:t>Graphics are a powerful means to show the evolution of an idea from conception to completion. </a:t>
            </a:r>
          </a:p>
          <a:p>
            <a:pPr marL="0" indent="0">
              <a:buNone/>
            </a:pPr>
            <a:r>
              <a:rPr lang="en-US" dirty="0">
                <a:solidFill>
                  <a:srgbClr val="00B0F0"/>
                </a:solidFill>
              </a:rPr>
              <a:t>See book example page (152 - 153)</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531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FF0000"/>
                </a:solidFill>
              </a:rPr>
              <a:t>Selecting the Best Model for a Schedule</a:t>
            </a:r>
            <a:endParaRPr lang="en-US" u="sng" dirty="0">
              <a:solidFill>
                <a:srgbClr val="FF0000"/>
              </a:solidFill>
            </a:endParaRPr>
          </a:p>
        </p:txBody>
      </p:sp>
      <p:sp>
        <p:nvSpPr>
          <p:cNvPr id="3" name="Content Placeholder 2"/>
          <p:cNvSpPr>
            <a:spLocks noGrp="1"/>
          </p:cNvSpPr>
          <p:nvPr>
            <p:ph idx="1"/>
          </p:nvPr>
        </p:nvSpPr>
        <p:spPr>
          <a:xfrm>
            <a:off x="838200" y="1690688"/>
            <a:ext cx="10515600" cy="4486275"/>
          </a:xfrm>
        </p:spPr>
        <p:txBody>
          <a:bodyPr>
            <a:normAutofit fontScale="92500" lnSpcReduction="10000"/>
          </a:bodyPr>
          <a:lstStyle/>
          <a:p>
            <a:r>
              <a:rPr lang="en-US" dirty="0"/>
              <a:t>Example: Gantt Chart</a:t>
            </a:r>
          </a:p>
          <a:p>
            <a:r>
              <a:rPr lang="en-US" dirty="0"/>
              <a:t>Can be done using various tools including Excel, Microsoft Project ...etc.</a:t>
            </a:r>
          </a:p>
          <a:p>
            <a:r>
              <a:rPr lang="en-US" dirty="0"/>
              <a:t>You can make a simple Gantt chart or a detailed one</a:t>
            </a:r>
          </a:p>
          <a:p>
            <a:r>
              <a:rPr lang="en-US" dirty="0"/>
              <a:t>The level of refinement that you choose for a model—in this case, a project schedule—depends on several factors, including the number of persons involved in the project, the tools available, and the need for simplicity and convenience versus the need for a more detailed project plan.</a:t>
            </a:r>
          </a:p>
          <a:p>
            <a:pPr marL="0" indent="0">
              <a:buNone/>
            </a:pPr>
            <a:r>
              <a:rPr lang="en-US" b="1" u="sng" dirty="0">
                <a:solidFill>
                  <a:srgbClr val="FF0000"/>
                </a:solidFill>
              </a:rPr>
              <a:t>Gantt chart</a:t>
            </a:r>
            <a:r>
              <a:rPr lang="en-US" u="sng" dirty="0">
                <a:solidFill>
                  <a:srgbClr val="FF0000"/>
                </a:solidFill>
              </a:rPr>
              <a:t>: </a:t>
            </a:r>
            <a:r>
              <a:rPr lang="en-US" dirty="0"/>
              <a:t>It's a tool for visually representing the steps, assignments, and duration in any </a:t>
            </a:r>
            <a:r>
              <a:rPr lang="en-US" b="1" dirty="0"/>
              <a:t>project</a:t>
            </a:r>
            <a:r>
              <a:rPr lang="en-US" dirty="0"/>
              <a:t>. For example, with a </a:t>
            </a:r>
            <a:r>
              <a:rPr lang="en-US" b="1" dirty="0"/>
              <a:t>Microsoft Project Gantt chart</a:t>
            </a:r>
            <a:r>
              <a:rPr lang="en-US" dirty="0"/>
              <a:t>, you can display the critical path or change the color or shape of the bars, it also lets you link tasks with dependencies.</a:t>
            </a:r>
          </a:p>
          <a:p>
            <a:pPr marL="0" indent="0">
              <a:buNone/>
            </a:pPr>
            <a:endParaRPr lang="en-US" dirty="0"/>
          </a:p>
        </p:txBody>
      </p:sp>
    </p:spTree>
    <p:extLst>
      <p:ext uri="{BB962C8B-B14F-4D97-AF65-F5344CB8AC3E}">
        <p14:creationId xmlns:p14="http://schemas.microsoft.com/office/powerpoint/2010/main" val="2271083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994</TotalTime>
  <Words>1419</Words>
  <Application>Microsoft Office PowerPoint</Application>
  <PresentationFormat>Widescreen</PresentationFormat>
  <Paragraphs>94</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Using Graphical Elements</vt:lpstr>
      <vt:lpstr>Graphical Elements</vt:lpstr>
      <vt:lpstr>Modeling ideas with graphics</vt:lpstr>
      <vt:lpstr>Example</vt:lpstr>
      <vt:lpstr>Example cont.</vt:lpstr>
      <vt:lpstr>What is the problem with the graph?</vt:lpstr>
      <vt:lpstr>a. Using graphical elements to model behavior</vt:lpstr>
      <vt:lpstr>b. Using graphical elements to model the evolution of an idea</vt:lpstr>
      <vt:lpstr>Selecting the Best Model for a Schedule</vt:lpstr>
      <vt:lpstr>Simple Gantt Chart</vt:lpstr>
      <vt:lpstr>Detailed Gantt Chart using Microsoft Project</vt:lpstr>
      <vt:lpstr>Dealing with figures</vt:lpstr>
      <vt:lpstr>a. Callouts, Captioning, and Placement of figures</vt:lpstr>
      <vt:lpstr>b. Permissions for Figures</vt:lpstr>
      <vt:lpstr>Examples of Figure Citation</vt:lpstr>
      <vt:lpstr>Dealing with Tables</vt:lpstr>
      <vt:lpstr>Dealing with Equations</vt:lpstr>
      <vt:lpstr>Typesetting Equations</vt:lpstr>
      <vt:lpstr>Dynamic Content</vt:lpstr>
      <vt:lpstr>Dynamic Content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Graphical Elements</dc:title>
  <dc:creator>Windows User</dc:creator>
  <cp:lastModifiedBy>mai mimo</cp:lastModifiedBy>
  <cp:revision>152</cp:revision>
  <dcterms:created xsi:type="dcterms:W3CDTF">2019-03-31T17:32:58Z</dcterms:created>
  <dcterms:modified xsi:type="dcterms:W3CDTF">2024-06-10T08:39:17Z</dcterms:modified>
</cp:coreProperties>
</file>