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379" r:id="rId2"/>
    <p:sldId id="446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39" r:id="rId14"/>
    <p:sldId id="415" r:id="rId15"/>
    <p:sldId id="417" r:id="rId16"/>
    <p:sldId id="416" r:id="rId17"/>
    <p:sldId id="440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44" r:id="rId26"/>
    <p:sldId id="445" r:id="rId27"/>
    <p:sldId id="425" r:id="rId28"/>
    <p:sldId id="426" r:id="rId29"/>
    <p:sldId id="429" r:id="rId30"/>
    <p:sldId id="430" r:id="rId31"/>
    <p:sldId id="441" r:id="rId32"/>
    <p:sldId id="443" r:id="rId33"/>
    <p:sldId id="442" r:id="rId34"/>
    <p:sldId id="427" r:id="rId35"/>
    <p:sldId id="436" r:id="rId36"/>
    <p:sldId id="43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9237" autoAdjust="0"/>
  </p:normalViewPr>
  <p:slideViewPr>
    <p:cSldViewPr>
      <p:cViewPr varScale="1">
        <p:scale>
          <a:sx n="86" d="100"/>
          <a:sy n="86" d="100"/>
        </p:scale>
        <p:origin x="77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rate due to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>
                    <a:effectLst/>
                  </a:rPr>
                  <a:t>In this section, an expression for the probability of error will be derived</a:t>
                </a:r>
              </a:p>
              <a:p>
                <a:pPr algn="just"/>
                <a:r>
                  <a:rPr lang="en-US" dirty="0">
                    <a:effectLst/>
                  </a:rPr>
                  <a:t>The analysis technique, will be demonstrated on a binary PCM based on polar NRZ signaling</a:t>
                </a:r>
              </a:p>
              <a:p>
                <a:pPr algn="just"/>
                <a:r>
                  <a:rPr lang="en-US" dirty="0">
                    <a:effectLst/>
                  </a:rPr>
                  <a:t>The channel noise is modeled as additive white Gaussian noise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𝑤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𝑡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of zero mean and power spectral density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effectLst/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of error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The probability density function is plotted as shown below </a:t>
                </a:r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To compute the conditional probability,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/>
                  <a:t>, of error that symbol 0 was sent, we need to find the area between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19" r="-2370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57425"/>
            <a:ext cx="3167063" cy="17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6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mathematical notations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𝑠𝑦𝑚𝑏𝑜𝑙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0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𝑤𝑎𝑠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𝑠𝑒𝑛𝑡</m:t>
                      </m:r>
                    </m:oMath>
                  </m:oMathPara>
                </a14:m>
                <a:endParaRPr lang="en-US" b="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  <m:r>
                                        <a:rPr lang="en-US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6024"/>
              </a:xfrm>
            </p:spPr>
            <p:txBody>
              <a:bodyPr/>
              <a:lstStyle/>
              <a:p>
                <a:r>
                  <a:rPr lang="en-US" dirty="0"/>
                  <a:t>Complementary error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erfc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6024"/>
              </a:xfrm>
              <a:blipFill rotWithShape="0">
                <a:blip r:embed="rId2"/>
                <a:stretch>
                  <a:fillRect t="-20500" r="-1407" b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The integral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erfc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baseline="30000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Is known as the complementary error function which can be solved by numerical integration methods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6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Average probability of error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erfc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5000" r="-1111" b="-4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100" dirty="0"/>
                  <a:t>By letting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𝑧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𝑦</m:t>
                        </m:r>
                        <m:r>
                          <a:rPr lang="en-US" sz="3100" i="1">
                            <a:latin typeface="Cambria Math"/>
                          </a:rPr>
                          <m:t>+</m:t>
                        </m:r>
                        <m:r>
                          <a:rPr lang="en-US" sz="3100" i="1">
                            <a:latin typeface="Cambria Math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100" i="1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/>
                      </a:rPr>
                      <m:t>𝑑𝑦</m:t>
                    </m:r>
                    <m:r>
                      <a:rPr lang="en-US" sz="31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3100" i="1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𝑑𝑧</m:t>
                    </m:r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/>
                      </a:rPr>
                      <m:t>𝑝</m:t>
                    </m:r>
                    <m:r>
                      <a:rPr lang="en-US" sz="3100" i="1" baseline="-25000" dirty="0">
                        <a:latin typeface="Cambria Math"/>
                      </a:rPr>
                      <m:t>10</m:t>
                    </m:r>
                  </m:oMath>
                </a14:m>
                <a:r>
                  <a:rPr lang="en-US" sz="3100" dirty="0"/>
                  <a:t> became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31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3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1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1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31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1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3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1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31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100" b="0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sz="3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100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31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</m:sub>
                        <m:sup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sSup>
                            <m:sSup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1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3100" b="0" i="1" baseline="3000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100" b="0" i="1" smtClean="0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3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31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3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100" b="0" i="1" smtClean="0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1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1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100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3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3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By using the same procedure, if symbol 1 is transmitted, then the conditional probability density function of Y, given that symbol 1 was sent is given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Which is plotted in the next slide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0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Propability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25000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The probability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|1)</m:t>
                    </m:r>
                  </m:oMath>
                </a14:m>
                <a:r>
                  <a:rPr lang="en-US" dirty="0"/>
                  <a:t> is plotted as shown below </a:t>
                </a: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895600"/>
            <a:ext cx="45148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2550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826000"/>
              </a:xfrm>
            </p:spPr>
            <p:txBody>
              <a:bodyPr/>
              <a:lstStyle/>
              <a:p>
                <a:pPr algn="just"/>
                <a:r>
                  <a:rPr lang="en-US" dirty="0"/>
                  <a:t>The probability of error that symbol 1 is sent and received bit is mistakenly read as 0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  <m:r>
                                        <a:rPr lang="en-US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826000"/>
              </a:xfrm>
              <a:blipFill rotWithShape="0">
                <a:blip r:embed="rId3"/>
                <a:stretch>
                  <a:fillRect t="-189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7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By letting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𝑧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𝑑𝑦</m:t>
                    </m:r>
                    <m:r>
                      <a:rPr lang="en-US" sz="2600" i="1" dirty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rad>
                    <m:r>
                      <a:rPr lang="en-US" sz="2600" i="1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𝑑𝑧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𝑝</m:t>
                    </m:r>
                    <m:r>
                      <a:rPr lang="en-US" sz="2600" i="1" baseline="-25000" dirty="0">
                        <a:latin typeface="Cambria Math"/>
                      </a:rPr>
                      <m:t>0</m:t>
                    </m:r>
                    <m:r>
                      <a:rPr lang="en-US" sz="26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/>
                  <a:t> became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600" b="0" i="1" baseline="3000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600" b="0" i="1" smtClean="0">
                          <a:latin typeface="Cambria Math"/>
                        </a:rPr>
                        <m:t>𝑑𝑧</m:t>
                      </m:r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600" i="1" baseline="30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600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16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for the average probability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average probability of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9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Optimum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In order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dirty="0"/>
                  <a:t> which minimizes the average probability of error we need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and then equate to zero 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From math's point of view (Leibniz’s rule)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erfc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baseline="3000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153" r="-2370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Fourier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127" y="1600200"/>
            <a:ext cx="435374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Optimum value of the threshold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4000" dirty="0"/>
                  <a:t> value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553"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algn="just"/>
                <a:r>
                  <a:rPr lang="en-US" sz="3000" dirty="0"/>
                  <a:t>If we apply the previous rule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000" dirty="0"/>
                  <a:t>, then we may have the following equations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sz="3000" dirty="0"/>
                  <a:t>By solving the previous equation we may have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|1)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|0)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0">
                <a:blip r:embed="rId3"/>
                <a:stretch>
                  <a:fillRect t="-184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Optimum value of the threshold 𝜆 value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the previous equation, we may have the following expression for the optimum threshold point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𝑜𝑝𝑡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both symbols 0 and 1 occurs equally in the bit stream,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then</a:t>
                </a:r>
              </a:p>
              <a:p>
                <a:pPr marL="1314450" lvl="2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7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Optimum value of the threshold 𝜆 value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371600" lvl="4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𝑒𝑟𝑓𝑐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9144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Average probability of error </a:t>
                </a:r>
                <a:r>
                  <a:rPr lang="en-US" sz="4000" dirty="0" err="1"/>
                  <a:t>vs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plot of the average probability of error as a function of the signal to noise energy is shown below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64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Erfc</m:t>
                    </m:r>
                  </m:oMath>
                </a14:m>
                <a:r>
                  <a:rPr lang="en-US" dirty="0"/>
                  <a:t> approximation for large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5000" b="-4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As it can be seen from the previous figure, the average probability of error decreases exponential as the signal to noise energy is increased</a:t>
            </a:r>
          </a:p>
          <a:p>
            <a:pPr algn="just"/>
            <a:r>
              <a:rPr lang="en-US" dirty="0"/>
              <a:t>For large values of the signal to noise energy the complementary error function can be approximated 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819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78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of error for different line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/>
                  <a:t>The expression for the average probability of error depends on the line code used</a:t>
                </a:r>
              </a:p>
              <a:p>
                <a:pPr algn="just"/>
                <a:r>
                  <a:rPr lang="en-US" sz="2800" dirty="0"/>
                  <a:t>For the unipolar NRZ, the average probability of error is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7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of error for different line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algn="just"/>
                <a:r>
                  <a:rPr lang="en-US" sz="2800" dirty="0"/>
                  <a:t>For the unipolar RZ, the average probability of error is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algn="just"/>
                <a:r>
                  <a:rPr lang="en-US" sz="2800" dirty="0"/>
                  <a:t>The average probability of error for bipolar NRZ is given by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t="-152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65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9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12493"/>
            <a:ext cx="7510607" cy="310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2590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chemeClr val="tx2">
                    <a:lumMod val="10000"/>
                  </a:schemeClr>
                </a:solidFill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7667C-E7EE-4AFA-9293-C0CACD7A2C5D}"/>
                  </a:ext>
                </a:extLst>
              </p:cNvPr>
              <p:cNvSpPr txBox="1"/>
              <p:nvPr/>
            </p:nvSpPr>
            <p:spPr>
              <a:xfrm>
                <a:off x="4114800" y="4623412"/>
                <a:ext cx="2438400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7667C-E7EE-4AFA-9293-C0CACD7A2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23412"/>
                <a:ext cx="243840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86BA26-B095-4343-BA76-C1A340026D61}"/>
                  </a:ext>
                </a:extLst>
              </p:cNvPr>
              <p:cNvSpPr txBox="1"/>
              <p:nvPr/>
            </p:nvSpPr>
            <p:spPr>
              <a:xfrm>
                <a:off x="838200" y="5301402"/>
                <a:ext cx="7848600" cy="513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66"/>
                    </a:solidFill>
                  </a:rPr>
                  <a:t>If the signal rate is double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  <m:sub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  <m:r>
                      <a:rPr lang="en-US" sz="16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)⇒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sub>
                    </m:sSub>
                    <m:r>
                      <a:rPr lang="en-US" sz="16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16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FF0066"/>
                            </a:solidFill>
                          </a:rPr>
                          <m:t> 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86BA26-B095-4343-BA76-C1A340026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01402"/>
                <a:ext cx="7848600" cy="513474"/>
              </a:xfrm>
              <a:prstGeom prst="rect">
                <a:avLst/>
              </a:prstGeom>
              <a:blipFill>
                <a:blip r:embed="rId5"/>
                <a:stretch>
                  <a:fillRect l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3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Example1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29" y="1600200"/>
            <a:ext cx="67248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2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600200"/>
            <a:ext cx="8153400" cy="15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46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error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The receiver of the communication system can be modeled as shown below</a:t>
                </a:r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The signaling interval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is the bit duration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32503"/>
            <a:ext cx="7010401" cy="16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754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x(t)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y(t)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2831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21487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5339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sz="2400" dirty="0"/>
                  <a:t>The average probability of error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r>
                  <a:rPr lang="en-US" sz="2400" dirty="0"/>
                  <a:t>We can rewrite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 the above expression for the average probability of error can be expressed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erfc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𝐴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533900"/>
              </a:xfrm>
              <a:blipFill rotWithShape="1">
                <a:blip r:embed="rId2"/>
                <a:stretch>
                  <a:fillRect l="-1259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8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3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000" dirty="0"/>
                  <a:t> is very small we can approximate it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/>
                          </a:rPr>
                          <m:t>u</m:t>
                        </m:r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sz="3000" b="0" i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/>
                              </a:rPr>
                              <m:t>u</m:t>
                            </m:r>
                          </m:e>
                          <m:sup>
                            <m:r>
                              <a:rPr lang="en-US" sz="30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3000" dirty="0"/>
              </a:p>
              <a:p>
                <a:pPr algn="just"/>
                <a:r>
                  <a:rPr lang="en-US" sz="3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=1×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3000" dirty="0"/>
                  <a:t> we have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𝑢</m:t>
                    </m:r>
                    <m:r>
                      <a:rPr lang="en-US" sz="3000" i="1" dirty="0" smtClean="0">
                        <a:latin typeface="Cambria Math"/>
                      </a:rPr>
                      <m:t>=3.97</m:t>
                    </m:r>
                  </m:oMath>
                </a14:m>
                <a:endParaRPr lang="en-US" sz="3000" dirty="0"/>
              </a:p>
              <a:p>
                <a:pPr algn="just"/>
                <a:r>
                  <a:rPr lang="en-US" sz="3000" dirty="0"/>
                  <a:t>From the last equation in the previous slide we have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𝑢</m:t>
                    </m:r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3000" b="0" i="1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sz="3000" dirty="0"/>
              </a:p>
              <a:p>
                <a:pPr algn="just"/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=0.01</m:t>
                    </m:r>
                    <m:r>
                      <a:rPr lang="en-US" sz="3000" b="0" i="1" smtClean="0">
                        <a:latin typeface="Cambria Math"/>
                      </a:rPr>
                      <m:t>𝑣𝑜𝑙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⇒</m:t>
                    </m:r>
                    <m:r>
                      <a:rPr lang="en-US" sz="3000" b="0" i="1" smtClean="0">
                        <a:latin typeface="Cambria Math"/>
                      </a:rPr>
                      <m:t>𝜎</m:t>
                    </m:r>
                    <m:r>
                      <a:rPr lang="en-US" sz="3000" b="0" i="1" smtClean="0">
                        <a:latin typeface="Cambria Math"/>
                      </a:rPr>
                      <m:t>=0.1 </m:t>
                    </m:r>
                    <m:r>
                      <a:rPr lang="en-US" sz="3000" b="0" i="1" smtClean="0">
                        <a:latin typeface="Cambria Math"/>
                      </a:rPr>
                      <m:t>𝑣𝑜𝑙𝑡</m:t>
                    </m:r>
                  </m:oMath>
                </a14:m>
                <a:endParaRPr lang="en-US" sz="3000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3.97=</m:t>
                    </m:r>
                    <m:f>
                      <m:f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3000" b="0" i="1" dirty="0" smtClean="0">
                            <a:latin typeface="Cambria Math"/>
                          </a:rPr>
                          <m:t>0.01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000" b="0" i="1" dirty="0" smtClean="0">
                        <a:latin typeface="Cambria Math"/>
                      </a:rPr>
                      <m:t>⇒</m:t>
                    </m:r>
                    <m:r>
                      <a:rPr lang="en-US" sz="3000" b="0" i="1" dirty="0" smtClean="0">
                        <a:latin typeface="Cambria Math"/>
                      </a:rPr>
                      <m:t>𝐴</m:t>
                    </m:r>
                    <m:r>
                      <a:rPr lang="en-US" sz="3000" b="0" i="1" dirty="0" smtClean="0">
                        <a:latin typeface="Cambria Math"/>
                      </a:rPr>
                      <m:t>=0.561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4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55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 algn="just">
                  <a:buFont typeface="+mj-lt"/>
                  <a:buAutoNum type="alphaLcParenR" startAt="2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denote the combined variance due to noise and inter symbol interference which means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𝐼𝑆𝐼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𝐴𝑊𝐺𝑁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The new value for the average probability of error is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From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erfc</m:t>
                    </m:r>
                  </m:oMath>
                </a14:m>
                <a:r>
                  <a:rPr lang="en-US" dirty="0"/>
                  <a:t> table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=3.36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00" t="-2019" r="-2370" b="-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7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0.561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3.36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=0.1181</m:t>
                    </m:r>
                  </m:oMath>
                </a14:m>
                <a:r>
                  <a:rPr lang="en-US" dirty="0"/>
                  <a:t> volt</a:t>
                </a:r>
              </a:p>
              <a:p>
                <a:pPr algn="just"/>
                <a:r>
                  <a:rPr lang="en-US" dirty="0"/>
                  <a:t>But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𝐼𝑆𝐼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𝐴𝑊𝐺𝑁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𝐼𝑆𝐼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𝐴𝑊𝐺𝑁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𝐼𝑆𝐼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0.0139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0.01=0.0039 </m:t>
                      </m:r>
                      <m:r>
                        <a:rPr lang="en-US" b="0" i="1" smtClean="0">
                          <a:latin typeface="Cambria Math"/>
                        </a:rPr>
                        <m:t>𝑣𝑜𝑙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38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3403"/>
            <a:ext cx="8153400" cy="13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026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/>
                  <a:t>Signaling with NRZ pulses represents an example of antipodal signaling, we can use</a:t>
                </a:r>
                <a:endParaRPr lang="en-US" sz="3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1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56000</m:t>
                                      </m:r>
                                    </m:den>
                                  </m:f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latin typeface="Cambria Math"/>
                                        </a:rPr>
                                        <m:t>−6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10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+mj-lt"/>
                  </a:rPr>
                  <a:t>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erfc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0" dirty="0">
                    <a:latin typeface="+mj-lt"/>
                  </a:rPr>
                  <a:t> table</a:t>
                </a:r>
                <a:r>
                  <a:rPr lang="en-US" b="0" i="0" dirty="0">
                    <a:latin typeface="+mj-lt"/>
                  </a:rPr>
                  <a:t> we</a:t>
                </a:r>
                <a:r>
                  <a:rPr lang="en-US" i="0" dirty="0">
                    <a:latin typeface="+mj-lt"/>
                  </a:rPr>
                  <a:t> find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56000</m:t>
                                  </m:r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dirty="0">
                          <a:latin typeface="Cambria Math"/>
                        </a:rPr>
                        <m:t>=2.18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dirty="0">
                          <a:latin typeface="Cambria Math"/>
                        </a:rPr>
                        <m:t>=</m:t>
                      </m:r>
                      <m:r>
                        <a:rPr lang="en-US" b="0" i="0" dirty="0" smtClean="0">
                          <a:latin typeface="Cambria Math"/>
                        </a:rPr>
                        <m:t>0.266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With 3-dB power loss the power at the transmitting end of the cable would be twice the power at the receiving terminal, this means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𝑡𝑥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𝑟𝑥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0.532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𝑤𝑎𝑡𝑡</m:t>
                    </m:r>
                  </m:oMath>
                </a14:m>
                <a:endParaRPr lang="en-US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5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8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error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The received signal can be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1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𝑤𝑎𝑠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𝑠𝑒𝑛𝑡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𝑠𝑦𝑚𝑏𝑜𝑙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0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𝑤𝑎𝑠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𝑠𝑒𝑛𝑡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It is assumed that the receiver has acquired knowledge of the starting and ending times of each transmitted pulse</a:t>
                </a:r>
              </a:p>
              <a:p>
                <a:pPr algn="just"/>
                <a:r>
                  <a:rPr lang="en-US" dirty="0"/>
                  <a:t>The receiver has a prior knowledge of the pulse shape, but not the pulse polarity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structure of the receiver used to perform this decision making process is shown below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399"/>
            <a:ext cx="6934200" cy="163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58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When the receiver detects a bit there are two possible kinds of error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/>
              <a:t>Symbol 1 is chosen when a 0 was actually transmitted; we refer to this error as an error of the first kind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/>
              <a:t>Symbol 0 is chosen when a 1 was actually transmitted; we refer to this error as an error of the second 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of error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To determine the average probability of error, each of the above two situations will be considered separately</a:t>
                </a:r>
              </a:p>
              <a:p>
                <a:pPr algn="just"/>
                <a:r>
                  <a:rPr lang="en-US" dirty="0"/>
                  <a:t>If symbol 0 was sent then, the received signal is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of error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The matched filter output will be given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dirty="0"/>
                  <a:t>The matched filter output represents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3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probability of error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3000" dirty="0"/>
                  <a:t>This random variable is a Gaussian distributed variable with a mean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−</m:t>
                    </m:r>
                    <m:r>
                      <a:rPr lang="en-US" sz="300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sz="3000" dirty="0"/>
              </a:p>
              <a:p>
                <a:pPr algn="just"/>
                <a:r>
                  <a:rPr lang="en-US" sz="3000" dirty="0"/>
                  <a:t>The variance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3000" dirty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US" sz="3000" dirty="0"/>
              </a:p>
              <a:p>
                <a:pPr algn="just"/>
                <a:r>
                  <a:rPr lang="en-US" sz="3000" dirty="0"/>
                  <a:t>The conditional probability density function the random variable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3000" dirty="0"/>
                  <a:t>, given that symbol 0 was sent, is therefore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type m:val="lin"/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019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65788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gital Dots 2">
    <a:dk1>
      <a:srgbClr val="5B5B89"/>
    </a:dk1>
    <a:lt1>
      <a:srgbClr val="FFFFFF"/>
    </a:lt1>
    <a:dk2>
      <a:srgbClr val="666699"/>
    </a:dk2>
    <a:lt2>
      <a:srgbClr val="DFDEF6"/>
    </a:lt2>
    <a:accent1>
      <a:srgbClr val="6666FF"/>
    </a:accent1>
    <a:accent2>
      <a:srgbClr val="52527C"/>
    </a:accent2>
    <a:accent3>
      <a:srgbClr val="B8B8CA"/>
    </a:accent3>
    <a:accent4>
      <a:srgbClr val="DADADA"/>
    </a:accent4>
    <a:accent5>
      <a:srgbClr val="B8B8FF"/>
    </a:accent5>
    <a:accent6>
      <a:srgbClr val="494970"/>
    </a:accent6>
    <a:hlink>
      <a:srgbClr val="9999FF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16928</TotalTime>
  <Words>1330</Words>
  <Application>Microsoft Office PowerPoint</Application>
  <PresentationFormat>On-screen Show (4:3)</PresentationFormat>
  <Paragraphs>194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Cambria Math</vt:lpstr>
      <vt:lpstr>Wingdings</vt:lpstr>
      <vt:lpstr>Digital Dots</vt:lpstr>
      <vt:lpstr>Error rate due to noise</vt:lpstr>
      <vt:lpstr>Selected Fourier transform</vt:lpstr>
      <vt:lpstr>Bit error rate</vt:lpstr>
      <vt:lpstr>Bit error rate</vt:lpstr>
      <vt:lpstr>Receiver model</vt:lpstr>
      <vt:lpstr>Possible errors</vt:lpstr>
      <vt:lpstr>Average probability of error calculations</vt:lpstr>
      <vt:lpstr>Average probability of error calculations</vt:lpstr>
      <vt:lpstr>Average probability of error calculations</vt:lpstr>
      <vt:lpstr>Average probability of error calculations</vt:lpstr>
      <vt:lpstr>Average probability calculations</vt:lpstr>
      <vt:lpstr>Complementary error function erfc⁡(z)</vt:lpstr>
      <vt:lpstr>Average probability of error in terms of erfc⁡(z)</vt:lpstr>
      <vt:lpstr>P_01</vt:lpstr>
      <vt:lpstr>Propability density function f_Y (Y|1)</vt:lpstr>
      <vt:lpstr>P_01</vt:lpstr>
      <vt:lpstr>P_01</vt:lpstr>
      <vt:lpstr>Expression for the average probability of error</vt:lpstr>
      <vt:lpstr>Optimum threshold λ_opt</vt:lpstr>
      <vt:lpstr>Optimum value of the threshold λ value </vt:lpstr>
      <vt:lpstr>Optimum value of the threshold 𝜆 value </vt:lpstr>
      <vt:lpstr>Optimum value of the threshold 𝜆 value </vt:lpstr>
      <vt:lpstr>Average probability of error vs E_b/N_0 </vt:lpstr>
      <vt:lpstr>Erfc approximation for large values of E_b/N_0</vt:lpstr>
      <vt:lpstr>Average probability of error for different line codes</vt:lpstr>
      <vt:lpstr>Average probability of error for different line codes</vt:lpstr>
      <vt:lpstr>Example1</vt:lpstr>
      <vt:lpstr>Example1 solution</vt:lpstr>
      <vt:lpstr>Example 2</vt:lpstr>
      <vt:lpstr>Example 2 solution</vt:lpstr>
      <vt:lpstr>Example 2 solution</vt:lpstr>
      <vt:lpstr>Example 2 solution</vt:lpstr>
      <vt:lpstr>Example 2 solution</vt:lpstr>
      <vt:lpstr>Example 3</vt:lpstr>
      <vt:lpstr>Example 3 solution</vt:lpstr>
      <vt:lpstr>Example 3 solution</vt:lpstr>
    </vt:vector>
  </TitlesOfParts>
  <Company>SweetHaven Publishing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Falah Mohammed</cp:lastModifiedBy>
  <cp:revision>385</cp:revision>
  <dcterms:created xsi:type="dcterms:W3CDTF">2004-08-13T16:35:55Z</dcterms:created>
  <dcterms:modified xsi:type="dcterms:W3CDTF">2020-11-07T20:47:52Z</dcterms:modified>
</cp:coreProperties>
</file>