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8" r:id="rId3"/>
    <p:sldId id="259" r:id="rId4"/>
    <p:sldId id="285" r:id="rId5"/>
    <p:sldId id="286" r:id="rId6"/>
    <p:sldId id="302" r:id="rId7"/>
    <p:sldId id="288" r:id="rId8"/>
    <p:sldId id="287" r:id="rId9"/>
    <p:sldId id="257" r:id="rId10"/>
    <p:sldId id="291" r:id="rId11"/>
    <p:sldId id="289" r:id="rId12"/>
    <p:sldId id="290" r:id="rId13"/>
    <p:sldId id="260" r:id="rId14"/>
    <p:sldId id="282" r:id="rId15"/>
    <p:sldId id="284" r:id="rId16"/>
    <p:sldId id="283" r:id="rId17"/>
    <p:sldId id="292" r:id="rId18"/>
    <p:sldId id="293" r:id="rId19"/>
    <p:sldId id="300" r:id="rId20"/>
    <p:sldId id="296" r:id="rId21"/>
    <p:sldId id="301" r:id="rId22"/>
    <p:sldId id="297" r:id="rId23"/>
    <p:sldId id="295" r:id="rId24"/>
    <p:sldId id="266" r:id="rId25"/>
    <p:sldId id="304" r:id="rId26"/>
    <p:sldId id="267" r:id="rId27"/>
    <p:sldId id="268" r:id="rId28"/>
    <p:sldId id="269" r:id="rId29"/>
    <p:sldId id="275" r:id="rId30"/>
    <p:sldId id="279" r:id="rId31"/>
    <p:sldId id="278"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5dbNaJwBEh5m1J5fzxXrF0jvS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In addition to delivering faster connections and greater capacity, a very important advantage of 5G is the fast response time referred to as latency.</a:t>
            </a:r>
            <a:br>
              <a:rPr lang="en-US"/>
            </a:br>
            <a:r>
              <a:rPr lang="en-US" sz="1200" b="0" i="0" u="none" strike="noStrike">
                <a:solidFill>
                  <a:schemeClr val="dk1"/>
                </a:solidFill>
                <a:latin typeface="Calibri"/>
                <a:ea typeface="Calibri"/>
                <a:cs typeface="Calibri"/>
                <a:sym typeface="Calibri"/>
              </a:rPr>
              <a:t>Latency is the time taken for devices to respond to each other over the wireless network. 3G networks had a typical response time of 100 milliseconds, 4G is around 30 milliseconds and 5G will be as low as </a:t>
            </a:r>
            <a:br>
              <a:rPr lang="en-US"/>
            </a:br>
            <a:r>
              <a:rPr lang="en-US" sz="1200" b="0" i="0" u="none" strike="noStrike">
                <a:solidFill>
                  <a:schemeClr val="dk1"/>
                </a:solidFill>
                <a:latin typeface="Calibri"/>
                <a:ea typeface="Calibri"/>
                <a:cs typeface="Calibri"/>
                <a:sym typeface="Calibri"/>
              </a:rPr>
              <a:t>1 millisecond. This is virtually instantaneous opening up a new world of connected applications.</a:t>
            </a:r>
            <a:endParaRPr/>
          </a:p>
        </p:txBody>
      </p:sp>
      <p:sp>
        <p:nvSpPr>
          <p:cNvPr id="224" name="Google Shape;22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20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arenR"/>
            </a:pPr>
            <a:r>
              <a:rPr lang="en-US" sz="1200" b="0" i="0">
                <a:solidFill>
                  <a:schemeClr val="dk1"/>
                </a:solidFill>
                <a:latin typeface="Calibri"/>
                <a:ea typeface="Calibri"/>
                <a:cs typeface="Calibri"/>
                <a:sym typeface="Calibri"/>
              </a:rPr>
              <a:t>the power loom and the steam engine</a:t>
            </a:r>
            <a:endParaRPr/>
          </a:p>
          <a:p>
            <a:pPr marL="228600" lvl="0" indent="-228600" algn="l" rtl="0">
              <a:lnSpc>
                <a:spcPct val="100000"/>
              </a:lnSpc>
              <a:spcBef>
                <a:spcPts val="360"/>
              </a:spcBef>
              <a:spcAft>
                <a:spcPts val="0"/>
              </a:spcAft>
              <a:buClr>
                <a:schemeClr val="dk1"/>
              </a:buClr>
              <a:buSzPts val="1200"/>
              <a:buFont typeface="Calibri"/>
              <a:buAutoNum type="arabicParenR"/>
            </a:pPr>
            <a:r>
              <a:rPr lang="en-US" sz="1200" b="0" i="0">
                <a:solidFill>
                  <a:schemeClr val="dk1"/>
                </a:solidFill>
                <a:latin typeface="Calibri"/>
                <a:ea typeface="Calibri"/>
                <a:cs typeface="Calibri"/>
                <a:sym typeface="Calibri"/>
              </a:rPr>
              <a:t>mass production and the production line</a:t>
            </a:r>
            <a:r>
              <a:rPr lang="en-US"/>
              <a:t> </a:t>
            </a:r>
            <a:endParaRPr/>
          </a:p>
          <a:p>
            <a:pPr marL="228600" lvl="0" indent="-228600" algn="l" rtl="0">
              <a:lnSpc>
                <a:spcPct val="100000"/>
              </a:lnSpc>
              <a:spcBef>
                <a:spcPts val="360"/>
              </a:spcBef>
              <a:spcAft>
                <a:spcPts val="0"/>
              </a:spcAft>
              <a:buClr>
                <a:schemeClr val="dk1"/>
              </a:buClr>
              <a:buSzPts val="1200"/>
              <a:buFont typeface="Calibri"/>
              <a:buAutoNum type="arabicParenR"/>
            </a:pPr>
            <a:r>
              <a:rPr lang="en-US" sz="1200" b="0" i="0">
                <a:solidFill>
                  <a:schemeClr val="dk1"/>
                </a:solidFill>
                <a:latin typeface="Calibri"/>
                <a:ea typeface="Calibri"/>
                <a:cs typeface="Calibri"/>
                <a:sym typeface="Calibri"/>
              </a:rPr>
              <a:t>electronics and IT</a:t>
            </a:r>
            <a:r>
              <a:rPr lang="en-US"/>
              <a:t> particularly PLC</a:t>
            </a:r>
            <a:endParaRPr/>
          </a:p>
          <a:p>
            <a:pPr marL="228600" lvl="0" indent="-228600" algn="l" rtl="0">
              <a:lnSpc>
                <a:spcPct val="100000"/>
              </a:lnSpc>
              <a:spcBef>
                <a:spcPts val="360"/>
              </a:spcBef>
              <a:spcAft>
                <a:spcPts val="0"/>
              </a:spcAft>
              <a:buClr>
                <a:schemeClr val="dk1"/>
              </a:buClr>
              <a:buSzPts val="1200"/>
              <a:buFont typeface="Calibri"/>
              <a:buAutoNum type="arabicParenR"/>
            </a:pPr>
            <a:r>
              <a:rPr lang="en-US" sz="1200" b="0" i="0">
                <a:solidFill>
                  <a:schemeClr val="dk1"/>
                </a:solidFill>
                <a:latin typeface="Calibri"/>
                <a:ea typeface="Calibri"/>
                <a:cs typeface="Calibri"/>
                <a:sym typeface="Calibri"/>
              </a:rPr>
              <a:t>wireless communications enables pervasive connectivity between machines and objects</a:t>
            </a:r>
            <a:r>
              <a:rPr lang="en-US"/>
              <a:t> </a:t>
            </a:r>
            <a:br>
              <a:rPr lang="en-US"/>
            </a:br>
            <a:br>
              <a:rPr lang="en-US"/>
            </a:br>
            <a:r>
              <a:rPr lang="en-US"/>
              <a:t> </a:t>
            </a:r>
            <a:br>
              <a:rPr lang="en-US"/>
            </a:br>
            <a:r>
              <a:rPr lang="en-US"/>
              <a:t> </a:t>
            </a:r>
            <a:br>
              <a:rPr lang="en-US"/>
            </a:br>
            <a:endParaRPr/>
          </a:p>
        </p:txBody>
      </p:sp>
      <p:sp>
        <p:nvSpPr>
          <p:cNvPr id="178" name="Google Shape;1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en.wikipedia.org/wiki/Frequency_alloc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Electromagnetic_spectrum" TargetMode="External"/><Relationship Id="rId5" Type="http://schemas.openxmlformats.org/officeDocument/2006/relationships/hyperlink" Target="https://en.wikipedia.org/wiki/Radio" TargetMode="External"/><Relationship Id="rId4" Type="http://schemas.openxmlformats.org/officeDocument/2006/relationships/hyperlink" Target="https://en.wikipedia.org/wiki/Radio_Regulation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2735344" y="1859438"/>
            <a:ext cx="6400800" cy="21639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US" sz="3000" dirty="0"/>
              <a:t>Digital Communications</a:t>
            </a:r>
            <a:endParaRPr sz="3000" dirty="0"/>
          </a:p>
          <a:p>
            <a:pPr marL="0" lvl="0" indent="0" algn="ctr" rtl="0">
              <a:lnSpc>
                <a:spcPct val="90000"/>
              </a:lnSpc>
              <a:spcBef>
                <a:spcPts val="0"/>
              </a:spcBef>
              <a:spcAft>
                <a:spcPts val="0"/>
              </a:spcAft>
              <a:buClr>
                <a:schemeClr val="dk1"/>
              </a:buClr>
              <a:buSzPts val="4400"/>
              <a:buNone/>
            </a:pPr>
            <a:r>
              <a:rPr lang="en-US" sz="3000" dirty="0"/>
              <a:t>Introduction to Telecommunications</a:t>
            </a:r>
            <a:endParaRPr sz="3000" dirty="0"/>
          </a:p>
          <a:p>
            <a:pPr marL="0" lvl="0" indent="0" algn="ctr" rtl="0">
              <a:lnSpc>
                <a:spcPct val="90000"/>
              </a:lnSpc>
              <a:spcBef>
                <a:spcPts val="0"/>
              </a:spcBef>
              <a:spcAft>
                <a:spcPts val="0"/>
              </a:spcAft>
              <a:buClr>
                <a:schemeClr val="dk1"/>
              </a:buClr>
              <a:buSzPts val="4400"/>
              <a:buNone/>
            </a:pPr>
            <a:r>
              <a:rPr lang="en-US" sz="3000" dirty="0"/>
              <a:t>0.0</a:t>
            </a:r>
            <a:endParaRPr sz="3000" dirty="0"/>
          </a:p>
        </p:txBody>
      </p:sp>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C394DE-E3FE-4C6A-A349-A6997F906FD0}"/>
              </a:ext>
            </a:extLst>
          </p:cNvPr>
          <p:cNvSpPr>
            <a:spLocks noGrp="1"/>
          </p:cNvSpPr>
          <p:nvPr>
            <p:ph type="body" idx="1"/>
          </p:nvPr>
        </p:nvSpPr>
        <p:spPr>
          <a:xfrm>
            <a:off x="838200" y="136525"/>
            <a:ext cx="10515600" cy="6584950"/>
          </a:xfrm>
        </p:spPr>
        <p:txBody>
          <a:bodyPr/>
          <a:lstStyle/>
          <a:p>
            <a:pPr marL="114300" indent="0">
              <a:buNone/>
            </a:pPr>
            <a:r>
              <a:rPr lang="en-GB" sz="2200" b="1" dirty="0"/>
              <a:t>1. Transmitter:</a:t>
            </a:r>
            <a:endParaRPr lang="en-GB" sz="2200" dirty="0"/>
          </a:p>
          <a:p>
            <a:pPr marL="114300" indent="0">
              <a:buNone/>
            </a:pPr>
            <a:r>
              <a:rPr lang="en-GB" sz="2200" dirty="0"/>
              <a:t>The transmitter in a digital communication system is responsible for converting information into a form suitable for transmission over a communication channel. It typically consists of the following components and functions:</a:t>
            </a:r>
          </a:p>
          <a:p>
            <a:r>
              <a:rPr lang="en-GB" sz="2200" b="1" dirty="0"/>
              <a:t>Source Encoding:</a:t>
            </a:r>
            <a:r>
              <a:rPr lang="en-GB" sz="2200" dirty="0"/>
              <a:t> Source encoding involves converting the input data (e.g., voice, video, text) into a digital format suitable for transmission. This may include compression techniques to reduce the data rate and improve efficiency.</a:t>
            </a:r>
          </a:p>
          <a:p>
            <a:r>
              <a:rPr lang="en-GB" sz="2200" b="1" dirty="0"/>
              <a:t>Channel Encoding:</a:t>
            </a:r>
            <a:r>
              <a:rPr lang="en-GB" sz="2200" dirty="0"/>
              <a:t> Channel encoding adds redundancy to the digital data to enable error detection and correction at the receiver. Techniques such as forward error correction (FEC) coding and convolutional coding are used for this purpose.</a:t>
            </a:r>
          </a:p>
          <a:p>
            <a:r>
              <a:rPr lang="en-GB" sz="2200" b="1" dirty="0"/>
              <a:t>Modulation:</a:t>
            </a:r>
            <a:r>
              <a:rPr lang="en-GB" sz="2200" dirty="0"/>
              <a:t> Modulation involves modifying a carrier signal's characteristics (e.g., amplitude, frequency, phase) to encode the digital data. Various modulation techniques, such as amplitude shift keying (ASK), frequency shift keying (FSK), and phase shift keying (PSK), are used depending on the application and channel characteristics.</a:t>
            </a:r>
          </a:p>
          <a:p>
            <a:r>
              <a:rPr lang="en-GB" sz="2200" b="1" dirty="0"/>
              <a:t>Signal Processing:</a:t>
            </a:r>
            <a:r>
              <a:rPr lang="en-GB" sz="2200" dirty="0"/>
              <a:t> Signal processing techniques may be applied to the modulated signal before transmission to improve its quality and efficiency. This may include filtering, equalization, and amplification.</a:t>
            </a:r>
          </a:p>
        </p:txBody>
      </p:sp>
      <p:sp>
        <p:nvSpPr>
          <p:cNvPr id="4" name="Slide Number Placeholder 3">
            <a:extLst>
              <a:ext uri="{FF2B5EF4-FFF2-40B4-BE49-F238E27FC236}">
                <a16:creationId xmlns:a16="http://schemas.microsoft.com/office/drawing/2014/main" id="{2BE6F639-968F-4FAD-A533-E325BE79BE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72063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FDF649-B1A8-40C9-AE19-64C916FAEAB3}"/>
              </a:ext>
            </a:extLst>
          </p:cNvPr>
          <p:cNvSpPr>
            <a:spLocks noGrp="1"/>
          </p:cNvSpPr>
          <p:nvPr>
            <p:ph type="body" idx="1"/>
          </p:nvPr>
        </p:nvSpPr>
        <p:spPr>
          <a:xfrm>
            <a:off x="743932" y="136525"/>
            <a:ext cx="10515600" cy="6584950"/>
          </a:xfrm>
        </p:spPr>
        <p:txBody>
          <a:bodyPr/>
          <a:lstStyle/>
          <a:p>
            <a:pPr marL="114300" indent="0">
              <a:buNone/>
            </a:pPr>
            <a:r>
              <a:rPr lang="en-GB" sz="2400" b="1" dirty="0"/>
              <a:t>2. Channel:</a:t>
            </a:r>
            <a:endParaRPr lang="en-GB" sz="2400" dirty="0"/>
          </a:p>
          <a:p>
            <a:pPr marL="114300" indent="0">
              <a:buNone/>
            </a:pPr>
            <a:r>
              <a:rPr lang="en-GB" sz="2400" dirty="0"/>
              <a:t>The channel in a digital communication system represents the medium through which the modulated signal is transmitted from the transmitter to the receiver. It can be wired or wireless and exhibits certain characteristics that affect signal transmission. Some key characteristics of communication channels include:</a:t>
            </a:r>
          </a:p>
          <a:p>
            <a:r>
              <a:rPr lang="en-GB" sz="2400" b="1" dirty="0"/>
              <a:t>Noise:</a:t>
            </a:r>
            <a:r>
              <a:rPr lang="en-GB" sz="2400" dirty="0"/>
              <a:t> Noise refers to any unwanted signals or disturbances that interfere with the transmitted signal. Noise can degrade signal quality and affect communication performance.</a:t>
            </a:r>
          </a:p>
          <a:p>
            <a:r>
              <a:rPr lang="en-GB" sz="2400" b="1" dirty="0"/>
              <a:t>Interference:</a:t>
            </a:r>
            <a:r>
              <a:rPr lang="en-GB" sz="2400" dirty="0"/>
              <a:t> Interference occurs when signals from other sources disrupt the transmitted signal. Interference may be caused by external sources such as electromagnetic radiation or by other users sharing the same channel.</a:t>
            </a:r>
          </a:p>
          <a:p>
            <a:r>
              <a:rPr lang="en-GB" sz="2400" b="1" dirty="0"/>
              <a:t>Bandwidth:</a:t>
            </a:r>
            <a:r>
              <a:rPr lang="en-GB" sz="2400" dirty="0"/>
              <a:t> Bandwidth refers to the range of frequencies available for signal transmission over the channel. The bandwidth of a channel determines its data transmission capacity.</a:t>
            </a:r>
          </a:p>
          <a:p>
            <a:r>
              <a:rPr lang="en-GB" sz="2400" b="1" dirty="0"/>
              <a:t>Propagation Effects:</a:t>
            </a:r>
            <a:r>
              <a:rPr lang="en-GB" sz="2400" dirty="0"/>
              <a:t> Propagation effects, such as attenuation, dispersion, and multipath fading, occur as the signal propagates through the channel. These effects can distort the transmitted signal and affect its quality.</a:t>
            </a:r>
          </a:p>
          <a:p>
            <a:pPr marL="114300" indent="0">
              <a:buNone/>
            </a:pPr>
            <a:endParaRPr lang="en-US" sz="2400" dirty="0"/>
          </a:p>
        </p:txBody>
      </p:sp>
      <p:sp>
        <p:nvSpPr>
          <p:cNvPr id="4" name="Slide Number Placeholder 3">
            <a:extLst>
              <a:ext uri="{FF2B5EF4-FFF2-40B4-BE49-F238E27FC236}">
                <a16:creationId xmlns:a16="http://schemas.microsoft.com/office/drawing/2014/main" id="{4F8DDEE2-6743-4846-8960-21FE38CFD6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80238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A54E6-E098-4258-88AF-DAE74C2C0745}"/>
              </a:ext>
            </a:extLst>
          </p:cNvPr>
          <p:cNvSpPr>
            <a:spLocks noGrp="1"/>
          </p:cNvSpPr>
          <p:nvPr>
            <p:ph type="body" idx="1"/>
          </p:nvPr>
        </p:nvSpPr>
        <p:spPr>
          <a:xfrm>
            <a:off x="612742" y="320512"/>
            <a:ext cx="10741058" cy="6400964"/>
          </a:xfrm>
        </p:spPr>
        <p:txBody>
          <a:bodyPr/>
          <a:lstStyle/>
          <a:p>
            <a:pPr marL="114300" indent="0">
              <a:buNone/>
            </a:pPr>
            <a:r>
              <a:rPr lang="en-GB" sz="2200" b="1" dirty="0"/>
              <a:t>3. Receiver:</a:t>
            </a:r>
            <a:endParaRPr lang="en-GB" sz="2200" dirty="0"/>
          </a:p>
          <a:p>
            <a:pPr marL="114300" indent="0">
              <a:buNone/>
            </a:pPr>
            <a:r>
              <a:rPr lang="en-GB" sz="2200" dirty="0"/>
              <a:t>The receiver in a digital communication system is responsible for recovering the transmitted signal, decoding the digital data, and delivering it to the intended recipient. It typically consists of the following components and functions:</a:t>
            </a:r>
          </a:p>
          <a:p>
            <a:r>
              <a:rPr lang="en-GB" sz="2200" b="1" dirty="0"/>
              <a:t>Demodulation:</a:t>
            </a:r>
            <a:r>
              <a:rPr lang="en-GB" sz="2200" dirty="0"/>
              <a:t> Demodulation involves extracting the modulated digital data from the received signal by reversing the modulation process. Demodulation techniques are chosen based on the modulation scheme used at the transmitter.</a:t>
            </a:r>
          </a:p>
          <a:p>
            <a:r>
              <a:rPr lang="en-GB" sz="2200" b="1" dirty="0"/>
              <a:t>Decoding:</a:t>
            </a:r>
            <a:r>
              <a:rPr lang="en-GB" sz="2200" dirty="0"/>
              <a:t> Decoding involves reversing the channel encoding process to recover the original digital data from the received signal. Error detection and correction techniques, such as FEC decoding and convolutional decoding, are applied to mitigate errors introduced during transmission.</a:t>
            </a:r>
          </a:p>
          <a:p>
            <a:r>
              <a:rPr lang="en-GB" sz="2200" b="1" dirty="0"/>
              <a:t>Error Detection and Correction:</a:t>
            </a:r>
            <a:r>
              <a:rPr lang="en-GB" sz="2200" dirty="0"/>
              <a:t> Error detection and correction techniques are used to identify and correct errors in the received data. This ensures the accuracy and reliability of the transmitted information.</a:t>
            </a:r>
          </a:p>
          <a:p>
            <a:r>
              <a:rPr lang="en-GB" sz="2200" b="1" dirty="0"/>
              <a:t>Signal Processing:</a:t>
            </a:r>
            <a:r>
              <a:rPr lang="en-GB" sz="2200" dirty="0"/>
              <a:t> Signal processing techniques may be applied to the received signal to enhance its quality and improve the performance of the receiver. This may include filtering, equalization, and noise reduction.</a:t>
            </a:r>
          </a:p>
          <a:p>
            <a:pPr marL="114300" indent="0">
              <a:buNone/>
            </a:pPr>
            <a:endParaRPr lang="en-US" sz="2200" dirty="0"/>
          </a:p>
        </p:txBody>
      </p:sp>
      <p:sp>
        <p:nvSpPr>
          <p:cNvPr id="4" name="Slide Number Placeholder 3">
            <a:extLst>
              <a:ext uri="{FF2B5EF4-FFF2-40B4-BE49-F238E27FC236}">
                <a16:creationId xmlns:a16="http://schemas.microsoft.com/office/drawing/2014/main" id="{B6B700C2-6738-43CF-AB24-85F854E173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99218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2133600" y="190500"/>
            <a:ext cx="7772400" cy="5717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3200" dirty="0"/>
              <a:t>Requirements for Communications Systems</a:t>
            </a:r>
            <a:endParaRPr dirty="0"/>
          </a:p>
        </p:txBody>
      </p:sp>
      <p:sp>
        <p:nvSpPr>
          <p:cNvPr id="117" name="Google Shape;117;p5"/>
          <p:cNvSpPr txBox="1">
            <a:spLocks noGrp="1"/>
          </p:cNvSpPr>
          <p:nvPr>
            <p:ph type="body" idx="1"/>
          </p:nvPr>
        </p:nvSpPr>
        <p:spPr>
          <a:xfrm>
            <a:off x="838200" y="1006763"/>
            <a:ext cx="9059944" cy="5634181"/>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dirty="0"/>
              <a:t>Availability</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i="1" dirty="0"/>
              <a:t>Reliability</a:t>
            </a:r>
            <a:endParaRPr i="1"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Response time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User friendly</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Universal service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i="1" dirty="0"/>
              <a:t>Fast</a:t>
            </a:r>
          </a:p>
          <a:p>
            <a:pPr marL="514350" lvl="0" indent="-514350" algn="l" rtl="0">
              <a:lnSpc>
                <a:spcPct val="90000"/>
              </a:lnSpc>
              <a:spcBef>
                <a:spcPts val="1000"/>
              </a:spcBef>
              <a:spcAft>
                <a:spcPts val="0"/>
              </a:spcAft>
              <a:buClr>
                <a:schemeClr val="dk1"/>
              </a:buClr>
              <a:buSzPts val="2800"/>
              <a:buFont typeface="Calibri"/>
              <a:buAutoNum type="arabicPeriod"/>
            </a:pPr>
            <a:r>
              <a:rPr lang="en-US" i="1" dirty="0"/>
              <a:t>Security</a:t>
            </a:r>
            <a:endParaRPr i="1"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Inexpensive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ecosystem</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Flexibility and growth</a:t>
            </a:r>
            <a:endParaRPr b="1"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Others</a:t>
            </a:r>
            <a:endParaRPr dirty="0"/>
          </a:p>
        </p:txBody>
      </p:sp>
      <p:sp>
        <p:nvSpPr>
          <p:cNvPr id="118" name="Google Shape;1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C02B92-9DE4-46EA-BA77-A589B8DE7F77}"/>
              </a:ext>
            </a:extLst>
          </p:cNvPr>
          <p:cNvSpPr>
            <a:spLocks noGrp="1"/>
          </p:cNvSpPr>
          <p:nvPr>
            <p:ph type="body" idx="1"/>
          </p:nvPr>
        </p:nvSpPr>
        <p:spPr>
          <a:xfrm>
            <a:off x="329938" y="498474"/>
            <a:ext cx="11023862" cy="6040438"/>
          </a:xfrm>
        </p:spPr>
        <p:txBody>
          <a:bodyPr/>
          <a:lstStyle/>
          <a:p>
            <a:pPr marL="114300" indent="0">
              <a:buNone/>
            </a:pPr>
            <a:r>
              <a:rPr lang="en-GB" sz="2400" dirty="0"/>
              <a:t>Some examples of communications systems and how they meet various requirements:</a:t>
            </a:r>
          </a:p>
          <a:p>
            <a:r>
              <a:rPr lang="en-GB" b="1" dirty="0"/>
              <a:t>Cellular Network (e.g., 4G LTE, 5G, 6G)</a:t>
            </a:r>
            <a:r>
              <a:rPr lang="en-GB" dirty="0"/>
              <a:t>:</a:t>
            </a:r>
          </a:p>
          <a:p>
            <a:pPr lvl="1"/>
            <a:r>
              <a:rPr lang="en-GB" b="1" dirty="0"/>
              <a:t>Reliability:</a:t>
            </a:r>
            <a:r>
              <a:rPr lang="en-GB" dirty="0"/>
              <a:t> Cellular networks use techniques like error correction coding and handover mechanisms to ensure reliable communication, even in the presence of noise and interference.</a:t>
            </a:r>
          </a:p>
          <a:p>
            <a:pPr lvl="1"/>
            <a:r>
              <a:rPr lang="en-GB" b="1" dirty="0"/>
              <a:t>Speed:</a:t>
            </a:r>
            <a:r>
              <a:rPr lang="en-GB" dirty="0"/>
              <a:t> 4G LTE, 5G, and 6G networks support high data rates, allowing for fast data transmission, suitable for applications like video streaming and online gaming.</a:t>
            </a:r>
          </a:p>
          <a:p>
            <a:pPr lvl="1"/>
            <a:r>
              <a:rPr lang="en-GB" b="1" dirty="0"/>
              <a:t>Security:</a:t>
            </a:r>
            <a:r>
              <a:rPr lang="en-GB" dirty="0"/>
              <a:t> These networks employ encryption and authentication mechanisms to secure user data and prevent unauthorized access.</a:t>
            </a:r>
          </a:p>
          <a:p>
            <a:pPr lvl="1"/>
            <a:r>
              <a:rPr lang="en-GB" b="1" dirty="0"/>
              <a:t>Coverage:</a:t>
            </a:r>
            <a:r>
              <a:rPr lang="en-GB" dirty="0"/>
              <a:t> Cellular networks provide coverage over large geographic areas through a network of base stations, ensuring widespread connectivity.</a:t>
            </a:r>
          </a:p>
          <a:p>
            <a:pPr lvl="1"/>
            <a:r>
              <a:rPr lang="en-GB" b="1" dirty="0"/>
              <a:t>Latency:</a:t>
            </a:r>
            <a:r>
              <a:rPr lang="en-GB" dirty="0"/>
              <a:t> 5G networks aim to reduce latency significantly, enabling low-latency applications like autonomous vehicles and real-time remote surgeries.</a:t>
            </a:r>
          </a:p>
        </p:txBody>
      </p:sp>
      <p:sp>
        <p:nvSpPr>
          <p:cNvPr id="4" name="Slide Number Placeholder 3">
            <a:extLst>
              <a:ext uri="{FF2B5EF4-FFF2-40B4-BE49-F238E27FC236}">
                <a16:creationId xmlns:a16="http://schemas.microsoft.com/office/drawing/2014/main" id="{24B8E3A9-19C8-436C-88E7-63D0C0213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37820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C02B92-9DE4-46EA-BA77-A589B8DE7F77}"/>
              </a:ext>
            </a:extLst>
          </p:cNvPr>
          <p:cNvSpPr>
            <a:spLocks noGrp="1"/>
          </p:cNvSpPr>
          <p:nvPr>
            <p:ph type="body" idx="1"/>
          </p:nvPr>
        </p:nvSpPr>
        <p:spPr>
          <a:xfrm>
            <a:off x="338580" y="408781"/>
            <a:ext cx="10515600" cy="6040438"/>
          </a:xfrm>
        </p:spPr>
        <p:txBody>
          <a:bodyPr/>
          <a:lstStyle/>
          <a:p>
            <a:r>
              <a:rPr lang="en-GB" sz="3200" b="1" dirty="0"/>
              <a:t>Satellite Communication System</a:t>
            </a:r>
            <a:r>
              <a:rPr lang="en-GB" sz="3200" dirty="0"/>
              <a:t>:</a:t>
            </a:r>
          </a:p>
          <a:p>
            <a:pPr lvl="1"/>
            <a:r>
              <a:rPr lang="en-GB" sz="2800" b="1" dirty="0"/>
              <a:t>Reliability:</a:t>
            </a:r>
            <a:r>
              <a:rPr lang="en-GB" sz="2800" dirty="0"/>
              <a:t> Satellite communication systems use redundancy and error correction techniques to ensure reliable communication over long distances and in harsh environments.</a:t>
            </a:r>
          </a:p>
          <a:p>
            <a:pPr lvl="1"/>
            <a:r>
              <a:rPr lang="en-GB" sz="2800" b="1" dirty="0"/>
              <a:t>Coverage:</a:t>
            </a:r>
            <a:r>
              <a:rPr lang="en-GB" sz="2800" dirty="0"/>
              <a:t> Satellite systems can provide coverage to remote areas where terrestrial infrastructure is unavailable, making them ideal for global communication.</a:t>
            </a:r>
          </a:p>
          <a:p>
            <a:pPr lvl="1"/>
            <a:r>
              <a:rPr lang="en-GB" sz="2800" b="1" dirty="0"/>
              <a:t>Security:</a:t>
            </a:r>
            <a:r>
              <a:rPr lang="en-GB" sz="2800" dirty="0"/>
              <a:t> Encryption and authentication protocols are used to secure data transmitted over satellite links, protecting against unauthorized access.</a:t>
            </a:r>
          </a:p>
          <a:p>
            <a:pPr lvl="1"/>
            <a:r>
              <a:rPr lang="en-GB" sz="2800" b="1" dirty="0"/>
              <a:t>Latency:</a:t>
            </a:r>
            <a:r>
              <a:rPr lang="en-GB" sz="2800" dirty="0"/>
              <a:t> While satellite communication can introduce higher latency compared to terrestrial networks due to signal travel time, advances in technology aim to minimize this latency.</a:t>
            </a:r>
          </a:p>
        </p:txBody>
      </p:sp>
      <p:sp>
        <p:nvSpPr>
          <p:cNvPr id="4" name="Slide Number Placeholder 3">
            <a:extLst>
              <a:ext uri="{FF2B5EF4-FFF2-40B4-BE49-F238E27FC236}">
                <a16:creationId xmlns:a16="http://schemas.microsoft.com/office/drawing/2014/main" id="{24B8E3A9-19C8-436C-88E7-63D0C0213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79700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C02B92-9DE4-46EA-BA77-A589B8DE7F77}"/>
              </a:ext>
            </a:extLst>
          </p:cNvPr>
          <p:cNvSpPr>
            <a:spLocks noGrp="1"/>
          </p:cNvSpPr>
          <p:nvPr>
            <p:ph type="body" idx="1"/>
          </p:nvPr>
        </p:nvSpPr>
        <p:spPr>
          <a:xfrm>
            <a:off x="184727" y="505980"/>
            <a:ext cx="11169073" cy="6215495"/>
          </a:xfrm>
        </p:spPr>
        <p:txBody>
          <a:bodyPr/>
          <a:lstStyle/>
          <a:p>
            <a:r>
              <a:rPr lang="en-GB" b="1" dirty="0"/>
              <a:t>Wireless Local Area Network (Wi-Fi)</a:t>
            </a:r>
            <a:r>
              <a:rPr lang="en-GB" dirty="0"/>
              <a:t>:</a:t>
            </a:r>
          </a:p>
          <a:p>
            <a:pPr lvl="1"/>
            <a:r>
              <a:rPr lang="en-GB" b="1" dirty="0"/>
              <a:t>Speed:</a:t>
            </a:r>
            <a:r>
              <a:rPr lang="en-GB" dirty="0"/>
              <a:t> Wi-Fi networks support high data rates suitable for applications like internet browsing, file transfer, and video streaming within a localized area.</a:t>
            </a:r>
          </a:p>
          <a:p>
            <a:pPr lvl="1"/>
            <a:r>
              <a:rPr lang="en-GB" b="1" dirty="0"/>
              <a:t>Compatibility:</a:t>
            </a:r>
            <a:r>
              <a:rPr lang="en-GB" dirty="0"/>
              <a:t> Wi-Fi is compatible with a wide range of devices, allowing for easy communication between smartphones, laptops, smart home devices, and more.</a:t>
            </a:r>
          </a:p>
          <a:p>
            <a:pPr lvl="1"/>
            <a:r>
              <a:rPr lang="en-GB" b="1" dirty="0"/>
              <a:t>Security:</a:t>
            </a:r>
            <a:r>
              <a:rPr lang="en-GB" dirty="0"/>
              <a:t> Wi-Fi networks implement encryption protocols like WPA2/WPA3 and password authentication to secure wireless communication and prevent unauthorized access.</a:t>
            </a:r>
          </a:p>
          <a:p>
            <a:pPr lvl="1"/>
            <a:r>
              <a:rPr lang="en-GB" b="1" dirty="0"/>
              <a:t>Scalability:</a:t>
            </a:r>
            <a:r>
              <a:rPr lang="en-GB" dirty="0"/>
              <a:t> Wi-Fi networks can be scaled by adding additional access points to increase coverage and support more users within a specific area.</a:t>
            </a:r>
          </a:p>
          <a:p>
            <a:pPr lvl="1"/>
            <a:r>
              <a:rPr lang="en-GB" b="1" dirty="0"/>
              <a:t>Manageability:</a:t>
            </a:r>
            <a:r>
              <a:rPr lang="en-GB" dirty="0"/>
              <a:t> Wi-Fi networks can be managed centrally through network management software, allowing for configuration, monitoring, and troubleshooting of network devices.</a:t>
            </a:r>
            <a:endParaRPr lang="en-GB" sz="2000" dirty="0"/>
          </a:p>
          <a:p>
            <a:pPr marL="114300" indent="0">
              <a:buNone/>
            </a:pPr>
            <a:endParaRPr lang="en-GB" sz="2000" dirty="0"/>
          </a:p>
          <a:p>
            <a:pPr marL="114300" indent="0">
              <a:lnSpc>
                <a:spcPct val="100000"/>
              </a:lnSpc>
              <a:buNone/>
            </a:pPr>
            <a:r>
              <a:rPr lang="en-GB" sz="2000" dirty="0"/>
              <a:t>These examples demonstrate how different communications systems address various requirements such as reliability, speed, security, coverage, scalability, and manageability, depending on their specific use cases and deployment scenarios.</a:t>
            </a:r>
          </a:p>
        </p:txBody>
      </p:sp>
      <p:sp>
        <p:nvSpPr>
          <p:cNvPr id="4" name="Slide Number Placeholder 3">
            <a:extLst>
              <a:ext uri="{FF2B5EF4-FFF2-40B4-BE49-F238E27FC236}">
                <a16:creationId xmlns:a16="http://schemas.microsoft.com/office/drawing/2014/main" id="{24B8E3A9-19C8-436C-88E7-63D0C0213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55595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12A9-6976-437A-9D3B-3E5B822374C3}"/>
              </a:ext>
            </a:extLst>
          </p:cNvPr>
          <p:cNvSpPr>
            <a:spLocks noGrp="1"/>
          </p:cNvSpPr>
          <p:nvPr>
            <p:ph type="title"/>
          </p:nvPr>
        </p:nvSpPr>
        <p:spPr>
          <a:xfrm>
            <a:off x="838200" y="310153"/>
            <a:ext cx="10515600" cy="544512"/>
          </a:xfrm>
        </p:spPr>
        <p:txBody>
          <a:bodyPr/>
          <a:lstStyle/>
          <a:p>
            <a:r>
              <a:rPr lang="en-GB" b="1" dirty="0"/>
              <a:t>Applications of Digital Communications</a:t>
            </a:r>
            <a:r>
              <a:rPr lang="en-GB" dirty="0"/>
              <a:t>:</a:t>
            </a:r>
            <a:endParaRPr lang="en-US" dirty="0"/>
          </a:p>
        </p:txBody>
      </p:sp>
      <p:sp>
        <p:nvSpPr>
          <p:cNvPr id="3" name="Text Placeholder 2">
            <a:extLst>
              <a:ext uri="{FF2B5EF4-FFF2-40B4-BE49-F238E27FC236}">
                <a16:creationId xmlns:a16="http://schemas.microsoft.com/office/drawing/2014/main" id="{317BC71B-88DA-4533-ADE9-C69712B61122}"/>
              </a:ext>
            </a:extLst>
          </p:cNvPr>
          <p:cNvSpPr>
            <a:spLocks noGrp="1"/>
          </p:cNvSpPr>
          <p:nvPr>
            <p:ph type="body" idx="1"/>
          </p:nvPr>
        </p:nvSpPr>
        <p:spPr>
          <a:xfrm>
            <a:off x="838200" y="931802"/>
            <a:ext cx="10515600" cy="3089684"/>
          </a:xfrm>
        </p:spPr>
        <p:txBody>
          <a:bodyPr/>
          <a:lstStyle/>
          <a:p>
            <a:r>
              <a:rPr lang="en-GB" sz="2400" dirty="0"/>
              <a:t>Telecommunication: applications of digital communications in telephony, mobile communication, and internet communication.</a:t>
            </a:r>
          </a:p>
          <a:p>
            <a:r>
              <a:rPr lang="en-GB" sz="2400" dirty="0"/>
              <a:t>Data Transmission: how digital communications are used for data transmission in computer networks, including local area networks (LANs) and wide area networks (WANs).</a:t>
            </a:r>
          </a:p>
          <a:p>
            <a:r>
              <a:rPr lang="en-GB" sz="2400" dirty="0"/>
              <a:t>Broadcasting: the role of digital communications in broadcasting, including digital television (DTV) and digital radio.</a:t>
            </a:r>
          </a:p>
          <a:p>
            <a:pPr marL="114300" indent="0">
              <a:buNone/>
            </a:pPr>
            <a:endParaRPr lang="en-US" sz="2400" dirty="0"/>
          </a:p>
        </p:txBody>
      </p:sp>
      <p:sp>
        <p:nvSpPr>
          <p:cNvPr id="4" name="Slide Number Placeholder 3">
            <a:extLst>
              <a:ext uri="{FF2B5EF4-FFF2-40B4-BE49-F238E27FC236}">
                <a16:creationId xmlns:a16="http://schemas.microsoft.com/office/drawing/2014/main" id="{A4CD4E14-3017-451A-87D6-1F4460F540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2050" name="Picture 2" descr="Telecommunications network | Benefits, Types &amp; Components | Britannica">
            <a:extLst>
              <a:ext uri="{FF2B5EF4-FFF2-40B4-BE49-F238E27FC236}">
                <a16:creationId xmlns:a16="http://schemas.microsoft.com/office/drawing/2014/main" id="{31BC7CAB-F8E4-47D8-B0AD-9DBB18159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7" y="4321564"/>
            <a:ext cx="4175485" cy="2505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896686-7398-4578-8515-0D472D1ABF3F}"/>
              </a:ext>
            </a:extLst>
          </p:cNvPr>
          <p:cNvPicPr>
            <a:picLocks noChangeAspect="1"/>
          </p:cNvPicPr>
          <p:nvPr/>
        </p:nvPicPr>
        <p:blipFill>
          <a:blip r:embed="rId3"/>
          <a:stretch>
            <a:fillRect/>
          </a:stretch>
        </p:blipFill>
        <p:spPr>
          <a:xfrm>
            <a:off x="4501058" y="4222127"/>
            <a:ext cx="3851778" cy="2648098"/>
          </a:xfrm>
          <a:prstGeom prst="rect">
            <a:avLst/>
          </a:prstGeom>
        </p:spPr>
      </p:pic>
      <p:pic>
        <p:nvPicPr>
          <p:cNvPr id="2056" name="Picture 8" descr="Digital television system. | Download Scientific Diagram">
            <a:extLst>
              <a:ext uri="{FF2B5EF4-FFF2-40B4-BE49-F238E27FC236}">
                <a16:creationId xmlns:a16="http://schemas.microsoft.com/office/drawing/2014/main" id="{DC52F010-6C8C-45E2-8569-D9DB1B8F6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8647" y="4370879"/>
            <a:ext cx="3045741" cy="235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2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12A9-6976-437A-9D3B-3E5B822374C3}"/>
              </a:ext>
            </a:extLst>
          </p:cNvPr>
          <p:cNvSpPr>
            <a:spLocks noGrp="1"/>
          </p:cNvSpPr>
          <p:nvPr>
            <p:ph type="title"/>
          </p:nvPr>
        </p:nvSpPr>
        <p:spPr>
          <a:xfrm>
            <a:off x="838200" y="1"/>
            <a:ext cx="10515600" cy="772998"/>
          </a:xfrm>
        </p:spPr>
        <p:txBody>
          <a:bodyPr/>
          <a:lstStyle/>
          <a:p>
            <a:r>
              <a:rPr lang="en-GB" b="1" dirty="0"/>
              <a:t>Applications of Digital Communications</a:t>
            </a:r>
            <a:r>
              <a:rPr lang="en-GB" dirty="0"/>
              <a:t>:</a:t>
            </a:r>
            <a:endParaRPr lang="en-US" dirty="0"/>
          </a:p>
        </p:txBody>
      </p:sp>
      <p:sp>
        <p:nvSpPr>
          <p:cNvPr id="3" name="Text Placeholder 2">
            <a:extLst>
              <a:ext uri="{FF2B5EF4-FFF2-40B4-BE49-F238E27FC236}">
                <a16:creationId xmlns:a16="http://schemas.microsoft.com/office/drawing/2014/main" id="{317BC71B-88DA-4533-ADE9-C69712B61122}"/>
              </a:ext>
            </a:extLst>
          </p:cNvPr>
          <p:cNvSpPr>
            <a:spLocks noGrp="1"/>
          </p:cNvSpPr>
          <p:nvPr>
            <p:ph type="body" idx="1"/>
          </p:nvPr>
        </p:nvSpPr>
        <p:spPr>
          <a:xfrm>
            <a:off x="235670" y="688158"/>
            <a:ext cx="11679810" cy="3592022"/>
          </a:xfrm>
        </p:spPr>
        <p:txBody>
          <a:bodyPr/>
          <a:lstStyle/>
          <a:p>
            <a:r>
              <a:rPr lang="en-GB" sz="2400" b="1" dirty="0"/>
              <a:t>Remote Sensing and Control</a:t>
            </a:r>
            <a:r>
              <a:rPr lang="en-GB" sz="2400" dirty="0"/>
              <a:t>: </a:t>
            </a:r>
            <a:r>
              <a:rPr lang="en-GB" sz="2000" dirty="0"/>
              <a:t>Digital communications are used in remote sensing and control systems for monitoring and controlling remote devices and systems. Examples include remote environmental monitoring, remote control of industrial equipment, and telemetry systems used in aerospace and satellite communication.</a:t>
            </a:r>
            <a:endParaRPr lang="en-GB" sz="2400" dirty="0"/>
          </a:p>
          <a:p>
            <a:r>
              <a:rPr lang="en-GB" sz="2400" b="1" dirty="0"/>
              <a:t>Surveillance and Security</a:t>
            </a:r>
            <a:r>
              <a:rPr lang="en-GB" sz="2400" dirty="0"/>
              <a:t>: </a:t>
            </a:r>
            <a:r>
              <a:rPr lang="en-GB" sz="2000" dirty="0"/>
              <a:t>Digital communications support surveillance and security applications, including closed-circuit television (CCTV), video surveillance systems, and security alarms. They enable the transmission of video, audio, and data signals for monitoring and protecting physical and digital assets.</a:t>
            </a:r>
          </a:p>
          <a:p>
            <a:r>
              <a:rPr lang="en-GB" sz="2400" b="1" dirty="0"/>
              <a:t>Emergency Communication</a:t>
            </a:r>
            <a:r>
              <a:rPr lang="en-GB" sz="2400" dirty="0"/>
              <a:t>: </a:t>
            </a:r>
            <a:r>
              <a:rPr lang="en-GB" sz="1800" dirty="0"/>
              <a:t>Digital communications are critical for emergency communication systems, including public safety networks, emergency alert systems, and disaster response communication. They enable rapid and reliable communication during emergencies and natural disasters to coordinate response efforts and disseminate critical information.</a:t>
            </a:r>
            <a:endParaRPr lang="en-GB" sz="2000" dirty="0"/>
          </a:p>
        </p:txBody>
      </p:sp>
      <p:sp>
        <p:nvSpPr>
          <p:cNvPr id="4" name="Slide Number Placeholder 3">
            <a:extLst>
              <a:ext uri="{FF2B5EF4-FFF2-40B4-BE49-F238E27FC236}">
                <a16:creationId xmlns:a16="http://schemas.microsoft.com/office/drawing/2014/main" id="{A4CD4E14-3017-451A-87D6-1F4460F540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074" name="Picture 2" descr="Sensors | Free Full-Text | Space-Air-Ground Integrated 6G Wireless  Communication Networks: A Review of Antenna Technologies and Application  Scenarios">
            <a:extLst>
              <a:ext uri="{FF2B5EF4-FFF2-40B4-BE49-F238E27FC236}">
                <a16:creationId xmlns:a16="http://schemas.microsoft.com/office/drawing/2014/main" id="{3F2E8BCE-D9F6-4CB6-9590-F7F5F2EBF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4280180"/>
            <a:ext cx="3893581" cy="25778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deo Surveillance Camera - an overview | ScienceDirect Topics">
            <a:extLst>
              <a:ext uri="{FF2B5EF4-FFF2-40B4-BE49-F238E27FC236}">
                <a16:creationId xmlns:a16="http://schemas.microsoft.com/office/drawing/2014/main" id="{676CA269-5CB6-4075-9EBF-ADE2B2241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67" y="4218568"/>
            <a:ext cx="3263865" cy="26394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mote Sensing | Free Full-Text | An Overview of Emergency Communication  Networks">
            <a:extLst>
              <a:ext uri="{FF2B5EF4-FFF2-40B4-BE49-F238E27FC236}">
                <a16:creationId xmlns:a16="http://schemas.microsoft.com/office/drawing/2014/main" id="{C25B098D-251B-48E4-9009-944B20C57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911" y="4280180"/>
            <a:ext cx="3893582" cy="257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8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46A-5C10-4C1E-9747-86C59E94C8F8}"/>
              </a:ext>
            </a:extLst>
          </p:cNvPr>
          <p:cNvSpPr>
            <a:spLocks noGrp="1"/>
          </p:cNvSpPr>
          <p:nvPr>
            <p:ph type="title"/>
          </p:nvPr>
        </p:nvSpPr>
        <p:spPr>
          <a:xfrm>
            <a:off x="838200" y="136525"/>
            <a:ext cx="10515600" cy="777875"/>
          </a:xfrm>
        </p:spPr>
        <p:txBody>
          <a:bodyPr/>
          <a:lstStyle/>
          <a:p>
            <a:r>
              <a:rPr lang="en-GB" sz="3600" b="1" dirty="0"/>
              <a:t>Challenges Faced by Digital Communication Systems:</a:t>
            </a:r>
            <a:endParaRPr lang="en-US" sz="3600" dirty="0"/>
          </a:p>
        </p:txBody>
      </p:sp>
      <p:sp>
        <p:nvSpPr>
          <p:cNvPr id="3" name="Text Placeholder 2">
            <a:extLst>
              <a:ext uri="{FF2B5EF4-FFF2-40B4-BE49-F238E27FC236}">
                <a16:creationId xmlns:a16="http://schemas.microsoft.com/office/drawing/2014/main" id="{D7C0C02F-D476-4F8D-97BA-1D6C4AC0D4AB}"/>
              </a:ext>
            </a:extLst>
          </p:cNvPr>
          <p:cNvSpPr>
            <a:spLocks noGrp="1"/>
          </p:cNvSpPr>
          <p:nvPr>
            <p:ph type="body" idx="1"/>
          </p:nvPr>
        </p:nvSpPr>
        <p:spPr>
          <a:xfrm>
            <a:off x="838200" y="820132"/>
            <a:ext cx="10515600" cy="5356831"/>
          </a:xfrm>
        </p:spPr>
        <p:txBody>
          <a:bodyPr/>
          <a:lstStyle/>
          <a:p>
            <a:r>
              <a:rPr lang="en-GB" sz="2200" b="1" dirty="0"/>
              <a:t>Bandwidth Limitations:</a:t>
            </a:r>
            <a:r>
              <a:rPr lang="en-GB" sz="2200" dirty="0"/>
              <a:t> The increasing demand for data-intensive applications, such as video streaming and cloud computing, poses challenges related to limited available bandwidth. This can lead to congestion and slower data transmission rates, particularly in wireless communication systems.</a:t>
            </a:r>
          </a:p>
          <a:p>
            <a:r>
              <a:rPr lang="en-GB" sz="2200" b="1" dirty="0"/>
              <a:t>Noise and Interference:</a:t>
            </a:r>
            <a:r>
              <a:rPr lang="en-GB" sz="2200" dirty="0"/>
              <a:t> Digital communication systems are susceptible to noise and interference from various sources, including electromagnetic radiation, radio frequency interference, and signal distortion. Noise and interference degrade signal quality, leading to errors and reduced data reliability.</a:t>
            </a:r>
          </a:p>
        </p:txBody>
      </p:sp>
      <p:sp>
        <p:nvSpPr>
          <p:cNvPr id="4" name="Slide Number Placeholder 3">
            <a:extLst>
              <a:ext uri="{FF2B5EF4-FFF2-40B4-BE49-F238E27FC236}">
                <a16:creationId xmlns:a16="http://schemas.microsoft.com/office/drawing/2014/main" id="{DFBEE85C-2B92-46B1-AA4C-79BE0188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5" name="Picture 2" descr="Use Bandwidth Limit Test">
            <a:extLst>
              <a:ext uri="{FF2B5EF4-FFF2-40B4-BE49-F238E27FC236}">
                <a16:creationId xmlns:a16="http://schemas.microsoft.com/office/drawing/2014/main" id="{F76FA4A7-74E9-42C0-BD0C-3215CCB5B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4" y="4070049"/>
            <a:ext cx="4524741" cy="25338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lectromagnetic interference - Granite Devices Knowledge Wiki">
            <a:extLst>
              <a:ext uri="{FF2B5EF4-FFF2-40B4-BE49-F238E27FC236}">
                <a16:creationId xmlns:a16="http://schemas.microsoft.com/office/drawing/2014/main" id="{C4EA9C39-81F8-4A55-8F7E-056290FB9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318" y="3812394"/>
            <a:ext cx="4236563" cy="301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2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t>Definition</a:t>
            </a:r>
            <a:endParaRPr dirty="0"/>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Arial"/>
                <a:ea typeface="Arial"/>
                <a:cs typeface="Arial"/>
                <a:sym typeface="Arial"/>
              </a:rPr>
              <a:t>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Telecommunication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Data &amp; information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Data 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Voice 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Video 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Arial"/>
                <a:ea typeface="Arial"/>
                <a:cs typeface="Arial"/>
                <a:sym typeface="Arial"/>
              </a:rPr>
              <a:t>Multimedia communication</a:t>
            </a:r>
            <a:endParaRPr b="1" dirty="0">
              <a:latin typeface="Arial"/>
              <a:ea typeface="Arial"/>
              <a:cs typeface="Arial"/>
              <a:sym typeface="Arial"/>
            </a:endParaRPr>
          </a:p>
        </p:txBody>
      </p:sp>
      <p:sp>
        <p:nvSpPr>
          <p:cNvPr id="104" name="Google Shape;10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46A-5C10-4C1E-9747-86C59E94C8F8}"/>
              </a:ext>
            </a:extLst>
          </p:cNvPr>
          <p:cNvSpPr>
            <a:spLocks noGrp="1"/>
          </p:cNvSpPr>
          <p:nvPr>
            <p:ph type="title"/>
          </p:nvPr>
        </p:nvSpPr>
        <p:spPr>
          <a:xfrm>
            <a:off x="838200" y="136525"/>
            <a:ext cx="10515600" cy="777875"/>
          </a:xfrm>
        </p:spPr>
        <p:txBody>
          <a:bodyPr/>
          <a:lstStyle/>
          <a:p>
            <a:r>
              <a:rPr lang="en-GB" sz="3600" b="1" dirty="0"/>
              <a:t>Challenges Faced by Digital Communication Systems:</a:t>
            </a:r>
            <a:endParaRPr lang="en-US" sz="3600" dirty="0"/>
          </a:p>
        </p:txBody>
      </p:sp>
      <p:sp>
        <p:nvSpPr>
          <p:cNvPr id="3" name="Text Placeholder 2">
            <a:extLst>
              <a:ext uri="{FF2B5EF4-FFF2-40B4-BE49-F238E27FC236}">
                <a16:creationId xmlns:a16="http://schemas.microsoft.com/office/drawing/2014/main" id="{D7C0C02F-D476-4F8D-97BA-1D6C4AC0D4AB}"/>
              </a:ext>
            </a:extLst>
          </p:cNvPr>
          <p:cNvSpPr>
            <a:spLocks noGrp="1"/>
          </p:cNvSpPr>
          <p:nvPr>
            <p:ph type="body" idx="1"/>
          </p:nvPr>
        </p:nvSpPr>
        <p:spPr>
          <a:xfrm>
            <a:off x="838200" y="748146"/>
            <a:ext cx="10515600" cy="3110518"/>
          </a:xfrm>
        </p:spPr>
        <p:txBody>
          <a:bodyPr/>
          <a:lstStyle/>
          <a:p>
            <a:r>
              <a:rPr lang="en-GB" sz="2200" b="1" dirty="0"/>
              <a:t>Security Concerns:</a:t>
            </a:r>
            <a:r>
              <a:rPr lang="en-GB" sz="2200" dirty="0"/>
              <a:t> Ensuring the security and privacy of transmitted data is a significant challenge in digital communication systems. Threats such as eavesdropping, hacking, and data breaches pose risks to sensitive information, requiring robust encryption, authentication, and access control measures to mitigate security vulnerabilities.</a:t>
            </a:r>
          </a:p>
          <a:p>
            <a:r>
              <a:rPr lang="en-GB" sz="2200" b="1" dirty="0"/>
              <a:t>Interoperability Issues:</a:t>
            </a:r>
            <a:r>
              <a:rPr lang="en-GB" sz="2200" dirty="0"/>
              <a:t> Interoperability refers to the ability of different communication systems, devices, and protocols to work together easily. Achieving interoperability can be challenging due to the availability of diverse technologies and standards, leading to compatibility issues and communication barriers between different systems.</a:t>
            </a:r>
          </a:p>
        </p:txBody>
      </p:sp>
      <p:sp>
        <p:nvSpPr>
          <p:cNvPr id="4" name="Slide Number Placeholder 3">
            <a:extLst>
              <a:ext uri="{FF2B5EF4-FFF2-40B4-BE49-F238E27FC236}">
                <a16:creationId xmlns:a16="http://schemas.microsoft.com/office/drawing/2014/main" id="{DFBEE85C-2B92-46B1-AA4C-79BE0188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5" name="Picture 6" descr="What is Data Security? |Threats, Risks and Solutions">
            <a:extLst>
              <a:ext uri="{FF2B5EF4-FFF2-40B4-BE49-F238E27FC236}">
                <a16:creationId xmlns:a16="http://schemas.microsoft.com/office/drawing/2014/main" id="{59A93684-DDA3-4E98-BF1D-9336BD896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3858664"/>
            <a:ext cx="5370513" cy="302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hat is Interoperability? Definition and FAQs | HEAVY.AI">
            <a:extLst>
              <a:ext uri="{FF2B5EF4-FFF2-40B4-BE49-F238E27FC236}">
                <a16:creationId xmlns:a16="http://schemas.microsoft.com/office/drawing/2014/main" id="{86DEC816-2DF9-4F21-B83E-9D03A121E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707" y="3779692"/>
            <a:ext cx="4077511" cy="304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9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46A-5C10-4C1E-9747-86C59E94C8F8}"/>
              </a:ext>
            </a:extLst>
          </p:cNvPr>
          <p:cNvSpPr>
            <a:spLocks noGrp="1"/>
          </p:cNvSpPr>
          <p:nvPr>
            <p:ph type="title"/>
          </p:nvPr>
        </p:nvSpPr>
        <p:spPr>
          <a:xfrm>
            <a:off x="838200" y="136525"/>
            <a:ext cx="10515600" cy="777875"/>
          </a:xfrm>
        </p:spPr>
        <p:txBody>
          <a:bodyPr/>
          <a:lstStyle/>
          <a:p>
            <a:r>
              <a:rPr lang="en-GB" sz="2800" b="1" dirty="0"/>
              <a:t>Future Trends and Emerging Technologies in Digital Communications:</a:t>
            </a:r>
            <a:endParaRPr lang="en-US" sz="2800" dirty="0"/>
          </a:p>
        </p:txBody>
      </p:sp>
      <p:sp>
        <p:nvSpPr>
          <p:cNvPr id="3" name="Text Placeholder 2">
            <a:extLst>
              <a:ext uri="{FF2B5EF4-FFF2-40B4-BE49-F238E27FC236}">
                <a16:creationId xmlns:a16="http://schemas.microsoft.com/office/drawing/2014/main" id="{D7C0C02F-D476-4F8D-97BA-1D6C4AC0D4AB}"/>
              </a:ext>
            </a:extLst>
          </p:cNvPr>
          <p:cNvSpPr>
            <a:spLocks noGrp="1"/>
          </p:cNvSpPr>
          <p:nvPr>
            <p:ph type="body" idx="1"/>
          </p:nvPr>
        </p:nvSpPr>
        <p:spPr>
          <a:xfrm>
            <a:off x="838200" y="820133"/>
            <a:ext cx="10515600" cy="2608868"/>
          </a:xfrm>
        </p:spPr>
        <p:txBody>
          <a:bodyPr/>
          <a:lstStyle/>
          <a:p>
            <a:r>
              <a:rPr lang="en-GB" sz="2000" b="1" dirty="0"/>
              <a:t>5G &amp;</a:t>
            </a:r>
            <a:r>
              <a:rPr lang="en-GB" sz="2000" dirty="0"/>
              <a:t> </a:t>
            </a:r>
            <a:r>
              <a:rPr lang="en-GB" sz="2000" b="1" dirty="0"/>
              <a:t>6G</a:t>
            </a:r>
            <a:r>
              <a:rPr lang="en-GB" sz="2000" dirty="0"/>
              <a:t> </a:t>
            </a:r>
            <a:r>
              <a:rPr lang="en-GB" sz="2000" b="1" dirty="0"/>
              <a:t>Networks:</a:t>
            </a:r>
            <a:r>
              <a:rPr lang="en-GB" sz="2000" dirty="0"/>
              <a:t> 5G networks represent the next generation of wireless communication technology, offering higher data rates, lower latency, and increased network capacity compared to previous generations. 5G enables new applications such as autonomous vehicles, augmented reality, and massive IoT deployments.</a:t>
            </a:r>
          </a:p>
          <a:p>
            <a:r>
              <a:rPr lang="en-GB" sz="2000" b="1" dirty="0"/>
              <a:t>Internet of Things (IoT):</a:t>
            </a:r>
            <a:r>
              <a:rPr lang="en-GB" sz="2000" dirty="0"/>
              <a:t> The IoT involves connecting everyday objects and devices to the Internet, enabling them to collect, exchange, and </a:t>
            </a:r>
            <a:r>
              <a:rPr lang="en-GB" sz="2000" dirty="0" err="1"/>
              <a:t>analyze</a:t>
            </a:r>
            <a:r>
              <a:rPr lang="en-GB" sz="2000" dirty="0"/>
              <a:t> data. IoT applications span various sectors, including smart homes, healthcare, agriculture, and industrial automation. Future trends in IoT include edge computing, AI-driven analytics, and secure IoT ecosystems.</a:t>
            </a:r>
          </a:p>
        </p:txBody>
      </p:sp>
      <p:sp>
        <p:nvSpPr>
          <p:cNvPr id="4" name="Slide Number Placeholder 3">
            <a:extLst>
              <a:ext uri="{FF2B5EF4-FFF2-40B4-BE49-F238E27FC236}">
                <a16:creationId xmlns:a16="http://schemas.microsoft.com/office/drawing/2014/main" id="{DFBEE85C-2B92-46B1-AA4C-79BE0188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5" name="Picture 4" descr="Electronics | Free Full-Text | From 5G to beyond 5G: A Comprehensive Survey  of Wireless Network Evolution, Challenges, and Promising Technologies">
            <a:extLst>
              <a:ext uri="{FF2B5EF4-FFF2-40B4-BE49-F238E27FC236}">
                <a16:creationId xmlns:a16="http://schemas.microsoft.com/office/drawing/2014/main" id="{9A2444E0-8E4E-465D-B9D8-C906CBF48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51" y="3670022"/>
            <a:ext cx="4255976" cy="3051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ensors | Free Full-Text | Exploring the Full Potentials of IoT for Better  Financial Growth and Stability: A Comprehensive Survey">
            <a:extLst>
              <a:ext uri="{FF2B5EF4-FFF2-40B4-BE49-F238E27FC236}">
                <a16:creationId xmlns:a16="http://schemas.microsoft.com/office/drawing/2014/main" id="{1D03FCA5-408B-4AAD-B4C1-F655B726F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528" y="3805382"/>
            <a:ext cx="4536144" cy="291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7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46A-5C10-4C1E-9747-86C59E94C8F8}"/>
              </a:ext>
            </a:extLst>
          </p:cNvPr>
          <p:cNvSpPr>
            <a:spLocks noGrp="1"/>
          </p:cNvSpPr>
          <p:nvPr>
            <p:ph type="title"/>
          </p:nvPr>
        </p:nvSpPr>
        <p:spPr>
          <a:xfrm>
            <a:off x="838200" y="136525"/>
            <a:ext cx="10515600" cy="777875"/>
          </a:xfrm>
        </p:spPr>
        <p:txBody>
          <a:bodyPr/>
          <a:lstStyle/>
          <a:p>
            <a:r>
              <a:rPr lang="en-GB" sz="2800" b="1" dirty="0"/>
              <a:t>Future Trends and Emerging Technologies in Digital Communications:</a:t>
            </a:r>
            <a:endParaRPr lang="en-US" sz="2800" dirty="0"/>
          </a:p>
        </p:txBody>
      </p:sp>
      <p:sp>
        <p:nvSpPr>
          <p:cNvPr id="3" name="Text Placeholder 2">
            <a:extLst>
              <a:ext uri="{FF2B5EF4-FFF2-40B4-BE49-F238E27FC236}">
                <a16:creationId xmlns:a16="http://schemas.microsoft.com/office/drawing/2014/main" id="{D7C0C02F-D476-4F8D-97BA-1D6C4AC0D4AB}"/>
              </a:ext>
            </a:extLst>
          </p:cNvPr>
          <p:cNvSpPr>
            <a:spLocks noGrp="1"/>
          </p:cNvSpPr>
          <p:nvPr>
            <p:ph type="body" idx="1"/>
          </p:nvPr>
        </p:nvSpPr>
        <p:spPr>
          <a:xfrm>
            <a:off x="838200" y="820132"/>
            <a:ext cx="10515600" cy="5356831"/>
          </a:xfrm>
        </p:spPr>
        <p:txBody>
          <a:bodyPr/>
          <a:lstStyle/>
          <a:p>
            <a:r>
              <a:rPr lang="en-GB" sz="2000" b="1" dirty="0"/>
              <a:t>Satellite Communication:</a:t>
            </a:r>
            <a:r>
              <a:rPr lang="en-GB" sz="2000" dirty="0"/>
              <a:t> Satellite communication continues to evolve with advancements in satellite technology, including high-throughput satellites (HTS), small satellites (</a:t>
            </a:r>
            <a:r>
              <a:rPr lang="en-GB" sz="2000" dirty="0" err="1"/>
              <a:t>SmallSats</a:t>
            </a:r>
            <a:r>
              <a:rPr lang="en-GB" sz="2000" dirty="0"/>
              <a:t>), and low Earth orbit (LEO) satellite constellations. These advancements enable improved global connectivity, broadband internet access in remote areas, and new satellite-based services.</a:t>
            </a:r>
          </a:p>
          <a:p>
            <a:r>
              <a:rPr lang="en-GB" sz="2000" b="1" dirty="0"/>
              <a:t>Artificial Intelligence (AI) and Machine Learning:</a:t>
            </a:r>
            <a:r>
              <a:rPr lang="en-GB" sz="2000" dirty="0"/>
              <a:t> AI and machine learning technologies are increasingly being integrated into digital communication systems to enhance performance, optimize network management, and improve user experience. AI-driven applications include network optimization, predictive maintenance, and intelligent traffic routing in communication networks.</a:t>
            </a:r>
          </a:p>
          <a:p>
            <a:endParaRPr lang="en-GB" sz="2000" dirty="0"/>
          </a:p>
        </p:txBody>
      </p:sp>
      <p:sp>
        <p:nvSpPr>
          <p:cNvPr id="4" name="Slide Number Placeholder 3">
            <a:extLst>
              <a:ext uri="{FF2B5EF4-FFF2-40B4-BE49-F238E27FC236}">
                <a16:creationId xmlns:a16="http://schemas.microsoft.com/office/drawing/2014/main" id="{DFBEE85C-2B92-46B1-AA4C-79BE0188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1026" name="Picture 2" descr="A straightforward introduction to satellite commun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65" y="3817038"/>
            <a:ext cx="3224935" cy="3043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rtificial Intelligence and Machine Learning made simple">
            <a:extLst>
              <a:ext uri="{FF2B5EF4-FFF2-40B4-BE49-F238E27FC236}">
                <a16:creationId xmlns:a16="http://schemas.microsoft.com/office/drawing/2014/main" id="{E0DA47A6-FB2E-4F00-90F7-4FFF2F146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08582"/>
            <a:ext cx="4723626" cy="271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8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46A-5C10-4C1E-9747-86C59E94C8F8}"/>
              </a:ext>
            </a:extLst>
          </p:cNvPr>
          <p:cNvSpPr>
            <a:spLocks noGrp="1"/>
          </p:cNvSpPr>
          <p:nvPr>
            <p:ph type="title"/>
          </p:nvPr>
        </p:nvSpPr>
        <p:spPr>
          <a:xfrm>
            <a:off x="838200" y="136525"/>
            <a:ext cx="10515600" cy="777875"/>
          </a:xfrm>
        </p:spPr>
        <p:txBody>
          <a:bodyPr/>
          <a:lstStyle/>
          <a:p>
            <a:r>
              <a:rPr lang="en-GB" sz="2800" b="1" dirty="0"/>
              <a:t>Future Trends and Emerging Technologies in Digital Communications:</a:t>
            </a:r>
            <a:endParaRPr lang="en-US" sz="2800" dirty="0"/>
          </a:p>
        </p:txBody>
      </p:sp>
      <p:sp>
        <p:nvSpPr>
          <p:cNvPr id="3" name="Text Placeholder 2">
            <a:extLst>
              <a:ext uri="{FF2B5EF4-FFF2-40B4-BE49-F238E27FC236}">
                <a16:creationId xmlns:a16="http://schemas.microsoft.com/office/drawing/2014/main" id="{D7C0C02F-D476-4F8D-97BA-1D6C4AC0D4AB}"/>
              </a:ext>
            </a:extLst>
          </p:cNvPr>
          <p:cNvSpPr>
            <a:spLocks noGrp="1"/>
          </p:cNvSpPr>
          <p:nvPr>
            <p:ph type="body" idx="1"/>
          </p:nvPr>
        </p:nvSpPr>
        <p:spPr>
          <a:xfrm>
            <a:off x="838200" y="820132"/>
            <a:ext cx="10515600" cy="5356831"/>
          </a:xfrm>
        </p:spPr>
        <p:txBody>
          <a:bodyPr/>
          <a:lstStyle/>
          <a:p>
            <a:r>
              <a:rPr lang="en-GB" sz="2400" b="1" dirty="0"/>
              <a:t>Software-Defined Networking (SDN) and Network Function Virtualization (NFV):</a:t>
            </a:r>
            <a:r>
              <a:rPr lang="en-GB" sz="2400" dirty="0"/>
              <a:t> SDN and NFV technologies enable the virtualization and programmability of network infrastructure, allowing for more agile, scalable, and efficient communication networks. These technologies facilitate network automation, dynamic resource allocation, and flexible service delivery.</a:t>
            </a:r>
          </a:p>
          <a:p>
            <a:r>
              <a:rPr lang="en-GB" sz="2400" b="1" dirty="0"/>
              <a:t>Quantum Communication:</a:t>
            </a:r>
            <a:r>
              <a:rPr lang="en-GB" sz="2400" dirty="0"/>
              <a:t> Quantum communication leverages the principles of quantum mechanics to achieve secure and ultra-fast communication. Quantum key distribution (QKD) enables secure transmission of encryption keys using quantum properties, offering unparalleled security for sensitive data transmission.</a:t>
            </a:r>
          </a:p>
          <a:p>
            <a:r>
              <a:rPr lang="en-GB" sz="2400" b="1" dirty="0"/>
              <a:t>Green Communication:</a:t>
            </a:r>
            <a:r>
              <a:rPr lang="en-GB" sz="2400" dirty="0"/>
              <a:t> With increasing environmental concerns, there is a growing focus on developing sustainable and energy-efficient communication technologies. Green communication initiatives include energy-efficient network designs, renewable energy-powered communication infrastructure, and eco-friendly communication devices.</a:t>
            </a:r>
          </a:p>
          <a:p>
            <a:pPr marL="114300" indent="0">
              <a:buNone/>
            </a:pPr>
            <a:endParaRPr lang="en-US" sz="2400" dirty="0"/>
          </a:p>
        </p:txBody>
      </p:sp>
      <p:sp>
        <p:nvSpPr>
          <p:cNvPr id="4" name="Slide Number Placeholder 3">
            <a:extLst>
              <a:ext uri="{FF2B5EF4-FFF2-40B4-BE49-F238E27FC236}">
                <a16:creationId xmlns:a16="http://schemas.microsoft.com/office/drawing/2014/main" id="{DFBEE85C-2B92-46B1-AA4C-79BE0188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55713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838200" y="365125"/>
            <a:ext cx="10515600" cy="832079"/>
          </a:xfrm>
          <a:prstGeom prst="rect">
            <a:avLst/>
          </a:prstGeom>
          <a:noFill/>
          <a:ln>
            <a:noFill/>
          </a:ln>
        </p:spPr>
        <p:txBody>
          <a:bodyPr spcFirstLastPara="1" wrap="square" lIns="91425" tIns="45700" rIns="91425" bIns="45700" anchor="ctr" anchorCtr="0">
            <a:noAutofit/>
          </a:bodyPr>
          <a:lstStyle/>
          <a:p>
            <a:pPr lvl="0"/>
            <a:r>
              <a:rPr lang="en-US" sz="4000" dirty="0"/>
              <a:t>More on Challenges</a:t>
            </a:r>
            <a:endParaRPr dirty="0"/>
          </a:p>
        </p:txBody>
      </p:sp>
      <p:sp>
        <p:nvSpPr>
          <p:cNvPr id="155" name="Google Shape;15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lvl="0" indent="0">
              <a:spcBef>
                <a:spcPts val="0"/>
              </a:spcBef>
              <a:buNone/>
            </a:pPr>
            <a:r>
              <a:rPr lang="en-US" dirty="0"/>
              <a:t>Challenges while dealing with digital communications systems</a:t>
            </a:r>
          </a:p>
          <a:p>
            <a:pPr marL="628650" lvl="0" indent="-514350" algn="l" rtl="0">
              <a:lnSpc>
                <a:spcPct val="90000"/>
              </a:lnSpc>
              <a:spcBef>
                <a:spcPts val="0"/>
              </a:spcBef>
              <a:spcAft>
                <a:spcPts val="0"/>
              </a:spcAft>
              <a:buSzPts val="1800"/>
              <a:buFont typeface="+mj-lt"/>
              <a:buAutoNum type="arabicParenR"/>
            </a:pPr>
            <a:r>
              <a:rPr lang="en-US" dirty="0"/>
              <a:t>Changing technology:</a:t>
            </a:r>
            <a:r>
              <a:rPr lang="en-US" sz="2500" dirty="0"/>
              <a:t> </a:t>
            </a:r>
            <a:r>
              <a:rPr lang="en-US" sz="2500" dirty="0">
                <a:solidFill>
                  <a:srgbClr val="202124"/>
                </a:solidFill>
                <a:highlight>
                  <a:srgbClr val="FFFFFF"/>
                </a:highlight>
              </a:rPr>
              <a:t>Several technology trends that will drive Telcom innovation, including; </a:t>
            </a:r>
            <a:r>
              <a:rPr lang="en-US" sz="2500" b="1" dirty="0">
                <a:solidFill>
                  <a:srgbClr val="202124"/>
                </a:solidFill>
                <a:highlight>
                  <a:srgbClr val="FFFFFF"/>
                </a:highlight>
              </a:rPr>
              <a:t>5G, </a:t>
            </a:r>
            <a:r>
              <a:rPr lang="en-US" sz="2500" b="1" dirty="0" err="1">
                <a:solidFill>
                  <a:srgbClr val="202124"/>
                </a:solidFill>
                <a:highlight>
                  <a:srgbClr val="FFFFFF"/>
                </a:highlight>
              </a:rPr>
              <a:t>WiFi</a:t>
            </a:r>
            <a:r>
              <a:rPr lang="en-US" sz="2500" b="1" dirty="0">
                <a:solidFill>
                  <a:srgbClr val="202124"/>
                </a:solidFill>
                <a:highlight>
                  <a:srgbClr val="FFFFFF"/>
                </a:highlight>
              </a:rPr>
              <a:t> 6, SMART CITIES, EDGE COMPUTING. ELECTRONIC SIGNATURE, …</a:t>
            </a:r>
            <a:endParaRPr sz="2500" b="1" dirty="0">
              <a:solidFill>
                <a:srgbClr val="202124"/>
              </a:solidFill>
              <a:highlight>
                <a:srgbClr val="FFFFFF"/>
              </a:highlight>
            </a:endParaRPr>
          </a:p>
          <a:p>
            <a:pPr marL="628650" lvl="0" indent="-514350" algn="l" rtl="0">
              <a:lnSpc>
                <a:spcPct val="90000"/>
              </a:lnSpc>
              <a:spcBef>
                <a:spcPts val="1000"/>
              </a:spcBef>
              <a:spcAft>
                <a:spcPts val="0"/>
              </a:spcAft>
              <a:buSzPts val="1800"/>
              <a:buFont typeface="+mj-lt"/>
              <a:buAutoNum type="arabicParenR"/>
            </a:pPr>
            <a:r>
              <a:rPr lang="en-US" dirty="0"/>
              <a:t>Legislative &amp; regulation</a:t>
            </a:r>
            <a:endParaRPr dirty="0"/>
          </a:p>
          <a:p>
            <a:pPr marL="628650" lvl="0" indent="-514350" algn="l" rtl="0">
              <a:lnSpc>
                <a:spcPct val="90000"/>
              </a:lnSpc>
              <a:spcBef>
                <a:spcPts val="0"/>
              </a:spcBef>
              <a:spcAft>
                <a:spcPts val="0"/>
              </a:spcAft>
              <a:buSzPts val="1800"/>
              <a:buFont typeface="+mj-lt"/>
              <a:buAutoNum type="arabicParenR"/>
            </a:pPr>
            <a:r>
              <a:rPr lang="en-US" dirty="0"/>
              <a:t>Changing business environment:</a:t>
            </a:r>
            <a:r>
              <a:rPr lang="en-US" sz="2500" dirty="0"/>
              <a:t> </a:t>
            </a:r>
            <a:r>
              <a:rPr lang="en-US" sz="2500" b="1" dirty="0">
                <a:solidFill>
                  <a:srgbClr val="202124"/>
                </a:solidFill>
                <a:highlight>
                  <a:srgbClr val="FFFFFF"/>
                </a:highlight>
              </a:rPr>
              <a:t>The economy fluctuates up or down daily, frequently causing businesses to alter the way they operate</a:t>
            </a:r>
            <a:r>
              <a:rPr lang="en-US" sz="2500" dirty="0">
                <a:solidFill>
                  <a:srgbClr val="202124"/>
                </a:solidFill>
                <a:highlight>
                  <a:srgbClr val="FFFFFF"/>
                </a:highlight>
              </a:rPr>
              <a:t>. New competitors enter the marketplace while others leave.</a:t>
            </a:r>
            <a:endParaRPr dirty="0"/>
          </a:p>
        </p:txBody>
      </p:sp>
      <p:sp>
        <p:nvSpPr>
          <p:cNvPr id="156" name="Google Shape;15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9BC0-CD62-4D22-89C3-93FE02E2599A}"/>
              </a:ext>
            </a:extLst>
          </p:cNvPr>
          <p:cNvSpPr>
            <a:spLocks noGrp="1"/>
          </p:cNvSpPr>
          <p:nvPr>
            <p:ph type="title"/>
          </p:nvPr>
        </p:nvSpPr>
        <p:spPr>
          <a:xfrm>
            <a:off x="838200" y="136525"/>
            <a:ext cx="10515600" cy="938131"/>
          </a:xfrm>
        </p:spPr>
        <p:txBody>
          <a:bodyPr/>
          <a:lstStyle/>
          <a:p>
            <a:r>
              <a:rPr lang="en-US" dirty="0"/>
              <a:t>Who could solve the Telecom Challenges</a:t>
            </a:r>
          </a:p>
        </p:txBody>
      </p:sp>
      <p:sp>
        <p:nvSpPr>
          <p:cNvPr id="3" name="Text Placeholder 2">
            <a:extLst>
              <a:ext uri="{FF2B5EF4-FFF2-40B4-BE49-F238E27FC236}">
                <a16:creationId xmlns:a16="http://schemas.microsoft.com/office/drawing/2014/main" id="{D65C7E8B-E897-4AAD-9AF9-A7C71276C4B3}"/>
              </a:ext>
            </a:extLst>
          </p:cNvPr>
          <p:cNvSpPr>
            <a:spLocks noGrp="1"/>
          </p:cNvSpPr>
          <p:nvPr>
            <p:ph type="body" idx="1"/>
          </p:nvPr>
        </p:nvSpPr>
        <p:spPr>
          <a:xfrm>
            <a:off x="301656" y="823831"/>
            <a:ext cx="11755225" cy="5783344"/>
          </a:xfrm>
        </p:spPr>
        <p:txBody>
          <a:bodyPr/>
          <a:lstStyle/>
          <a:p>
            <a:pPr marL="114300" indent="0">
              <a:buNone/>
            </a:pPr>
            <a:r>
              <a:rPr lang="en-GB" sz="1800" dirty="0"/>
              <a:t>Some potential contributors to solving telecommunications challenges could include:</a:t>
            </a:r>
          </a:p>
          <a:p>
            <a:r>
              <a:rPr lang="en-GB" sz="1800" dirty="0"/>
              <a:t>Telecommunications Companies: Established telecom companies like AT&amp;T, Verizon, Vodafone, and others often lead the way in implementing new technologies and infrastructure to address challenges in the industry.</a:t>
            </a:r>
          </a:p>
          <a:p>
            <a:r>
              <a:rPr lang="en-GB" sz="1800" dirty="0"/>
              <a:t>Technology Firms: Companies like Huawei, Ericsson, Nokia, Cisco, and others are major players in providing equipment, software, and solutions for telecommunications networks. They continually innovate to improve network performance, security, and efficiency.</a:t>
            </a:r>
          </a:p>
          <a:p>
            <a:r>
              <a:rPr lang="en-GB" sz="1800" dirty="0" err="1"/>
              <a:t>Startups</a:t>
            </a:r>
            <a:r>
              <a:rPr lang="en-GB" sz="1800" dirty="0"/>
              <a:t> and Innovators: Small </a:t>
            </a:r>
            <a:r>
              <a:rPr lang="en-GB" sz="1800" dirty="0" err="1"/>
              <a:t>startups</a:t>
            </a:r>
            <a:r>
              <a:rPr lang="en-GB" sz="1800" dirty="0"/>
              <a:t> and innovative companies may introduce disruptive technologies and solutions that address specific challenges in the telecommunications sector, such as improving bandwidth efficiency, enhancing network security, or optimizing infrastructure deployment.</a:t>
            </a:r>
          </a:p>
          <a:p>
            <a:r>
              <a:rPr lang="en-GB" sz="1800" dirty="0"/>
              <a:t>Research Institutions: Universities, research labs, and institutions focused on telecommunications research contribute significantly to advancing the field through fundamental research, developing new technologies, and testing innovative solutions.</a:t>
            </a:r>
          </a:p>
          <a:p>
            <a:r>
              <a:rPr lang="en-GB" sz="1800" dirty="0"/>
              <a:t>Regulatory Bodies: Government agencies and regulatory bodies play a crucial role in shaping the telecommunications industry through policies, regulations, and standards that aim to ensure fair competition, protect consumers, and promote technological innovation.</a:t>
            </a:r>
          </a:p>
          <a:p>
            <a:r>
              <a:rPr lang="en-GB" sz="1800" dirty="0"/>
              <a:t>International Organizations</a:t>
            </a:r>
            <a:r>
              <a:rPr lang="en-GB" sz="1600" dirty="0"/>
              <a:t>: Bodies like the International Telecommunication Union (ITU) and regional telecommunications organizations work towards global cooperation, standardization, and addressing challenges that require coordination across borders.</a:t>
            </a:r>
          </a:p>
          <a:p>
            <a:r>
              <a:rPr lang="en-GB" sz="1800" dirty="0"/>
              <a:t>Collaborative Efforts: </a:t>
            </a:r>
            <a:r>
              <a:rPr lang="en-GB" sz="1600" dirty="0"/>
              <a:t>Collaborative initiatives involving multiple stakeholders from industry, academia, government, and non-profit sectors can drive innovation and address complex telecommunications challenges more effectively through shared resources, expertise, and perspectives.</a:t>
            </a:r>
            <a:endParaRPr lang="en-GB" sz="1800" dirty="0"/>
          </a:p>
        </p:txBody>
      </p:sp>
      <p:sp>
        <p:nvSpPr>
          <p:cNvPr id="4" name="Slide Number Placeholder 3">
            <a:extLst>
              <a:ext uri="{FF2B5EF4-FFF2-40B4-BE49-F238E27FC236}">
                <a16:creationId xmlns:a16="http://schemas.microsoft.com/office/drawing/2014/main" id="{ECD5B726-053A-40B5-A228-C2CBEF4C0A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25949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162" name="Google Shape;162;p12" descr="ITU Regions - Microwave Link"/>
          <p:cNvPicPr preferRelativeResize="0">
            <a:picLocks noGrp="1"/>
          </p:cNvPicPr>
          <p:nvPr>
            <p:ph type="body" idx="1"/>
          </p:nvPr>
        </p:nvPicPr>
        <p:blipFill rotWithShape="1">
          <a:blip r:embed="rId3">
            <a:alphaModFix/>
          </a:blip>
          <a:srcRect/>
          <a:stretch/>
        </p:blipFill>
        <p:spPr>
          <a:xfrm>
            <a:off x="2031206" y="2207902"/>
            <a:ext cx="7858125" cy="4543425"/>
          </a:xfrm>
          <a:prstGeom prst="rect">
            <a:avLst/>
          </a:prstGeom>
          <a:noFill/>
          <a:ln>
            <a:noFill/>
          </a:ln>
        </p:spPr>
      </p:pic>
      <p:sp>
        <p:nvSpPr>
          <p:cNvPr id="163" name="Google Shape;163;p12"/>
          <p:cNvSpPr/>
          <p:nvPr/>
        </p:nvSpPr>
        <p:spPr>
          <a:xfrm>
            <a:off x="2156161" y="567046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021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r>
              <a:rPr lang="en-US" sz="1800" b="0" i="0" u="none" strike="noStrike" cap="none">
                <a:solidFill>
                  <a:srgbClr val="202122"/>
                </a:solidFill>
                <a:latin typeface="Arial"/>
                <a:ea typeface="Arial"/>
                <a:cs typeface="Arial"/>
                <a:sym typeface="Arial"/>
              </a:rPr>
              <a:t> </a:t>
            </a:r>
            <a:endParaRPr sz="1800" b="0" i="0" u="none" strike="noStrike" cap="none">
              <a:solidFill>
                <a:srgbClr val="202122"/>
              </a:solidFill>
              <a:latin typeface="Arial"/>
              <a:ea typeface="Arial"/>
              <a:cs typeface="Arial"/>
              <a:sym typeface="Arial"/>
            </a:endParaRPr>
          </a:p>
        </p:txBody>
      </p:sp>
      <p:sp>
        <p:nvSpPr>
          <p:cNvPr id="164" name="Google Shape;164;p12"/>
          <p:cNvSpPr/>
          <p:nvPr/>
        </p:nvSpPr>
        <p:spPr>
          <a:xfrm>
            <a:off x="5620165" y="3905054"/>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02122"/>
                </a:solidFill>
                <a:latin typeface="Arial"/>
                <a:ea typeface="Arial"/>
                <a:cs typeface="Arial"/>
                <a:sym typeface="Arial"/>
              </a:rPr>
              <a:t>Region 1</a:t>
            </a:r>
            <a:endParaRPr sz="1800" b="0" i="0" u="none" strike="noStrike" cap="none">
              <a:solidFill>
                <a:schemeClr val="dk1"/>
              </a:solidFill>
              <a:latin typeface="Calibri"/>
              <a:ea typeface="Calibri"/>
              <a:cs typeface="Calibri"/>
              <a:sym typeface="Calibri"/>
            </a:endParaRPr>
          </a:p>
        </p:txBody>
      </p:sp>
      <p:sp>
        <p:nvSpPr>
          <p:cNvPr id="165" name="Google Shape;165;p12"/>
          <p:cNvSpPr/>
          <p:nvPr/>
        </p:nvSpPr>
        <p:spPr>
          <a:xfrm>
            <a:off x="3692775" y="3866561"/>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02122"/>
                </a:solidFill>
                <a:latin typeface="Arial"/>
                <a:ea typeface="Arial"/>
                <a:cs typeface="Arial"/>
                <a:sym typeface="Arial"/>
              </a:rPr>
              <a:t>Region 2</a:t>
            </a:r>
            <a:endParaRPr sz="1800" b="0" i="0" u="none" strike="noStrike" cap="none">
              <a:solidFill>
                <a:schemeClr val="dk1"/>
              </a:solidFill>
              <a:latin typeface="Calibri"/>
              <a:ea typeface="Calibri"/>
              <a:cs typeface="Calibri"/>
              <a:sym typeface="Calibri"/>
            </a:endParaRPr>
          </a:p>
        </p:txBody>
      </p:sp>
      <p:sp>
        <p:nvSpPr>
          <p:cNvPr id="166" name="Google Shape;166;p12"/>
          <p:cNvSpPr/>
          <p:nvPr/>
        </p:nvSpPr>
        <p:spPr>
          <a:xfrm>
            <a:off x="7523202" y="3886200"/>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02122"/>
                </a:solidFill>
                <a:latin typeface="Arial"/>
                <a:ea typeface="Arial"/>
                <a:cs typeface="Arial"/>
                <a:sym typeface="Arial"/>
              </a:rPr>
              <a:t>Region 3</a:t>
            </a:r>
            <a:endParaRPr sz="1800" b="0" i="0" u="none" strike="noStrike" cap="none">
              <a:solidFill>
                <a:schemeClr val="dk1"/>
              </a:solidFill>
              <a:latin typeface="Calibri"/>
              <a:ea typeface="Calibri"/>
              <a:cs typeface="Calibri"/>
              <a:sym typeface="Calibri"/>
            </a:endParaRPr>
          </a:p>
        </p:txBody>
      </p:sp>
      <p:sp>
        <p:nvSpPr>
          <p:cNvPr id="167" name="Google Shape;167;p12"/>
          <p:cNvSpPr/>
          <p:nvPr/>
        </p:nvSpPr>
        <p:spPr>
          <a:xfrm>
            <a:off x="473868" y="886533"/>
            <a:ext cx="10972800" cy="1218286"/>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202122"/>
                </a:solidFill>
                <a:latin typeface="Arial"/>
                <a:ea typeface="Arial"/>
                <a:cs typeface="Arial"/>
                <a:sym typeface="Arial"/>
              </a:rPr>
              <a:t>ITU regions and the dividing lines between them.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202122"/>
                </a:solidFill>
                <a:latin typeface="Arial"/>
                <a:ea typeface="Arial"/>
                <a:cs typeface="Arial"/>
                <a:sym typeface="Arial"/>
              </a:rPr>
              <a:t>The ITU, in its International </a:t>
            </a:r>
            <a:r>
              <a:rPr lang="en-US" sz="2000" b="0" i="0" u="sng" strike="noStrike" cap="none" dirty="0">
                <a:solidFill>
                  <a:srgbClr val="0645AD"/>
                </a:solidFill>
                <a:latin typeface="Arial"/>
                <a:ea typeface="Arial"/>
                <a:cs typeface="Arial"/>
                <a:sym typeface="Arial"/>
                <a:hlinkClick r:id="rId4">
                  <a:extLst>
                    <a:ext uri="{A12FA001-AC4F-418D-AE19-62706E023703}">
                      <ahyp:hlinkClr xmlns:ahyp="http://schemas.microsoft.com/office/drawing/2018/hyperlinkcolor" val="tx"/>
                    </a:ext>
                  </a:extLst>
                </a:hlinkClick>
              </a:rPr>
              <a:t>Radio Regulations</a:t>
            </a:r>
            <a:r>
              <a:rPr lang="en-US" sz="2000" b="0" i="0" u="none" strike="noStrike" cap="none" dirty="0">
                <a:solidFill>
                  <a:srgbClr val="202122"/>
                </a:solidFill>
                <a:latin typeface="Arial"/>
                <a:ea typeface="Arial"/>
                <a:cs typeface="Arial"/>
                <a:sym typeface="Arial"/>
              </a:rPr>
              <a:t>, divides the world into three </a:t>
            </a:r>
            <a:r>
              <a:rPr lang="en-US" sz="2000" b="1" i="0" u="none" strike="noStrike" cap="none" dirty="0">
                <a:solidFill>
                  <a:srgbClr val="202122"/>
                </a:solidFill>
                <a:latin typeface="Arial"/>
                <a:ea typeface="Arial"/>
                <a:cs typeface="Arial"/>
                <a:sym typeface="Arial"/>
              </a:rPr>
              <a:t>ITU regions</a:t>
            </a:r>
            <a:r>
              <a:rPr lang="en-US" sz="2000" b="0" i="0" u="none" strike="noStrike" cap="none" dirty="0">
                <a:solidFill>
                  <a:srgbClr val="202122"/>
                </a:solidFill>
                <a:latin typeface="Arial"/>
                <a:ea typeface="Arial"/>
                <a:cs typeface="Arial"/>
                <a:sym typeface="Arial"/>
              </a:rPr>
              <a:t> for the purposes of managing the global </a:t>
            </a:r>
            <a:r>
              <a:rPr lang="en-US" sz="2000" b="0" i="0" u="sng" strike="noStrike" cap="none" dirty="0">
                <a:solidFill>
                  <a:srgbClr val="0645AD"/>
                </a:solidFill>
                <a:latin typeface="Arial"/>
                <a:ea typeface="Arial"/>
                <a:cs typeface="Arial"/>
                <a:sym typeface="Arial"/>
                <a:hlinkClick r:id="rId5">
                  <a:extLst>
                    <a:ext uri="{A12FA001-AC4F-418D-AE19-62706E023703}">
                      <ahyp:hlinkClr xmlns:ahyp="http://schemas.microsoft.com/office/drawing/2018/hyperlinkcolor" val="tx"/>
                    </a:ext>
                  </a:extLst>
                </a:hlinkClick>
              </a:rPr>
              <a:t>radio</a:t>
            </a:r>
            <a:r>
              <a:rPr lang="en-US" sz="2000" b="0" i="0" u="none" strike="noStrike" cap="none" dirty="0">
                <a:solidFill>
                  <a:srgbClr val="202122"/>
                </a:solidFill>
                <a:latin typeface="Arial"/>
                <a:ea typeface="Arial"/>
                <a:cs typeface="Arial"/>
                <a:sym typeface="Arial"/>
              </a:rPr>
              <a:t> </a:t>
            </a:r>
            <a:r>
              <a:rPr lang="en-US" sz="2000" b="0" i="0" u="sng" strike="noStrike" cap="none" dirty="0">
                <a:solidFill>
                  <a:srgbClr val="0645AD"/>
                </a:solidFill>
                <a:latin typeface="Arial"/>
                <a:ea typeface="Arial"/>
                <a:cs typeface="Arial"/>
                <a:sym typeface="Arial"/>
                <a:hlinkClick r:id="rId6">
                  <a:extLst>
                    <a:ext uri="{A12FA001-AC4F-418D-AE19-62706E023703}">
                      <ahyp:hlinkClr xmlns:ahyp="http://schemas.microsoft.com/office/drawing/2018/hyperlinkcolor" val="tx"/>
                    </a:ext>
                  </a:extLst>
                </a:hlinkClick>
              </a:rPr>
              <a:t>spectrum</a:t>
            </a:r>
            <a:r>
              <a:rPr lang="en-US" sz="2000" b="0" i="0" u="none" strike="noStrike" cap="none" dirty="0">
                <a:solidFill>
                  <a:srgbClr val="20212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202122"/>
                </a:solidFill>
                <a:latin typeface="Arial"/>
                <a:ea typeface="Arial"/>
                <a:cs typeface="Arial"/>
                <a:sym typeface="Arial"/>
              </a:rPr>
              <a:t>Each region has its own set of </a:t>
            </a:r>
            <a:r>
              <a:rPr lang="en-US" sz="2000" b="0" i="0" u="sng" strike="noStrike" cap="none" dirty="0">
                <a:solidFill>
                  <a:srgbClr val="0645AD"/>
                </a:solidFill>
                <a:latin typeface="Arial"/>
                <a:ea typeface="Arial"/>
                <a:cs typeface="Arial"/>
                <a:sym typeface="Arial"/>
                <a:hlinkClick r:id="rId7">
                  <a:extLst>
                    <a:ext uri="{A12FA001-AC4F-418D-AE19-62706E023703}">
                      <ahyp:hlinkClr xmlns:ahyp="http://schemas.microsoft.com/office/drawing/2018/hyperlinkcolor" val="tx"/>
                    </a:ext>
                  </a:extLst>
                </a:hlinkClick>
              </a:rPr>
              <a:t>frequency allocations</a:t>
            </a:r>
            <a:endParaRPr sz="2000" b="0" i="0" u="none" strike="noStrike" cap="none" dirty="0">
              <a:solidFill>
                <a:srgbClr val="0645AD"/>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400"/>
              <a:buNone/>
            </a:pPr>
            <a:r>
              <a:rPr lang="en-US" b="1" cap="none" dirty="0"/>
              <a:t>LATEST TRENDS IN TELECOM SECTOR</a:t>
            </a:r>
            <a:endParaRPr dirty="0"/>
          </a:p>
        </p:txBody>
      </p:sp>
      <p:sp>
        <p:nvSpPr>
          <p:cNvPr id="173" name="Google Shape;17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sp>
        <p:nvSpPr>
          <p:cNvPr id="174" name="Google Shape;17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251670" y="365126"/>
            <a:ext cx="11568418" cy="9603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400"/>
              <a:buNone/>
            </a:pPr>
            <a:r>
              <a:rPr lang="en-US" sz="4000" b="1">
                <a:solidFill>
                  <a:srgbClr val="0000FF"/>
                </a:solidFill>
                <a:latin typeface="Tahoma"/>
                <a:ea typeface="Tahoma"/>
                <a:cs typeface="Tahoma"/>
                <a:sym typeface="Tahoma"/>
              </a:rPr>
              <a:t>The four stages of the Industrial Revolution </a:t>
            </a:r>
            <a:endParaRPr/>
          </a:p>
        </p:txBody>
      </p:sp>
      <p:sp>
        <p:nvSpPr>
          <p:cNvPr id="181" name="Google Shape;18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182" name="Google Shape;182;p14"/>
          <p:cNvPicPr preferRelativeResize="0"/>
          <p:nvPr/>
        </p:nvPicPr>
        <p:blipFill rotWithShape="1">
          <a:blip r:embed="rId3">
            <a:alphaModFix/>
          </a:blip>
          <a:srcRect/>
          <a:stretch/>
        </p:blipFill>
        <p:spPr>
          <a:xfrm>
            <a:off x="938868" y="1654640"/>
            <a:ext cx="9743549" cy="2485719"/>
          </a:xfrm>
          <a:prstGeom prst="rect">
            <a:avLst/>
          </a:prstGeom>
          <a:noFill/>
          <a:ln>
            <a:noFill/>
          </a:ln>
        </p:spPr>
      </p:pic>
      <p:sp>
        <p:nvSpPr>
          <p:cNvPr id="183" name="Google Shape;183;p14"/>
          <p:cNvSpPr/>
          <p:nvPr/>
        </p:nvSpPr>
        <p:spPr>
          <a:xfrm>
            <a:off x="351692" y="4325025"/>
            <a:ext cx="11172093"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ahoma"/>
                <a:ea typeface="Tahoma"/>
                <a:cs typeface="Tahoma"/>
                <a:sym typeface="Tahoma"/>
              </a:rPr>
              <a:t>It is expected that 5G will provide the means to move into exactly this fourth stage of the Industrial Revolution, as it allows the currently human-dominated wireless communications to be extended to an all connected world of humans and objects. </a:t>
            </a:r>
            <a:br>
              <a:rPr lang="en-US" sz="1800" b="0" i="0" u="none" strike="noStrike" cap="none">
                <a:solidFill>
                  <a:schemeClr val="dk1"/>
                </a:solidFill>
                <a:latin typeface="Tahoma"/>
                <a:ea typeface="Tahoma"/>
                <a:cs typeface="Tahoma"/>
                <a:sym typeface="Tahoma"/>
              </a:rPr>
            </a:br>
            <a:endParaRPr sz="1800" b="0" i="0" u="none" strike="noStrike" cap="none">
              <a:solidFill>
                <a:schemeClr val="dk1"/>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0"/>
          <p:cNvPicPr preferRelativeResize="0"/>
          <p:nvPr/>
        </p:nvPicPr>
        <p:blipFill rotWithShape="1">
          <a:blip r:embed="rId3">
            <a:alphaModFix/>
          </a:blip>
          <a:srcRect/>
          <a:stretch/>
        </p:blipFill>
        <p:spPr>
          <a:xfrm>
            <a:off x="1931750" y="251703"/>
            <a:ext cx="8053879" cy="54681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Components</a:t>
            </a:r>
            <a:endParaRPr/>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Source (Transmitter)</a:t>
            </a:r>
            <a:endParaRPr dirty="0"/>
          </a:p>
          <a:p>
            <a:pPr marL="228600" lvl="0" indent="-228600" algn="l" rtl="0">
              <a:lnSpc>
                <a:spcPct val="90000"/>
              </a:lnSpc>
              <a:spcBef>
                <a:spcPts val="1000"/>
              </a:spcBef>
              <a:spcAft>
                <a:spcPts val="0"/>
              </a:spcAft>
              <a:buClr>
                <a:schemeClr val="dk1"/>
              </a:buClr>
              <a:buSzPts val="2800"/>
              <a:buChar char="•"/>
            </a:pPr>
            <a:r>
              <a:rPr lang="en-US" dirty="0"/>
              <a:t>Medium (Communication Line)</a:t>
            </a:r>
            <a:endParaRPr dirty="0"/>
          </a:p>
          <a:p>
            <a:pPr marL="228600" lvl="0" indent="-228600" algn="l" rtl="0">
              <a:lnSpc>
                <a:spcPct val="90000"/>
              </a:lnSpc>
              <a:spcBef>
                <a:spcPts val="1000"/>
              </a:spcBef>
              <a:spcAft>
                <a:spcPts val="0"/>
              </a:spcAft>
              <a:buClr>
                <a:schemeClr val="dk1"/>
              </a:buClr>
              <a:buSzPts val="2800"/>
              <a:buChar char="•"/>
            </a:pPr>
            <a:r>
              <a:rPr lang="en-US" dirty="0"/>
              <a:t>Sink (Receiver)</a:t>
            </a:r>
            <a:endParaRPr dirty="0"/>
          </a:p>
          <a:p>
            <a:pPr marL="228600" lvl="0" indent="-228600" algn="l" rtl="0">
              <a:lnSpc>
                <a:spcPct val="90000"/>
              </a:lnSpc>
              <a:spcBef>
                <a:spcPts val="1000"/>
              </a:spcBef>
              <a:spcAft>
                <a:spcPts val="0"/>
              </a:spcAft>
              <a:buClr>
                <a:schemeClr val="dk1"/>
              </a:buClr>
              <a:buSzPts val="2800"/>
              <a:buChar char="•"/>
            </a:pPr>
            <a:r>
              <a:rPr lang="en-US" dirty="0"/>
              <a:t>Communication Networks</a:t>
            </a:r>
            <a:endParaRPr dirty="0"/>
          </a:p>
          <a:p>
            <a:pPr marL="228600" lvl="0" indent="-228600" algn="l" rtl="0">
              <a:lnSpc>
                <a:spcPct val="90000"/>
              </a:lnSpc>
              <a:spcBef>
                <a:spcPts val="1000"/>
              </a:spcBef>
              <a:spcAft>
                <a:spcPts val="0"/>
              </a:spcAft>
              <a:buClr>
                <a:schemeClr val="dk1"/>
              </a:buClr>
              <a:buSzPts val="2800"/>
              <a:buChar char="•"/>
            </a:pPr>
            <a:r>
              <a:rPr lang="en-US" dirty="0"/>
              <a:t>Communication Rules (protocol)</a:t>
            </a:r>
            <a:endParaRPr dirty="0"/>
          </a:p>
        </p:txBody>
      </p:sp>
      <p:sp>
        <p:nvSpPr>
          <p:cNvPr id="111" name="Google Shape;11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918195-027F-4EEB-A9FE-9F450C24E835}"/>
              </a:ext>
            </a:extLst>
          </p:cNvPr>
          <p:cNvPicPr>
            <a:picLocks noChangeAspect="1"/>
          </p:cNvPicPr>
          <p:nvPr/>
        </p:nvPicPr>
        <p:blipFill>
          <a:blip r:embed="rId2"/>
          <a:stretch>
            <a:fillRect/>
          </a:stretch>
        </p:blipFill>
        <p:spPr>
          <a:xfrm>
            <a:off x="2075935" y="3900"/>
            <a:ext cx="8229599" cy="6696038"/>
          </a:xfrm>
          <a:prstGeom prst="rect">
            <a:avLst/>
          </a:prstGeom>
        </p:spPr>
      </p:pic>
      <p:sp>
        <p:nvSpPr>
          <p:cNvPr id="4" name="Slide Number Placeholder 3">
            <a:extLst>
              <a:ext uri="{FF2B5EF4-FFF2-40B4-BE49-F238E27FC236}">
                <a16:creationId xmlns:a16="http://schemas.microsoft.com/office/drawing/2014/main" id="{641C8963-D645-49A7-9A7C-BC236D2F10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06052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0FE6-3720-457C-9D01-CD3370A28A0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E7759BE-2749-4C0A-8E39-A752C69364DF}"/>
              </a:ext>
            </a:extLst>
          </p:cNvPr>
          <p:cNvSpPr>
            <a:spLocks noGrp="1"/>
          </p:cNvSpPr>
          <p:nvPr>
            <p:ph type="body" idx="1"/>
          </p:nvPr>
        </p:nvSpPr>
        <p:spPr/>
        <p:txBody>
          <a:bodyPr/>
          <a:lstStyle/>
          <a:p>
            <a:pPr marL="114300" indent="0">
              <a:buNone/>
            </a:pPr>
            <a:r>
              <a:rPr lang="en-US"/>
              <a:t>The End</a:t>
            </a:r>
          </a:p>
        </p:txBody>
      </p:sp>
      <p:sp>
        <p:nvSpPr>
          <p:cNvPr id="4" name="Slide Number Placeholder 3">
            <a:extLst>
              <a:ext uri="{FF2B5EF4-FFF2-40B4-BE49-F238E27FC236}">
                <a16:creationId xmlns:a16="http://schemas.microsoft.com/office/drawing/2014/main" id="{26C3C311-2CDF-4708-AEA5-844C473E2E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77062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D5A8-A833-4BBB-8D2B-B26DA85AD730}"/>
              </a:ext>
            </a:extLst>
          </p:cNvPr>
          <p:cNvSpPr>
            <a:spLocks noGrp="1"/>
          </p:cNvSpPr>
          <p:nvPr>
            <p:ph type="title"/>
          </p:nvPr>
        </p:nvSpPr>
        <p:spPr/>
        <p:txBody>
          <a:bodyPr/>
          <a:lstStyle/>
          <a:p>
            <a:r>
              <a:rPr lang="en-US" dirty="0" err="1"/>
              <a:t>Introt</a:t>
            </a:r>
            <a:r>
              <a:rPr lang="en-US" dirty="0"/>
              <a:t>.</a:t>
            </a:r>
          </a:p>
        </p:txBody>
      </p:sp>
      <p:sp>
        <p:nvSpPr>
          <p:cNvPr id="3" name="Text Placeholder 2">
            <a:extLst>
              <a:ext uri="{FF2B5EF4-FFF2-40B4-BE49-F238E27FC236}">
                <a16:creationId xmlns:a16="http://schemas.microsoft.com/office/drawing/2014/main" id="{D12BF116-801D-4342-A90D-3B7E4B918BDB}"/>
              </a:ext>
            </a:extLst>
          </p:cNvPr>
          <p:cNvSpPr>
            <a:spLocks noGrp="1"/>
          </p:cNvSpPr>
          <p:nvPr>
            <p:ph type="body" idx="1"/>
          </p:nvPr>
        </p:nvSpPr>
        <p:spPr/>
        <p:txBody>
          <a:bodyPr/>
          <a:lstStyle/>
          <a:p>
            <a:pPr marL="114300" indent="0">
              <a:buNone/>
            </a:pPr>
            <a:r>
              <a:rPr lang="en-GB" dirty="0"/>
              <a:t>Digital communications offer several advantages over </a:t>
            </a:r>
            <a:r>
              <a:rPr lang="en-GB" dirty="0" err="1"/>
              <a:t>analog</a:t>
            </a:r>
            <a:r>
              <a:rPr lang="en-GB" dirty="0"/>
              <a:t> communication, including higher fidelity, better noise immunity, improved signal quality, greater flexibility, and the ability to incorporate advanced signal processing techniques for error detection and correction.</a:t>
            </a:r>
          </a:p>
          <a:p>
            <a:pPr marL="114300" indent="0">
              <a:buNone/>
            </a:pPr>
            <a:endParaRPr lang="en-US" dirty="0"/>
          </a:p>
        </p:txBody>
      </p:sp>
      <p:sp>
        <p:nvSpPr>
          <p:cNvPr id="4" name="Slide Number Placeholder 3">
            <a:extLst>
              <a:ext uri="{FF2B5EF4-FFF2-40B4-BE49-F238E27FC236}">
                <a16:creationId xmlns:a16="http://schemas.microsoft.com/office/drawing/2014/main" id="{2E34B1E8-61DF-4CAD-8317-2ADFE1F9C9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16489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049A-F4BE-49DA-80B3-6CA8E888FB6F}"/>
              </a:ext>
            </a:extLst>
          </p:cNvPr>
          <p:cNvSpPr>
            <a:spLocks noGrp="1"/>
          </p:cNvSpPr>
          <p:nvPr>
            <p:ph type="title"/>
          </p:nvPr>
        </p:nvSpPr>
        <p:spPr/>
        <p:txBody>
          <a:bodyPr/>
          <a:lstStyle/>
          <a:p>
            <a:r>
              <a:rPr lang="en-US" dirty="0"/>
              <a:t>Evolution of Communication Systems:</a:t>
            </a:r>
          </a:p>
        </p:txBody>
      </p:sp>
      <p:sp>
        <p:nvSpPr>
          <p:cNvPr id="4" name="Slide Number Placeholder 3">
            <a:extLst>
              <a:ext uri="{FF2B5EF4-FFF2-40B4-BE49-F238E27FC236}">
                <a16:creationId xmlns:a16="http://schemas.microsoft.com/office/drawing/2014/main" id="{454F097E-CE1D-4464-9A4A-627D81C027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026" name="Picture 2" descr="History of Communication Technology | Communication activities,  Communication development, Technology lesson">
            <a:extLst>
              <a:ext uri="{FF2B5EF4-FFF2-40B4-BE49-F238E27FC236}">
                <a16:creationId xmlns:a16="http://schemas.microsoft.com/office/drawing/2014/main" id="{500910CE-9323-46F7-921E-16DD391C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5" y="1883790"/>
            <a:ext cx="4934146" cy="4934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cation Timeline - Communication Advances Transformed America">
            <a:extLst>
              <a:ext uri="{FF2B5EF4-FFF2-40B4-BE49-F238E27FC236}">
                <a16:creationId xmlns:a16="http://schemas.microsoft.com/office/drawing/2014/main" id="{4A0FC31F-BC83-4BE8-85FC-12B3C455B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61" y="2584982"/>
            <a:ext cx="70866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8673E-73E1-42BF-A898-79C82BD5CB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028" name="Picture 4" descr="History of Social Media (It's Younger Than You Think) - BroadbandSearch">
            <a:extLst>
              <a:ext uri="{FF2B5EF4-FFF2-40B4-BE49-F238E27FC236}">
                <a16:creationId xmlns:a16="http://schemas.microsoft.com/office/drawing/2014/main" id="{F1F430B2-B30B-467E-8A7F-FF726C618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438"/>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4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8204-903B-4468-9FD0-5D63D71C828E}"/>
              </a:ext>
            </a:extLst>
          </p:cNvPr>
          <p:cNvSpPr>
            <a:spLocks noGrp="1"/>
          </p:cNvSpPr>
          <p:nvPr>
            <p:ph type="title"/>
          </p:nvPr>
        </p:nvSpPr>
        <p:spPr>
          <a:xfrm>
            <a:off x="838200" y="136525"/>
            <a:ext cx="10515600" cy="869509"/>
          </a:xfrm>
        </p:spPr>
        <p:txBody>
          <a:bodyPr/>
          <a:lstStyle/>
          <a:p>
            <a:r>
              <a:rPr lang="en-GB" b="1" dirty="0"/>
              <a:t>Analog vs. Digital Signals:</a:t>
            </a:r>
            <a:endParaRPr lang="en-US" dirty="0"/>
          </a:p>
        </p:txBody>
      </p:sp>
      <p:sp>
        <p:nvSpPr>
          <p:cNvPr id="3" name="Text Placeholder 2">
            <a:extLst>
              <a:ext uri="{FF2B5EF4-FFF2-40B4-BE49-F238E27FC236}">
                <a16:creationId xmlns:a16="http://schemas.microsoft.com/office/drawing/2014/main" id="{14448C0D-B12A-4A95-9D47-E2D3DD879F48}"/>
              </a:ext>
            </a:extLst>
          </p:cNvPr>
          <p:cNvSpPr>
            <a:spLocks noGrp="1"/>
          </p:cNvSpPr>
          <p:nvPr>
            <p:ph type="body" idx="1"/>
          </p:nvPr>
        </p:nvSpPr>
        <p:spPr>
          <a:xfrm>
            <a:off x="838200" y="1006034"/>
            <a:ext cx="10515600" cy="5715441"/>
          </a:xfrm>
        </p:spPr>
        <p:txBody>
          <a:bodyPr/>
          <a:lstStyle/>
          <a:p>
            <a:r>
              <a:rPr lang="en-GB" b="1" dirty="0"/>
              <a:t>Representation:</a:t>
            </a:r>
            <a:endParaRPr lang="en-GB" dirty="0"/>
          </a:p>
          <a:p>
            <a:pPr lvl="1"/>
            <a:r>
              <a:rPr lang="en-GB" b="1" dirty="0"/>
              <a:t>Analog Signals:</a:t>
            </a:r>
            <a:r>
              <a:rPr lang="en-GB" dirty="0"/>
              <a:t> are continuous waveforms that vary smoothly over time. They can take on any value within a continuous range and are typically represented by sine waves.</a:t>
            </a:r>
          </a:p>
          <a:p>
            <a:pPr lvl="1"/>
            <a:r>
              <a:rPr lang="en-GB" b="1" dirty="0"/>
              <a:t>Digital Signals:</a:t>
            </a:r>
            <a:r>
              <a:rPr lang="en-GB" dirty="0"/>
              <a:t> are discrete signals that have a finite number of possible values. They are represented by sequences of binary digits (bits), where each bit can take on one of two possible states (0 or 1).</a:t>
            </a:r>
          </a:p>
          <a:p>
            <a:r>
              <a:rPr lang="en-GB" b="1" dirty="0"/>
              <a:t>Properties:</a:t>
            </a:r>
            <a:endParaRPr lang="en-GB" dirty="0"/>
          </a:p>
          <a:p>
            <a:pPr lvl="1"/>
            <a:r>
              <a:rPr lang="en-GB" b="1" dirty="0"/>
              <a:t>Analog Signals:</a:t>
            </a:r>
            <a:r>
              <a:rPr lang="en-GB" dirty="0"/>
              <a:t> are susceptible to noise and distortion, which can degrade signal quality. They also suffer from signal attenuation over long distances.</a:t>
            </a:r>
          </a:p>
          <a:p>
            <a:pPr lvl="1"/>
            <a:r>
              <a:rPr lang="en-GB" b="1" dirty="0"/>
              <a:t>Digital Signals:</a:t>
            </a:r>
            <a:r>
              <a:rPr lang="en-GB" dirty="0"/>
              <a:t> are less susceptible to noise and distortion compared to </a:t>
            </a:r>
            <a:r>
              <a:rPr lang="en-GB" dirty="0" err="1"/>
              <a:t>analog</a:t>
            </a:r>
            <a:r>
              <a:rPr lang="en-GB" dirty="0"/>
              <a:t> signals. They can be transmitted over long distances with minimal degradation, and errors can be detected and corrected using error control coding techniques.</a:t>
            </a:r>
            <a:endParaRPr lang="en-US" dirty="0"/>
          </a:p>
        </p:txBody>
      </p:sp>
      <p:sp>
        <p:nvSpPr>
          <p:cNvPr id="4" name="Slide Number Placeholder 3">
            <a:extLst>
              <a:ext uri="{FF2B5EF4-FFF2-40B4-BE49-F238E27FC236}">
                <a16:creationId xmlns:a16="http://schemas.microsoft.com/office/drawing/2014/main" id="{BC3C95CF-F755-4DBC-8373-11EF242DFB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94045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8204-903B-4468-9FD0-5D63D71C828E}"/>
              </a:ext>
            </a:extLst>
          </p:cNvPr>
          <p:cNvSpPr>
            <a:spLocks noGrp="1"/>
          </p:cNvSpPr>
          <p:nvPr>
            <p:ph type="title"/>
          </p:nvPr>
        </p:nvSpPr>
        <p:spPr>
          <a:xfrm>
            <a:off x="838200" y="136525"/>
            <a:ext cx="10515600" cy="869509"/>
          </a:xfrm>
        </p:spPr>
        <p:txBody>
          <a:bodyPr/>
          <a:lstStyle/>
          <a:p>
            <a:r>
              <a:rPr lang="en-GB" b="1" dirty="0"/>
              <a:t>Analog vs. Digital Signals:</a:t>
            </a:r>
            <a:endParaRPr lang="en-US" dirty="0"/>
          </a:p>
        </p:txBody>
      </p:sp>
      <p:sp>
        <p:nvSpPr>
          <p:cNvPr id="3" name="Text Placeholder 2">
            <a:extLst>
              <a:ext uri="{FF2B5EF4-FFF2-40B4-BE49-F238E27FC236}">
                <a16:creationId xmlns:a16="http://schemas.microsoft.com/office/drawing/2014/main" id="{14448C0D-B12A-4A95-9D47-E2D3DD879F48}"/>
              </a:ext>
            </a:extLst>
          </p:cNvPr>
          <p:cNvSpPr>
            <a:spLocks noGrp="1"/>
          </p:cNvSpPr>
          <p:nvPr>
            <p:ph type="body" idx="1"/>
          </p:nvPr>
        </p:nvSpPr>
        <p:spPr>
          <a:xfrm>
            <a:off x="838200" y="1006034"/>
            <a:ext cx="10515600" cy="5715441"/>
          </a:xfrm>
        </p:spPr>
        <p:txBody>
          <a:bodyPr/>
          <a:lstStyle/>
          <a:p>
            <a:r>
              <a:rPr lang="en-GB" b="1" dirty="0"/>
              <a:t>Advantages of Digital Signals:</a:t>
            </a:r>
            <a:endParaRPr lang="en-GB" dirty="0"/>
          </a:p>
          <a:p>
            <a:pPr lvl="1"/>
            <a:r>
              <a:rPr lang="en-GB" b="1" dirty="0"/>
              <a:t>Noise Immunity:</a:t>
            </a:r>
            <a:r>
              <a:rPr lang="en-GB" dirty="0"/>
              <a:t> Digital signals are more resistant to noise and interference compared to </a:t>
            </a:r>
            <a:r>
              <a:rPr lang="en-GB" dirty="0" err="1"/>
              <a:t>analog</a:t>
            </a:r>
            <a:r>
              <a:rPr lang="en-GB" dirty="0"/>
              <a:t> signals, making them more reliable in noisy environments.</a:t>
            </a:r>
          </a:p>
          <a:p>
            <a:pPr lvl="1"/>
            <a:r>
              <a:rPr lang="en-GB" b="1" dirty="0"/>
              <a:t>Error Detection and Correction:</a:t>
            </a:r>
            <a:r>
              <a:rPr lang="en-GB" dirty="0"/>
              <a:t> Digital signals can be encoded with error detection and correction codes, allowing for accurate transmission and reception of data even in the presence of errors.</a:t>
            </a:r>
          </a:p>
          <a:p>
            <a:pPr lvl="1"/>
            <a:r>
              <a:rPr lang="en-GB" b="1" dirty="0"/>
              <a:t>Compression:</a:t>
            </a:r>
            <a:r>
              <a:rPr lang="en-GB" dirty="0"/>
              <a:t> Digital signals can be compressed more efficiently than </a:t>
            </a:r>
            <a:r>
              <a:rPr lang="en-GB" dirty="0" err="1"/>
              <a:t>analog</a:t>
            </a:r>
            <a:r>
              <a:rPr lang="en-GB" dirty="0"/>
              <a:t> signals, leading to reduced bandwidth requirements and more efficient use of communication channels.</a:t>
            </a:r>
          </a:p>
          <a:p>
            <a:pPr lvl="1"/>
            <a:r>
              <a:rPr lang="en-GB" b="1" dirty="0"/>
              <a:t>Flexibility:</a:t>
            </a:r>
            <a:r>
              <a:rPr lang="en-GB" dirty="0"/>
              <a:t> Digital signals can carry different types of information (e.g., voice, data, video) using the same transmission medium, allowing for greater flexibility in communication systems.</a:t>
            </a:r>
          </a:p>
          <a:p>
            <a:pPr marL="114300" indent="0">
              <a:buNone/>
            </a:pPr>
            <a:endParaRPr lang="en-US" dirty="0"/>
          </a:p>
        </p:txBody>
      </p:sp>
      <p:sp>
        <p:nvSpPr>
          <p:cNvPr id="4" name="Slide Number Placeholder 3">
            <a:extLst>
              <a:ext uri="{FF2B5EF4-FFF2-40B4-BE49-F238E27FC236}">
                <a16:creationId xmlns:a16="http://schemas.microsoft.com/office/drawing/2014/main" id="{BC3C95CF-F755-4DBC-8373-11EF242DFB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13368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72069" y="136525"/>
            <a:ext cx="8647724" cy="704675"/>
          </a:xfrm>
          <a:prstGeom prst="rect">
            <a:avLst/>
          </a:prstGeom>
          <a:noFill/>
          <a:ln>
            <a:noFill/>
          </a:ln>
        </p:spPr>
        <p:txBody>
          <a:bodyPr spcFirstLastPara="1" wrap="square" lIns="91425" tIns="45700" rIns="91425" bIns="45700" anchor="ctr" anchorCtr="0">
            <a:noAutofit/>
          </a:bodyPr>
          <a:lstStyle/>
          <a:p>
            <a:pPr lvl="0"/>
            <a:r>
              <a:rPr lang="en-GB" sz="3200" b="1" dirty="0"/>
              <a:t>Components of Digital Communication Systems</a:t>
            </a:r>
            <a:endParaRPr dirty="0"/>
          </a:p>
        </p:txBody>
      </p:sp>
      <p:sp>
        <p:nvSpPr>
          <p:cNvPr id="95" name="Google Shape;9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96" name="Google Shape;96;p2" descr="Background | FPGA implementation of ECSS based Turbo encoder"/>
          <p:cNvPicPr preferRelativeResize="0"/>
          <p:nvPr/>
        </p:nvPicPr>
        <p:blipFill rotWithShape="1">
          <a:blip r:embed="rId3">
            <a:alphaModFix/>
          </a:blip>
          <a:srcRect/>
          <a:stretch/>
        </p:blipFill>
        <p:spPr>
          <a:xfrm>
            <a:off x="838199" y="805824"/>
            <a:ext cx="8314189" cy="5799661"/>
          </a:xfrm>
          <a:prstGeom prst="rect">
            <a:avLst/>
          </a:prstGeom>
          <a:noFill/>
          <a:ln>
            <a:noFill/>
          </a:ln>
        </p:spPr>
      </p:pic>
      <p:pic>
        <p:nvPicPr>
          <p:cNvPr id="97" name="Google Shape;97;p2" descr="C:\Users\DELL\Desktop\Block-diagram-for-a-digital-communication-system.png"/>
          <p:cNvPicPr preferRelativeResize="0"/>
          <p:nvPr/>
        </p:nvPicPr>
        <p:blipFill rotWithShape="1">
          <a:blip r:embed="rId4">
            <a:alphaModFix/>
          </a:blip>
          <a:srcRect/>
          <a:stretch/>
        </p:blipFill>
        <p:spPr>
          <a:xfrm>
            <a:off x="8875552" y="342264"/>
            <a:ext cx="3187817" cy="1113862"/>
          </a:xfrm>
          <a:prstGeom prst="rect">
            <a:avLst/>
          </a:prstGeom>
          <a:noFill/>
          <a:ln>
            <a:noFill/>
          </a:ln>
        </p:spPr>
      </p:pic>
    </p:spTree>
    <p:extLst>
      <p:ext uri="{BB962C8B-B14F-4D97-AF65-F5344CB8AC3E}">
        <p14:creationId xmlns:p14="http://schemas.microsoft.com/office/powerpoint/2010/main" val="1470909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2781</Words>
  <Application>Microsoft Office PowerPoint</Application>
  <PresentationFormat>Widescreen</PresentationFormat>
  <Paragraphs>171</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Tahoma</vt:lpstr>
      <vt:lpstr>Arial</vt:lpstr>
      <vt:lpstr>Office Theme</vt:lpstr>
      <vt:lpstr>PowerPoint Presentation</vt:lpstr>
      <vt:lpstr>Definition</vt:lpstr>
      <vt:lpstr>Components</vt:lpstr>
      <vt:lpstr>Introt.</vt:lpstr>
      <vt:lpstr>Evolution of Communication Systems:</vt:lpstr>
      <vt:lpstr>PowerPoint Presentation</vt:lpstr>
      <vt:lpstr>Analog vs. Digital Signals:</vt:lpstr>
      <vt:lpstr>Analog vs. Digital Signals:</vt:lpstr>
      <vt:lpstr>Components of Digital Communication Systems</vt:lpstr>
      <vt:lpstr>PowerPoint Presentation</vt:lpstr>
      <vt:lpstr>PowerPoint Presentation</vt:lpstr>
      <vt:lpstr>PowerPoint Presentation</vt:lpstr>
      <vt:lpstr>Requirements for Communications Systems</vt:lpstr>
      <vt:lpstr>PowerPoint Presentation</vt:lpstr>
      <vt:lpstr>PowerPoint Presentation</vt:lpstr>
      <vt:lpstr>PowerPoint Presentation</vt:lpstr>
      <vt:lpstr>Applications of Digital Communications:</vt:lpstr>
      <vt:lpstr>Applications of Digital Communications:</vt:lpstr>
      <vt:lpstr>Challenges Faced by Digital Communication Systems:</vt:lpstr>
      <vt:lpstr>Challenges Faced by Digital Communication Systems:</vt:lpstr>
      <vt:lpstr>Future Trends and Emerging Technologies in Digital Communications:</vt:lpstr>
      <vt:lpstr>Future Trends and Emerging Technologies in Digital Communications:</vt:lpstr>
      <vt:lpstr>Future Trends and Emerging Technologies in Digital Communications:</vt:lpstr>
      <vt:lpstr>More on Challenges</vt:lpstr>
      <vt:lpstr>Who could solve the Telecom Challenges</vt:lpstr>
      <vt:lpstr>PowerPoint Presentation</vt:lpstr>
      <vt:lpstr>LATEST TRENDS IN TELECOM SECTOR</vt:lpstr>
      <vt:lpstr>The four stages of the Industrial Revolution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Allam</cp:lastModifiedBy>
  <cp:revision>27</cp:revision>
  <dcterms:created xsi:type="dcterms:W3CDTF">2021-08-16T10:43:51Z</dcterms:created>
  <dcterms:modified xsi:type="dcterms:W3CDTF">2024-02-12T22:53:15Z</dcterms:modified>
</cp:coreProperties>
</file>