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109"/>
  </p:notesMasterIdLst>
  <p:sldIdLst>
    <p:sldId id="489" r:id="rId11"/>
    <p:sldId id="267" r:id="rId12"/>
    <p:sldId id="465" r:id="rId13"/>
    <p:sldId id="453" r:id="rId14"/>
    <p:sldId id="353" r:id="rId15"/>
    <p:sldId id="454" r:id="rId16"/>
    <p:sldId id="356" r:id="rId17"/>
    <p:sldId id="357" r:id="rId18"/>
    <p:sldId id="435" r:id="rId19"/>
    <p:sldId id="359" r:id="rId20"/>
    <p:sldId id="455" r:id="rId21"/>
    <p:sldId id="466" r:id="rId22"/>
    <p:sldId id="361" r:id="rId23"/>
    <p:sldId id="362" r:id="rId24"/>
    <p:sldId id="363" r:id="rId25"/>
    <p:sldId id="490" r:id="rId26"/>
    <p:sldId id="491" r:id="rId27"/>
    <p:sldId id="467" r:id="rId28"/>
    <p:sldId id="369" r:id="rId29"/>
    <p:sldId id="370" r:id="rId30"/>
    <p:sldId id="371" r:id="rId31"/>
    <p:sldId id="492" r:id="rId32"/>
    <p:sldId id="493" r:id="rId33"/>
    <p:sldId id="446" r:id="rId34"/>
    <p:sldId id="469" r:id="rId35"/>
    <p:sldId id="472" r:id="rId36"/>
    <p:sldId id="376" r:id="rId37"/>
    <p:sldId id="473" r:id="rId38"/>
    <p:sldId id="381" r:id="rId39"/>
    <p:sldId id="470" r:id="rId40"/>
    <p:sldId id="471" r:id="rId41"/>
    <p:sldId id="378" r:id="rId42"/>
    <p:sldId id="379" r:id="rId43"/>
    <p:sldId id="495" r:id="rId44"/>
    <p:sldId id="496" r:id="rId45"/>
    <p:sldId id="498" r:id="rId46"/>
    <p:sldId id="499" r:id="rId47"/>
    <p:sldId id="385" r:id="rId48"/>
    <p:sldId id="501" r:id="rId49"/>
    <p:sldId id="502" r:id="rId50"/>
    <p:sldId id="503" r:id="rId51"/>
    <p:sldId id="504" r:id="rId52"/>
    <p:sldId id="505" r:id="rId53"/>
    <p:sldId id="451" r:id="rId54"/>
    <p:sldId id="452" r:id="rId55"/>
    <p:sldId id="474" r:id="rId56"/>
    <p:sldId id="443" r:id="rId57"/>
    <p:sldId id="475" r:id="rId58"/>
    <p:sldId id="476" r:id="rId59"/>
    <p:sldId id="477" r:id="rId60"/>
    <p:sldId id="507" r:id="rId61"/>
    <p:sldId id="508" r:id="rId62"/>
    <p:sldId id="509" r:id="rId63"/>
    <p:sldId id="511" r:id="rId64"/>
    <p:sldId id="394" r:id="rId65"/>
    <p:sldId id="395" r:id="rId66"/>
    <p:sldId id="462" r:id="rId67"/>
    <p:sldId id="463" r:id="rId68"/>
    <p:sldId id="400" r:id="rId69"/>
    <p:sldId id="478" r:id="rId70"/>
    <p:sldId id="479" r:id="rId71"/>
    <p:sldId id="512" r:id="rId72"/>
    <p:sldId id="513" r:id="rId73"/>
    <p:sldId id="514" r:id="rId74"/>
    <p:sldId id="515" r:id="rId75"/>
    <p:sldId id="402" r:id="rId76"/>
    <p:sldId id="403" r:id="rId77"/>
    <p:sldId id="516" r:id="rId78"/>
    <p:sldId id="434" r:id="rId79"/>
    <p:sldId id="407" r:id="rId80"/>
    <p:sldId id="408" r:id="rId81"/>
    <p:sldId id="517" r:id="rId82"/>
    <p:sldId id="518" r:id="rId83"/>
    <p:sldId id="519" r:id="rId84"/>
    <p:sldId id="444" r:id="rId85"/>
    <p:sldId id="481" r:id="rId86"/>
    <p:sldId id="482" r:id="rId87"/>
    <p:sldId id="483" r:id="rId88"/>
    <p:sldId id="520" r:id="rId89"/>
    <p:sldId id="521" r:id="rId90"/>
    <p:sldId id="522" r:id="rId91"/>
    <p:sldId id="523" r:id="rId92"/>
    <p:sldId id="486" r:id="rId93"/>
    <p:sldId id="524" r:id="rId94"/>
    <p:sldId id="525" r:id="rId95"/>
    <p:sldId id="526" r:id="rId96"/>
    <p:sldId id="527" r:id="rId97"/>
    <p:sldId id="528" r:id="rId98"/>
    <p:sldId id="487" r:id="rId99"/>
    <p:sldId id="529" r:id="rId100"/>
    <p:sldId id="530" r:id="rId101"/>
    <p:sldId id="531" r:id="rId102"/>
    <p:sldId id="535" r:id="rId103"/>
    <p:sldId id="532" r:id="rId104"/>
    <p:sldId id="533" r:id="rId105"/>
    <p:sldId id="536" r:id="rId106"/>
    <p:sldId id="534" r:id="rId107"/>
    <p:sldId id="352" r:id="rId108"/>
  </p:sldIdLst>
  <p:sldSz cx="9144000" cy="6858000" type="screen4x3"/>
  <p:notesSz cx="7315200" cy="9601200"/>
  <p:custDataLst>
    <p:tags r:id="rId1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768" userDrawn="1">
          <p15:clr>
            <a:srgbClr val="A4A3A4"/>
          </p15:clr>
        </p15:guide>
        <p15:guide id="4" orient="horz" pos="3504" userDrawn="1">
          <p15:clr>
            <a:srgbClr val="A4A3A4"/>
          </p15:clr>
        </p15:guide>
        <p15:guide id="5" pos="1056" userDrawn="1">
          <p15:clr>
            <a:srgbClr val="A4A3A4"/>
          </p15:clr>
        </p15:guide>
        <p15:guide id="6" pos="4800" userDrawn="1">
          <p15:clr>
            <a:srgbClr val="A4A3A4"/>
          </p15:clr>
        </p15:guide>
        <p15:guide id="7" orient="horz" pos="3738">
          <p15:clr>
            <a:srgbClr val="A4A3A4"/>
          </p15:clr>
        </p15:guide>
        <p15:guide id="8" pos="203">
          <p15:clr>
            <a:srgbClr val="A4A3A4"/>
          </p15:clr>
        </p15:guide>
        <p15:guide id="9" pos="5557">
          <p15:clr>
            <a:srgbClr val="A4A3A4"/>
          </p15:clr>
        </p15:guide>
        <p15:guide id="10" orient="horz" pos="1108" userDrawn="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00"/>
    <a:srgbClr val="0000CC"/>
    <a:srgbClr val="196E78"/>
    <a:srgbClr val="00007F"/>
    <a:srgbClr val="EAEAE9"/>
    <a:srgbClr val="E4E5E3"/>
    <a:srgbClr val="F2F2F1"/>
    <a:srgbClr val="EB97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63" autoAdjust="0"/>
    <p:restoredTop sz="94949" autoAdjust="0"/>
  </p:normalViewPr>
  <p:slideViewPr>
    <p:cSldViewPr>
      <p:cViewPr varScale="1">
        <p:scale>
          <a:sx n="69" d="100"/>
          <a:sy n="69" d="100"/>
        </p:scale>
        <p:origin x="-1344" y="-108"/>
      </p:cViewPr>
      <p:guideLst>
        <p:guide orient="horz" pos="2160"/>
        <p:guide orient="horz" pos="768"/>
        <p:guide orient="horz" pos="3504"/>
        <p:guide orient="horz" pos="3738"/>
        <p:guide orient="horz" pos="1108"/>
        <p:guide pos="2880"/>
        <p:guide pos="1056"/>
        <p:guide pos="4800"/>
        <p:guide pos="203"/>
        <p:guide pos="5557"/>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0" d="100"/>
        <a:sy n="70" d="100"/>
      </p:scale>
      <p:origin x="0" y="6254"/>
    </p:cViewPr>
  </p:sorterViewPr>
  <p:notesViewPr>
    <p:cSldViewPr>
      <p:cViewPr varScale="1">
        <p:scale>
          <a:sx n="91" d="100"/>
          <a:sy n="91" d="100"/>
        </p:scale>
        <p:origin x="2472" y="1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presProps" Target="presProp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slide" Target="slides/slide92.xml"/><Relationship Id="rId110" Type="http://schemas.openxmlformats.org/officeDocument/2006/relationships/tags" Target="tags/tag1.xml"/><Relationship Id="rId115"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13"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notesMaster" Target="notesMasters/notesMaster1.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pPr/>
              <a:t>9/4/2020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pPr/>
              <a:t>‹#›</a:t>
            </a:fld>
            <a:endParaRPr lang="en-US" dirty="0"/>
          </a:p>
        </p:txBody>
      </p:sp>
    </p:spTree>
    <p:extLst>
      <p:ext uri="{BB962C8B-B14F-4D97-AF65-F5344CB8AC3E}">
        <p14:creationId xmlns:p14="http://schemas.microsoft.com/office/powerpoint/2010/main" xmlns=""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16</a:t>
            </a:fld>
            <a:endParaRPr lang="en-US" dirty="0"/>
          </a:p>
        </p:txBody>
      </p:sp>
    </p:spTree>
    <p:extLst>
      <p:ext uri="{BB962C8B-B14F-4D97-AF65-F5344CB8AC3E}">
        <p14:creationId xmlns:p14="http://schemas.microsoft.com/office/powerpoint/2010/main" xmlns="" val="158327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62</a:t>
            </a:fld>
            <a:endParaRPr lang="en-US" dirty="0"/>
          </a:p>
        </p:txBody>
      </p:sp>
    </p:spTree>
    <p:extLst>
      <p:ext uri="{BB962C8B-B14F-4D97-AF65-F5344CB8AC3E}">
        <p14:creationId xmlns:p14="http://schemas.microsoft.com/office/powerpoint/2010/main" xmlns="" val="177872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63</a:t>
            </a:fld>
            <a:endParaRPr lang="en-US" dirty="0"/>
          </a:p>
        </p:txBody>
      </p:sp>
    </p:spTree>
    <p:extLst>
      <p:ext uri="{BB962C8B-B14F-4D97-AF65-F5344CB8AC3E}">
        <p14:creationId xmlns:p14="http://schemas.microsoft.com/office/powerpoint/2010/main" xmlns="" val="299531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64</a:t>
            </a:fld>
            <a:endParaRPr lang="en-US" dirty="0"/>
          </a:p>
        </p:txBody>
      </p:sp>
    </p:spTree>
    <p:extLst>
      <p:ext uri="{BB962C8B-B14F-4D97-AF65-F5344CB8AC3E}">
        <p14:creationId xmlns:p14="http://schemas.microsoft.com/office/powerpoint/2010/main" xmlns="" val="97223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65</a:t>
            </a:fld>
            <a:endParaRPr lang="en-US" dirty="0"/>
          </a:p>
        </p:txBody>
      </p:sp>
    </p:spTree>
    <p:extLst>
      <p:ext uri="{BB962C8B-B14F-4D97-AF65-F5344CB8AC3E}">
        <p14:creationId xmlns:p14="http://schemas.microsoft.com/office/powerpoint/2010/main" xmlns="" val="82311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68</a:t>
            </a:fld>
            <a:endParaRPr lang="en-US" dirty="0"/>
          </a:p>
        </p:txBody>
      </p:sp>
    </p:spTree>
    <p:extLst>
      <p:ext uri="{BB962C8B-B14F-4D97-AF65-F5344CB8AC3E}">
        <p14:creationId xmlns:p14="http://schemas.microsoft.com/office/powerpoint/2010/main" xmlns="" val="191764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72</a:t>
            </a:fld>
            <a:endParaRPr lang="en-US" dirty="0"/>
          </a:p>
        </p:txBody>
      </p:sp>
    </p:spTree>
    <p:extLst>
      <p:ext uri="{BB962C8B-B14F-4D97-AF65-F5344CB8AC3E}">
        <p14:creationId xmlns:p14="http://schemas.microsoft.com/office/powerpoint/2010/main" xmlns="" val="259716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73</a:t>
            </a:fld>
            <a:endParaRPr lang="en-US" dirty="0"/>
          </a:p>
        </p:txBody>
      </p:sp>
    </p:spTree>
    <p:extLst>
      <p:ext uri="{BB962C8B-B14F-4D97-AF65-F5344CB8AC3E}">
        <p14:creationId xmlns:p14="http://schemas.microsoft.com/office/powerpoint/2010/main" xmlns="" val="235037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74</a:t>
            </a:fld>
            <a:endParaRPr lang="en-US" dirty="0"/>
          </a:p>
        </p:txBody>
      </p:sp>
    </p:spTree>
    <p:extLst>
      <p:ext uri="{BB962C8B-B14F-4D97-AF65-F5344CB8AC3E}">
        <p14:creationId xmlns:p14="http://schemas.microsoft.com/office/powerpoint/2010/main" xmlns="" val="3573496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79</a:t>
            </a:fld>
            <a:endParaRPr lang="en-US" dirty="0"/>
          </a:p>
        </p:txBody>
      </p:sp>
    </p:spTree>
    <p:extLst>
      <p:ext uri="{BB962C8B-B14F-4D97-AF65-F5344CB8AC3E}">
        <p14:creationId xmlns:p14="http://schemas.microsoft.com/office/powerpoint/2010/main" xmlns="" val="3756345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80</a:t>
            </a:fld>
            <a:endParaRPr lang="en-US" dirty="0"/>
          </a:p>
        </p:txBody>
      </p:sp>
    </p:spTree>
    <p:extLst>
      <p:ext uri="{BB962C8B-B14F-4D97-AF65-F5344CB8AC3E}">
        <p14:creationId xmlns:p14="http://schemas.microsoft.com/office/powerpoint/2010/main" xmlns="" val="371997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17</a:t>
            </a:fld>
            <a:endParaRPr lang="en-US" dirty="0"/>
          </a:p>
        </p:txBody>
      </p:sp>
    </p:spTree>
    <p:extLst>
      <p:ext uri="{BB962C8B-B14F-4D97-AF65-F5344CB8AC3E}">
        <p14:creationId xmlns:p14="http://schemas.microsoft.com/office/powerpoint/2010/main" xmlns="" val="3006453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81</a:t>
            </a:fld>
            <a:endParaRPr lang="en-US" dirty="0"/>
          </a:p>
        </p:txBody>
      </p:sp>
    </p:spTree>
    <p:extLst>
      <p:ext uri="{BB962C8B-B14F-4D97-AF65-F5344CB8AC3E}">
        <p14:creationId xmlns:p14="http://schemas.microsoft.com/office/powerpoint/2010/main" xmlns="" val="3070266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82</a:t>
            </a:fld>
            <a:endParaRPr lang="en-US" dirty="0"/>
          </a:p>
        </p:txBody>
      </p:sp>
    </p:spTree>
    <p:extLst>
      <p:ext uri="{BB962C8B-B14F-4D97-AF65-F5344CB8AC3E}">
        <p14:creationId xmlns:p14="http://schemas.microsoft.com/office/powerpoint/2010/main" xmlns="" val="1508314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84</a:t>
            </a:fld>
            <a:endParaRPr lang="en-US" dirty="0"/>
          </a:p>
        </p:txBody>
      </p:sp>
    </p:spTree>
    <p:extLst>
      <p:ext uri="{BB962C8B-B14F-4D97-AF65-F5344CB8AC3E}">
        <p14:creationId xmlns:p14="http://schemas.microsoft.com/office/powerpoint/2010/main" xmlns="" val="1222029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85</a:t>
            </a:fld>
            <a:endParaRPr lang="en-US" dirty="0"/>
          </a:p>
        </p:txBody>
      </p:sp>
    </p:spTree>
    <p:extLst>
      <p:ext uri="{BB962C8B-B14F-4D97-AF65-F5344CB8AC3E}">
        <p14:creationId xmlns:p14="http://schemas.microsoft.com/office/powerpoint/2010/main" xmlns="" val="1870992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86</a:t>
            </a:fld>
            <a:endParaRPr lang="en-US" dirty="0"/>
          </a:p>
        </p:txBody>
      </p:sp>
    </p:spTree>
    <p:extLst>
      <p:ext uri="{BB962C8B-B14F-4D97-AF65-F5344CB8AC3E}">
        <p14:creationId xmlns:p14="http://schemas.microsoft.com/office/powerpoint/2010/main" xmlns="" val="2328600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87</a:t>
            </a:fld>
            <a:endParaRPr lang="en-US" dirty="0"/>
          </a:p>
        </p:txBody>
      </p:sp>
    </p:spTree>
    <p:extLst>
      <p:ext uri="{BB962C8B-B14F-4D97-AF65-F5344CB8AC3E}">
        <p14:creationId xmlns:p14="http://schemas.microsoft.com/office/powerpoint/2010/main" xmlns="" val="201732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88</a:t>
            </a:fld>
            <a:endParaRPr lang="en-US" dirty="0"/>
          </a:p>
        </p:txBody>
      </p:sp>
    </p:spTree>
    <p:extLst>
      <p:ext uri="{BB962C8B-B14F-4D97-AF65-F5344CB8AC3E}">
        <p14:creationId xmlns:p14="http://schemas.microsoft.com/office/powerpoint/2010/main" xmlns="" val="2351687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90</a:t>
            </a:fld>
            <a:endParaRPr lang="en-US" dirty="0"/>
          </a:p>
        </p:txBody>
      </p:sp>
    </p:spTree>
    <p:extLst>
      <p:ext uri="{BB962C8B-B14F-4D97-AF65-F5344CB8AC3E}">
        <p14:creationId xmlns:p14="http://schemas.microsoft.com/office/powerpoint/2010/main" xmlns="" val="1307794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91</a:t>
            </a:fld>
            <a:endParaRPr lang="en-US" dirty="0"/>
          </a:p>
        </p:txBody>
      </p:sp>
    </p:spTree>
    <p:extLst>
      <p:ext uri="{BB962C8B-B14F-4D97-AF65-F5344CB8AC3E}">
        <p14:creationId xmlns:p14="http://schemas.microsoft.com/office/powerpoint/2010/main" xmlns="" val="2727022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92</a:t>
            </a:fld>
            <a:endParaRPr lang="en-US" dirty="0"/>
          </a:p>
        </p:txBody>
      </p:sp>
    </p:spTree>
    <p:extLst>
      <p:ext uri="{BB962C8B-B14F-4D97-AF65-F5344CB8AC3E}">
        <p14:creationId xmlns:p14="http://schemas.microsoft.com/office/powerpoint/2010/main" xmlns="" val="26452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22</a:t>
            </a:fld>
            <a:endParaRPr lang="en-US" dirty="0"/>
          </a:p>
        </p:txBody>
      </p:sp>
    </p:spTree>
    <p:extLst>
      <p:ext uri="{BB962C8B-B14F-4D97-AF65-F5344CB8AC3E}">
        <p14:creationId xmlns:p14="http://schemas.microsoft.com/office/powerpoint/2010/main" xmlns="" val="110875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93</a:t>
            </a:fld>
            <a:endParaRPr lang="en-US" dirty="0"/>
          </a:p>
        </p:txBody>
      </p:sp>
    </p:spTree>
    <p:extLst>
      <p:ext uri="{BB962C8B-B14F-4D97-AF65-F5344CB8AC3E}">
        <p14:creationId xmlns:p14="http://schemas.microsoft.com/office/powerpoint/2010/main" xmlns="" val="1104743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94</a:t>
            </a:fld>
            <a:endParaRPr lang="en-US" dirty="0"/>
          </a:p>
        </p:txBody>
      </p:sp>
    </p:spTree>
    <p:extLst>
      <p:ext uri="{BB962C8B-B14F-4D97-AF65-F5344CB8AC3E}">
        <p14:creationId xmlns:p14="http://schemas.microsoft.com/office/powerpoint/2010/main" xmlns="" val="4225456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95</a:t>
            </a:fld>
            <a:endParaRPr lang="en-US" dirty="0"/>
          </a:p>
        </p:txBody>
      </p:sp>
    </p:spTree>
    <p:extLst>
      <p:ext uri="{BB962C8B-B14F-4D97-AF65-F5344CB8AC3E}">
        <p14:creationId xmlns:p14="http://schemas.microsoft.com/office/powerpoint/2010/main" xmlns="" val="1746990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96</a:t>
            </a:fld>
            <a:endParaRPr lang="en-US" dirty="0"/>
          </a:p>
        </p:txBody>
      </p:sp>
    </p:spTree>
    <p:extLst>
      <p:ext uri="{BB962C8B-B14F-4D97-AF65-F5344CB8AC3E}">
        <p14:creationId xmlns:p14="http://schemas.microsoft.com/office/powerpoint/2010/main" xmlns="" val="571597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97</a:t>
            </a:fld>
            <a:endParaRPr lang="en-US" dirty="0"/>
          </a:p>
        </p:txBody>
      </p:sp>
    </p:spTree>
    <p:extLst>
      <p:ext uri="{BB962C8B-B14F-4D97-AF65-F5344CB8AC3E}">
        <p14:creationId xmlns:p14="http://schemas.microsoft.com/office/powerpoint/2010/main" xmlns="" val="3598505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98</a:t>
            </a:fld>
            <a:endParaRPr lang="en-US" dirty="0"/>
          </a:p>
        </p:txBody>
      </p:sp>
    </p:spTree>
    <p:extLst>
      <p:ext uri="{BB962C8B-B14F-4D97-AF65-F5344CB8AC3E}">
        <p14:creationId xmlns:p14="http://schemas.microsoft.com/office/powerpoint/2010/main" xmlns="" val="426473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23</a:t>
            </a:fld>
            <a:endParaRPr lang="en-US" dirty="0"/>
          </a:p>
        </p:txBody>
      </p:sp>
    </p:spTree>
    <p:extLst>
      <p:ext uri="{BB962C8B-B14F-4D97-AF65-F5344CB8AC3E}">
        <p14:creationId xmlns:p14="http://schemas.microsoft.com/office/powerpoint/2010/main" xmlns="" val="116975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37</a:t>
            </a:fld>
            <a:endParaRPr lang="en-US" dirty="0"/>
          </a:p>
        </p:txBody>
      </p:sp>
    </p:spTree>
    <p:extLst>
      <p:ext uri="{BB962C8B-B14F-4D97-AF65-F5344CB8AC3E}">
        <p14:creationId xmlns:p14="http://schemas.microsoft.com/office/powerpoint/2010/main" xmlns="" val="182435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43</a:t>
            </a:fld>
            <a:endParaRPr lang="en-US" dirty="0"/>
          </a:p>
        </p:txBody>
      </p:sp>
    </p:spTree>
    <p:extLst>
      <p:ext uri="{BB962C8B-B14F-4D97-AF65-F5344CB8AC3E}">
        <p14:creationId xmlns:p14="http://schemas.microsoft.com/office/powerpoint/2010/main" xmlns="" val="248911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51</a:t>
            </a:fld>
            <a:endParaRPr lang="en-US" dirty="0"/>
          </a:p>
        </p:txBody>
      </p:sp>
    </p:spTree>
    <p:extLst>
      <p:ext uri="{BB962C8B-B14F-4D97-AF65-F5344CB8AC3E}">
        <p14:creationId xmlns:p14="http://schemas.microsoft.com/office/powerpoint/2010/main" xmlns="" val="301737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53</a:t>
            </a:fld>
            <a:endParaRPr lang="en-US" dirty="0"/>
          </a:p>
        </p:txBody>
      </p:sp>
    </p:spTree>
    <p:extLst>
      <p:ext uri="{BB962C8B-B14F-4D97-AF65-F5344CB8AC3E}">
        <p14:creationId xmlns:p14="http://schemas.microsoft.com/office/powerpoint/2010/main" xmlns="" val="240775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54</a:t>
            </a:fld>
            <a:endParaRPr lang="en-US" dirty="0"/>
          </a:p>
        </p:txBody>
      </p:sp>
    </p:spTree>
    <p:extLst>
      <p:ext uri="{BB962C8B-B14F-4D97-AF65-F5344CB8AC3E}">
        <p14:creationId xmlns:p14="http://schemas.microsoft.com/office/powerpoint/2010/main" xmlns="" val="71128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Book Title</a:t>
            </a:r>
          </a:p>
        </p:txBody>
      </p:sp>
      <p:sp>
        <p:nvSpPr>
          <p:cNvPr id="3" name="Edition"/>
          <p:cNvSpPr>
            <a:spLocks noGrp="1"/>
          </p:cNvSpPr>
          <p:nvPr>
            <p:ph sz="quarter" idx="21" hasCustomPrompt="1"/>
          </p:nvPr>
        </p:nvSpPr>
        <p:spPr>
          <a:xfrm>
            <a:off x="152400" y="1828800"/>
            <a:ext cx="8839200" cy="457200"/>
          </a:xfrm>
          <a:prstGeom prst="rect">
            <a:avLst/>
          </a:prstGeom>
        </p:spPr>
        <p:txBody>
          <a:bodyPr/>
          <a:lstStyle>
            <a:lvl1pPr marL="0" indent="0" algn="ctr">
              <a:buNone/>
              <a:defRPr sz="2900" b="1"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Chapter 1</a:t>
            </a:r>
          </a:p>
        </p:txBody>
      </p:sp>
      <p:sp>
        <p:nvSpPr>
          <p:cNvPr id="31" name="CT"/>
          <p:cNvSpPr>
            <a:spLocks noGrp="1"/>
          </p:cNvSpPr>
          <p:nvPr>
            <p:ph sz="quarter" idx="20" hasCustomPrompt="1"/>
          </p:nvPr>
        </p:nvSpPr>
        <p:spPr>
          <a:xfrm>
            <a:off x="152400" y="4419600"/>
            <a:ext cx="8839200" cy="2286000"/>
          </a:xfrm>
          <a:prstGeom prst="rect">
            <a:avLst/>
          </a:prstGeom>
        </p:spPr>
        <p:txBody>
          <a:bodyPr anchor="ctr"/>
          <a:lstStyle>
            <a:lvl1pPr marL="0" indent="0" algn="ctr">
              <a:buNone/>
              <a:defRPr sz="3800" b="0"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xmlns=""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1143000" indent="-292608">
              <a:buClr>
                <a:schemeClr val="accent2"/>
              </a:buClr>
              <a:defRPr sz="2400" b="0" i="0" baseline="0">
                <a:latin typeface="Calibri" panose="020F0502020204030204" pitchFamily="34" charset="0"/>
                <a:ea typeface="Calibri" panose="020F0502020204030204" pitchFamily="34" charset="0"/>
                <a:cs typeface="Calibri" panose="020F0502020204030204" pitchFamily="34"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0426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803275" indent="-282575">
              <a:buClr>
                <a:schemeClr val="accent2"/>
              </a:buClr>
              <a:tabLst/>
              <a:defRPr sz="2400" b="0" i="0" baseline="0">
                <a:latin typeface="Calibri" panose="020F0502020204030204" pitchFamily="34" charset="0"/>
                <a:ea typeface="Calibri" panose="020F0502020204030204" pitchFamily="34" charset="0"/>
                <a:cs typeface="Calibri" panose="020F0502020204030204" pitchFamily="34"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34037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205187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41006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520700" indent="-508000">
              <a:spcBef>
                <a:spcPts val="2000"/>
              </a:spcBef>
              <a:buNone/>
              <a:tabLst/>
              <a:defRPr sz="2800" b="0" i="0" baseline="0">
                <a:solidFill>
                  <a:schemeClr val="accent2"/>
                </a:solidFill>
                <a:latin typeface="Calibri" panose="020F0502020204030204" pitchFamily="34" charset="0"/>
                <a:ea typeface="Calibri" panose="020F0502020204030204" pitchFamily="34" charset="0"/>
                <a:cs typeface="Calibri" panose="020F0502020204030204" pitchFamily="34"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9563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574675" indent="-35083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4138129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US" dirty="0"/>
              <a:t>Copyright ©2019 John Wiley &amp; Sons, Inc. </a:t>
            </a:r>
          </a:p>
        </p:txBody>
      </p:sp>
    </p:spTree>
    <p:extLst>
      <p:ext uri="{BB962C8B-B14F-4D97-AF65-F5344CB8AC3E}">
        <p14:creationId xmlns:p14="http://schemas.microsoft.com/office/powerpoint/2010/main" xmlns="" val="1882321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81771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cept Check Question (1of 2)">
    <p:spTree>
      <p:nvGrpSpPr>
        <p:cNvPr id="1" name=""/>
        <p:cNvGrpSpPr/>
        <p:nvPr/>
      </p:nvGrpSpPr>
      <p:grpSpPr>
        <a:xfrm>
          <a:off x="0" y="0"/>
          <a:ext cx="0" cy="0"/>
          <a:chOff x="0" y="0"/>
          <a:chExt cx="0" cy="0"/>
        </a:xfrm>
      </p:grpSpPr>
      <p:sp>
        <p:nvSpPr>
          <p:cNvPr id="8"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Clr>
                <a:schemeClr val="accent2"/>
              </a:buClr>
              <a:buFont typeface="+mj-lt"/>
              <a:buAutoNum type="alphaLcPeriod"/>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stStyle>
          <a:p>
            <a:pPr lvl="0"/>
            <a:r>
              <a:rPr lang="en-US" b="0" i="0" dirty="0">
                <a:latin typeface="Source Sans Pro" charset="0"/>
                <a:ea typeface="Source Sans Pro" charset="0"/>
                <a:cs typeface="Source Sans Pro" charset="0"/>
              </a:rPr>
              <a:t>Which one of these statements about the accrual basis of accounting is false?</a:t>
            </a:r>
          </a:p>
          <a:p>
            <a:pPr lvl="1"/>
            <a:r>
              <a:rPr lang="en-US" dirty="0"/>
              <a:t>Companies record events that change their financial statements in the period in which events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14" name="Title 13"/>
          <p:cNvSpPr>
            <a:spLocks noGrp="1"/>
          </p:cNvSpPr>
          <p:nvPr>
            <p:ph type="title" hasCustomPrompt="1"/>
          </p:nvPr>
        </p:nvSpPr>
        <p:spPr>
          <a:xfrm>
            <a:off x="304800" y="762001"/>
            <a:ext cx="8534400" cy="646331"/>
          </a:xfrm>
          <a:prstGeom prst="rect">
            <a:avLst/>
          </a:prstGeom>
        </p:spPr>
        <p:txBody>
          <a:bodyPr>
            <a:spAutoFit/>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Tree>
    <p:extLst>
      <p:ext uri="{BB962C8B-B14F-4D97-AF65-F5344CB8AC3E}">
        <p14:creationId xmlns:p14="http://schemas.microsoft.com/office/powerpoint/2010/main" xmlns="" val="611815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atin typeface="Calibri" panose="020F0502020204030204" pitchFamily="34" charset="0"/>
                <a:ea typeface="Calibri" panose="020F0502020204030204" pitchFamily="34" charset="0"/>
                <a:cs typeface="Calibri" panose="020F0502020204030204" pitchFamily="34" charset="0"/>
              </a:defRPr>
            </a:lvl1pPr>
            <a:lvl2pPr marL="804672" indent="-448056">
              <a:spcBef>
                <a:spcPts val="1000"/>
              </a:spcBef>
              <a:buClr>
                <a:schemeClr val="accent2"/>
              </a:buClr>
              <a:buFont typeface="+mj-lt"/>
              <a:buAutoNum type="alphaLcPeriod"/>
              <a:defRPr sz="2800" baseline="0">
                <a:latin typeface="Calibri" panose="020F0502020204030204" pitchFamily="34" charset="0"/>
                <a:ea typeface="Calibri" panose="020F0502020204030204" pitchFamily="34" charset="0"/>
                <a:cs typeface="Calibri" panose="020F0502020204030204" pitchFamily="34"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xmlns="" val="81243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Chapter 1</a:t>
            </a:r>
          </a:p>
        </p:txBody>
      </p:sp>
      <p:sp>
        <p:nvSpPr>
          <p:cNvPr id="14" name="CT"/>
          <p:cNvSpPr>
            <a:spLocks noGrp="1"/>
          </p:cNvSpPr>
          <p:nvPr>
            <p:ph sz="quarter" idx="20" hasCustomPrompt="1"/>
          </p:nvPr>
        </p:nvSpPr>
        <p:spPr>
          <a:xfrm>
            <a:off x="152400" y="838200"/>
            <a:ext cx="8839200" cy="2209800"/>
          </a:xfrm>
          <a:prstGeom prst="rect">
            <a:avLst/>
          </a:prstGeom>
        </p:spPr>
        <p:txBody>
          <a:bodyPr anchor="ctr"/>
          <a:lstStyle>
            <a:lvl1pPr marL="0" indent="0" algn="ctr">
              <a:buNone/>
              <a:defRPr sz="3800" b="0"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447800"/>
          </a:xfrm>
          <a:prstGeom prst="rect">
            <a:avLst/>
          </a:prstGeom>
        </p:spPr>
        <p:txBody>
          <a:bodyPr anchor="b"/>
          <a:lstStyle>
            <a:lvl1pPr>
              <a:defRPr sz="6200" b="0"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xmlns=""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49250" indent="-336550">
              <a:buClr>
                <a:schemeClr val="accent1"/>
              </a:buClr>
              <a:buFont typeface="Wingdings" charset="2"/>
              <a:buChar char="ü"/>
              <a:tabLst>
                <a:tab pos="796925" algn="l"/>
              </a:tabLst>
              <a:defRPr sz="2800" b="0" i="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Question"/>
          <p:cNvSpPr>
            <a:spLocks noGrp="1"/>
          </p:cNvSpPr>
          <p:nvPr>
            <p:ph sz="quarter" idx="16"/>
          </p:nvPr>
        </p:nvSpPr>
        <p:spPr>
          <a:xfrm>
            <a:off x="457200" y="5554061"/>
            <a:ext cx="8534400" cy="303580"/>
          </a:xfrm>
          <a:prstGeom prst="rect">
            <a:avLst/>
          </a:prstGeom>
        </p:spPr>
        <p:txBody>
          <a:bodyPr/>
          <a:lstStyle>
            <a:lvl1pPr marL="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endParaRPr lang="en-US" dirty="0"/>
          </a:p>
        </p:txBody>
      </p:sp>
    </p:spTree>
    <p:extLst>
      <p:ext uri="{BB962C8B-B14F-4D97-AF65-F5344CB8AC3E}">
        <p14:creationId xmlns:p14="http://schemas.microsoft.com/office/powerpoint/2010/main" xmlns="" val="852393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419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809493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9050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3A107DC3-1D90-419E-B11C-A853993F33FB}"/>
              </a:ext>
            </a:extLst>
          </p:cNvPr>
          <p:cNvSpPr>
            <a:spLocks noGrp="1"/>
          </p:cNvSpPr>
          <p:nvPr>
            <p:ph sz="quarter" idx="17"/>
          </p:nvPr>
        </p:nvSpPr>
        <p:spPr>
          <a:xfrm>
            <a:off x="304800" y="3810000"/>
            <a:ext cx="8534400" cy="2286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1332506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Calibri" panose="020F0502020204030204" pitchFamily="34" charset="0"/>
                <a:ea typeface="Calibri" panose="020F0502020204030204" pitchFamily="34" charset="0"/>
                <a:cs typeface="Calibri" panose="020F0502020204030204" pitchFamily="34"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700609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662271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97710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419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53979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5240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3429000"/>
            <a:ext cx="8534400" cy="15240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04800" y="5029200"/>
            <a:ext cx="8534400" cy="9906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892353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1"/>
            <a:ext cx="8534400" cy="4572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2362199"/>
            <a:ext cx="8534400" cy="457201"/>
          </a:xfrm>
          <a:prstGeom prst="rect">
            <a:avLst/>
          </a:prstGeom>
        </p:spPr>
        <p:txBody>
          <a:bodyPr/>
          <a:lstStyle>
            <a:lvl1pPr marL="0" indent="0">
              <a:buNone/>
              <a:defRPr cap="none" baseline="0">
                <a:latin typeface="Calibri" panose="020F0502020204030204" pitchFamily="34" charset="0"/>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04800" y="2895600"/>
            <a:ext cx="8534400" cy="457200"/>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8" name="Content Placeholder 7">
            <a:extLst>
              <a:ext uri="{FF2B5EF4-FFF2-40B4-BE49-F238E27FC236}">
                <a16:creationId xmlns:a16="http://schemas.microsoft.com/office/drawing/2014/main" xmlns="" id="{F0A155F3-33F1-4781-97F1-80E757E0C84B}"/>
              </a:ext>
            </a:extLst>
          </p:cNvPr>
          <p:cNvSpPr>
            <a:spLocks noGrp="1"/>
          </p:cNvSpPr>
          <p:nvPr>
            <p:ph sz="quarter" idx="19"/>
          </p:nvPr>
        </p:nvSpPr>
        <p:spPr>
          <a:xfrm>
            <a:off x="304800" y="3429000"/>
            <a:ext cx="8534400" cy="365125"/>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1" name="Content Placeholder 10">
            <a:extLst>
              <a:ext uri="{FF2B5EF4-FFF2-40B4-BE49-F238E27FC236}">
                <a16:creationId xmlns:a16="http://schemas.microsoft.com/office/drawing/2014/main" xmlns="" id="{ADF00982-AA85-4C31-81AE-628FABFB9D10}"/>
              </a:ext>
            </a:extLst>
          </p:cNvPr>
          <p:cNvSpPr>
            <a:spLocks noGrp="1"/>
          </p:cNvSpPr>
          <p:nvPr>
            <p:ph sz="quarter" idx="20"/>
          </p:nvPr>
        </p:nvSpPr>
        <p:spPr>
          <a:xfrm>
            <a:off x="304800" y="3962400"/>
            <a:ext cx="8534400" cy="365125"/>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3" name="Content Placeholder 12">
            <a:extLst>
              <a:ext uri="{FF2B5EF4-FFF2-40B4-BE49-F238E27FC236}">
                <a16:creationId xmlns:a16="http://schemas.microsoft.com/office/drawing/2014/main" xmlns="" id="{CAB466B0-98C7-49FB-9AF4-EC4B1792DD91}"/>
              </a:ext>
            </a:extLst>
          </p:cNvPr>
          <p:cNvSpPr>
            <a:spLocks noGrp="1"/>
          </p:cNvSpPr>
          <p:nvPr>
            <p:ph sz="quarter" idx="21"/>
          </p:nvPr>
        </p:nvSpPr>
        <p:spPr>
          <a:xfrm>
            <a:off x="304800" y="4419600"/>
            <a:ext cx="8534400" cy="365125"/>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5" name="Content Placeholder 14">
            <a:extLst>
              <a:ext uri="{FF2B5EF4-FFF2-40B4-BE49-F238E27FC236}">
                <a16:creationId xmlns:a16="http://schemas.microsoft.com/office/drawing/2014/main" xmlns="" id="{FBA6C95E-6792-4992-86D3-306F25319E39}"/>
              </a:ext>
            </a:extLst>
          </p:cNvPr>
          <p:cNvSpPr>
            <a:spLocks noGrp="1"/>
          </p:cNvSpPr>
          <p:nvPr>
            <p:ph sz="quarter" idx="22"/>
          </p:nvPr>
        </p:nvSpPr>
        <p:spPr>
          <a:xfrm>
            <a:off x="304800" y="4876800"/>
            <a:ext cx="8534400" cy="304800"/>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7" name="Content Placeholder 16">
            <a:extLst>
              <a:ext uri="{FF2B5EF4-FFF2-40B4-BE49-F238E27FC236}">
                <a16:creationId xmlns:a16="http://schemas.microsoft.com/office/drawing/2014/main" xmlns="" id="{8AE8A21D-17DD-4D0C-8D4E-1A8929A63ADA}"/>
              </a:ext>
            </a:extLst>
          </p:cNvPr>
          <p:cNvSpPr>
            <a:spLocks noGrp="1"/>
          </p:cNvSpPr>
          <p:nvPr>
            <p:ph sz="quarter" idx="23"/>
          </p:nvPr>
        </p:nvSpPr>
        <p:spPr>
          <a:xfrm>
            <a:off x="304800" y="5257800"/>
            <a:ext cx="8534400" cy="365125"/>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9" name="Content Placeholder 18">
            <a:extLst>
              <a:ext uri="{FF2B5EF4-FFF2-40B4-BE49-F238E27FC236}">
                <a16:creationId xmlns:a16="http://schemas.microsoft.com/office/drawing/2014/main" xmlns="" id="{F71E3EEE-FE6F-4335-945A-F672C63C576C}"/>
              </a:ext>
            </a:extLst>
          </p:cNvPr>
          <p:cNvSpPr>
            <a:spLocks noGrp="1"/>
          </p:cNvSpPr>
          <p:nvPr>
            <p:ph sz="quarter" idx="24"/>
          </p:nvPr>
        </p:nvSpPr>
        <p:spPr>
          <a:xfrm>
            <a:off x="304800" y="5715000"/>
            <a:ext cx="8534400" cy="381000"/>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Tree>
    <p:extLst>
      <p:ext uri="{BB962C8B-B14F-4D97-AF65-F5344CB8AC3E}">
        <p14:creationId xmlns:p14="http://schemas.microsoft.com/office/powerpoint/2010/main" xmlns="" val="4237592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1"/>
            <a:ext cx="8534400" cy="4572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2284419"/>
            <a:ext cx="3048000" cy="237545"/>
          </a:xfrm>
          <a:prstGeom prst="rect">
            <a:avLst/>
          </a:prstGeom>
        </p:spPr>
        <p:txBody>
          <a:bodyPr/>
          <a:lstStyle>
            <a:lvl1pPr marL="0" indent="0">
              <a:buNone/>
              <a:defRPr cap="none" baseline="0">
                <a:latin typeface="Calibri" panose="020F0502020204030204" pitchFamily="34" charset="0"/>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886200" y="2245437"/>
            <a:ext cx="4953000" cy="273817"/>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8" name="Content Placeholder 7">
            <a:extLst>
              <a:ext uri="{FF2B5EF4-FFF2-40B4-BE49-F238E27FC236}">
                <a16:creationId xmlns:a16="http://schemas.microsoft.com/office/drawing/2014/main" xmlns="" id="{F0A155F3-33F1-4781-97F1-80E757E0C84B}"/>
              </a:ext>
            </a:extLst>
          </p:cNvPr>
          <p:cNvSpPr>
            <a:spLocks noGrp="1"/>
          </p:cNvSpPr>
          <p:nvPr>
            <p:ph sz="quarter" idx="19"/>
          </p:nvPr>
        </p:nvSpPr>
        <p:spPr>
          <a:xfrm>
            <a:off x="304800" y="2641122"/>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1" name="Content Placeholder 10">
            <a:extLst>
              <a:ext uri="{FF2B5EF4-FFF2-40B4-BE49-F238E27FC236}">
                <a16:creationId xmlns:a16="http://schemas.microsoft.com/office/drawing/2014/main" xmlns="" id="{ADF00982-AA85-4C31-81AE-628FABFB9D10}"/>
              </a:ext>
            </a:extLst>
          </p:cNvPr>
          <p:cNvSpPr>
            <a:spLocks noGrp="1"/>
          </p:cNvSpPr>
          <p:nvPr>
            <p:ph sz="quarter" idx="20"/>
          </p:nvPr>
        </p:nvSpPr>
        <p:spPr>
          <a:xfrm>
            <a:off x="3886200" y="2641122"/>
            <a:ext cx="4953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3" name="Content Placeholder 12">
            <a:extLst>
              <a:ext uri="{FF2B5EF4-FFF2-40B4-BE49-F238E27FC236}">
                <a16:creationId xmlns:a16="http://schemas.microsoft.com/office/drawing/2014/main" xmlns="" id="{CAB466B0-98C7-49FB-9AF4-EC4B1792DD91}"/>
              </a:ext>
            </a:extLst>
          </p:cNvPr>
          <p:cNvSpPr>
            <a:spLocks noGrp="1"/>
          </p:cNvSpPr>
          <p:nvPr>
            <p:ph sz="quarter" idx="21"/>
          </p:nvPr>
        </p:nvSpPr>
        <p:spPr>
          <a:xfrm>
            <a:off x="304800" y="3111354"/>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5" name="Content Placeholder 14">
            <a:extLst>
              <a:ext uri="{FF2B5EF4-FFF2-40B4-BE49-F238E27FC236}">
                <a16:creationId xmlns:a16="http://schemas.microsoft.com/office/drawing/2014/main" xmlns="" id="{FBA6C95E-6792-4992-86D3-306F25319E39}"/>
              </a:ext>
            </a:extLst>
          </p:cNvPr>
          <p:cNvSpPr>
            <a:spLocks noGrp="1"/>
          </p:cNvSpPr>
          <p:nvPr>
            <p:ph sz="quarter" idx="22"/>
          </p:nvPr>
        </p:nvSpPr>
        <p:spPr>
          <a:xfrm>
            <a:off x="3886200" y="3111354"/>
            <a:ext cx="4953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7" name="Content Placeholder 16">
            <a:extLst>
              <a:ext uri="{FF2B5EF4-FFF2-40B4-BE49-F238E27FC236}">
                <a16:creationId xmlns:a16="http://schemas.microsoft.com/office/drawing/2014/main" xmlns="" id="{8AE8A21D-17DD-4D0C-8D4E-1A8929A63ADA}"/>
              </a:ext>
            </a:extLst>
          </p:cNvPr>
          <p:cNvSpPr>
            <a:spLocks noGrp="1"/>
          </p:cNvSpPr>
          <p:nvPr>
            <p:ph sz="quarter" idx="23"/>
          </p:nvPr>
        </p:nvSpPr>
        <p:spPr>
          <a:xfrm>
            <a:off x="304800" y="3520042"/>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9" name="Content Placeholder 18">
            <a:extLst>
              <a:ext uri="{FF2B5EF4-FFF2-40B4-BE49-F238E27FC236}">
                <a16:creationId xmlns:a16="http://schemas.microsoft.com/office/drawing/2014/main" xmlns="" id="{F71E3EEE-FE6F-4335-945A-F672C63C576C}"/>
              </a:ext>
            </a:extLst>
          </p:cNvPr>
          <p:cNvSpPr>
            <a:spLocks noGrp="1"/>
          </p:cNvSpPr>
          <p:nvPr>
            <p:ph sz="quarter" idx="24"/>
          </p:nvPr>
        </p:nvSpPr>
        <p:spPr>
          <a:xfrm>
            <a:off x="3886200" y="3505200"/>
            <a:ext cx="4953000" cy="33145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0" name="Content Placeholder 9">
            <a:extLst>
              <a:ext uri="{FF2B5EF4-FFF2-40B4-BE49-F238E27FC236}">
                <a16:creationId xmlns:a16="http://schemas.microsoft.com/office/drawing/2014/main" xmlns="" id="{DA121FE3-95BA-4F61-AD67-9ADD76ECDB09}"/>
              </a:ext>
            </a:extLst>
          </p:cNvPr>
          <p:cNvSpPr>
            <a:spLocks noGrp="1"/>
          </p:cNvSpPr>
          <p:nvPr>
            <p:ph sz="quarter" idx="25"/>
          </p:nvPr>
        </p:nvSpPr>
        <p:spPr>
          <a:xfrm>
            <a:off x="304800" y="3989119"/>
            <a:ext cx="3048000" cy="292786"/>
          </a:xfrm>
          <a:prstGeom prst="rect">
            <a:avLst/>
          </a:prstGeom>
        </p:spPr>
        <p:txBody>
          <a:bodyPr/>
          <a:lstStyle>
            <a:lvl1pPr marL="0" indent="0">
              <a:buNone/>
              <a:defRPr/>
            </a:lvl1pPr>
          </a:lstStyle>
          <a:p>
            <a:pPr lvl="0"/>
            <a:endParaRPr lang="en-US" dirty="0"/>
          </a:p>
        </p:txBody>
      </p:sp>
      <p:sp>
        <p:nvSpPr>
          <p:cNvPr id="14" name="Content Placeholder 13">
            <a:extLst>
              <a:ext uri="{FF2B5EF4-FFF2-40B4-BE49-F238E27FC236}">
                <a16:creationId xmlns:a16="http://schemas.microsoft.com/office/drawing/2014/main" xmlns="" id="{81BF426A-6B4F-4B99-836C-DF7318CE6E3E}"/>
              </a:ext>
            </a:extLst>
          </p:cNvPr>
          <p:cNvSpPr>
            <a:spLocks noGrp="1"/>
          </p:cNvSpPr>
          <p:nvPr>
            <p:ph sz="quarter" idx="26"/>
          </p:nvPr>
        </p:nvSpPr>
        <p:spPr>
          <a:xfrm>
            <a:off x="3886200" y="3962400"/>
            <a:ext cx="4953000" cy="317646"/>
          </a:xfrm>
          <a:prstGeom prst="rect">
            <a:avLst/>
          </a:prstGeom>
        </p:spPr>
        <p:txBody>
          <a:bodyPr/>
          <a:lstStyle>
            <a:lvl1pPr marL="0" indent="0">
              <a:buNone/>
              <a:defRPr/>
            </a:lvl1pPr>
          </a:lstStyle>
          <a:p>
            <a:pPr lvl="0"/>
            <a:endParaRPr lang="en-US" dirty="0"/>
          </a:p>
        </p:txBody>
      </p:sp>
      <p:sp>
        <p:nvSpPr>
          <p:cNvPr id="18" name="Content Placeholder 17">
            <a:extLst>
              <a:ext uri="{FF2B5EF4-FFF2-40B4-BE49-F238E27FC236}">
                <a16:creationId xmlns:a16="http://schemas.microsoft.com/office/drawing/2014/main" xmlns="" id="{DFE71C36-3316-437F-BE13-7BBA20D7BA47}"/>
              </a:ext>
            </a:extLst>
          </p:cNvPr>
          <p:cNvSpPr>
            <a:spLocks noGrp="1"/>
          </p:cNvSpPr>
          <p:nvPr>
            <p:ph sz="quarter" idx="27"/>
          </p:nvPr>
        </p:nvSpPr>
        <p:spPr>
          <a:xfrm>
            <a:off x="304800" y="4419600"/>
            <a:ext cx="3048000" cy="317646"/>
          </a:xfrm>
          <a:prstGeom prst="rect">
            <a:avLst/>
          </a:prstGeom>
        </p:spPr>
        <p:txBody>
          <a:bodyPr/>
          <a:lstStyle>
            <a:lvl1pPr marL="0" indent="0">
              <a:buNone/>
              <a:defRPr/>
            </a:lvl1pPr>
          </a:lstStyle>
          <a:p>
            <a:pPr lvl="0"/>
            <a:endParaRPr lang="en-US" dirty="0"/>
          </a:p>
        </p:txBody>
      </p:sp>
      <p:sp>
        <p:nvSpPr>
          <p:cNvPr id="21" name="Content Placeholder 20">
            <a:extLst>
              <a:ext uri="{FF2B5EF4-FFF2-40B4-BE49-F238E27FC236}">
                <a16:creationId xmlns:a16="http://schemas.microsoft.com/office/drawing/2014/main" xmlns="" id="{6502F08F-EF99-4C26-B90B-52A294BF2ADF}"/>
              </a:ext>
            </a:extLst>
          </p:cNvPr>
          <p:cNvSpPr>
            <a:spLocks noGrp="1"/>
          </p:cNvSpPr>
          <p:nvPr>
            <p:ph sz="quarter" idx="28"/>
          </p:nvPr>
        </p:nvSpPr>
        <p:spPr>
          <a:xfrm>
            <a:off x="3886200" y="4419600"/>
            <a:ext cx="4953000" cy="317646"/>
          </a:xfrm>
          <a:prstGeom prst="rect">
            <a:avLst/>
          </a:prstGeom>
        </p:spPr>
        <p:txBody>
          <a:bodyPr/>
          <a:lstStyle>
            <a:lvl1pPr marL="0" indent="0">
              <a:buNone/>
              <a:defRPr/>
            </a:lvl1pPr>
          </a:lstStyle>
          <a:p>
            <a:pPr lvl="0"/>
            <a:endParaRPr lang="en-US" dirty="0"/>
          </a:p>
        </p:txBody>
      </p:sp>
      <p:sp>
        <p:nvSpPr>
          <p:cNvPr id="23" name="Content Placeholder 22">
            <a:extLst>
              <a:ext uri="{FF2B5EF4-FFF2-40B4-BE49-F238E27FC236}">
                <a16:creationId xmlns:a16="http://schemas.microsoft.com/office/drawing/2014/main" xmlns="" id="{EF341BE4-FEC7-48D6-AB00-E3E394D3A372}"/>
              </a:ext>
            </a:extLst>
          </p:cNvPr>
          <p:cNvSpPr>
            <a:spLocks noGrp="1"/>
          </p:cNvSpPr>
          <p:nvPr>
            <p:ph sz="quarter" idx="29"/>
          </p:nvPr>
        </p:nvSpPr>
        <p:spPr>
          <a:xfrm>
            <a:off x="304800" y="4876800"/>
            <a:ext cx="3048000" cy="238125"/>
          </a:xfrm>
          <a:prstGeom prst="rect">
            <a:avLst/>
          </a:prstGeom>
        </p:spPr>
        <p:txBody>
          <a:bodyPr/>
          <a:lstStyle>
            <a:lvl1pPr marL="0" indent="0">
              <a:buNone/>
              <a:defRPr/>
            </a:lvl1pPr>
          </a:lstStyle>
          <a:p>
            <a:pPr lvl="0"/>
            <a:endParaRPr lang="en-US" dirty="0"/>
          </a:p>
        </p:txBody>
      </p:sp>
      <p:sp>
        <p:nvSpPr>
          <p:cNvPr id="25" name="Content Placeholder 24">
            <a:extLst>
              <a:ext uri="{FF2B5EF4-FFF2-40B4-BE49-F238E27FC236}">
                <a16:creationId xmlns:a16="http://schemas.microsoft.com/office/drawing/2014/main" xmlns="" id="{64C78274-348D-4E2A-BAFB-00090142181C}"/>
              </a:ext>
            </a:extLst>
          </p:cNvPr>
          <p:cNvSpPr>
            <a:spLocks noGrp="1"/>
          </p:cNvSpPr>
          <p:nvPr>
            <p:ph sz="quarter" idx="30"/>
          </p:nvPr>
        </p:nvSpPr>
        <p:spPr>
          <a:xfrm>
            <a:off x="3886200" y="4876800"/>
            <a:ext cx="4953000" cy="260350"/>
          </a:xfrm>
          <a:prstGeom prst="rect">
            <a:avLst/>
          </a:prstGeom>
        </p:spPr>
        <p:txBody>
          <a:bodyPr/>
          <a:lstStyle>
            <a:lvl1pPr marL="0" indent="0">
              <a:buNone/>
              <a:defRPr/>
            </a:lvl1pPr>
          </a:lstStyle>
          <a:p>
            <a:pPr lvl="0"/>
            <a:endParaRPr lang="en-US" dirty="0"/>
          </a:p>
        </p:txBody>
      </p:sp>
      <p:sp>
        <p:nvSpPr>
          <p:cNvPr id="27" name="Content Placeholder 26">
            <a:extLst>
              <a:ext uri="{FF2B5EF4-FFF2-40B4-BE49-F238E27FC236}">
                <a16:creationId xmlns:a16="http://schemas.microsoft.com/office/drawing/2014/main" xmlns="" id="{548969A8-62EA-4D5F-9B2F-5FB467197D85}"/>
              </a:ext>
            </a:extLst>
          </p:cNvPr>
          <p:cNvSpPr>
            <a:spLocks noGrp="1"/>
          </p:cNvSpPr>
          <p:nvPr>
            <p:ph sz="quarter" idx="31"/>
          </p:nvPr>
        </p:nvSpPr>
        <p:spPr>
          <a:xfrm>
            <a:off x="304800" y="5257801"/>
            <a:ext cx="3048000" cy="265530"/>
          </a:xfrm>
          <a:prstGeom prst="rect">
            <a:avLst/>
          </a:prstGeom>
        </p:spPr>
        <p:txBody>
          <a:bodyPr/>
          <a:lstStyle>
            <a:lvl1pPr marL="0" indent="0">
              <a:buNone/>
              <a:defRPr/>
            </a:lvl1pPr>
          </a:lstStyle>
          <a:p>
            <a:pPr lvl="0"/>
            <a:endParaRPr lang="en-US" dirty="0"/>
          </a:p>
        </p:txBody>
      </p:sp>
      <p:sp>
        <p:nvSpPr>
          <p:cNvPr id="29" name="Content Placeholder 28">
            <a:extLst>
              <a:ext uri="{FF2B5EF4-FFF2-40B4-BE49-F238E27FC236}">
                <a16:creationId xmlns:a16="http://schemas.microsoft.com/office/drawing/2014/main" xmlns="" id="{683421B2-1469-466F-B756-76F9D4826E2B}"/>
              </a:ext>
            </a:extLst>
          </p:cNvPr>
          <p:cNvSpPr>
            <a:spLocks noGrp="1"/>
          </p:cNvSpPr>
          <p:nvPr>
            <p:ph sz="quarter" idx="32"/>
          </p:nvPr>
        </p:nvSpPr>
        <p:spPr>
          <a:xfrm>
            <a:off x="3886200" y="5257800"/>
            <a:ext cx="4953000" cy="312465"/>
          </a:xfrm>
          <a:prstGeom prst="rect">
            <a:avLst/>
          </a:prstGeom>
        </p:spPr>
        <p:txBody>
          <a:bodyPr/>
          <a:lstStyle>
            <a:lvl1pPr marL="0" indent="0">
              <a:buNone/>
              <a:defRPr/>
            </a:lvl1pPr>
          </a:lstStyle>
          <a:p>
            <a:pPr lvl="0"/>
            <a:endParaRPr lang="en-US" dirty="0"/>
          </a:p>
        </p:txBody>
      </p:sp>
      <p:sp>
        <p:nvSpPr>
          <p:cNvPr id="31" name="Content Placeholder 30">
            <a:extLst>
              <a:ext uri="{FF2B5EF4-FFF2-40B4-BE49-F238E27FC236}">
                <a16:creationId xmlns:a16="http://schemas.microsoft.com/office/drawing/2014/main" xmlns="" id="{72BEFF3C-1B77-4AE9-B29A-933BFEEBA22B}"/>
              </a:ext>
            </a:extLst>
          </p:cNvPr>
          <p:cNvSpPr>
            <a:spLocks noGrp="1"/>
          </p:cNvSpPr>
          <p:nvPr>
            <p:ph sz="quarter" idx="33"/>
          </p:nvPr>
        </p:nvSpPr>
        <p:spPr>
          <a:xfrm>
            <a:off x="304800" y="5570538"/>
            <a:ext cx="3048000" cy="407987"/>
          </a:xfrm>
          <a:prstGeom prst="rect">
            <a:avLst/>
          </a:prstGeom>
        </p:spPr>
        <p:txBody>
          <a:bodyPr/>
          <a:lstStyle>
            <a:lvl1pPr marL="0" indent="0">
              <a:buNone/>
              <a:defRPr/>
            </a:lvl1pPr>
          </a:lstStyle>
          <a:p>
            <a:pPr lvl="0"/>
            <a:endParaRPr lang="en-US" dirty="0"/>
          </a:p>
        </p:txBody>
      </p:sp>
      <p:sp>
        <p:nvSpPr>
          <p:cNvPr id="33" name="Content Placeholder 32">
            <a:extLst>
              <a:ext uri="{FF2B5EF4-FFF2-40B4-BE49-F238E27FC236}">
                <a16:creationId xmlns:a16="http://schemas.microsoft.com/office/drawing/2014/main" xmlns="" id="{57AAF697-A6FF-4943-9C88-CC368EDBB522}"/>
              </a:ext>
            </a:extLst>
          </p:cNvPr>
          <p:cNvSpPr>
            <a:spLocks noGrp="1"/>
          </p:cNvSpPr>
          <p:nvPr>
            <p:ph sz="quarter" idx="34"/>
          </p:nvPr>
        </p:nvSpPr>
        <p:spPr>
          <a:xfrm>
            <a:off x="3886200" y="5654675"/>
            <a:ext cx="4953000" cy="36512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233480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521477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45135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445135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264760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xmlns="" val="613298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574675" indent="-35083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73593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atin typeface="Calibri" panose="020F0502020204030204" pitchFamily="34" charset="0"/>
                <a:ea typeface="Calibri" panose="020F0502020204030204" pitchFamily="34" charset="0"/>
                <a:cs typeface="Calibri" panose="020F0502020204030204" pitchFamily="34" charset="0"/>
              </a:defRPr>
            </a:lvl1pPr>
            <a:lvl2pPr marL="804672" indent="-448056">
              <a:spcBef>
                <a:spcPts val="1000"/>
              </a:spcBef>
              <a:buClr>
                <a:schemeClr val="accent2"/>
              </a:buClr>
              <a:buFont typeface="+mj-lt"/>
              <a:buAutoNum type="alphaLcPeriod"/>
              <a:defRPr sz="2800" baseline="0">
                <a:latin typeface="Calibri" panose="020F0502020204030204" pitchFamily="34" charset="0"/>
                <a:ea typeface="Calibri" panose="020F0502020204030204" pitchFamily="34" charset="0"/>
                <a:cs typeface="Calibri" panose="020F0502020204030204" pitchFamily="34"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xmlns="" val="267289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r>
              <a:rPr lang="en-US" dirty="0"/>
              <a:t>Copyright ©2019 John Wiley &amp; Sons, Inc. </a:t>
            </a:r>
          </a:p>
        </p:txBody>
      </p:sp>
    </p:spTree>
    <p:extLst>
      <p:ext uri="{BB962C8B-B14F-4D97-AF65-F5344CB8AC3E}">
        <p14:creationId xmlns:p14="http://schemas.microsoft.com/office/powerpoint/2010/main" xmlns="" val="1521057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57168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86693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41960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99360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78642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12357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Calibri" panose="020F0502020204030204" pitchFamily="34" charset="0"/>
                <a:ea typeface="Calibri" panose="020F0502020204030204" pitchFamily="34" charset="0"/>
                <a:cs typeface="Calibri" panose="020F0502020204030204" pitchFamily="34"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83790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803275" indent="-282575">
              <a:buClr>
                <a:schemeClr val="accent2"/>
              </a:buClr>
              <a:tabLst/>
              <a:defRPr sz="2400" b="0" i="0" baseline="0">
                <a:latin typeface="Calibri" panose="020F0502020204030204" pitchFamily="34" charset="0"/>
                <a:ea typeface="Calibri" panose="020F0502020204030204" pitchFamily="34" charset="0"/>
                <a:cs typeface="Calibri" panose="020F0502020204030204" pitchFamily="34"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263432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6.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98" r:id="rId3"/>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 id="2147484000" r:id="rId12"/>
  </p:sldLayoutIdLst>
  <p:hf hdr="0" dt="0"/>
  <p:txStyles>
    <p:title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 id="2147484003" r:id="rId3"/>
  </p:sldLayoutIdLst>
  <p:hf hdr="0" dt="0"/>
  <p:txStyles>
    <p:titleStyle>
      <a:lvl1pPr algn="l" defTabSz="914400" rtl="0" eaLnBrk="1" latinLnBrk="0" hangingPunct="1">
        <a:lnSpc>
          <a:spcPct val="90000"/>
        </a:lnSpc>
        <a:spcBef>
          <a:spcPct val="0"/>
        </a:spcBef>
        <a:buNone/>
        <a:defRPr sz="4000" b="1" i="0" kern="1200">
          <a:solidFill>
            <a:schemeClr val="accent2"/>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7"/>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93" r:id="rId3"/>
    <p:sldLayoutId id="2147483994" r:id="rId4"/>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2"/>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91" r:id="rId3"/>
    <p:sldLayoutId id="2147483995" r:id="rId4"/>
    <p:sldLayoutId id="2147483997" r:id="rId5"/>
    <p:sldLayoutId id="2147483974" r:id="rId6"/>
    <p:sldLayoutId id="2147483975" r:id="rId7"/>
    <p:sldLayoutId id="2147484001" r:id="rId8"/>
    <p:sldLayoutId id="2147484002" r:id="rId9"/>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9740712"/>
      </p:ext>
    </p:extLst>
  </p:cSld>
  <p:clrMap bg1="lt1" tx1="dk1" bg2="lt2" tx2="dk2" accent1="accent1" accent2="accent2" accent3="accent3" accent4="accent4" accent5="accent5" accent6="accent6" hlink="hlink" folHlink="folHlink"/>
  <p:sldLayoutIdLst>
    <p:sldLayoutId id="2147483988" r:id="rId1"/>
    <p:sldLayoutId id="2147483978"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2400" y="381000"/>
            <a:ext cx="8839200" cy="1042431"/>
          </a:xfrm>
        </p:spPr>
        <p:txBody>
          <a:bodyPr anchor="ctr" anchorCtr="0"/>
          <a:lstStyle/>
          <a:p>
            <a:r>
              <a:rPr lang="en-US" dirty="0"/>
              <a:t>Financial Accounting</a:t>
            </a:r>
          </a:p>
        </p:txBody>
      </p:sp>
      <p:sp>
        <p:nvSpPr>
          <p:cNvPr id="3" name="Edition"/>
          <p:cNvSpPr>
            <a:spLocks noGrp="1"/>
          </p:cNvSpPr>
          <p:nvPr>
            <p:ph sz="quarter" idx="4294967295"/>
          </p:nvPr>
        </p:nvSpPr>
        <p:spPr>
          <a:xfrm>
            <a:off x="152400" y="1553598"/>
            <a:ext cx="8839200" cy="503802"/>
          </a:xfrm>
          <a:prstGeom prst="rect">
            <a:avLst/>
          </a:prstGeom>
        </p:spPr>
        <p:txBody>
          <a:bodyPr/>
          <a:lstStyle/>
          <a:p>
            <a:pPr marL="0" indent="0" algn="ctr">
              <a:buNone/>
            </a:pPr>
            <a:r>
              <a:rPr lang="en-US" sz="3200" b="1" dirty="0"/>
              <a:t>IFRS 4th Edition</a:t>
            </a:r>
          </a:p>
        </p:txBody>
      </p:sp>
      <p:sp>
        <p:nvSpPr>
          <p:cNvPr id="12" name="Author"/>
          <p:cNvSpPr>
            <a:spLocks noGrp="1"/>
          </p:cNvSpPr>
          <p:nvPr>
            <p:ph sz="quarter" idx="4294967295"/>
          </p:nvPr>
        </p:nvSpPr>
        <p:spPr>
          <a:xfrm>
            <a:off x="152400" y="2211324"/>
            <a:ext cx="8839200" cy="531876"/>
          </a:xfrm>
          <a:prstGeom prst="rect">
            <a:avLst/>
          </a:prstGeom>
        </p:spPr>
        <p:txBody>
          <a:bodyPr/>
          <a:lstStyle/>
          <a:p>
            <a:pPr marL="0" indent="0" algn="ctr">
              <a:buNone/>
            </a:pPr>
            <a:r>
              <a:rPr lang="en-US" b="1" dirty="0">
                <a:solidFill>
                  <a:schemeClr val="accent2"/>
                </a:solidFill>
                <a:latin typeface="Calibri" panose="020F0502020204030204" pitchFamily="34" charset="0"/>
                <a:ea typeface="STIX" charset="0"/>
                <a:cs typeface="STIX" charset="0"/>
              </a:rPr>
              <a:t>Weygandt </a:t>
            </a:r>
            <a:r>
              <a:rPr lang="en-US" b="1" dirty="0">
                <a:solidFill>
                  <a:srgbClr val="990000"/>
                </a:solidFill>
                <a:ea typeface="STIX" charset="0"/>
                <a:cs typeface="STIX" charset="0"/>
              </a:rPr>
              <a:t>● </a:t>
            </a:r>
            <a:r>
              <a:rPr lang="en-US" b="1" dirty="0">
                <a:solidFill>
                  <a:schemeClr val="accent2"/>
                </a:solidFill>
                <a:latin typeface="Calibri" panose="020F0502020204030204" pitchFamily="34" charset="0"/>
                <a:ea typeface="STIX" charset="0"/>
                <a:cs typeface="STIX" charset="0"/>
              </a:rPr>
              <a:t>Kimmel </a:t>
            </a:r>
            <a:r>
              <a:rPr lang="en-US" b="1" dirty="0">
                <a:solidFill>
                  <a:srgbClr val="990000"/>
                </a:solidFill>
                <a:ea typeface="STIX" charset="0"/>
                <a:cs typeface="STIX" charset="0"/>
              </a:rPr>
              <a:t>● Kieso</a:t>
            </a:r>
          </a:p>
        </p:txBody>
      </p:sp>
      <p:sp>
        <p:nvSpPr>
          <p:cNvPr id="9" name="CN"/>
          <p:cNvSpPr>
            <a:spLocks noGrp="1"/>
          </p:cNvSpPr>
          <p:nvPr>
            <p:ph sz="quarter" idx="19"/>
          </p:nvPr>
        </p:nvSpPr>
        <p:spPr>
          <a:xfrm>
            <a:off x="152400" y="3801460"/>
            <a:ext cx="8839200" cy="609600"/>
          </a:xfrm>
        </p:spPr>
        <p:txBody>
          <a:bodyPr/>
          <a:lstStyle/>
          <a:p>
            <a:r>
              <a:rPr lang="en-US" dirty="0">
                <a:ea typeface="STIX" charset="0"/>
                <a:cs typeface="STIX" charset="0"/>
              </a:rPr>
              <a:t>Chapter 9</a:t>
            </a:r>
          </a:p>
        </p:txBody>
      </p:sp>
      <p:sp>
        <p:nvSpPr>
          <p:cNvPr id="10" name="CT"/>
          <p:cNvSpPr>
            <a:spLocks noGrp="1"/>
          </p:cNvSpPr>
          <p:nvPr>
            <p:ph sz="quarter" idx="20"/>
          </p:nvPr>
        </p:nvSpPr>
        <p:spPr>
          <a:xfrm>
            <a:off x="919438" y="4639050"/>
            <a:ext cx="7305124" cy="1066800"/>
          </a:xfrm>
        </p:spPr>
        <p:txBody>
          <a:bodyPr/>
          <a:lstStyle/>
          <a:p>
            <a:pPr>
              <a:spcBef>
                <a:spcPct val="5000"/>
              </a:spcBef>
            </a:pPr>
            <a:r>
              <a:rPr lang="en-US" altLang="en-US" sz="4000" dirty="0"/>
              <a:t>Plant Assets, Natural Resources, and Intangible Assets</a:t>
            </a:r>
          </a:p>
        </p:txBody>
      </p:sp>
    </p:spTree>
    <p:extLst>
      <p:ext uri="{BB962C8B-B14F-4D97-AF65-F5344CB8AC3E}">
        <p14:creationId xmlns:p14="http://schemas.microsoft.com/office/powerpoint/2010/main" xmlns="" val="148050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A7471-34A0-4DDB-B204-A4242567300D}"/>
              </a:ext>
            </a:extLst>
          </p:cNvPr>
          <p:cNvSpPr>
            <a:spLocks noGrp="1"/>
          </p:cNvSpPr>
          <p:nvPr>
            <p:ph type="title"/>
          </p:nvPr>
        </p:nvSpPr>
        <p:spPr/>
        <p:txBody>
          <a:bodyPr>
            <a:normAutofit/>
          </a:bodyPr>
          <a:lstStyle/>
          <a:p>
            <a:r>
              <a:rPr lang="en-US" dirty="0"/>
              <a:t>The Cost of Plant Assets </a:t>
            </a:r>
            <a:r>
              <a:rPr lang="en-US" sz="2000" b="0" dirty="0"/>
              <a:t>(5 of 10)</a:t>
            </a:r>
            <a:endParaRPr lang="en-US" dirty="0"/>
          </a:p>
        </p:txBody>
      </p:sp>
      <p:sp>
        <p:nvSpPr>
          <p:cNvPr id="3" name="Content Placeholder 2">
            <a:extLst>
              <a:ext uri="{FF2B5EF4-FFF2-40B4-BE49-F238E27FC236}">
                <a16:creationId xmlns:a16="http://schemas.microsoft.com/office/drawing/2014/main" xmlns="" id="{1C4D0553-60E9-4621-AEA6-98448BBBB271}"/>
              </a:ext>
            </a:extLst>
          </p:cNvPr>
          <p:cNvSpPr>
            <a:spLocks noGrp="1"/>
          </p:cNvSpPr>
          <p:nvPr>
            <p:ph sz="quarter" idx="16"/>
          </p:nvPr>
        </p:nvSpPr>
        <p:spPr>
          <a:xfrm>
            <a:off x="304800" y="1455730"/>
            <a:ext cx="8534400" cy="4419600"/>
          </a:xfrm>
        </p:spPr>
        <p:txBody>
          <a:bodyPr/>
          <a:lstStyle/>
          <a:p>
            <a:pPr>
              <a:lnSpc>
                <a:spcPct val="100000"/>
              </a:lnSpc>
              <a:spcBef>
                <a:spcPts val="1200"/>
              </a:spcBef>
            </a:pPr>
            <a:r>
              <a:rPr lang="en-US" sz="3200" b="1" dirty="0"/>
              <a:t>Land Improvements</a:t>
            </a:r>
          </a:p>
          <a:p>
            <a:pPr>
              <a:lnSpc>
                <a:spcPct val="100000"/>
              </a:lnSpc>
              <a:spcBef>
                <a:spcPts val="1200"/>
              </a:spcBef>
            </a:pPr>
            <a:r>
              <a:rPr lang="en-US" altLang="en-US" b="1" dirty="0"/>
              <a:t>Structural additions </a:t>
            </a:r>
            <a:r>
              <a:rPr lang="en-GB" altLang="en-US" dirty="0"/>
              <a:t>with limited lives that are</a:t>
            </a:r>
            <a:r>
              <a:rPr lang="en-US" altLang="en-US" dirty="0"/>
              <a:t> made to land.  </a:t>
            </a:r>
            <a:r>
              <a:rPr lang="en-US" altLang="en-US" b="1" dirty="0"/>
              <a:t>Cost includes all expenditures necessary </a:t>
            </a:r>
            <a:r>
              <a:rPr lang="en-US" altLang="en-US" dirty="0"/>
              <a:t>to make the improvements </a:t>
            </a:r>
            <a:r>
              <a:rPr lang="en-US" altLang="en-US" b="1" dirty="0"/>
              <a:t>ready for their intended use</a:t>
            </a:r>
            <a:r>
              <a:rPr lang="en-US" dirty="0"/>
              <a:t>.</a:t>
            </a:r>
          </a:p>
          <a:p>
            <a:pPr marL="574675" indent="-346075">
              <a:lnSpc>
                <a:spcPct val="100000"/>
              </a:lnSpc>
              <a:spcBef>
                <a:spcPts val="1200"/>
              </a:spcBef>
              <a:buClr>
                <a:schemeClr val="accent2"/>
              </a:buClr>
              <a:buFont typeface="Arial" panose="020B0604020202020204" pitchFamily="34" charset="0"/>
              <a:buChar char="•"/>
            </a:pPr>
            <a:r>
              <a:rPr lang="en-US" b="1" dirty="0"/>
              <a:t>Examples</a:t>
            </a:r>
            <a:r>
              <a:rPr lang="en-US" dirty="0"/>
              <a:t>: driveways, parking lots, fences, landscaping, and underground sprinklers</a:t>
            </a:r>
          </a:p>
          <a:p>
            <a:pPr marL="574675" indent="-346075">
              <a:lnSpc>
                <a:spcPct val="100000"/>
              </a:lnSpc>
              <a:spcBef>
                <a:spcPts val="1200"/>
              </a:spcBef>
              <a:buClr>
                <a:schemeClr val="accent2"/>
              </a:buClr>
              <a:buFont typeface="Arial" panose="020B0604020202020204" pitchFamily="34" charset="0"/>
              <a:buChar char="•"/>
            </a:pPr>
            <a:r>
              <a:rPr lang="en-US" dirty="0"/>
              <a:t>Limited useful lives</a:t>
            </a:r>
          </a:p>
          <a:p>
            <a:pPr marL="574675" indent="-346075">
              <a:lnSpc>
                <a:spcPct val="100000"/>
              </a:lnSpc>
              <a:spcBef>
                <a:spcPts val="1200"/>
              </a:spcBef>
              <a:buClr>
                <a:schemeClr val="accent2"/>
              </a:buClr>
              <a:buFont typeface="Arial" panose="020B0604020202020204" pitchFamily="34" charset="0"/>
              <a:buChar char="•"/>
            </a:pPr>
            <a:r>
              <a:rPr lang="en-US" dirty="0"/>
              <a:t>Expense (depreciate) cost of land improvements over their useful lives</a:t>
            </a:r>
          </a:p>
        </p:txBody>
      </p:sp>
      <p:sp>
        <p:nvSpPr>
          <p:cNvPr id="4" name="Slide Number Placeholder 3">
            <a:extLst>
              <a:ext uri="{FF2B5EF4-FFF2-40B4-BE49-F238E27FC236}">
                <a16:creationId xmlns:a16="http://schemas.microsoft.com/office/drawing/2014/main" xmlns="" id="{43F901E4-283A-4D76-9B75-1BF6690CF87C}"/>
              </a:ext>
            </a:extLst>
          </p:cNvPr>
          <p:cNvSpPr>
            <a:spLocks noGrp="1"/>
          </p:cNvSpPr>
          <p:nvPr>
            <p:ph type="sldNum" sz="quarter" idx="10"/>
          </p:nvPr>
        </p:nvSpPr>
        <p:spPr/>
        <p:txBody>
          <a:bodyPr/>
          <a:lstStyle/>
          <a:p>
            <a:fld id="{67B19427-F580-D146-B60E-4CADEE75497F}" type="slidenum">
              <a:rPr lang="en-US" smtClean="0"/>
              <a:pPr/>
              <a:t>10</a:t>
            </a:fld>
            <a:endParaRPr lang="en-US" dirty="0"/>
          </a:p>
        </p:txBody>
      </p:sp>
      <p:sp>
        <p:nvSpPr>
          <p:cNvPr id="5" name="Footer Placeholder 4">
            <a:extLst>
              <a:ext uri="{FF2B5EF4-FFF2-40B4-BE49-F238E27FC236}">
                <a16:creationId xmlns:a16="http://schemas.microsoft.com/office/drawing/2014/main" xmlns="" id="{3F2E84CD-8B59-43AE-87AD-67D11FAB441A}"/>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40998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93729"/>
          </a:xfrm>
        </p:spPr>
        <p:txBody>
          <a:bodyPr/>
          <a:lstStyle/>
          <a:p>
            <a:r>
              <a:rPr lang="en-US" dirty="0"/>
              <a:t>The Cost of Plant Assets </a:t>
            </a:r>
            <a:r>
              <a:rPr lang="en-US" sz="2000" b="0" dirty="0"/>
              <a:t>(6 of 10)</a:t>
            </a:r>
            <a:endParaRPr lang="en-IN" dirty="0"/>
          </a:p>
        </p:txBody>
      </p:sp>
      <p:sp>
        <p:nvSpPr>
          <p:cNvPr id="3" name="Content Placeholder 2"/>
          <p:cNvSpPr>
            <a:spLocks noGrp="1"/>
          </p:cNvSpPr>
          <p:nvPr>
            <p:ph sz="quarter" idx="16"/>
          </p:nvPr>
        </p:nvSpPr>
        <p:spPr>
          <a:xfrm>
            <a:off x="304800" y="1455730"/>
            <a:ext cx="8534400" cy="4398345"/>
          </a:xfrm>
        </p:spPr>
        <p:txBody>
          <a:bodyPr/>
          <a:lstStyle/>
          <a:p>
            <a:pPr>
              <a:lnSpc>
                <a:spcPct val="100000"/>
              </a:lnSpc>
              <a:spcBef>
                <a:spcPts val="1200"/>
              </a:spcBef>
            </a:pPr>
            <a:r>
              <a:rPr lang="en-US" altLang="en-US" sz="3200" b="1" dirty="0"/>
              <a:t>Buildings</a:t>
            </a:r>
          </a:p>
          <a:p>
            <a:pPr>
              <a:lnSpc>
                <a:spcPct val="100000"/>
              </a:lnSpc>
              <a:spcBef>
                <a:spcPts val="1200"/>
              </a:spcBef>
            </a:pPr>
            <a:r>
              <a:rPr lang="en-US" altLang="en-US" b="1" dirty="0"/>
              <a:t>Includes all costs </a:t>
            </a:r>
            <a:r>
              <a:rPr lang="en-US" altLang="en-US" dirty="0"/>
              <a:t>related directly to purchase or construction.</a:t>
            </a:r>
          </a:p>
          <a:p>
            <a:pPr>
              <a:lnSpc>
                <a:spcPct val="100000"/>
              </a:lnSpc>
              <a:spcBef>
                <a:spcPts val="1200"/>
              </a:spcBef>
            </a:pPr>
            <a:r>
              <a:rPr lang="en-US" altLang="en-US" b="1" dirty="0"/>
              <a:t>Purchase costs:</a:t>
            </a:r>
          </a:p>
          <a:p>
            <a:pPr marL="574675" indent="-346075">
              <a:lnSpc>
                <a:spcPct val="100000"/>
              </a:lnSpc>
              <a:spcBef>
                <a:spcPts val="1200"/>
              </a:spcBef>
              <a:buClr>
                <a:schemeClr val="accent2"/>
              </a:buClr>
              <a:buFont typeface="Arial" panose="020B0604020202020204" pitchFamily="34" charset="0"/>
              <a:buChar char="•"/>
            </a:pPr>
            <a:r>
              <a:rPr lang="en-US" altLang="en-US" dirty="0"/>
              <a:t>Purchase price, closing costs (attorney’s fees, title insurance, etc.) and real estate broker’s commission</a:t>
            </a:r>
          </a:p>
          <a:p>
            <a:pPr marL="574675" indent="-346075">
              <a:lnSpc>
                <a:spcPct val="100000"/>
              </a:lnSpc>
              <a:spcBef>
                <a:spcPts val="1200"/>
              </a:spcBef>
              <a:buClr>
                <a:schemeClr val="accent2"/>
              </a:buClr>
              <a:buFont typeface="Arial" panose="020B0604020202020204" pitchFamily="34" charset="0"/>
              <a:buChar char="•"/>
            </a:pPr>
            <a:r>
              <a:rPr lang="en-US" altLang="en-US" dirty="0"/>
              <a:t>Remodeling and replacing or repairing the roof, floors, electrical wiring, and plumbing</a:t>
            </a:r>
          </a:p>
        </p:txBody>
      </p:sp>
      <p:sp>
        <p:nvSpPr>
          <p:cNvPr id="5" name="Slide Number Placeholder 4"/>
          <p:cNvSpPr>
            <a:spLocks noGrp="1"/>
          </p:cNvSpPr>
          <p:nvPr>
            <p:ph type="sldNum" sz="quarter" idx="10"/>
          </p:nvPr>
        </p:nvSpPr>
        <p:spPr/>
        <p:txBody>
          <a:bodyPr/>
          <a:lstStyle/>
          <a:p>
            <a:fld id="{67B19427-F580-D146-B60E-4CADEE75497F}"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15694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93729"/>
          </a:xfrm>
        </p:spPr>
        <p:txBody>
          <a:bodyPr/>
          <a:lstStyle/>
          <a:p>
            <a:r>
              <a:rPr lang="en-US" dirty="0"/>
              <a:t>The Cost of Plant Assets </a:t>
            </a:r>
            <a:r>
              <a:rPr lang="en-US" sz="2000" b="0" dirty="0"/>
              <a:t>(7 of 10)</a:t>
            </a:r>
            <a:endParaRPr lang="en-IN" dirty="0"/>
          </a:p>
        </p:txBody>
      </p:sp>
      <p:sp>
        <p:nvSpPr>
          <p:cNvPr id="3" name="Content Placeholder 2"/>
          <p:cNvSpPr>
            <a:spLocks noGrp="1"/>
          </p:cNvSpPr>
          <p:nvPr>
            <p:ph sz="quarter" idx="16"/>
          </p:nvPr>
        </p:nvSpPr>
        <p:spPr>
          <a:xfrm>
            <a:off x="304800" y="1455730"/>
            <a:ext cx="8534400" cy="4398345"/>
          </a:xfrm>
        </p:spPr>
        <p:txBody>
          <a:bodyPr/>
          <a:lstStyle/>
          <a:p>
            <a:pPr>
              <a:lnSpc>
                <a:spcPct val="100000"/>
              </a:lnSpc>
              <a:spcBef>
                <a:spcPts val="1200"/>
              </a:spcBef>
            </a:pPr>
            <a:r>
              <a:rPr lang="en-US" altLang="en-US" sz="3200" b="1" dirty="0"/>
              <a:t>Buildings</a:t>
            </a:r>
          </a:p>
          <a:p>
            <a:pPr>
              <a:lnSpc>
                <a:spcPct val="100000"/>
              </a:lnSpc>
              <a:spcBef>
                <a:spcPts val="1200"/>
              </a:spcBef>
            </a:pPr>
            <a:r>
              <a:rPr lang="en-US" altLang="en-US" b="1" dirty="0"/>
              <a:t>Includes all costs </a:t>
            </a:r>
            <a:r>
              <a:rPr lang="en-US" altLang="en-US" dirty="0"/>
              <a:t>related directly to purchase or construction.</a:t>
            </a:r>
          </a:p>
          <a:p>
            <a:pPr>
              <a:lnSpc>
                <a:spcPct val="100000"/>
              </a:lnSpc>
              <a:spcBef>
                <a:spcPts val="1200"/>
              </a:spcBef>
            </a:pPr>
            <a:r>
              <a:rPr lang="en-US" altLang="en-US" b="1" dirty="0"/>
              <a:t>Construction costs:</a:t>
            </a:r>
          </a:p>
          <a:p>
            <a:pPr marL="574675" indent="-346075">
              <a:lnSpc>
                <a:spcPct val="100000"/>
              </a:lnSpc>
              <a:spcBef>
                <a:spcPts val="1200"/>
              </a:spcBef>
              <a:buClr>
                <a:schemeClr val="accent2"/>
              </a:buClr>
              <a:buFont typeface="Arial" panose="020B0604020202020204" pitchFamily="34" charset="0"/>
              <a:buChar char="•"/>
            </a:pPr>
            <a:r>
              <a:rPr lang="en-US" altLang="en-US" dirty="0"/>
              <a:t>Contract price </a:t>
            </a:r>
          </a:p>
          <a:p>
            <a:pPr marL="574675" indent="-346075">
              <a:lnSpc>
                <a:spcPct val="100000"/>
              </a:lnSpc>
              <a:spcBef>
                <a:spcPts val="1200"/>
              </a:spcBef>
              <a:buClr>
                <a:schemeClr val="accent2"/>
              </a:buClr>
              <a:buFont typeface="Arial" panose="020B0604020202020204" pitchFamily="34" charset="0"/>
              <a:buChar char="•"/>
            </a:pPr>
            <a:r>
              <a:rPr lang="en-US" altLang="en-US" dirty="0"/>
              <a:t>Payments for architects’ fees</a:t>
            </a:r>
          </a:p>
          <a:p>
            <a:pPr marL="574675" indent="-346075">
              <a:lnSpc>
                <a:spcPct val="100000"/>
              </a:lnSpc>
              <a:spcBef>
                <a:spcPts val="1200"/>
              </a:spcBef>
              <a:buClr>
                <a:schemeClr val="accent2"/>
              </a:buClr>
              <a:buFont typeface="Arial" panose="020B0604020202020204" pitchFamily="34" charset="0"/>
              <a:buChar char="•"/>
            </a:pPr>
            <a:r>
              <a:rPr lang="en-US" altLang="en-US" dirty="0"/>
              <a:t>Building permits</a:t>
            </a:r>
          </a:p>
          <a:p>
            <a:pPr marL="574675" indent="-346075">
              <a:lnSpc>
                <a:spcPct val="100000"/>
              </a:lnSpc>
              <a:spcBef>
                <a:spcPts val="1200"/>
              </a:spcBef>
              <a:buClr>
                <a:schemeClr val="accent2"/>
              </a:buClr>
              <a:buFont typeface="Arial" panose="020B0604020202020204" pitchFamily="34" charset="0"/>
              <a:buChar char="•"/>
            </a:pPr>
            <a:r>
              <a:rPr lang="en-US" altLang="en-US" dirty="0"/>
              <a:t>Excavation costs</a:t>
            </a:r>
          </a:p>
        </p:txBody>
      </p:sp>
      <p:sp>
        <p:nvSpPr>
          <p:cNvPr id="5" name="Slide Number Placeholder 4"/>
          <p:cNvSpPr>
            <a:spLocks noGrp="1"/>
          </p:cNvSpPr>
          <p:nvPr>
            <p:ph type="sldNum" sz="quarter" idx="10"/>
          </p:nvPr>
        </p:nvSpPr>
        <p:spPr/>
        <p:txBody>
          <a:bodyPr/>
          <a:lstStyle/>
          <a:p>
            <a:fld id="{67B19427-F580-D146-B60E-4CADEE75497F}"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82302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63515B-CA41-4D67-8B2E-BB7C6CB3F00A}"/>
              </a:ext>
            </a:extLst>
          </p:cNvPr>
          <p:cNvSpPr>
            <a:spLocks noGrp="1"/>
          </p:cNvSpPr>
          <p:nvPr>
            <p:ph type="title"/>
          </p:nvPr>
        </p:nvSpPr>
        <p:spPr/>
        <p:txBody>
          <a:bodyPr/>
          <a:lstStyle/>
          <a:p>
            <a:r>
              <a:rPr lang="en-US" dirty="0"/>
              <a:t>The Cost of Plant Assets </a:t>
            </a:r>
            <a:r>
              <a:rPr lang="en-US" sz="2000" b="0" dirty="0"/>
              <a:t>(8 of 10)</a:t>
            </a:r>
            <a:endParaRPr lang="en-US" dirty="0"/>
          </a:p>
        </p:txBody>
      </p:sp>
      <p:sp>
        <p:nvSpPr>
          <p:cNvPr id="3" name="Content Placeholder 2">
            <a:extLst>
              <a:ext uri="{FF2B5EF4-FFF2-40B4-BE49-F238E27FC236}">
                <a16:creationId xmlns:a16="http://schemas.microsoft.com/office/drawing/2014/main" xmlns="" id="{9EE47BF1-4E0B-47DB-A918-444AB8125638}"/>
              </a:ext>
            </a:extLst>
          </p:cNvPr>
          <p:cNvSpPr>
            <a:spLocks noGrp="1"/>
          </p:cNvSpPr>
          <p:nvPr>
            <p:ph sz="quarter" idx="16"/>
          </p:nvPr>
        </p:nvSpPr>
        <p:spPr>
          <a:xfrm>
            <a:off x="304800" y="1455730"/>
            <a:ext cx="8534400" cy="4857280"/>
          </a:xfrm>
        </p:spPr>
        <p:txBody>
          <a:bodyPr/>
          <a:lstStyle/>
          <a:p>
            <a:pPr>
              <a:lnSpc>
                <a:spcPct val="100000"/>
              </a:lnSpc>
              <a:spcBef>
                <a:spcPts val="1200"/>
              </a:spcBef>
            </a:pPr>
            <a:r>
              <a:rPr lang="en-US" sz="3200" b="1" dirty="0"/>
              <a:t>Equipment</a:t>
            </a:r>
          </a:p>
          <a:p>
            <a:pPr>
              <a:lnSpc>
                <a:spcPct val="100000"/>
              </a:lnSpc>
              <a:spcBef>
                <a:spcPts val="1200"/>
              </a:spcBef>
            </a:pPr>
            <a:r>
              <a:rPr lang="en-US" b="1" dirty="0"/>
              <a:t>Include all costs </a:t>
            </a:r>
            <a:r>
              <a:rPr lang="en-US" dirty="0"/>
              <a:t>incurred in acquiring the equipment and </a:t>
            </a:r>
            <a:r>
              <a:rPr lang="en-US" b="1" dirty="0"/>
              <a:t>preparing it for use.</a:t>
            </a:r>
          </a:p>
          <a:p>
            <a:pPr>
              <a:lnSpc>
                <a:spcPct val="100000"/>
              </a:lnSpc>
              <a:spcBef>
                <a:spcPts val="1200"/>
              </a:spcBef>
              <a:buClr>
                <a:schemeClr val="accent2"/>
              </a:buClr>
            </a:pPr>
            <a:r>
              <a:rPr lang="en-US" dirty="0"/>
              <a:t>Costs typically include:</a:t>
            </a:r>
          </a:p>
          <a:p>
            <a:pPr marL="574675" indent="-346075">
              <a:spcBef>
                <a:spcPts val="900"/>
              </a:spcBef>
              <a:buClr>
                <a:schemeClr val="accent2"/>
              </a:buClr>
              <a:buFont typeface="Arial" panose="020B0604020202020204" pitchFamily="34" charset="0"/>
              <a:buChar char="•"/>
            </a:pPr>
            <a:r>
              <a:rPr lang="en-US" dirty="0"/>
              <a:t>Cash purchase price</a:t>
            </a:r>
          </a:p>
          <a:p>
            <a:pPr marL="574675" indent="-346075">
              <a:spcBef>
                <a:spcPts val="900"/>
              </a:spcBef>
              <a:buClr>
                <a:schemeClr val="accent2"/>
              </a:buClr>
              <a:buFont typeface="Arial" panose="020B0604020202020204" pitchFamily="34" charset="0"/>
              <a:buChar char="•"/>
            </a:pPr>
            <a:r>
              <a:rPr lang="en-US" dirty="0"/>
              <a:t>Sales taxes</a:t>
            </a:r>
          </a:p>
          <a:p>
            <a:pPr marL="574675" indent="-346075">
              <a:spcBef>
                <a:spcPts val="900"/>
              </a:spcBef>
              <a:buClr>
                <a:schemeClr val="accent2"/>
              </a:buClr>
              <a:buFont typeface="Arial" panose="020B0604020202020204" pitchFamily="34" charset="0"/>
              <a:buChar char="•"/>
            </a:pPr>
            <a:r>
              <a:rPr lang="en-US" dirty="0"/>
              <a:t>Freight charges </a:t>
            </a:r>
          </a:p>
          <a:p>
            <a:pPr marL="574675" indent="-346075">
              <a:spcBef>
                <a:spcPts val="900"/>
              </a:spcBef>
              <a:buClr>
                <a:schemeClr val="accent2"/>
              </a:buClr>
              <a:buFont typeface="Arial" panose="020B0604020202020204" pitchFamily="34" charset="0"/>
              <a:buChar char="•"/>
            </a:pPr>
            <a:r>
              <a:rPr lang="en-US" dirty="0"/>
              <a:t>Insurance during transit paid by purchaser</a:t>
            </a:r>
          </a:p>
          <a:p>
            <a:pPr marL="574675" indent="-346075">
              <a:spcBef>
                <a:spcPts val="900"/>
              </a:spcBef>
              <a:buClr>
                <a:schemeClr val="accent2"/>
              </a:buClr>
              <a:buFont typeface="Arial" panose="020B0604020202020204" pitchFamily="34" charset="0"/>
              <a:buChar char="•"/>
            </a:pPr>
            <a:r>
              <a:rPr lang="en-US" dirty="0"/>
              <a:t>Assembling, installing, and testing</a:t>
            </a:r>
          </a:p>
        </p:txBody>
      </p:sp>
      <p:sp>
        <p:nvSpPr>
          <p:cNvPr id="4" name="Slide Number Placeholder 3">
            <a:extLst>
              <a:ext uri="{FF2B5EF4-FFF2-40B4-BE49-F238E27FC236}">
                <a16:creationId xmlns:a16="http://schemas.microsoft.com/office/drawing/2014/main" xmlns="" id="{7333B96B-93BA-4FF6-852C-E7E71958275F}"/>
              </a:ext>
            </a:extLst>
          </p:cNvPr>
          <p:cNvSpPr>
            <a:spLocks noGrp="1"/>
          </p:cNvSpPr>
          <p:nvPr>
            <p:ph type="sldNum" sz="quarter" idx="10"/>
          </p:nvPr>
        </p:nvSpPr>
        <p:spPr/>
        <p:txBody>
          <a:bodyPr/>
          <a:lstStyle/>
          <a:p>
            <a:fld id="{67B19427-F580-D146-B60E-4CADEE75497F}" type="slidenum">
              <a:rPr lang="en-US" smtClean="0"/>
              <a:pPr/>
              <a:t>13</a:t>
            </a:fld>
            <a:endParaRPr lang="en-US" dirty="0"/>
          </a:p>
        </p:txBody>
      </p:sp>
      <p:sp>
        <p:nvSpPr>
          <p:cNvPr id="5" name="Footer Placeholder 4">
            <a:extLst>
              <a:ext uri="{FF2B5EF4-FFF2-40B4-BE49-F238E27FC236}">
                <a16:creationId xmlns:a16="http://schemas.microsoft.com/office/drawing/2014/main" xmlns="" id="{A84A05C4-382A-44AF-B947-9B8972E19D62}"/>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60649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descr="The summary lists related expenditures for truck and the corresponding amounts. Cash price: $22,000. Sales taxes: 1,320. Painting and lettering: 500, single ruled. Cost of delivery truck: $23,820, double ruled.&#10;">
            <a:extLst>
              <a:ext uri="{FF2B5EF4-FFF2-40B4-BE49-F238E27FC236}">
                <a16:creationId xmlns:a16="http://schemas.microsoft.com/office/drawing/2014/main" xmlns="" id="{2F1515A6-091A-46D4-A977-295F14B1E3EF}"/>
              </a:ext>
            </a:extLst>
          </p:cNvPr>
          <p:cNvGraphicFramePr>
            <a:graphicFrameLocks noGrp="1"/>
          </p:cNvGraphicFramePr>
          <p:nvPr>
            <p:ph sz="quarter" idx="17"/>
            <p:extLst>
              <p:ext uri="{D42A27DB-BD31-4B8C-83A1-F6EECF244321}">
                <p14:modId xmlns:p14="http://schemas.microsoft.com/office/powerpoint/2010/main" xmlns="" val="702319957"/>
              </p:ext>
            </p:extLst>
          </p:nvPr>
        </p:nvGraphicFramePr>
        <p:xfrm>
          <a:off x="803192" y="3478980"/>
          <a:ext cx="7728595" cy="2682240"/>
        </p:xfrm>
        <a:graphic>
          <a:graphicData uri="http://schemas.openxmlformats.org/drawingml/2006/table">
            <a:tbl>
              <a:tblPr firstRow="1" bandRow="1">
                <a:tableStyleId>{2D5ABB26-0587-4C30-8999-92F81FD0307C}</a:tableStyleId>
              </a:tblPr>
              <a:tblGrid>
                <a:gridCol w="5843915">
                  <a:extLst>
                    <a:ext uri="{9D8B030D-6E8A-4147-A177-3AD203B41FA5}">
                      <a16:colId xmlns:a16="http://schemas.microsoft.com/office/drawing/2014/main" xmlns="" val="2919932425"/>
                    </a:ext>
                  </a:extLst>
                </a:gridCol>
                <a:gridCol w="1884680">
                  <a:extLst>
                    <a:ext uri="{9D8B030D-6E8A-4147-A177-3AD203B41FA5}">
                      <a16:colId xmlns:a16="http://schemas.microsoft.com/office/drawing/2014/main" xmlns="" val="1200905507"/>
                    </a:ext>
                  </a:extLst>
                </a:gridCol>
              </a:tblGrid>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0" baseline="0" dirty="0">
                          <a:solidFill>
                            <a:schemeClr val="bg2"/>
                          </a:solidFill>
                          <a:latin typeface="Calibri" panose="020F0502020204030204" pitchFamily="34" charset="0"/>
                        </a:rPr>
                        <a:t>Blank</a:t>
                      </a:r>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600" b="1" baseline="0" dirty="0">
                          <a:latin typeface="Calibri" panose="020F0502020204030204" pitchFamily="34" charset="0"/>
                        </a:rPr>
                        <a:t>Truck</a:t>
                      </a:r>
                    </a:p>
                  </a:txBody>
                  <a:tcPr marT="9144" marB="914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0" baseline="0" dirty="0">
                          <a:solidFill>
                            <a:srgbClr val="000000"/>
                          </a:solidFill>
                          <a:latin typeface="Calibri" panose="020F0502020204030204" pitchFamily="34" charset="0"/>
                        </a:rPr>
                        <a:t>Cash price</a:t>
                      </a:r>
                    </a:p>
                  </a:txBody>
                  <a:tcPr marT="9144" marB="9144">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600" b="0" baseline="0" dirty="0">
                          <a:solidFill>
                            <a:srgbClr val="000000"/>
                          </a:solidFill>
                          <a:latin typeface="Calibri" panose="020F0502020204030204" pitchFamily="34" charset="0"/>
                        </a:rPr>
                        <a:t>HK$420,000</a:t>
                      </a:r>
                    </a:p>
                  </a:txBody>
                  <a:tcPr marT="9144" marB="9144">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0" baseline="0" dirty="0">
                          <a:solidFill>
                            <a:srgbClr val="000000"/>
                          </a:solidFill>
                          <a:latin typeface="Calibri" panose="020F0502020204030204" pitchFamily="34" charset="0"/>
                        </a:rPr>
                        <a:t>Sales taxes</a:t>
                      </a:r>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600" b="0" baseline="0" dirty="0">
                          <a:solidFill>
                            <a:srgbClr val="000000"/>
                          </a:solidFill>
                          <a:latin typeface="Calibri" panose="020F0502020204030204" pitchFamily="34" charset="0"/>
                        </a:rPr>
                        <a:t>13,200</a:t>
                      </a:r>
                    </a:p>
                  </a:txBody>
                  <a:tcPr marT="9144" marB="9144">
                    <a:lnT w="12700" cap="flat" cmpd="sng" algn="ctr">
                      <a:noFill/>
                      <a:prstDash val="solid"/>
                      <a:round/>
                      <a:headEnd type="none" w="med" len="med"/>
                      <a:tailEnd type="none" w="med" len="med"/>
                    </a:lnT>
                  </a:tcPr>
                </a:tc>
                <a:extLst>
                  <a:ext uri="{0D108BD9-81ED-4DB2-BD59-A6C34878D82A}">
                    <a16:rowId xmlns:a16="http://schemas.microsoft.com/office/drawing/2014/main" xmlns="" val="594900311"/>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0" baseline="0" dirty="0">
                          <a:solidFill>
                            <a:srgbClr val="000000"/>
                          </a:solidFill>
                          <a:latin typeface="Calibri" panose="020F0502020204030204" pitchFamily="34" charset="0"/>
                        </a:rPr>
                        <a:t>Painting and lettering</a:t>
                      </a:r>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600" b="0" kern="1200" baseline="0" dirty="0">
                          <a:solidFill>
                            <a:srgbClr val="000000"/>
                          </a:solidFill>
                          <a:latin typeface="Calibri" panose="020F0502020204030204" pitchFamily="34" charset="0"/>
                          <a:ea typeface="+mn-ea"/>
                          <a:cs typeface="+mn-cs"/>
                        </a:rPr>
                        <a:t> 5,000</a:t>
                      </a:r>
                    </a:p>
                  </a:txBody>
                  <a:tcPr marT="9144" marB="9144"/>
                </a:tc>
                <a:extLst>
                  <a:ext uri="{0D108BD9-81ED-4DB2-BD59-A6C34878D82A}">
                    <a16:rowId xmlns:a16="http://schemas.microsoft.com/office/drawing/2014/main" xmlns="" val="1324549874"/>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aseline="0" dirty="0">
                          <a:solidFill>
                            <a:schemeClr val="bg2"/>
                          </a:solidFill>
                          <a:latin typeface="Calibri" panose="020F0502020204030204" pitchFamily="34" charset="0"/>
                          <a:cs typeface="Calibri" panose="020F0502020204030204" pitchFamily="34" charset="0"/>
                        </a:rPr>
                        <a:t>Blank</a:t>
                      </a:r>
                    </a:p>
                  </a:txBody>
                  <a:tcPr marT="9144" marB="9144"/>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2600" b="0" kern="1200" baseline="0" dirty="0">
                          <a:solidFill>
                            <a:schemeClr val="bg1"/>
                          </a:solidFill>
                          <a:latin typeface="Calibri" panose="020F0502020204030204" pitchFamily="34" charset="0"/>
                          <a:ea typeface="+mn-ea"/>
                          <a:cs typeface="+mn-cs"/>
                        </a:rPr>
                        <a:t>Blank</a:t>
                      </a:r>
                    </a:p>
                  </a:txBody>
                  <a:tcPr marT="9144" marB="914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6017527"/>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baseline="0" dirty="0">
                          <a:solidFill>
                            <a:schemeClr val="accent2"/>
                          </a:solidFill>
                          <a:latin typeface="Calibri" panose="020F0502020204030204" pitchFamily="34" charset="0"/>
                        </a:rPr>
                        <a:t>Cost of Delivery Truck</a:t>
                      </a:r>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600" b="0" kern="1200" baseline="0" dirty="0">
                          <a:solidFill>
                            <a:srgbClr val="000000"/>
                          </a:solidFill>
                          <a:latin typeface="Calibri" panose="020F0502020204030204" pitchFamily="34" charset="0"/>
                          <a:ea typeface="+mn-ea"/>
                          <a:cs typeface="+mn-cs"/>
                        </a:rPr>
                        <a:t>HK$438,200</a:t>
                      </a:r>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0299284"/>
                  </a:ext>
                </a:extLst>
              </a:tr>
            </a:tbl>
          </a:graphicData>
        </a:graphic>
      </p:graphicFrame>
      <p:sp>
        <p:nvSpPr>
          <p:cNvPr id="2" name="Title 1">
            <a:extLst>
              <a:ext uri="{FF2B5EF4-FFF2-40B4-BE49-F238E27FC236}">
                <a16:creationId xmlns:a16="http://schemas.microsoft.com/office/drawing/2014/main" xmlns="" id="{B9313992-E793-471A-8672-6FD58A655CC5}"/>
              </a:ext>
            </a:extLst>
          </p:cNvPr>
          <p:cNvSpPr>
            <a:spLocks noGrp="1"/>
          </p:cNvSpPr>
          <p:nvPr>
            <p:ph type="title"/>
          </p:nvPr>
        </p:nvSpPr>
        <p:spPr/>
        <p:txBody>
          <a:bodyPr/>
          <a:lstStyle/>
          <a:p>
            <a:r>
              <a:rPr lang="en-US" dirty="0"/>
              <a:t>The Cost of Plant Assets </a:t>
            </a:r>
            <a:r>
              <a:rPr lang="en-US" sz="2000" b="0" dirty="0"/>
              <a:t>(9 of 10)</a:t>
            </a:r>
            <a:endParaRPr lang="en-US" dirty="0"/>
          </a:p>
        </p:txBody>
      </p:sp>
      <p:sp>
        <p:nvSpPr>
          <p:cNvPr id="3" name="Content Placeholder 2">
            <a:extLst>
              <a:ext uri="{FF2B5EF4-FFF2-40B4-BE49-F238E27FC236}">
                <a16:creationId xmlns:a16="http://schemas.microsoft.com/office/drawing/2014/main" xmlns="" id="{B87CAF3C-AD0B-462D-A3A5-344CAE5EA535}"/>
              </a:ext>
            </a:extLst>
          </p:cNvPr>
          <p:cNvSpPr>
            <a:spLocks noGrp="1"/>
          </p:cNvSpPr>
          <p:nvPr>
            <p:ph sz="quarter" idx="16"/>
          </p:nvPr>
        </p:nvSpPr>
        <p:spPr>
          <a:xfrm>
            <a:off x="304800" y="1455730"/>
            <a:ext cx="8534400" cy="2276850"/>
          </a:xfrm>
        </p:spPr>
        <p:txBody>
          <a:bodyPr/>
          <a:lstStyle/>
          <a:p>
            <a:pPr>
              <a:lnSpc>
                <a:spcPct val="100000"/>
              </a:lnSpc>
              <a:spcBef>
                <a:spcPts val="1200"/>
              </a:spcBef>
            </a:pPr>
            <a:r>
              <a:rPr lang="en-US" sz="2600" b="1" dirty="0"/>
              <a:t>Illustration</a:t>
            </a:r>
            <a:r>
              <a:rPr lang="en-US" sz="2600" dirty="0"/>
              <a:t>: Lenard </a:t>
            </a:r>
            <a:r>
              <a:rPr lang="en-GB" altLang="en-US" sz="2600" dirty="0"/>
              <a:t>Huang Group purchases a delivery truck at a cash price of HK$420,000. Related expenditures consist of sales taxes HK$13,200, painting and lettering HK$5,000, motor vehicle license HK$800, and a three-year accident insurance policy HK$16,000. </a:t>
            </a:r>
            <a:r>
              <a:rPr lang="en-GB" altLang="en-US" sz="2600" b="1" dirty="0"/>
              <a:t>Compute</a:t>
            </a:r>
            <a:r>
              <a:rPr lang="en-GB" altLang="en-US" sz="2600" dirty="0"/>
              <a:t> the cost of the delivery truck</a:t>
            </a:r>
            <a:r>
              <a:rPr lang="en-US" sz="2600" dirty="0"/>
              <a:t>.</a:t>
            </a:r>
          </a:p>
        </p:txBody>
      </p:sp>
      <p:sp>
        <p:nvSpPr>
          <p:cNvPr id="9" name="Rectangle 8" descr="Run slide in presentation mode to reveal solution."/>
          <p:cNvSpPr/>
          <p:nvPr/>
        </p:nvSpPr>
        <p:spPr>
          <a:xfrm>
            <a:off x="230931" y="3968717"/>
            <a:ext cx="8439399"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Run slide in presentation mode to reveal solution."/>
          <p:cNvSpPr/>
          <p:nvPr/>
        </p:nvSpPr>
        <p:spPr>
          <a:xfrm>
            <a:off x="245985" y="4418771"/>
            <a:ext cx="8439399"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Run slide in presentation mode to reveal solution."/>
          <p:cNvSpPr/>
          <p:nvPr/>
        </p:nvSpPr>
        <p:spPr>
          <a:xfrm>
            <a:off x="245985" y="4874141"/>
            <a:ext cx="8439399"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Run slide in presentation mode to reveal solution."/>
          <p:cNvSpPr/>
          <p:nvPr/>
        </p:nvSpPr>
        <p:spPr>
          <a:xfrm>
            <a:off x="6590048" y="5747669"/>
            <a:ext cx="2020325"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xmlns="" id="{F7DE70A5-66D1-42E5-A70C-6EE491FF6C9D}"/>
              </a:ext>
            </a:extLst>
          </p:cNvPr>
          <p:cNvSpPr>
            <a:spLocks noGrp="1"/>
          </p:cNvSpPr>
          <p:nvPr>
            <p:ph type="sldNum" sz="quarter" idx="10"/>
          </p:nvPr>
        </p:nvSpPr>
        <p:spPr/>
        <p:txBody>
          <a:bodyPr/>
          <a:lstStyle/>
          <a:p>
            <a:fld id="{67B19427-F580-D146-B60E-4CADEE75497F}" type="slidenum">
              <a:rPr lang="en-US" smtClean="0"/>
              <a:pPr/>
              <a:t>14</a:t>
            </a:fld>
            <a:endParaRPr lang="en-US" dirty="0"/>
          </a:p>
        </p:txBody>
      </p:sp>
      <p:sp>
        <p:nvSpPr>
          <p:cNvPr id="5" name="Footer Placeholder 4">
            <a:extLst>
              <a:ext uri="{FF2B5EF4-FFF2-40B4-BE49-F238E27FC236}">
                <a16:creationId xmlns:a16="http://schemas.microsoft.com/office/drawing/2014/main" xmlns="" id="{C08666FC-6149-4825-A641-2EEE1964C9C3}"/>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55395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D54792-CEAD-4483-A74B-67C58A0D7028}"/>
              </a:ext>
            </a:extLst>
          </p:cNvPr>
          <p:cNvSpPr>
            <a:spLocks noGrp="1"/>
          </p:cNvSpPr>
          <p:nvPr>
            <p:ph type="title"/>
          </p:nvPr>
        </p:nvSpPr>
        <p:spPr>
          <a:ln>
            <a:noFill/>
          </a:ln>
        </p:spPr>
        <p:txBody>
          <a:bodyPr/>
          <a:lstStyle/>
          <a:p>
            <a:r>
              <a:rPr lang="en-US" dirty="0"/>
              <a:t>The Cost of Plant Assets </a:t>
            </a:r>
            <a:r>
              <a:rPr lang="en-US" sz="2000" b="0" dirty="0"/>
              <a:t>(10 of 10)</a:t>
            </a:r>
            <a:endParaRPr lang="en-US" dirty="0"/>
          </a:p>
        </p:txBody>
      </p:sp>
      <p:sp>
        <p:nvSpPr>
          <p:cNvPr id="4" name="Slide Number Placeholder 3">
            <a:extLst>
              <a:ext uri="{FF2B5EF4-FFF2-40B4-BE49-F238E27FC236}">
                <a16:creationId xmlns:a16="http://schemas.microsoft.com/office/drawing/2014/main" xmlns="" id="{2DBA281C-4431-40C2-B0E8-88D676768C73}"/>
              </a:ext>
            </a:extLst>
          </p:cNvPr>
          <p:cNvSpPr>
            <a:spLocks noGrp="1"/>
          </p:cNvSpPr>
          <p:nvPr>
            <p:ph type="sldNum" sz="quarter" idx="10"/>
          </p:nvPr>
        </p:nvSpPr>
        <p:spPr>
          <a:ln>
            <a:noFill/>
          </a:ln>
        </p:spPr>
        <p:txBody>
          <a:bodyPr/>
          <a:lstStyle/>
          <a:p>
            <a:fld id="{67B19427-F580-D146-B60E-4CADEE75497F}" type="slidenum">
              <a:rPr lang="en-US" smtClean="0"/>
              <a:pPr/>
              <a:t>15</a:t>
            </a:fld>
            <a:endParaRPr lang="en-US" dirty="0"/>
          </a:p>
        </p:txBody>
      </p:sp>
      <p:sp>
        <p:nvSpPr>
          <p:cNvPr id="5" name="Footer Placeholder 4">
            <a:extLst>
              <a:ext uri="{FF2B5EF4-FFF2-40B4-BE49-F238E27FC236}">
                <a16:creationId xmlns:a16="http://schemas.microsoft.com/office/drawing/2014/main" xmlns="" id="{08BF2830-E375-4BC7-A7EF-32E6F00B2FE7}"/>
              </a:ext>
            </a:extLst>
          </p:cNvPr>
          <p:cNvSpPr>
            <a:spLocks noGrp="1"/>
          </p:cNvSpPr>
          <p:nvPr>
            <p:ph type="ftr" sz="quarter" idx="11"/>
          </p:nvPr>
        </p:nvSpPr>
        <p:spPr>
          <a:ln>
            <a:noFill/>
          </a:ln>
        </p:spPr>
        <p:txBody>
          <a:bodyPr/>
          <a:lstStyle/>
          <a:p>
            <a:r>
              <a:rPr lang="en-US" dirty="0"/>
              <a:t>Copyright ©2019 John Wiley &amp; Sons, Inc. </a:t>
            </a:r>
          </a:p>
        </p:txBody>
      </p:sp>
      <p:sp>
        <p:nvSpPr>
          <p:cNvPr id="24"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929040" y="4028866"/>
            <a:ext cx="4548158" cy="474785"/>
          </a:xfrm>
          <a:ln>
            <a:noFill/>
          </a:ln>
        </p:spPr>
        <p:txBody>
          <a:bodyPr anchor="ctr" anchorCtr="0"/>
          <a:lstStyle/>
          <a:p>
            <a:pPr>
              <a:lnSpc>
                <a:spcPct val="100000"/>
              </a:lnSpc>
              <a:spcBef>
                <a:spcPts val="1200"/>
              </a:spcBef>
            </a:pPr>
            <a:r>
              <a:rPr lang="en-US" sz="2600" dirty="0"/>
              <a:t>Equipment</a:t>
            </a:r>
          </a:p>
        </p:txBody>
      </p:sp>
      <p:sp>
        <p:nvSpPr>
          <p:cNvPr id="25"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477197" y="4028866"/>
            <a:ext cx="1295400" cy="474785"/>
          </a:xfrm>
          <a:ln>
            <a:noFill/>
          </a:ln>
        </p:spPr>
        <p:txBody>
          <a:bodyPr anchor="ctr" anchorCtr="0"/>
          <a:lstStyle/>
          <a:p>
            <a:pPr algn="r">
              <a:lnSpc>
                <a:spcPct val="100000"/>
              </a:lnSpc>
              <a:spcBef>
                <a:spcPts val="1200"/>
              </a:spcBef>
            </a:pPr>
            <a:r>
              <a:rPr lang="en-US" sz="2600" dirty="0"/>
              <a:t>438,200</a:t>
            </a:r>
          </a:p>
        </p:txBody>
      </p:sp>
      <p:sp>
        <p:nvSpPr>
          <p:cNvPr id="26"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929040" y="5458750"/>
            <a:ext cx="4548158" cy="474785"/>
          </a:xfrm>
          <a:ln>
            <a:noFill/>
          </a:ln>
        </p:spPr>
        <p:txBody>
          <a:bodyPr anchor="ctr" anchorCtr="0"/>
          <a:lstStyle/>
          <a:p>
            <a:pPr marL="457200">
              <a:lnSpc>
                <a:spcPct val="100000"/>
              </a:lnSpc>
              <a:spcBef>
                <a:spcPts val="1200"/>
              </a:spcBef>
            </a:pPr>
            <a:r>
              <a:rPr lang="en-US" sz="2600" dirty="0"/>
              <a:t>Cash</a:t>
            </a:r>
          </a:p>
        </p:txBody>
      </p:sp>
      <p:sp>
        <p:nvSpPr>
          <p:cNvPr id="27"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6772597" y="5458750"/>
            <a:ext cx="1518258" cy="474785"/>
          </a:xfrm>
          <a:ln>
            <a:noFill/>
          </a:ln>
        </p:spPr>
        <p:txBody>
          <a:bodyPr anchor="ctr" anchorCtr="0"/>
          <a:lstStyle/>
          <a:p>
            <a:pPr algn="r">
              <a:lnSpc>
                <a:spcPct val="100000"/>
              </a:lnSpc>
              <a:spcBef>
                <a:spcPts val="1200"/>
              </a:spcBef>
            </a:pPr>
            <a:r>
              <a:rPr lang="en-US" sz="2600" dirty="0">
                <a:cs typeface="Calibri" panose="020F0502020204030204" pitchFamily="34" charset="0"/>
              </a:rPr>
              <a:t>455,000</a:t>
            </a:r>
          </a:p>
        </p:txBody>
      </p:sp>
      <p:sp>
        <p:nvSpPr>
          <p:cNvPr id="28"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929040" y="4507331"/>
            <a:ext cx="4548158" cy="474785"/>
          </a:xfrm>
          <a:ln>
            <a:noFill/>
          </a:ln>
        </p:spPr>
        <p:txBody>
          <a:bodyPr anchor="ctr" anchorCtr="0"/>
          <a:lstStyle/>
          <a:p>
            <a:pPr>
              <a:lnSpc>
                <a:spcPct val="100000"/>
              </a:lnSpc>
              <a:spcBef>
                <a:spcPts val="1200"/>
              </a:spcBef>
            </a:pPr>
            <a:r>
              <a:rPr lang="en-US" sz="2600" dirty="0"/>
              <a:t>License Expense</a:t>
            </a:r>
          </a:p>
        </p:txBody>
      </p:sp>
      <p:sp>
        <p:nvSpPr>
          <p:cNvPr id="29"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477197" y="4507331"/>
            <a:ext cx="1295400" cy="474785"/>
          </a:xfrm>
          <a:ln>
            <a:noFill/>
          </a:ln>
        </p:spPr>
        <p:txBody>
          <a:bodyPr anchor="ctr" anchorCtr="0"/>
          <a:lstStyle/>
          <a:p>
            <a:pPr algn="r">
              <a:lnSpc>
                <a:spcPct val="100000"/>
              </a:lnSpc>
              <a:spcBef>
                <a:spcPts val="1200"/>
              </a:spcBef>
            </a:pPr>
            <a:r>
              <a:rPr lang="en-US" sz="2600" dirty="0"/>
              <a:t>800</a:t>
            </a:r>
          </a:p>
        </p:txBody>
      </p:sp>
      <p:sp>
        <p:nvSpPr>
          <p:cNvPr id="30"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929040" y="4982116"/>
            <a:ext cx="4548158" cy="474785"/>
          </a:xfrm>
          <a:ln>
            <a:noFill/>
          </a:ln>
        </p:spPr>
        <p:txBody>
          <a:bodyPr anchor="ctr" anchorCtr="0"/>
          <a:lstStyle/>
          <a:p>
            <a:pPr>
              <a:lnSpc>
                <a:spcPct val="100000"/>
              </a:lnSpc>
              <a:spcBef>
                <a:spcPts val="1200"/>
              </a:spcBef>
            </a:pPr>
            <a:r>
              <a:rPr lang="en-US" sz="2600" dirty="0"/>
              <a:t>Prepaid Insurance</a:t>
            </a:r>
          </a:p>
        </p:txBody>
      </p:sp>
      <p:sp>
        <p:nvSpPr>
          <p:cNvPr id="31"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477197" y="4982116"/>
            <a:ext cx="1295400" cy="474785"/>
          </a:xfrm>
          <a:ln>
            <a:noFill/>
          </a:ln>
        </p:spPr>
        <p:txBody>
          <a:bodyPr anchor="ctr" anchorCtr="0"/>
          <a:lstStyle/>
          <a:p>
            <a:pPr algn="r">
              <a:lnSpc>
                <a:spcPct val="100000"/>
              </a:lnSpc>
              <a:spcBef>
                <a:spcPts val="1200"/>
              </a:spcBef>
            </a:pPr>
            <a:r>
              <a:rPr lang="en-US" sz="2600" dirty="0"/>
              <a:t>16,000</a:t>
            </a:r>
          </a:p>
        </p:txBody>
      </p:sp>
      <p:sp>
        <p:nvSpPr>
          <p:cNvPr id="15" name="Content Placeholder 2">
            <a:extLst>
              <a:ext uri="{FF2B5EF4-FFF2-40B4-BE49-F238E27FC236}">
                <a16:creationId xmlns:a16="http://schemas.microsoft.com/office/drawing/2014/main" xmlns="" id="{B87CAF3C-AD0B-462D-A3A5-344CAE5EA535}"/>
              </a:ext>
            </a:extLst>
          </p:cNvPr>
          <p:cNvSpPr>
            <a:spLocks noGrp="1"/>
          </p:cNvSpPr>
          <p:nvPr>
            <p:ph sz="quarter" idx="16"/>
          </p:nvPr>
        </p:nvSpPr>
        <p:spPr>
          <a:xfrm>
            <a:off x="304800" y="1455730"/>
            <a:ext cx="8534400" cy="2276850"/>
          </a:xfrm>
        </p:spPr>
        <p:txBody>
          <a:bodyPr/>
          <a:lstStyle/>
          <a:p>
            <a:pPr>
              <a:lnSpc>
                <a:spcPct val="100000"/>
              </a:lnSpc>
              <a:spcBef>
                <a:spcPts val="1200"/>
              </a:spcBef>
            </a:pPr>
            <a:r>
              <a:rPr lang="en-US" sz="2600" b="1" dirty="0"/>
              <a:t>Illustration</a:t>
            </a:r>
            <a:r>
              <a:rPr lang="en-US" sz="2600" dirty="0"/>
              <a:t>: Lenard </a:t>
            </a:r>
            <a:r>
              <a:rPr lang="en-GB" altLang="en-US" sz="2600" dirty="0"/>
              <a:t>Huang Group purchases a delivery truck at a cash price of HK$420,000. Related expenditures consist of sales taxes HK$13,200, painting and lettering HK$5,000, motor vehicle license HK$800, and a three-year accident insurance policy HK$16,000. </a:t>
            </a:r>
            <a:r>
              <a:rPr lang="en-GB" sz="2600" b="1" dirty="0"/>
              <a:t>Prepare the journal entry </a:t>
            </a:r>
            <a:r>
              <a:rPr lang="en-GB" sz="2600" dirty="0"/>
              <a:t>to record these costs</a:t>
            </a:r>
            <a:r>
              <a:rPr lang="en-US" sz="2600" dirty="0"/>
              <a:t>.</a:t>
            </a:r>
          </a:p>
        </p:txBody>
      </p:sp>
    </p:spTree>
    <p:extLst>
      <p:ext uri="{BB962C8B-B14F-4D97-AF65-F5344CB8AC3E}">
        <p14:creationId xmlns:p14="http://schemas.microsoft.com/office/powerpoint/2010/main" xmlns="" val="162948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build="p"/>
      <p:bldP spid="26" grpId="0" build="p"/>
      <p:bldP spid="27" grpId="0" build="p"/>
      <p:bldP spid="28" grpId="0" build="p"/>
      <p:bldP spid="29" grpId="0" build="p"/>
      <p:bldP spid="30" grpId="0" build="p"/>
      <p:bldP spid="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16</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10776" y="1447800"/>
            <a:ext cx="8534400" cy="4724400"/>
          </a:xfrm>
          <a:prstGeom prst="rect">
            <a:avLst/>
          </a:prstGeom>
        </p:spPr>
        <p:txBody>
          <a:bodyPr/>
          <a:lstStyle/>
          <a:p>
            <a:pPr marL="0" indent="0">
              <a:lnSpc>
                <a:spcPct val="100000"/>
              </a:lnSpc>
              <a:spcBef>
                <a:spcPts val="1200"/>
              </a:spcBef>
              <a:buNone/>
            </a:pPr>
            <a:r>
              <a:rPr lang="en-US" b="1" dirty="0">
                <a:solidFill>
                  <a:srgbClr val="0000CC"/>
                </a:solidFill>
              </a:rPr>
              <a:t>Ordinary Repairs </a:t>
            </a:r>
            <a:r>
              <a:rPr lang="en-US" dirty="0"/>
              <a:t>are expenditures to maintain the operating efficiency and productive life of the unit.</a:t>
            </a:r>
          </a:p>
          <a:p>
            <a:pPr marL="574675" indent="-346075">
              <a:spcBef>
                <a:spcPts val="1200"/>
              </a:spcBef>
              <a:buClr>
                <a:srgbClr val="800000"/>
              </a:buClr>
              <a:buSzPct val="100000"/>
            </a:pPr>
            <a:r>
              <a:rPr lang="en-US" dirty="0"/>
              <a:t>Debit to Maintenance and Repairs Expense</a:t>
            </a:r>
          </a:p>
          <a:p>
            <a:pPr marL="574675" indent="-346075">
              <a:spcBef>
                <a:spcPts val="1200"/>
              </a:spcBef>
              <a:buClr>
                <a:srgbClr val="800000"/>
              </a:buClr>
              <a:buSzPct val="100000"/>
            </a:pPr>
            <a:r>
              <a:rPr lang="en-US" dirty="0"/>
              <a:t>Referred to as </a:t>
            </a:r>
            <a:r>
              <a:rPr lang="en-US" b="1" dirty="0">
                <a:solidFill>
                  <a:srgbClr val="0000CC"/>
                </a:solidFill>
              </a:rPr>
              <a:t>revenue expenditures</a:t>
            </a:r>
          </a:p>
          <a:p>
            <a:pPr marL="0" indent="0">
              <a:lnSpc>
                <a:spcPct val="100000"/>
              </a:lnSpc>
              <a:spcBef>
                <a:spcPts val="1800"/>
              </a:spcBef>
              <a:buClr>
                <a:srgbClr val="800000"/>
              </a:buClr>
              <a:buSzPct val="100000"/>
              <a:buNone/>
            </a:pPr>
            <a:r>
              <a:rPr lang="en-US" altLang="en-US" b="1" dirty="0">
                <a:solidFill>
                  <a:srgbClr val="0000CC"/>
                </a:solidFill>
              </a:rPr>
              <a:t>Additions and Improvements </a:t>
            </a:r>
            <a:r>
              <a:rPr lang="en-US" altLang="en-US" dirty="0"/>
              <a:t>are costs incurred to increase the operating efficiency, productive capacity, or useful life of a plant asset.</a:t>
            </a:r>
          </a:p>
          <a:p>
            <a:pPr marL="574675" indent="-346075">
              <a:spcBef>
                <a:spcPts val="1200"/>
              </a:spcBef>
              <a:buClr>
                <a:srgbClr val="800000"/>
              </a:buClr>
              <a:buSzPct val="100000"/>
            </a:pPr>
            <a:r>
              <a:rPr lang="en-US" altLang="en-US" dirty="0"/>
              <a:t>Debit plant asset affected</a:t>
            </a:r>
          </a:p>
          <a:p>
            <a:pPr marL="574675" indent="-346075">
              <a:spcBef>
                <a:spcPts val="1200"/>
              </a:spcBef>
              <a:buClr>
                <a:srgbClr val="800000"/>
              </a:buClr>
              <a:buSzPct val="100000"/>
            </a:pPr>
            <a:r>
              <a:rPr lang="en-US" altLang="en-US" dirty="0"/>
              <a:t>Referred to as </a:t>
            </a:r>
            <a:r>
              <a:rPr lang="en-US" altLang="en-US" b="1" dirty="0">
                <a:solidFill>
                  <a:srgbClr val="0000CC"/>
                </a:solidFill>
              </a:rPr>
              <a:t>capital expenditures</a:t>
            </a:r>
            <a:endParaRPr lang="en-US"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Expenditures During Useful Life</a:t>
            </a:r>
          </a:p>
        </p:txBody>
      </p:sp>
    </p:spTree>
    <p:extLst>
      <p:ext uri="{BB962C8B-B14F-4D97-AF65-F5344CB8AC3E}">
        <p14:creationId xmlns:p14="http://schemas.microsoft.com/office/powerpoint/2010/main" xmlns="" val="364162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xfrm>
            <a:off x="6483202" y="6322547"/>
            <a:ext cx="2381250" cy="365125"/>
          </a:xfrm>
        </p:spPr>
        <p:txBody>
          <a:bodyPr/>
          <a:lstStyle/>
          <a:p>
            <a:fld id="{67B19427-F580-D146-B60E-4CADEE75497F}" type="slidenum">
              <a:rPr lang="en-US" smtClean="0"/>
              <a:pPr/>
              <a:t>17</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10624" y="1447800"/>
            <a:ext cx="8534400" cy="4773741"/>
          </a:xfrm>
          <a:prstGeom prst="rect">
            <a:avLst/>
          </a:prstGeom>
        </p:spPr>
        <p:txBody>
          <a:bodyPr/>
          <a:lstStyle/>
          <a:p>
            <a:pPr marL="0" indent="0">
              <a:lnSpc>
                <a:spcPct val="95000"/>
              </a:lnSpc>
              <a:spcBef>
                <a:spcPts val="1200"/>
              </a:spcBef>
              <a:buNone/>
            </a:pPr>
            <a:r>
              <a:rPr lang="en-US" sz="2600" dirty="0"/>
              <a:t>Assume that Jing Feng Heating and Cooling purchases a delivery truck for ¥150,000 cash, plus sales taxes of ¥9,000 and delivery costs of ¥5,000. The buyer also pays ¥2,000 for painting and lettering, ¥6,000 for an annual insurance policy, and ¥800 for a motor vehicle license. Explain how each of these costs would be accounted for.</a:t>
            </a:r>
          </a:p>
          <a:p>
            <a:pPr marL="0" indent="0">
              <a:lnSpc>
                <a:spcPct val="95000"/>
              </a:lnSpc>
              <a:spcBef>
                <a:spcPts val="1200"/>
              </a:spcBef>
              <a:buNone/>
            </a:pPr>
            <a:r>
              <a:rPr lang="en-US" sz="2600" b="1" dirty="0">
                <a:solidFill>
                  <a:srgbClr val="990000"/>
                </a:solidFill>
              </a:rPr>
              <a:t>Solution</a:t>
            </a:r>
          </a:p>
          <a:p>
            <a:pPr marL="574675" indent="-342900">
              <a:lnSpc>
                <a:spcPct val="95000"/>
              </a:lnSpc>
              <a:spcBef>
                <a:spcPts val="1200"/>
              </a:spcBef>
              <a:buClr>
                <a:srgbClr val="990000"/>
              </a:buClr>
              <a:buSzPct val="100000"/>
              <a:tabLst>
                <a:tab pos="2057400" algn="l"/>
              </a:tabLst>
            </a:pPr>
            <a:r>
              <a:rPr lang="en-US" sz="2600" dirty="0"/>
              <a:t>The first four payments (¥150,000, ¥9,000, ¥5,000, and ¥2,000) are included in the </a:t>
            </a:r>
            <a:r>
              <a:rPr lang="en-US" sz="2600" b="1" dirty="0"/>
              <a:t>cost of the truck (¥166,000) </a:t>
            </a:r>
          </a:p>
          <a:p>
            <a:pPr marL="574675" indent="-342900">
              <a:lnSpc>
                <a:spcPct val="95000"/>
              </a:lnSpc>
              <a:spcBef>
                <a:spcPts val="1200"/>
              </a:spcBef>
              <a:buClr>
                <a:srgbClr val="990000"/>
              </a:buClr>
              <a:buSzPct val="100000"/>
              <a:tabLst>
                <a:tab pos="2057400" algn="l"/>
              </a:tabLst>
            </a:pPr>
            <a:r>
              <a:rPr lang="en-US" sz="2600" dirty="0"/>
              <a:t>The payments for </a:t>
            </a:r>
            <a:r>
              <a:rPr lang="en-US" sz="2600" b="1" dirty="0"/>
              <a:t>insurance</a:t>
            </a:r>
            <a:r>
              <a:rPr lang="en-US" sz="2600" dirty="0"/>
              <a:t> and the </a:t>
            </a:r>
            <a:r>
              <a:rPr lang="en-US" sz="2600" b="1" dirty="0"/>
              <a:t>license</a:t>
            </a:r>
            <a:r>
              <a:rPr lang="en-US" sz="2600" dirty="0"/>
              <a:t> are operating costs and therefore are </a:t>
            </a:r>
            <a:r>
              <a:rPr lang="en-US" sz="2600" b="1" dirty="0"/>
              <a:t>expensed</a:t>
            </a:r>
          </a:p>
        </p:txBody>
      </p:sp>
      <p:sp>
        <p:nvSpPr>
          <p:cNvPr id="8" name="Title 2"/>
          <p:cNvSpPr>
            <a:spLocks noGrp="1"/>
          </p:cNvSpPr>
          <p:nvPr>
            <p:ph type="title"/>
          </p:nvPr>
        </p:nvSpPr>
        <p:spPr>
          <a:xfrm>
            <a:off x="304800" y="762001"/>
            <a:ext cx="8534400" cy="646331"/>
          </a:xfrm>
        </p:spPr>
        <p:txBody>
          <a:bodyPr>
            <a:spAutoFit/>
          </a:bodyPr>
          <a:lstStyle/>
          <a:p>
            <a:r>
              <a:rPr lang="en-US" b="1" dirty="0">
                <a:ea typeface="Source Sans Pro" charset="0"/>
              </a:rPr>
              <a:t>DO IT! 1: </a:t>
            </a:r>
            <a:r>
              <a:rPr lang="en-US" b="1" dirty="0">
                <a:solidFill>
                  <a:srgbClr val="196E78"/>
                </a:solidFill>
                <a:ea typeface="Source Sans Pro" charset="0"/>
              </a:rPr>
              <a:t>Cost of Plant Assets</a:t>
            </a:r>
            <a:endParaRPr lang="en-US" sz="2000" b="1" dirty="0"/>
          </a:p>
        </p:txBody>
      </p:sp>
    </p:spTree>
    <p:extLst>
      <p:ext uri="{BB962C8B-B14F-4D97-AF65-F5344CB8AC3E}">
        <p14:creationId xmlns:p14="http://schemas.microsoft.com/office/powerpoint/2010/main" xmlns="" val="242954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2</a:t>
            </a:r>
            <a:br>
              <a:rPr lang="en-IN" dirty="0">
                <a:solidFill>
                  <a:srgbClr val="931B21"/>
                </a:solidFill>
              </a:rPr>
            </a:br>
            <a:r>
              <a:rPr lang="en-US" dirty="0">
                <a:solidFill>
                  <a:schemeClr val="accent1"/>
                </a:solidFill>
              </a:rPr>
              <a:t>Apply Depreciation Methods to Plant Assets</a:t>
            </a:r>
          </a:p>
        </p:txBody>
      </p:sp>
      <p:sp>
        <p:nvSpPr>
          <p:cNvPr id="5" name="Slide Number Placeholder "/>
          <p:cNvSpPr>
            <a:spLocks noGrp="1"/>
          </p:cNvSpPr>
          <p:nvPr>
            <p:ph type="sldNum" sz="quarter" idx="10"/>
          </p:nvPr>
        </p:nvSpPr>
        <p:spPr/>
        <p:txBody>
          <a:bodyPr/>
          <a:lstStyle/>
          <a:p>
            <a:fld id="{67B19427-F580-D146-B60E-4CADEE75497F}" type="slidenum">
              <a:rPr lang="en-US" smtClean="0"/>
              <a:pPr/>
              <a:t>18</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34169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75590-BAEA-4957-8F23-ABB557AB0541}"/>
              </a:ext>
            </a:extLst>
          </p:cNvPr>
          <p:cNvSpPr>
            <a:spLocks noGrp="1"/>
          </p:cNvSpPr>
          <p:nvPr>
            <p:ph type="title"/>
          </p:nvPr>
        </p:nvSpPr>
        <p:spPr>
          <a:xfrm>
            <a:off x="304800" y="762001"/>
            <a:ext cx="8534400" cy="590931"/>
          </a:xfrm>
        </p:spPr>
        <p:txBody>
          <a:bodyPr>
            <a:noAutofit/>
          </a:bodyPr>
          <a:lstStyle/>
          <a:p>
            <a:r>
              <a:rPr lang="en-US" dirty="0">
                <a:solidFill>
                  <a:schemeClr val="accent1"/>
                </a:solidFill>
              </a:rPr>
              <a:t>Depreciation Methods</a:t>
            </a:r>
            <a:endParaRPr lang="en-US" dirty="0"/>
          </a:p>
        </p:txBody>
      </p:sp>
      <p:sp>
        <p:nvSpPr>
          <p:cNvPr id="3" name="Content Placeholder 2">
            <a:extLst>
              <a:ext uri="{FF2B5EF4-FFF2-40B4-BE49-F238E27FC236}">
                <a16:creationId xmlns:a16="http://schemas.microsoft.com/office/drawing/2014/main" xmlns="" id="{33FD637C-2B39-4C36-A36D-A74281D22D56}"/>
              </a:ext>
            </a:extLst>
          </p:cNvPr>
          <p:cNvSpPr>
            <a:spLocks noGrp="1"/>
          </p:cNvSpPr>
          <p:nvPr>
            <p:ph sz="quarter" idx="16"/>
          </p:nvPr>
        </p:nvSpPr>
        <p:spPr>
          <a:xfrm>
            <a:off x="304800" y="1379835"/>
            <a:ext cx="8534400" cy="4408620"/>
          </a:xfrm>
        </p:spPr>
        <p:txBody>
          <a:bodyPr/>
          <a:lstStyle/>
          <a:p>
            <a:pPr marL="0" indent="0">
              <a:lnSpc>
                <a:spcPct val="100000"/>
              </a:lnSpc>
              <a:spcBef>
                <a:spcPts val="1200"/>
              </a:spcBef>
              <a:buNone/>
            </a:pPr>
            <a:r>
              <a:rPr lang="en-US" sz="3200" b="1" dirty="0">
                <a:solidFill>
                  <a:srgbClr val="0000CC"/>
                </a:solidFill>
              </a:rPr>
              <a:t>Depreciation</a:t>
            </a:r>
          </a:p>
          <a:p>
            <a:pPr marL="0" indent="0">
              <a:lnSpc>
                <a:spcPct val="100000"/>
              </a:lnSpc>
              <a:spcBef>
                <a:spcPts val="1200"/>
              </a:spcBef>
              <a:buNone/>
            </a:pPr>
            <a:r>
              <a:rPr lang="en-US" b="1" dirty="0"/>
              <a:t>Process of allocating to expense </a:t>
            </a:r>
            <a:r>
              <a:rPr lang="en-US" dirty="0"/>
              <a:t>the cost of a plant asset over its useful life in a </a:t>
            </a:r>
            <a:r>
              <a:rPr lang="en-US" b="1" dirty="0"/>
              <a:t>rational and systematic manner</a:t>
            </a:r>
            <a:r>
              <a:rPr lang="en-US" dirty="0"/>
              <a:t>.</a:t>
            </a:r>
          </a:p>
          <a:p>
            <a:pPr marL="574675" indent="-346075">
              <a:lnSpc>
                <a:spcPct val="100000"/>
              </a:lnSpc>
              <a:spcBef>
                <a:spcPts val="1200"/>
              </a:spcBef>
            </a:pPr>
            <a:r>
              <a:rPr lang="en-US" dirty="0"/>
              <a:t>Process of </a:t>
            </a:r>
            <a:r>
              <a:rPr lang="en-US" b="1" dirty="0"/>
              <a:t>cost allocation, not asset valuation</a:t>
            </a:r>
          </a:p>
          <a:p>
            <a:pPr marL="574675" indent="-346075">
              <a:lnSpc>
                <a:spcPct val="100000"/>
              </a:lnSpc>
              <a:spcBef>
                <a:spcPts val="1200"/>
              </a:spcBef>
            </a:pPr>
            <a:r>
              <a:rPr lang="en-US" dirty="0"/>
              <a:t>Applies to land improvements, buildings, and equipment, </a:t>
            </a:r>
            <a:r>
              <a:rPr lang="en-US" b="1" dirty="0"/>
              <a:t>not land</a:t>
            </a:r>
          </a:p>
          <a:p>
            <a:pPr marL="574675" indent="-346075">
              <a:lnSpc>
                <a:spcPct val="100000"/>
              </a:lnSpc>
              <a:spcBef>
                <a:spcPts val="1200"/>
              </a:spcBef>
            </a:pPr>
            <a:r>
              <a:rPr lang="en-US" dirty="0"/>
              <a:t>Depreciable, because the</a:t>
            </a:r>
            <a:r>
              <a:rPr lang="en-US" b="1" dirty="0"/>
              <a:t> revenue-producing ability of asset will decline</a:t>
            </a:r>
            <a:r>
              <a:rPr lang="en-US" dirty="0"/>
              <a:t> over the asset’s useful life</a:t>
            </a:r>
          </a:p>
        </p:txBody>
      </p:sp>
      <p:sp>
        <p:nvSpPr>
          <p:cNvPr id="4" name="Slide Number Placeholder 3">
            <a:extLst>
              <a:ext uri="{FF2B5EF4-FFF2-40B4-BE49-F238E27FC236}">
                <a16:creationId xmlns:a16="http://schemas.microsoft.com/office/drawing/2014/main" xmlns="" id="{A8525E09-0777-4744-B170-F6CDFDDEAA47}"/>
              </a:ext>
            </a:extLst>
          </p:cNvPr>
          <p:cNvSpPr>
            <a:spLocks noGrp="1"/>
          </p:cNvSpPr>
          <p:nvPr>
            <p:ph type="sldNum" sz="quarter" idx="10"/>
          </p:nvPr>
        </p:nvSpPr>
        <p:spPr/>
        <p:txBody>
          <a:bodyPr/>
          <a:lstStyle/>
          <a:p>
            <a:fld id="{67B19427-F580-D146-B60E-4CADEE75497F}" type="slidenum">
              <a:rPr lang="en-US" smtClean="0"/>
              <a:pPr/>
              <a:t>19</a:t>
            </a:fld>
            <a:endParaRPr lang="en-US" dirty="0"/>
          </a:p>
        </p:txBody>
      </p:sp>
      <p:sp>
        <p:nvSpPr>
          <p:cNvPr id="5" name="Footer Placeholder 4">
            <a:extLst>
              <a:ext uri="{FF2B5EF4-FFF2-40B4-BE49-F238E27FC236}">
                <a16:creationId xmlns:a16="http://schemas.microsoft.com/office/drawing/2014/main" xmlns="" id="{A50228C5-478E-4AC5-86DD-9942CDE575DC}"/>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415503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650390"/>
          </a:xfrm>
          <a:prstGeom prst="rect">
            <a:avLst/>
          </a:prstGeom>
        </p:spPr>
        <p:txBody>
          <a:bodyPr/>
          <a:lstStyle/>
          <a:p>
            <a:r>
              <a:rPr lang="en-US" b="1" dirty="0">
                <a:solidFill>
                  <a:srgbClr val="990000"/>
                </a:solidFill>
              </a:rPr>
              <a:t>Chapter Outline</a:t>
            </a:r>
            <a:endParaRPr lang="en-US" sz="4000" b="1" dirty="0">
              <a:solidFill>
                <a:srgbClr val="990000"/>
              </a:solidFill>
            </a:endParaRPr>
          </a:p>
        </p:txBody>
      </p:sp>
      <p:sp>
        <p:nvSpPr>
          <p:cNvPr id="4" name="COB/LO"/>
          <p:cNvSpPr>
            <a:spLocks noGrp="1"/>
          </p:cNvSpPr>
          <p:nvPr>
            <p:ph sz="quarter" idx="14"/>
          </p:nvPr>
        </p:nvSpPr>
        <p:spPr>
          <a:xfrm>
            <a:off x="304800" y="1455730"/>
            <a:ext cx="8534400" cy="4857280"/>
          </a:xfrm>
        </p:spPr>
        <p:txBody>
          <a:bodyPr/>
          <a:lstStyle/>
          <a:p>
            <a:pPr lvl="1">
              <a:lnSpc>
                <a:spcPct val="95000"/>
              </a:lnSpc>
              <a:spcBef>
                <a:spcPts val="900"/>
              </a:spcBef>
            </a:pPr>
            <a:r>
              <a:rPr lang="en-US" sz="3200" b="1" dirty="0"/>
              <a:t>Learning Objectives</a:t>
            </a:r>
          </a:p>
          <a:p>
            <a:pPr marL="914400" lvl="2" indent="-914400">
              <a:lnSpc>
                <a:spcPct val="95000"/>
              </a:lnSpc>
              <a:spcBef>
                <a:spcPts val="900"/>
              </a:spcBef>
              <a:buNone/>
            </a:pPr>
            <a:r>
              <a:rPr lang="en-US" b="1" dirty="0">
                <a:solidFill>
                  <a:srgbClr val="990000"/>
                </a:solidFill>
              </a:rPr>
              <a:t>LO 1</a:t>
            </a:r>
            <a:r>
              <a:rPr lang="en-US" dirty="0"/>
              <a:t>	Explain the accounting for plant asset expenditures.</a:t>
            </a:r>
          </a:p>
          <a:p>
            <a:pPr marL="914400" lvl="2" indent="-914400">
              <a:lnSpc>
                <a:spcPct val="95000"/>
              </a:lnSpc>
              <a:spcBef>
                <a:spcPts val="900"/>
              </a:spcBef>
              <a:buNone/>
            </a:pPr>
            <a:r>
              <a:rPr lang="en-US" b="1" dirty="0">
                <a:solidFill>
                  <a:srgbClr val="990000"/>
                </a:solidFill>
              </a:rPr>
              <a:t>LO 2</a:t>
            </a:r>
            <a:r>
              <a:rPr lang="en-US" dirty="0"/>
              <a:t>	Apply depreciation methods to plant assets.</a:t>
            </a:r>
          </a:p>
          <a:p>
            <a:pPr marL="914400" lvl="2" indent="-914400">
              <a:lnSpc>
                <a:spcPct val="95000"/>
              </a:lnSpc>
              <a:spcBef>
                <a:spcPts val="900"/>
              </a:spcBef>
              <a:buNone/>
            </a:pPr>
            <a:r>
              <a:rPr lang="en-US" b="1" dirty="0">
                <a:solidFill>
                  <a:srgbClr val="990000"/>
                </a:solidFill>
              </a:rPr>
              <a:t>LO 3</a:t>
            </a:r>
            <a:r>
              <a:rPr lang="en-US" dirty="0"/>
              <a:t>	Explain how to account for the disposal of plant assets.</a:t>
            </a:r>
          </a:p>
          <a:p>
            <a:pPr>
              <a:lnSpc>
                <a:spcPct val="95000"/>
              </a:lnSpc>
              <a:spcBef>
                <a:spcPts val="900"/>
              </a:spcBef>
            </a:pPr>
            <a:r>
              <a:rPr lang="en-US" b="1" dirty="0">
                <a:solidFill>
                  <a:srgbClr val="990000"/>
                </a:solidFill>
              </a:rPr>
              <a:t>LO 4</a:t>
            </a:r>
            <a:r>
              <a:rPr lang="en-US" dirty="0"/>
              <a:t>	Describe how to account for natural resources and 	intangible assets.</a:t>
            </a:r>
          </a:p>
          <a:p>
            <a:pPr>
              <a:lnSpc>
                <a:spcPct val="95000"/>
              </a:lnSpc>
              <a:spcBef>
                <a:spcPts val="900"/>
              </a:spcBef>
            </a:pPr>
            <a:r>
              <a:rPr lang="en-US" b="1" dirty="0">
                <a:solidFill>
                  <a:srgbClr val="990000"/>
                </a:solidFill>
              </a:rPr>
              <a:t>LO 5</a:t>
            </a:r>
            <a:r>
              <a:rPr lang="en-US" dirty="0"/>
              <a:t>	Discuss how plant assets, natural resources, and 	intangible assets are reported and analyzed.</a:t>
            </a:r>
          </a:p>
        </p:txBody>
      </p:sp>
      <p:sp>
        <p:nvSpPr>
          <p:cNvPr id="6" name="Slide Number Placeholder "/>
          <p:cNvSpPr>
            <a:spLocks noGrp="1"/>
          </p:cNvSpPr>
          <p:nvPr>
            <p:ph type="sldNum" sz="quarter" idx="10"/>
          </p:nvPr>
        </p:nvSpPr>
        <p:spPr/>
        <p:txBody>
          <a:bodyPr/>
          <a:lstStyle/>
          <a:p>
            <a:fld id="{67B19427-F580-D146-B60E-4CADEE75497F}" type="slidenum">
              <a:rPr lang="en-US" smtClean="0"/>
              <a:pPr/>
              <a:t>2</a:t>
            </a:fld>
            <a:endParaRPr lang="en-US" dirty="0"/>
          </a:p>
        </p:txBody>
      </p:sp>
      <p:sp>
        <p:nvSpPr>
          <p:cNvPr id="7"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68731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three factors used for computing depreciation are cost, useful life, and residual value. Cost: all expenditures necessary to acquire the asset and make it ready for intended use. Useful life: estimate of the expected life based on need for repair, service life, and vulnerability to obsolescence. "/>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2237" y="1555384"/>
            <a:ext cx="8639525" cy="3133564"/>
          </a:xfrm>
          <a:prstGeom prst="rect">
            <a:avLst/>
          </a:prstGeom>
        </p:spPr>
      </p:pic>
      <p:sp>
        <p:nvSpPr>
          <p:cNvPr id="2" name="Title 1">
            <a:extLst>
              <a:ext uri="{FF2B5EF4-FFF2-40B4-BE49-F238E27FC236}">
                <a16:creationId xmlns:a16="http://schemas.microsoft.com/office/drawing/2014/main" xmlns="" id="{CF69EDB4-7EC5-4C99-B8DE-AEDE9D8613EE}"/>
              </a:ext>
            </a:extLst>
          </p:cNvPr>
          <p:cNvSpPr>
            <a:spLocks noGrp="1"/>
          </p:cNvSpPr>
          <p:nvPr>
            <p:ph type="title"/>
          </p:nvPr>
        </p:nvSpPr>
        <p:spPr>
          <a:xfrm>
            <a:off x="304800" y="772675"/>
            <a:ext cx="8534400" cy="838199"/>
          </a:xfrm>
        </p:spPr>
        <p:txBody>
          <a:bodyPr>
            <a:normAutofit/>
          </a:bodyPr>
          <a:lstStyle/>
          <a:p>
            <a:r>
              <a:rPr lang="en-US" dirty="0"/>
              <a:t>Factors in Computing Depreciation</a:t>
            </a:r>
          </a:p>
        </p:txBody>
      </p:sp>
      <p:sp>
        <p:nvSpPr>
          <p:cNvPr id="4" name="Content Placeholder 3">
            <a:extLst>
              <a:ext uri="{FF2B5EF4-FFF2-40B4-BE49-F238E27FC236}">
                <a16:creationId xmlns:a16="http://schemas.microsoft.com/office/drawing/2014/main" xmlns="" id="{34E4D8D8-A680-4250-ABAE-E2CF7FDB6857}"/>
              </a:ext>
            </a:extLst>
          </p:cNvPr>
          <p:cNvSpPr>
            <a:spLocks noGrp="1"/>
          </p:cNvSpPr>
          <p:nvPr>
            <p:ph sz="quarter" idx="17"/>
          </p:nvPr>
        </p:nvSpPr>
        <p:spPr>
          <a:xfrm>
            <a:off x="304800" y="4951780"/>
            <a:ext cx="8534400" cy="1133545"/>
          </a:xfrm>
        </p:spPr>
        <p:txBody>
          <a:bodyPr/>
          <a:lstStyle/>
          <a:p>
            <a:pPr>
              <a:lnSpc>
                <a:spcPct val="95000"/>
              </a:lnSpc>
              <a:spcBef>
                <a:spcPts val="0"/>
              </a:spcBef>
            </a:pPr>
            <a:r>
              <a:rPr lang="en-US" sz="2200" dirty="0"/>
              <a:t>Depreciation expense is reported on the income statement. Accumulated depreciation is reported on the balance sheet as a deduction from plant assets.</a:t>
            </a:r>
          </a:p>
        </p:txBody>
      </p:sp>
      <p:sp>
        <p:nvSpPr>
          <p:cNvPr id="5" name="Slide Number Placeholder 4">
            <a:extLst>
              <a:ext uri="{FF2B5EF4-FFF2-40B4-BE49-F238E27FC236}">
                <a16:creationId xmlns:a16="http://schemas.microsoft.com/office/drawing/2014/main" xmlns="" id="{1D1A4152-9890-4F68-93A9-FF4FAB3F8CA8}"/>
              </a:ext>
            </a:extLst>
          </p:cNvPr>
          <p:cNvSpPr>
            <a:spLocks noGrp="1"/>
          </p:cNvSpPr>
          <p:nvPr>
            <p:ph type="sldNum" sz="quarter" idx="10"/>
          </p:nvPr>
        </p:nvSpPr>
        <p:spPr/>
        <p:txBody>
          <a:bodyPr/>
          <a:lstStyle/>
          <a:p>
            <a:fld id="{67B19427-F580-D146-B60E-4CADEE75497F}" type="slidenum">
              <a:rPr lang="en-US" smtClean="0"/>
              <a:pPr/>
              <a:t>20</a:t>
            </a:fld>
            <a:endParaRPr lang="en-US" dirty="0"/>
          </a:p>
        </p:txBody>
      </p:sp>
      <p:sp>
        <p:nvSpPr>
          <p:cNvPr id="6" name="Footer Placeholder 5">
            <a:extLst>
              <a:ext uri="{FF2B5EF4-FFF2-40B4-BE49-F238E27FC236}">
                <a16:creationId xmlns:a16="http://schemas.microsoft.com/office/drawing/2014/main" xmlns="" id="{AF09F26A-CCF3-4E05-9700-5C1D59811F58}"/>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70545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6E375-88D8-4B3D-A6C6-27D69DDBB8D9}"/>
              </a:ext>
            </a:extLst>
          </p:cNvPr>
          <p:cNvSpPr>
            <a:spLocks noGrp="1"/>
          </p:cNvSpPr>
          <p:nvPr>
            <p:ph type="title"/>
          </p:nvPr>
        </p:nvSpPr>
        <p:spPr/>
        <p:txBody>
          <a:bodyPr>
            <a:normAutofit/>
          </a:bodyPr>
          <a:lstStyle/>
          <a:p>
            <a:r>
              <a:rPr lang="en-US" dirty="0"/>
              <a:t>Depreciation Methods</a:t>
            </a:r>
            <a:r>
              <a:rPr lang="en-US" baseline="0" dirty="0"/>
              <a:t> </a:t>
            </a:r>
            <a:r>
              <a:rPr lang="en-US" sz="2000" b="0" baseline="0" dirty="0"/>
              <a:t>(1 of 2)</a:t>
            </a:r>
          </a:p>
        </p:txBody>
      </p:sp>
      <p:sp>
        <p:nvSpPr>
          <p:cNvPr id="3" name="Content Placeholder 2">
            <a:extLst>
              <a:ext uri="{FF2B5EF4-FFF2-40B4-BE49-F238E27FC236}">
                <a16:creationId xmlns:a16="http://schemas.microsoft.com/office/drawing/2014/main" xmlns="" id="{43251C01-A9C9-448C-988E-D191583DF6F3}"/>
              </a:ext>
            </a:extLst>
          </p:cNvPr>
          <p:cNvSpPr>
            <a:spLocks noGrp="1"/>
          </p:cNvSpPr>
          <p:nvPr>
            <p:ph sz="quarter" idx="16"/>
          </p:nvPr>
        </p:nvSpPr>
        <p:spPr>
          <a:xfrm>
            <a:off x="304800" y="1455730"/>
            <a:ext cx="8213740" cy="765659"/>
          </a:xfrm>
        </p:spPr>
        <p:txBody>
          <a:bodyPr/>
          <a:lstStyle/>
          <a:p>
            <a:pPr>
              <a:lnSpc>
                <a:spcPct val="100000"/>
              </a:lnSpc>
              <a:spcBef>
                <a:spcPts val="1200"/>
              </a:spcBef>
            </a:pPr>
            <a:r>
              <a:rPr lang="en-US" dirty="0"/>
              <a:t>Management selects the method it believes best measures an asset’s contribution to revenue over its useful life.</a:t>
            </a:r>
          </a:p>
          <a:p>
            <a:pPr>
              <a:lnSpc>
                <a:spcPct val="100000"/>
              </a:lnSpc>
              <a:spcBef>
                <a:spcPts val="1200"/>
              </a:spcBef>
            </a:pPr>
            <a:r>
              <a:rPr lang="en-US" dirty="0"/>
              <a:t>Examples include:</a:t>
            </a:r>
          </a:p>
          <a:p>
            <a:pPr marL="402336" indent="-402336">
              <a:lnSpc>
                <a:spcPct val="100000"/>
              </a:lnSpc>
              <a:spcBef>
                <a:spcPts val="1200"/>
              </a:spcBef>
              <a:buFont typeface="+mj-lt"/>
              <a:buAutoNum type="arabicParenR"/>
            </a:pPr>
            <a:r>
              <a:rPr lang="en-US" dirty="0"/>
              <a:t>Straight-line method.</a:t>
            </a:r>
          </a:p>
          <a:p>
            <a:pPr marL="402336" indent="-402336">
              <a:lnSpc>
                <a:spcPct val="100000"/>
              </a:lnSpc>
              <a:spcBef>
                <a:spcPts val="1200"/>
              </a:spcBef>
              <a:buFont typeface="+mj-lt"/>
              <a:buAutoNum type="arabicParenR"/>
            </a:pPr>
            <a:r>
              <a:rPr lang="en-US" dirty="0"/>
              <a:t>Units-of-activity method.</a:t>
            </a:r>
          </a:p>
          <a:p>
            <a:pPr marL="402336" indent="-402336">
              <a:lnSpc>
                <a:spcPct val="100000"/>
              </a:lnSpc>
              <a:spcBef>
                <a:spcPts val="1200"/>
              </a:spcBef>
              <a:buFont typeface="+mj-lt"/>
              <a:buAutoNum type="arabicParenR"/>
            </a:pPr>
            <a:r>
              <a:rPr lang="en-US" dirty="0"/>
              <a:t>Declining-balance method.</a:t>
            </a:r>
          </a:p>
          <a:p>
            <a:pPr>
              <a:lnSpc>
                <a:spcPct val="100000"/>
              </a:lnSpc>
              <a:spcBef>
                <a:spcPts val="1200"/>
              </a:spcBef>
            </a:pPr>
            <a:endParaRPr lang="en-US" dirty="0"/>
          </a:p>
        </p:txBody>
      </p:sp>
      <p:sp>
        <p:nvSpPr>
          <p:cNvPr id="5" name="Slide Number Placeholder 4">
            <a:extLst>
              <a:ext uri="{FF2B5EF4-FFF2-40B4-BE49-F238E27FC236}">
                <a16:creationId xmlns:a16="http://schemas.microsoft.com/office/drawing/2014/main" xmlns="" id="{14D6C506-CB9F-4C66-BCCA-E3C25F01249D}"/>
              </a:ext>
            </a:extLst>
          </p:cNvPr>
          <p:cNvSpPr>
            <a:spLocks noGrp="1"/>
          </p:cNvSpPr>
          <p:nvPr>
            <p:ph type="sldNum" sz="quarter" idx="10"/>
          </p:nvPr>
        </p:nvSpPr>
        <p:spPr/>
        <p:txBody>
          <a:bodyPr/>
          <a:lstStyle/>
          <a:p>
            <a:fld id="{67B19427-F580-D146-B60E-4CADEE75497F}" type="slidenum">
              <a:rPr lang="en-US" smtClean="0"/>
              <a:pPr/>
              <a:t>21</a:t>
            </a:fld>
            <a:endParaRPr lang="en-US" dirty="0"/>
          </a:p>
        </p:txBody>
      </p:sp>
      <p:sp>
        <p:nvSpPr>
          <p:cNvPr id="6" name="Footer Placeholder 5">
            <a:extLst>
              <a:ext uri="{FF2B5EF4-FFF2-40B4-BE49-F238E27FC236}">
                <a16:creationId xmlns:a16="http://schemas.microsoft.com/office/drawing/2014/main" xmlns="" id="{4F853AD4-3F91-40CD-BCFA-BA7E5CB4132E}"/>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53594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OBL"/>
          <p:cNvSpPr>
            <a:spLocks noGrp="1"/>
          </p:cNvSpPr>
          <p:nvPr>
            <p:ph sz="quarter" idx="4294967295"/>
          </p:nvPr>
        </p:nvSpPr>
        <p:spPr>
          <a:xfrm>
            <a:off x="310776" y="1447800"/>
            <a:ext cx="8534400" cy="4724400"/>
          </a:xfrm>
          <a:prstGeom prst="rect">
            <a:avLst/>
          </a:prstGeom>
        </p:spPr>
        <p:txBody>
          <a:bodyPr/>
          <a:lstStyle/>
          <a:p>
            <a:pPr marL="0" indent="0">
              <a:lnSpc>
                <a:spcPct val="100000"/>
              </a:lnSpc>
              <a:spcBef>
                <a:spcPts val="1200"/>
              </a:spcBef>
              <a:buSzPct val="80000"/>
              <a:buNone/>
            </a:pPr>
            <a:r>
              <a:rPr lang="en-US" altLang="en-US" sz="2600" b="1" dirty="0"/>
              <a:t>Illustration: </a:t>
            </a:r>
            <a:r>
              <a:rPr lang="en-US" altLang="en-US" sz="2600" dirty="0"/>
              <a:t>Barb’s Florists purchased a small delivery truck on January 1, 2020.</a:t>
            </a:r>
          </a:p>
          <a:p>
            <a:pPr marL="685800" indent="0">
              <a:lnSpc>
                <a:spcPct val="100000"/>
              </a:lnSpc>
              <a:spcBef>
                <a:spcPts val="1200"/>
              </a:spcBef>
              <a:buSzPct val="80000"/>
              <a:buNone/>
              <a:tabLst>
                <a:tab pos="6629400" algn="r"/>
              </a:tabLst>
            </a:pPr>
            <a:r>
              <a:rPr lang="en-US" altLang="en-US" sz="2600" dirty="0"/>
              <a:t>Cost 	€13,000</a:t>
            </a:r>
          </a:p>
          <a:p>
            <a:pPr marL="685800" indent="0">
              <a:lnSpc>
                <a:spcPct val="100000"/>
              </a:lnSpc>
              <a:spcBef>
                <a:spcPts val="600"/>
              </a:spcBef>
              <a:buSzPct val="80000"/>
              <a:buNone/>
              <a:tabLst>
                <a:tab pos="6629400" algn="r"/>
              </a:tabLst>
            </a:pPr>
            <a:r>
              <a:rPr lang="en-US" altLang="en-US" sz="2600" dirty="0"/>
              <a:t>Expected salvage value 	€  1,000</a:t>
            </a:r>
          </a:p>
          <a:p>
            <a:pPr marL="685800" indent="0">
              <a:lnSpc>
                <a:spcPct val="100000"/>
              </a:lnSpc>
              <a:spcBef>
                <a:spcPts val="600"/>
              </a:spcBef>
              <a:buSzPct val="80000"/>
              <a:buNone/>
              <a:tabLst>
                <a:tab pos="6629400" algn="r"/>
              </a:tabLst>
            </a:pPr>
            <a:r>
              <a:rPr lang="en-US" altLang="en-US" sz="2600" dirty="0"/>
              <a:t>Estimated useful life in years	5</a:t>
            </a:r>
          </a:p>
          <a:p>
            <a:pPr marL="685800" indent="0">
              <a:lnSpc>
                <a:spcPct val="100000"/>
              </a:lnSpc>
              <a:spcBef>
                <a:spcPts val="600"/>
              </a:spcBef>
              <a:buSzPct val="80000"/>
              <a:buNone/>
              <a:tabLst>
                <a:tab pos="6629400" algn="r"/>
              </a:tabLst>
            </a:pPr>
            <a:r>
              <a:rPr lang="en-US" altLang="en-US" sz="2600" dirty="0"/>
              <a:t>Estimated useful life in miles	100,000</a:t>
            </a:r>
          </a:p>
          <a:p>
            <a:pPr marL="0" indent="0">
              <a:lnSpc>
                <a:spcPct val="100000"/>
              </a:lnSpc>
              <a:spcBef>
                <a:spcPts val="1800"/>
              </a:spcBef>
              <a:buSzPct val="80000"/>
              <a:buNone/>
            </a:pPr>
            <a:r>
              <a:rPr lang="en-US" altLang="en-US" sz="2400" b="1" dirty="0">
                <a:latin typeface="Liberation Sans" panose="020B0604020202020204" pitchFamily="34" charset="0"/>
              </a:rPr>
              <a:t>Required: </a:t>
            </a:r>
            <a:r>
              <a:rPr lang="en-US" altLang="en-US" sz="2400" dirty="0">
                <a:latin typeface="Liberation Sans" panose="020B0604020202020204" pitchFamily="34" charset="0"/>
              </a:rPr>
              <a:t>Compute depreciation using the following. </a:t>
            </a:r>
          </a:p>
          <a:p>
            <a:pPr marL="0" indent="0">
              <a:lnSpc>
                <a:spcPct val="100000"/>
              </a:lnSpc>
              <a:spcBef>
                <a:spcPts val="1200"/>
              </a:spcBef>
              <a:buSzPct val="80000"/>
              <a:buNone/>
            </a:pPr>
            <a:r>
              <a:rPr lang="en-US" altLang="en-US" sz="2400" dirty="0">
                <a:latin typeface="Liberation Sans" panose="020B0604020202020204" pitchFamily="34" charset="0"/>
              </a:rPr>
              <a:t>(a) Straight-Line  (b) Units-of-Activity  (c) Declining Balance</a:t>
            </a:r>
            <a:endParaRPr lang="en-US" altLang="en-US" sz="2600" dirty="0"/>
          </a:p>
        </p:txBody>
      </p:sp>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22</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7" name="Title 1">
            <a:extLst>
              <a:ext uri="{FF2B5EF4-FFF2-40B4-BE49-F238E27FC236}">
                <a16:creationId xmlns:a16="http://schemas.microsoft.com/office/drawing/2014/main" xmlns="" id="{35C6E375-88D8-4B3D-A6C6-27D69DDBB8D9}"/>
              </a:ext>
            </a:extLst>
          </p:cNvPr>
          <p:cNvSpPr>
            <a:spLocks noGrp="1"/>
          </p:cNvSpPr>
          <p:nvPr>
            <p:ph type="title"/>
          </p:nvPr>
        </p:nvSpPr>
        <p:spPr>
          <a:xfrm>
            <a:off x="304800" y="762001"/>
            <a:ext cx="8534400" cy="838199"/>
          </a:xfrm>
        </p:spPr>
        <p:txBody>
          <a:bodyPr>
            <a:normAutofit/>
          </a:bodyPr>
          <a:lstStyle/>
          <a:p>
            <a:r>
              <a:rPr lang="en-US" dirty="0"/>
              <a:t>Depreciation Methods</a:t>
            </a:r>
            <a:r>
              <a:rPr lang="en-US" baseline="0" dirty="0"/>
              <a:t> </a:t>
            </a:r>
            <a:r>
              <a:rPr lang="en-US" sz="2000" b="0" baseline="0" dirty="0"/>
              <a:t>(2 of 2)</a:t>
            </a:r>
          </a:p>
        </p:txBody>
      </p:sp>
    </p:spTree>
    <p:extLst>
      <p:ext uri="{BB962C8B-B14F-4D97-AF65-F5344CB8AC3E}">
        <p14:creationId xmlns:p14="http://schemas.microsoft.com/office/powerpoint/2010/main" xmlns="" val="208436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OBL"/>
          <p:cNvSpPr>
            <a:spLocks noGrp="1"/>
          </p:cNvSpPr>
          <p:nvPr>
            <p:ph sz="quarter" idx="4294967295"/>
          </p:nvPr>
        </p:nvSpPr>
        <p:spPr>
          <a:xfrm>
            <a:off x="310776" y="1447800"/>
            <a:ext cx="8534400" cy="1219200"/>
          </a:xfrm>
          <a:prstGeom prst="rect">
            <a:avLst/>
          </a:prstGeom>
        </p:spPr>
        <p:txBody>
          <a:bodyPr/>
          <a:lstStyle/>
          <a:p>
            <a:pPr marL="574675" indent="-346075">
              <a:lnSpc>
                <a:spcPct val="100000"/>
              </a:lnSpc>
              <a:spcBef>
                <a:spcPts val="600"/>
              </a:spcBef>
              <a:buClr>
                <a:srgbClr val="800000"/>
              </a:buClr>
              <a:buSzPct val="100000"/>
            </a:pPr>
            <a:r>
              <a:rPr lang="en-US" altLang="en-US" dirty="0"/>
              <a:t>Expense is </a:t>
            </a:r>
            <a:r>
              <a:rPr lang="en-US" altLang="en-US" b="1" dirty="0"/>
              <a:t>same amount </a:t>
            </a:r>
            <a:r>
              <a:rPr lang="en-US" altLang="en-US" dirty="0"/>
              <a:t>for each year</a:t>
            </a:r>
          </a:p>
          <a:p>
            <a:pPr marL="574675" indent="-346075">
              <a:lnSpc>
                <a:spcPct val="100000"/>
              </a:lnSpc>
              <a:spcBef>
                <a:spcPts val="600"/>
              </a:spcBef>
              <a:buClr>
                <a:srgbClr val="800000"/>
              </a:buClr>
              <a:buSzPct val="100000"/>
            </a:pPr>
            <a:r>
              <a:rPr lang="en-US" altLang="en-US" dirty="0"/>
              <a:t>Depreciable cost = Cost less residual value</a:t>
            </a:r>
          </a:p>
          <a:p>
            <a:pPr indent="0">
              <a:lnSpc>
                <a:spcPct val="100000"/>
              </a:lnSpc>
              <a:spcBef>
                <a:spcPts val="600"/>
              </a:spcBef>
              <a:buClr>
                <a:srgbClr val="800000"/>
              </a:buClr>
              <a:buSzPct val="100000"/>
              <a:buNone/>
            </a:pPr>
            <a:endParaRPr lang="en-US" altLang="en-US" dirty="0"/>
          </a:p>
        </p:txBody>
      </p:sp>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23</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t>Straight-Line Method </a:t>
            </a:r>
            <a:r>
              <a:rPr lang="en-US" sz="2000" b="0" dirty="0"/>
              <a:t>(1 of 3)</a:t>
            </a:r>
            <a:endParaRPr lang="en-US" sz="4000" b="1" dirty="0">
              <a:solidFill>
                <a:schemeClr val="accent1"/>
              </a:solidFill>
              <a:latin typeface="+mn-lt"/>
              <a:ea typeface="Source Sans Pro" charset="0"/>
              <a:cs typeface="Calibri" panose="020F0502020204030204" pitchFamily="34" charset="0"/>
            </a:endParaRP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85140098"/>
              </p:ext>
            </p:extLst>
          </p:nvPr>
        </p:nvGraphicFramePr>
        <p:xfrm>
          <a:off x="593652" y="2819400"/>
          <a:ext cx="8001000" cy="3217332"/>
        </p:xfrm>
        <a:graphic>
          <a:graphicData uri="http://schemas.openxmlformats.org/drawingml/2006/table">
            <a:tbl>
              <a:tblPr>
                <a:tableStyleId>{5C22544A-7EE6-4342-B048-85BDC9FD1C3A}</a:tableStyleId>
              </a:tblPr>
              <a:tblGrid>
                <a:gridCol w="2266726">
                  <a:extLst>
                    <a:ext uri="{9D8B030D-6E8A-4147-A177-3AD203B41FA5}">
                      <a16:colId xmlns:a16="http://schemas.microsoft.com/office/drawing/2014/main" xmlns="" val="20000"/>
                    </a:ext>
                  </a:extLst>
                </a:gridCol>
                <a:gridCol w="657654">
                  <a:extLst>
                    <a:ext uri="{9D8B030D-6E8A-4147-A177-3AD203B41FA5}">
                      <a16:colId xmlns:a16="http://schemas.microsoft.com/office/drawing/2014/main" xmlns="" val="20001"/>
                    </a:ext>
                  </a:extLst>
                </a:gridCol>
                <a:gridCol w="2003605">
                  <a:extLst>
                    <a:ext uri="{9D8B030D-6E8A-4147-A177-3AD203B41FA5}">
                      <a16:colId xmlns:a16="http://schemas.microsoft.com/office/drawing/2014/main" xmlns="" val="20002"/>
                    </a:ext>
                  </a:extLst>
                </a:gridCol>
                <a:gridCol w="657654">
                  <a:extLst>
                    <a:ext uri="{9D8B030D-6E8A-4147-A177-3AD203B41FA5}">
                      <a16:colId xmlns:a16="http://schemas.microsoft.com/office/drawing/2014/main" xmlns="" val="20003"/>
                    </a:ext>
                  </a:extLst>
                </a:gridCol>
                <a:gridCol w="2415361">
                  <a:extLst>
                    <a:ext uri="{9D8B030D-6E8A-4147-A177-3AD203B41FA5}">
                      <a16:colId xmlns:a16="http://schemas.microsoft.com/office/drawing/2014/main" xmlns="" val="20004"/>
                    </a:ext>
                  </a:extLst>
                </a:gridCol>
              </a:tblGrid>
              <a:tr h="0">
                <a:tc>
                  <a:txBody>
                    <a:bodyPr/>
                    <a:lstStyle/>
                    <a:p>
                      <a:pPr algn="ctr" fontAlgn="b"/>
                      <a:r>
                        <a:rPr lang="en-US" sz="2400" b="1" u="none" strike="noStrike" dirty="0">
                          <a:effectLst/>
                        </a:rPr>
                        <a:t>Cost</a:t>
                      </a:r>
                      <a:endParaRPr lang="en-US" sz="2400" b="1" i="0" u="none" strike="noStrike" dirty="0">
                        <a:solidFill>
                          <a:srgbClr val="000000"/>
                        </a:solidFill>
                        <a:effectLst/>
                        <a:latin typeface="Calibri" panose="020F0502020204030204" pitchFamily="34" charset="0"/>
                      </a:endParaRPr>
                    </a:p>
                  </a:txBody>
                  <a:tcPr marL="4233" marR="4233"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1" u="none" strike="noStrike" dirty="0">
                          <a:effectLst/>
                        </a:rPr>
                        <a:t>-</a:t>
                      </a:r>
                      <a:endParaRPr lang="en-US" sz="2400" b="1" i="0" u="none" strike="noStrike" dirty="0">
                        <a:solidFill>
                          <a:srgbClr val="000000"/>
                        </a:solidFill>
                        <a:effectLst/>
                        <a:latin typeface="Calibri" panose="020F0502020204030204" pitchFamily="34" charset="0"/>
                      </a:endParaRPr>
                    </a:p>
                  </a:txBody>
                  <a:tcPr marL="4233" marR="4233"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1" u="none" strike="noStrike" dirty="0">
                          <a:effectLst/>
                        </a:rPr>
                        <a:t>Residual </a:t>
                      </a:r>
                    </a:p>
                    <a:p>
                      <a:pPr algn="ctr" fontAlgn="b"/>
                      <a:r>
                        <a:rPr lang="en-US" sz="2400" b="1" u="none" strike="noStrike" dirty="0">
                          <a:effectLst/>
                        </a:rPr>
                        <a:t>Value</a:t>
                      </a:r>
                      <a:endParaRPr lang="en-US" sz="2400" b="1" i="0" u="none" strike="noStrike" dirty="0">
                        <a:solidFill>
                          <a:srgbClr val="000000"/>
                        </a:solidFill>
                        <a:effectLst/>
                        <a:latin typeface="Calibri" panose="020F0502020204030204" pitchFamily="34" charset="0"/>
                      </a:endParaRPr>
                    </a:p>
                  </a:txBody>
                  <a:tcPr marL="4233" marR="4233"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1" u="none" strike="noStrike" dirty="0">
                          <a:effectLst/>
                        </a:rPr>
                        <a:t>=</a:t>
                      </a:r>
                      <a:endParaRPr lang="en-US" sz="2400" b="1" i="0" u="none" strike="noStrike" dirty="0">
                        <a:solidFill>
                          <a:srgbClr val="000000"/>
                        </a:solidFill>
                        <a:effectLst/>
                        <a:latin typeface="Calibri" panose="020F0502020204030204" pitchFamily="34" charset="0"/>
                      </a:endParaRPr>
                    </a:p>
                  </a:txBody>
                  <a:tcPr marL="4233" marR="4233"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1" u="none" strike="noStrike" dirty="0">
                          <a:effectLst/>
                        </a:rPr>
                        <a:t>Depreciable </a:t>
                      </a:r>
                    </a:p>
                    <a:p>
                      <a:pPr algn="ctr" fontAlgn="b"/>
                      <a:r>
                        <a:rPr lang="en-US" sz="2400" b="1" u="none" strike="noStrike" dirty="0">
                          <a:effectLst/>
                        </a:rPr>
                        <a:t>Cost</a:t>
                      </a:r>
                      <a:endParaRPr lang="en-US" sz="2400" b="1" i="0" u="none" strike="noStrike" dirty="0">
                        <a:solidFill>
                          <a:srgbClr val="000000"/>
                        </a:solidFill>
                        <a:effectLst/>
                        <a:latin typeface="Calibri" panose="020F0502020204030204" pitchFamily="34" charset="0"/>
                      </a:endParaRPr>
                    </a:p>
                  </a:txBody>
                  <a:tcPr marL="4233" marR="4233"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82245">
                <a:tc>
                  <a:txBody>
                    <a:bodyPr/>
                    <a:lstStyle/>
                    <a:p>
                      <a:pPr algn="ctr" fontAlgn="b"/>
                      <a:r>
                        <a:rPr lang="en-US" sz="2400" u="none" strike="noStrike" dirty="0">
                          <a:effectLst/>
                        </a:rPr>
                        <a:t>€13,000 </a:t>
                      </a:r>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effectLst/>
                        </a:rPr>
                        <a:t>€1,000 </a:t>
                      </a:r>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effectLst/>
                        </a:rPr>
                        <a:t>€12,000 </a:t>
                      </a:r>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82245">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82245">
                <a:tc>
                  <a:txBody>
                    <a:bodyPr/>
                    <a:lstStyle/>
                    <a:p>
                      <a:pPr algn="ctr" fontAlgn="b"/>
                      <a:r>
                        <a:rPr lang="en-US" sz="2400" b="1" u="none" strike="noStrike" dirty="0">
                          <a:effectLst/>
                        </a:rPr>
                        <a:t>Depreciable </a:t>
                      </a:r>
                    </a:p>
                    <a:p>
                      <a:pPr algn="ctr" fontAlgn="b"/>
                      <a:r>
                        <a:rPr lang="en-US" sz="2400" b="1" u="none" strike="noStrike" dirty="0">
                          <a:effectLst/>
                        </a:rPr>
                        <a:t>Cost</a:t>
                      </a:r>
                      <a:endParaRPr lang="en-US" sz="2400" b="1" i="0" u="none" strike="noStrike" dirty="0">
                        <a:solidFill>
                          <a:srgbClr val="000000"/>
                        </a:solidFill>
                        <a:effectLst/>
                        <a:latin typeface="Calibri" panose="020F0502020204030204" pitchFamily="34" charset="0"/>
                      </a:endParaRPr>
                    </a:p>
                  </a:txBody>
                  <a:tcPr marL="4233" marR="4233" marT="4233"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1" u="none" strike="noStrike" dirty="0">
                          <a:effectLst/>
                        </a:rPr>
                        <a:t>÷</a:t>
                      </a:r>
                      <a:endParaRPr lang="en-US" sz="2400" b="1" i="0" u="none" strike="noStrike" dirty="0">
                        <a:solidFill>
                          <a:srgbClr val="000000"/>
                        </a:solidFill>
                        <a:effectLst/>
                        <a:latin typeface="Calibri" panose="020F0502020204030204" pitchFamily="34" charset="0"/>
                      </a:endParaRPr>
                    </a:p>
                  </a:txBody>
                  <a:tcPr marL="4233" marR="4233" marT="4233"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1" u="none" strike="noStrike" dirty="0">
                          <a:effectLst/>
                        </a:rPr>
                        <a:t>Useful Life </a:t>
                      </a:r>
                    </a:p>
                    <a:p>
                      <a:pPr algn="ctr" fontAlgn="b"/>
                      <a:r>
                        <a:rPr lang="en-US" sz="2400" b="1" u="none" strike="noStrike" dirty="0">
                          <a:effectLst/>
                        </a:rPr>
                        <a:t>(in years)</a:t>
                      </a:r>
                      <a:endParaRPr lang="en-US" sz="2400" b="1" i="0" u="none" strike="noStrike" dirty="0">
                        <a:solidFill>
                          <a:srgbClr val="000000"/>
                        </a:solidFill>
                        <a:effectLst/>
                        <a:latin typeface="Calibri" panose="020F0502020204030204" pitchFamily="34" charset="0"/>
                      </a:endParaRPr>
                    </a:p>
                  </a:txBody>
                  <a:tcPr marL="4233" marR="4233" marT="4233"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1" u="none" strike="noStrike" dirty="0">
                          <a:effectLst/>
                        </a:rPr>
                        <a:t>=</a:t>
                      </a:r>
                      <a:endParaRPr lang="en-US" sz="2400" b="1" i="0" u="none" strike="noStrike" dirty="0">
                        <a:solidFill>
                          <a:srgbClr val="000000"/>
                        </a:solidFill>
                        <a:effectLst/>
                        <a:latin typeface="Calibri" panose="020F0502020204030204" pitchFamily="34" charset="0"/>
                      </a:endParaRPr>
                    </a:p>
                  </a:txBody>
                  <a:tcPr marL="4233" marR="4233" marT="4233"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1" u="none" strike="noStrike" dirty="0">
                          <a:solidFill>
                            <a:srgbClr val="990000"/>
                          </a:solidFill>
                          <a:effectLst/>
                        </a:rPr>
                        <a:t>Annual </a:t>
                      </a:r>
                    </a:p>
                    <a:p>
                      <a:pPr algn="ctr" fontAlgn="b"/>
                      <a:r>
                        <a:rPr lang="en-US" sz="2400" b="1" u="none" strike="noStrike" dirty="0">
                          <a:solidFill>
                            <a:srgbClr val="990000"/>
                          </a:solidFill>
                          <a:effectLst/>
                        </a:rPr>
                        <a:t>Depreciation </a:t>
                      </a:r>
                    </a:p>
                    <a:p>
                      <a:pPr algn="ctr" fontAlgn="b"/>
                      <a:r>
                        <a:rPr lang="en-US" sz="2400" b="1" u="none" strike="noStrike" dirty="0">
                          <a:solidFill>
                            <a:srgbClr val="990000"/>
                          </a:solidFill>
                          <a:effectLst/>
                        </a:rPr>
                        <a:t>Expense</a:t>
                      </a:r>
                      <a:endParaRPr lang="en-US" sz="2400" b="1" i="0" u="none" strike="noStrike" dirty="0">
                        <a:solidFill>
                          <a:srgbClr val="990000"/>
                        </a:solidFill>
                        <a:effectLst/>
                        <a:latin typeface="Calibri" panose="020F0502020204030204" pitchFamily="34" charset="0"/>
                      </a:endParaRPr>
                    </a:p>
                  </a:txBody>
                  <a:tcPr marL="4233" marR="4233" marT="4233"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82245">
                <a:tc>
                  <a:txBody>
                    <a:bodyPr/>
                    <a:lstStyle/>
                    <a:p>
                      <a:pPr algn="ctr" fontAlgn="b"/>
                      <a:r>
                        <a:rPr lang="en-US" sz="2400" u="none" strike="noStrike" dirty="0">
                          <a:effectLst/>
                        </a:rPr>
                        <a:t>€12,000 </a:t>
                      </a:r>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b="1" u="none" strike="noStrike" dirty="0">
                          <a:solidFill>
                            <a:srgbClr val="990000"/>
                          </a:solidFill>
                          <a:effectLst/>
                        </a:rPr>
                        <a:t>€2,400</a:t>
                      </a:r>
                      <a:endParaRPr lang="en-US" sz="2400" b="1" i="0" u="none" strike="noStrike" dirty="0">
                        <a:solidFill>
                          <a:srgbClr val="99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cxnSp>
        <p:nvCxnSpPr>
          <p:cNvPr id="4" name="Elbow Connector 3" descr="Line connect depreciable cost amounts in illustration."/>
          <p:cNvCxnSpPr/>
          <p:nvPr/>
        </p:nvCxnSpPr>
        <p:spPr>
          <a:xfrm rot="5400000">
            <a:off x="4223378" y="1563837"/>
            <a:ext cx="645414" cy="5779237"/>
          </a:xfrm>
          <a:prstGeom prst="bentConnector3">
            <a:avLst>
              <a:gd name="adj1" fmla="val 3352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6687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Straight-Line Method </a:t>
            </a:r>
            <a:r>
              <a:rPr lang="en-US" sz="2000" b="0" dirty="0"/>
              <a:t>(2 of 3)</a:t>
            </a:r>
            <a:endParaRPr lang="en-US" dirty="0"/>
          </a:p>
        </p:txBody>
      </p:sp>
      <p:graphicFrame>
        <p:nvGraphicFramePr>
          <p:cNvPr id="22" name="Table 21" descr="Table is accessible to screenreaders"/>
          <p:cNvGraphicFramePr>
            <a:graphicFrameLocks noGrp="1"/>
          </p:cNvGraphicFramePr>
          <p:nvPr>
            <p:extLst>
              <p:ext uri="{D42A27DB-BD31-4B8C-83A1-F6EECF244321}">
                <p14:modId xmlns:p14="http://schemas.microsoft.com/office/powerpoint/2010/main" xmlns="" val="1950697545"/>
              </p:ext>
            </p:extLst>
          </p:nvPr>
        </p:nvGraphicFramePr>
        <p:xfrm>
          <a:off x="208773" y="1465175"/>
          <a:ext cx="8739635" cy="457200"/>
        </p:xfrm>
        <a:graphic>
          <a:graphicData uri="http://schemas.openxmlformats.org/drawingml/2006/table">
            <a:tbl>
              <a:tblPr firstRow="1" bandRow="1">
                <a:tableStyleId>{5C22544A-7EE6-4342-B048-85BDC9FD1C3A}</a:tableStyleId>
              </a:tblPr>
              <a:tblGrid>
                <a:gridCol w="867093">
                  <a:extLst>
                    <a:ext uri="{9D8B030D-6E8A-4147-A177-3AD203B41FA5}">
                      <a16:colId xmlns:a16="http://schemas.microsoft.com/office/drawing/2014/main" xmlns="" val="20000"/>
                    </a:ext>
                  </a:extLst>
                </a:gridCol>
                <a:gridCol w="2991549">
                  <a:extLst>
                    <a:ext uri="{9D8B030D-6E8A-4147-A177-3AD203B41FA5}">
                      <a16:colId xmlns:a16="http://schemas.microsoft.com/office/drawing/2014/main" xmlns="" val="20001"/>
                    </a:ext>
                  </a:extLst>
                </a:gridCol>
                <a:gridCol w="403543">
                  <a:extLst>
                    <a:ext uri="{9D8B030D-6E8A-4147-A177-3AD203B41FA5}">
                      <a16:colId xmlns:a16="http://schemas.microsoft.com/office/drawing/2014/main" xmlns="" val="20002"/>
                    </a:ext>
                  </a:extLst>
                </a:gridCol>
                <a:gridCol w="1251268">
                  <a:extLst>
                    <a:ext uri="{9D8B030D-6E8A-4147-A177-3AD203B41FA5}">
                      <a16:colId xmlns:a16="http://schemas.microsoft.com/office/drawing/2014/main" xmlns="" val="20003"/>
                    </a:ext>
                  </a:extLst>
                </a:gridCol>
                <a:gridCol w="3226182">
                  <a:extLst>
                    <a:ext uri="{9D8B030D-6E8A-4147-A177-3AD203B41FA5}">
                      <a16:colId xmlns:a16="http://schemas.microsoft.com/office/drawing/2014/main" xmlns="" val="20004"/>
                    </a:ext>
                  </a:extLst>
                </a:gridCol>
              </a:tblGrid>
              <a:tr h="370840">
                <a:tc>
                  <a:txBody>
                    <a:bodyPr/>
                    <a:lstStyle/>
                    <a:p>
                      <a:pPr algn="ctr"/>
                      <a:endParaRPr lang="en-US" sz="1800" dirty="0">
                        <a:solidFill>
                          <a:schemeClr val="tx1"/>
                        </a:solidFill>
                      </a:endParaRPr>
                    </a:p>
                  </a:txBody>
                  <a:tcPr anchor="b">
                    <a:noFill/>
                  </a:tcPr>
                </a:tc>
                <a:tc>
                  <a:txBody>
                    <a:bodyPr/>
                    <a:lstStyle/>
                    <a:p>
                      <a:pPr algn="ctr"/>
                      <a:r>
                        <a:rPr lang="en-US" sz="2400" dirty="0">
                          <a:solidFill>
                            <a:schemeClr val="tx1"/>
                          </a:solidFill>
                        </a:rPr>
                        <a:t>Computations</a:t>
                      </a:r>
                    </a:p>
                  </a:txBody>
                  <a:tcPr anchor="b">
                    <a:lnB w="1905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endParaRPr>
                    </a:p>
                  </a:txBody>
                  <a:tcPr anchor="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n-lt"/>
                        <a:ea typeface="+mn-ea"/>
                        <a:cs typeface="+mn-cs"/>
                      </a:endParaRPr>
                    </a:p>
                  </a:txBody>
                  <a:tcPr anchor="b">
                    <a:noFill/>
                  </a:tcPr>
                </a:tc>
                <a:tc>
                  <a:txBody>
                    <a:bodyPr/>
                    <a:lstStyle/>
                    <a:p>
                      <a:pPr algn="ctr"/>
                      <a:r>
                        <a:rPr lang="en-US" sz="2400" dirty="0">
                          <a:solidFill>
                            <a:schemeClr val="tx1"/>
                          </a:solidFill>
                        </a:rPr>
                        <a:t>End of Year</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21" name="Table 20" descr="Table is accessible to screenreaders"/>
          <p:cNvGraphicFramePr>
            <a:graphicFrameLocks noGrp="1"/>
          </p:cNvGraphicFramePr>
          <p:nvPr>
            <p:extLst>
              <p:ext uri="{D42A27DB-BD31-4B8C-83A1-F6EECF244321}">
                <p14:modId xmlns:p14="http://schemas.microsoft.com/office/powerpoint/2010/main" xmlns="" val="4055680572"/>
              </p:ext>
            </p:extLst>
          </p:nvPr>
        </p:nvGraphicFramePr>
        <p:xfrm>
          <a:off x="208773" y="1898290"/>
          <a:ext cx="8709154" cy="3163824"/>
        </p:xfrm>
        <a:graphic>
          <a:graphicData uri="http://schemas.openxmlformats.org/drawingml/2006/table">
            <a:tbl>
              <a:tblPr firstRow="1" bandRow="1">
                <a:tableStyleId>{5C22544A-7EE6-4342-B048-85BDC9FD1C3A}</a:tableStyleId>
              </a:tblPr>
              <a:tblGrid>
                <a:gridCol w="867093">
                  <a:extLst>
                    <a:ext uri="{9D8B030D-6E8A-4147-A177-3AD203B41FA5}">
                      <a16:colId xmlns:a16="http://schemas.microsoft.com/office/drawing/2014/main" xmlns="" val="20000"/>
                    </a:ext>
                  </a:extLst>
                </a:gridCol>
                <a:gridCol w="1740598">
                  <a:extLst>
                    <a:ext uri="{9D8B030D-6E8A-4147-A177-3AD203B41FA5}">
                      <a16:colId xmlns:a16="http://schemas.microsoft.com/office/drawing/2014/main" xmlns="" val="20001"/>
                    </a:ext>
                  </a:extLst>
                </a:gridCol>
                <a:gridCol w="382905">
                  <a:extLst>
                    <a:ext uri="{9D8B030D-6E8A-4147-A177-3AD203B41FA5}">
                      <a16:colId xmlns:a16="http://schemas.microsoft.com/office/drawing/2014/main" xmlns="" val="20002"/>
                    </a:ext>
                  </a:extLst>
                </a:gridCol>
                <a:gridCol w="776605">
                  <a:extLst>
                    <a:ext uri="{9D8B030D-6E8A-4147-A177-3AD203B41FA5}">
                      <a16:colId xmlns:a16="http://schemas.microsoft.com/office/drawing/2014/main" xmlns="" val="20003"/>
                    </a:ext>
                  </a:extLst>
                </a:gridCol>
                <a:gridCol w="403543">
                  <a:extLst>
                    <a:ext uri="{9D8B030D-6E8A-4147-A177-3AD203B41FA5}">
                      <a16:colId xmlns:a16="http://schemas.microsoft.com/office/drawing/2014/main" xmlns="" val="20004"/>
                    </a:ext>
                  </a:extLst>
                </a:gridCol>
                <a:gridCol w="1251268">
                  <a:extLst>
                    <a:ext uri="{9D8B030D-6E8A-4147-A177-3AD203B41FA5}">
                      <a16:colId xmlns:a16="http://schemas.microsoft.com/office/drawing/2014/main" xmlns="" val="20005"/>
                    </a:ext>
                  </a:extLst>
                </a:gridCol>
                <a:gridCol w="1883474">
                  <a:extLst>
                    <a:ext uri="{9D8B030D-6E8A-4147-A177-3AD203B41FA5}">
                      <a16:colId xmlns:a16="http://schemas.microsoft.com/office/drawing/2014/main" xmlns="" val="20006"/>
                    </a:ext>
                  </a:extLst>
                </a:gridCol>
                <a:gridCol w="1403668">
                  <a:extLst>
                    <a:ext uri="{9D8B030D-6E8A-4147-A177-3AD203B41FA5}">
                      <a16:colId xmlns:a16="http://schemas.microsoft.com/office/drawing/2014/main" xmlns="" val="20007"/>
                    </a:ext>
                  </a:extLst>
                </a:gridCol>
              </a:tblGrid>
              <a:tr h="370840">
                <a:tc>
                  <a:txBody>
                    <a:bodyPr/>
                    <a:lstStyle/>
                    <a:p>
                      <a:pPr algn="ctr"/>
                      <a:r>
                        <a:rPr lang="en-US" sz="2400" dirty="0">
                          <a:solidFill>
                            <a:schemeClr val="tx1"/>
                          </a:solidFill>
                        </a:rPr>
                        <a:t>Year</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Depreciable</a:t>
                      </a:r>
                      <a:r>
                        <a:rPr lang="en-US" sz="2400" baseline="0" dirty="0">
                          <a:solidFill>
                            <a:schemeClr val="tx1"/>
                          </a:solidFill>
                        </a:rPr>
                        <a:t> </a:t>
                      </a:r>
                    </a:p>
                    <a:p>
                      <a:pPr algn="ctr"/>
                      <a:r>
                        <a:rPr lang="en-US" sz="2400" baseline="0" dirty="0">
                          <a:solidFill>
                            <a:schemeClr val="tx1"/>
                          </a:solidFill>
                        </a:rPr>
                        <a:t>Cost</a:t>
                      </a:r>
                      <a:endParaRPr lang="en-US" sz="2400" dirty="0">
                        <a:solidFill>
                          <a:schemeClr val="tx1"/>
                        </a:solidFill>
                      </a:endParaRPr>
                    </a:p>
                  </a:txBody>
                  <a:tcPr marL="45720" marR="45720"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x</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Rate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Annual Expense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Accumulated </a:t>
                      </a:r>
                    </a:p>
                    <a:p>
                      <a:pPr algn="ctr"/>
                      <a:r>
                        <a:rPr lang="en-US" sz="2400" dirty="0">
                          <a:solidFill>
                            <a:schemeClr val="tx1"/>
                          </a:solidFill>
                        </a:rPr>
                        <a:t>Depreciation</a:t>
                      </a:r>
                    </a:p>
                  </a:txBody>
                  <a:tcPr marL="45720" marR="45720"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Book </a:t>
                      </a:r>
                    </a:p>
                    <a:p>
                      <a:pPr algn="ctr"/>
                      <a:r>
                        <a:rPr lang="en-US" sz="2400" dirty="0">
                          <a:solidFill>
                            <a:schemeClr val="tx1"/>
                          </a:solidFill>
                        </a:rPr>
                        <a:t>Value</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2400" dirty="0">
                          <a:solidFill>
                            <a:schemeClr val="tx1"/>
                          </a:solidFill>
                        </a:rPr>
                        <a:t>2020</a:t>
                      </a:r>
                    </a:p>
                  </a:txBody>
                  <a:tcPr marB="9144">
                    <a:lnT w="19050" cap="flat" cmpd="sng" algn="ctr">
                      <a:solidFill>
                        <a:schemeClr val="tx1"/>
                      </a:solidFill>
                      <a:prstDash val="solid"/>
                      <a:round/>
                      <a:headEnd type="none" w="med" len="med"/>
                      <a:tailEnd type="none" w="med" len="med"/>
                    </a:lnT>
                    <a:noFill/>
                  </a:tcPr>
                </a:tc>
                <a:tc>
                  <a:txBody>
                    <a:bodyPr/>
                    <a:lstStyle/>
                    <a:p>
                      <a:pPr algn="r"/>
                      <a:r>
                        <a:rPr lang="en-US" sz="2400" dirty="0">
                          <a:solidFill>
                            <a:schemeClr val="tx1"/>
                          </a:solidFill>
                        </a:rPr>
                        <a:t>$12,000</a:t>
                      </a:r>
                    </a:p>
                  </a:txBody>
                  <a:tcPr marL="45720" marR="365760"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x</a:t>
                      </a:r>
                    </a:p>
                  </a:txBody>
                  <a:tcPr marB="9144">
                    <a:lnT w="19050" cap="flat" cmpd="sng" algn="ctr">
                      <a:solidFill>
                        <a:schemeClr val="tx1"/>
                      </a:solidFill>
                      <a:prstDash val="solid"/>
                      <a:round/>
                      <a:headEnd type="none" w="med" len="med"/>
                      <a:tailEnd type="none" w="med" len="med"/>
                    </a:lnT>
                    <a:noFill/>
                  </a:tcPr>
                </a:tc>
                <a:tc>
                  <a:txBody>
                    <a:bodyPr/>
                    <a:lstStyle/>
                    <a:p>
                      <a:pPr algn="r"/>
                      <a:r>
                        <a:rPr lang="en-US" sz="2400" dirty="0">
                          <a:solidFill>
                            <a:schemeClr val="tx1"/>
                          </a:solidFill>
                        </a:rPr>
                        <a:t>20%</a:t>
                      </a:r>
                    </a:p>
                  </a:txBody>
                  <a:tcPr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a:t>
                      </a:r>
                    </a:p>
                  </a:txBody>
                  <a:tcPr marB="9144">
                    <a:lnT w="19050" cap="flat" cmpd="sng" algn="ctr">
                      <a:solidFill>
                        <a:schemeClr val="tx1"/>
                      </a:solidFill>
                      <a:prstDash val="solid"/>
                      <a:round/>
                      <a:headEnd type="none" w="med" len="med"/>
                      <a:tailEnd type="none" w="med" len="med"/>
                    </a:lnT>
                    <a:noFill/>
                  </a:tcPr>
                </a:tc>
                <a:tc>
                  <a:txBody>
                    <a:bodyPr/>
                    <a:lstStyle/>
                    <a:p>
                      <a:pPr algn="r"/>
                      <a:r>
                        <a:rPr lang="en-US" sz="2400" b="1" dirty="0">
                          <a:solidFill>
                            <a:srgbClr val="990000"/>
                          </a:solidFill>
                        </a:rPr>
                        <a:t>€  2,400</a:t>
                      </a:r>
                    </a:p>
                  </a:txBody>
                  <a:tcPr marB="9144">
                    <a:lnT w="1905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€ 2,400</a:t>
                      </a:r>
                    </a:p>
                  </a:txBody>
                  <a:tcPr marL="45720" marR="457200" marB="9144">
                    <a:lnT w="19050" cap="flat" cmpd="sng" algn="ctr">
                      <a:solidFill>
                        <a:schemeClr val="tx1"/>
                      </a:solidFill>
                      <a:prstDash val="solid"/>
                      <a:round/>
                      <a:headEnd type="none" w="med" len="med"/>
                      <a:tailEnd type="none" w="med" len="med"/>
                    </a:lnT>
                    <a:noFill/>
                  </a:tcPr>
                </a:tc>
                <a:tc>
                  <a:txBody>
                    <a:bodyPr/>
                    <a:lstStyle/>
                    <a:p>
                      <a:pPr algn="r"/>
                      <a:r>
                        <a:rPr lang="en-US" sz="2400" dirty="0">
                          <a:solidFill>
                            <a:schemeClr val="tx1"/>
                          </a:solidFill>
                        </a:rPr>
                        <a:t>€10,600*</a:t>
                      </a:r>
                    </a:p>
                  </a:txBody>
                  <a:tcPr marB="9144">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p>
                      <a:pPr algn="ctr"/>
                      <a:r>
                        <a:rPr lang="en-US" sz="2400" dirty="0">
                          <a:solidFill>
                            <a:schemeClr val="tx1"/>
                          </a:solidFill>
                        </a:rPr>
                        <a:t>2021</a:t>
                      </a:r>
                    </a:p>
                  </a:txBody>
                  <a:tcPr marT="9144" marB="9144">
                    <a:noFill/>
                  </a:tcPr>
                </a:tc>
                <a:tc>
                  <a:txBody>
                    <a:bodyPr/>
                    <a:lstStyle/>
                    <a:p>
                      <a:pPr algn="r"/>
                      <a:r>
                        <a:rPr lang="en-US" sz="2400" dirty="0">
                          <a:solidFill>
                            <a:schemeClr val="tx1"/>
                          </a:solidFill>
                        </a:rPr>
                        <a:t>12,000</a:t>
                      </a:r>
                    </a:p>
                  </a:txBody>
                  <a:tcPr marL="45720" marR="365760" marT="9144" marB="9144">
                    <a:noFill/>
                  </a:tcPr>
                </a:tc>
                <a:tc>
                  <a:txBody>
                    <a:bodyPr/>
                    <a:lstStyle/>
                    <a:p>
                      <a:pPr algn="ctr"/>
                      <a:r>
                        <a:rPr lang="en-US" sz="2400" dirty="0">
                          <a:solidFill>
                            <a:schemeClr val="tx1"/>
                          </a:solidFill>
                        </a:rPr>
                        <a:t>x</a:t>
                      </a:r>
                    </a:p>
                  </a:txBody>
                  <a:tcPr marT="9144" marB="9144">
                    <a:noFill/>
                  </a:tcPr>
                </a:tc>
                <a:tc>
                  <a:txBody>
                    <a:bodyPr/>
                    <a:lstStyle/>
                    <a:p>
                      <a:pPr algn="r"/>
                      <a:r>
                        <a:rPr lang="en-US" sz="2400" dirty="0">
                          <a:solidFill>
                            <a:schemeClr val="tx1"/>
                          </a:solidFill>
                        </a:rPr>
                        <a:t>20</a:t>
                      </a:r>
                    </a:p>
                  </a:txBody>
                  <a:tcPr marR="301752" marT="9144" marB="9144">
                    <a:noFill/>
                  </a:tcPr>
                </a:tc>
                <a:tc>
                  <a:txBody>
                    <a:bodyPr/>
                    <a:lstStyle/>
                    <a:p>
                      <a:pPr algn="ctr"/>
                      <a:r>
                        <a:rPr lang="en-US" sz="2400" dirty="0">
                          <a:solidFill>
                            <a:schemeClr val="tx1"/>
                          </a:solidFill>
                        </a:rPr>
                        <a:t>=</a:t>
                      </a:r>
                    </a:p>
                  </a:txBody>
                  <a:tcPr marT="9144" marB="9144">
                    <a:noFill/>
                  </a:tcPr>
                </a:tc>
                <a:tc>
                  <a:txBody>
                    <a:bodyPr/>
                    <a:lstStyle/>
                    <a:p>
                      <a:pPr algn="r"/>
                      <a:r>
                        <a:rPr lang="en-US" sz="2400" b="1" dirty="0">
                          <a:solidFill>
                            <a:srgbClr val="990000"/>
                          </a:solidFill>
                        </a:rPr>
                        <a:t>2,400</a:t>
                      </a:r>
                    </a:p>
                  </a:txBody>
                  <a:tcPr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4,800</a:t>
                      </a:r>
                    </a:p>
                  </a:txBody>
                  <a:tcPr marL="45720" marR="457200" marT="9144" marB="9144">
                    <a:noFill/>
                  </a:tcPr>
                </a:tc>
                <a:tc>
                  <a:txBody>
                    <a:bodyPr/>
                    <a:lstStyle/>
                    <a:p>
                      <a:pPr algn="r"/>
                      <a:r>
                        <a:rPr lang="en-US" sz="2400" dirty="0">
                          <a:solidFill>
                            <a:schemeClr val="tx1"/>
                          </a:solidFill>
                        </a:rPr>
                        <a:t>8,200</a:t>
                      </a:r>
                    </a:p>
                  </a:txBody>
                  <a:tcPr marR="246888" marT="9144" marB="9144">
                    <a:noFill/>
                  </a:tcPr>
                </a:tc>
                <a:extLst>
                  <a:ext uri="{0D108BD9-81ED-4DB2-BD59-A6C34878D82A}">
                    <a16:rowId xmlns:a16="http://schemas.microsoft.com/office/drawing/2014/main" xmlns="" val="10002"/>
                  </a:ext>
                </a:extLst>
              </a:tr>
              <a:tr h="370840">
                <a:tc>
                  <a:txBody>
                    <a:bodyPr/>
                    <a:lstStyle/>
                    <a:p>
                      <a:pPr algn="ctr"/>
                      <a:r>
                        <a:rPr lang="en-US" sz="2400" dirty="0">
                          <a:solidFill>
                            <a:schemeClr val="tx1"/>
                          </a:solidFill>
                        </a:rPr>
                        <a:t>2022</a:t>
                      </a:r>
                    </a:p>
                  </a:txBody>
                  <a:tcPr marT="9144" marB="9144">
                    <a:noFill/>
                  </a:tcPr>
                </a:tc>
                <a:tc>
                  <a:txBody>
                    <a:bodyPr/>
                    <a:lstStyle/>
                    <a:p>
                      <a:pPr algn="r"/>
                      <a:r>
                        <a:rPr lang="en-US" sz="2400" dirty="0">
                          <a:solidFill>
                            <a:schemeClr val="tx1"/>
                          </a:solidFill>
                        </a:rPr>
                        <a:t>12,000</a:t>
                      </a:r>
                    </a:p>
                  </a:txBody>
                  <a:tcPr marL="45720" marR="365760" marT="9144" marB="9144">
                    <a:noFill/>
                  </a:tcPr>
                </a:tc>
                <a:tc>
                  <a:txBody>
                    <a:bodyPr/>
                    <a:lstStyle/>
                    <a:p>
                      <a:pPr algn="ctr"/>
                      <a:r>
                        <a:rPr lang="en-US" sz="2400" dirty="0">
                          <a:solidFill>
                            <a:schemeClr val="tx1"/>
                          </a:solidFill>
                        </a:rPr>
                        <a:t>x</a:t>
                      </a:r>
                    </a:p>
                  </a:txBody>
                  <a:tcPr marT="9144" marB="9144">
                    <a:noFill/>
                  </a:tcPr>
                </a:tc>
                <a:tc>
                  <a:txBody>
                    <a:bodyPr/>
                    <a:lstStyle/>
                    <a:p>
                      <a:pPr algn="r"/>
                      <a:r>
                        <a:rPr lang="en-US" sz="2400" dirty="0">
                          <a:solidFill>
                            <a:schemeClr val="tx1"/>
                          </a:solidFill>
                        </a:rPr>
                        <a:t>20</a:t>
                      </a:r>
                    </a:p>
                  </a:txBody>
                  <a:tcPr marR="301752" marT="9144" marB="9144">
                    <a:noFill/>
                  </a:tcPr>
                </a:tc>
                <a:tc>
                  <a:txBody>
                    <a:bodyPr/>
                    <a:lstStyle/>
                    <a:p>
                      <a:pPr algn="ctr"/>
                      <a:r>
                        <a:rPr lang="en-US" sz="2400" dirty="0">
                          <a:solidFill>
                            <a:schemeClr val="tx1"/>
                          </a:solidFill>
                        </a:rPr>
                        <a:t>=</a:t>
                      </a:r>
                    </a:p>
                  </a:txBody>
                  <a:tcPr marT="9144" marB="9144">
                    <a:noFill/>
                  </a:tcPr>
                </a:tc>
                <a:tc>
                  <a:txBody>
                    <a:bodyPr/>
                    <a:lstStyle/>
                    <a:p>
                      <a:pPr algn="r"/>
                      <a:r>
                        <a:rPr lang="en-US" sz="2400" b="1" dirty="0">
                          <a:solidFill>
                            <a:srgbClr val="990000"/>
                          </a:solidFill>
                        </a:rPr>
                        <a:t>2,400</a:t>
                      </a:r>
                    </a:p>
                  </a:txBody>
                  <a:tcPr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7,200</a:t>
                      </a:r>
                    </a:p>
                  </a:txBody>
                  <a:tcPr marL="45720" marR="457200" marT="9144" marB="9144">
                    <a:noFill/>
                  </a:tcPr>
                </a:tc>
                <a:tc>
                  <a:txBody>
                    <a:bodyPr/>
                    <a:lstStyle/>
                    <a:p>
                      <a:pPr algn="r"/>
                      <a:r>
                        <a:rPr lang="en-US" sz="2400" dirty="0">
                          <a:solidFill>
                            <a:schemeClr val="tx1"/>
                          </a:solidFill>
                        </a:rPr>
                        <a:t>5,800</a:t>
                      </a:r>
                    </a:p>
                  </a:txBody>
                  <a:tcPr marR="246888" marT="9144" marB="9144">
                    <a:noFill/>
                  </a:tcPr>
                </a:tc>
                <a:extLst>
                  <a:ext uri="{0D108BD9-81ED-4DB2-BD59-A6C34878D82A}">
                    <a16:rowId xmlns:a16="http://schemas.microsoft.com/office/drawing/2014/main" xmlns="" val="10003"/>
                  </a:ext>
                </a:extLst>
              </a:tr>
              <a:tr h="370840">
                <a:tc>
                  <a:txBody>
                    <a:bodyPr/>
                    <a:lstStyle/>
                    <a:p>
                      <a:pPr algn="ctr"/>
                      <a:r>
                        <a:rPr lang="en-US" sz="2400" dirty="0">
                          <a:solidFill>
                            <a:schemeClr val="tx1"/>
                          </a:solidFill>
                        </a:rPr>
                        <a:t>2023</a:t>
                      </a:r>
                    </a:p>
                  </a:txBody>
                  <a:tcPr marT="9144" marB="9144">
                    <a:noFill/>
                  </a:tcPr>
                </a:tc>
                <a:tc>
                  <a:txBody>
                    <a:bodyPr/>
                    <a:lstStyle/>
                    <a:p>
                      <a:pPr algn="r"/>
                      <a:r>
                        <a:rPr lang="en-US" sz="2400" dirty="0">
                          <a:solidFill>
                            <a:schemeClr val="tx1"/>
                          </a:solidFill>
                        </a:rPr>
                        <a:t>12,000</a:t>
                      </a:r>
                    </a:p>
                  </a:txBody>
                  <a:tcPr marL="45720" marR="365760" marT="9144" marB="9144">
                    <a:noFill/>
                  </a:tcPr>
                </a:tc>
                <a:tc>
                  <a:txBody>
                    <a:bodyPr/>
                    <a:lstStyle/>
                    <a:p>
                      <a:pPr algn="ctr"/>
                      <a:r>
                        <a:rPr lang="en-US" sz="2400" dirty="0">
                          <a:solidFill>
                            <a:schemeClr val="tx1"/>
                          </a:solidFill>
                        </a:rPr>
                        <a:t>x</a:t>
                      </a:r>
                    </a:p>
                  </a:txBody>
                  <a:tcPr marT="9144" marB="9144">
                    <a:noFill/>
                  </a:tcPr>
                </a:tc>
                <a:tc>
                  <a:txBody>
                    <a:bodyPr/>
                    <a:lstStyle/>
                    <a:p>
                      <a:pPr algn="r"/>
                      <a:r>
                        <a:rPr lang="en-US" sz="2400" dirty="0">
                          <a:solidFill>
                            <a:schemeClr val="tx1"/>
                          </a:solidFill>
                        </a:rPr>
                        <a:t>20</a:t>
                      </a:r>
                    </a:p>
                  </a:txBody>
                  <a:tcPr marR="301752" marT="9144" marB="9144">
                    <a:noFill/>
                  </a:tcPr>
                </a:tc>
                <a:tc>
                  <a:txBody>
                    <a:bodyPr/>
                    <a:lstStyle/>
                    <a:p>
                      <a:pPr algn="ctr"/>
                      <a:r>
                        <a:rPr lang="en-US" sz="2400" dirty="0">
                          <a:solidFill>
                            <a:schemeClr val="tx1"/>
                          </a:solidFill>
                        </a:rPr>
                        <a:t>=</a:t>
                      </a:r>
                    </a:p>
                  </a:txBody>
                  <a:tcPr marT="9144" marB="9144">
                    <a:noFill/>
                  </a:tcPr>
                </a:tc>
                <a:tc>
                  <a:txBody>
                    <a:bodyPr/>
                    <a:lstStyle/>
                    <a:p>
                      <a:pPr algn="r"/>
                      <a:r>
                        <a:rPr lang="en-US" sz="2400" b="1" dirty="0">
                          <a:solidFill>
                            <a:srgbClr val="990000"/>
                          </a:solidFill>
                        </a:rPr>
                        <a:t>2,400</a:t>
                      </a:r>
                    </a:p>
                  </a:txBody>
                  <a:tcPr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9,600</a:t>
                      </a:r>
                    </a:p>
                  </a:txBody>
                  <a:tcPr marL="45720" marR="457200" marT="9144" marB="9144">
                    <a:noFill/>
                  </a:tcPr>
                </a:tc>
                <a:tc>
                  <a:txBody>
                    <a:bodyPr/>
                    <a:lstStyle/>
                    <a:p>
                      <a:pPr algn="r"/>
                      <a:r>
                        <a:rPr lang="en-US" sz="2400" dirty="0">
                          <a:solidFill>
                            <a:schemeClr val="tx1"/>
                          </a:solidFill>
                        </a:rPr>
                        <a:t>3,400</a:t>
                      </a:r>
                    </a:p>
                  </a:txBody>
                  <a:tcPr marR="246888" marT="9144" marB="9144">
                    <a:noFill/>
                  </a:tcPr>
                </a:tc>
                <a:extLst>
                  <a:ext uri="{0D108BD9-81ED-4DB2-BD59-A6C34878D82A}">
                    <a16:rowId xmlns:a16="http://schemas.microsoft.com/office/drawing/2014/main" xmlns="" val="10004"/>
                  </a:ext>
                </a:extLst>
              </a:tr>
              <a:tr h="370840">
                <a:tc>
                  <a:txBody>
                    <a:bodyPr/>
                    <a:lstStyle/>
                    <a:p>
                      <a:pPr algn="ctr"/>
                      <a:r>
                        <a:rPr lang="en-US" sz="2400" dirty="0">
                          <a:solidFill>
                            <a:schemeClr val="tx1"/>
                          </a:solidFill>
                        </a:rPr>
                        <a:t>2024</a:t>
                      </a:r>
                    </a:p>
                  </a:txBody>
                  <a:tcPr marT="9144" marB="9144">
                    <a:noFill/>
                  </a:tcPr>
                </a:tc>
                <a:tc>
                  <a:txBody>
                    <a:bodyPr/>
                    <a:lstStyle/>
                    <a:p>
                      <a:pPr algn="r"/>
                      <a:r>
                        <a:rPr lang="en-US" sz="2400" dirty="0">
                          <a:solidFill>
                            <a:schemeClr val="tx1"/>
                          </a:solidFill>
                        </a:rPr>
                        <a:t>12,000</a:t>
                      </a:r>
                    </a:p>
                  </a:txBody>
                  <a:tcPr marL="45720" marR="365760" marT="9144" marB="9144">
                    <a:noFill/>
                  </a:tcPr>
                </a:tc>
                <a:tc>
                  <a:txBody>
                    <a:bodyPr/>
                    <a:lstStyle/>
                    <a:p>
                      <a:pPr algn="ctr"/>
                      <a:r>
                        <a:rPr lang="en-US" sz="2400" dirty="0">
                          <a:solidFill>
                            <a:schemeClr val="tx1"/>
                          </a:solidFill>
                        </a:rPr>
                        <a:t>x</a:t>
                      </a:r>
                    </a:p>
                  </a:txBody>
                  <a:tcPr marT="9144" marB="9144">
                    <a:noFill/>
                  </a:tcPr>
                </a:tc>
                <a:tc>
                  <a:txBody>
                    <a:bodyPr/>
                    <a:lstStyle/>
                    <a:p>
                      <a:pPr algn="r"/>
                      <a:r>
                        <a:rPr lang="en-US" sz="2400" dirty="0">
                          <a:solidFill>
                            <a:schemeClr val="tx1"/>
                          </a:solidFill>
                        </a:rPr>
                        <a:t>20</a:t>
                      </a:r>
                    </a:p>
                  </a:txBody>
                  <a:tcPr marR="301752" marT="9144" marB="9144">
                    <a:noFill/>
                  </a:tcPr>
                </a:tc>
                <a:tc>
                  <a:txBody>
                    <a:bodyPr/>
                    <a:lstStyle/>
                    <a:p>
                      <a:pPr algn="ctr"/>
                      <a:r>
                        <a:rPr lang="en-US" sz="2400" dirty="0">
                          <a:solidFill>
                            <a:schemeClr val="tx1"/>
                          </a:solidFill>
                        </a:rPr>
                        <a:t>=</a:t>
                      </a:r>
                    </a:p>
                  </a:txBody>
                  <a:tcPr marT="9144" marB="9144">
                    <a:noFill/>
                  </a:tcPr>
                </a:tc>
                <a:tc>
                  <a:txBody>
                    <a:bodyPr/>
                    <a:lstStyle/>
                    <a:p>
                      <a:pPr algn="r"/>
                      <a:r>
                        <a:rPr lang="en-US" sz="2400" b="1" dirty="0">
                          <a:solidFill>
                            <a:srgbClr val="990000"/>
                          </a:solidFill>
                        </a:rPr>
                        <a:t>2,400</a:t>
                      </a:r>
                    </a:p>
                  </a:txBody>
                  <a:tcPr marT="9144" marB="9144">
                    <a:lnB w="190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12,000</a:t>
                      </a:r>
                    </a:p>
                  </a:txBody>
                  <a:tcPr marL="45720" marR="457200" marT="9144" marB="9144">
                    <a:noFill/>
                  </a:tcPr>
                </a:tc>
                <a:tc>
                  <a:txBody>
                    <a:bodyPr/>
                    <a:lstStyle/>
                    <a:p>
                      <a:pPr algn="r"/>
                      <a:r>
                        <a:rPr lang="en-US" sz="2400" b="1" dirty="0">
                          <a:solidFill>
                            <a:srgbClr val="990000"/>
                          </a:solidFill>
                        </a:rPr>
                        <a:t>1,000</a:t>
                      </a:r>
                    </a:p>
                  </a:txBody>
                  <a:tcPr marR="246888" marT="9144" marB="9144">
                    <a:noFill/>
                  </a:tcPr>
                </a:tc>
                <a:extLst>
                  <a:ext uri="{0D108BD9-81ED-4DB2-BD59-A6C34878D82A}">
                    <a16:rowId xmlns:a16="http://schemas.microsoft.com/office/drawing/2014/main" xmlns="" val="10005"/>
                  </a:ext>
                </a:extLst>
              </a:tr>
              <a:tr h="370840">
                <a:tc>
                  <a:txBody>
                    <a:bodyPr/>
                    <a:lstStyle/>
                    <a:p>
                      <a:pPr algn="ctr"/>
                      <a:endParaRPr lang="en-US" sz="2400" dirty="0">
                        <a:solidFill>
                          <a:schemeClr val="bg1"/>
                        </a:solidFill>
                      </a:endParaRPr>
                    </a:p>
                  </a:txBody>
                  <a:tcPr marT="9144" marB="9144">
                    <a:noFill/>
                  </a:tcPr>
                </a:tc>
                <a:tc>
                  <a:txBody>
                    <a:bodyPr/>
                    <a:lstStyle/>
                    <a:p>
                      <a:pPr algn="ctr"/>
                      <a:endParaRPr lang="en-US" sz="2400" dirty="0">
                        <a:solidFill>
                          <a:schemeClr val="bg1"/>
                        </a:solidFill>
                      </a:endParaRPr>
                    </a:p>
                  </a:txBody>
                  <a:tcPr marT="9144" marB="9144">
                    <a:noFill/>
                  </a:tcPr>
                </a:tc>
                <a:tc>
                  <a:txBody>
                    <a:bodyPr/>
                    <a:lstStyle/>
                    <a:p>
                      <a:pPr algn="ctr"/>
                      <a:endParaRPr lang="en-US" sz="700" dirty="0">
                        <a:solidFill>
                          <a:schemeClr val="bg1"/>
                        </a:solidFill>
                      </a:endParaRPr>
                    </a:p>
                  </a:txBody>
                  <a:tcPr marT="9144" marB="9144">
                    <a:noFill/>
                  </a:tcPr>
                </a:tc>
                <a:tc>
                  <a:txBody>
                    <a:bodyPr/>
                    <a:lstStyle/>
                    <a:p>
                      <a:pPr algn="ctr"/>
                      <a:endParaRPr lang="en-US" sz="1800" dirty="0">
                        <a:solidFill>
                          <a:schemeClr val="bg1"/>
                        </a:solidFill>
                      </a:endParaRPr>
                    </a:p>
                  </a:txBody>
                  <a:tcPr marT="9144" marB="9144">
                    <a:noFill/>
                  </a:tcPr>
                </a:tc>
                <a:tc>
                  <a:txBody>
                    <a:bodyPr/>
                    <a:lstStyle/>
                    <a:p>
                      <a:pPr algn="ctr"/>
                      <a:endParaRPr lang="en-US" sz="700" kern="1200" dirty="0">
                        <a:solidFill>
                          <a:schemeClr val="bg1"/>
                        </a:solidFill>
                        <a:latin typeface="+mn-lt"/>
                        <a:ea typeface="+mn-ea"/>
                        <a:cs typeface="+mn-cs"/>
                      </a:endParaRPr>
                    </a:p>
                  </a:txBody>
                  <a:tcPr marT="9144" marB="9144">
                    <a:noFill/>
                  </a:tcPr>
                </a:tc>
                <a:tc>
                  <a:txBody>
                    <a:bodyPr/>
                    <a:lstStyle/>
                    <a:p>
                      <a:pPr algn="r"/>
                      <a:r>
                        <a:rPr lang="en-US" sz="2400" b="1" dirty="0">
                          <a:solidFill>
                            <a:srgbClr val="990000"/>
                          </a:solidFill>
                        </a:rPr>
                        <a:t>€12,000</a:t>
                      </a:r>
                    </a:p>
                  </a:txBody>
                  <a:tcPr marT="9144" marB="9144">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ndParaRPr>
                    </a:p>
                  </a:txBody>
                  <a:tcPr marT="9144" marB="9144">
                    <a:noFill/>
                  </a:tcPr>
                </a:tc>
                <a:tc>
                  <a:txBody>
                    <a:bodyPr/>
                    <a:lstStyle/>
                    <a:p>
                      <a:pPr algn="ctr"/>
                      <a:endParaRPr lang="en-US" sz="2400" dirty="0">
                        <a:solidFill>
                          <a:schemeClr val="bg1"/>
                        </a:solidFill>
                      </a:endParaRPr>
                    </a:p>
                  </a:txBody>
                  <a:tcPr marT="0" marB="9144">
                    <a:noFill/>
                  </a:tcPr>
                </a:tc>
                <a:extLst>
                  <a:ext uri="{0D108BD9-81ED-4DB2-BD59-A6C34878D82A}">
                    <a16:rowId xmlns:a16="http://schemas.microsoft.com/office/drawing/2014/main" xmlns="" val="10006"/>
                  </a:ext>
                </a:extLst>
              </a:tr>
            </a:tbl>
          </a:graphicData>
        </a:graphic>
      </p:graphicFrame>
      <p:sp>
        <p:nvSpPr>
          <p:cNvPr id="11"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245985" y="4871005"/>
            <a:ext cx="1973270" cy="461665"/>
          </a:xfrm>
          <a:ln>
            <a:noFill/>
          </a:ln>
        </p:spPr>
        <p:txBody>
          <a:bodyPr wrap="square" anchor="t" anchorCtr="0">
            <a:spAutoFit/>
          </a:bodyPr>
          <a:lstStyle/>
          <a:p>
            <a:pPr algn="ctr">
              <a:lnSpc>
                <a:spcPct val="100000"/>
              </a:lnSpc>
              <a:spcBef>
                <a:spcPts val="0"/>
              </a:spcBef>
            </a:pPr>
            <a:r>
              <a:rPr lang="en-US" sz="2400" b="1" dirty="0">
                <a:solidFill>
                  <a:srgbClr val="990000"/>
                </a:solidFill>
              </a:rPr>
              <a:t>Journal Entry</a:t>
            </a:r>
          </a:p>
        </p:txBody>
      </p:sp>
      <p:sp>
        <p:nvSpPr>
          <p:cNvPr id="1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208773" y="5250480"/>
            <a:ext cx="1782797" cy="474785"/>
          </a:xfrm>
          <a:ln>
            <a:noFill/>
          </a:ln>
        </p:spPr>
        <p:txBody>
          <a:bodyPr anchor="ctr" anchorCtr="0"/>
          <a:lstStyle/>
          <a:p>
            <a:pPr algn="ctr">
              <a:lnSpc>
                <a:spcPct val="100000"/>
              </a:lnSpc>
              <a:spcBef>
                <a:spcPts val="1200"/>
              </a:spcBef>
            </a:pPr>
            <a:r>
              <a:rPr lang="en-US" sz="2400" b="1" dirty="0">
                <a:solidFill>
                  <a:srgbClr val="990000"/>
                </a:solidFill>
              </a:rPr>
              <a:t>Dec.31.2020</a:t>
            </a:r>
          </a:p>
        </p:txBody>
      </p:sp>
      <p:sp>
        <p:nvSpPr>
          <p:cNvPr id="7"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991570" y="5250480"/>
            <a:ext cx="4098330" cy="474785"/>
          </a:xfrm>
          <a:ln>
            <a:noFill/>
          </a:ln>
        </p:spPr>
        <p:txBody>
          <a:bodyPr anchor="ctr" anchorCtr="0"/>
          <a:lstStyle/>
          <a:p>
            <a:pPr>
              <a:lnSpc>
                <a:spcPct val="100000"/>
              </a:lnSpc>
              <a:spcBef>
                <a:spcPts val="1200"/>
              </a:spcBef>
            </a:pPr>
            <a:r>
              <a:rPr lang="en-US" sz="2400" dirty="0"/>
              <a:t>Depreciation Expense</a:t>
            </a:r>
          </a:p>
        </p:txBody>
      </p:sp>
      <p:sp>
        <p:nvSpPr>
          <p:cNvPr id="8"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241690" y="5250480"/>
            <a:ext cx="1295400" cy="474785"/>
          </a:xfrm>
          <a:ln>
            <a:noFill/>
          </a:ln>
        </p:spPr>
        <p:txBody>
          <a:bodyPr anchor="ctr" anchorCtr="0"/>
          <a:lstStyle/>
          <a:p>
            <a:pPr algn="r">
              <a:lnSpc>
                <a:spcPct val="100000"/>
              </a:lnSpc>
              <a:spcBef>
                <a:spcPts val="1200"/>
              </a:spcBef>
            </a:pPr>
            <a:r>
              <a:rPr lang="en-US" sz="2400" dirty="0"/>
              <a:t>2,400</a:t>
            </a:r>
          </a:p>
        </p:txBody>
      </p:sp>
      <p:sp>
        <p:nvSpPr>
          <p:cNvPr id="9"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991570" y="5686435"/>
            <a:ext cx="4098330" cy="474785"/>
          </a:xfrm>
          <a:ln>
            <a:noFill/>
          </a:ln>
        </p:spPr>
        <p:txBody>
          <a:bodyPr anchor="ctr" anchorCtr="0"/>
          <a:lstStyle/>
          <a:p>
            <a:pPr marL="457200">
              <a:lnSpc>
                <a:spcPct val="100000"/>
              </a:lnSpc>
              <a:spcBef>
                <a:spcPts val="1200"/>
              </a:spcBef>
            </a:pPr>
            <a:r>
              <a:rPr lang="en-US" sz="2400" dirty="0"/>
              <a:t>Accumulated Depreciation</a:t>
            </a:r>
          </a:p>
        </p:txBody>
      </p:sp>
      <p:sp>
        <p:nvSpPr>
          <p:cNvPr id="10"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537090" y="5686435"/>
            <a:ext cx="1243043" cy="474785"/>
          </a:xfrm>
          <a:ln>
            <a:noFill/>
          </a:ln>
        </p:spPr>
        <p:txBody>
          <a:bodyPr anchor="ctr" anchorCtr="0"/>
          <a:lstStyle/>
          <a:p>
            <a:pPr algn="r">
              <a:lnSpc>
                <a:spcPct val="100000"/>
              </a:lnSpc>
              <a:spcBef>
                <a:spcPts val="1200"/>
              </a:spcBef>
            </a:pPr>
            <a:r>
              <a:rPr lang="en-US" sz="2400" dirty="0">
                <a:cs typeface="Calibri" panose="020F0502020204030204" pitchFamily="34" charset="0"/>
              </a:rPr>
              <a:t>2,400</a:t>
            </a:r>
          </a:p>
        </p:txBody>
      </p:sp>
      <p:sp>
        <p:nvSpPr>
          <p:cNvPr id="3" name="Rectangle 2"/>
          <p:cNvSpPr/>
          <p:nvPr/>
        </p:nvSpPr>
        <p:spPr>
          <a:xfrm>
            <a:off x="94195" y="5908868"/>
            <a:ext cx="1923925" cy="369332"/>
          </a:xfrm>
          <a:prstGeom prst="rect">
            <a:avLst/>
          </a:prstGeom>
        </p:spPr>
        <p:txBody>
          <a:bodyPr wrap="none">
            <a:spAutoFit/>
          </a:bodyPr>
          <a:lstStyle/>
          <a:p>
            <a:r>
              <a:rPr lang="en-US" dirty="0"/>
              <a:t>*€13,000 − €2,400</a:t>
            </a:r>
            <a:endParaRPr lang="en-US" sz="4800" dirty="0"/>
          </a:p>
        </p:txBody>
      </p:sp>
      <p:sp>
        <p:nvSpPr>
          <p:cNvPr id="4" name="Slide Number Placeholder 3"/>
          <p:cNvSpPr>
            <a:spLocks noGrp="1"/>
          </p:cNvSpPr>
          <p:nvPr>
            <p:ph type="sldNum" sz="quarter" idx="10"/>
          </p:nvPr>
        </p:nvSpPr>
        <p:spPr>
          <a:ln>
            <a:noFill/>
          </a:ln>
        </p:spPr>
        <p:txBody>
          <a:bodyPr/>
          <a:lstStyle/>
          <a:p>
            <a:fld id="{67B19427-F580-D146-B60E-4CADEE75497F}" type="slidenum">
              <a:rPr lang="en-US" smtClean="0"/>
              <a:pPr/>
              <a:t>24</a:t>
            </a:fld>
            <a:endParaRPr lang="en-US" dirty="0"/>
          </a:p>
        </p:txBody>
      </p:sp>
      <p:sp>
        <p:nvSpPr>
          <p:cNvPr id="5" name="Footer Placeholder 4"/>
          <p:cNvSpPr>
            <a:spLocks noGrp="1"/>
          </p:cNvSpPr>
          <p:nvPr>
            <p:ph type="ftr" sz="quarter" idx="11"/>
          </p:nvPr>
        </p:nvSpPr>
        <p:spPr>
          <a:ln>
            <a:noFill/>
          </a:ln>
        </p:spPr>
        <p:txBody>
          <a:bodyPr/>
          <a:lstStyle/>
          <a:p>
            <a:r>
              <a:rPr lang="en-US" dirty="0"/>
              <a:t>Copyright ©2019 John Wiley &amp; Sons, Inc.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Straight-Line Method </a:t>
            </a:r>
            <a:r>
              <a:rPr lang="en-US" sz="2000" b="0" dirty="0"/>
              <a:t>(3 of 3)</a:t>
            </a:r>
            <a:endParaRPr lang="en-US" dirty="0"/>
          </a:p>
        </p:txBody>
      </p:sp>
      <p:sp>
        <p:nvSpPr>
          <p:cNvPr id="20" name="Rectangle 16"/>
          <p:cNvSpPr>
            <a:spLocks noChangeArrowheads="1"/>
          </p:cNvSpPr>
          <p:nvPr/>
        </p:nvSpPr>
        <p:spPr bwMode="auto">
          <a:xfrm>
            <a:off x="321880" y="1455730"/>
            <a:ext cx="7772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2400" dirty="0">
                <a:latin typeface="+mn-lt"/>
              </a:rPr>
              <a:t>Assume the delivery truck was </a:t>
            </a:r>
            <a:r>
              <a:rPr lang="en-US" altLang="en-US" sz="2400" dirty="0">
                <a:solidFill>
                  <a:srgbClr val="990000"/>
                </a:solidFill>
                <a:latin typeface="+mn-lt"/>
              </a:rPr>
              <a:t>purchased on April 1, 2020</a:t>
            </a:r>
            <a:r>
              <a:rPr lang="en-US" altLang="en-US" sz="2400" dirty="0">
                <a:latin typeface="+mn-lt"/>
              </a:rPr>
              <a:t>.</a:t>
            </a:r>
          </a:p>
        </p:txBody>
      </p:sp>
      <p:graphicFrame>
        <p:nvGraphicFramePr>
          <p:cNvPr id="22" name="Table 21" descr="Table is accessible to screenreaders"/>
          <p:cNvGraphicFramePr>
            <a:graphicFrameLocks noGrp="1"/>
          </p:cNvGraphicFramePr>
          <p:nvPr>
            <p:extLst>
              <p:ext uri="{D42A27DB-BD31-4B8C-83A1-F6EECF244321}">
                <p14:modId xmlns:p14="http://schemas.microsoft.com/office/powerpoint/2010/main" xmlns="" val="3306529149"/>
              </p:ext>
            </p:extLst>
          </p:nvPr>
        </p:nvGraphicFramePr>
        <p:xfrm>
          <a:off x="208773" y="2062890"/>
          <a:ext cx="8739635" cy="396240"/>
        </p:xfrm>
        <a:graphic>
          <a:graphicData uri="http://schemas.openxmlformats.org/drawingml/2006/table">
            <a:tbl>
              <a:tblPr firstRow="1" bandRow="1">
                <a:tableStyleId>{5C22544A-7EE6-4342-B048-85BDC9FD1C3A}</a:tableStyleId>
              </a:tblPr>
              <a:tblGrid>
                <a:gridCol w="867093">
                  <a:extLst>
                    <a:ext uri="{9D8B030D-6E8A-4147-A177-3AD203B41FA5}">
                      <a16:colId xmlns:a16="http://schemas.microsoft.com/office/drawing/2014/main" xmlns="" val="20000"/>
                    </a:ext>
                  </a:extLst>
                </a:gridCol>
                <a:gridCol w="2991549">
                  <a:extLst>
                    <a:ext uri="{9D8B030D-6E8A-4147-A177-3AD203B41FA5}">
                      <a16:colId xmlns:a16="http://schemas.microsoft.com/office/drawing/2014/main" xmlns="" val="20001"/>
                    </a:ext>
                  </a:extLst>
                </a:gridCol>
                <a:gridCol w="403543">
                  <a:extLst>
                    <a:ext uri="{9D8B030D-6E8A-4147-A177-3AD203B41FA5}">
                      <a16:colId xmlns:a16="http://schemas.microsoft.com/office/drawing/2014/main" xmlns="" val="20002"/>
                    </a:ext>
                  </a:extLst>
                </a:gridCol>
                <a:gridCol w="1922522">
                  <a:extLst>
                    <a:ext uri="{9D8B030D-6E8A-4147-A177-3AD203B41FA5}">
                      <a16:colId xmlns:a16="http://schemas.microsoft.com/office/drawing/2014/main" xmlns="" val="20003"/>
                    </a:ext>
                  </a:extLst>
                </a:gridCol>
                <a:gridCol w="2554928">
                  <a:extLst>
                    <a:ext uri="{9D8B030D-6E8A-4147-A177-3AD203B41FA5}">
                      <a16:colId xmlns:a16="http://schemas.microsoft.com/office/drawing/2014/main" xmlns="" val="20004"/>
                    </a:ext>
                  </a:extLst>
                </a:gridCol>
              </a:tblGrid>
              <a:tr h="370840">
                <a:tc>
                  <a:txBody>
                    <a:bodyPr/>
                    <a:lstStyle/>
                    <a:p>
                      <a:pPr algn="ctr"/>
                      <a:endParaRPr lang="en-US" sz="1800" dirty="0">
                        <a:solidFill>
                          <a:schemeClr val="tx1"/>
                        </a:solidFill>
                      </a:endParaRPr>
                    </a:p>
                  </a:txBody>
                  <a:tcPr anchor="b">
                    <a:noFill/>
                  </a:tcPr>
                </a:tc>
                <a:tc>
                  <a:txBody>
                    <a:bodyPr/>
                    <a:lstStyle/>
                    <a:p>
                      <a:pPr algn="ctr"/>
                      <a:r>
                        <a:rPr lang="en-US" sz="2000" dirty="0">
                          <a:solidFill>
                            <a:schemeClr val="tx1"/>
                          </a:solidFill>
                        </a:rPr>
                        <a:t>Computations</a:t>
                      </a:r>
                      <a:endParaRPr lang="en-US" sz="2400" dirty="0">
                        <a:solidFill>
                          <a:schemeClr val="tx1"/>
                        </a:solidFill>
                      </a:endParaRPr>
                    </a:p>
                  </a:txBody>
                  <a:tcPr anchor="b">
                    <a:lnB w="1905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endParaRPr>
                    </a:p>
                  </a:txBody>
                  <a:tcPr anchor="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n-lt"/>
                        <a:ea typeface="+mn-ea"/>
                        <a:cs typeface="+mn-cs"/>
                      </a:endParaRPr>
                    </a:p>
                  </a:txBody>
                  <a:tcPr anchor="b">
                    <a:noFill/>
                  </a:tcPr>
                </a:tc>
                <a:tc>
                  <a:txBody>
                    <a:bodyPr/>
                    <a:lstStyle/>
                    <a:p>
                      <a:pPr algn="ctr"/>
                      <a:r>
                        <a:rPr lang="en-US" sz="2000" dirty="0">
                          <a:solidFill>
                            <a:schemeClr val="tx1"/>
                          </a:solidFill>
                        </a:rPr>
                        <a:t>End of Year</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21" name="Table 20" descr="Table is accessible to screenreaders"/>
          <p:cNvGraphicFramePr>
            <a:graphicFrameLocks noGrp="1"/>
          </p:cNvGraphicFramePr>
          <p:nvPr>
            <p:extLst>
              <p:ext uri="{D42A27DB-BD31-4B8C-83A1-F6EECF244321}">
                <p14:modId xmlns:p14="http://schemas.microsoft.com/office/powerpoint/2010/main" xmlns="" val="807087841"/>
              </p:ext>
            </p:extLst>
          </p:nvPr>
        </p:nvGraphicFramePr>
        <p:xfrm>
          <a:off x="0" y="2496005"/>
          <a:ext cx="8979711" cy="4761992"/>
        </p:xfrm>
        <a:graphic>
          <a:graphicData uri="http://schemas.openxmlformats.org/drawingml/2006/table">
            <a:tbl>
              <a:tblPr firstRow="1" bandRow="1">
                <a:tableStyleId>{5C22544A-7EE6-4342-B048-85BDC9FD1C3A}</a:tableStyleId>
              </a:tblPr>
              <a:tblGrid>
                <a:gridCol w="712526">
                  <a:extLst>
                    <a:ext uri="{9D8B030D-6E8A-4147-A177-3AD203B41FA5}">
                      <a16:colId xmlns:a16="http://schemas.microsoft.com/office/drawing/2014/main" xmlns="" val="20000"/>
                    </a:ext>
                  </a:extLst>
                </a:gridCol>
                <a:gridCol w="1503065">
                  <a:extLst>
                    <a:ext uri="{9D8B030D-6E8A-4147-A177-3AD203B41FA5}">
                      <a16:colId xmlns:a16="http://schemas.microsoft.com/office/drawing/2014/main" xmlns="" val="20001"/>
                    </a:ext>
                  </a:extLst>
                </a:gridCol>
                <a:gridCol w="402291">
                  <a:extLst>
                    <a:ext uri="{9D8B030D-6E8A-4147-A177-3AD203B41FA5}">
                      <a16:colId xmlns:a16="http://schemas.microsoft.com/office/drawing/2014/main" xmlns="" val="20002"/>
                    </a:ext>
                  </a:extLst>
                </a:gridCol>
                <a:gridCol w="735865">
                  <a:extLst>
                    <a:ext uri="{9D8B030D-6E8A-4147-A177-3AD203B41FA5}">
                      <a16:colId xmlns:a16="http://schemas.microsoft.com/office/drawing/2014/main" xmlns="" val="20003"/>
                    </a:ext>
                  </a:extLst>
                </a:gridCol>
                <a:gridCol w="395270">
                  <a:extLst>
                    <a:ext uri="{9D8B030D-6E8A-4147-A177-3AD203B41FA5}">
                      <a16:colId xmlns:a16="http://schemas.microsoft.com/office/drawing/2014/main" xmlns="" val="20004"/>
                    </a:ext>
                  </a:extLst>
                </a:gridCol>
                <a:gridCol w="1139651">
                  <a:extLst>
                    <a:ext uri="{9D8B030D-6E8A-4147-A177-3AD203B41FA5}">
                      <a16:colId xmlns:a16="http://schemas.microsoft.com/office/drawing/2014/main" xmlns="" val="20005"/>
                    </a:ext>
                  </a:extLst>
                </a:gridCol>
                <a:gridCol w="402291">
                  <a:extLst>
                    <a:ext uri="{9D8B030D-6E8A-4147-A177-3AD203B41FA5}">
                      <a16:colId xmlns:a16="http://schemas.microsoft.com/office/drawing/2014/main" xmlns="" val="20006"/>
                    </a:ext>
                  </a:extLst>
                </a:gridCol>
                <a:gridCol w="775913">
                  <a:extLst>
                    <a:ext uri="{9D8B030D-6E8A-4147-A177-3AD203B41FA5}">
                      <a16:colId xmlns:a16="http://schemas.microsoft.com/office/drawing/2014/main" xmlns="" val="20007"/>
                    </a:ext>
                  </a:extLst>
                </a:gridCol>
                <a:gridCol w="226760">
                  <a:extLst>
                    <a:ext uri="{9D8B030D-6E8A-4147-A177-3AD203B41FA5}">
                      <a16:colId xmlns:a16="http://schemas.microsoft.com/office/drawing/2014/main" xmlns="" val="20008"/>
                    </a:ext>
                  </a:extLst>
                </a:gridCol>
                <a:gridCol w="1623921">
                  <a:extLst>
                    <a:ext uri="{9D8B030D-6E8A-4147-A177-3AD203B41FA5}">
                      <a16:colId xmlns:a16="http://schemas.microsoft.com/office/drawing/2014/main" xmlns="" val="20009"/>
                    </a:ext>
                  </a:extLst>
                </a:gridCol>
                <a:gridCol w="1062158">
                  <a:extLst>
                    <a:ext uri="{9D8B030D-6E8A-4147-A177-3AD203B41FA5}">
                      <a16:colId xmlns:a16="http://schemas.microsoft.com/office/drawing/2014/main" xmlns="" val="20010"/>
                    </a:ext>
                  </a:extLst>
                </a:gridCol>
              </a:tblGrid>
              <a:tr h="370840">
                <a:tc>
                  <a:txBody>
                    <a:bodyPr/>
                    <a:lstStyle/>
                    <a:p>
                      <a:pPr algn="ctr"/>
                      <a:r>
                        <a:rPr lang="en-US" sz="2000" dirty="0">
                          <a:solidFill>
                            <a:schemeClr val="tx1"/>
                          </a:solidFill>
                        </a:rPr>
                        <a:t>Year</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Depreciable</a:t>
                      </a:r>
                      <a:r>
                        <a:rPr lang="en-US" sz="2000" baseline="0" dirty="0">
                          <a:solidFill>
                            <a:schemeClr val="tx1"/>
                          </a:solidFill>
                        </a:rPr>
                        <a:t> </a:t>
                      </a:r>
                    </a:p>
                    <a:p>
                      <a:pPr algn="ctr"/>
                      <a:r>
                        <a:rPr lang="en-US" sz="2000" baseline="0" dirty="0">
                          <a:solidFill>
                            <a:schemeClr val="tx1"/>
                          </a:solidFill>
                        </a:rPr>
                        <a:t>Cost</a:t>
                      </a:r>
                      <a:endParaRPr lang="en-US" sz="2000" dirty="0">
                        <a:solidFill>
                          <a:schemeClr val="tx1"/>
                        </a:solidFill>
                      </a:endParaRPr>
                    </a:p>
                  </a:txBody>
                  <a:tcPr marL="45720" marR="45720"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x</a:t>
                      </a:r>
                    </a:p>
                  </a:txBody>
                  <a:tcPr marL="9144" marR="9144"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Rate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Annual </a:t>
                      </a:r>
                    </a:p>
                    <a:p>
                      <a:pPr algn="ctr"/>
                      <a:r>
                        <a:rPr lang="en-US" sz="2000" dirty="0">
                          <a:solidFill>
                            <a:schemeClr val="tx1"/>
                          </a:solidFill>
                        </a:rPr>
                        <a:t>Expense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x</a:t>
                      </a:r>
                    </a:p>
                  </a:txBody>
                  <a:tcPr marL="9144" marR="9144"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Partial</a:t>
                      </a:r>
                    </a:p>
                    <a:p>
                      <a:pPr algn="ctr"/>
                      <a:r>
                        <a:rPr lang="en-US" sz="2000" dirty="0">
                          <a:solidFill>
                            <a:schemeClr val="tx1"/>
                          </a:solidFill>
                        </a:rPr>
                        <a:t>Year</a:t>
                      </a:r>
                    </a:p>
                  </a:txBody>
                  <a:tcPr marL="9144" marR="9144"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a:t>
                      </a:r>
                    </a:p>
                  </a:txBody>
                  <a:tcPr marL="9144" marR="9144"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Depreciation Expense</a:t>
                      </a:r>
                    </a:p>
                  </a:txBody>
                  <a:tcPr marL="45720" marR="45720"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Accum.</a:t>
                      </a:r>
                    </a:p>
                    <a:p>
                      <a:pPr algn="ctr"/>
                      <a:r>
                        <a:rPr lang="en-US" sz="2000" dirty="0">
                          <a:solidFill>
                            <a:schemeClr val="tx1"/>
                          </a:solidFill>
                        </a:rPr>
                        <a:t>Deprec.</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2000" dirty="0">
                          <a:solidFill>
                            <a:schemeClr val="tx1"/>
                          </a:solidFill>
                        </a:rPr>
                        <a:t>1.Ap –Dec.31 2020</a:t>
                      </a:r>
                    </a:p>
                  </a:txBody>
                  <a:tcPr marL="9144" marR="9144" marB="9144">
                    <a:lnT w="19050" cap="flat" cmpd="sng" algn="ctr">
                      <a:solidFill>
                        <a:schemeClr val="tx1"/>
                      </a:solidFill>
                      <a:prstDash val="solid"/>
                      <a:round/>
                      <a:headEnd type="none" w="med" len="med"/>
                      <a:tailEnd type="none" w="med" len="med"/>
                    </a:lnT>
                    <a:noFill/>
                  </a:tcPr>
                </a:tc>
                <a:tc>
                  <a:txBody>
                    <a:bodyPr/>
                    <a:lstStyle/>
                    <a:p>
                      <a:pPr algn="r"/>
                      <a:r>
                        <a:rPr lang="en-US" sz="2000" dirty="0">
                          <a:solidFill>
                            <a:schemeClr val="tx1"/>
                          </a:solidFill>
                        </a:rPr>
                        <a:t>  €12,000</a:t>
                      </a:r>
                    </a:p>
                  </a:txBody>
                  <a:tcPr marL="9144" marR="365760" marB="9144">
                    <a:lnT w="19050" cap="flat" cmpd="sng" algn="ctr">
                      <a:solidFill>
                        <a:schemeClr val="tx1"/>
                      </a:solidFill>
                      <a:prstDash val="solid"/>
                      <a:round/>
                      <a:headEnd type="none" w="med" len="med"/>
                      <a:tailEnd type="none" w="med" len="med"/>
                    </a:lnT>
                    <a:noFill/>
                  </a:tcPr>
                </a:tc>
                <a:tc>
                  <a:txBody>
                    <a:bodyPr/>
                    <a:lstStyle/>
                    <a:p>
                      <a:pPr algn="ctr"/>
                      <a:r>
                        <a:rPr lang="en-US" sz="2000" dirty="0">
                          <a:solidFill>
                            <a:schemeClr val="tx1"/>
                          </a:solidFill>
                        </a:rPr>
                        <a:t>x</a:t>
                      </a:r>
                    </a:p>
                  </a:txBody>
                  <a:tcPr marL="9144" marR="9144" marB="9144">
                    <a:lnT w="19050" cap="flat" cmpd="sng" algn="ctr">
                      <a:solidFill>
                        <a:schemeClr val="tx1"/>
                      </a:solidFill>
                      <a:prstDash val="solid"/>
                      <a:round/>
                      <a:headEnd type="none" w="med" len="med"/>
                      <a:tailEnd type="none" w="med" len="med"/>
                    </a:lnT>
                    <a:noFill/>
                  </a:tcPr>
                </a:tc>
                <a:tc>
                  <a:txBody>
                    <a:bodyPr/>
                    <a:lstStyle/>
                    <a:p>
                      <a:pPr algn="r"/>
                      <a:r>
                        <a:rPr lang="en-US" sz="2000" dirty="0">
                          <a:solidFill>
                            <a:schemeClr val="tx1"/>
                          </a:solidFill>
                        </a:rPr>
                        <a:t>20%</a:t>
                      </a:r>
                    </a:p>
                  </a:txBody>
                  <a:tcPr marL="9144" marB="9144">
                    <a:lnT w="19050" cap="flat" cmpd="sng" algn="ctr">
                      <a:solidFill>
                        <a:schemeClr val="tx1"/>
                      </a:solidFill>
                      <a:prstDash val="solid"/>
                      <a:round/>
                      <a:headEnd type="none" w="med" len="med"/>
                      <a:tailEnd type="none" w="med" len="med"/>
                    </a:lnT>
                    <a:noFill/>
                  </a:tcPr>
                </a:tc>
                <a:tc>
                  <a:txBody>
                    <a:bodyPr/>
                    <a:lstStyle/>
                    <a:p>
                      <a:pPr algn="ctr"/>
                      <a:r>
                        <a:rPr lang="en-US" sz="2000" dirty="0">
                          <a:solidFill>
                            <a:schemeClr val="tx1"/>
                          </a:solidFill>
                        </a:rPr>
                        <a:t>=</a:t>
                      </a:r>
                    </a:p>
                  </a:txBody>
                  <a:tcPr marL="9144" marR="9144" marB="9144">
                    <a:lnT w="19050" cap="flat" cmpd="sng" algn="ctr">
                      <a:solidFill>
                        <a:schemeClr val="tx1"/>
                      </a:solidFill>
                      <a:prstDash val="solid"/>
                      <a:round/>
                      <a:headEnd type="none" w="med" len="med"/>
                      <a:tailEnd type="none" w="med" len="med"/>
                    </a:lnT>
                    <a:noFill/>
                  </a:tcPr>
                </a:tc>
                <a:tc>
                  <a:txBody>
                    <a:bodyPr/>
                    <a:lstStyle/>
                    <a:p>
                      <a:pPr algn="r"/>
                      <a:r>
                        <a:rPr lang="en-US" sz="2000" b="0" dirty="0">
                          <a:solidFill>
                            <a:schemeClr val="tx1"/>
                          </a:solidFill>
                        </a:rPr>
                        <a:t>€  2,400</a:t>
                      </a:r>
                    </a:p>
                  </a:txBody>
                  <a:tcPr marL="9144" marR="182880" marB="9144">
                    <a:lnT w="19050" cap="flat" cmpd="sng" algn="ctr">
                      <a:solidFill>
                        <a:schemeClr val="tx1"/>
                      </a:solidFill>
                      <a:prstDash val="solid"/>
                      <a:round/>
                      <a:headEnd type="none" w="med" len="med"/>
                      <a:tailEnd type="none" w="med" len="med"/>
                    </a:lnT>
                    <a:noFill/>
                  </a:tcPr>
                </a:tc>
                <a:tc>
                  <a:txBody>
                    <a:bodyPr/>
                    <a:lstStyle/>
                    <a:p>
                      <a:pPr algn="ctr"/>
                      <a:r>
                        <a:rPr lang="en-US" sz="2000" dirty="0">
                          <a:solidFill>
                            <a:schemeClr val="tx1"/>
                          </a:solidFill>
                        </a:rPr>
                        <a:t>x</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000" b="1" dirty="0">
                          <a:solidFill>
                            <a:schemeClr val="tx1"/>
                          </a:solidFill>
                        </a:rPr>
                        <a:t>9/12</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000" b="1" dirty="0">
                          <a:solidFill>
                            <a:schemeClr val="tx1"/>
                          </a:solidFill>
                        </a:rPr>
                        <a:t>=</a:t>
                      </a:r>
                    </a:p>
                  </a:txBody>
                  <a:tcPr marL="9144" marR="9144" marB="9144">
                    <a:lnT w="1905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€ 1,800</a:t>
                      </a:r>
                    </a:p>
                  </a:txBody>
                  <a:tcPr marL="9144" marR="365760" marB="9144">
                    <a:lnT w="19050" cap="flat" cmpd="sng" algn="ctr">
                      <a:solidFill>
                        <a:schemeClr val="tx1"/>
                      </a:solidFill>
                      <a:prstDash val="solid"/>
                      <a:round/>
                      <a:headEnd type="none" w="med" len="med"/>
                      <a:tailEnd type="none" w="med" len="med"/>
                    </a:lnT>
                    <a:noFill/>
                  </a:tcPr>
                </a:tc>
                <a:tc>
                  <a:txBody>
                    <a:bodyPr/>
                    <a:lstStyle/>
                    <a:p>
                      <a:pPr algn="r"/>
                      <a:r>
                        <a:rPr lang="en-US" sz="2000" dirty="0">
                          <a:solidFill>
                            <a:schemeClr val="tx1"/>
                          </a:solidFill>
                        </a:rPr>
                        <a:t>€1,800</a:t>
                      </a:r>
                    </a:p>
                  </a:txBody>
                  <a:tcPr marL="9144" marR="137160" marB="9144">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p>
                      <a:pPr algn="ctr"/>
                      <a:r>
                        <a:rPr lang="en-US" sz="2000" dirty="0">
                          <a:solidFill>
                            <a:schemeClr val="tx1"/>
                          </a:solidFill>
                        </a:rPr>
                        <a:t>Dec.31.2021</a:t>
                      </a:r>
                    </a:p>
                  </a:txBody>
                  <a:tcPr marL="9144" marR="9144" marT="9144" marB="9144">
                    <a:noFill/>
                  </a:tcPr>
                </a:tc>
                <a:tc>
                  <a:txBody>
                    <a:bodyPr/>
                    <a:lstStyle/>
                    <a:p>
                      <a:pPr algn="r"/>
                      <a:r>
                        <a:rPr lang="en-US" sz="2000" dirty="0">
                          <a:solidFill>
                            <a:schemeClr val="tx1"/>
                          </a:solidFill>
                        </a:rPr>
                        <a:t>12,000</a:t>
                      </a:r>
                    </a:p>
                  </a:txBody>
                  <a:tcPr marL="9144" marR="36576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r"/>
                      <a:r>
                        <a:rPr lang="en-US" sz="2000" dirty="0">
                          <a:solidFill>
                            <a:schemeClr val="tx1"/>
                          </a:solidFill>
                        </a:rPr>
                        <a:t>20</a:t>
                      </a:r>
                    </a:p>
                  </a:txBody>
                  <a:tcPr marL="9144" marR="274320" marT="9144" marB="9144">
                    <a:noFill/>
                  </a:tcPr>
                </a:tc>
                <a:tc>
                  <a:txBody>
                    <a:bodyPr/>
                    <a:lstStyle/>
                    <a:p>
                      <a:pPr algn="ctr"/>
                      <a:r>
                        <a:rPr lang="en-US" sz="2000" dirty="0">
                          <a:solidFill>
                            <a:schemeClr val="tx1"/>
                          </a:solidFill>
                        </a:rPr>
                        <a:t>=</a:t>
                      </a:r>
                    </a:p>
                  </a:txBody>
                  <a:tcPr marL="9144" marR="9144" marT="9144" marB="9144">
                    <a:noFill/>
                  </a:tcPr>
                </a:tc>
                <a:tc>
                  <a:txBody>
                    <a:bodyPr/>
                    <a:lstStyle/>
                    <a:p>
                      <a:pPr algn="r"/>
                      <a:r>
                        <a:rPr lang="en-US" sz="2000" b="0" dirty="0">
                          <a:solidFill>
                            <a:schemeClr val="tx1"/>
                          </a:solidFill>
                        </a:rPr>
                        <a:t>2,400</a:t>
                      </a:r>
                    </a:p>
                  </a:txBody>
                  <a:tcPr marL="9144" marR="18288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ctr"/>
                      <a:endParaRPr lang="en-US" sz="1400" b="0" dirty="0">
                        <a:solidFill>
                          <a:schemeClr val="bg1"/>
                        </a:solidFill>
                      </a:endParaRPr>
                    </a:p>
                  </a:txBody>
                  <a:tcPr marL="9144" marR="9144" marT="9144" marB="9144">
                    <a:noFill/>
                  </a:tcPr>
                </a:tc>
                <a:tc>
                  <a:txBody>
                    <a:bodyPr/>
                    <a:lstStyle/>
                    <a:p>
                      <a:pPr algn="ctr"/>
                      <a:r>
                        <a:rPr lang="en-US" sz="2000" b="1" dirty="0">
                          <a:solidFill>
                            <a:schemeClr val="tx1"/>
                          </a:solidFill>
                        </a:rPr>
                        <a:t>=</a:t>
                      </a:r>
                    </a:p>
                  </a:txBody>
                  <a:tcPr marL="9144" marR="9144"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2,400</a:t>
                      </a:r>
                    </a:p>
                  </a:txBody>
                  <a:tcPr marL="9144" marR="365760" marT="9144" marB="9144">
                    <a:noFill/>
                  </a:tcPr>
                </a:tc>
                <a:tc>
                  <a:txBody>
                    <a:bodyPr/>
                    <a:lstStyle/>
                    <a:p>
                      <a:pPr algn="r"/>
                      <a:r>
                        <a:rPr lang="en-US" sz="2000" dirty="0">
                          <a:solidFill>
                            <a:schemeClr val="tx1"/>
                          </a:solidFill>
                        </a:rPr>
                        <a:t>4,200</a:t>
                      </a:r>
                    </a:p>
                  </a:txBody>
                  <a:tcPr marL="9144" marR="137160" marT="9144" marB="9144">
                    <a:noFill/>
                  </a:tcPr>
                </a:tc>
                <a:extLst>
                  <a:ext uri="{0D108BD9-81ED-4DB2-BD59-A6C34878D82A}">
                    <a16:rowId xmlns:a16="http://schemas.microsoft.com/office/drawing/2014/main" xmlns="" val="10002"/>
                  </a:ext>
                </a:extLst>
              </a:tr>
              <a:tr h="370840">
                <a:tc>
                  <a:txBody>
                    <a:bodyPr/>
                    <a:lstStyle/>
                    <a:p>
                      <a:pPr algn="ctr"/>
                      <a:r>
                        <a:rPr lang="en-US" sz="2000" dirty="0">
                          <a:solidFill>
                            <a:schemeClr val="tx1"/>
                          </a:solidFill>
                        </a:rPr>
                        <a:t>2022</a:t>
                      </a:r>
                    </a:p>
                  </a:txBody>
                  <a:tcPr marL="9144" marR="9144" marT="9144" marB="9144">
                    <a:noFill/>
                  </a:tcPr>
                </a:tc>
                <a:tc>
                  <a:txBody>
                    <a:bodyPr/>
                    <a:lstStyle/>
                    <a:p>
                      <a:pPr algn="r"/>
                      <a:r>
                        <a:rPr lang="en-US" sz="2000" dirty="0">
                          <a:solidFill>
                            <a:schemeClr val="tx1"/>
                          </a:solidFill>
                        </a:rPr>
                        <a:t>12,000</a:t>
                      </a:r>
                    </a:p>
                  </a:txBody>
                  <a:tcPr marL="9144" marR="36576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r"/>
                      <a:r>
                        <a:rPr lang="en-US" sz="2000" dirty="0">
                          <a:solidFill>
                            <a:schemeClr val="tx1"/>
                          </a:solidFill>
                        </a:rPr>
                        <a:t>20</a:t>
                      </a:r>
                    </a:p>
                  </a:txBody>
                  <a:tcPr marL="9144" marR="274320" marT="9144" marB="9144">
                    <a:noFill/>
                  </a:tcPr>
                </a:tc>
                <a:tc>
                  <a:txBody>
                    <a:bodyPr/>
                    <a:lstStyle/>
                    <a:p>
                      <a:pPr algn="ctr"/>
                      <a:r>
                        <a:rPr lang="en-US" sz="2000" dirty="0">
                          <a:solidFill>
                            <a:schemeClr val="tx1"/>
                          </a:solidFill>
                        </a:rPr>
                        <a:t>=</a:t>
                      </a:r>
                    </a:p>
                  </a:txBody>
                  <a:tcPr marL="9144" marR="9144" marT="9144" marB="9144">
                    <a:noFill/>
                  </a:tcPr>
                </a:tc>
                <a:tc>
                  <a:txBody>
                    <a:bodyPr/>
                    <a:lstStyle/>
                    <a:p>
                      <a:pPr algn="r"/>
                      <a:r>
                        <a:rPr lang="en-US" sz="2000" b="0" dirty="0">
                          <a:solidFill>
                            <a:schemeClr val="tx1"/>
                          </a:solidFill>
                        </a:rPr>
                        <a:t>2,400</a:t>
                      </a:r>
                    </a:p>
                  </a:txBody>
                  <a:tcPr marL="9144" marR="18288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ctr"/>
                      <a:endParaRPr lang="en-US" sz="1400" b="1" dirty="0">
                        <a:solidFill>
                          <a:schemeClr val="bg1"/>
                        </a:solidFill>
                      </a:endParaRPr>
                    </a:p>
                  </a:txBody>
                  <a:tcPr marL="9144" marR="9144" marT="9144" marB="9144">
                    <a:noFill/>
                  </a:tcPr>
                </a:tc>
                <a:tc>
                  <a:txBody>
                    <a:bodyPr/>
                    <a:lstStyle/>
                    <a:p>
                      <a:pPr algn="ctr"/>
                      <a:r>
                        <a:rPr lang="en-US" sz="2000" b="1" dirty="0">
                          <a:solidFill>
                            <a:schemeClr val="tx1"/>
                          </a:solidFill>
                        </a:rPr>
                        <a:t>=</a:t>
                      </a:r>
                    </a:p>
                  </a:txBody>
                  <a:tcPr marL="9144" marR="9144"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2,400</a:t>
                      </a:r>
                    </a:p>
                  </a:txBody>
                  <a:tcPr marL="9144" marR="365760" marT="9144" marB="9144">
                    <a:noFill/>
                  </a:tcPr>
                </a:tc>
                <a:tc>
                  <a:txBody>
                    <a:bodyPr/>
                    <a:lstStyle/>
                    <a:p>
                      <a:pPr algn="r"/>
                      <a:r>
                        <a:rPr lang="en-US" sz="2000" dirty="0">
                          <a:solidFill>
                            <a:schemeClr val="tx1"/>
                          </a:solidFill>
                        </a:rPr>
                        <a:t>6,600</a:t>
                      </a:r>
                    </a:p>
                  </a:txBody>
                  <a:tcPr marL="9144" marR="137160" marT="9144" marB="9144">
                    <a:noFill/>
                  </a:tcPr>
                </a:tc>
                <a:extLst>
                  <a:ext uri="{0D108BD9-81ED-4DB2-BD59-A6C34878D82A}">
                    <a16:rowId xmlns:a16="http://schemas.microsoft.com/office/drawing/2014/main" xmlns="" val="10003"/>
                  </a:ext>
                </a:extLst>
              </a:tr>
              <a:tr h="370840">
                <a:tc>
                  <a:txBody>
                    <a:bodyPr/>
                    <a:lstStyle/>
                    <a:p>
                      <a:pPr algn="ctr"/>
                      <a:r>
                        <a:rPr lang="en-US" sz="2000" dirty="0">
                          <a:solidFill>
                            <a:schemeClr val="tx1"/>
                          </a:solidFill>
                        </a:rPr>
                        <a:t>2023</a:t>
                      </a:r>
                    </a:p>
                  </a:txBody>
                  <a:tcPr marL="9144" marR="9144" marT="9144" marB="9144">
                    <a:noFill/>
                  </a:tcPr>
                </a:tc>
                <a:tc>
                  <a:txBody>
                    <a:bodyPr/>
                    <a:lstStyle/>
                    <a:p>
                      <a:pPr algn="r"/>
                      <a:r>
                        <a:rPr lang="en-US" sz="2000" dirty="0">
                          <a:solidFill>
                            <a:schemeClr val="tx1"/>
                          </a:solidFill>
                        </a:rPr>
                        <a:t>12,000</a:t>
                      </a:r>
                    </a:p>
                  </a:txBody>
                  <a:tcPr marL="9144" marR="36576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r"/>
                      <a:r>
                        <a:rPr lang="en-US" sz="2000" dirty="0">
                          <a:solidFill>
                            <a:schemeClr val="tx1"/>
                          </a:solidFill>
                        </a:rPr>
                        <a:t>20</a:t>
                      </a:r>
                    </a:p>
                  </a:txBody>
                  <a:tcPr marL="9144" marR="274320" marT="9144" marB="9144">
                    <a:noFill/>
                  </a:tcPr>
                </a:tc>
                <a:tc>
                  <a:txBody>
                    <a:bodyPr/>
                    <a:lstStyle/>
                    <a:p>
                      <a:pPr algn="ctr"/>
                      <a:r>
                        <a:rPr lang="en-US" sz="2000" dirty="0">
                          <a:solidFill>
                            <a:schemeClr val="tx1"/>
                          </a:solidFill>
                        </a:rPr>
                        <a:t>=</a:t>
                      </a:r>
                    </a:p>
                  </a:txBody>
                  <a:tcPr marL="9144" marR="9144" marT="9144" marB="9144">
                    <a:noFill/>
                  </a:tcPr>
                </a:tc>
                <a:tc>
                  <a:txBody>
                    <a:bodyPr/>
                    <a:lstStyle/>
                    <a:p>
                      <a:pPr algn="r"/>
                      <a:r>
                        <a:rPr lang="en-US" sz="2000" b="0" dirty="0">
                          <a:solidFill>
                            <a:schemeClr val="tx1"/>
                          </a:solidFill>
                        </a:rPr>
                        <a:t>2,400</a:t>
                      </a:r>
                    </a:p>
                  </a:txBody>
                  <a:tcPr marL="9144" marR="18288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ctr"/>
                      <a:endParaRPr lang="en-US" sz="1400" b="1" dirty="0">
                        <a:solidFill>
                          <a:schemeClr val="bg1"/>
                        </a:solidFill>
                      </a:endParaRPr>
                    </a:p>
                  </a:txBody>
                  <a:tcPr marL="9144" marR="9144" marT="9144" marB="9144">
                    <a:noFill/>
                  </a:tcPr>
                </a:tc>
                <a:tc>
                  <a:txBody>
                    <a:bodyPr/>
                    <a:lstStyle/>
                    <a:p>
                      <a:pPr algn="ctr"/>
                      <a:r>
                        <a:rPr lang="en-US" sz="2000" b="1" dirty="0">
                          <a:solidFill>
                            <a:schemeClr val="tx1"/>
                          </a:solidFill>
                        </a:rPr>
                        <a:t>=</a:t>
                      </a:r>
                    </a:p>
                  </a:txBody>
                  <a:tcPr marL="9144" marR="9144"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2,400</a:t>
                      </a:r>
                    </a:p>
                  </a:txBody>
                  <a:tcPr marL="9144" marR="365760" marT="9144" marB="9144">
                    <a:noFill/>
                  </a:tcPr>
                </a:tc>
                <a:tc>
                  <a:txBody>
                    <a:bodyPr/>
                    <a:lstStyle/>
                    <a:p>
                      <a:pPr algn="r"/>
                      <a:r>
                        <a:rPr lang="en-US" sz="2000" dirty="0">
                          <a:solidFill>
                            <a:schemeClr val="tx1"/>
                          </a:solidFill>
                        </a:rPr>
                        <a:t>9,000</a:t>
                      </a:r>
                    </a:p>
                  </a:txBody>
                  <a:tcPr marL="9144" marR="137160" marT="9144" marB="9144">
                    <a:noFill/>
                  </a:tcPr>
                </a:tc>
                <a:extLst>
                  <a:ext uri="{0D108BD9-81ED-4DB2-BD59-A6C34878D82A}">
                    <a16:rowId xmlns:a16="http://schemas.microsoft.com/office/drawing/2014/main" xmlns="" val="10004"/>
                  </a:ext>
                </a:extLst>
              </a:tr>
              <a:tr h="370840">
                <a:tc>
                  <a:txBody>
                    <a:bodyPr/>
                    <a:lstStyle/>
                    <a:p>
                      <a:pPr algn="ctr"/>
                      <a:r>
                        <a:rPr lang="en-US" sz="2000" dirty="0">
                          <a:solidFill>
                            <a:schemeClr val="tx1"/>
                          </a:solidFill>
                        </a:rPr>
                        <a:t>2024</a:t>
                      </a:r>
                    </a:p>
                  </a:txBody>
                  <a:tcPr marL="9144" marR="9144" marT="9144" marB="9144">
                    <a:noFill/>
                  </a:tcPr>
                </a:tc>
                <a:tc>
                  <a:txBody>
                    <a:bodyPr/>
                    <a:lstStyle/>
                    <a:p>
                      <a:pPr algn="r"/>
                      <a:r>
                        <a:rPr lang="en-US" sz="2000" dirty="0">
                          <a:solidFill>
                            <a:schemeClr val="tx1"/>
                          </a:solidFill>
                        </a:rPr>
                        <a:t>12,000</a:t>
                      </a:r>
                    </a:p>
                  </a:txBody>
                  <a:tcPr marL="9144" marR="36576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r"/>
                      <a:r>
                        <a:rPr lang="en-US" sz="2000" dirty="0">
                          <a:solidFill>
                            <a:schemeClr val="tx1"/>
                          </a:solidFill>
                        </a:rPr>
                        <a:t>20</a:t>
                      </a:r>
                    </a:p>
                  </a:txBody>
                  <a:tcPr marL="9144" marR="274320" marT="9144" marB="9144">
                    <a:noFill/>
                  </a:tcPr>
                </a:tc>
                <a:tc>
                  <a:txBody>
                    <a:bodyPr/>
                    <a:lstStyle/>
                    <a:p>
                      <a:pPr algn="ctr"/>
                      <a:r>
                        <a:rPr lang="en-US" sz="2000" dirty="0">
                          <a:solidFill>
                            <a:schemeClr val="tx1"/>
                          </a:solidFill>
                        </a:rPr>
                        <a:t>=</a:t>
                      </a:r>
                    </a:p>
                  </a:txBody>
                  <a:tcPr marL="9144" marR="9144" marT="9144" marB="9144">
                    <a:noFill/>
                  </a:tcPr>
                </a:tc>
                <a:tc>
                  <a:txBody>
                    <a:bodyPr/>
                    <a:lstStyle/>
                    <a:p>
                      <a:pPr algn="r"/>
                      <a:r>
                        <a:rPr lang="en-US" sz="2000" b="0" dirty="0">
                          <a:solidFill>
                            <a:schemeClr val="tx1"/>
                          </a:solidFill>
                        </a:rPr>
                        <a:t>2,400</a:t>
                      </a:r>
                    </a:p>
                  </a:txBody>
                  <a:tcPr marL="9144" marR="18288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ctr"/>
                      <a:endParaRPr lang="en-US" sz="2000" b="0" kern="1200" dirty="0">
                        <a:solidFill>
                          <a:schemeClr val="tx1"/>
                        </a:solidFill>
                        <a:latin typeface="+mn-lt"/>
                        <a:ea typeface="+mn-ea"/>
                        <a:cs typeface="+mn-cs"/>
                      </a:endParaRPr>
                    </a:p>
                  </a:txBody>
                  <a:tcPr marL="9144" marR="9144" marT="9144" marB="9144">
                    <a:noFill/>
                  </a:tcPr>
                </a:tc>
                <a:tc>
                  <a:txBody>
                    <a:bodyPr/>
                    <a:lstStyle/>
                    <a:p>
                      <a:pPr algn="ctr"/>
                      <a:r>
                        <a:rPr lang="en-US" sz="2000" b="1" dirty="0">
                          <a:solidFill>
                            <a:schemeClr val="tx1"/>
                          </a:solidFill>
                        </a:rPr>
                        <a:t>=</a:t>
                      </a:r>
                    </a:p>
                  </a:txBody>
                  <a:tcPr marL="9144" marR="9144"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2,400</a:t>
                      </a:r>
                    </a:p>
                  </a:txBody>
                  <a:tcPr marL="9144" marR="365760" marT="9144" marB="9144">
                    <a:noFill/>
                  </a:tcPr>
                </a:tc>
                <a:tc>
                  <a:txBody>
                    <a:bodyPr/>
                    <a:lstStyle/>
                    <a:p>
                      <a:pPr algn="r"/>
                      <a:r>
                        <a:rPr lang="en-US" sz="2000" b="0" dirty="0">
                          <a:solidFill>
                            <a:schemeClr val="tx1"/>
                          </a:solidFill>
                        </a:rPr>
                        <a:t>11,400</a:t>
                      </a:r>
                    </a:p>
                  </a:txBody>
                  <a:tcPr marL="9144" marR="137160" marT="9144" marB="9144">
                    <a:noFill/>
                  </a:tcPr>
                </a:tc>
                <a:extLst>
                  <a:ext uri="{0D108BD9-81ED-4DB2-BD59-A6C34878D82A}">
                    <a16:rowId xmlns:a16="http://schemas.microsoft.com/office/drawing/2014/main" xmlns="" val="10005"/>
                  </a:ext>
                </a:extLst>
              </a:tr>
              <a:tr h="370840">
                <a:tc>
                  <a:txBody>
                    <a:bodyPr/>
                    <a:lstStyle/>
                    <a:p>
                      <a:pPr algn="ctr"/>
                      <a:r>
                        <a:rPr lang="en-US" sz="2000" dirty="0">
                          <a:solidFill>
                            <a:schemeClr val="tx1"/>
                          </a:solidFill>
                        </a:rPr>
                        <a:t>2025</a:t>
                      </a:r>
                    </a:p>
                  </a:txBody>
                  <a:tcPr marL="9144" marR="9144" marT="9144" marB="9144">
                    <a:noFill/>
                  </a:tcPr>
                </a:tc>
                <a:tc>
                  <a:txBody>
                    <a:bodyPr/>
                    <a:lstStyle/>
                    <a:p>
                      <a:pPr algn="r"/>
                      <a:r>
                        <a:rPr lang="en-US" sz="2000" dirty="0">
                          <a:solidFill>
                            <a:schemeClr val="tx1"/>
                          </a:solidFill>
                        </a:rPr>
                        <a:t>12,000</a:t>
                      </a:r>
                    </a:p>
                  </a:txBody>
                  <a:tcPr marL="9144" marR="36576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r"/>
                      <a:r>
                        <a:rPr lang="en-US" sz="2000" dirty="0">
                          <a:solidFill>
                            <a:schemeClr val="tx1"/>
                          </a:solidFill>
                        </a:rPr>
                        <a:t>20</a:t>
                      </a:r>
                    </a:p>
                  </a:txBody>
                  <a:tcPr marL="9144" marR="274320" marT="9144" marB="9144">
                    <a:noFill/>
                  </a:tcPr>
                </a:tc>
                <a:tc>
                  <a:txBody>
                    <a:bodyPr/>
                    <a:lstStyle/>
                    <a:p>
                      <a:pPr algn="ctr"/>
                      <a:r>
                        <a:rPr lang="en-US" sz="2000" dirty="0">
                          <a:solidFill>
                            <a:schemeClr val="tx1"/>
                          </a:solidFill>
                        </a:rPr>
                        <a:t>=</a:t>
                      </a:r>
                    </a:p>
                  </a:txBody>
                  <a:tcPr marL="9144" marR="9144" marT="9144" marB="9144">
                    <a:noFill/>
                  </a:tcPr>
                </a:tc>
                <a:tc>
                  <a:txBody>
                    <a:bodyPr/>
                    <a:lstStyle/>
                    <a:p>
                      <a:pPr algn="r"/>
                      <a:r>
                        <a:rPr lang="en-US" sz="2000" b="0" dirty="0">
                          <a:solidFill>
                            <a:schemeClr val="tx1"/>
                          </a:solidFill>
                        </a:rPr>
                        <a:t>2,400</a:t>
                      </a:r>
                    </a:p>
                  </a:txBody>
                  <a:tcPr marL="9144" marR="182880" marT="9144" marB="9144">
                    <a:lnB w="19050" cap="flat" cmpd="sng" algn="ctr">
                      <a:noFill/>
                      <a:prstDash val="solid"/>
                      <a:round/>
                      <a:headEnd type="none" w="med" len="med"/>
                      <a:tailEnd type="none" w="med" len="med"/>
                    </a:lnB>
                    <a:noFill/>
                  </a:tcPr>
                </a:tc>
                <a:tc>
                  <a:txBody>
                    <a:bodyPr/>
                    <a:lstStyle/>
                    <a:p>
                      <a:pPr algn="ctr"/>
                      <a:r>
                        <a:rPr lang="en-US" sz="2000" dirty="0">
                          <a:solidFill>
                            <a:schemeClr val="tx1"/>
                          </a:solidFill>
                        </a:rPr>
                        <a:t>x</a:t>
                      </a:r>
                    </a:p>
                  </a:txBody>
                  <a:tcPr marL="9144" marR="9144" marT="9144" marB="9144">
                    <a:lnB w="19050" cap="flat" cmpd="sng" algn="ctr">
                      <a:noFill/>
                      <a:prstDash val="solid"/>
                      <a:round/>
                      <a:headEnd type="none" w="med" len="med"/>
                      <a:tailEnd type="none" w="med" len="med"/>
                    </a:lnB>
                    <a:noFill/>
                  </a:tcPr>
                </a:tc>
                <a:tc>
                  <a:txBody>
                    <a:bodyPr/>
                    <a:lstStyle/>
                    <a:p>
                      <a:pPr algn="ctr"/>
                      <a:r>
                        <a:rPr lang="en-US" sz="2000" b="1" kern="1200" dirty="0">
                          <a:solidFill>
                            <a:schemeClr val="tx1"/>
                          </a:solidFill>
                          <a:latin typeface="+mn-lt"/>
                          <a:ea typeface="+mn-ea"/>
                          <a:cs typeface="+mn-cs"/>
                        </a:rPr>
                        <a:t>3/12</a:t>
                      </a:r>
                    </a:p>
                  </a:txBody>
                  <a:tcPr marL="9144" marR="9144" marT="9144" marB="9144">
                    <a:lnB w="19050" cap="flat" cmpd="sng" algn="ctr">
                      <a:noFill/>
                      <a:prstDash val="solid"/>
                      <a:round/>
                      <a:headEnd type="none" w="med" len="med"/>
                      <a:tailEnd type="none" w="med" len="med"/>
                    </a:lnB>
                    <a:noFill/>
                  </a:tcPr>
                </a:tc>
                <a:tc>
                  <a:txBody>
                    <a:bodyPr/>
                    <a:lstStyle/>
                    <a:p>
                      <a:pPr algn="ctr"/>
                      <a:r>
                        <a:rPr lang="en-US" sz="2000" b="1" dirty="0">
                          <a:solidFill>
                            <a:schemeClr val="tx1"/>
                          </a:solidFill>
                        </a:rPr>
                        <a:t>=</a:t>
                      </a:r>
                    </a:p>
                  </a:txBody>
                  <a:tcPr marL="9144" marR="9144" marT="9144" marB="9144">
                    <a:lnB w="19050" cap="flat" cmpd="sng" algn="ctr">
                      <a:no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600</a:t>
                      </a:r>
                    </a:p>
                  </a:txBody>
                  <a:tcPr marL="9144" marR="365760" marT="9144" marB="9144">
                    <a:lnB w="19050" cap="flat" cmpd="sng" algn="ctr">
                      <a:solidFill>
                        <a:schemeClr val="tx1"/>
                      </a:solidFill>
                      <a:prstDash val="solid"/>
                      <a:round/>
                      <a:headEnd type="none" w="med" len="med"/>
                      <a:tailEnd type="none" w="med" len="med"/>
                    </a:lnB>
                    <a:noFill/>
                  </a:tcPr>
                </a:tc>
                <a:tc>
                  <a:txBody>
                    <a:bodyPr/>
                    <a:lstStyle/>
                    <a:p>
                      <a:pPr algn="r"/>
                      <a:r>
                        <a:rPr lang="en-US" sz="2000" b="0" dirty="0">
                          <a:solidFill>
                            <a:schemeClr val="tx1"/>
                          </a:solidFill>
                        </a:rPr>
                        <a:t>12,000</a:t>
                      </a:r>
                    </a:p>
                  </a:txBody>
                  <a:tcPr marL="9144" marR="137160" marT="9144" marB="9144">
                    <a:noFill/>
                  </a:tcPr>
                </a:tc>
                <a:extLst>
                  <a:ext uri="{0D108BD9-81ED-4DB2-BD59-A6C34878D82A}">
                    <a16:rowId xmlns:a16="http://schemas.microsoft.com/office/drawing/2014/main" xmlns="" val="10006"/>
                  </a:ext>
                </a:extLst>
              </a:tr>
              <a:tr h="370840">
                <a:tc>
                  <a:txBody>
                    <a:bodyPr/>
                    <a:lstStyle/>
                    <a:p>
                      <a:pPr algn="ctr"/>
                      <a:endParaRPr lang="en-US" sz="1200" dirty="0">
                        <a:solidFill>
                          <a:schemeClr val="bg1"/>
                        </a:solidFill>
                      </a:endParaRPr>
                    </a:p>
                  </a:txBody>
                  <a:tcPr marL="9144" marR="9144" marT="9144" marB="9144">
                    <a:noFill/>
                  </a:tcPr>
                </a:tc>
                <a:tc>
                  <a:txBody>
                    <a:bodyPr/>
                    <a:lstStyle/>
                    <a:p>
                      <a:pPr algn="ctr"/>
                      <a:endParaRPr lang="en-US" sz="1200" dirty="0">
                        <a:solidFill>
                          <a:schemeClr val="bg1"/>
                        </a:solidFill>
                      </a:endParaRPr>
                    </a:p>
                  </a:txBody>
                  <a:tcPr marL="9144" marR="9144" marT="9144" marB="9144">
                    <a:noFill/>
                  </a:tcPr>
                </a:tc>
                <a:tc>
                  <a:txBody>
                    <a:bodyPr/>
                    <a:lstStyle/>
                    <a:p>
                      <a:pPr algn="ctr"/>
                      <a:endParaRPr lang="en-US" sz="1200" dirty="0">
                        <a:solidFill>
                          <a:schemeClr val="bg1"/>
                        </a:solidFill>
                      </a:endParaRPr>
                    </a:p>
                  </a:txBody>
                  <a:tcPr marL="9144" marR="9144" marT="9144" marB="9144">
                    <a:noFill/>
                  </a:tcPr>
                </a:tc>
                <a:tc>
                  <a:txBody>
                    <a:bodyPr/>
                    <a:lstStyle/>
                    <a:p>
                      <a:pPr algn="ctr"/>
                      <a:endParaRPr lang="en-US" sz="1200" dirty="0">
                        <a:solidFill>
                          <a:schemeClr val="bg1"/>
                        </a:solidFill>
                      </a:endParaRPr>
                    </a:p>
                  </a:txBody>
                  <a:tcPr marL="9144" marR="9144" marT="9144" marB="9144">
                    <a:noFill/>
                  </a:tcPr>
                </a:tc>
                <a:tc>
                  <a:txBody>
                    <a:bodyPr/>
                    <a:lstStyle/>
                    <a:p>
                      <a:pPr algn="ctr"/>
                      <a:endParaRPr lang="en-US" sz="1200" kern="1200" dirty="0">
                        <a:solidFill>
                          <a:schemeClr val="bg1"/>
                        </a:solidFill>
                        <a:latin typeface="+mn-lt"/>
                        <a:ea typeface="+mn-ea"/>
                        <a:cs typeface="+mn-cs"/>
                      </a:endParaRPr>
                    </a:p>
                  </a:txBody>
                  <a:tcPr marL="9144" marR="9144" marT="9144" marB="9144">
                    <a:lnR w="12700" cmpd="sng">
                      <a:noFill/>
                    </a:lnR>
                    <a:noFill/>
                  </a:tcPr>
                </a:tc>
                <a:tc>
                  <a:txBody>
                    <a:bodyPr/>
                    <a:lstStyle/>
                    <a:p>
                      <a:pPr algn="r"/>
                      <a:endParaRPr lang="en-US" sz="1600" b="0" dirty="0">
                        <a:solidFill>
                          <a:schemeClr val="bg1"/>
                        </a:solidFill>
                      </a:endParaRPr>
                    </a:p>
                  </a:txBody>
                  <a:tcPr marL="9144" marR="9144" marT="9144" marB="9144">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1"/>
                        </a:solidFill>
                      </a:endParaRPr>
                    </a:p>
                  </a:txBody>
                  <a:tcPr marL="9144" marR="9144" marT="9144" marB="9144">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bg1"/>
                        </a:solidFill>
                      </a:endParaRPr>
                    </a:p>
                  </a:txBody>
                  <a:tcPr marL="9144" marR="9144" marT="9144" marB="9144">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b="1" dirty="0">
                        <a:solidFill>
                          <a:srgbClr val="990000"/>
                        </a:solidFill>
                      </a:endParaRPr>
                    </a:p>
                  </a:txBody>
                  <a:tcPr marL="9144" marR="9144" marT="9144" marB="9144">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€12,000</a:t>
                      </a:r>
                    </a:p>
                  </a:txBody>
                  <a:tcPr marL="9144" marR="365760" marT="9144" marB="9144">
                    <a:lnL w="12700" cmpd="sng">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bg1"/>
                        </a:solidFill>
                      </a:endParaRPr>
                    </a:p>
                  </a:txBody>
                  <a:tcPr marL="9144" marR="9144" marT="0" marB="9144">
                    <a:noFill/>
                  </a:tcPr>
                </a:tc>
                <a:extLst>
                  <a:ext uri="{0D108BD9-81ED-4DB2-BD59-A6C34878D82A}">
                    <a16:rowId xmlns:a16="http://schemas.microsoft.com/office/drawing/2014/main" xmlns="" val="10007"/>
                  </a:ext>
                </a:extLst>
              </a:tr>
            </a:tbl>
          </a:graphicData>
        </a:graphic>
      </p:graphicFrame>
      <p:sp>
        <p:nvSpPr>
          <p:cNvPr id="4" name="Slide Number Placeholder 3"/>
          <p:cNvSpPr>
            <a:spLocks noGrp="1"/>
          </p:cNvSpPr>
          <p:nvPr>
            <p:ph type="sldNum" sz="quarter" idx="10"/>
          </p:nvPr>
        </p:nvSpPr>
        <p:spPr>
          <a:ln>
            <a:noFill/>
          </a:ln>
        </p:spPr>
        <p:txBody>
          <a:bodyPr/>
          <a:lstStyle/>
          <a:p>
            <a:fld id="{67B19427-F580-D146-B60E-4CADEE75497F}" type="slidenum">
              <a:rPr lang="en-US" smtClean="0"/>
              <a:pPr/>
              <a:t>25</a:t>
            </a:fld>
            <a:endParaRPr lang="en-US" dirty="0"/>
          </a:p>
        </p:txBody>
      </p:sp>
      <p:sp>
        <p:nvSpPr>
          <p:cNvPr id="5" name="Footer Placeholder 4"/>
          <p:cNvSpPr>
            <a:spLocks noGrp="1"/>
          </p:cNvSpPr>
          <p:nvPr>
            <p:ph type="ftr" sz="quarter" idx="11"/>
          </p:nvPr>
        </p:nvSpPr>
        <p:spPr>
          <a:ln>
            <a:noFill/>
          </a:ln>
        </p:spPr>
        <p:txBody>
          <a:bodyPr/>
          <a:lstStyle/>
          <a:p>
            <a:r>
              <a:rPr lang="en-US" dirty="0"/>
              <a:t>Copyright ©2019 John Wiley &amp; Sons, Inc. </a:t>
            </a:r>
          </a:p>
        </p:txBody>
      </p:sp>
    </p:spTree>
    <p:extLst>
      <p:ext uri="{BB962C8B-B14F-4D97-AF65-F5344CB8AC3E}">
        <p14:creationId xmlns:p14="http://schemas.microsoft.com/office/powerpoint/2010/main" xmlns="" val="2491786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descr="Table is accessible to screenreaders"/>
          <p:cNvGraphicFramePr>
            <a:graphicFrameLocks noGrp="1"/>
          </p:cNvGraphicFramePr>
          <p:nvPr>
            <p:extLst>
              <p:ext uri="{D42A27DB-BD31-4B8C-83A1-F6EECF244321}">
                <p14:modId xmlns:p14="http://schemas.microsoft.com/office/powerpoint/2010/main" xmlns="" val="1671902588"/>
              </p:ext>
            </p:extLst>
          </p:nvPr>
        </p:nvGraphicFramePr>
        <p:xfrm>
          <a:off x="360565" y="3779211"/>
          <a:ext cx="7399025" cy="1243584"/>
        </p:xfrm>
        <a:graphic>
          <a:graphicData uri="http://schemas.openxmlformats.org/drawingml/2006/table">
            <a:tbl>
              <a:tblPr firstRow="1" bandRow="1">
                <a:tableStyleId>{5C22544A-7EE6-4342-B048-85BDC9FD1C3A}</a:tableStyleId>
              </a:tblPr>
              <a:tblGrid>
                <a:gridCol w="972085">
                  <a:extLst>
                    <a:ext uri="{9D8B030D-6E8A-4147-A177-3AD203B41FA5}">
                      <a16:colId xmlns:a16="http://schemas.microsoft.com/office/drawing/2014/main" xmlns="" val="20000"/>
                    </a:ext>
                  </a:extLst>
                </a:gridCol>
                <a:gridCol w="1323307">
                  <a:extLst>
                    <a:ext uri="{9D8B030D-6E8A-4147-A177-3AD203B41FA5}">
                      <a16:colId xmlns:a16="http://schemas.microsoft.com/office/drawing/2014/main" xmlns="" val="20001"/>
                    </a:ext>
                  </a:extLst>
                </a:gridCol>
                <a:gridCol w="270365">
                  <a:extLst>
                    <a:ext uri="{9D8B030D-6E8A-4147-A177-3AD203B41FA5}">
                      <a16:colId xmlns:a16="http://schemas.microsoft.com/office/drawing/2014/main" xmlns="" val="20002"/>
                    </a:ext>
                  </a:extLst>
                </a:gridCol>
                <a:gridCol w="1469842">
                  <a:extLst>
                    <a:ext uri="{9D8B030D-6E8A-4147-A177-3AD203B41FA5}">
                      <a16:colId xmlns:a16="http://schemas.microsoft.com/office/drawing/2014/main" xmlns="" val="20003"/>
                    </a:ext>
                  </a:extLst>
                </a:gridCol>
                <a:gridCol w="284938">
                  <a:extLst>
                    <a:ext uri="{9D8B030D-6E8A-4147-A177-3AD203B41FA5}">
                      <a16:colId xmlns:a16="http://schemas.microsoft.com/office/drawing/2014/main" xmlns="" val="20004"/>
                    </a:ext>
                  </a:extLst>
                </a:gridCol>
                <a:gridCol w="1007269">
                  <a:extLst>
                    <a:ext uri="{9D8B030D-6E8A-4147-A177-3AD203B41FA5}">
                      <a16:colId xmlns:a16="http://schemas.microsoft.com/office/drawing/2014/main" xmlns="" val="20005"/>
                    </a:ext>
                  </a:extLst>
                </a:gridCol>
                <a:gridCol w="491417">
                  <a:extLst>
                    <a:ext uri="{9D8B030D-6E8A-4147-A177-3AD203B41FA5}">
                      <a16:colId xmlns:a16="http://schemas.microsoft.com/office/drawing/2014/main" xmlns="" val="20006"/>
                    </a:ext>
                  </a:extLst>
                </a:gridCol>
                <a:gridCol w="1579802">
                  <a:extLst>
                    <a:ext uri="{9D8B030D-6E8A-4147-A177-3AD203B41FA5}">
                      <a16:colId xmlns:a16="http://schemas.microsoft.com/office/drawing/2014/main" xmlns="" val="20007"/>
                    </a:ext>
                  </a:extLst>
                </a:gridCol>
              </a:tblGrid>
              <a:tr h="370840">
                <a:tc>
                  <a:txBody>
                    <a:bodyPr/>
                    <a:lstStyle/>
                    <a:p>
                      <a:pPr algn="ctr"/>
                      <a:r>
                        <a:rPr lang="en-US" sz="2400" dirty="0">
                          <a:solidFill>
                            <a:schemeClr val="tx1"/>
                          </a:solidFill>
                        </a:rPr>
                        <a:t>Year</a:t>
                      </a:r>
                    </a:p>
                  </a:txBody>
                  <a:tcPr anchor="b">
                    <a:lnB w="19050" cap="flat" cmpd="sng" algn="ctr">
                      <a:solidFill>
                        <a:schemeClr val="tx1"/>
                      </a:solidFill>
                      <a:prstDash val="solid"/>
                      <a:round/>
                      <a:headEnd type="none" w="med" len="med"/>
                      <a:tailEnd type="none" w="med" len="med"/>
                    </a:lnB>
                    <a:noFill/>
                  </a:tcPr>
                </a:tc>
                <a:tc>
                  <a:txBody>
                    <a:bodyPr/>
                    <a:lstStyle/>
                    <a:p>
                      <a:pPr algn="ctr"/>
                      <a:endParaRPr lang="en-US" sz="2400" baseline="0" dirty="0">
                        <a:solidFill>
                          <a:schemeClr val="tx1"/>
                        </a:solidFill>
                      </a:endParaRPr>
                    </a:p>
                    <a:p>
                      <a:pPr algn="ctr"/>
                      <a:r>
                        <a:rPr lang="en-US" sz="2400" baseline="0" dirty="0">
                          <a:solidFill>
                            <a:schemeClr val="tx1"/>
                          </a:solidFill>
                        </a:rPr>
                        <a:t>Cost</a:t>
                      </a:r>
                      <a:endParaRPr lang="en-US" sz="2400" dirty="0">
                        <a:solidFill>
                          <a:schemeClr val="tx1"/>
                        </a:solidFill>
                      </a:endParaRPr>
                    </a:p>
                  </a:txBody>
                  <a:tcPr marL="0" marR="45720"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Residual</a:t>
                      </a:r>
                    </a:p>
                    <a:p>
                      <a:pPr algn="ctr"/>
                      <a:r>
                        <a:rPr lang="en-US" sz="2400" dirty="0">
                          <a:solidFill>
                            <a:schemeClr val="tx1"/>
                          </a:solidFill>
                        </a:rPr>
                        <a:t>Value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Rate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Annual</a:t>
                      </a:r>
                    </a:p>
                    <a:p>
                      <a:pPr algn="ctr"/>
                      <a:r>
                        <a:rPr lang="en-US" sz="2400" dirty="0">
                          <a:solidFill>
                            <a:schemeClr val="tx1"/>
                          </a:solidFill>
                        </a:rPr>
                        <a:t>Expense</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2400" dirty="0">
                          <a:solidFill>
                            <a:schemeClr val="tx1"/>
                          </a:solidFill>
                        </a:rPr>
                        <a:t>2020</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€50,000</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€2,000</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400" b="0" dirty="0">
                          <a:solidFill>
                            <a:schemeClr val="tx1"/>
                          </a:solidFill>
                        </a:rPr>
                        <a:t>÷</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400" b="0" dirty="0">
                          <a:solidFill>
                            <a:schemeClr val="tx1"/>
                          </a:solidFill>
                        </a:rPr>
                        <a:t>10%</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400" b="0" dirty="0">
                          <a:solidFill>
                            <a:schemeClr val="tx1"/>
                          </a:solidFill>
                        </a:rPr>
                        <a:t>=</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400" b="1" dirty="0">
                          <a:solidFill>
                            <a:schemeClr val="tx1"/>
                          </a:solidFill>
                        </a:rPr>
                        <a:t>€4,800</a:t>
                      </a:r>
                    </a:p>
                  </a:txBody>
                  <a:tcPr marL="9144" marR="9144" marB="9144">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bl>
          </a:graphicData>
        </a:graphic>
      </p:graphicFrame>
      <p:sp>
        <p:nvSpPr>
          <p:cNvPr id="2" name="Title 1"/>
          <p:cNvSpPr>
            <a:spLocks noGrp="1"/>
          </p:cNvSpPr>
          <p:nvPr>
            <p:ph type="title"/>
          </p:nvPr>
        </p:nvSpPr>
        <p:spPr/>
        <p:txBody>
          <a:bodyPr/>
          <a:lstStyle/>
          <a:p>
            <a:r>
              <a:rPr lang="en-US" dirty="0"/>
              <a:t>Do It! 2a: Straight-Line Depreciation</a:t>
            </a:r>
          </a:p>
        </p:txBody>
      </p:sp>
      <p:sp>
        <p:nvSpPr>
          <p:cNvPr id="3" name="Content Placeholder 2"/>
          <p:cNvSpPr>
            <a:spLocks noGrp="1"/>
          </p:cNvSpPr>
          <p:nvPr>
            <p:ph sz="quarter" idx="16"/>
          </p:nvPr>
        </p:nvSpPr>
        <p:spPr>
          <a:xfrm>
            <a:off x="304800" y="1455729"/>
            <a:ext cx="8534400" cy="2580431"/>
          </a:xfrm>
        </p:spPr>
        <p:txBody>
          <a:bodyPr/>
          <a:lstStyle/>
          <a:p>
            <a:pPr>
              <a:lnSpc>
                <a:spcPct val="100000"/>
              </a:lnSpc>
              <a:spcBef>
                <a:spcPts val="1200"/>
              </a:spcBef>
            </a:pPr>
            <a:r>
              <a:rPr lang="en-US" sz="2400" dirty="0"/>
              <a:t>On January 1, 2020, Iron Mountain Ski Corporation purchased a new snow-grooming machine for €50,000. The machine is estimated to have a 10-year life with a €2,000 residual value. What journal entry would Iron Mountain Ski Corporation make at December 31, 2020, if it uses the straight-line method of depreciation?</a:t>
            </a:r>
          </a:p>
        </p:txBody>
      </p:sp>
      <p:sp>
        <p:nvSpPr>
          <p:cNvPr id="25" name="Rectangle 24" descr="Run slide in presentation mode to reveal solution."/>
          <p:cNvSpPr/>
          <p:nvPr/>
        </p:nvSpPr>
        <p:spPr>
          <a:xfrm>
            <a:off x="1288724" y="4646456"/>
            <a:ext cx="1379909"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Run slide in presentation mode to reveal solution."/>
          <p:cNvSpPr/>
          <p:nvPr/>
        </p:nvSpPr>
        <p:spPr>
          <a:xfrm>
            <a:off x="2964406" y="4643320"/>
            <a:ext cx="1379909"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Run slide in presentation mode to reveal solution."/>
          <p:cNvSpPr/>
          <p:nvPr/>
        </p:nvSpPr>
        <p:spPr>
          <a:xfrm>
            <a:off x="4799685" y="4643320"/>
            <a:ext cx="856815"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descr="Run slide in presentation mode to reveal solution."/>
          <p:cNvSpPr/>
          <p:nvPr/>
        </p:nvSpPr>
        <p:spPr>
          <a:xfrm>
            <a:off x="6303785" y="4643320"/>
            <a:ext cx="1379910"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232620" y="5250480"/>
            <a:ext cx="4098330" cy="474785"/>
          </a:xfrm>
          <a:ln>
            <a:noFill/>
          </a:ln>
        </p:spPr>
        <p:txBody>
          <a:bodyPr anchor="ctr" anchorCtr="0"/>
          <a:lstStyle/>
          <a:p>
            <a:pPr>
              <a:lnSpc>
                <a:spcPct val="100000"/>
              </a:lnSpc>
              <a:spcBef>
                <a:spcPts val="1200"/>
              </a:spcBef>
            </a:pPr>
            <a:r>
              <a:rPr lang="en-US" sz="2400" dirty="0"/>
              <a:t>Depreciation Expense</a:t>
            </a:r>
          </a:p>
        </p:txBody>
      </p:sp>
      <p:sp>
        <p:nvSpPr>
          <p:cNvPr id="22"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482740" y="5250480"/>
            <a:ext cx="1295400" cy="474785"/>
          </a:xfrm>
          <a:ln>
            <a:noFill/>
          </a:ln>
        </p:spPr>
        <p:txBody>
          <a:bodyPr anchor="ctr" anchorCtr="0"/>
          <a:lstStyle/>
          <a:p>
            <a:pPr algn="r">
              <a:lnSpc>
                <a:spcPct val="100000"/>
              </a:lnSpc>
              <a:spcBef>
                <a:spcPts val="1200"/>
              </a:spcBef>
            </a:pPr>
            <a:r>
              <a:rPr lang="en-US" sz="2400" dirty="0"/>
              <a:t>4,800</a:t>
            </a:r>
          </a:p>
        </p:txBody>
      </p:sp>
      <p:sp>
        <p:nvSpPr>
          <p:cNvPr id="23"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232620" y="5686435"/>
            <a:ext cx="4098330" cy="474785"/>
          </a:xfrm>
          <a:ln>
            <a:noFill/>
          </a:ln>
        </p:spPr>
        <p:txBody>
          <a:bodyPr anchor="ctr" anchorCtr="0"/>
          <a:lstStyle/>
          <a:p>
            <a:pPr marL="457200">
              <a:lnSpc>
                <a:spcPct val="100000"/>
              </a:lnSpc>
              <a:spcBef>
                <a:spcPts val="1200"/>
              </a:spcBef>
            </a:pPr>
            <a:r>
              <a:rPr lang="en-US" sz="2400" dirty="0"/>
              <a:t>Accumulated Depreciation</a:t>
            </a:r>
          </a:p>
        </p:txBody>
      </p:sp>
      <p:sp>
        <p:nvSpPr>
          <p:cNvPr id="24"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6778140" y="5686435"/>
            <a:ext cx="1243043" cy="474785"/>
          </a:xfrm>
          <a:ln>
            <a:noFill/>
          </a:ln>
        </p:spPr>
        <p:txBody>
          <a:bodyPr anchor="ctr" anchorCtr="0"/>
          <a:lstStyle/>
          <a:p>
            <a:pPr algn="r">
              <a:lnSpc>
                <a:spcPct val="100000"/>
              </a:lnSpc>
              <a:spcBef>
                <a:spcPts val="1200"/>
              </a:spcBef>
            </a:pPr>
            <a:r>
              <a:rPr lang="en-US" sz="2400" dirty="0">
                <a:cs typeface="Calibri" panose="020F0502020204030204" pitchFamily="34" charset="0"/>
              </a:rPr>
              <a:t>4,800</a:t>
            </a:r>
          </a:p>
        </p:txBody>
      </p:sp>
      <p:sp>
        <p:nvSpPr>
          <p:cNvPr id="5" name="Footer Placeholder 4"/>
          <p:cNvSpPr>
            <a:spLocks noGrp="1"/>
          </p:cNvSpPr>
          <p:nvPr>
            <p:ph type="ftr" sz="quarter" idx="11"/>
          </p:nvPr>
        </p:nvSpPr>
        <p:spPr/>
        <p:txBody>
          <a:bodyPr/>
          <a:lstStyle/>
          <a:p>
            <a:r>
              <a:rPr lang="en-US" dirty="0"/>
              <a:t>Copyright ©2019 John Wiley &amp; Sons, Inc. </a:t>
            </a:r>
          </a:p>
        </p:txBody>
      </p:sp>
      <p:sp>
        <p:nvSpPr>
          <p:cNvPr id="4" name="Slide Number Placeholder 3"/>
          <p:cNvSpPr>
            <a:spLocks noGrp="1"/>
          </p:cNvSpPr>
          <p:nvPr>
            <p:ph type="sldNum" sz="quarter" idx="10"/>
          </p:nvPr>
        </p:nvSpPr>
        <p:spPr/>
        <p:txBody>
          <a:bodyPr/>
          <a:lstStyle/>
          <a:p>
            <a:fld id="{67B19427-F580-D146-B60E-4CADEE75497F}" type="slidenum">
              <a:rPr lang="en-US" smtClean="0"/>
              <a:pPr/>
              <a:t>26</a:t>
            </a:fld>
            <a:endParaRPr lang="en-US" dirty="0"/>
          </a:p>
        </p:txBody>
      </p:sp>
    </p:spTree>
    <p:extLst>
      <p:ext uri="{BB962C8B-B14F-4D97-AF65-F5344CB8AC3E}">
        <p14:creationId xmlns:p14="http://schemas.microsoft.com/office/powerpoint/2010/main" xmlns="" val="234172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1" grpId="0" build="p"/>
      <p:bldP spid="22" grpId="0" build="p"/>
      <p:bldP spid="23" grpId="0" build="p"/>
      <p:bldP spid="2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EBBFB-1EBE-4D3D-8341-4E031AAD135F}"/>
              </a:ext>
            </a:extLst>
          </p:cNvPr>
          <p:cNvSpPr>
            <a:spLocks noGrp="1"/>
          </p:cNvSpPr>
          <p:nvPr>
            <p:ph type="title"/>
          </p:nvPr>
        </p:nvSpPr>
        <p:spPr/>
        <p:txBody>
          <a:bodyPr/>
          <a:lstStyle/>
          <a:p>
            <a:r>
              <a:rPr lang="en-US" dirty="0"/>
              <a:t>Units-of-Activity Method </a:t>
            </a:r>
            <a:r>
              <a:rPr lang="en-US" sz="2000" b="0" baseline="0" dirty="0"/>
              <a:t>(1 of 2)</a:t>
            </a:r>
          </a:p>
        </p:txBody>
      </p:sp>
      <p:sp>
        <p:nvSpPr>
          <p:cNvPr id="7" name="Content Placeholder 6">
            <a:extLst>
              <a:ext uri="{FF2B5EF4-FFF2-40B4-BE49-F238E27FC236}">
                <a16:creationId xmlns:a16="http://schemas.microsoft.com/office/drawing/2014/main" xmlns="" id="{4565E797-FB2C-47D8-BB7A-4EEBC4A2EDB8}"/>
              </a:ext>
            </a:extLst>
          </p:cNvPr>
          <p:cNvSpPr>
            <a:spLocks noGrp="1"/>
          </p:cNvSpPr>
          <p:nvPr>
            <p:ph sz="quarter" idx="16"/>
          </p:nvPr>
        </p:nvSpPr>
        <p:spPr>
          <a:xfrm>
            <a:off x="304800" y="1455729"/>
            <a:ext cx="8534400" cy="2884011"/>
          </a:xfrm>
        </p:spPr>
        <p:txBody>
          <a:bodyPr/>
          <a:lstStyle/>
          <a:p>
            <a:pPr marL="573088" indent="-341313">
              <a:lnSpc>
                <a:spcPct val="100000"/>
              </a:lnSpc>
              <a:spcBef>
                <a:spcPts val="1200"/>
              </a:spcBef>
              <a:buClr>
                <a:schemeClr val="accent2"/>
              </a:buClr>
              <a:buFont typeface="Arial" panose="020B0604020202020204" pitchFamily="34" charset="0"/>
              <a:buChar char="•"/>
            </a:pPr>
            <a:r>
              <a:rPr lang="en-US" dirty="0"/>
              <a:t>Companies estimate total units of activity to calculate depreciation cost per unit</a:t>
            </a:r>
          </a:p>
          <a:p>
            <a:pPr marL="573088" indent="-341313">
              <a:lnSpc>
                <a:spcPct val="100000"/>
              </a:lnSpc>
              <a:spcBef>
                <a:spcPts val="1200"/>
              </a:spcBef>
              <a:buClr>
                <a:schemeClr val="accent2"/>
              </a:buClr>
              <a:buFont typeface="Arial" panose="020B0604020202020204" pitchFamily="34" charset="0"/>
              <a:buChar char="•"/>
            </a:pPr>
            <a:r>
              <a:rPr lang="en-US" dirty="0"/>
              <a:t>Expense varies based on units of activity. </a:t>
            </a:r>
          </a:p>
          <a:p>
            <a:pPr marL="573088" indent="-341313">
              <a:lnSpc>
                <a:spcPct val="100000"/>
              </a:lnSpc>
              <a:spcBef>
                <a:spcPts val="1200"/>
              </a:spcBef>
              <a:buClr>
                <a:schemeClr val="accent2"/>
              </a:buClr>
              <a:buFont typeface="Arial" panose="020B0604020202020204" pitchFamily="34" charset="0"/>
              <a:buChar char="•"/>
            </a:pPr>
            <a:r>
              <a:rPr lang="en-US" dirty="0"/>
              <a:t>Depreciable cost is cost less salvage value</a:t>
            </a:r>
          </a:p>
          <a:p>
            <a:pPr marL="573088" indent="-341313">
              <a:lnSpc>
                <a:spcPct val="100000"/>
              </a:lnSpc>
              <a:spcBef>
                <a:spcPts val="1200"/>
              </a:spcBef>
              <a:buClr>
                <a:schemeClr val="accent2"/>
              </a:buClr>
              <a:buFont typeface="Arial" panose="020B0604020202020204" pitchFamily="34" charset="0"/>
              <a:buChar char="•"/>
            </a:pPr>
            <a:r>
              <a:rPr lang="en-US" dirty="0"/>
              <a:t>Often referred to as units-of-production method</a:t>
            </a:r>
          </a:p>
          <a:p>
            <a:pPr marL="573088" indent="-341313">
              <a:lnSpc>
                <a:spcPct val="100000"/>
              </a:lnSpc>
              <a:spcBef>
                <a:spcPts val="1200"/>
              </a:spcBef>
              <a:buClr>
                <a:schemeClr val="accent2"/>
              </a:buClr>
              <a:buFont typeface="Arial" panose="020B0604020202020204" pitchFamily="34" charset="0"/>
              <a:buChar char="•"/>
            </a:pPr>
            <a:endParaRPr lang="en-US" dirty="0"/>
          </a:p>
        </p:txBody>
      </p:sp>
      <p:graphicFrame>
        <p:nvGraphicFramePr>
          <p:cNvPr id="10" name="Table 9" descr="Table is accessible to screenreaders"/>
          <p:cNvGraphicFramePr>
            <a:graphicFrameLocks noGrp="1"/>
          </p:cNvGraphicFramePr>
          <p:nvPr>
            <p:extLst>
              <p:ext uri="{D42A27DB-BD31-4B8C-83A1-F6EECF244321}">
                <p14:modId xmlns:p14="http://schemas.microsoft.com/office/powerpoint/2010/main" xmlns="" val="2676979804"/>
              </p:ext>
            </p:extLst>
          </p:nvPr>
        </p:nvGraphicFramePr>
        <p:xfrm>
          <a:off x="473670" y="4614056"/>
          <a:ext cx="8180211" cy="1243584"/>
        </p:xfrm>
        <a:graphic>
          <a:graphicData uri="http://schemas.openxmlformats.org/drawingml/2006/table">
            <a:tbl>
              <a:tblPr firstRow="1" bandRow="1">
                <a:tableStyleId>{5C22544A-7EE6-4342-B048-85BDC9FD1C3A}</a:tableStyleId>
              </a:tblPr>
              <a:tblGrid>
                <a:gridCol w="2448252">
                  <a:extLst>
                    <a:ext uri="{9D8B030D-6E8A-4147-A177-3AD203B41FA5}">
                      <a16:colId xmlns:a16="http://schemas.microsoft.com/office/drawing/2014/main" xmlns="" val="20000"/>
                    </a:ext>
                  </a:extLst>
                </a:gridCol>
                <a:gridCol w="423246">
                  <a:extLst>
                    <a:ext uri="{9D8B030D-6E8A-4147-A177-3AD203B41FA5}">
                      <a16:colId xmlns:a16="http://schemas.microsoft.com/office/drawing/2014/main" xmlns="" val="20001"/>
                    </a:ext>
                  </a:extLst>
                </a:gridCol>
                <a:gridCol w="2411745">
                  <a:extLst>
                    <a:ext uri="{9D8B030D-6E8A-4147-A177-3AD203B41FA5}">
                      <a16:colId xmlns:a16="http://schemas.microsoft.com/office/drawing/2014/main" xmlns="" val="20002"/>
                    </a:ext>
                  </a:extLst>
                </a:gridCol>
                <a:gridCol w="446059">
                  <a:extLst>
                    <a:ext uri="{9D8B030D-6E8A-4147-A177-3AD203B41FA5}">
                      <a16:colId xmlns:a16="http://schemas.microsoft.com/office/drawing/2014/main" xmlns="" val="20003"/>
                    </a:ext>
                  </a:extLst>
                </a:gridCol>
                <a:gridCol w="2450909">
                  <a:extLst>
                    <a:ext uri="{9D8B030D-6E8A-4147-A177-3AD203B41FA5}">
                      <a16:colId xmlns:a16="http://schemas.microsoft.com/office/drawing/2014/main" xmlns="" val="20004"/>
                    </a:ext>
                  </a:extLst>
                </a:gridCol>
              </a:tblGrid>
              <a:tr h="370840">
                <a:tc>
                  <a:txBody>
                    <a:bodyPr/>
                    <a:lstStyle/>
                    <a:p>
                      <a:pPr algn="ctr"/>
                      <a:r>
                        <a:rPr lang="en-US" sz="2400" baseline="0" dirty="0">
                          <a:solidFill>
                            <a:schemeClr val="tx1"/>
                          </a:solidFill>
                        </a:rPr>
                        <a:t>Depreciable </a:t>
                      </a:r>
                    </a:p>
                    <a:p>
                      <a:pPr algn="ctr"/>
                      <a:r>
                        <a:rPr lang="en-US" sz="2400" baseline="0" dirty="0">
                          <a:solidFill>
                            <a:schemeClr val="tx1"/>
                          </a:solidFill>
                        </a:rPr>
                        <a:t>Cost</a:t>
                      </a:r>
                      <a:endParaRPr lang="en-US" sz="2400" dirty="0">
                        <a:solidFill>
                          <a:schemeClr val="tx1"/>
                        </a:solidFill>
                      </a:endParaRPr>
                    </a:p>
                  </a:txBody>
                  <a:tcPr marL="0" marR="45720"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Total</a:t>
                      </a:r>
                      <a:r>
                        <a:rPr lang="en-US" sz="2400" baseline="0" dirty="0">
                          <a:solidFill>
                            <a:schemeClr val="tx1"/>
                          </a:solidFill>
                        </a:rPr>
                        <a:t> </a:t>
                      </a:r>
                      <a:r>
                        <a:rPr lang="en-US" sz="2400" dirty="0">
                          <a:solidFill>
                            <a:schemeClr val="tx1"/>
                          </a:solidFill>
                        </a:rPr>
                        <a:t>Units </a:t>
                      </a:r>
                    </a:p>
                    <a:p>
                      <a:pPr algn="ctr"/>
                      <a:r>
                        <a:rPr lang="en-US" sz="2400" dirty="0">
                          <a:solidFill>
                            <a:schemeClr val="tx1"/>
                          </a:solidFill>
                        </a:rPr>
                        <a:t>of Activity</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Depreciable</a:t>
                      </a:r>
                      <a:r>
                        <a:rPr lang="en-US" sz="2400" baseline="0" dirty="0">
                          <a:solidFill>
                            <a:schemeClr val="tx1"/>
                          </a:solidFill>
                        </a:rPr>
                        <a:t> </a:t>
                      </a:r>
                      <a:r>
                        <a:rPr lang="en-US" sz="2400" dirty="0">
                          <a:solidFill>
                            <a:schemeClr val="tx1"/>
                          </a:solidFill>
                        </a:rPr>
                        <a:t>Cost</a:t>
                      </a:r>
                      <a:r>
                        <a:rPr lang="en-US" sz="2400" baseline="0" dirty="0">
                          <a:solidFill>
                            <a:schemeClr val="tx1"/>
                          </a:solidFill>
                        </a:rPr>
                        <a:t> </a:t>
                      </a:r>
                    </a:p>
                    <a:p>
                      <a:pPr algn="ctr"/>
                      <a:r>
                        <a:rPr lang="en-US" sz="2400" dirty="0">
                          <a:solidFill>
                            <a:schemeClr val="tx1"/>
                          </a:solidFill>
                        </a:rPr>
                        <a:t>per</a:t>
                      </a:r>
                      <a:r>
                        <a:rPr lang="en-US" sz="2400" baseline="0" dirty="0">
                          <a:solidFill>
                            <a:schemeClr val="tx1"/>
                          </a:solidFill>
                        </a:rPr>
                        <a:t> </a:t>
                      </a:r>
                      <a:r>
                        <a:rPr lang="en-US" sz="2400" dirty="0">
                          <a:solidFill>
                            <a:schemeClr val="tx1"/>
                          </a:solidFill>
                        </a:rPr>
                        <a:t>Unit</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2400" dirty="0">
                          <a:solidFill>
                            <a:schemeClr val="tx1"/>
                          </a:solidFill>
                        </a:rPr>
                        <a:t>€12,000</a:t>
                      </a:r>
                    </a:p>
                  </a:txBody>
                  <a:tcPr marL="9144" marR="9144" marB="9144">
                    <a:lnT w="1905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100,000 miles</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400" b="0" dirty="0">
                          <a:solidFill>
                            <a:schemeClr val="tx1"/>
                          </a:solidFill>
                        </a:rPr>
                        <a:t>=</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400" b="1" dirty="0">
                          <a:solidFill>
                            <a:schemeClr val="tx1"/>
                          </a:solidFill>
                        </a:rPr>
                        <a:t>€0.12</a:t>
                      </a:r>
                    </a:p>
                  </a:txBody>
                  <a:tcPr marL="9144" marR="9144" marB="9144">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824610C3-E9CF-4AAA-8FEF-2E7E561766B5}"/>
              </a:ext>
            </a:extLst>
          </p:cNvPr>
          <p:cNvSpPr>
            <a:spLocks noGrp="1"/>
          </p:cNvSpPr>
          <p:nvPr>
            <p:ph type="sldNum" sz="quarter" idx="10"/>
          </p:nvPr>
        </p:nvSpPr>
        <p:spPr/>
        <p:txBody>
          <a:bodyPr/>
          <a:lstStyle/>
          <a:p>
            <a:fld id="{67B19427-F580-D146-B60E-4CADEE75497F}" type="slidenum">
              <a:rPr lang="en-US" smtClean="0"/>
              <a:pPr/>
              <a:t>27</a:t>
            </a:fld>
            <a:endParaRPr lang="en-US" dirty="0"/>
          </a:p>
        </p:txBody>
      </p:sp>
      <p:sp>
        <p:nvSpPr>
          <p:cNvPr id="6" name="Footer Placeholder 5">
            <a:extLst>
              <a:ext uri="{FF2B5EF4-FFF2-40B4-BE49-F238E27FC236}">
                <a16:creationId xmlns:a16="http://schemas.microsoft.com/office/drawing/2014/main" xmlns="" id="{E9B0C888-011C-4EDD-95AC-76055E5A0FCE}"/>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669175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04800" y="762001"/>
            <a:ext cx="8534400" cy="806448"/>
          </a:xfrm>
        </p:spPr>
        <p:txBody>
          <a:bodyPr/>
          <a:lstStyle/>
          <a:p>
            <a:r>
              <a:rPr lang="en-US" dirty="0"/>
              <a:t>Units-of-Activity Method </a:t>
            </a:r>
            <a:r>
              <a:rPr lang="en-US" sz="2000" b="0" dirty="0"/>
              <a:t>(2 of 2)</a:t>
            </a:r>
            <a:endParaRPr lang="en-US" sz="2000" dirty="0"/>
          </a:p>
        </p:txBody>
      </p:sp>
      <p:graphicFrame>
        <p:nvGraphicFramePr>
          <p:cNvPr id="22" name="Table 21" descr="Table is accessible to screenreaders"/>
          <p:cNvGraphicFramePr>
            <a:graphicFrameLocks noGrp="1"/>
          </p:cNvGraphicFramePr>
          <p:nvPr>
            <p:extLst>
              <p:ext uri="{D42A27DB-BD31-4B8C-83A1-F6EECF244321}">
                <p14:modId xmlns:p14="http://schemas.microsoft.com/office/powerpoint/2010/main" xmlns="" val="1470199741"/>
              </p:ext>
            </p:extLst>
          </p:nvPr>
        </p:nvGraphicFramePr>
        <p:xfrm>
          <a:off x="228565" y="1465175"/>
          <a:ext cx="8720541" cy="457200"/>
        </p:xfrm>
        <a:graphic>
          <a:graphicData uri="http://schemas.openxmlformats.org/drawingml/2006/table">
            <a:tbl>
              <a:tblPr firstRow="1" bandRow="1">
                <a:tableStyleId>{5C22544A-7EE6-4342-B048-85BDC9FD1C3A}</a:tableStyleId>
              </a:tblPr>
              <a:tblGrid>
                <a:gridCol w="1021610">
                  <a:extLst>
                    <a:ext uri="{9D8B030D-6E8A-4147-A177-3AD203B41FA5}">
                      <a16:colId xmlns:a16="http://schemas.microsoft.com/office/drawing/2014/main" xmlns="" val="20000"/>
                    </a:ext>
                  </a:extLst>
                </a:gridCol>
                <a:gridCol w="2726251">
                  <a:extLst>
                    <a:ext uri="{9D8B030D-6E8A-4147-A177-3AD203B41FA5}">
                      <a16:colId xmlns:a16="http://schemas.microsoft.com/office/drawing/2014/main" xmlns="" val="20001"/>
                    </a:ext>
                  </a:extLst>
                </a:gridCol>
                <a:gridCol w="505013">
                  <a:extLst>
                    <a:ext uri="{9D8B030D-6E8A-4147-A177-3AD203B41FA5}">
                      <a16:colId xmlns:a16="http://schemas.microsoft.com/office/drawing/2014/main" xmlns="" val="20002"/>
                    </a:ext>
                  </a:extLst>
                </a:gridCol>
                <a:gridCol w="1009571">
                  <a:extLst>
                    <a:ext uri="{9D8B030D-6E8A-4147-A177-3AD203B41FA5}">
                      <a16:colId xmlns:a16="http://schemas.microsoft.com/office/drawing/2014/main" xmlns="" val="20003"/>
                    </a:ext>
                  </a:extLst>
                </a:gridCol>
                <a:gridCol w="3458096">
                  <a:extLst>
                    <a:ext uri="{9D8B030D-6E8A-4147-A177-3AD203B41FA5}">
                      <a16:colId xmlns:a16="http://schemas.microsoft.com/office/drawing/2014/main" xmlns="" val="20004"/>
                    </a:ext>
                  </a:extLst>
                </a:gridCol>
              </a:tblGrid>
              <a:tr h="370840">
                <a:tc>
                  <a:txBody>
                    <a:bodyPr/>
                    <a:lstStyle/>
                    <a:p>
                      <a:pPr algn="ctr"/>
                      <a:endParaRPr lang="en-US" sz="1800" dirty="0">
                        <a:solidFill>
                          <a:schemeClr val="tx1"/>
                        </a:solidFill>
                      </a:endParaRPr>
                    </a:p>
                  </a:txBody>
                  <a:tcPr anchor="b">
                    <a:noFill/>
                  </a:tcPr>
                </a:tc>
                <a:tc>
                  <a:txBody>
                    <a:bodyPr/>
                    <a:lstStyle/>
                    <a:p>
                      <a:pPr algn="ctr"/>
                      <a:r>
                        <a:rPr lang="en-US" sz="2400" dirty="0">
                          <a:solidFill>
                            <a:schemeClr val="tx1"/>
                          </a:solidFill>
                        </a:rPr>
                        <a:t>Computations</a:t>
                      </a:r>
                    </a:p>
                  </a:txBody>
                  <a:tcPr anchor="b">
                    <a:lnB w="1905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endParaRPr>
                    </a:p>
                  </a:txBody>
                  <a:tcPr anchor="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n-lt"/>
                        <a:ea typeface="+mn-ea"/>
                        <a:cs typeface="+mn-cs"/>
                      </a:endParaRPr>
                    </a:p>
                  </a:txBody>
                  <a:tcPr anchor="b">
                    <a:noFill/>
                  </a:tcPr>
                </a:tc>
                <a:tc>
                  <a:txBody>
                    <a:bodyPr/>
                    <a:lstStyle/>
                    <a:p>
                      <a:pPr algn="ctr"/>
                      <a:r>
                        <a:rPr lang="en-US" sz="2400" dirty="0">
                          <a:solidFill>
                            <a:schemeClr val="tx1"/>
                          </a:solidFill>
                        </a:rPr>
                        <a:t>End of Year</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21" name="Table 20" descr="Table is accessible to screenreaders"/>
          <p:cNvGraphicFramePr>
            <a:graphicFrameLocks noGrp="1"/>
          </p:cNvGraphicFramePr>
          <p:nvPr>
            <p:extLst>
              <p:ext uri="{D42A27DB-BD31-4B8C-83A1-F6EECF244321}">
                <p14:modId xmlns:p14="http://schemas.microsoft.com/office/powerpoint/2010/main" xmlns="" val="3254202060"/>
              </p:ext>
            </p:extLst>
          </p:nvPr>
        </p:nvGraphicFramePr>
        <p:xfrm>
          <a:off x="232604" y="1898290"/>
          <a:ext cx="8716503" cy="2779776"/>
        </p:xfrm>
        <a:graphic>
          <a:graphicData uri="http://schemas.openxmlformats.org/drawingml/2006/table">
            <a:tbl>
              <a:tblPr firstRow="1" bandRow="1">
                <a:tableStyleId>{5C22544A-7EE6-4342-B048-85BDC9FD1C3A}</a:tableStyleId>
              </a:tblPr>
              <a:tblGrid>
                <a:gridCol w="942868">
                  <a:extLst>
                    <a:ext uri="{9D8B030D-6E8A-4147-A177-3AD203B41FA5}">
                      <a16:colId xmlns:a16="http://schemas.microsoft.com/office/drawing/2014/main" xmlns="" val="20000"/>
                    </a:ext>
                  </a:extLst>
                </a:gridCol>
                <a:gridCol w="1221740">
                  <a:extLst>
                    <a:ext uri="{9D8B030D-6E8A-4147-A177-3AD203B41FA5}">
                      <a16:colId xmlns:a16="http://schemas.microsoft.com/office/drawing/2014/main" xmlns="" val="20001"/>
                    </a:ext>
                  </a:extLst>
                </a:gridCol>
                <a:gridCol w="416367">
                  <a:extLst>
                    <a:ext uri="{9D8B030D-6E8A-4147-A177-3AD203B41FA5}">
                      <a16:colId xmlns:a16="http://schemas.microsoft.com/office/drawing/2014/main" xmlns="" val="20002"/>
                    </a:ext>
                  </a:extLst>
                </a:gridCol>
                <a:gridCol w="926296">
                  <a:extLst>
                    <a:ext uri="{9D8B030D-6E8A-4147-A177-3AD203B41FA5}">
                      <a16:colId xmlns:a16="http://schemas.microsoft.com/office/drawing/2014/main" xmlns="" val="20003"/>
                    </a:ext>
                  </a:extLst>
                </a:gridCol>
                <a:gridCol w="438808">
                  <a:extLst>
                    <a:ext uri="{9D8B030D-6E8A-4147-A177-3AD203B41FA5}">
                      <a16:colId xmlns:a16="http://schemas.microsoft.com/office/drawing/2014/main" xmlns="" val="20004"/>
                    </a:ext>
                  </a:extLst>
                </a:gridCol>
                <a:gridCol w="1360616">
                  <a:extLst>
                    <a:ext uri="{9D8B030D-6E8A-4147-A177-3AD203B41FA5}">
                      <a16:colId xmlns:a16="http://schemas.microsoft.com/office/drawing/2014/main" xmlns="" val="20005"/>
                    </a:ext>
                  </a:extLst>
                </a:gridCol>
                <a:gridCol w="1883474">
                  <a:extLst>
                    <a:ext uri="{9D8B030D-6E8A-4147-A177-3AD203B41FA5}">
                      <a16:colId xmlns:a16="http://schemas.microsoft.com/office/drawing/2014/main" xmlns="" val="20006"/>
                    </a:ext>
                  </a:extLst>
                </a:gridCol>
                <a:gridCol w="1526334">
                  <a:extLst>
                    <a:ext uri="{9D8B030D-6E8A-4147-A177-3AD203B41FA5}">
                      <a16:colId xmlns:a16="http://schemas.microsoft.com/office/drawing/2014/main" xmlns="" val="20007"/>
                    </a:ext>
                  </a:extLst>
                </a:gridCol>
              </a:tblGrid>
              <a:tr h="370840">
                <a:tc>
                  <a:txBody>
                    <a:bodyPr/>
                    <a:lstStyle/>
                    <a:p>
                      <a:pPr algn="ctr"/>
                      <a:r>
                        <a:rPr lang="en-US" sz="2400" dirty="0">
                          <a:solidFill>
                            <a:schemeClr val="tx1"/>
                          </a:solidFill>
                        </a:rPr>
                        <a:t>Year</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Units of </a:t>
                      </a:r>
                    </a:p>
                    <a:p>
                      <a:pPr algn="ctr"/>
                      <a:r>
                        <a:rPr lang="en-US" sz="2400" dirty="0">
                          <a:solidFill>
                            <a:schemeClr val="tx1"/>
                          </a:solidFill>
                        </a:rPr>
                        <a:t>Activity</a:t>
                      </a:r>
                    </a:p>
                  </a:txBody>
                  <a:tcPr marL="45720" marR="45720"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x</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Rate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Annual Expense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Accumulated </a:t>
                      </a:r>
                    </a:p>
                    <a:p>
                      <a:pPr algn="ctr"/>
                      <a:r>
                        <a:rPr lang="en-US" sz="2400" dirty="0">
                          <a:solidFill>
                            <a:schemeClr val="tx1"/>
                          </a:solidFill>
                        </a:rPr>
                        <a:t>Depreciation</a:t>
                      </a:r>
                    </a:p>
                  </a:txBody>
                  <a:tcPr marL="45720" marR="45720"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Book </a:t>
                      </a:r>
                    </a:p>
                    <a:p>
                      <a:pPr algn="ctr"/>
                      <a:r>
                        <a:rPr lang="en-US" sz="2400" dirty="0">
                          <a:solidFill>
                            <a:schemeClr val="tx1"/>
                          </a:solidFill>
                        </a:rPr>
                        <a:t>Value</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2400" dirty="0">
                          <a:solidFill>
                            <a:schemeClr val="tx1"/>
                          </a:solidFill>
                        </a:rPr>
                        <a:t>2020</a:t>
                      </a:r>
                    </a:p>
                  </a:txBody>
                  <a:tcPr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15,000</a:t>
                      </a:r>
                    </a:p>
                  </a:txBody>
                  <a:tcPr marL="45720" marR="0"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x</a:t>
                      </a:r>
                    </a:p>
                  </a:txBody>
                  <a:tcPr marB="9144">
                    <a:lnT w="19050" cap="flat" cmpd="sng" algn="ctr">
                      <a:solidFill>
                        <a:schemeClr val="tx1"/>
                      </a:solidFill>
                      <a:prstDash val="solid"/>
                      <a:round/>
                      <a:headEnd type="none" w="med" len="med"/>
                      <a:tailEnd type="none" w="med" len="med"/>
                    </a:lnT>
                    <a:noFill/>
                  </a:tcPr>
                </a:tc>
                <a:tc>
                  <a:txBody>
                    <a:bodyPr/>
                    <a:lstStyle/>
                    <a:p>
                      <a:pPr algn="r"/>
                      <a:r>
                        <a:rPr lang="en-US" sz="2400" dirty="0">
                          <a:solidFill>
                            <a:schemeClr val="tx1"/>
                          </a:solidFill>
                        </a:rPr>
                        <a:t>€.012</a:t>
                      </a:r>
                    </a:p>
                  </a:txBody>
                  <a:tcPr marR="0"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a:t>
                      </a:r>
                    </a:p>
                  </a:txBody>
                  <a:tcPr marB="9144">
                    <a:lnT w="19050" cap="flat" cmpd="sng" algn="ctr">
                      <a:solidFill>
                        <a:schemeClr val="tx1"/>
                      </a:solidFill>
                      <a:prstDash val="solid"/>
                      <a:round/>
                      <a:headEnd type="none" w="med" len="med"/>
                      <a:tailEnd type="none" w="med" len="med"/>
                    </a:lnT>
                    <a:noFill/>
                  </a:tcPr>
                </a:tc>
                <a:tc>
                  <a:txBody>
                    <a:bodyPr/>
                    <a:lstStyle/>
                    <a:p>
                      <a:pPr algn="r"/>
                      <a:r>
                        <a:rPr lang="en-US" sz="2400" b="1" dirty="0">
                          <a:solidFill>
                            <a:srgbClr val="990000"/>
                          </a:solidFill>
                        </a:rPr>
                        <a:t>€  1,800</a:t>
                      </a:r>
                    </a:p>
                  </a:txBody>
                  <a:tcPr marB="9144">
                    <a:lnT w="1905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€ 1,800</a:t>
                      </a:r>
                    </a:p>
                  </a:txBody>
                  <a:tcPr marL="45720" marR="457200" marB="9144">
                    <a:lnT w="19050" cap="flat" cmpd="sng" algn="ctr">
                      <a:solidFill>
                        <a:schemeClr val="tx1"/>
                      </a:solidFill>
                      <a:prstDash val="solid"/>
                      <a:round/>
                      <a:headEnd type="none" w="med" len="med"/>
                      <a:tailEnd type="none" w="med" len="med"/>
                    </a:lnT>
                    <a:noFill/>
                  </a:tcPr>
                </a:tc>
                <a:tc>
                  <a:txBody>
                    <a:bodyPr/>
                    <a:lstStyle/>
                    <a:p>
                      <a:pPr algn="r"/>
                      <a:r>
                        <a:rPr lang="en-US" sz="2400" dirty="0">
                          <a:solidFill>
                            <a:schemeClr val="tx1"/>
                          </a:solidFill>
                        </a:rPr>
                        <a:t>€11,200*</a:t>
                      </a:r>
                    </a:p>
                  </a:txBody>
                  <a:tcPr marB="9144">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p>
                      <a:pPr algn="ctr"/>
                      <a:r>
                        <a:rPr lang="en-US" sz="2400" dirty="0">
                          <a:solidFill>
                            <a:schemeClr val="tx1"/>
                          </a:solidFill>
                        </a:rPr>
                        <a:t>2021</a:t>
                      </a:r>
                    </a:p>
                  </a:txBody>
                  <a:tcPr marT="9144" marB="9144">
                    <a:noFill/>
                  </a:tcPr>
                </a:tc>
                <a:tc>
                  <a:txBody>
                    <a:bodyPr/>
                    <a:lstStyle/>
                    <a:p>
                      <a:pPr algn="ctr"/>
                      <a:r>
                        <a:rPr lang="en-US" sz="2400" dirty="0">
                          <a:solidFill>
                            <a:schemeClr val="tx1"/>
                          </a:solidFill>
                        </a:rPr>
                        <a:t>30,000</a:t>
                      </a:r>
                    </a:p>
                  </a:txBody>
                  <a:tcPr marL="45720" marR="0" marT="9144" marB="9144">
                    <a:noFill/>
                  </a:tcPr>
                </a:tc>
                <a:tc>
                  <a:txBody>
                    <a:bodyPr/>
                    <a:lstStyle/>
                    <a:p>
                      <a:pPr algn="ctr"/>
                      <a:r>
                        <a:rPr lang="en-US" sz="2400" dirty="0">
                          <a:solidFill>
                            <a:schemeClr val="tx1"/>
                          </a:solidFill>
                        </a:rPr>
                        <a:t>x</a:t>
                      </a:r>
                    </a:p>
                  </a:txBody>
                  <a:tcPr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.012</a:t>
                      </a:r>
                    </a:p>
                  </a:txBody>
                  <a:tcPr marR="0" marT="9144" marB="9144">
                    <a:noFill/>
                  </a:tcPr>
                </a:tc>
                <a:tc>
                  <a:txBody>
                    <a:bodyPr/>
                    <a:lstStyle/>
                    <a:p>
                      <a:pPr algn="ctr"/>
                      <a:r>
                        <a:rPr lang="en-US" sz="2400" dirty="0">
                          <a:solidFill>
                            <a:schemeClr val="tx1"/>
                          </a:solidFill>
                        </a:rPr>
                        <a:t>=</a:t>
                      </a:r>
                    </a:p>
                  </a:txBody>
                  <a:tcPr marT="9144" marB="9144">
                    <a:noFill/>
                  </a:tcPr>
                </a:tc>
                <a:tc>
                  <a:txBody>
                    <a:bodyPr/>
                    <a:lstStyle/>
                    <a:p>
                      <a:pPr algn="r"/>
                      <a:r>
                        <a:rPr lang="en-US" sz="2400" b="1" dirty="0">
                          <a:solidFill>
                            <a:srgbClr val="990000"/>
                          </a:solidFill>
                        </a:rPr>
                        <a:t>3,600</a:t>
                      </a:r>
                    </a:p>
                  </a:txBody>
                  <a:tcPr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5,400</a:t>
                      </a:r>
                    </a:p>
                  </a:txBody>
                  <a:tcPr marL="45720" marR="457200" marT="9144" marB="9144">
                    <a:noFill/>
                  </a:tcPr>
                </a:tc>
                <a:tc>
                  <a:txBody>
                    <a:bodyPr/>
                    <a:lstStyle/>
                    <a:p>
                      <a:pPr algn="r"/>
                      <a:r>
                        <a:rPr lang="en-US" sz="2400" dirty="0">
                          <a:solidFill>
                            <a:schemeClr val="tx1"/>
                          </a:solidFill>
                        </a:rPr>
                        <a:t>7,600</a:t>
                      </a:r>
                    </a:p>
                  </a:txBody>
                  <a:tcPr marR="246888" marT="9144" marB="9144">
                    <a:noFill/>
                  </a:tcPr>
                </a:tc>
                <a:extLst>
                  <a:ext uri="{0D108BD9-81ED-4DB2-BD59-A6C34878D82A}">
                    <a16:rowId xmlns:a16="http://schemas.microsoft.com/office/drawing/2014/main" xmlns="" val="10002"/>
                  </a:ext>
                </a:extLst>
              </a:tr>
              <a:tr h="370840">
                <a:tc>
                  <a:txBody>
                    <a:bodyPr/>
                    <a:lstStyle/>
                    <a:p>
                      <a:pPr algn="ctr"/>
                      <a:r>
                        <a:rPr lang="en-US" sz="2400" dirty="0">
                          <a:solidFill>
                            <a:schemeClr val="tx1"/>
                          </a:solidFill>
                        </a:rPr>
                        <a:t>2022</a:t>
                      </a:r>
                    </a:p>
                  </a:txBody>
                  <a:tcPr marT="9144" marB="9144">
                    <a:noFill/>
                  </a:tcPr>
                </a:tc>
                <a:tc>
                  <a:txBody>
                    <a:bodyPr/>
                    <a:lstStyle/>
                    <a:p>
                      <a:pPr algn="ctr"/>
                      <a:r>
                        <a:rPr lang="en-US" sz="2400" dirty="0">
                          <a:solidFill>
                            <a:schemeClr val="tx1"/>
                          </a:solidFill>
                        </a:rPr>
                        <a:t>20,000</a:t>
                      </a:r>
                    </a:p>
                  </a:txBody>
                  <a:tcPr marL="45720" marR="0" marT="9144" marB="9144">
                    <a:noFill/>
                  </a:tcPr>
                </a:tc>
                <a:tc>
                  <a:txBody>
                    <a:bodyPr/>
                    <a:lstStyle/>
                    <a:p>
                      <a:pPr algn="ctr"/>
                      <a:r>
                        <a:rPr lang="en-US" sz="2400" dirty="0">
                          <a:solidFill>
                            <a:schemeClr val="tx1"/>
                          </a:solidFill>
                        </a:rPr>
                        <a:t>x</a:t>
                      </a:r>
                    </a:p>
                  </a:txBody>
                  <a:tcPr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.012</a:t>
                      </a:r>
                    </a:p>
                  </a:txBody>
                  <a:tcPr marR="0" marT="9144" marB="9144">
                    <a:noFill/>
                  </a:tcPr>
                </a:tc>
                <a:tc>
                  <a:txBody>
                    <a:bodyPr/>
                    <a:lstStyle/>
                    <a:p>
                      <a:pPr algn="ctr"/>
                      <a:r>
                        <a:rPr lang="en-US" sz="2400" dirty="0">
                          <a:solidFill>
                            <a:schemeClr val="tx1"/>
                          </a:solidFill>
                        </a:rPr>
                        <a:t>=</a:t>
                      </a:r>
                    </a:p>
                  </a:txBody>
                  <a:tcPr marT="9144" marB="9144">
                    <a:noFill/>
                  </a:tcPr>
                </a:tc>
                <a:tc>
                  <a:txBody>
                    <a:bodyPr/>
                    <a:lstStyle/>
                    <a:p>
                      <a:pPr algn="r"/>
                      <a:r>
                        <a:rPr lang="en-US" sz="2400" b="1" dirty="0">
                          <a:solidFill>
                            <a:srgbClr val="990000"/>
                          </a:solidFill>
                        </a:rPr>
                        <a:t>2,400</a:t>
                      </a:r>
                    </a:p>
                  </a:txBody>
                  <a:tcPr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7,800</a:t>
                      </a:r>
                    </a:p>
                  </a:txBody>
                  <a:tcPr marL="45720" marR="457200" marT="9144" marB="9144">
                    <a:noFill/>
                  </a:tcPr>
                </a:tc>
                <a:tc>
                  <a:txBody>
                    <a:bodyPr/>
                    <a:lstStyle/>
                    <a:p>
                      <a:pPr algn="r"/>
                      <a:r>
                        <a:rPr lang="en-US" sz="2400" dirty="0">
                          <a:solidFill>
                            <a:schemeClr val="tx1"/>
                          </a:solidFill>
                        </a:rPr>
                        <a:t>5,200</a:t>
                      </a:r>
                    </a:p>
                  </a:txBody>
                  <a:tcPr marR="246888" marT="9144" marB="9144">
                    <a:noFill/>
                  </a:tcPr>
                </a:tc>
                <a:extLst>
                  <a:ext uri="{0D108BD9-81ED-4DB2-BD59-A6C34878D82A}">
                    <a16:rowId xmlns:a16="http://schemas.microsoft.com/office/drawing/2014/main" xmlns="" val="10003"/>
                  </a:ext>
                </a:extLst>
              </a:tr>
              <a:tr h="370840">
                <a:tc>
                  <a:txBody>
                    <a:bodyPr/>
                    <a:lstStyle/>
                    <a:p>
                      <a:pPr algn="ctr"/>
                      <a:r>
                        <a:rPr lang="en-US" sz="2400" dirty="0">
                          <a:solidFill>
                            <a:schemeClr val="tx1"/>
                          </a:solidFill>
                        </a:rPr>
                        <a:t>2023</a:t>
                      </a:r>
                    </a:p>
                  </a:txBody>
                  <a:tcPr marT="9144" marB="9144">
                    <a:noFill/>
                  </a:tcPr>
                </a:tc>
                <a:tc>
                  <a:txBody>
                    <a:bodyPr/>
                    <a:lstStyle/>
                    <a:p>
                      <a:pPr algn="ctr"/>
                      <a:r>
                        <a:rPr lang="en-US" sz="2400" dirty="0">
                          <a:solidFill>
                            <a:schemeClr val="tx1"/>
                          </a:solidFill>
                        </a:rPr>
                        <a:t>25,000</a:t>
                      </a:r>
                    </a:p>
                  </a:txBody>
                  <a:tcPr marL="45720" marR="0" marT="9144" marB="9144">
                    <a:noFill/>
                  </a:tcPr>
                </a:tc>
                <a:tc>
                  <a:txBody>
                    <a:bodyPr/>
                    <a:lstStyle/>
                    <a:p>
                      <a:pPr algn="ctr"/>
                      <a:r>
                        <a:rPr lang="en-US" sz="2400" dirty="0">
                          <a:solidFill>
                            <a:schemeClr val="tx1"/>
                          </a:solidFill>
                        </a:rPr>
                        <a:t>x</a:t>
                      </a:r>
                    </a:p>
                  </a:txBody>
                  <a:tcPr marT="9144" marB="9144">
                    <a:noFill/>
                  </a:tcPr>
                </a:tc>
                <a:tc>
                  <a:txBody>
                    <a:bodyPr/>
                    <a:lstStyle/>
                    <a:p>
                      <a:pPr algn="r"/>
                      <a:r>
                        <a:rPr lang="en-US" sz="2400" dirty="0">
                          <a:solidFill>
                            <a:schemeClr val="tx1"/>
                          </a:solidFill>
                        </a:rPr>
                        <a:t>.012</a:t>
                      </a:r>
                    </a:p>
                  </a:txBody>
                  <a:tcPr marR="0" marT="9144" marB="9144">
                    <a:noFill/>
                  </a:tcPr>
                </a:tc>
                <a:tc>
                  <a:txBody>
                    <a:bodyPr/>
                    <a:lstStyle/>
                    <a:p>
                      <a:pPr algn="ctr"/>
                      <a:r>
                        <a:rPr lang="en-US" sz="2400" dirty="0">
                          <a:solidFill>
                            <a:schemeClr val="tx1"/>
                          </a:solidFill>
                        </a:rPr>
                        <a:t>=</a:t>
                      </a:r>
                    </a:p>
                  </a:txBody>
                  <a:tcPr marT="9144" marB="9144">
                    <a:noFill/>
                  </a:tcPr>
                </a:tc>
                <a:tc>
                  <a:txBody>
                    <a:bodyPr/>
                    <a:lstStyle/>
                    <a:p>
                      <a:pPr algn="r"/>
                      <a:r>
                        <a:rPr lang="en-US" sz="2400" b="1" dirty="0">
                          <a:solidFill>
                            <a:srgbClr val="990000"/>
                          </a:solidFill>
                        </a:rPr>
                        <a:t>3,000</a:t>
                      </a:r>
                    </a:p>
                  </a:txBody>
                  <a:tcPr marT="9144" marB="9144">
                    <a:lnB w="12700" cmpd="sng">
                      <a:noFill/>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10,800</a:t>
                      </a:r>
                    </a:p>
                  </a:txBody>
                  <a:tcPr marL="45720" marR="457200" marT="9144" marB="9144">
                    <a:noFill/>
                  </a:tcPr>
                </a:tc>
                <a:tc>
                  <a:txBody>
                    <a:bodyPr/>
                    <a:lstStyle/>
                    <a:p>
                      <a:pPr algn="r"/>
                      <a:r>
                        <a:rPr lang="en-US" sz="2400" dirty="0">
                          <a:solidFill>
                            <a:schemeClr val="tx1"/>
                          </a:solidFill>
                        </a:rPr>
                        <a:t>2,200</a:t>
                      </a:r>
                    </a:p>
                  </a:txBody>
                  <a:tcPr marR="246888" marT="9144" marB="9144">
                    <a:noFill/>
                  </a:tcPr>
                </a:tc>
                <a:extLst>
                  <a:ext uri="{0D108BD9-81ED-4DB2-BD59-A6C34878D82A}">
                    <a16:rowId xmlns:a16="http://schemas.microsoft.com/office/drawing/2014/main" xmlns="" val="10004"/>
                  </a:ext>
                </a:extLst>
              </a:tr>
              <a:tr h="370840">
                <a:tc>
                  <a:txBody>
                    <a:bodyPr/>
                    <a:lstStyle/>
                    <a:p>
                      <a:pPr algn="ctr"/>
                      <a:r>
                        <a:rPr lang="en-US" sz="2400" dirty="0">
                          <a:solidFill>
                            <a:schemeClr val="tx1"/>
                          </a:solidFill>
                        </a:rPr>
                        <a:t>2024</a:t>
                      </a:r>
                    </a:p>
                  </a:txBody>
                  <a:tcPr marT="9144" marB="9144">
                    <a:noFill/>
                  </a:tcPr>
                </a:tc>
                <a:tc>
                  <a:txBody>
                    <a:bodyPr/>
                    <a:lstStyle/>
                    <a:p>
                      <a:pPr algn="ctr"/>
                      <a:r>
                        <a:rPr lang="en-US" sz="2400" dirty="0">
                          <a:solidFill>
                            <a:schemeClr val="tx1"/>
                          </a:solidFill>
                        </a:rPr>
                        <a:t>10,000</a:t>
                      </a:r>
                    </a:p>
                  </a:txBody>
                  <a:tcPr marL="45720" marR="0" marT="9144" marB="9144">
                    <a:noFill/>
                  </a:tcPr>
                </a:tc>
                <a:tc>
                  <a:txBody>
                    <a:bodyPr/>
                    <a:lstStyle/>
                    <a:p>
                      <a:pPr algn="ctr"/>
                      <a:r>
                        <a:rPr lang="en-US" sz="2400" dirty="0">
                          <a:solidFill>
                            <a:schemeClr val="tx1"/>
                          </a:solidFill>
                        </a:rPr>
                        <a:t>x</a:t>
                      </a:r>
                    </a:p>
                  </a:txBody>
                  <a:tcPr marT="9144" marB="9144">
                    <a:noFill/>
                  </a:tcPr>
                </a:tc>
                <a:tc>
                  <a:txBody>
                    <a:bodyPr/>
                    <a:lstStyle/>
                    <a:p>
                      <a:pPr algn="r"/>
                      <a:r>
                        <a:rPr lang="en-US" sz="2400" dirty="0">
                          <a:solidFill>
                            <a:schemeClr val="tx1"/>
                          </a:solidFill>
                        </a:rPr>
                        <a:t>.012</a:t>
                      </a:r>
                    </a:p>
                  </a:txBody>
                  <a:tcPr marR="0" marT="9144" marB="9144">
                    <a:noFill/>
                  </a:tcPr>
                </a:tc>
                <a:tc>
                  <a:txBody>
                    <a:bodyPr/>
                    <a:lstStyle/>
                    <a:p>
                      <a:pPr algn="ctr"/>
                      <a:r>
                        <a:rPr lang="en-US" sz="2400" dirty="0">
                          <a:solidFill>
                            <a:schemeClr val="tx1"/>
                          </a:solidFill>
                        </a:rPr>
                        <a:t>=</a:t>
                      </a:r>
                    </a:p>
                  </a:txBody>
                  <a:tcPr marT="9144" marB="9144">
                    <a:lnR w="12700" cmpd="sng">
                      <a:noFill/>
                    </a:lnR>
                    <a:noFill/>
                  </a:tcPr>
                </a:tc>
                <a:tc>
                  <a:txBody>
                    <a:bodyPr/>
                    <a:lstStyle/>
                    <a:p>
                      <a:pPr algn="r"/>
                      <a:r>
                        <a:rPr lang="en-US" sz="2400" b="1" dirty="0">
                          <a:solidFill>
                            <a:srgbClr val="990000"/>
                          </a:solidFill>
                        </a:rPr>
                        <a:t>1,200</a:t>
                      </a:r>
                    </a:p>
                  </a:txBody>
                  <a:tcPr marT="9144" marB="9144">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12,000</a:t>
                      </a:r>
                    </a:p>
                  </a:txBody>
                  <a:tcPr marL="45720" marR="457200" marT="9144" marB="9144">
                    <a:lnL w="12700" cmpd="sng">
                      <a:noFill/>
                    </a:lnL>
                    <a:noFill/>
                  </a:tcPr>
                </a:tc>
                <a:tc>
                  <a:txBody>
                    <a:bodyPr/>
                    <a:lstStyle/>
                    <a:p>
                      <a:pPr algn="r"/>
                      <a:r>
                        <a:rPr lang="en-US" sz="2400" b="1" dirty="0">
                          <a:solidFill>
                            <a:srgbClr val="990000"/>
                          </a:solidFill>
                        </a:rPr>
                        <a:t>1,000</a:t>
                      </a:r>
                    </a:p>
                  </a:txBody>
                  <a:tcPr marR="246888" marT="9144" marB="9144">
                    <a:noFill/>
                  </a:tcPr>
                </a:tc>
                <a:extLst>
                  <a:ext uri="{0D108BD9-81ED-4DB2-BD59-A6C34878D82A}">
                    <a16:rowId xmlns:a16="http://schemas.microsoft.com/office/drawing/2014/main" xmlns="" val="10005"/>
                  </a:ext>
                </a:extLst>
              </a:tr>
            </a:tbl>
          </a:graphicData>
        </a:graphic>
      </p:graphicFrame>
      <p:sp>
        <p:nvSpPr>
          <p:cNvPr id="11"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245985" y="4871005"/>
            <a:ext cx="1973270" cy="461665"/>
          </a:xfrm>
          <a:ln>
            <a:noFill/>
          </a:ln>
        </p:spPr>
        <p:txBody>
          <a:bodyPr wrap="square" anchor="t" anchorCtr="0">
            <a:spAutoFit/>
          </a:bodyPr>
          <a:lstStyle/>
          <a:p>
            <a:pPr algn="ctr">
              <a:lnSpc>
                <a:spcPct val="100000"/>
              </a:lnSpc>
              <a:spcBef>
                <a:spcPts val="0"/>
              </a:spcBef>
            </a:pPr>
            <a:r>
              <a:rPr lang="en-US" sz="2400" b="1" dirty="0">
                <a:solidFill>
                  <a:srgbClr val="990000"/>
                </a:solidFill>
              </a:rPr>
              <a:t>Journal Entry</a:t>
            </a:r>
          </a:p>
        </p:txBody>
      </p:sp>
      <p:sp>
        <p:nvSpPr>
          <p:cNvPr id="1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473670" y="5250480"/>
            <a:ext cx="1517900" cy="474785"/>
          </a:xfrm>
          <a:ln>
            <a:noFill/>
          </a:ln>
        </p:spPr>
        <p:txBody>
          <a:bodyPr anchor="ctr" anchorCtr="0"/>
          <a:lstStyle/>
          <a:p>
            <a:pPr algn="ctr">
              <a:lnSpc>
                <a:spcPct val="100000"/>
              </a:lnSpc>
              <a:spcBef>
                <a:spcPts val="1200"/>
              </a:spcBef>
            </a:pPr>
            <a:r>
              <a:rPr lang="en-US" sz="2400" b="1" dirty="0">
                <a:solidFill>
                  <a:srgbClr val="990000"/>
                </a:solidFill>
              </a:rPr>
              <a:t>2020</a:t>
            </a:r>
          </a:p>
        </p:txBody>
      </p:sp>
      <p:sp>
        <p:nvSpPr>
          <p:cNvPr id="7"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991570" y="5250480"/>
            <a:ext cx="4098330" cy="474785"/>
          </a:xfrm>
          <a:ln>
            <a:noFill/>
          </a:ln>
        </p:spPr>
        <p:txBody>
          <a:bodyPr anchor="ctr" anchorCtr="0"/>
          <a:lstStyle/>
          <a:p>
            <a:pPr>
              <a:lnSpc>
                <a:spcPct val="100000"/>
              </a:lnSpc>
              <a:spcBef>
                <a:spcPts val="1200"/>
              </a:spcBef>
            </a:pPr>
            <a:r>
              <a:rPr lang="en-US" sz="2400" dirty="0"/>
              <a:t>Depreciation Expense</a:t>
            </a:r>
          </a:p>
        </p:txBody>
      </p:sp>
      <p:sp>
        <p:nvSpPr>
          <p:cNvPr id="8"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241690" y="5250480"/>
            <a:ext cx="1295400" cy="474785"/>
          </a:xfrm>
          <a:ln>
            <a:noFill/>
          </a:ln>
        </p:spPr>
        <p:txBody>
          <a:bodyPr anchor="ctr" anchorCtr="0"/>
          <a:lstStyle/>
          <a:p>
            <a:pPr algn="r">
              <a:lnSpc>
                <a:spcPct val="100000"/>
              </a:lnSpc>
              <a:spcBef>
                <a:spcPts val="1200"/>
              </a:spcBef>
            </a:pPr>
            <a:r>
              <a:rPr lang="en-US" sz="2400" dirty="0"/>
              <a:t>1,800</a:t>
            </a:r>
          </a:p>
        </p:txBody>
      </p:sp>
      <p:sp>
        <p:nvSpPr>
          <p:cNvPr id="9"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991570" y="5686435"/>
            <a:ext cx="4098330" cy="474785"/>
          </a:xfrm>
          <a:ln>
            <a:noFill/>
          </a:ln>
        </p:spPr>
        <p:txBody>
          <a:bodyPr anchor="ctr" anchorCtr="0"/>
          <a:lstStyle/>
          <a:p>
            <a:pPr marL="457200">
              <a:lnSpc>
                <a:spcPct val="100000"/>
              </a:lnSpc>
              <a:spcBef>
                <a:spcPts val="1200"/>
              </a:spcBef>
            </a:pPr>
            <a:r>
              <a:rPr lang="en-US" sz="2400" dirty="0"/>
              <a:t>Accumulated Depreciation</a:t>
            </a:r>
          </a:p>
        </p:txBody>
      </p:sp>
      <p:sp>
        <p:nvSpPr>
          <p:cNvPr id="10"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537090" y="5686435"/>
            <a:ext cx="1243043" cy="474785"/>
          </a:xfrm>
          <a:ln>
            <a:noFill/>
          </a:ln>
        </p:spPr>
        <p:txBody>
          <a:bodyPr anchor="ctr" anchorCtr="0"/>
          <a:lstStyle/>
          <a:p>
            <a:pPr algn="r">
              <a:lnSpc>
                <a:spcPct val="100000"/>
              </a:lnSpc>
              <a:spcBef>
                <a:spcPts val="1200"/>
              </a:spcBef>
            </a:pPr>
            <a:r>
              <a:rPr lang="en-US" sz="2400" dirty="0">
                <a:cs typeface="Calibri" panose="020F0502020204030204" pitchFamily="34" charset="0"/>
              </a:rPr>
              <a:t>1,800</a:t>
            </a:r>
          </a:p>
        </p:txBody>
      </p:sp>
      <p:sp>
        <p:nvSpPr>
          <p:cNvPr id="3" name="Rectangle 2"/>
          <p:cNvSpPr/>
          <p:nvPr/>
        </p:nvSpPr>
        <p:spPr>
          <a:xfrm>
            <a:off x="94195" y="5908868"/>
            <a:ext cx="1923925" cy="369332"/>
          </a:xfrm>
          <a:prstGeom prst="rect">
            <a:avLst/>
          </a:prstGeom>
        </p:spPr>
        <p:txBody>
          <a:bodyPr wrap="none">
            <a:spAutoFit/>
          </a:bodyPr>
          <a:lstStyle/>
          <a:p>
            <a:r>
              <a:rPr lang="en-US" dirty="0"/>
              <a:t>*€13,000 − €1,800</a:t>
            </a:r>
            <a:endParaRPr lang="en-US" sz="4800" dirty="0"/>
          </a:p>
        </p:txBody>
      </p:sp>
      <p:sp>
        <p:nvSpPr>
          <p:cNvPr id="4" name="Slide Number Placeholder 3"/>
          <p:cNvSpPr>
            <a:spLocks noGrp="1"/>
          </p:cNvSpPr>
          <p:nvPr>
            <p:ph type="sldNum" sz="quarter" idx="10"/>
          </p:nvPr>
        </p:nvSpPr>
        <p:spPr>
          <a:ln>
            <a:noFill/>
          </a:ln>
        </p:spPr>
        <p:txBody>
          <a:bodyPr/>
          <a:lstStyle/>
          <a:p>
            <a:fld id="{67B19427-F580-D146-B60E-4CADEE75497F}" type="slidenum">
              <a:rPr lang="en-US" smtClean="0"/>
              <a:pPr/>
              <a:t>28</a:t>
            </a:fld>
            <a:endParaRPr lang="en-US" dirty="0"/>
          </a:p>
        </p:txBody>
      </p:sp>
      <p:sp>
        <p:nvSpPr>
          <p:cNvPr id="5" name="Footer Placeholder 4"/>
          <p:cNvSpPr>
            <a:spLocks noGrp="1"/>
          </p:cNvSpPr>
          <p:nvPr>
            <p:ph type="ftr" sz="quarter" idx="11"/>
          </p:nvPr>
        </p:nvSpPr>
        <p:spPr>
          <a:ln>
            <a:noFill/>
          </a:ln>
        </p:spPr>
        <p:txBody>
          <a:bodyPr/>
          <a:lstStyle/>
          <a:p>
            <a:r>
              <a:rPr lang="en-US" dirty="0"/>
              <a:t>Copyright ©2019 John Wiley &amp; Sons, Inc. </a:t>
            </a:r>
          </a:p>
        </p:txBody>
      </p:sp>
    </p:spTree>
    <p:extLst>
      <p:ext uri="{BB962C8B-B14F-4D97-AF65-F5344CB8AC3E}">
        <p14:creationId xmlns:p14="http://schemas.microsoft.com/office/powerpoint/2010/main" xmlns="" val="343961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878E3E-A934-46E2-84C2-42D68BF5B47D}"/>
              </a:ext>
            </a:extLst>
          </p:cNvPr>
          <p:cNvSpPr>
            <a:spLocks noGrp="1"/>
          </p:cNvSpPr>
          <p:nvPr>
            <p:ph type="title"/>
          </p:nvPr>
        </p:nvSpPr>
        <p:spPr/>
        <p:txBody>
          <a:bodyPr>
            <a:normAutofit/>
          </a:bodyPr>
          <a:lstStyle/>
          <a:p>
            <a:r>
              <a:rPr lang="en-US" dirty="0"/>
              <a:t>Declining-Balance Method </a:t>
            </a:r>
            <a:r>
              <a:rPr lang="en-US" sz="2000" b="0" baseline="0" dirty="0"/>
              <a:t>(1 of 3)</a:t>
            </a:r>
          </a:p>
        </p:txBody>
      </p:sp>
      <p:sp>
        <p:nvSpPr>
          <p:cNvPr id="3" name="Content Placeholder 2">
            <a:extLst>
              <a:ext uri="{FF2B5EF4-FFF2-40B4-BE49-F238E27FC236}">
                <a16:creationId xmlns:a16="http://schemas.microsoft.com/office/drawing/2014/main" xmlns="" id="{DDE33C88-1F0B-4F5A-803E-C1E36606A40E}"/>
              </a:ext>
            </a:extLst>
          </p:cNvPr>
          <p:cNvSpPr>
            <a:spLocks noGrp="1"/>
          </p:cNvSpPr>
          <p:nvPr>
            <p:ph sz="quarter" idx="16"/>
          </p:nvPr>
        </p:nvSpPr>
        <p:spPr>
          <a:xfrm>
            <a:off x="304800" y="1455730"/>
            <a:ext cx="8534400" cy="4419600"/>
          </a:xfrm>
        </p:spPr>
        <p:txBody>
          <a:bodyPr/>
          <a:lstStyle/>
          <a:p>
            <a:pPr marL="573088" indent="-341313">
              <a:lnSpc>
                <a:spcPct val="100000"/>
              </a:lnSpc>
              <a:spcBef>
                <a:spcPts val="1200"/>
              </a:spcBef>
              <a:buClr>
                <a:schemeClr val="accent2"/>
              </a:buClr>
              <a:buFont typeface="Arial" panose="020B0604020202020204" pitchFamily="34" charset="0"/>
              <a:buChar char="•"/>
            </a:pPr>
            <a:r>
              <a:rPr lang="en-US" dirty="0"/>
              <a:t>Accelerated method</a:t>
            </a:r>
          </a:p>
          <a:p>
            <a:pPr marL="573088" indent="-341313">
              <a:lnSpc>
                <a:spcPct val="100000"/>
              </a:lnSpc>
              <a:spcBef>
                <a:spcPts val="1200"/>
              </a:spcBef>
              <a:buClr>
                <a:schemeClr val="accent2"/>
              </a:buClr>
              <a:buFont typeface="Arial" panose="020B0604020202020204" pitchFamily="34" charset="0"/>
              <a:buChar char="•"/>
            </a:pPr>
            <a:r>
              <a:rPr lang="en-US" dirty="0"/>
              <a:t>Decreasing annual depreciation expense over asset’s useful life</a:t>
            </a:r>
          </a:p>
          <a:p>
            <a:pPr marL="573088" indent="-341313">
              <a:lnSpc>
                <a:spcPct val="100000"/>
              </a:lnSpc>
              <a:spcBef>
                <a:spcPts val="1200"/>
              </a:spcBef>
              <a:buClr>
                <a:schemeClr val="accent2"/>
              </a:buClr>
              <a:buFont typeface="Arial" panose="020B0604020202020204" pitchFamily="34" charset="0"/>
              <a:buChar char="•"/>
            </a:pPr>
            <a:r>
              <a:rPr lang="en-US" dirty="0"/>
              <a:t>Double declining-balance rate is double the straight-line rate</a:t>
            </a:r>
          </a:p>
          <a:p>
            <a:pPr marL="573088" indent="-341313">
              <a:lnSpc>
                <a:spcPct val="100000"/>
              </a:lnSpc>
              <a:spcBef>
                <a:spcPts val="1200"/>
              </a:spcBef>
              <a:buClr>
                <a:schemeClr val="accent2"/>
              </a:buClr>
              <a:buFont typeface="Arial" panose="020B0604020202020204" pitchFamily="34" charset="0"/>
              <a:buChar char="•"/>
            </a:pPr>
            <a:r>
              <a:rPr lang="en-US" dirty="0"/>
              <a:t>Rate applied to book value</a:t>
            </a:r>
          </a:p>
        </p:txBody>
      </p:sp>
      <p:sp>
        <p:nvSpPr>
          <p:cNvPr id="4" name="Slide Number Placeholder 3">
            <a:extLst>
              <a:ext uri="{FF2B5EF4-FFF2-40B4-BE49-F238E27FC236}">
                <a16:creationId xmlns:a16="http://schemas.microsoft.com/office/drawing/2014/main" xmlns="" id="{726BA5C7-2471-451E-A78D-361EC32FF60F}"/>
              </a:ext>
            </a:extLst>
          </p:cNvPr>
          <p:cNvSpPr>
            <a:spLocks noGrp="1"/>
          </p:cNvSpPr>
          <p:nvPr>
            <p:ph type="sldNum" sz="quarter" idx="10"/>
          </p:nvPr>
        </p:nvSpPr>
        <p:spPr/>
        <p:txBody>
          <a:bodyPr/>
          <a:lstStyle/>
          <a:p>
            <a:fld id="{67B19427-F580-D146-B60E-4CADEE75497F}" type="slidenum">
              <a:rPr lang="en-US" smtClean="0"/>
              <a:pPr/>
              <a:t>29</a:t>
            </a:fld>
            <a:endParaRPr lang="en-US" dirty="0"/>
          </a:p>
        </p:txBody>
      </p:sp>
      <p:sp>
        <p:nvSpPr>
          <p:cNvPr id="5" name="Footer Placeholder 4">
            <a:extLst>
              <a:ext uri="{FF2B5EF4-FFF2-40B4-BE49-F238E27FC236}">
                <a16:creationId xmlns:a16="http://schemas.microsoft.com/office/drawing/2014/main" xmlns="" id="{B2CDB800-11BE-474F-9010-B94C7EA25BC3}"/>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65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1</a:t>
            </a:r>
            <a:br>
              <a:rPr lang="en-IN" dirty="0">
                <a:solidFill>
                  <a:srgbClr val="931B21"/>
                </a:solidFill>
              </a:rPr>
            </a:br>
            <a:r>
              <a:rPr lang="en-IN" dirty="0">
                <a:solidFill>
                  <a:schemeClr val="accent1"/>
                </a:solidFill>
              </a:rPr>
              <a:t>Explain the Accounting for Plant Asset Expenditures</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3</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4056546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04800" y="762001"/>
            <a:ext cx="8534400" cy="838199"/>
          </a:xfrm>
        </p:spPr>
        <p:txBody>
          <a:bodyPr/>
          <a:lstStyle/>
          <a:p>
            <a:r>
              <a:rPr lang="en-US" dirty="0"/>
              <a:t>Declining-Balance Method </a:t>
            </a:r>
            <a:r>
              <a:rPr lang="en-US" sz="2000" b="0" dirty="0"/>
              <a:t>(2 of 3)</a:t>
            </a:r>
            <a:endParaRPr lang="en-US" sz="2000" dirty="0"/>
          </a:p>
        </p:txBody>
      </p:sp>
      <p:graphicFrame>
        <p:nvGraphicFramePr>
          <p:cNvPr id="22" name="Table 21" descr="Table is accessible to screenreaders"/>
          <p:cNvGraphicFramePr>
            <a:graphicFrameLocks noGrp="1"/>
          </p:cNvGraphicFramePr>
          <p:nvPr>
            <p:extLst>
              <p:ext uri="{D42A27DB-BD31-4B8C-83A1-F6EECF244321}">
                <p14:modId xmlns:p14="http://schemas.microsoft.com/office/powerpoint/2010/main" xmlns="" val="3956488360"/>
              </p:ext>
            </p:extLst>
          </p:nvPr>
        </p:nvGraphicFramePr>
        <p:xfrm>
          <a:off x="208773" y="1465175"/>
          <a:ext cx="8739635" cy="457200"/>
        </p:xfrm>
        <a:graphic>
          <a:graphicData uri="http://schemas.openxmlformats.org/drawingml/2006/table">
            <a:tbl>
              <a:tblPr firstRow="1" bandRow="1">
                <a:tableStyleId>{5C22544A-7EE6-4342-B048-85BDC9FD1C3A}</a:tableStyleId>
              </a:tblPr>
              <a:tblGrid>
                <a:gridCol w="867093">
                  <a:extLst>
                    <a:ext uri="{9D8B030D-6E8A-4147-A177-3AD203B41FA5}">
                      <a16:colId xmlns:a16="http://schemas.microsoft.com/office/drawing/2014/main" xmlns="" val="20000"/>
                    </a:ext>
                  </a:extLst>
                </a:gridCol>
                <a:gridCol w="2991549">
                  <a:extLst>
                    <a:ext uri="{9D8B030D-6E8A-4147-A177-3AD203B41FA5}">
                      <a16:colId xmlns:a16="http://schemas.microsoft.com/office/drawing/2014/main" xmlns="" val="20001"/>
                    </a:ext>
                  </a:extLst>
                </a:gridCol>
                <a:gridCol w="403543">
                  <a:extLst>
                    <a:ext uri="{9D8B030D-6E8A-4147-A177-3AD203B41FA5}">
                      <a16:colId xmlns:a16="http://schemas.microsoft.com/office/drawing/2014/main" xmlns="" val="20002"/>
                    </a:ext>
                  </a:extLst>
                </a:gridCol>
                <a:gridCol w="1251268">
                  <a:extLst>
                    <a:ext uri="{9D8B030D-6E8A-4147-A177-3AD203B41FA5}">
                      <a16:colId xmlns:a16="http://schemas.microsoft.com/office/drawing/2014/main" xmlns="" val="20003"/>
                    </a:ext>
                  </a:extLst>
                </a:gridCol>
                <a:gridCol w="3226182">
                  <a:extLst>
                    <a:ext uri="{9D8B030D-6E8A-4147-A177-3AD203B41FA5}">
                      <a16:colId xmlns:a16="http://schemas.microsoft.com/office/drawing/2014/main" xmlns="" val="20004"/>
                    </a:ext>
                  </a:extLst>
                </a:gridCol>
              </a:tblGrid>
              <a:tr h="370840">
                <a:tc>
                  <a:txBody>
                    <a:bodyPr/>
                    <a:lstStyle/>
                    <a:p>
                      <a:pPr algn="ctr"/>
                      <a:endParaRPr lang="en-US" sz="1800" dirty="0">
                        <a:solidFill>
                          <a:schemeClr val="tx1"/>
                        </a:solidFill>
                      </a:endParaRPr>
                    </a:p>
                  </a:txBody>
                  <a:tcPr anchor="b">
                    <a:noFill/>
                  </a:tcPr>
                </a:tc>
                <a:tc>
                  <a:txBody>
                    <a:bodyPr/>
                    <a:lstStyle/>
                    <a:p>
                      <a:pPr algn="ctr"/>
                      <a:r>
                        <a:rPr lang="en-US" sz="2400" dirty="0">
                          <a:solidFill>
                            <a:schemeClr val="tx1"/>
                          </a:solidFill>
                        </a:rPr>
                        <a:t>Computations</a:t>
                      </a:r>
                    </a:p>
                  </a:txBody>
                  <a:tcPr anchor="b">
                    <a:lnB w="1905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endParaRPr>
                    </a:p>
                  </a:txBody>
                  <a:tcPr anchor="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n-lt"/>
                        <a:ea typeface="+mn-ea"/>
                        <a:cs typeface="+mn-cs"/>
                      </a:endParaRPr>
                    </a:p>
                  </a:txBody>
                  <a:tcPr anchor="b">
                    <a:noFill/>
                  </a:tcPr>
                </a:tc>
                <a:tc>
                  <a:txBody>
                    <a:bodyPr/>
                    <a:lstStyle/>
                    <a:p>
                      <a:pPr algn="ctr"/>
                      <a:r>
                        <a:rPr lang="en-US" sz="2400" dirty="0">
                          <a:solidFill>
                            <a:schemeClr val="tx1"/>
                          </a:solidFill>
                        </a:rPr>
                        <a:t>End of Year</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21" name="Table 20" descr="Table is accessible to screenreaders"/>
          <p:cNvGraphicFramePr>
            <a:graphicFrameLocks noGrp="1"/>
          </p:cNvGraphicFramePr>
          <p:nvPr>
            <p:extLst>
              <p:ext uri="{D42A27DB-BD31-4B8C-83A1-F6EECF244321}">
                <p14:modId xmlns:p14="http://schemas.microsoft.com/office/powerpoint/2010/main" xmlns="" val="3773834295"/>
              </p:ext>
            </p:extLst>
          </p:nvPr>
        </p:nvGraphicFramePr>
        <p:xfrm>
          <a:off x="208773" y="1898290"/>
          <a:ext cx="8709154" cy="2779776"/>
        </p:xfrm>
        <a:graphic>
          <a:graphicData uri="http://schemas.openxmlformats.org/drawingml/2006/table">
            <a:tbl>
              <a:tblPr firstRow="1" bandRow="1">
                <a:tableStyleId>{5C22544A-7EE6-4342-B048-85BDC9FD1C3A}</a:tableStyleId>
              </a:tblPr>
              <a:tblGrid>
                <a:gridCol w="867093">
                  <a:extLst>
                    <a:ext uri="{9D8B030D-6E8A-4147-A177-3AD203B41FA5}">
                      <a16:colId xmlns:a16="http://schemas.microsoft.com/office/drawing/2014/main" xmlns="" val="20000"/>
                    </a:ext>
                  </a:extLst>
                </a:gridCol>
                <a:gridCol w="1740598">
                  <a:extLst>
                    <a:ext uri="{9D8B030D-6E8A-4147-A177-3AD203B41FA5}">
                      <a16:colId xmlns:a16="http://schemas.microsoft.com/office/drawing/2014/main" xmlns="" val="20001"/>
                    </a:ext>
                  </a:extLst>
                </a:gridCol>
                <a:gridCol w="382905">
                  <a:extLst>
                    <a:ext uri="{9D8B030D-6E8A-4147-A177-3AD203B41FA5}">
                      <a16:colId xmlns:a16="http://schemas.microsoft.com/office/drawing/2014/main" xmlns="" val="20002"/>
                    </a:ext>
                  </a:extLst>
                </a:gridCol>
                <a:gridCol w="776605">
                  <a:extLst>
                    <a:ext uri="{9D8B030D-6E8A-4147-A177-3AD203B41FA5}">
                      <a16:colId xmlns:a16="http://schemas.microsoft.com/office/drawing/2014/main" xmlns="" val="20003"/>
                    </a:ext>
                  </a:extLst>
                </a:gridCol>
                <a:gridCol w="403543">
                  <a:extLst>
                    <a:ext uri="{9D8B030D-6E8A-4147-A177-3AD203B41FA5}">
                      <a16:colId xmlns:a16="http://schemas.microsoft.com/office/drawing/2014/main" xmlns="" val="20004"/>
                    </a:ext>
                  </a:extLst>
                </a:gridCol>
                <a:gridCol w="1251268">
                  <a:extLst>
                    <a:ext uri="{9D8B030D-6E8A-4147-A177-3AD203B41FA5}">
                      <a16:colId xmlns:a16="http://schemas.microsoft.com/office/drawing/2014/main" xmlns="" val="20005"/>
                    </a:ext>
                  </a:extLst>
                </a:gridCol>
                <a:gridCol w="1883474">
                  <a:extLst>
                    <a:ext uri="{9D8B030D-6E8A-4147-A177-3AD203B41FA5}">
                      <a16:colId xmlns:a16="http://schemas.microsoft.com/office/drawing/2014/main" xmlns="" val="20006"/>
                    </a:ext>
                  </a:extLst>
                </a:gridCol>
                <a:gridCol w="1403668">
                  <a:extLst>
                    <a:ext uri="{9D8B030D-6E8A-4147-A177-3AD203B41FA5}">
                      <a16:colId xmlns:a16="http://schemas.microsoft.com/office/drawing/2014/main" xmlns="" val="20007"/>
                    </a:ext>
                  </a:extLst>
                </a:gridCol>
              </a:tblGrid>
              <a:tr h="370840">
                <a:tc>
                  <a:txBody>
                    <a:bodyPr/>
                    <a:lstStyle/>
                    <a:p>
                      <a:pPr algn="ctr"/>
                      <a:r>
                        <a:rPr lang="en-US" sz="2400" dirty="0">
                          <a:solidFill>
                            <a:schemeClr val="tx1"/>
                          </a:solidFill>
                        </a:rPr>
                        <a:t>Year</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baseline="0" dirty="0">
                          <a:solidFill>
                            <a:schemeClr val="tx1"/>
                          </a:solidFill>
                        </a:rPr>
                        <a:t>Beginning</a:t>
                      </a:r>
                    </a:p>
                    <a:p>
                      <a:pPr algn="ctr"/>
                      <a:r>
                        <a:rPr lang="en-US" sz="2400" baseline="0" dirty="0">
                          <a:solidFill>
                            <a:schemeClr val="tx1"/>
                          </a:solidFill>
                        </a:rPr>
                        <a:t>Book Value</a:t>
                      </a:r>
                      <a:endParaRPr lang="en-US" sz="2400" dirty="0">
                        <a:solidFill>
                          <a:schemeClr val="tx1"/>
                        </a:solidFill>
                      </a:endParaRPr>
                    </a:p>
                  </a:txBody>
                  <a:tcPr marL="45720" marR="45720"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x</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Rate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Annual Expense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Accumulated </a:t>
                      </a:r>
                    </a:p>
                    <a:p>
                      <a:pPr algn="ctr"/>
                      <a:r>
                        <a:rPr lang="en-US" sz="2400" dirty="0">
                          <a:solidFill>
                            <a:schemeClr val="tx1"/>
                          </a:solidFill>
                        </a:rPr>
                        <a:t>Depreciation</a:t>
                      </a:r>
                    </a:p>
                  </a:txBody>
                  <a:tcPr marL="45720" marR="45720" anchor="b">
                    <a:lnB w="1905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Book </a:t>
                      </a:r>
                    </a:p>
                    <a:p>
                      <a:pPr algn="ctr"/>
                      <a:r>
                        <a:rPr lang="en-US" sz="2400" dirty="0">
                          <a:solidFill>
                            <a:schemeClr val="tx1"/>
                          </a:solidFill>
                        </a:rPr>
                        <a:t>Value</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2400" dirty="0">
                          <a:solidFill>
                            <a:schemeClr val="tx1"/>
                          </a:solidFill>
                        </a:rPr>
                        <a:t>2020</a:t>
                      </a:r>
                    </a:p>
                  </a:txBody>
                  <a:tcPr marB="9144">
                    <a:lnT w="19050" cap="flat" cmpd="sng" algn="ctr">
                      <a:solidFill>
                        <a:schemeClr val="tx1"/>
                      </a:solidFill>
                      <a:prstDash val="solid"/>
                      <a:round/>
                      <a:headEnd type="none" w="med" len="med"/>
                      <a:tailEnd type="none" w="med" len="med"/>
                    </a:lnT>
                    <a:noFill/>
                  </a:tcPr>
                </a:tc>
                <a:tc>
                  <a:txBody>
                    <a:bodyPr/>
                    <a:lstStyle/>
                    <a:p>
                      <a:pPr algn="r"/>
                      <a:r>
                        <a:rPr lang="en-US" sz="2400" dirty="0">
                          <a:solidFill>
                            <a:schemeClr val="tx1"/>
                          </a:solidFill>
                        </a:rPr>
                        <a:t>€13,000</a:t>
                      </a:r>
                    </a:p>
                  </a:txBody>
                  <a:tcPr marL="45720" marR="365760"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x</a:t>
                      </a:r>
                    </a:p>
                  </a:txBody>
                  <a:tcPr marB="9144">
                    <a:lnT w="19050" cap="flat" cmpd="sng" algn="ctr">
                      <a:solidFill>
                        <a:schemeClr val="tx1"/>
                      </a:solidFill>
                      <a:prstDash val="solid"/>
                      <a:round/>
                      <a:headEnd type="none" w="med" len="med"/>
                      <a:tailEnd type="none" w="med" len="med"/>
                    </a:lnT>
                    <a:noFill/>
                  </a:tcPr>
                </a:tc>
                <a:tc>
                  <a:txBody>
                    <a:bodyPr/>
                    <a:lstStyle/>
                    <a:p>
                      <a:pPr algn="r"/>
                      <a:r>
                        <a:rPr lang="en-US" sz="2400" dirty="0">
                          <a:solidFill>
                            <a:schemeClr val="tx1"/>
                          </a:solidFill>
                        </a:rPr>
                        <a:t>40%</a:t>
                      </a:r>
                    </a:p>
                  </a:txBody>
                  <a:tcPr marB="9144">
                    <a:lnT w="19050" cap="flat" cmpd="sng" algn="ctr">
                      <a:solidFill>
                        <a:schemeClr val="tx1"/>
                      </a:solidFill>
                      <a:prstDash val="solid"/>
                      <a:round/>
                      <a:headEnd type="none" w="med" len="med"/>
                      <a:tailEnd type="none" w="med" len="med"/>
                    </a:lnT>
                    <a:noFill/>
                  </a:tcPr>
                </a:tc>
                <a:tc>
                  <a:txBody>
                    <a:bodyPr/>
                    <a:lstStyle/>
                    <a:p>
                      <a:pPr algn="ctr"/>
                      <a:r>
                        <a:rPr lang="en-US" sz="2400" dirty="0">
                          <a:solidFill>
                            <a:schemeClr val="tx1"/>
                          </a:solidFill>
                        </a:rPr>
                        <a:t>=</a:t>
                      </a:r>
                    </a:p>
                  </a:txBody>
                  <a:tcPr marB="9144">
                    <a:lnT w="19050" cap="flat" cmpd="sng" algn="ctr">
                      <a:solidFill>
                        <a:schemeClr val="tx1"/>
                      </a:solidFill>
                      <a:prstDash val="solid"/>
                      <a:round/>
                      <a:headEnd type="none" w="med" len="med"/>
                      <a:tailEnd type="none" w="med" len="med"/>
                    </a:lnT>
                    <a:noFill/>
                  </a:tcPr>
                </a:tc>
                <a:tc>
                  <a:txBody>
                    <a:bodyPr/>
                    <a:lstStyle/>
                    <a:p>
                      <a:pPr algn="r"/>
                      <a:r>
                        <a:rPr lang="en-US" sz="2400" b="1" dirty="0">
                          <a:solidFill>
                            <a:srgbClr val="990000"/>
                          </a:solidFill>
                        </a:rPr>
                        <a:t>€  5,200</a:t>
                      </a:r>
                    </a:p>
                  </a:txBody>
                  <a:tcPr marB="9144">
                    <a:lnT w="1905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€ 5,200</a:t>
                      </a:r>
                    </a:p>
                  </a:txBody>
                  <a:tcPr marL="45720" marR="457200" marB="9144">
                    <a:lnT w="19050" cap="flat" cmpd="sng" algn="ctr">
                      <a:solidFill>
                        <a:schemeClr val="tx1"/>
                      </a:solidFill>
                      <a:prstDash val="solid"/>
                      <a:round/>
                      <a:headEnd type="none" w="med" len="med"/>
                      <a:tailEnd type="none" w="med" len="med"/>
                    </a:lnT>
                    <a:noFill/>
                  </a:tcPr>
                </a:tc>
                <a:tc>
                  <a:txBody>
                    <a:bodyPr/>
                    <a:lstStyle/>
                    <a:p>
                      <a:pPr algn="r"/>
                      <a:r>
                        <a:rPr lang="en-US" sz="2400" dirty="0">
                          <a:solidFill>
                            <a:schemeClr val="tx1"/>
                          </a:solidFill>
                        </a:rPr>
                        <a:t>€7,800</a:t>
                      </a:r>
                    </a:p>
                  </a:txBody>
                  <a:tcPr marR="274320" marB="9144">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p>
                      <a:pPr algn="ctr"/>
                      <a:r>
                        <a:rPr lang="en-US" sz="2400" dirty="0">
                          <a:solidFill>
                            <a:schemeClr val="tx1"/>
                          </a:solidFill>
                        </a:rPr>
                        <a:t>2021</a:t>
                      </a:r>
                    </a:p>
                  </a:txBody>
                  <a:tcPr marT="9144" marB="9144">
                    <a:noFill/>
                  </a:tcPr>
                </a:tc>
                <a:tc>
                  <a:txBody>
                    <a:bodyPr/>
                    <a:lstStyle/>
                    <a:p>
                      <a:pPr algn="r"/>
                      <a:r>
                        <a:rPr lang="en-US" sz="2400" dirty="0">
                          <a:solidFill>
                            <a:schemeClr val="tx1"/>
                          </a:solidFill>
                        </a:rPr>
                        <a:t>7,800</a:t>
                      </a:r>
                    </a:p>
                  </a:txBody>
                  <a:tcPr marL="45720" marR="365760" marT="9144" marB="9144">
                    <a:noFill/>
                  </a:tcPr>
                </a:tc>
                <a:tc>
                  <a:txBody>
                    <a:bodyPr/>
                    <a:lstStyle/>
                    <a:p>
                      <a:pPr algn="ctr"/>
                      <a:r>
                        <a:rPr lang="en-US" sz="2400" dirty="0">
                          <a:solidFill>
                            <a:schemeClr val="tx1"/>
                          </a:solidFill>
                        </a:rPr>
                        <a:t>x</a:t>
                      </a:r>
                    </a:p>
                  </a:txBody>
                  <a:tcPr marT="9144" marB="9144">
                    <a:noFill/>
                  </a:tcPr>
                </a:tc>
                <a:tc>
                  <a:txBody>
                    <a:bodyPr/>
                    <a:lstStyle/>
                    <a:p>
                      <a:pPr algn="r"/>
                      <a:r>
                        <a:rPr lang="en-US" sz="2400" dirty="0">
                          <a:solidFill>
                            <a:schemeClr val="tx1"/>
                          </a:solidFill>
                        </a:rPr>
                        <a:t>40</a:t>
                      </a:r>
                    </a:p>
                  </a:txBody>
                  <a:tcPr marR="301752" marT="9144" marB="9144">
                    <a:noFill/>
                  </a:tcPr>
                </a:tc>
                <a:tc>
                  <a:txBody>
                    <a:bodyPr/>
                    <a:lstStyle/>
                    <a:p>
                      <a:pPr algn="ctr"/>
                      <a:r>
                        <a:rPr lang="en-US" sz="2400" dirty="0">
                          <a:solidFill>
                            <a:schemeClr val="tx1"/>
                          </a:solidFill>
                        </a:rPr>
                        <a:t>=</a:t>
                      </a:r>
                    </a:p>
                  </a:txBody>
                  <a:tcPr marT="9144" marB="9144">
                    <a:noFill/>
                  </a:tcPr>
                </a:tc>
                <a:tc>
                  <a:txBody>
                    <a:bodyPr/>
                    <a:lstStyle/>
                    <a:p>
                      <a:pPr algn="r"/>
                      <a:r>
                        <a:rPr lang="en-US" sz="2400" b="1" dirty="0">
                          <a:solidFill>
                            <a:srgbClr val="990000"/>
                          </a:solidFill>
                        </a:rPr>
                        <a:t>3,120</a:t>
                      </a:r>
                    </a:p>
                  </a:txBody>
                  <a:tcPr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8,320</a:t>
                      </a:r>
                    </a:p>
                  </a:txBody>
                  <a:tcPr marL="45720" marR="457200" marT="9144" marB="9144">
                    <a:noFill/>
                  </a:tcPr>
                </a:tc>
                <a:tc>
                  <a:txBody>
                    <a:bodyPr/>
                    <a:lstStyle/>
                    <a:p>
                      <a:pPr algn="r"/>
                      <a:r>
                        <a:rPr lang="en-US" sz="2400" dirty="0">
                          <a:solidFill>
                            <a:schemeClr val="tx1"/>
                          </a:solidFill>
                        </a:rPr>
                        <a:t>4,680</a:t>
                      </a:r>
                    </a:p>
                  </a:txBody>
                  <a:tcPr marR="274320" marT="9144" marB="9144">
                    <a:noFill/>
                  </a:tcPr>
                </a:tc>
                <a:extLst>
                  <a:ext uri="{0D108BD9-81ED-4DB2-BD59-A6C34878D82A}">
                    <a16:rowId xmlns:a16="http://schemas.microsoft.com/office/drawing/2014/main" xmlns="" val="10002"/>
                  </a:ext>
                </a:extLst>
              </a:tr>
              <a:tr h="370840">
                <a:tc>
                  <a:txBody>
                    <a:bodyPr/>
                    <a:lstStyle/>
                    <a:p>
                      <a:pPr algn="ctr"/>
                      <a:r>
                        <a:rPr lang="en-US" sz="2400" dirty="0">
                          <a:solidFill>
                            <a:schemeClr val="tx1"/>
                          </a:solidFill>
                        </a:rPr>
                        <a:t>2022</a:t>
                      </a:r>
                    </a:p>
                  </a:txBody>
                  <a:tcPr marT="9144" marB="9144">
                    <a:noFill/>
                  </a:tcPr>
                </a:tc>
                <a:tc>
                  <a:txBody>
                    <a:bodyPr/>
                    <a:lstStyle/>
                    <a:p>
                      <a:pPr algn="r"/>
                      <a:r>
                        <a:rPr lang="en-US" sz="2400" dirty="0">
                          <a:solidFill>
                            <a:schemeClr val="tx1"/>
                          </a:solidFill>
                        </a:rPr>
                        <a:t>4,680</a:t>
                      </a:r>
                    </a:p>
                  </a:txBody>
                  <a:tcPr marL="45720" marR="365760" marT="9144" marB="9144">
                    <a:noFill/>
                  </a:tcPr>
                </a:tc>
                <a:tc>
                  <a:txBody>
                    <a:bodyPr/>
                    <a:lstStyle/>
                    <a:p>
                      <a:pPr algn="ctr"/>
                      <a:r>
                        <a:rPr lang="en-US" sz="2400" dirty="0">
                          <a:solidFill>
                            <a:schemeClr val="tx1"/>
                          </a:solidFill>
                        </a:rPr>
                        <a:t>x</a:t>
                      </a:r>
                    </a:p>
                  </a:txBody>
                  <a:tcPr marT="9144" marB="9144">
                    <a:noFill/>
                  </a:tcPr>
                </a:tc>
                <a:tc>
                  <a:txBody>
                    <a:bodyPr/>
                    <a:lstStyle/>
                    <a:p>
                      <a:pPr algn="r"/>
                      <a:r>
                        <a:rPr lang="en-US" sz="2400" dirty="0">
                          <a:solidFill>
                            <a:schemeClr val="tx1"/>
                          </a:solidFill>
                        </a:rPr>
                        <a:t>40</a:t>
                      </a:r>
                    </a:p>
                  </a:txBody>
                  <a:tcPr marR="301752" marT="9144" marB="9144">
                    <a:noFill/>
                  </a:tcPr>
                </a:tc>
                <a:tc>
                  <a:txBody>
                    <a:bodyPr/>
                    <a:lstStyle/>
                    <a:p>
                      <a:pPr algn="ctr"/>
                      <a:r>
                        <a:rPr lang="en-US" sz="2400" dirty="0">
                          <a:solidFill>
                            <a:schemeClr val="tx1"/>
                          </a:solidFill>
                        </a:rPr>
                        <a:t>=</a:t>
                      </a:r>
                    </a:p>
                  </a:txBody>
                  <a:tcPr marT="9144" marB="9144">
                    <a:noFill/>
                  </a:tcPr>
                </a:tc>
                <a:tc>
                  <a:txBody>
                    <a:bodyPr/>
                    <a:lstStyle/>
                    <a:p>
                      <a:pPr algn="r"/>
                      <a:r>
                        <a:rPr lang="en-US" sz="2400" b="1" dirty="0">
                          <a:solidFill>
                            <a:srgbClr val="990000"/>
                          </a:solidFill>
                        </a:rPr>
                        <a:t>1,872</a:t>
                      </a:r>
                    </a:p>
                  </a:txBody>
                  <a:tcPr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10,192</a:t>
                      </a:r>
                    </a:p>
                  </a:txBody>
                  <a:tcPr marL="45720" marR="457200" marT="9144" marB="9144">
                    <a:noFill/>
                  </a:tcPr>
                </a:tc>
                <a:tc>
                  <a:txBody>
                    <a:bodyPr/>
                    <a:lstStyle/>
                    <a:p>
                      <a:pPr algn="r"/>
                      <a:r>
                        <a:rPr lang="en-US" sz="2400" dirty="0">
                          <a:solidFill>
                            <a:schemeClr val="tx1"/>
                          </a:solidFill>
                        </a:rPr>
                        <a:t>2,808</a:t>
                      </a:r>
                    </a:p>
                  </a:txBody>
                  <a:tcPr marR="274320" marT="9144" marB="9144">
                    <a:noFill/>
                  </a:tcPr>
                </a:tc>
                <a:extLst>
                  <a:ext uri="{0D108BD9-81ED-4DB2-BD59-A6C34878D82A}">
                    <a16:rowId xmlns:a16="http://schemas.microsoft.com/office/drawing/2014/main" xmlns="" val="10003"/>
                  </a:ext>
                </a:extLst>
              </a:tr>
              <a:tr h="370840">
                <a:tc>
                  <a:txBody>
                    <a:bodyPr/>
                    <a:lstStyle/>
                    <a:p>
                      <a:pPr algn="ctr"/>
                      <a:r>
                        <a:rPr lang="en-US" sz="2400" dirty="0">
                          <a:solidFill>
                            <a:schemeClr val="tx1"/>
                          </a:solidFill>
                        </a:rPr>
                        <a:t>2023</a:t>
                      </a:r>
                    </a:p>
                  </a:txBody>
                  <a:tcPr marT="9144" marB="9144">
                    <a:noFill/>
                  </a:tcPr>
                </a:tc>
                <a:tc>
                  <a:txBody>
                    <a:bodyPr/>
                    <a:lstStyle/>
                    <a:p>
                      <a:pPr algn="r"/>
                      <a:r>
                        <a:rPr lang="en-US" sz="2400" dirty="0">
                          <a:solidFill>
                            <a:schemeClr val="tx1"/>
                          </a:solidFill>
                        </a:rPr>
                        <a:t>2,808</a:t>
                      </a:r>
                    </a:p>
                  </a:txBody>
                  <a:tcPr marL="45720" marR="365760" marT="9144" marB="9144">
                    <a:noFill/>
                  </a:tcPr>
                </a:tc>
                <a:tc>
                  <a:txBody>
                    <a:bodyPr/>
                    <a:lstStyle/>
                    <a:p>
                      <a:pPr algn="ctr"/>
                      <a:r>
                        <a:rPr lang="en-US" sz="2400" dirty="0">
                          <a:solidFill>
                            <a:schemeClr val="tx1"/>
                          </a:solidFill>
                        </a:rPr>
                        <a:t>x</a:t>
                      </a:r>
                    </a:p>
                  </a:txBody>
                  <a:tcPr marT="9144" marB="9144">
                    <a:noFill/>
                  </a:tcPr>
                </a:tc>
                <a:tc>
                  <a:txBody>
                    <a:bodyPr/>
                    <a:lstStyle/>
                    <a:p>
                      <a:pPr algn="r"/>
                      <a:r>
                        <a:rPr lang="en-US" sz="2400" dirty="0">
                          <a:solidFill>
                            <a:schemeClr val="tx1"/>
                          </a:solidFill>
                        </a:rPr>
                        <a:t>40</a:t>
                      </a:r>
                    </a:p>
                  </a:txBody>
                  <a:tcPr marR="301752" marT="9144" marB="9144">
                    <a:noFill/>
                  </a:tcPr>
                </a:tc>
                <a:tc>
                  <a:txBody>
                    <a:bodyPr/>
                    <a:lstStyle/>
                    <a:p>
                      <a:pPr algn="ctr"/>
                      <a:r>
                        <a:rPr lang="en-US" sz="2400" dirty="0">
                          <a:solidFill>
                            <a:schemeClr val="tx1"/>
                          </a:solidFill>
                        </a:rPr>
                        <a:t>=</a:t>
                      </a:r>
                    </a:p>
                  </a:txBody>
                  <a:tcPr marT="9144" marB="9144">
                    <a:noFill/>
                  </a:tcPr>
                </a:tc>
                <a:tc>
                  <a:txBody>
                    <a:bodyPr/>
                    <a:lstStyle/>
                    <a:p>
                      <a:pPr algn="r"/>
                      <a:r>
                        <a:rPr lang="en-US" sz="2400" b="1" dirty="0">
                          <a:solidFill>
                            <a:srgbClr val="990000"/>
                          </a:solidFill>
                        </a:rPr>
                        <a:t>1,123</a:t>
                      </a:r>
                    </a:p>
                  </a:txBody>
                  <a:tcPr marT="9144" marB="9144">
                    <a:lnB w="12700" cmpd="sng">
                      <a:noFill/>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11,315</a:t>
                      </a:r>
                    </a:p>
                  </a:txBody>
                  <a:tcPr marL="45720" marR="457200" marT="9144" marB="9144">
                    <a:noFill/>
                  </a:tcPr>
                </a:tc>
                <a:tc>
                  <a:txBody>
                    <a:bodyPr/>
                    <a:lstStyle/>
                    <a:p>
                      <a:pPr algn="r"/>
                      <a:r>
                        <a:rPr lang="en-US" sz="2400" dirty="0">
                          <a:solidFill>
                            <a:schemeClr val="tx1"/>
                          </a:solidFill>
                        </a:rPr>
                        <a:t>1,685</a:t>
                      </a:r>
                    </a:p>
                  </a:txBody>
                  <a:tcPr marR="274320" marT="9144" marB="9144">
                    <a:noFill/>
                  </a:tcPr>
                </a:tc>
                <a:extLst>
                  <a:ext uri="{0D108BD9-81ED-4DB2-BD59-A6C34878D82A}">
                    <a16:rowId xmlns:a16="http://schemas.microsoft.com/office/drawing/2014/main" xmlns="" val="10004"/>
                  </a:ext>
                </a:extLst>
              </a:tr>
              <a:tr h="370840">
                <a:tc>
                  <a:txBody>
                    <a:bodyPr/>
                    <a:lstStyle/>
                    <a:p>
                      <a:pPr algn="ctr"/>
                      <a:r>
                        <a:rPr lang="en-US" sz="2400" dirty="0">
                          <a:solidFill>
                            <a:schemeClr val="tx1"/>
                          </a:solidFill>
                        </a:rPr>
                        <a:t>2024</a:t>
                      </a:r>
                    </a:p>
                  </a:txBody>
                  <a:tcPr marT="9144" marB="9144">
                    <a:noFill/>
                  </a:tcPr>
                </a:tc>
                <a:tc>
                  <a:txBody>
                    <a:bodyPr/>
                    <a:lstStyle/>
                    <a:p>
                      <a:pPr algn="r"/>
                      <a:r>
                        <a:rPr lang="en-US" sz="2400" dirty="0">
                          <a:solidFill>
                            <a:schemeClr val="tx1"/>
                          </a:solidFill>
                        </a:rPr>
                        <a:t>1,685</a:t>
                      </a:r>
                    </a:p>
                  </a:txBody>
                  <a:tcPr marL="45720" marR="365760" marT="9144" marB="9144">
                    <a:noFill/>
                  </a:tcPr>
                </a:tc>
                <a:tc>
                  <a:txBody>
                    <a:bodyPr/>
                    <a:lstStyle/>
                    <a:p>
                      <a:pPr algn="ctr"/>
                      <a:r>
                        <a:rPr lang="en-US" sz="2400" dirty="0">
                          <a:solidFill>
                            <a:schemeClr val="tx1"/>
                          </a:solidFill>
                        </a:rPr>
                        <a:t>x</a:t>
                      </a:r>
                    </a:p>
                  </a:txBody>
                  <a:tcPr marT="9144" marB="9144">
                    <a:noFill/>
                  </a:tcPr>
                </a:tc>
                <a:tc>
                  <a:txBody>
                    <a:bodyPr/>
                    <a:lstStyle/>
                    <a:p>
                      <a:pPr algn="r"/>
                      <a:r>
                        <a:rPr lang="en-US" sz="2400" dirty="0">
                          <a:solidFill>
                            <a:schemeClr val="tx1"/>
                          </a:solidFill>
                        </a:rPr>
                        <a:t>40</a:t>
                      </a:r>
                    </a:p>
                  </a:txBody>
                  <a:tcPr marR="301752" marT="9144" marB="9144">
                    <a:noFill/>
                  </a:tcPr>
                </a:tc>
                <a:tc>
                  <a:txBody>
                    <a:bodyPr/>
                    <a:lstStyle/>
                    <a:p>
                      <a:pPr algn="ctr"/>
                      <a:r>
                        <a:rPr lang="en-US" sz="2400" dirty="0">
                          <a:solidFill>
                            <a:schemeClr val="tx1"/>
                          </a:solidFill>
                        </a:rPr>
                        <a:t>=</a:t>
                      </a:r>
                    </a:p>
                  </a:txBody>
                  <a:tcPr marT="9144" marB="9144">
                    <a:lnR w="12700" cmpd="sng">
                      <a:noFill/>
                    </a:lnR>
                    <a:noFill/>
                  </a:tcPr>
                </a:tc>
                <a:tc>
                  <a:txBody>
                    <a:bodyPr/>
                    <a:lstStyle/>
                    <a:p>
                      <a:pPr algn="r"/>
                      <a:r>
                        <a:rPr lang="en-US" sz="2400" b="1" dirty="0">
                          <a:solidFill>
                            <a:srgbClr val="990000"/>
                          </a:solidFill>
                        </a:rPr>
                        <a:t>685</a:t>
                      </a:r>
                    </a:p>
                  </a:txBody>
                  <a:tcPr marT="9144" marB="9144">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12,000</a:t>
                      </a:r>
                    </a:p>
                  </a:txBody>
                  <a:tcPr marL="45720" marR="457200" marT="9144" marB="9144">
                    <a:lnL w="12700" cmpd="sng">
                      <a:noFill/>
                    </a:lnL>
                    <a:noFill/>
                  </a:tcPr>
                </a:tc>
                <a:tc>
                  <a:txBody>
                    <a:bodyPr/>
                    <a:lstStyle/>
                    <a:p>
                      <a:pPr algn="r"/>
                      <a:r>
                        <a:rPr lang="en-US" sz="2400" b="1" dirty="0">
                          <a:solidFill>
                            <a:srgbClr val="990000"/>
                          </a:solidFill>
                        </a:rPr>
                        <a:t>1,000</a:t>
                      </a:r>
                    </a:p>
                  </a:txBody>
                  <a:tcPr marR="274320" marT="9144" marB="9144">
                    <a:noFill/>
                  </a:tcPr>
                </a:tc>
                <a:extLst>
                  <a:ext uri="{0D108BD9-81ED-4DB2-BD59-A6C34878D82A}">
                    <a16:rowId xmlns:a16="http://schemas.microsoft.com/office/drawing/2014/main" xmlns="" val="10005"/>
                  </a:ext>
                </a:extLst>
              </a:tr>
            </a:tbl>
          </a:graphicData>
        </a:graphic>
      </p:graphicFrame>
      <p:sp>
        <p:nvSpPr>
          <p:cNvPr id="20" name="TextBox 19" descr="Footnote (b)"/>
          <p:cNvSpPr txBox="1"/>
          <p:nvPr/>
        </p:nvSpPr>
        <p:spPr>
          <a:xfrm>
            <a:off x="5595847" y="4339740"/>
            <a:ext cx="379475" cy="246221"/>
          </a:xfrm>
          <a:prstGeom prst="rect">
            <a:avLst/>
          </a:prstGeom>
          <a:noFill/>
        </p:spPr>
        <p:txBody>
          <a:bodyPr wrap="square" lIns="0" tIns="0" rIns="0" bIns="0" rtlCol="0">
            <a:spAutoFit/>
          </a:bodyPr>
          <a:lstStyle/>
          <a:p>
            <a:r>
              <a:rPr lang="en-US" sz="1600" dirty="0"/>
              <a:t>(b)</a:t>
            </a:r>
          </a:p>
        </p:txBody>
      </p:sp>
      <p:sp>
        <p:nvSpPr>
          <p:cNvPr id="23" name="TextBox 22" descr="Footnote (a)"/>
          <p:cNvSpPr txBox="1"/>
          <p:nvPr/>
        </p:nvSpPr>
        <p:spPr>
          <a:xfrm>
            <a:off x="8696910" y="2783157"/>
            <a:ext cx="379475" cy="246221"/>
          </a:xfrm>
          <a:prstGeom prst="rect">
            <a:avLst/>
          </a:prstGeom>
          <a:noFill/>
        </p:spPr>
        <p:txBody>
          <a:bodyPr wrap="square" lIns="0" tIns="0" rIns="0" bIns="0" rtlCol="0">
            <a:spAutoFit/>
          </a:bodyPr>
          <a:lstStyle/>
          <a:p>
            <a:r>
              <a:rPr lang="en-US" sz="1600" dirty="0"/>
              <a:t>(a)</a:t>
            </a:r>
          </a:p>
        </p:txBody>
      </p:sp>
      <p:sp>
        <p:nvSpPr>
          <p:cNvPr id="3" name="Rectangle 2"/>
          <p:cNvSpPr/>
          <p:nvPr/>
        </p:nvSpPr>
        <p:spPr>
          <a:xfrm>
            <a:off x="219434" y="5478165"/>
            <a:ext cx="8619765" cy="646331"/>
          </a:xfrm>
          <a:prstGeom prst="rect">
            <a:avLst/>
          </a:prstGeom>
        </p:spPr>
        <p:txBody>
          <a:bodyPr wrap="square">
            <a:spAutoFit/>
          </a:bodyPr>
          <a:lstStyle/>
          <a:p>
            <a:pPr marL="346075" indent="-346075"/>
            <a:r>
              <a:rPr lang="en-US" dirty="0"/>
              <a:t>(a)	€13,000 − €5,200</a:t>
            </a:r>
          </a:p>
          <a:p>
            <a:pPr marL="346075" indent="-346075"/>
            <a:r>
              <a:rPr lang="en-US" dirty="0"/>
              <a:t>(b)	€1,685 x 40% = €674, expense adjusted to €685 to result in residual value of €1,000.</a:t>
            </a:r>
          </a:p>
        </p:txBody>
      </p:sp>
      <p:sp>
        <p:nvSpPr>
          <p:cNvPr id="4" name="Slide Number Placeholder 3"/>
          <p:cNvSpPr>
            <a:spLocks noGrp="1"/>
          </p:cNvSpPr>
          <p:nvPr>
            <p:ph type="sldNum" sz="quarter" idx="10"/>
          </p:nvPr>
        </p:nvSpPr>
        <p:spPr>
          <a:ln>
            <a:noFill/>
          </a:ln>
        </p:spPr>
        <p:txBody>
          <a:bodyPr/>
          <a:lstStyle/>
          <a:p>
            <a:fld id="{67B19427-F580-D146-B60E-4CADEE75497F}" type="slidenum">
              <a:rPr lang="en-US" smtClean="0"/>
              <a:pPr/>
              <a:t>30</a:t>
            </a:fld>
            <a:endParaRPr lang="en-US" dirty="0"/>
          </a:p>
        </p:txBody>
      </p:sp>
      <p:sp>
        <p:nvSpPr>
          <p:cNvPr id="5" name="Footer Placeholder 4"/>
          <p:cNvSpPr>
            <a:spLocks noGrp="1"/>
          </p:cNvSpPr>
          <p:nvPr>
            <p:ph type="ftr" sz="quarter" idx="11"/>
          </p:nvPr>
        </p:nvSpPr>
        <p:spPr>
          <a:ln>
            <a:noFill/>
          </a:ln>
        </p:spPr>
        <p:txBody>
          <a:bodyPr/>
          <a:lstStyle/>
          <a:p>
            <a:r>
              <a:rPr lang="en-US" dirty="0"/>
              <a:t>Copyright ©2019 John Wiley &amp; Sons, Inc. </a:t>
            </a:r>
          </a:p>
        </p:txBody>
      </p:sp>
    </p:spTree>
    <p:extLst>
      <p:ext uri="{BB962C8B-B14F-4D97-AF65-F5344CB8AC3E}">
        <p14:creationId xmlns:p14="http://schemas.microsoft.com/office/powerpoint/2010/main" xmlns="" val="3827046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04800" y="762001"/>
            <a:ext cx="8534400" cy="838199"/>
          </a:xfrm>
        </p:spPr>
        <p:txBody>
          <a:bodyPr/>
          <a:lstStyle/>
          <a:p>
            <a:r>
              <a:rPr lang="en-US" dirty="0"/>
              <a:t>Declining-Balance Method </a:t>
            </a:r>
            <a:r>
              <a:rPr lang="en-US" sz="2000" b="0" dirty="0"/>
              <a:t>(3 of 3)</a:t>
            </a:r>
            <a:endParaRPr lang="en-US" sz="2000" dirty="0"/>
          </a:p>
        </p:txBody>
      </p:sp>
      <p:sp>
        <p:nvSpPr>
          <p:cNvPr id="20" name="Rectangle 16"/>
          <p:cNvSpPr>
            <a:spLocks noChangeArrowheads="1"/>
          </p:cNvSpPr>
          <p:nvPr/>
        </p:nvSpPr>
        <p:spPr bwMode="auto">
          <a:xfrm>
            <a:off x="321880" y="1455730"/>
            <a:ext cx="7772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2400" dirty="0">
                <a:latin typeface="+mn-lt"/>
              </a:rPr>
              <a:t>Assume the delivery truck was </a:t>
            </a:r>
            <a:r>
              <a:rPr lang="en-US" altLang="en-US" sz="2400" dirty="0">
                <a:solidFill>
                  <a:srgbClr val="990000"/>
                </a:solidFill>
                <a:latin typeface="+mn-lt"/>
              </a:rPr>
              <a:t>purchased on April 1, 2020</a:t>
            </a:r>
            <a:r>
              <a:rPr lang="en-US" altLang="en-US" sz="2400" dirty="0">
                <a:latin typeface="+mn-lt"/>
              </a:rPr>
              <a:t>.</a:t>
            </a:r>
          </a:p>
        </p:txBody>
      </p:sp>
      <p:graphicFrame>
        <p:nvGraphicFramePr>
          <p:cNvPr id="22" name="Table 21" descr="Table is accessible to screenreaders"/>
          <p:cNvGraphicFramePr>
            <a:graphicFrameLocks noGrp="1"/>
          </p:cNvGraphicFramePr>
          <p:nvPr>
            <p:extLst>
              <p:ext uri="{D42A27DB-BD31-4B8C-83A1-F6EECF244321}">
                <p14:modId xmlns:p14="http://schemas.microsoft.com/office/powerpoint/2010/main" xmlns="" val="785489993"/>
              </p:ext>
            </p:extLst>
          </p:nvPr>
        </p:nvGraphicFramePr>
        <p:xfrm>
          <a:off x="208773" y="2062890"/>
          <a:ext cx="8739635" cy="396240"/>
        </p:xfrm>
        <a:graphic>
          <a:graphicData uri="http://schemas.openxmlformats.org/drawingml/2006/table">
            <a:tbl>
              <a:tblPr firstRow="1" bandRow="1">
                <a:tableStyleId>{5C22544A-7EE6-4342-B048-85BDC9FD1C3A}</a:tableStyleId>
              </a:tblPr>
              <a:tblGrid>
                <a:gridCol w="867093">
                  <a:extLst>
                    <a:ext uri="{9D8B030D-6E8A-4147-A177-3AD203B41FA5}">
                      <a16:colId xmlns:a16="http://schemas.microsoft.com/office/drawing/2014/main" xmlns="" val="20000"/>
                    </a:ext>
                  </a:extLst>
                </a:gridCol>
                <a:gridCol w="2991549">
                  <a:extLst>
                    <a:ext uri="{9D8B030D-6E8A-4147-A177-3AD203B41FA5}">
                      <a16:colId xmlns:a16="http://schemas.microsoft.com/office/drawing/2014/main" xmlns="" val="20001"/>
                    </a:ext>
                  </a:extLst>
                </a:gridCol>
                <a:gridCol w="403543">
                  <a:extLst>
                    <a:ext uri="{9D8B030D-6E8A-4147-A177-3AD203B41FA5}">
                      <a16:colId xmlns:a16="http://schemas.microsoft.com/office/drawing/2014/main" xmlns="" val="20002"/>
                    </a:ext>
                  </a:extLst>
                </a:gridCol>
                <a:gridCol w="1846627">
                  <a:extLst>
                    <a:ext uri="{9D8B030D-6E8A-4147-A177-3AD203B41FA5}">
                      <a16:colId xmlns:a16="http://schemas.microsoft.com/office/drawing/2014/main" xmlns="" val="20003"/>
                    </a:ext>
                  </a:extLst>
                </a:gridCol>
                <a:gridCol w="2630823">
                  <a:extLst>
                    <a:ext uri="{9D8B030D-6E8A-4147-A177-3AD203B41FA5}">
                      <a16:colId xmlns:a16="http://schemas.microsoft.com/office/drawing/2014/main" xmlns="" val="20004"/>
                    </a:ext>
                  </a:extLst>
                </a:gridCol>
              </a:tblGrid>
              <a:tr h="370840">
                <a:tc>
                  <a:txBody>
                    <a:bodyPr/>
                    <a:lstStyle/>
                    <a:p>
                      <a:pPr algn="ctr"/>
                      <a:endParaRPr lang="en-US" sz="1800" dirty="0">
                        <a:solidFill>
                          <a:schemeClr val="tx1"/>
                        </a:solidFill>
                      </a:endParaRPr>
                    </a:p>
                  </a:txBody>
                  <a:tcPr anchor="b">
                    <a:noFill/>
                  </a:tcPr>
                </a:tc>
                <a:tc>
                  <a:txBody>
                    <a:bodyPr/>
                    <a:lstStyle/>
                    <a:p>
                      <a:pPr algn="ctr"/>
                      <a:r>
                        <a:rPr lang="en-US" sz="2000" dirty="0">
                          <a:solidFill>
                            <a:schemeClr val="tx1"/>
                          </a:solidFill>
                        </a:rPr>
                        <a:t>Computations</a:t>
                      </a:r>
                      <a:endParaRPr lang="en-US" sz="2400" dirty="0">
                        <a:solidFill>
                          <a:schemeClr val="tx1"/>
                        </a:solidFill>
                      </a:endParaRPr>
                    </a:p>
                  </a:txBody>
                  <a:tcPr anchor="b">
                    <a:lnB w="1905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endParaRPr>
                    </a:p>
                  </a:txBody>
                  <a:tcPr anchor="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n-lt"/>
                        <a:ea typeface="+mn-ea"/>
                        <a:cs typeface="+mn-cs"/>
                      </a:endParaRPr>
                    </a:p>
                  </a:txBody>
                  <a:tcPr anchor="b">
                    <a:noFill/>
                  </a:tcPr>
                </a:tc>
                <a:tc>
                  <a:txBody>
                    <a:bodyPr/>
                    <a:lstStyle/>
                    <a:p>
                      <a:pPr algn="ctr"/>
                      <a:r>
                        <a:rPr lang="en-US" sz="2000" dirty="0">
                          <a:solidFill>
                            <a:schemeClr val="tx1"/>
                          </a:solidFill>
                        </a:rPr>
                        <a:t>End of Year</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21" name="Table 20" descr="Table is accessible to screenreaders"/>
          <p:cNvGraphicFramePr>
            <a:graphicFrameLocks noGrp="1"/>
          </p:cNvGraphicFramePr>
          <p:nvPr>
            <p:extLst>
              <p:ext uri="{D42A27DB-BD31-4B8C-83A1-F6EECF244321}">
                <p14:modId xmlns:p14="http://schemas.microsoft.com/office/powerpoint/2010/main" xmlns="" val="2013468950"/>
              </p:ext>
            </p:extLst>
          </p:nvPr>
        </p:nvGraphicFramePr>
        <p:xfrm>
          <a:off x="208773" y="2496005"/>
          <a:ext cx="8770938" cy="2926080"/>
        </p:xfrm>
        <a:graphic>
          <a:graphicData uri="http://schemas.openxmlformats.org/drawingml/2006/table">
            <a:tbl>
              <a:tblPr firstRow="1" bandRow="1">
                <a:tableStyleId>{5C22544A-7EE6-4342-B048-85BDC9FD1C3A}</a:tableStyleId>
              </a:tblPr>
              <a:tblGrid>
                <a:gridCol w="695960">
                  <a:extLst>
                    <a:ext uri="{9D8B030D-6E8A-4147-A177-3AD203B41FA5}">
                      <a16:colId xmlns:a16="http://schemas.microsoft.com/office/drawing/2014/main" xmlns="" val="20000"/>
                    </a:ext>
                  </a:extLst>
                </a:gridCol>
                <a:gridCol w="1468120">
                  <a:extLst>
                    <a:ext uri="{9D8B030D-6E8A-4147-A177-3AD203B41FA5}">
                      <a16:colId xmlns:a16="http://schemas.microsoft.com/office/drawing/2014/main" xmlns="" val="20001"/>
                    </a:ext>
                  </a:extLst>
                </a:gridCol>
                <a:gridCol w="392938">
                  <a:extLst>
                    <a:ext uri="{9D8B030D-6E8A-4147-A177-3AD203B41FA5}">
                      <a16:colId xmlns:a16="http://schemas.microsoft.com/office/drawing/2014/main" xmlns="" val="20002"/>
                    </a:ext>
                  </a:extLst>
                </a:gridCol>
                <a:gridCol w="718757">
                  <a:extLst>
                    <a:ext uri="{9D8B030D-6E8A-4147-A177-3AD203B41FA5}">
                      <a16:colId xmlns:a16="http://schemas.microsoft.com/office/drawing/2014/main" xmlns="" val="20003"/>
                    </a:ext>
                  </a:extLst>
                </a:gridCol>
                <a:gridCol w="386080">
                  <a:extLst>
                    <a:ext uri="{9D8B030D-6E8A-4147-A177-3AD203B41FA5}">
                      <a16:colId xmlns:a16="http://schemas.microsoft.com/office/drawing/2014/main" xmlns="" val="20004"/>
                    </a:ext>
                  </a:extLst>
                </a:gridCol>
                <a:gridCol w="1113155">
                  <a:extLst>
                    <a:ext uri="{9D8B030D-6E8A-4147-A177-3AD203B41FA5}">
                      <a16:colId xmlns:a16="http://schemas.microsoft.com/office/drawing/2014/main" xmlns="" val="20005"/>
                    </a:ext>
                  </a:extLst>
                </a:gridCol>
                <a:gridCol w="392938">
                  <a:extLst>
                    <a:ext uri="{9D8B030D-6E8A-4147-A177-3AD203B41FA5}">
                      <a16:colId xmlns:a16="http://schemas.microsoft.com/office/drawing/2014/main" xmlns="" val="20006"/>
                    </a:ext>
                  </a:extLst>
                </a:gridCol>
                <a:gridCol w="757873">
                  <a:extLst>
                    <a:ext uri="{9D8B030D-6E8A-4147-A177-3AD203B41FA5}">
                      <a16:colId xmlns:a16="http://schemas.microsoft.com/office/drawing/2014/main" xmlns="" val="20007"/>
                    </a:ext>
                  </a:extLst>
                </a:gridCol>
                <a:gridCol w="221488">
                  <a:extLst>
                    <a:ext uri="{9D8B030D-6E8A-4147-A177-3AD203B41FA5}">
                      <a16:colId xmlns:a16="http://schemas.microsoft.com/office/drawing/2014/main" xmlns="" val="20008"/>
                    </a:ext>
                  </a:extLst>
                </a:gridCol>
                <a:gridCol w="1586166">
                  <a:extLst>
                    <a:ext uri="{9D8B030D-6E8A-4147-A177-3AD203B41FA5}">
                      <a16:colId xmlns:a16="http://schemas.microsoft.com/office/drawing/2014/main" xmlns="" val="20009"/>
                    </a:ext>
                  </a:extLst>
                </a:gridCol>
                <a:gridCol w="1037463">
                  <a:extLst>
                    <a:ext uri="{9D8B030D-6E8A-4147-A177-3AD203B41FA5}">
                      <a16:colId xmlns:a16="http://schemas.microsoft.com/office/drawing/2014/main" xmlns="" val="20010"/>
                    </a:ext>
                  </a:extLst>
                </a:gridCol>
              </a:tblGrid>
              <a:tr h="370840">
                <a:tc>
                  <a:txBody>
                    <a:bodyPr/>
                    <a:lstStyle/>
                    <a:p>
                      <a:pPr algn="ctr"/>
                      <a:r>
                        <a:rPr lang="en-US" sz="2000" dirty="0">
                          <a:solidFill>
                            <a:schemeClr val="tx1"/>
                          </a:solidFill>
                        </a:rPr>
                        <a:t>Year</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Beginning</a:t>
                      </a:r>
                      <a:endParaRPr lang="en-US" sz="2000" baseline="0" dirty="0">
                        <a:solidFill>
                          <a:schemeClr val="tx1"/>
                        </a:solidFill>
                      </a:endParaRPr>
                    </a:p>
                    <a:p>
                      <a:pPr algn="ctr"/>
                      <a:r>
                        <a:rPr lang="en-US" sz="2000" baseline="0" dirty="0">
                          <a:solidFill>
                            <a:schemeClr val="tx1"/>
                          </a:solidFill>
                        </a:rPr>
                        <a:t>Book Value</a:t>
                      </a:r>
                      <a:endParaRPr lang="en-US" sz="2000" dirty="0">
                        <a:solidFill>
                          <a:schemeClr val="tx1"/>
                        </a:solidFill>
                      </a:endParaRPr>
                    </a:p>
                  </a:txBody>
                  <a:tcPr marL="45720" marR="45720"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x</a:t>
                      </a:r>
                    </a:p>
                  </a:txBody>
                  <a:tcPr marL="9144" marR="9144"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Rate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Annual </a:t>
                      </a:r>
                    </a:p>
                    <a:p>
                      <a:pPr algn="ctr"/>
                      <a:r>
                        <a:rPr lang="en-US" sz="2000" dirty="0">
                          <a:solidFill>
                            <a:schemeClr val="tx1"/>
                          </a:solidFill>
                        </a:rPr>
                        <a:t>Expense</a:t>
                      </a:r>
                    </a:p>
                  </a:txBody>
                  <a:tcPr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x</a:t>
                      </a:r>
                    </a:p>
                  </a:txBody>
                  <a:tcPr marL="9144" marR="9144"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Partial</a:t>
                      </a:r>
                    </a:p>
                    <a:p>
                      <a:pPr algn="ctr"/>
                      <a:r>
                        <a:rPr lang="en-US" sz="2000" dirty="0">
                          <a:solidFill>
                            <a:schemeClr val="tx1"/>
                          </a:solidFill>
                        </a:rPr>
                        <a:t>Year</a:t>
                      </a:r>
                    </a:p>
                  </a:txBody>
                  <a:tcPr marL="9144" marR="9144"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a:t>
                      </a:r>
                    </a:p>
                  </a:txBody>
                  <a:tcPr marL="9144" marR="9144"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Depreciation Expense</a:t>
                      </a:r>
                    </a:p>
                  </a:txBody>
                  <a:tcPr marL="45720" marR="45720" anchor="b">
                    <a:lnB w="190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Accum.</a:t>
                      </a:r>
                    </a:p>
                    <a:p>
                      <a:pPr algn="ctr"/>
                      <a:r>
                        <a:rPr lang="en-US" sz="2000" dirty="0">
                          <a:solidFill>
                            <a:schemeClr val="tx1"/>
                          </a:solidFill>
                        </a:rPr>
                        <a:t>Deprec.</a:t>
                      </a:r>
                    </a:p>
                  </a:txBody>
                  <a:tcPr anchor="b">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2000" dirty="0">
                          <a:solidFill>
                            <a:schemeClr val="tx1"/>
                          </a:solidFill>
                        </a:rPr>
                        <a:t>2020</a:t>
                      </a:r>
                    </a:p>
                  </a:txBody>
                  <a:tcPr marL="9144" marR="9144" marB="9144">
                    <a:lnT w="19050" cap="flat" cmpd="sng" algn="ctr">
                      <a:solidFill>
                        <a:schemeClr val="tx1"/>
                      </a:solidFill>
                      <a:prstDash val="solid"/>
                      <a:round/>
                      <a:headEnd type="none" w="med" len="med"/>
                      <a:tailEnd type="none" w="med" len="med"/>
                    </a:lnT>
                    <a:noFill/>
                  </a:tcPr>
                </a:tc>
                <a:tc>
                  <a:txBody>
                    <a:bodyPr/>
                    <a:lstStyle/>
                    <a:p>
                      <a:pPr algn="r"/>
                      <a:r>
                        <a:rPr lang="en-US" sz="2000" dirty="0">
                          <a:solidFill>
                            <a:schemeClr val="tx1"/>
                          </a:solidFill>
                        </a:rPr>
                        <a:t>€13,000</a:t>
                      </a:r>
                    </a:p>
                  </a:txBody>
                  <a:tcPr marL="9144" marR="365760" marB="9144">
                    <a:lnT w="19050" cap="flat" cmpd="sng" algn="ctr">
                      <a:solidFill>
                        <a:schemeClr val="tx1"/>
                      </a:solidFill>
                      <a:prstDash val="solid"/>
                      <a:round/>
                      <a:headEnd type="none" w="med" len="med"/>
                      <a:tailEnd type="none" w="med" len="med"/>
                    </a:lnT>
                    <a:noFill/>
                  </a:tcPr>
                </a:tc>
                <a:tc>
                  <a:txBody>
                    <a:bodyPr/>
                    <a:lstStyle/>
                    <a:p>
                      <a:pPr algn="ctr"/>
                      <a:r>
                        <a:rPr lang="en-US" sz="2000" dirty="0">
                          <a:solidFill>
                            <a:schemeClr val="tx1"/>
                          </a:solidFill>
                        </a:rPr>
                        <a:t>x</a:t>
                      </a:r>
                    </a:p>
                  </a:txBody>
                  <a:tcPr marL="9144" marR="9144" marB="9144">
                    <a:lnT w="19050" cap="flat" cmpd="sng" algn="ctr">
                      <a:solidFill>
                        <a:schemeClr val="tx1"/>
                      </a:solidFill>
                      <a:prstDash val="solid"/>
                      <a:round/>
                      <a:headEnd type="none" w="med" len="med"/>
                      <a:tailEnd type="none" w="med" len="med"/>
                    </a:lnT>
                    <a:noFill/>
                  </a:tcPr>
                </a:tc>
                <a:tc>
                  <a:txBody>
                    <a:bodyPr/>
                    <a:lstStyle/>
                    <a:p>
                      <a:pPr algn="r"/>
                      <a:r>
                        <a:rPr lang="en-US" sz="2000" dirty="0">
                          <a:solidFill>
                            <a:schemeClr val="tx1"/>
                          </a:solidFill>
                        </a:rPr>
                        <a:t>40%</a:t>
                      </a:r>
                    </a:p>
                  </a:txBody>
                  <a:tcPr marL="9144" marB="9144">
                    <a:lnT w="19050" cap="flat" cmpd="sng" algn="ctr">
                      <a:solidFill>
                        <a:schemeClr val="tx1"/>
                      </a:solidFill>
                      <a:prstDash val="solid"/>
                      <a:round/>
                      <a:headEnd type="none" w="med" len="med"/>
                      <a:tailEnd type="none" w="med" len="med"/>
                    </a:lnT>
                    <a:noFill/>
                  </a:tcPr>
                </a:tc>
                <a:tc>
                  <a:txBody>
                    <a:bodyPr/>
                    <a:lstStyle/>
                    <a:p>
                      <a:pPr algn="ctr"/>
                      <a:r>
                        <a:rPr lang="en-US" sz="2000" dirty="0">
                          <a:solidFill>
                            <a:schemeClr val="tx1"/>
                          </a:solidFill>
                        </a:rPr>
                        <a:t>=</a:t>
                      </a:r>
                    </a:p>
                  </a:txBody>
                  <a:tcPr marL="9144" marR="9144" marB="9144">
                    <a:lnT w="19050" cap="flat" cmpd="sng" algn="ctr">
                      <a:solidFill>
                        <a:schemeClr val="tx1"/>
                      </a:solidFill>
                      <a:prstDash val="solid"/>
                      <a:round/>
                      <a:headEnd type="none" w="med" len="med"/>
                      <a:tailEnd type="none" w="med" len="med"/>
                    </a:lnT>
                    <a:noFill/>
                  </a:tcPr>
                </a:tc>
                <a:tc>
                  <a:txBody>
                    <a:bodyPr/>
                    <a:lstStyle/>
                    <a:p>
                      <a:pPr algn="r"/>
                      <a:r>
                        <a:rPr lang="en-US" sz="2000" b="0" dirty="0">
                          <a:solidFill>
                            <a:schemeClr val="tx1"/>
                          </a:solidFill>
                        </a:rPr>
                        <a:t>€  5,200</a:t>
                      </a:r>
                    </a:p>
                  </a:txBody>
                  <a:tcPr marL="9144" marR="182880" marB="9144">
                    <a:lnT w="19050" cap="flat" cmpd="sng" algn="ctr">
                      <a:solidFill>
                        <a:schemeClr val="tx1"/>
                      </a:solidFill>
                      <a:prstDash val="solid"/>
                      <a:round/>
                      <a:headEnd type="none" w="med" len="med"/>
                      <a:tailEnd type="none" w="med" len="med"/>
                    </a:lnT>
                    <a:noFill/>
                  </a:tcPr>
                </a:tc>
                <a:tc>
                  <a:txBody>
                    <a:bodyPr/>
                    <a:lstStyle/>
                    <a:p>
                      <a:pPr algn="ctr"/>
                      <a:r>
                        <a:rPr lang="en-US" sz="2000" dirty="0">
                          <a:solidFill>
                            <a:schemeClr val="tx1"/>
                          </a:solidFill>
                        </a:rPr>
                        <a:t>x</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000" b="1" dirty="0">
                          <a:solidFill>
                            <a:schemeClr val="tx1"/>
                          </a:solidFill>
                        </a:rPr>
                        <a:t>9/12</a:t>
                      </a:r>
                    </a:p>
                  </a:txBody>
                  <a:tcPr marL="9144" marR="9144" marB="9144">
                    <a:lnT w="19050" cap="flat" cmpd="sng" algn="ctr">
                      <a:solidFill>
                        <a:schemeClr val="tx1"/>
                      </a:solidFill>
                      <a:prstDash val="solid"/>
                      <a:round/>
                      <a:headEnd type="none" w="med" len="med"/>
                      <a:tailEnd type="none" w="med" len="med"/>
                    </a:lnT>
                    <a:noFill/>
                  </a:tcPr>
                </a:tc>
                <a:tc>
                  <a:txBody>
                    <a:bodyPr/>
                    <a:lstStyle/>
                    <a:p>
                      <a:pPr algn="ctr"/>
                      <a:r>
                        <a:rPr lang="en-US" sz="2000" b="1" dirty="0">
                          <a:solidFill>
                            <a:schemeClr val="tx1"/>
                          </a:solidFill>
                        </a:rPr>
                        <a:t>=</a:t>
                      </a:r>
                    </a:p>
                  </a:txBody>
                  <a:tcPr marL="9144" marR="9144" marB="9144">
                    <a:lnT w="1905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€ 3,900</a:t>
                      </a:r>
                    </a:p>
                  </a:txBody>
                  <a:tcPr marL="9144" marR="365760" marB="9144">
                    <a:lnT w="19050" cap="flat" cmpd="sng" algn="ctr">
                      <a:solidFill>
                        <a:schemeClr val="tx1"/>
                      </a:solidFill>
                      <a:prstDash val="solid"/>
                      <a:round/>
                      <a:headEnd type="none" w="med" len="med"/>
                      <a:tailEnd type="none" w="med" len="med"/>
                    </a:lnT>
                    <a:noFill/>
                  </a:tcPr>
                </a:tc>
                <a:tc>
                  <a:txBody>
                    <a:bodyPr/>
                    <a:lstStyle/>
                    <a:p>
                      <a:pPr algn="r"/>
                      <a:r>
                        <a:rPr lang="en-US" sz="2000" dirty="0">
                          <a:solidFill>
                            <a:schemeClr val="tx1"/>
                          </a:solidFill>
                        </a:rPr>
                        <a:t>€3,900</a:t>
                      </a:r>
                    </a:p>
                  </a:txBody>
                  <a:tcPr marL="9144" marR="137160" marB="9144">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p>
                      <a:pPr algn="ctr"/>
                      <a:r>
                        <a:rPr lang="en-US" sz="2000" dirty="0">
                          <a:solidFill>
                            <a:schemeClr val="tx1"/>
                          </a:solidFill>
                        </a:rPr>
                        <a:t>2021</a:t>
                      </a:r>
                    </a:p>
                  </a:txBody>
                  <a:tcPr marL="9144" marR="9144" marT="9144" marB="9144">
                    <a:noFill/>
                  </a:tcPr>
                </a:tc>
                <a:tc>
                  <a:txBody>
                    <a:bodyPr/>
                    <a:lstStyle/>
                    <a:p>
                      <a:pPr algn="r"/>
                      <a:r>
                        <a:rPr lang="en-US" sz="2000" dirty="0">
                          <a:solidFill>
                            <a:schemeClr val="tx1"/>
                          </a:solidFill>
                        </a:rPr>
                        <a:t>9,100</a:t>
                      </a:r>
                    </a:p>
                  </a:txBody>
                  <a:tcPr marL="9144" marR="36576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r"/>
                      <a:r>
                        <a:rPr lang="en-US" sz="2000" dirty="0">
                          <a:solidFill>
                            <a:schemeClr val="tx1"/>
                          </a:solidFill>
                        </a:rPr>
                        <a:t>40</a:t>
                      </a:r>
                    </a:p>
                  </a:txBody>
                  <a:tcPr marL="9144" marR="274320" marT="9144" marB="9144">
                    <a:noFill/>
                  </a:tcPr>
                </a:tc>
                <a:tc>
                  <a:txBody>
                    <a:bodyPr/>
                    <a:lstStyle/>
                    <a:p>
                      <a:pPr algn="ctr"/>
                      <a:r>
                        <a:rPr lang="en-US" sz="2000" dirty="0">
                          <a:solidFill>
                            <a:schemeClr val="tx1"/>
                          </a:solidFill>
                        </a:rPr>
                        <a:t>=</a:t>
                      </a:r>
                    </a:p>
                  </a:txBody>
                  <a:tcPr marL="9144" marR="9144" marT="9144" marB="9144">
                    <a:noFill/>
                  </a:tcPr>
                </a:tc>
                <a:tc>
                  <a:txBody>
                    <a:bodyPr/>
                    <a:lstStyle/>
                    <a:p>
                      <a:pPr algn="r"/>
                      <a:r>
                        <a:rPr lang="en-US" sz="2000" b="0" dirty="0">
                          <a:solidFill>
                            <a:schemeClr val="tx1"/>
                          </a:solidFill>
                        </a:rPr>
                        <a:t>3,640</a:t>
                      </a:r>
                    </a:p>
                  </a:txBody>
                  <a:tcPr marL="9144" marR="18288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ctr"/>
                      <a:endParaRPr lang="en-US" sz="1400" b="0" dirty="0">
                        <a:solidFill>
                          <a:schemeClr val="bg1"/>
                        </a:solidFill>
                      </a:endParaRPr>
                    </a:p>
                  </a:txBody>
                  <a:tcPr marL="9144" marR="9144" marT="9144" marB="9144">
                    <a:noFill/>
                  </a:tcPr>
                </a:tc>
                <a:tc>
                  <a:txBody>
                    <a:bodyPr/>
                    <a:lstStyle/>
                    <a:p>
                      <a:pPr algn="ctr"/>
                      <a:r>
                        <a:rPr lang="en-US" sz="2000" b="1" dirty="0">
                          <a:solidFill>
                            <a:schemeClr val="tx1"/>
                          </a:solidFill>
                        </a:rPr>
                        <a:t>=</a:t>
                      </a:r>
                    </a:p>
                  </a:txBody>
                  <a:tcPr marL="9144" marR="9144"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3,640</a:t>
                      </a:r>
                    </a:p>
                  </a:txBody>
                  <a:tcPr marL="9144" marR="365760" marT="9144" marB="9144">
                    <a:noFill/>
                  </a:tcPr>
                </a:tc>
                <a:tc>
                  <a:txBody>
                    <a:bodyPr/>
                    <a:lstStyle/>
                    <a:p>
                      <a:pPr algn="r"/>
                      <a:r>
                        <a:rPr lang="en-US" sz="2000" dirty="0">
                          <a:solidFill>
                            <a:schemeClr val="tx1"/>
                          </a:solidFill>
                        </a:rPr>
                        <a:t>7,540</a:t>
                      </a:r>
                    </a:p>
                  </a:txBody>
                  <a:tcPr marL="9144" marR="137160" marT="9144" marB="9144">
                    <a:noFill/>
                  </a:tcPr>
                </a:tc>
                <a:extLst>
                  <a:ext uri="{0D108BD9-81ED-4DB2-BD59-A6C34878D82A}">
                    <a16:rowId xmlns:a16="http://schemas.microsoft.com/office/drawing/2014/main" xmlns="" val="10002"/>
                  </a:ext>
                </a:extLst>
              </a:tr>
              <a:tr h="370840">
                <a:tc>
                  <a:txBody>
                    <a:bodyPr/>
                    <a:lstStyle/>
                    <a:p>
                      <a:pPr algn="ctr"/>
                      <a:r>
                        <a:rPr lang="en-US" sz="2000" dirty="0">
                          <a:solidFill>
                            <a:schemeClr val="tx1"/>
                          </a:solidFill>
                        </a:rPr>
                        <a:t>2022</a:t>
                      </a:r>
                    </a:p>
                  </a:txBody>
                  <a:tcPr marL="9144" marR="9144" marT="9144" marB="9144">
                    <a:noFill/>
                  </a:tcPr>
                </a:tc>
                <a:tc>
                  <a:txBody>
                    <a:bodyPr/>
                    <a:lstStyle/>
                    <a:p>
                      <a:pPr algn="r"/>
                      <a:r>
                        <a:rPr lang="en-US" sz="2000" dirty="0">
                          <a:solidFill>
                            <a:schemeClr val="tx1"/>
                          </a:solidFill>
                        </a:rPr>
                        <a:t>5,460</a:t>
                      </a:r>
                    </a:p>
                  </a:txBody>
                  <a:tcPr marL="9144" marR="36576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r"/>
                      <a:r>
                        <a:rPr lang="en-US" sz="2000" dirty="0">
                          <a:solidFill>
                            <a:schemeClr val="tx1"/>
                          </a:solidFill>
                        </a:rPr>
                        <a:t>40</a:t>
                      </a:r>
                    </a:p>
                  </a:txBody>
                  <a:tcPr marL="9144" marR="274320" marT="9144" marB="9144">
                    <a:noFill/>
                  </a:tcPr>
                </a:tc>
                <a:tc>
                  <a:txBody>
                    <a:bodyPr/>
                    <a:lstStyle/>
                    <a:p>
                      <a:pPr algn="ctr"/>
                      <a:r>
                        <a:rPr lang="en-US" sz="2000" dirty="0">
                          <a:solidFill>
                            <a:schemeClr val="tx1"/>
                          </a:solidFill>
                        </a:rPr>
                        <a:t>=</a:t>
                      </a:r>
                    </a:p>
                  </a:txBody>
                  <a:tcPr marL="9144" marR="9144" marT="9144" marB="9144">
                    <a:noFill/>
                  </a:tcPr>
                </a:tc>
                <a:tc>
                  <a:txBody>
                    <a:bodyPr/>
                    <a:lstStyle/>
                    <a:p>
                      <a:pPr algn="r"/>
                      <a:r>
                        <a:rPr lang="en-US" sz="2000" b="0" dirty="0">
                          <a:solidFill>
                            <a:schemeClr val="tx1"/>
                          </a:solidFill>
                        </a:rPr>
                        <a:t>2,184</a:t>
                      </a:r>
                    </a:p>
                  </a:txBody>
                  <a:tcPr marL="9144" marR="18288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ctr"/>
                      <a:endParaRPr lang="en-US" sz="1400" b="1" dirty="0">
                        <a:solidFill>
                          <a:schemeClr val="bg1"/>
                        </a:solidFill>
                      </a:endParaRPr>
                    </a:p>
                  </a:txBody>
                  <a:tcPr marL="9144" marR="9144" marT="9144" marB="9144">
                    <a:noFill/>
                  </a:tcPr>
                </a:tc>
                <a:tc>
                  <a:txBody>
                    <a:bodyPr/>
                    <a:lstStyle/>
                    <a:p>
                      <a:pPr algn="ctr"/>
                      <a:r>
                        <a:rPr lang="en-US" sz="2000" b="1" dirty="0">
                          <a:solidFill>
                            <a:schemeClr val="tx1"/>
                          </a:solidFill>
                        </a:rPr>
                        <a:t>=</a:t>
                      </a:r>
                    </a:p>
                  </a:txBody>
                  <a:tcPr marL="9144" marR="9144"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2,184</a:t>
                      </a:r>
                    </a:p>
                  </a:txBody>
                  <a:tcPr marL="9144" marR="365760" marT="9144" marB="9144">
                    <a:noFill/>
                  </a:tcPr>
                </a:tc>
                <a:tc>
                  <a:txBody>
                    <a:bodyPr/>
                    <a:lstStyle/>
                    <a:p>
                      <a:pPr algn="r"/>
                      <a:r>
                        <a:rPr lang="en-US" sz="2000" dirty="0">
                          <a:solidFill>
                            <a:schemeClr val="tx1"/>
                          </a:solidFill>
                        </a:rPr>
                        <a:t>9,724</a:t>
                      </a:r>
                    </a:p>
                  </a:txBody>
                  <a:tcPr marL="9144" marR="137160" marT="9144" marB="9144">
                    <a:noFill/>
                  </a:tcPr>
                </a:tc>
                <a:extLst>
                  <a:ext uri="{0D108BD9-81ED-4DB2-BD59-A6C34878D82A}">
                    <a16:rowId xmlns:a16="http://schemas.microsoft.com/office/drawing/2014/main" xmlns="" val="10003"/>
                  </a:ext>
                </a:extLst>
              </a:tr>
              <a:tr h="370840">
                <a:tc>
                  <a:txBody>
                    <a:bodyPr/>
                    <a:lstStyle/>
                    <a:p>
                      <a:pPr algn="ctr"/>
                      <a:r>
                        <a:rPr lang="en-US" sz="2000" dirty="0">
                          <a:solidFill>
                            <a:schemeClr val="tx1"/>
                          </a:solidFill>
                        </a:rPr>
                        <a:t>2023</a:t>
                      </a:r>
                    </a:p>
                  </a:txBody>
                  <a:tcPr marL="9144" marR="9144" marT="9144" marB="9144">
                    <a:noFill/>
                  </a:tcPr>
                </a:tc>
                <a:tc>
                  <a:txBody>
                    <a:bodyPr/>
                    <a:lstStyle/>
                    <a:p>
                      <a:pPr algn="r"/>
                      <a:r>
                        <a:rPr lang="en-US" sz="2000" dirty="0">
                          <a:solidFill>
                            <a:schemeClr val="tx1"/>
                          </a:solidFill>
                        </a:rPr>
                        <a:t>3,276</a:t>
                      </a:r>
                    </a:p>
                  </a:txBody>
                  <a:tcPr marL="9144" marR="36576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r"/>
                      <a:r>
                        <a:rPr lang="en-US" sz="2000" dirty="0">
                          <a:solidFill>
                            <a:schemeClr val="tx1"/>
                          </a:solidFill>
                        </a:rPr>
                        <a:t>40</a:t>
                      </a:r>
                    </a:p>
                  </a:txBody>
                  <a:tcPr marL="9144" marR="274320" marT="9144" marB="9144">
                    <a:noFill/>
                  </a:tcPr>
                </a:tc>
                <a:tc>
                  <a:txBody>
                    <a:bodyPr/>
                    <a:lstStyle/>
                    <a:p>
                      <a:pPr algn="ctr"/>
                      <a:r>
                        <a:rPr lang="en-US" sz="2000" dirty="0">
                          <a:solidFill>
                            <a:schemeClr val="tx1"/>
                          </a:solidFill>
                        </a:rPr>
                        <a:t>=</a:t>
                      </a:r>
                    </a:p>
                  </a:txBody>
                  <a:tcPr marL="9144" marR="9144" marT="9144" marB="9144">
                    <a:noFill/>
                  </a:tcPr>
                </a:tc>
                <a:tc>
                  <a:txBody>
                    <a:bodyPr/>
                    <a:lstStyle/>
                    <a:p>
                      <a:pPr algn="r"/>
                      <a:r>
                        <a:rPr lang="en-US" sz="2000" b="0" dirty="0">
                          <a:solidFill>
                            <a:schemeClr val="tx1"/>
                          </a:solidFill>
                        </a:rPr>
                        <a:t>1,310</a:t>
                      </a:r>
                    </a:p>
                  </a:txBody>
                  <a:tcPr marL="9144" marR="18288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ctr"/>
                      <a:endParaRPr lang="en-US" sz="1400" b="1" dirty="0">
                        <a:solidFill>
                          <a:schemeClr val="bg1"/>
                        </a:solidFill>
                      </a:endParaRPr>
                    </a:p>
                  </a:txBody>
                  <a:tcPr marL="9144" marR="9144" marT="9144" marB="9144">
                    <a:noFill/>
                  </a:tcPr>
                </a:tc>
                <a:tc>
                  <a:txBody>
                    <a:bodyPr/>
                    <a:lstStyle/>
                    <a:p>
                      <a:pPr algn="ctr"/>
                      <a:r>
                        <a:rPr lang="en-US" sz="2000" b="1" dirty="0">
                          <a:solidFill>
                            <a:schemeClr val="tx1"/>
                          </a:solidFill>
                        </a:rPr>
                        <a:t>=</a:t>
                      </a:r>
                    </a:p>
                  </a:txBody>
                  <a:tcPr marL="9144" marR="9144"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1,310</a:t>
                      </a:r>
                    </a:p>
                  </a:txBody>
                  <a:tcPr marL="9144" marR="365760" marT="9144" marB="9144">
                    <a:noFill/>
                  </a:tcPr>
                </a:tc>
                <a:tc>
                  <a:txBody>
                    <a:bodyPr/>
                    <a:lstStyle/>
                    <a:p>
                      <a:pPr algn="r"/>
                      <a:r>
                        <a:rPr lang="en-US" sz="2000" dirty="0">
                          <a:solidFill>
                            <a:schemeClr val="tx1"/>
                          </a:solidFill>
                        </a:rPr>
                        <a:t>11,034</a:t>
                      </a:r>
                    </a:p>
                  </a:txBody>
                  <a:tcPr marL="9144" marR="137160" marT="9144" marB="9144">
                    <a:noFill/>
                  </a:tcPr>
                </a:tc>
                <a:extLst>
                  <a:ext uri="{0D108BD9-81ED-4DB2-BD59-A6C34878D82A}">
                    <a16:rowId xmlns:a16="http://schemas.microsoft.com/office/drawing/2014/main" xmlns="" val="10004"/>
                  </a:ext>
                </a:extLst>
              </a:tr>
              <a:tr h="370840">
                <a:tc>
                  <a:txBody>
                    <a:bodyPr/>
                    <a:lstStyle/>
                    <a:p>
                      <a:pPr algn="ctr"/>
                      <a:r>
                        <a:rPr lang="en-US" sz="2000" dirty="0">
                          <a:solidFill>
                            <a:schemeClr val="tx1"/>
                          </a:solidFill>
                        </a:rPr>
                        <a:t>2024</a:t>
                      </a:r>
                    </a:p>
                  </a:txBody>
                  <a:tcPr marL="9144" marR="9144" marT="9144" marB="9144">
                    <a:noFill/>
                  </a:tcPr>
                </a:tc>
                <a:tc>
                  <a:txBody>
                    <a:bodyPr/>
                    <a:lstStyle/>
                    <a:p>
                      <a:pPr algn="r"/>
                      <a:r>
                        <a:rPr lang="en-US" sz="2000" dirty="0">
                          <a:solidFill>
                            <a:schemeClr val="tx1"/>
                          </a:solidFill>
                        </a:rPr>
                        <a:t>1,966</a:t>
                      </a:r>
                    </a:p>
                  </a:txBody>
                  <a:tcPr marL="9144" marR="36576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r"/>
                      <a:r>
                        <a:rPr lang="en-US" sz="2000" dirty="0">
                          <a:solidFill>
                            <a:schemeClr val="tx1"/>
                          </a:solidFill>
                        </a:rPr>
                        <a:t>40</a:t>
                      </a:r>
                    </a:p>
                  </a:txBody>
                  <a:tcPr marL="9144" marR="274320" marT="9144" marB="9144">
                    <a:noFill/>
                  </a:tcPr>
                </a:tc>
                <a:tc>
                  <a:txBody>
                    <a:bodyPr/>
                    <a:lstStyle/>
                    <a:p>
                      <a:pPr algn="ctr"/>
                      <a:r>
                        <a:rPr lang="en-US" sz="2000" dirty="0">
                          <a:solidFill>
                            <a:schemeClr val="tx1"/>
                          </a:solidFill>
                        </a:rPr>
                        <a:t>=</a:t>
                      </a:r>
                    </a:p>
                  </a:txBody>
                  <a:tcPr marL="9144" marR="9144" marT="9144" marB="9144">
                    <a:noFill/>
                  </a:tcPr>
                </a:tc>
                <a:tc>
                  <a:txBody>
                    <a:bodyPr/>
                    <a:lstStyle/>
                    <a:p>
                      <a:pPr algn="r"/>
                      <a:r>
                        <a:rPr lang="en-US" sz="2000" b="0" dirty="0">
                          <a:solidFill>
                            <a:schemeClr val="tx1"/>
                          </a:solidFill>
                        </a:rPr>
                        <a:t>786</a:t>
                      </a:r>
                    </a:p>
                  </a:txBody>
                  <a:tcPr marL="9144" marR="18288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ctr"/>
                      <a:endParaRPr lang="en-US" sz="2000" b="0" kern="1200" dirty="0">
                        <a:solidFill>
                          <a:schemeClr val="tx1"/>
                        </a:solidFill>
                        <a:latin typeface="+mn-lt"/>
                        <a:ea typeface="+mn-ea"/>
                        <a:cs typeface="+mn-cs"/>
                      </a:endParaRPr>
                    </a:p>
                  </a:txBody>
                  <a:tcPr marL="9144" marR="9144" marT="9144" marB="9144">
                    <a:noFill/>
                  </a:tcPr>
                </a:tc>
                <a:tc>
                  <a:txBody>
                    <a:bodyPr/>
                    <a:lstStyle/>
                    <a:p>
                      <a:pPr algn="ctr"/>
                      <a:r>
                        <a:rPr lang="en-US" sz="2000" b="1" dirty="0">
                          <a:solidFill>
                            <a:schemeClr val="tx1"/>
                          </a:solidFill>
                        </a:rPr>
                        <a:t>=</a:t>
                      </a:r>
                    </a:p>
                  </a:txBody>
                  <a:tcPr marL="9144" marR="9144" marT="9144" marB="9144">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786</a:t>
                      </a:r>
                    </a:p>
                  </a:txBody>
                  <a:tcPr marL="9144" marR="365760" marT="9144" marB="9144">
                    <a:lnB w="12700" cmpd="sng">
                      <a:noFill/>
                    </a:lnB>
                    <a:noFill/>
                  </a:tcPr>
                </a:tc>
                <a:tc>
                  <a:txBody>
                    <a:bodyPr/>
                    <a:lstStyle/>
                    <a:p>
                      <a:pPr algn="r"/>
                      <a:r>
                        <a:rPr lang="en-US" sz="2000" b="0" dirty="0">
                          <a:solidFill>
                            <a:schemeClr val="tx1"/>
                          </a:solidFill>
                        </a:rPr>
                        <a:t>11,820</a:t>
                      </a:r>
                    </a:p>
                  </a:txBody>
                  <a:tcPr marL="9144" marR="137160" marT="9144" marB="9144">
                    <a:noFill/>
                  </a:tcPr>
                </a:tc>
                <a:extLst>
                  <a:ext uri="{0D108BD9-81ED-4DB2-BD59-A6C34878D82A}">
                    <a16:rowId xmlns:a16="http://schemas.microsoft.com/office/drawing/2014/main" xmlns="" val="10005"/>
                  </a:ext>
                </a:extLst>
              </a:tr>
              <a:tr h="370840">
                <a:tc>
                  <a:txBody>
                    <a:bodyPr/>
                    <a:lstStyle/>
                    <a:p>
                      <a:pPr algn="ctr"/>
                      <a:r>
                        <a:rPr lang="en-US" sz="2000" dirty="0">
                          <a:solidFill>
                            <a:schemeClr val="tx1"/>
                          </a:solidFill>
                        </a:rPr>
                        <a:t>2025</a:t>
                      </a:r>
                    </a:p>
                  </a:txBody>
                  <a:tcPr marL="9144" marR="9144" marT="9144" marB="9144">
                    <a:noFill/>
                  </a:tcPr>
                </a:tc>
                <a:tc>
                  <a:txBody>
                    <a:bodyPr/>
                    <a:lstStyle/>
                    <a:p>
                      <a:pPr algn="r"/>
                      <a:r>
                        <a:rPr lang="en-US" sz="2000" dirty="0">
                          <a:solidFill>
                            <a:schemeClr val="tx1"/>
                          </a:solidFill>
                        </a:rPr>
                        <a:t>1,180</a:t>
                      </a:r>
                    </a:p>
                  </a:txBody>
                  <a:tcPr marL="9144" marR="365760" marT="9144" marB="9144">
                    <a:noFill/>
                  </a:tcPr>
                </a:tc>
                <a:tc>
                  <a:txBody>
                    <a:bodyPr/>
                    <a:lstStyle/>
                    <a:p>
                      <a:pPr algn="ctr"/>
                      <a:r>
                        <a:rPr lang="en-US" sz="2000" dirty="0">
                          <a:solidFill>
                            <a:schemeClr val="tx1"/>
                          </a:solidFill>
                        </a:rPr>
                        <a:t>x</a:t>
                      </a:r>
                    </a:p>
                  </a:txBody>
                  <a:tcPr marL="9144" marR="9144" marT="9144" marB="9144">
                    <a:noFill/>
                  </a:tcPr>
                </a:tc>
                <a:tc>
                  <a:txBody>
                    <a:bodyPr/>
                    <a:lstStyle/>
                    <a:p>
                      <a:pPr algn="r"/>
                      <a:r>
                        <a:rPr lang="en-US" sz="2000" dirty="0">
                          <a:solidFill>
                            <a:schemeClr val="tx1"/>
                          </a:solidFill>
                        </a:rPr>
                        <a:t>40</a:t>
                      </a:r>
                    </a:p>
                  </a:txBody>
                  <a:tcPr marL="9144" marR="274320" marT="9144" marB="9144">
                    <a:noFill/>
                  </a:tcPr>
                </a:tc>
                <a:tc>
                  <a:txBody>
                    <a:bodyPr/>
                    <a:lstStyle/>
                    <a:p>
                      <a:pPr algn="ctr"/>
                      <a:r>
                        <a:rPr lang="en-US" sz="2000" dirty="0">
                          <a:solidFill>
                            <a:schemeClr val="tx1"/>
                          </a:solidFill>
                        </a:rPr>
                        <a:t>=</a:t>
                      </a:r>
                    </a:p>
                  </a:txBody>
                  <a:tcPr marL="9144" marR="9144" marT="9144" marB="9144">
                    <a:noFill/>
                  </a:tcPr>
                </a:tc>
                <a:tc>
                  <a:txBody>
                    <a:bodyPr/>
                    <a:lstStyle/>
                    <a:p>
                      <a:pPr algn="r"/>
                      <a:r>
                        <a:rPr lang="en-US" sz="2000" b="0" dirty="0">
                          <a:solidFill>
                            <a:schemeClr val="tx1"/>
                          </a:solidFill>
                        </a:rPr>
                        <a:t>472</a:t>
                      </a:r>
                    </a:p>
                  </a:txBody>
                  <a:tcPr marL="9144" marR="182880" marT="9144" marB="9144">
                    <a:lnB w="19050" cap="flat" cmpd="sng" algn="ctr">
                      <a:noFill/>
                      <a:prstDash val="solid"/>
                      <a:round/>
                      <a:headEnd type="none" w="med" len="med"/>
                      <a:tailEnd type="none" w="med" len="med"/>
                    </a:lnB>
                    <a:noFill/>
                  </a:tcPr>
                </a:tc>
                <a:tc>
                  <a:txBody>
                    <a:bodyPr/>
                    <a:lstStyle/>
                    <a:p>
                      <a:pPr algn="ctr"/>
                      <a:r>
                        <a:rPr lang="en-US" sz="2000" dirty="0">
                          <a:solidFill>
                            <a:schemeClr val="tx1"/>
                          </a:solidFill>
                        </a:rPr>
                        <a:t>x</a:t>
                      </a:r>
                    </a:p>
                  </a:txBody>
                  <a:tcPr marL="9144" marR="9144" marT="9144" marB="9144">
                    <a:lnB w="19050" cap="flat" cmpd="sng" algn="ctr">
                      <a:noFill/>
                      <a:prstDash val="solid"/>
                      <a:round/>
                      <a:headEnd type="none" w="med" len="med"/>
                      <a:tailEnd type="none" w="med" len="med"/>
                    </a:lnB>
                    <a:noFill/>
                  </a:tcPr>
                </a:tc>
                <a:tc>
                  <a:txBody>
                    <a:bodyPr/>
                    <a:lstStyle/>
                    <a:p>
                      <a:pPr algn="ctr"/>
                      <a:endParaRPr lang="en-US" sz="2000" b="1" kern="1200" dirty="0">
                        <a:solidFill>
                          <a:schemeClr val="tx1"/>
                        </a:solidFill>
                        <a:latin typeface="+mn-lt"/>
                        <a:ea typeface="+mn-ea"/>
                        <a:cs typeface="+mn-cs"/>
                      </a:endParaRPr>
                    </a:p>
                  </a:txBody>
                  <a:tcPr marL="9144" marR="9144" marT="9144" marB="9144">
                    <a:lnB w="19050" cap="flat" cmpd="sng" algn="ctr">
                      <a:noFill/>
                      <a:prstDash val="solid"/>
                      <a:round/>
                      <a:headEnd type="none" w="med" len="med"/>
                      <a:tailEnd type="none" w="med" len="med"/>
                    </a:lnB>
                    <a:noFill/>
                  </a:tcPr>
                </a:tc>
                <a:tc>
                  <a:txBody>
                    <a:bodyPr/>
                    <a:lstStyle/>
                    <a:p>
                      <a:pPr algn="ctr"/>
                      <a:r>
                        <a:rPr lang="en-US" sz="2000" b="1" dirty="0">
                          <a:solidFill>
                            <a:schemeClr val="tx1"/>
                          </a:solidFill>
                        </a:rPr>
                        <a:t>=</a:t>
                      </a:r>
                    </a:p>
                  </a:txBody>
                  <a:tcPr marL="9144" marR="9144" marT="9144" marB="9144">
                    <a:lnR w="12700" cmpd="sng">
                      <a:noFill/>
                    </a:lnR>
                    <a:lnB w="19050" cap="flat" cmpd="sng" algn="ctr">
                      <a:no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180</a:t>
                      </a:r>
                    </a:p>
                  </a:txBody>
                  <a:tcPr marL="9144" marR="365760" marT="9144" marB="9144">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chemeClr val="tx1"/>
                          </a:solidFill>
                        </a:rPr>
                        <a:t>12,000</a:t>
                      </a:r>
                    </a:p>
                  </a:txBody>
                  <a:tcPr marL="9144" marR="137160" marT="9144" marB="9144">
                    <a:lnL w="12700" cmpd="sng">
                      <a:noFill/>
                    </a:lnL>
                    <a:noFill/>
                  </a:tcPr>
                </a:tc>
                <a:extLst>
                  <a:ext uri="{0D108BD9-81ED-4DB2-BD59-A6C34878D82A}">
                    <a16:rowId xmlns:a16="http://schemas.microsoft.com/office/drawing/2014/main" xmlns="" val="10006"/>
                  </a:ext>
                </a:extLst>
              </a:tr>
            </a:tbl>
          </a:graphicData>
        </a:graphic>
      </p:graphicFrame>
      <p:sp>
        <p:nvSpPr>
          <p:cNvPr id="13" name="TextBox 12" descr="Footnote (a)"/>
          <p:cNvSpPr txBox="1"/>
          <p:nvPr/>
        </p:nvSpPr>
        <p:spPr>
          <a:xfrm>
            <a:off x="7623748" y="5069523"/>
            <a:ext cx="379475" cy="215444"/>
          </a:xfrm>
          <a:prstGeom prst="rect">
            <a:avLst/>
          </a:prstGeom>
          <a:noFill/>
        </p:spPr>
        <p:txBody>
          <a:bodyPr wrap="square" lIns="0" tIns="0" rIns="0" bIns="0" rtlCol="0">
            <a:spAutoFit/>
          </a:bodyPr>
          <a:lstStyle/>
          <a:p>
            <a:r>
              <a:rPr lang="en-US" sz="1400" dirty="0"/>
              <a:t>(a)</a:t>
            </a:r>
          </a:p>
        </p:txBody>
      </p:sp>
      <p:sp>
        <p:nvSpPr>
          <p:cNvPr id="12" name="Rectangle 11"/>
          <p:cNvSpPr/>
          <p:nvPr/>
        </p:nvSpPr>
        <p:spPr>
          <a:xfrm>
            <a:off x="219434" y="5867783"/>
            <a:ext cx="8619765" cy="369332"/>
          </a:xfrm>
          <a:prstGeom prst="rect">
            <a:avLst/>
          </a:prstGeom>
        </p:spPr>
        <p:txBody>
          <a:bodyPr wrap="square">
            <a:spAutoFit/>
          </a:bodyPr>
          <a:lstStyle/>
          <a:p>
            <a:pPr marL="346075" indent="-346075"/>
            <a:r>
              <a:rPr lang="en-US" dirty="0"/>
              <a:t>(a)	Expense adjusted to €180 to result in residual value of €1,000.</a:t>
            </a:r>
          </a:p>
        </p:txBody>
      </p:sp>
      <p:sp>
        <p:nvSpPr>
          <p:cNvPr id="5" name="Footer Placeholder 4"/>
          <p:cNvSpPr>
            <a:spLocks noGrp="1"/>
          </p:cNvSpPr>
          <p:nvPr>
            <p:ph type="ftr" sz="quarter" idx="11"/>
          </p:nvPr>
        </p:nvSpPr>
        <p:spPr>
          <a:ln>
            <a:noFill/>
          </a:ln>
        </p:spPr>
        <p:txBody>
          <a:bodyPr/>
          <a:lstStyle/>
          <a:p>
            <a:r>
              <a:rPr lang="en-US" dirty="0"/>
              <a:t>Copyright ©2019 John Wiley &amp; Sons, Inc. </a:t>
            </a:r>
          </a:p>
        </p:txBody>
      </p:sp>
      <p:sp>
        <p:nvSpPr>
          <p:cNvPr id="4" name="Slide Number Placeholder 3"/>
          <p:cNvSpPr>
            <a:spLocks noGrp="1"/>
          </p:cNvSpPr>
          <p:nvPr>
            <p:ph type="sldNum" sz="quarter" idx="10"/>
          </p:nvPr>
        </p:nvSpPr>
        <p:spPr>
          <a:ln>
            <a:noFill/>
          </a:ln>
        </p:spPr>
        <p:txBody>
          <a:bodyPr/>
          <a:lstStyle/>
          <a:p>
            <a:fld id="{67B19427-F580-D146-B60E-4CADEE75497F}" type="slidenum">
              <a:rPr lang="en-US" smtClean="0"/>
              <a:pPr/>
              <a:t>31</a:t>
            </a:fld>
            <a:endParaRPr lang="en-US" dirty="0"/>
          </a:p>
        </p:txBody>
      </p:sp>
    </p:spTree>
    <p:extLst>
      <p:ext uri="{BB962C8B-B14F-4D97-AF65-F5344CB8AC3E}">
        <p14:creationId xmlns:p14="http://schemas.microsoft.com/office/powerpoint/2010/main" xmlns="" val="2780303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3DF18D1F-C33C-4299-A101-26F465C5997D}"/>
              </a:ext>
            </a:extLst>
          </p:cNvPr>
          <p:cNvSpPr>
            <a:spLocks noGrp="1"/>
          </p:cNvSpPr>
          <p:nvPr>
            <p:ph sz="quarter" idx="17"/>
          </p:nvPr>
        </p:nvSpPr>
        <p:spPr>
          <a:xfrm>
            <a:off x="304800" y="5098690"/>
            <a:ext cx="8534400" cy="912571"/>
          </a:xfrm>
        </p:spPr>
        <p:txBody>
          <a:bodyPr/>
          <a:lstStyle/>
          <a:p>
            <a:pPr>
              <a:lnSpc>
                <a:spcPct val="100000"/>
              </a:lnSpc>
              <a:spcBef>
                <a:spcPts val="1200"/>
              </a:spcBef>
            </a:pPr>
            <a:r>
              <a:rPr lang="en-US" sz="2400" b="1" dirty="0"/>
              <a:t>Annual depreciation expense varies</a:t>
            </a:r>
            <a:r>
              <a:rPr lang="en-US" sz="2400" dirty="0"/>
              <a:t>, </a:t>
            </a:r>
            <a:r>
              <a:rPr lang="en-US" sz="2400" b="1" dirty="0"/>
              <a:t>but total depreciation expense is the same </a:t>
            </a:r>
            <a:r>
              <a:rPr lang="en-US" sz="2400" dirty="0"/>
              <a:t>(€12,000) for the five-year period.</a:t>
            </a:r>
          </a:p>
        </p:txBody>
      </p:sp>
      <p:sp>
        <p:nvSpPr>
          <p:cNvPr id="2" name="Title 1">
            <a:extLst>
              <a:ext uri="{FF2B5EF4-FFF2-40B4-BE49-F238E27FC236}">
                <a16:creationId xmlns:a16="http://schemas.microsoft.com/office/drawing/2014/main" xmlns="" id="{3B32A237-1E59-4982-AD49-2A84DE4004A9}"/>
              </a:ext>
            </a:extLst>
          </p:cNvPr>
          <p:cNvSpPr>
            <a:spLocks noGrp="1"/>
          </p:cNvSpPr>
          <p:nvPr>
            <p:ph type="title"/>
          </p:nvPr>
        </p:nvSpPr>
        <p:spPr>
          <a:xfrm>
            <a:off x="304799" y="762001"/>
            <a:ext cx="8745005" cy="838199"/>
          </a:xfrm>
        </p:spPr>
        <p:txBody>
          <a:bodyPr>
            <a:normAutofit/>
          </a:bodyPr>
          <a:lstStyle/>
          <a:p>
            <a:r>
              <a:rPr lang="en-US" dirty="0"/>
              <a:t>Comparison of Methods </a:t>
            </a:r>
            <a:r>
              <a:rPr lang="en-US" sz="2000" b="0" baseline="0" dirty="0"/>
              <a:t>(1 of 2)</a:t>
            </a:r>
          </a:p>
        </p:txBody>
      </p:sp>
      <p:graphicFrame>
        <p:nvGraphicFramePr>
          <p:cNvPr id="13" name="Content Placeholder 12" descr="The table lists the values of each year using different depreciation methods. The columns have the following headings from left to right: year, straight line, declining balance, units-of-activity. The row entries are as follows. Row 1. Year, 2017. Straight-line, $2,400. Declining balance, $5,200. Units-of-activity, $1,800. Row 2. Year, 2018. Straight-line, 2,400. Declining balance, 3,120. Units-of-activity, 3,600. Row 3. Year, 2019. Straight-line, 2,400. Declining balance, 1,872. Units-of-activity, 2,400.  Row 4. Year, 2020. Straight-line, 2,400. Declining balance, 1,123. Units-of-activity, 3,000. Row 5. Year, 2021. Straight-line, 2,400, single ruled. Declining balance, 685, single ruled. Units-of-activity, 1,200, single ruled. Row 6. Straight-line, $12,000, double ruled. Declining balance, $12,000, double ruled. Units-of-activity, $12,000, double ruled.&#10;"/>
          <p:cNvGraphicFramePr>
            <a:graphicFrameLocks noGrp="1"/>
          </p:cNvGraphicFramePr>
          <p:nvPr>
            <p:ph sz="quarter" idx="16"/>
            <p:extLst>
              <p:ext uri="{D42A27DB-BD31-4B8C-83A1-F6EECF244321}">
                <p14:modId xmlns:p14="http://schemas.microsoft.com/office/powerpoint/2010/main" xmlns="" val="1781958114"/>
              </p:ext>
            </p:extLst>
          </p:nvPr>
        </p:nvGraphicFramePr>
        <p:xfrm>
          <a:off x="532485" y="1455730"/>
          <a:ext cx="7606580" cy="3397865"/>
        </p:xfrm>
        <a:graphic>
          <a:graphicData uri="http://schemas.openxmlformats.org/drawingml/2006/table">
            <a:tbl>
              <a:tblPr firstRow="1" bandRow="1">
                <a:tableStyleId>{2D5ABB26-0587-4C30-8999-92F81FD0307C}</a:tableStyleId>
              </a:tblPr>
              <a:tblGrid>
                <a:gridCol w="1377045">
                  <a:extLst>
                    <a:ext uri="{9D8B030D-6E8A-4147-A177-3AD203B41FA5}">
                      <a16:colId xmlns:a16="http://schemas.microsoft.com/office/drawing/2014/main" xmlns="" val="20000"/>
                    </a:ext>
                  </a:extLst>
                </a:gridCol>
                <a:gridCol w="1973234">
                  <a:extLst>
                    <a:ext uri="{9D8B030D-6E8A-4147-A177-3AD203B41FA5}">
                      <a16:colId xmlns:a16="http://schemas.microsoft.com/office/drawing/2014/main" xmlns="" val="20001"/>
                    </a:ext>
                  </a:extLst>
                </a:gridCol>
                <a:gridCol w="2238469">
                  <a:extLst>
                    <a:ext uri="{9D8B030D-6E8A-4147-A177-3AD203B41FA5}">
                      <a16:colId xmlns:a16="http://schemas.microsoft.com/office/drawing/2014/main" xmlns="" val="20002"/>
                    </a:ext>
                  </a:extLst>
                </a:gridCol>
                <a:gridCol w="2017832">
                  <a:extLst>
                    <a:ext uri="{9D8B030D-6E8A-4147-A177-3AD203B41FA5}">
                      <a16:colId xmlns:a16="http://schemas.microsoft.com/office/drawing/2014/main" xmlns="" val="20003"/>
                    </a:ext>
                  </a:extLst>
                </a:gridCol>
              </a:tblGrid>
              <a:tr h="423541">
                <a:tc>
                  <a:txBody>
                    <a:bodyPr/>
                    <a:lstStyle/>
                    <a:p>
                      <a:pPr algn="ctr"/>
                      <a:r>
                        <a:rPr lang="en-US" sz="2400" b="1" dirty="0">
                          <a:latin typeface="Calibri" panose="020F0502020204030204" pitchFamily="34" charset="0"/>
                          <a:cs typeface="Calibri" panose="020F0502020204030204" pitchFamily="34" charset="0"/>
                        </a:rPr>
                        <a:t>Year</a:t>
                      </a:r>
                    </a:p>
                  </a:txBody>
                  <a:tcPr marL="91816" marR="91816" anchor="b">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cs typeface="Calibri" panose="020F0502020204030204" pitchFamily="34" charset="0"/>
                        </a:rPr>
                        <a:t>Straight-</a:t>
                      </a:r>
                    </a:p>
                    <a:p>
                      <a:pPr algn="ctr"/>
                      <a:r>
                        <a:rPr lang="en-US" sz="2400" b="1" dirty="0">
                          <a:latin typeface="Calibri" panose="020F0502020204030204" pitchFamily="34" charset="0"/>
                          <a:cs typeface="Calibri" panose="020F0502020204030204" pitchFamily="34" charset="0"/>
                        </a:rPr>
                        <a:t>Line</a:t>
                      </a:r>
                    </a:p>
                  </a:txBody>
                  <a:tcPr marL="91816" marR="91816" anchor="b">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cs typeface="Calibri" panose="020F0502020204030204" pitchFamily="34" charset="0"/>
                        </a:rPr>
                        <a:t>Declining-</a:t>
                      </a:r>
                    </a:p>
                    <a:p>
                      <a:pPr algn="ctr"/>
                      <a:r>
                        <a:rPr lang="en-US" sz="2400" b="1" dirty="0">
                          <a:latin typeface="Calibri" panose="020F0502020204030204" pitchFamily="34" charset="0"/>
                          <a:cs typeface="Calibri" panose="020F0502020204030204" pitchFamily="34" charset="0"/>
                        </a:rPr>
                        <a:t>Balance</a:t>
                      </a:r>
                    </a:p>
                  </a:txBody>
                  <a:tcPr marL="91816" marR="91816" anchor="b">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cs typeface="Calibri" panose="020F0502020204030204" pitchFamily="34" charset="0"/>
                        </a:rPr>
                        <a:t>Units-of-</a:t>
                      </a:r>
                    </a:p>
                    <a:p>
                      <a:pPr algn="ctr"/>
                      <a:r>
                        <a:rPr lang="en-US" sz="2400" b="1" dirty="0">
                          <a:latin typeface="Calibri" panose="020F0502020204030204" pitchFamily="34" charset="0"/>
                          <a:cs typeface="Calibri" panose="020F0502020204030204" pitchFamily="34" charset="0"/>
                        </a:rPr>
                        <a:t>Activity</a:t>
                      </a:r>
                    </a:p>
                  </a:txBody>
                  <a:tcPr marL="91816" marR="91816"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3541">
                <a:tc>
                  <a:txBody>
                    <a:bodyPr/>
                    <a:lstStyle/>
                    <a:p>
                      <a:pPr algn="ctr"/>
                      <a:r>
                        <a:rPr lang="en-US" sz="2400" dirty="0">
                          <a:latin typeface="Calibri" panose="020F0502020204030204" pitchFamily="34" charset="0"/>
                          <a:cs typeface="Calibri" panose="020F0502020204030204" pitchFamily="34" charset="0"/>
                        </a:rPr>
                        <a:t>2020</a:t>
                      </a:r>
                    </a:p>
                  </a:txBody>
                  <a:tcPr marL="91816" marR="91816">
                    <a:lnT w="12700" cap="flat" cmpd="sng" algn="ctr">
                      <a:solidFill>
                        <a:schemeClr val="tx1"/>
                      </a:solidFill>
                      <a:prstDash val="solid"/>
                      <a:round/>
                      <a:headEnd type="none" w="med" len="med"/>
                      <a:tailEnd type="none" w="med" len="med"/>
                    </a:lnT>
                  </a:tcPr>
                </a:tc>
                <a:tc>
                  <a:txBody>
                    <a:bodyPr/>
                    <a:lstStyle/>
                    <a:p>
                      <a:pPr algn="r"/>
                      <a:r>
                        <a:rPr lang="en-US" sz="2400" dirty="0">
                          <a:latin typeface="Calibri" panose="020F0502020204030204" pitchFamily="34" charset="0"/>
                          <a:cs typeface="Calibri" panose="020F0502020204030204" pitchFamily="34" charset="0"/>
                        </a:rPr>
                        <a:t>€ 2,400</a:t>
                      </a:r>
                    </a:p>
                  </a:txBody>
                  <a:tcPr marL="91816" marR="457200">
                    <a:lnT w="12700" cap="flat" cmpd="sng" algn="ctr">
                      <a:solidFill>
                        <a:schemeClr val="tx1"/>
                      </a:solidFill>
                      <a:prstDash val="solid"/>
                      <a:round/>
                      <a:headEnd type="none" w="med" len="med"/>
                      <a:tailEnd type="none" w="med" len="med"/>
                    </a:lnT>
                  </a:tcPr>
                </a:tc>
                <a:tc>
                  <a:txBody>
                    <a:bodyPr/>
                    <a:lstStyle/>
                    <a:p>
                      <a:pPr algn="r"/>
                      <a:r>
                        <a:rPr lang="en-US" sz="2400" dirty="0">
                          <a:latin typeface="Calibri" panose="020F0502020204030204" pitchFamily="34" charset="0"/>
                          <a:cs typeface="Calibri" panose="020F0502020204030204" pitchFamily="34" charset="0"/>
                        </a:rPr>
                        <a:t>€ 5,200</a:t>
                      </a:r>
                    </a:p>
                  </a:txBody>
                  <a:tcPr marL="91816" marR="457200">
                    <a:lnT w="12700" cap="flat" cmpd="sng" algn="ctr">
                      <a:solidFill>
                        <a:schemeClr val="tx1"/>
                      </a:solidFill>
                      <a:prstDash val="solid"/>
                      <a:round/>
                      <a:headEnd type="none" w="med" len="med"/>
                      <a:tailEnd type="none" w="med" len="med"/>
                    </a:lnT>
                  </a:tcPr>
                </a:tc>
                <a:tc>
                  <a:txBody>
                    <a:bodyPr/>
                    <a:lstStyle/>
                    <a:p>
                      <a:pPr algn="r"/>
                      <a:r>
                        <a:rPr lang="en-US" sz="2400" dirty="0">
                          <a:latin typeface="Calibri" panose="020F0502020204030204" pitchFamily="34" charset="0"/>
                          <a:cs typeface="Calibri" panose="020F0502020204030204" pitchFamily="34" charset="0"/>
                        </a:rPr>
                        <a:t>€ 1,800</a:t>
                      </a:r>
                    </a:p>
                  </a:txBody>
                  <a:tcPr marL="91816" marR="45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423541">
                <a:tc>
                  <a:txBody>
                    <a:bodyPr/>
                    <a:lstStyle/>
                    <a:p>
                      <a:pPr algn="ctr"/>
                      <a:r>
                        <a:rPr lang="en-US" sz="2400" dirty="0">
                          <a:latin typeface="Calibri" panose="020F0502020204030204" pitchFamily="34" charset="0"/>
                          <a:cs typeface="Calibri" panose="020F0502020204030204" pitchFamily="34" charset="0"/>
                        </a:rPr>
                        <a:t>2021</a:t>
                      </a:r>
                    </a:p>
                  </a:txBody>
                  <a:tcPr marL="91816" marR="91816" marT="9144" marB="9144"/>
                </a:tc>
                <a:tc>
                  <a:txBody>
                    <a:bodyPr/>
                    <a:lstStyle/>
                    <a:p>
                      <a:pPr algn="r"/>
                      <a:r>
                        <a:rPr lang="en-US" sz="2400" dirty="0">
                          <a:latin typeface="Calibri" panose="020F0502020204030204" pitchFamily="34" charset="0"/>
                          <a:cs typeface="Calibri" panose="020F0502020204030204" pitchFamily="34" charset="0"/>
                        </a:rPr>
                        <a:t>2,400</a:t>
                      </a:r>
                    </a:p>
                  </a:txBody>
                  <a:tcPr marL="91816" marR="457200" marT="9144" marB="9144"/>
                </a:tc>
                <a:tc>
                  <a:txBody>
                    <a:bodyPr/>
                    <a:lstStyle/>
                    <a:p>
                      <a:pPr algn="r"/>
                      <a:r>
                        <a:rPr lang="en-US" sz="2400" dirty="0">
                          <a:latin typeface="Calibri" panose="020F0502020204030204" pitchFamily="34" charset="0"/>
                          <a:cs typeface="Calibri" panose="020F0502020204030204" pitchFamily="34" charset="0"/>
                        </a:rPr>
                        <a:t>3,120</a:t>
                      </a:r>
                    </a:p>
                  </a:txBody>
                  <a:tcPr marL="91816" marR="457200" marT="9144" marB="9144"/>
                </a:tc>
                <a:tc>
                  <a:txBody>
                    <a:bodyPr/>
                    <a:lstStyle/>
                    <a:p>
                      <a:pPr algn="r"/>
                      <a:r>
                        <a:rPr lang="en-US" sz="2400" dirty="0">
                          <a:latin typeface="Calibri" panose="020F0502020204030204" pitchFamily="34" charset="0"/>
                          <a:cs typeface="Calibri" panose="020F0502020204030204" pitchFamily="34" charset="0"/>
                        </a:rPr>
                        <a:t>3,600</a:t>
                      </a:r>
                    </a:p>
                  </a:txBody>
                  <a:tcPr marL="91816" marR="457200" marT="9144" marB="9144"/>
                </a:tc>
                <a:extLst>
                  <a:ext uri="{0D108BD9-81ED-4DB2-BD59-A6C34878D82A}">
                    <a16:rowId xmlns:a16="http://schemas.microsoft.com/office/drawing/2014/main" xmlns="" val="10002"/>
                  </a:ext>
                </a:extLst>
              </a:tr>
              <a:tr h="423541">
                <a:tc>
                  <a:txBody>
                    <a:bodyPr/>
                    <a:lstStyle/>
                    <a:p>
                      <a:pPr algn="ctr"/>
                      <a:r>
                        <a:rPr lang="en-US" sz="2400" dirty="0">
                          <a:latin typeface="Calibri" panose="020F0502020204030204" pitchFamily="34" charset="0"/>
                          <a:cs typeface="Calibri" panose="020F0502020204030204" pitchFamily="34" charset="0"/>
                        </a:rPr>
                        <a:t>2022</a:t>
                      </a:r>
                    </a:p>
                  </a:txBody>
                  <a:tcPr marL="91816" marR="91816" marT="9144" marB="9144"/>
                </a:tc>
                <a:tc>
                  <a:txBody>
                    <a:bodyPr/>
                    <a:lstStyle/>
                    <a:p>
                      <a:pPr algn="r"/>
                      <a:r>
                        <a:rPr lang="en-US" sz="2400" dirty="0">
                          <a:latin typeface="Calibri" panose="020F0502020204030204" pitchFamily="34" charset="0"/>
                          <a:cs typeface="Calibri" panose="020F0502020204030204" pitchFamily="34" charset="0"/>
                        </a:rPr>
                        <a:t>2,400</a:t>
                      </a:r>
                    </a:p>
                  </a:txBody>
                  <a:tcPr marL="91816" marR="457200" marT="9144" marB="9144"/>
                </a:tc>
                <a:tc>
                  <a:txBody>
                    <a:bodyPr/>
                    <a:lstStyle/>
                    <a:p>
                      <a:pPr algn="r"/>
                      <a:r>
                        <a:rPr lang="en-US" sz="2400" dirty="0">
                          <a:latin typeface="Calibri" panose="020F0502020204030204" pitchFamily="34" charset="0"/>
                          <a:cs typeface="Calibri" panose="020F0502020204030204" pitchFamily="34" charset="0"/>
                        </a:rPr>
                        <a:t>1,872</a:t>
                      </a:r>
                    </a:p>
                  </a:txBody>
                  <a:tcPr marL="91816" marR="457200" marT="9144" marB="9144"/>
                </a:tc>
                <a:tc>
                  <a:txBody>
                    <a:bodyPr/>
                    <a:lstStyle/>
                    <a:p>
                      <a:pPr algn="r"/>
                      <a:r>
                        <a:rPr lang="en-US" sz="2400" dirty="0">
                          <a:latin typeface="Calibri" panose="020F0502020204030204" pitchFamily="34" charset="0"/>
                          <a:cs typeface="Calibri" panose="020F0502020204030204" pitchFamily="34" charset="0"/>
                        </a:rPr>
                        <a:t>2,400</a:t>
                      </a:r>
                    </a:p>
                  </a:txBody>
                  <a:tcPr marL="91816" marR="457200" marT="9144" marB="9144"/>
                </a:tc>
                <a:extLst>
                  <a:ext uri="{0D108BD9-81ED-4DB2-BD59-A6C34878D82A}">
                    <a16:rowId xmlns:a16="http://schemas.microsoft.com/office/drawing/2014/main" xmlns="" val="10003"/>
                  </a:ext>
                </a:extLst>
              </a:tr>
              <a:tr h="423541">
                <a:tc>
                  <a:txBody>
                    <a:bodyPr/>
                    <a:lstStyle/>
                    <a:p>
                      <a:pPr algn="ctr"/>
                      <a:r>
                        <a:rPr lang="en-US" sz="2400" dirty="0">
                          <a:latin typeface="Calibri" panose="020F0502020204030204" pitchFamily="34" charset="0"/>
                          <a:cs typeface="Calibri" panose="020F0502020204030204" pitchFamily="34" charset="0"/>
                        </a:rPr>
                        <a:t>2023</a:t>
                      </a:r>
                    </a:p>
                  </a:txBody>
                  <a:tcPr marL="91816" marR="91816" marT="9144" marB="9144"/>
                </a:tc>
                <a:tc>
                  <a:txBody>
                    <a:bodyPr/>
                    <a:lstStyle/>
                    <a:p>
                      <a:pPr algn="r"/>
                      <a:r>
                        <a:rPr lang="en-US" sz="2400" dirty="0">
                          <a:latin typeface="Calibri" panose="020F0502020204030204" pitchFamily="34" charset="0"/>
                          <a:cs typeface="Calibri" panose="020F0502020204030204" pitchFamily="34" charset="0"/>
                        </a:rPr>
                        <a:t>2,400</a:t>
                      </a:r>
                    </a:p>
                  </a:txBody>
                  <a:tcPr marL="91816" marR="457200" marT="9144" marB="9144"/>
                </a:tc>
                <a:tc>
                  <a:txBody>
                    <a:bodyPr/>
                    <a:lstStyle/>
                    <a:p>
                      <a:pPr algn="r"/>
                      <a:r>
                        <a:rPr lang="en-US" sz="2400" dirty="0">
                          <a:latin typeface="Calibri" panose="020F0502020204030204" pitchFamily="34" charset="0"/>
                          <a:cs typeface="Calibri" panose="020F0502020204030204" pitchFamily="34" charset="0"/>
                        </a:rPr>
                        <a:t>1,123</a:t>
                      </a:r>
                    </a:p>
                  </a:txBody>
                  <a:tcPr marL="91816" marR="457200" marT="9144" marB="9144"/>
                </a:tc>
                <a:tc>
                  <a:txBody>
                    <a:bodyPr/>
                    <a:lstStyle/>
                    <a:p>
                      <a:pPr algn="r"/>
                      <a:r>
                        <a:rPr lang="en-US" sz="2400" dirty="0">
                          <a:latin typeface="Calibri" panose="020F0502020204030204" pitchFamily="34" charset="0"/>
                          <a:cs typeface="Calibri" panose="020F0502020204030204" pitchFamily="34" charset="0"/>
                        </a:rPr>
                        <a:t>3,000</a:t>
                      </a:r>
                    </a:p>
                  </a:txBody>
                  <a:tcPr marL="91816" marR="457200" marT="9144" marB="9144"/>
                </a:tc>
                <a:extLst>
                  <a:ext uri="{0D108BD9-81ED-4DB2-BD59-A6C34878D82A}">
                    <a16:rowId xmlns:a16="http://schemas.microsoft.com/office/drawing/2014/main" xmlns="" val="10004"/>
                  </a:ext>
                </a:extLst>
              </a:tr>
              <a:tr h="423541">
                <a:tc>
                  <a:txBody>
                    <a:bodyPr/>
                    <a:lstStyle/>
                    <a:p>
                      <a:pPr algn="ctr"/>
                      <a:r>
                        <a:rPr lang="en-US" sz="2400" dirty="0">
                          <a:latin typeface="Calibri" panose="020F0502020204030204" pitchFamily="34" charset="0"/>
                          <a:cs typeface="Calibri" panose="020F0502020204030204" pitchFamily="34" charset="0"/>
                        </a:rPr>
                        <a:t>2024</a:t>
                      </a:r>
                    </a:p>
                  </a:txBody>
                  <a:tcPr marL="91816" marR="91816" marT="9144" marB="9144"/>
                </a:tc>
                <a:tc>
                  <a:txBody>
                    <a:bodyPr/>
                    <a:lstStyle/>
                    <a:p>
                      <a:pPr algn="r"/>
                      <a:r>
                        <a:rPr lang="en-US" sz="2400" dirty="0">
                          <a:latin typeface="Calibri" panose="020F0502020204030204" pitchFamily="34" charset="0"/>
                          <a:cs typeface="Calibri" panose="020F0502020204030204" pitchFamily="34" charset="0"/>
                        </a:rPr>
                        <a:t>2,400</a:t>
                      </a:r>
                    </a:p>
                  </a:txBody>
                  <a:tcPr marL="91816" marR="457200" marT="9144" marB="9144">
                    <a:lnB w="12700" cap="flat" cmpd="sng" algn="ctr">
                      <a:solidFill>
                        <a:schemeClr val="tx1"/>
                      </a:solidFill>
                      <a:prstDash val="solid"/>
                      <a:round/>
                      <a:headEnd type="none" w="med" len="med"/>
                      <a:tailEnd type="none" w="med" len="med"/>
                    </a:lnB>
                  </a:tcPr>
                </a:tc>
                <a:tc>
                  <a:txBody>
                    <a:bodyPr/>
                    <a:lstStyle/>
                    <a:p>
                      <a:pPr algn="r"/>
                      <a:r>
                        <a:rPr lang="en-US" sz="2400" dirty="0">
                          <a:latin typeface="Calibri" panose="020F0502020204030204" pitchFamily="34" charset="0"/>
                          <a:cs typeface="Calibri" panose="020F0502020204030204" pitchFamily="34" charset="0"/>
                        </a:rPr>
                        <a:t>685</a:t>
                      </a:r>
                    </a:p>
                  </a:txBody>
                  <a:tcPr marL="91816" marR="457200" marT="9144" marB="9144">
                    <a:lnB w="12700" cap="flat" cmpd="sng" algn="ctr">
                      <a:solidFill>
                        <a:schemeClr val="tx1"/>
                      </a:solidFill>
                      <a:prstDash val="solid"/>
                      <a:round/>
                      <a:headEnd type="none" w="med" len="med"/>
                      <a:tailEnd type="none" w="med" len="med"/>
                    </a:lnB>
                  </a:tcPr>
                </a:tc>
                <a:tc>
                  <a:txBody>
                    <a:bodyPr/>
                    <a:lstStyle/>
                    <a:p>
                      <a:pPr algn="r"/>
                      <a:r>
                        <a:rPr lang="en-US" sz="2400" dirty="0">
                          <a:latin typeface="Calibri" panose="020F0502020204030204" pitchFamily="34" charset="0"/>
                          <a:cs typeface="Calibri" panose="020F0502020204030204" pitchFamily="34" charset="0"/>
                        </a:rPr>
                        <a:t>1,200</a:t>
                      </a:r>
                    </a:p>
                  </a:txBody>
                  <a:tcPr marL="91816" marR="457200" marT="9144" marB="914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23541">
                <a:tc>
                  <a:txBody>
                    <a:bodyPr/>
                    <a:lstStyle/>
                    <a:p>
                      <a:pPr algn="ctr"/>
                      <a:endParaRPr lang="en-US" sz="2400" dirty="0">
                        <a:solidFill>
                          <a:schemeClr val="bg2"/>
                        </a:solidFill>
                        <a:latin typeface="Calibri" panose="020F0502020204030204" pitchFamily="34" charset="0"/>
                        <a:cs typeface="Calibri" panose="020F0502020204030204" pitchFamily="34" charset="0"/>
                      </a:endParaRPr>
                    </a:p>
                  </a:txBody>
                  <a:tcPr marL="91816" marR="91816" marT="9144" marB="9144"/>
                </a:tc>
                <a:tc>
                  <a:txBody>
                    <a:bodyPr/>
                    <a:lstStyle/>
                    <a:p>
                      <a:pPr algn="r"/>
                      <a:r>
                        <a:rPr lang="en-US" sz="2400" b="1" i="0" u="none" dirty="0">
                          <a:solidFill>
                            <a:srgbClr val="990000"/>
                          </a:solidFill>
                          <a:latin typeface="Calibri" panose="020F0502020204030204" pitchFamily="34" charset="0"/>
                          <a:cs typeface="Calibri" panose="020F0502020204030204" pitchFamily="34" charset="0"/>
                        </a:rPr>
                        <a:t>€12,000</a:t>
                      </a:r>
                    </a:p>
                  </a:txBody>
                  <a:tcPr marL="91816" marR="457200"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u="none" dirty="0">
                          <a:solidFill>
                            <a:srgbClr val="990000"/>
                          </a:solidFill>
                          <a:latin typeface="Calibri" panose="020F0502020204030204" pitchFamily="34" charset="0"/>
                          <a:cs typeface="Calibri" panose="020F0502020204030204" pitchFamily="34" charset="0"/>
                        </a:rPr>
                        <a:t>€12,000</a:t>
                      </a:r>
                    </a:p>
                  </a:txBody>
                  <a:tcPr marL="91816" marR="457200"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u="none" dirty="0">
                          <a:solidFill>
                            <a:srgbClr val="990000"/>
                          </a:solidFill>
                          <a:latin typeface="Calibri" panose="020F0502020204030204" pitchFamily="34" charset="0"/>
                          <a:cs typeface="Calibri" panose="020F0502020204030204" pitchFamily="34" charset="0"/>
                        </a:rPr>
                        <a:t>€12,000</a:t>
                      </a:r>
                    </a:p>
                  </a:txBody>
                  <a:tcPr marL="91816" marR="457200"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Slide Number Placeholder 4">
            <a:extLst>
              <a:ext uri="{FF2B5EF4-FFF2-40B4-BE49-F238E27FC236}">
                <a16:creationId xmlns:a16="http://schemas.microsoft.com/office/drawing/2014/main" xmlns="" id="{36194084-B8C9-4B72-86EA-E704B13BF18E}"/>
              </a:ext>
            </a:extLst>
          </p:cNvPr>
          <p:cNvSpPr>
            <a:spLocks noGrp="1"/>
          </p:cNvSpPr>
          <p:nvPr>
            <p:ph type="sldNum" sz="quarter" idx="10"/>
          </p:nvPr>
        </p:nvSpPr>
        <p:spPr/>
        <p:txBody>
          <a:bodyPr/>
          <a:lstStyle/>
          <a:p>
            <a:fld id="{67B19427-F580-D146-B60E-4CADEE75497F}" type="slidenum">
              <a:rPr lang="en-US" smtClean="0"/>
              <a:pPr/>
              <a:t>32</a:t>
            </a:fld>
            <a:endParaRPr lang="en-US" dirty="0"/>
          </a:p>
        </p:txBody>
      </p:sp>
      <p:sp>
        <p:nvSpPr>
          <p:cNvPr id="6" name="Footer Placeholder 5">
            <a:extLst>
              <a:ext uri="{FF2B5EF4-FFF2-40B4-BE49-F238E27FC236}">
                <a16:creationId xmlns:a16="http://schemas.microsoft.com/office/drawing/2014/main" xmlns="" id="{1B32AC4B-40F0-47FB-88E1-626CBE812BA3}"/>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72414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3B32A237-1E59-4982-AD49-2A84DE4004A9}"/>
              </a:ext>
            </a:extLst>
          </p:cNvPr>
          <p:cNvSpPr>
            <a:spLocks noGrp="1"/>
          </p:cNvSpPr>
          <p:nvPr>
            <p:ph type="title"/>
          </p:nvPr>
        </p:nvSpPr>
        <p:spPr>
          <a:xfrm>
            <a:off x="304799" y="762001"/>
            <a:ext cx="8745005" cy="838199"/>
          </a:xfrm>
        </p:spPr>
        <p:txBody>
          <a:bodyPr>
            <a:normAutofit/>
          </a:bodyPr>
          <a:lstStyle/>
          <a:p>
            <a:r>
              <a:rPr lang="en-US" dirty="0"/>
              <a:t>Comparison of Methods </a:t>
            </a:r>
            <a:r>
              <a:rPr lang="en-US" sz="2000" b="0" dirty="0"/>
              <a:t>(2 of 2)</a:t>
            </a:r>
            <a:endParaRPr lang="en-US" sz="2000" b="0" baseline="0" dirty="0"/>
          </a:p>
        </p:txBody>
      </p:sp>
      <p:sp>
        <p:nvSpPr>
          <p:cNvPr id="5" name="Slide Number Placeholder 4">
            <a:extLst>
              <a:ext uri="{FF2B5EF4-FFF2-40B4-BE49-F238E27FC236}">
                <a16:creationId xmlns:a16="http://schemas.microsoft.com/office/drawing/2014/main" xmlns="" id="{81BE7F7C-3634-4560-B094-2E5D9FBF2E37}"/>
              </a:ext>
            </a:extLst>
          </p:cNvPr>
          <p:cNvSpPr>
            <a:spLocks noGrp="1"/>
          </p:cNvSpPr>
          <p:nvPr>
            <p:ph type="sldNum" sz="quarter" idx="10"/>
          </p:nvPr>
        </p:nvSpPr>
        <p:spPr/>
        <p:txBody>
          <a:bodyPr/>
          <a:lstStyle/>
          <a:p>
            <a:fld id="{67B19427-F580-D146-B60E-4CADEE75497F}" type="slidenum">
              <a:rPr lang="en-US" smtClean="0"/>
              <a:pPr/>
              <a:t>33</a:t>
            </a:fld>
            <a:endParaRPr lang="en-US" dirty="0"/>
          </a:p>
        </p:txBody>
      </p:sp>
      <p:sp>
        <p:nvSpPr>
          <p:cNvPr id="6" name="Footer Placeholder 5">
            <a:extLst>
              <a:ext uri="{FF2B5EF4-FFF2-40B4-BE49-F238E27FC236}">
                <a16:creationId xmlns:a16="http://schemas.microsoft.com/office/drawing/2014/main" xmlns="" id="{E2AD8B17-AA63-4865-B145-70F4672F3BFF}"/>
              </a:ext>
            </a:extLst>
          </p:cNvPr>
          <p:cNvSpPr>
            <a:spLocks noGrp="1"/>
          </p:cNvSpPr>
          <p:nvPr>
            <p:ph type="ftr" sz="quarter" idx="11"/>
          </p:nvPr>
        </p:nvSpPr>
        <p:spPr/>
        <p:txBody>
          <a:bodyPr/>
          <a:lstStyle/>
          <a:p>
            <a:r>
              <a:rPr lang="en-US" dirty="0"/>
              <a:t>Copyright ©2019 John Wiley &amp; Sons, Inc. </a:t>
            </a:r>
          </a:p>
        </p:txBody>
      </p:sp>
      <p:pic>
        <p:nvPicPr>
          <p:cNvPr id="7" name="Picture 6" descr="A graph plots depreciation expense, in dollars, versus year, from 2020 to 2024. The graph for straight-line is a horizontal line at 2,400. The graph for declining balance begins at 5,000 in 2020 and falls steadily in a curve to 500 in 2024. The graph for units-of-activity begins at 1,800 in 2020, rises in a straight line to 3,500 in 2011, falls in a straight line to 2,400 in 2012, rises in a straight line to 3,000 in 2023, and falls in a straight line to 1,200 in 2024. All values are approximated."/>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34685" y="1651519"/>
            <a:ext cx="5801430" cy="4477805"/>
          </a:xfrm>
          <a:prstGeom prst="rect">
            <a:avLst/>
          </a:prstGeom>
        </p:spPr>
      </p:pic>
    </p:spTree>
    <p:extLst>
      <p:ext uri="{BB962C8B-B14F-4D97-AF65-F5344CB8AC3E}">
        <p14:creationId xmlns:p14="http://schemas.microsoft.com/office/powerpoint/2010/main" xmlns="" val="3023259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FA38E-4C10-4ABD-9A53-2200F098A0DE}"/>
              </a:ext>
            </a:extLst>
          </p:cNvPr>
          <p:cNvSpPr>
            <a:spLocks noGrp="1"/>
          </p:cNvSpPr>
          <p:nvPr>
            <p:ph type="title"/>
          </p:nvPr>
        </p:nvSpPr>
        <p:spPr/>
        <p:txBody>
          <a:bodyPr>
            <a:normAutofit/>
          </a:bodyPr>
          <a:lstStyle/>
          <a:p>
            <a:r>
              <a:rPr lang="en-US" dirty="0"/>
              <a:t>Component Depreciation </a:t>
            </a:r>
            <a:r>
              <a:rPr lang="en-US" sz="2000" b="0" dirty="0"/>
              <a:t>(1 of 2)</a:t>
            </a:r>
          </a:p>
        </p:txBody>
      </p:sp>
      <p:sp>
        <p:nvSpPr>
          <p:cNvPr id="3" name="Content Placeholder 2">
            <a:extLst>
              <a:ext uri="{FF2B5EF4-FFF2-40B4-BE49-F238E27FC236}">
                <a16:creationId xmlns:a16="http://schemas.microsoft.com/office/drawing/2014/main" xmlns="" id="{ABC5AD61-2F9A-4F2C-AA99-7530097E18A8}"/>
              </a:ext>
            </a:extLst>
          </p:cNvPr>
          <p:cNvSpPr>
            <a:spLocks noGrp="1"/>
          </p:cNvSpPr>
          <p:nvPr>
            <p:ph sz="quarter" idx="16"/>
          </p:nvPr>
        </p:nvSpPr>
        <p:spPr>
          <a:xfrm>
            <a:off x="304800" y="1455730"/>
            <a:ext cx="8365530" cy="4419600"/>
          </a:xfrm>
        </p:spPr>
        <p:txBody>
          <a:bodyPr/>
          <a:lstStyle/>
          <a:p>
            <a:pPr marL="573088" indent="-341313">
              <a:lnSpc>
                <a:spcPct val="100000"/>
              </a:lnSpc>
              <a:spcBef>
                <a:spcPts val="1200"/>
              </a:spcBef>
              <a:buClr>
                <a:schemeClr val="accent2"/>
              </a:buClr>
              <a:buFont typeface="Arial" panose="020B0604020202020204" pitchFamily="34" charset="0"/>
              <a:buChar char="•"/>
            </a:pPr>
            <a:r>
              <a:rPr lang="en-US" dirty="0"/>
              <a:t>IFRS requires component depreciation for plant assets</a:t>
            </a:r>
          </a:p>
          <a:p>
            <a:pPr marL="573088" indent="-341313">
              <a:lnSpc>
                <a:spcPct val="100000"/>
              </a:lnSpc>
              <a:spcBef>
                <a:spcPts val="1200"/>
              </a:spcBef>
              <a:buClr>
                <a:schemeClr val="accent2"/>
              </a:buClr>
              <a:buFont typeface="Arial" panose="020B0604020202020204" pitchFamily="34" charset="0"/>
              <a:buChar char="•"/>
            </a:pPr>
            <a:r>
              <a:rPr lang="en-US" dirty="0"/>
              <a:t>Any significant parts of a plant asset that have significantly different estimated useful lives should be separately depreciated</a:t>
            </a:r>
          </a:p>
        </p:txBody>
      </p:sp>
      <p:sp>
        <p:nvSpPr>
          <p:cNvPr id="4" name="Slide Number Placeholder 3">
            <a:extLst>
              <a:ext uri="{FF2B5EF4-FFF2-40B4-BE49-F238E27FC236}">
                <a16:creationId xmlns:a16="http://schemas.microsoft.com/office/drawing/2014/main" xmlns="" id="{2F0B66DC-C82B-473B-A7EA-0C6A2F175BD8}"/>
              </a:ext>
            </a:extLst>
          </p:cNvPr>
          <p:cNvSpPr>
            <a:spLocks noGrp="1"/>
          </p:cNvSpPr>
          <p:nvPr>
            <p:ph type="sldNum" sz="quarter" idx="10"/>
          </p:nvPr>
        </p:nvSpPr>
        <p:spPr/>
        <p:txBody>
          <a:bodyPr/>
          <a:lstStyle/>
          <a:p>
            <a:fld id="{67B19427-F580-D146-B60E-4CADEE75497F}" type="slidenum">
              <a:rPr lang="en-US" smtClean="0"/>
              <a:pPr/>
              <a:t>34</a:t>
            </a:fld>
            <a:endParaRPr lang="en-US" dirty="0"/>
          </a:p>
        </p:txBody>
      </p:sp>
      <p:sp>
        <p:nvSpPr>
          <p:cNvPr id="5" name="Footer Placeholder 4">
            <a:extLst>
              <a:ext uri="{FF2B5EF4-FFF2-40B4-BE49-F238E27FC236}">
                <a16:creationId xmlns:a16="http://schemas.microsoft.com/office/drawing/2014/main" xmlns="" id="{1D48BAF3-6AF7-4F9B-8E39-8060664142EA}"/>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254986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13992-E793-471A-8672-6FD58A655CC5}"/>
              </a:ext>
            </a:extLst>
          </p:cNvPr>
          <p:cNvSpPr>
            <a:spLocks noGrp="1"/>
          </p:cNvSpPr>
          <p:nvPr>
            <p:ph type="title"/>
          </p:nvPr>
        </p:nvSpPr>
        <p:spPr/>
        <p:txBody>
          <a:bodyPr/>
          <a:lstStyle/>
          <a:p>
            <a:r>
              <a:rPr lang="en-US" dirty="0"/>
              <a:t>Component Depreciation </a:t>
            </a:r>
            <a:r>
              <a:rPr lang="en-US" sz="2000" b="0" dirty="0"/>
              <a:t>(2 of 2)</a:t>
            </a:r>
            <a:endParaRPr lang="en-US" dirty="0"/>
          </a:p>
        </p:txBody>
      </p:sp>
      <p:sp>
        <p:nvSpPr>
          <p:cNvPr id="3" name="Content Placeholder 2">
            <a:extLst>
              <a:ext uri="{FF2B5EF4-FFF2-40B4-BE49-F238E27FC236}">
                <a16:creationId xmlns:a16="http://schemas.microsoft.com/office/drawing/2014/main" xmlns="" id="{B87CAF3C-AD0B-462D-A3A5-344CAE5EA535}"/>
              </a:ext>
            </a:extLst>
          </p:cNvPr>
          <p:cNvSpPr>
            <a:spLocks noGrp="1"/>
          </p:cNvSpPr>
          <p:nvPr>
            <p:ph sz="quarter" idx="16"/>
          </p:nvPr>
        </p:nvSpPr>
        <p:spPr>
          <a:xfrm>
            <a:off x="304800" y="1455730"/>
            <a:ext cx="8669110" cy="2276850"/>
          </a:xfrm>
        </p:spPr>
        <p:txBody>
          <a:bodyPr/>
          <a:lstStyle/>
          <a:p>
            <a:pPr>
              <a:lnSpc>
                <a:spcPct val="100000"/>
              </a:lnSpc>
              <a:spcBef>
                <a:spcPts val="1200"/>
              </a:spcBef>
            </a:pPr>
            <a:r>
              <a:rPr lang="en-US" sz="2400" b="1" dirty="0"/>
              <a:t>Illustration</a:t>
            </a:r>
            <a:r>
              <a:rPr lang="en-US" sz="2400" dirty="0"/>
              <a:t>: Lexure Construction builds an office building for HK$4,000,000, not including the cost of the land. If the HK$4,000,000 is allocated over the 40-year useful life of the building, Lexure reports HK$100,000 (HK$4,000,000 ÷ 40) of depreciation per year, assuming straight-line depreciation and no residual value. However, assume that HK$320,000 of the cost of the building relates to a heating, ventilation, and air conditioning (HVAC) system and HK$600,000 relates to flooring. Because the HVAC system has a depreciable life of five years and the flooring has a depreciable life of 10 years, Lexure must use component depreciation. It must reclassify HK$320,000 of the cost of the building to the HVAC system and HK$600,000 to the cost of flooring.</a:t>
            </a:r>
            <a:endParaRPr lang="en-GB" altLang="en-US" sz="2400" dirty="0"/>
          </a:p>
        </p:txBody>
      </p:sp>
      <p:sp>
        <p:nvSpPr>
          <p:cNvPr id="4" name="Slide Number Placeholder 3">
            <a:extLst>
              <a:ext uri="{FF2B5EF4-FFF2-40B4-BE49-F238E27FC236}">
                <a16:creationId xmlns:a16="http://schemas.microsoft.com/office/drawing/2014/main" xmlns="" id="{F7DE70A5-66D1-42E5-A70C-6EE491FF6C9D}"/>
              </a:ext>
            </a:extLst>
          </p:cNvPr>
          <p:cNvSpPr>
            <a:spLocks noGrp="1"/>
          </p:cNvSpPr>
          <p:nvPr>
            <p:ph type="sldNum" sz="quarter" idx="10"/>
          </p:nvPr>
        </p:nvSpPr>
        <p:spPr/>
        <p:txBody>
          <a:bodyPr/>
          <a:lstStyle/>
          <a:p>
            <a:fld id="{67B19427-F580-D146-B60E-4CADEE75497F}" type="slidenum">
              <a:rPr lang="en-US" smtClean="0"/>
              <a:pPr/>
              <a:t>35</a:t>
            </a:fld>
            <a:endParaRPr lang="en-US" dirty="0"/>
          </a:p>
        </p:txBody>
      </p:sp>
      <p:sp>
        <p:nvSpPr>
          <p:cNvPr id="5" name="Footer Placeholder 4">
            <a:extLst>
              <a:ext uri="{FF2B5EF4-FFF2-40B4-BE49-F238E27FC236}">
                <a16:creationId xmlns:a16="http://schemas.microsoft.com/office/drawing/2014/main" xmlns="" id="{C08666FC-6149-4825-A641-2EEE1964C9C3}"/>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628985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13992-E793-471A-8672-6FD58A655CC5}"/>
              </a:ext>
            </a:extLst>
          </p:cNvPr>
          <p:cNvSpPr>
            <a:spLocks noGrp="1"/>
          </p:cNvSpPr>
          <p:nvPr>
            <p:ph type="title"/>
          </p:nvPr>
        </p:nvSpPr>
        <p:spPr/>
        <p:txBody>
          <a:bodyPr/>
          <a:lstStyle/>
          <a:p>
            <a:r>
              <a:rPr lang="en-US" dirty="0"/>
              <a:t>Component Depreciation </a:t>
            </a:r>
            <a:r>
              <a:rPr lang="en-US" sz="2000" b="0" dirty="0"/>
              <a:t>(2 of 2)</a:t>
            </a:r>
            <a:endParaRPr lang="en-US" dirty="0"/>
          </a:p>
        </p:txBody>
      </p:sp>
      <p:sp>
        <p:nvSpPr>
          <p:cNvPr id="3" name="Content Placeholder 2">
            <a:extLst>
              <a:ext uri="{FF2B5EF4-FFF2-40B4-BE49-F238E27FC236}">
                <a16:creationId xmlns:a16="http://schemas.microsoft.com/office/drawing/2014/main" xmlns="" id="{B87CAF3C-AD0B-462D-A3A5-344CAE5EA535}"/>
              </a:ext>
            </a:extLst>
          </p:cNvPr>
          <p:cNvSpPr>
            <a:spLocks noGrp="1"/>
          </p:cNvSpPr>
          <p:nvPr>
            <p:ph sz="quarter" idx="16"/>
          </p:nvPr>
        </p:nvSpPr>
        <p:spPr>
          <a:xfrm>
            <a:off x="304800" y="1455730"/>
            <a:ext cx="8669110" cy="1214320"/>
          </a:xfrm>
        </p:spPr>
        <p:txBody>
          <a:bodyPr/>
          <a:lstStyle/>
          <a:p>
            <a:pPr>
              <a:lnSpc>
                <a:spcPct val="100000"/>
              </a:lnSpc>
              <a:spcBef>
                <a:spcPts val="1200"/>
              </a:spcBef>
            </a:pPr>
            <a:r>
              <a:rPr lang="en-US" sz="2400" dirty="0"/>
              <a:t>Assuming that Lexure uses straight-line depreciation, the following shows the computation of component depreciation for the first year of the office building.</a:t>
            </a:r>
            <a:endParaRPr lang="en-GB" altLang="en-US" sz="2400" dirty="0"/>
          </a:p>
        </p:txBody>
      </p:sp>
      <p:sp>
        <p:nvSpPr>
          <p:cNvPr id="4" name="Slide Number Placeholder 3">
            <a:extLst>
              <a:ext uri="{FF2B5EF4-FFF2-40B4-BE49-F238E27FC236}">
                <a16:creationId xmlns:a16="http://schemas.microsoft.com/office/drawing/2014/main" xmlns="" id="{F7DE70A5-66D1-42E5-A70C-6EE491FF6C9D}"/>
              </a:ext>
            </a:extLst>
          </p:cNvPr>
          <p:cNvSpPr>
            <a:spLocks noGrp="1"/>
          </p:cNvSpPr>
          <p:nvPr>
            <p:ph type="sldNum" sz="quarter" idx="10"/>
          </p:nvPr>
        </p:nvSpPr>
        <p:spPr/>
        <p:txBody>
          <a:bodyPr/>
          <a:lstStyle/>
          <a:p>
            <a:fld id="{67B19427-F580-D146-B60E-4CADEE75497F}" type="slidenum">
              <a:rPr lang="en-US" smtClean="0"/>
              <a:pPr/>
              <a:t>36</a:t>
            </a:fld>
            <a:endParaRPr lang="en-US" dirty="0"/>
          </a:p>
        </p:txBody>
      </p:sp>
      <p:sp>
        <p:nvSpPr>
          <p:cNvPr id="5" name="Footer Placeholder 4">
            <a:extLst>
              <a:ext uri="{FF2B5EF4-FFF2-40B4-BE49-F238E27FC236}">
                <a16:creationId xmlns:a16="http://schemas.microsoft.com/office/drawing/2014/main" xmlns="" id="{C08666FC-6149-4825-A641-2EEE1964C9C3}"/>
              </a:ext>
            </a:extLst>
          </p:cNvPr>
          <p:cNvSpPr>
            <a:spLocks noGrp="1"/>
          </p:cNvSpPr>
          <p:nvPr>
            <p:ph type="ftr" sz="quarter" idx="11"/>
          </p:nvPr>
        </p:nvSpPr>
        <p:spPr/>
        <p:txBody>
          <a:bodyPr/>
          <a:lstStyle/>
          <a:p>
            <a:r>
              <a:rPr lang="en-US" dirty="0"/>
              <a:t>Copyright ©2019 John Wiley &amp; Sons, Inc. </a:t>
            </a:r>
          </a:p>
        </p:txBody>
      </p:sp>
      <p:graphicFrame>
        <p:nvGraphicFramePr>
          <p:cNvPr id="6" name="Content Placeholder 10" descr="The summary lists related expenditures for truck and the corresponding amounts. Cash price: $22,000. Sales taxes: 1,320. Painting and lettering: 500, single ruled. Cost of delivery truck: $23,820, double ruled.&#10;">
            <a:extLst>
              <a:ext uri="{FF2B5EF4-FFF2-40B4-BE49-F238E27FC236}">
                <a16:creationId xmlns:a16="http://schemas.microsoft.com/office/drawing/2014/main" xmlns="" id="{2F1515A6-091A-46D4-A977-295F14B1E3EF}"/>
              </a:ext>
            </a:extLst>
          </p:cNvPr>
          <p:cNvGraphicFramePr>
            <a:graphicFrameLocks noGrp="1"/>
          </p:cNvGraphicFramePr>
          <p:nvPr>
            <p:ph sz="quarter" idx="17"/>
            <p:extLst>
              <p:ext uri="{D42A27DB-BD31-4B8C-83A1-F6EECF244321}">
                <p14:modId xmlns:p14="http://schemas.microsoft.com/office/powerpoint/2010/main" xmlns="" val="1842675027"/>
              </p:ext>
            </p:extLst>
          </p:nvPr>
        </p:nvGraphicFramePr>
        <p:xfrm>
          <a:off x="251301" y="3164468"/>
          <a:ext cx="8674989" cy="2389592"/>
        </p:xfrm>
        <a:graphic>
          <a:graphicData uri="http://schemas.openxmlformats.org/drawingml/2006/table">
            <a:tbl>
              <a:tblPr firstRow="1" bandRow="1">
                <a:tableStyleId>{2D5ABB26-0587-4C30-8999-92F81FD0307C}</a:tableStyleId>
              </a:tblPr>
              <a:tblGrid>
                <a:gridCol w="7149402">
                  <a:extLst>
                    <a:ext uri="{9D8B030D-6E8A-4147-A177-3AD203B41FA5}">
                      <a16:colId xmlns:a16="http://schemas.microsoft.com/office/drawing/2014/main" xmlns="" val="2919932425"/>
                    </a:ext>
                  </a:extLst>
                </a:gridCol>
                <a:gridCol w="1525587">
                  <a:extLst>
                    <a:ext uri="{9D8B030D-6E8A-4147-A177-3AD203B41FA5}">
                      <a16:colId xmlns:a16="http://schemas.microsoft.com/office/drawing/2014/main" xmlns="" val="1200905507"/>
                    </a:ext>
                  </a:extLst>
                </a:gridCol>
              </a:tblGrid>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mn-lt"/>
                          <a:ea typeface="+mn-ea"/>
                          <a:cs typeface="+mn-cs"/>
                        </a:rPr>
                        <a:t>Building cost adjusted (HK$4,000,000 − HK$320,000 − HK$600,000)</a:t>
                      </a:r>
                      <a:endParaRPr lang="en-US" altLang="en-US" sz="2000" b="0" baseline="0" dirty="0">
                        <a:solidFill>
                          <a:schemeClr val="tx1"/>
                        </a:solidFill>
                        <a:latin typeface="Calibri" panose="020F0502020204030204" pitchFamily="34" charset="0"/>
                      </a:endParaRPr>
                    </a:p>
                  </a:txBody>
                  <a:tcPr marT="9144" marB="9144"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000" b="1" baseline="0" dirty="0">
                          <a:solidFill>
                            <a:schemeClr val="tx1"/>
                          </a:solidFill>
                          <a:latin typeface="Calibri" panose="020F0502020204030204" pitchFamily="34" charset="0"/>
                        </a:rPr>
                        <a:t>HK$3,080,000</a:t>
                      </a:r>
                    </a:p>
                  </a:txBody>
                  <a:tcPr marL="0" marR="0" marT="9144" marB="9144"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2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0" b="0" baseline="0" dirty="0">
                        <a:solidFill>
                          <a:schemeClr val="tx1"/>
                        </a:solidFill>
                        <a:latin typeface="Calibri" panose="020F0502020204030204" pitchFamily="34" charset="0"/>
                      </a:endParaRPr>
                    </a:p>
                  </a:txBody>
                  <a:tcPr marT="0" marB="0" anchor="ctr">
                    <a:lnR>
                      <a:noFill/>
                    </a:lnR>
                  </a:tcPr>
                </a:tc>
                <a:tc>
                  <a:txBody>
                    <a:bodyPr/>
                    <a:lstStyle/>
                    <a:p>
                      <a:pPr marL="0" marR="0" indent="0" algn="r" defTabSz="914400" rtl="0" eaLnBrk="1" fontAlgn="auto" latinLnBrk="0" hangingPunct="1">
                        <a:lnSpc>
                          <a:spcPct val="1000"/>
                        </a:lnSpc>
                        <a:spcBef>
                          <a:spcPts val="0"/>
                        </a:spcBef>
                        <a:spcAft>
                          <a:spcPts val="0"/>
                        </a:spcAft>
                        <a:buClrTx/>
                        <a:buSzTx/>
                        <a:buFontTx/>
                        <a:buNone/>
                        <a:tabLst/>
                        <a:defRPr/>
                      </a:pPr>
                      <a:endParaRPr lang="en-US" altLang="en-US" sz="100" b="0" baseline="0" dirty="0">
                        <a:solidFill>
                          <a:schemeClr val="tx1"/>
                        </a:solidFill>
                        <a:latin typeface="Calibri" panose="020F050202020403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mn-lt"/>
                          <a:ea typeface="+mn-ea"/>
                          <a:cs typeface="+mn-cs"/>
                        </a:rPr>
                        <a:t>Building cost depreciation per year (HK$3,080,000 ÷ 40)</a:t>
                      </a:r>
                      <a:endParaRPr lang="en-US" altLang="en-US" sz="2000" b="0" baseline="0" dirty="0">
                        <a:solidFill>
                          <a:schemeClr val="tx1"/>
                        </a:solidFill>
                        <a:latin typeface="Calibri" panose="020F0502020204030204" pitchFamily="34" charset="0"/>
                      </a:endParaRPr>
                    </a:p>
                  </a:txBody>
                  <a:tcPr marT="9144" marB="9144" anchor="ctr">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000" b="0" baseline="0" dirty="0">
                          <a:solidFill>
                            <a:schemeClr val="tx1"/>
                          </a:solidFill>
                          <a:latin typeface="Calibri" panose="020F0502020204030204" pitchFamily="34" charset="0"/>
                        </a:rPr>
                        <a:t>HK$      77,000</a:t>
                      </a:r>
                    </a:p>
                  </a:txBody>
                  <a:tcPr marL="0" marR="0" marT="9144" marB="9144"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mn-lt"/>
                          <a:ea typeface="+mn-ea"/>
                          <a:cs typeface="+mn-cs"/>
                        </a:rPr>
                        <a:t>Personal HVAC system depreciation (HK$320,000 ÷ 5)</a:t>
                      </a:r>
                      <a:endParaRPr lang="en-US" altLang="en-US" sz="2000" b="0" baseline="0" dirty="0">
                        <a:solidFill>
                          <a:schemeClr val="tx1"/>
                        </a:solidFill>
                        <a:latin typeface="Calibri" panose="020F0502020204030204" pitchFamily="34" charset="0"/>
                      </a:endParaRPr>
                    </a:p>
                  </a:txBody>
                  <a:tcPr marT="9144" marB="9144"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000" b="0" baseline="0" dirty="0">
                          <a:solidFill>
                            <a:schemeClr val="tx1"/>
                          </a:solidFill>
                          <a:latin typeface="Calibri" panose="020F0502020204030204" pitchFamily="34" charset="0"/>
                        </a:rPr>
                        <a:t>64,000</a:t>
                      </a:r>
                    </a:p>
                  </a:txBody>
                  <a:tcPr marL="0" marR="0" marT="9144" marB="9144" anchor="ctr">
                    <a:lnT w="12700" cap="flat" cmpd="sng" algn="ctr">
                      <a:noFill/>
                      <a:prstDash val="solid"/>
                      <a:round/>
                      <a:headEnd type="none" w="med" len="med"/>
                      <a:tailEnd type="none" w="med" len="med"/>
                    </a:lnT>
                  </a:tcPr>
                </a:tc>
                <a:extLst>
                  <a:ext uri="{0D108BD9-81ED-4DB2-BD59-A6C34878D82A}">
                    <a16:rowId xmlns:a16="http://schemas.microsoft.com/office/drawing/2014/main" xmlns="" val="594900311"/>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mn-lt"/>
                          <a:ea typeface="+mn-ea"/>
                          <a:cs typeface="+mn-cs"/>
                        </a:rPr>
                        <a:t>Flooring depreciation (HK$600,000 ÷ 10)</a:t>
                      </a:r>
                      <a:endParaRPr lang="en-US" altLang="en-US" sz="2000" b="0" baseline="0" dirty="0">
                        <a:solidFill>
                          <a:schemeClr val="tx1"/>
                        </a:solidFill>
                        <a:latin typeface="Calibri" panose="020F0502020204030204" pitchFamily="34" charset="0"/>
                      </a:endParaRPr>
                    </a:p>
                  </a:txBody>
                  <a:tcPr marT="9144" marB="9144"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000" b="0" kern="1200" baseline="0" dirty="0">
                          <a:solidFill>
                            <a:schemeClr val="tx1"/>
                          </a:solidFill>
                          <a:latin typeface="Calibri" panose="020F0502020204030204" pitchFamily="34" charset="0"/>
                          <a:ea typeface="+mn-ea"/>
                          <a:cs typeface="+mn-cs"/>
                        </a:rPr>
                        <a:t> 60,000</a:t>
                      </a:r>
                    </a:p>
                  </a:txBody>
                  <a:tcPr marL="0" marR="0" marT="9144" marB="9144"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24549874"/>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rgbClr val="990000"/>
                          </a:solidFill>
                          <a:latin typeface="+mn-lt"/>
                          <a:ea typeface="+mn-ea"/>
                          <a:cs typeface="+mn-cs"/>
                        </a:rPr>
                        <a:t>Total component depreciation in first year</a:t>
                      </a:r>
                      <a:endParaRPr lang="en-US" altLang="en-US" sz="2000" b="1" baseline="0" dirty="0">
                        <a:solidFill>
                          <a:srgbClr val="990000"/>
                        </a:solidFill>
                        <a:latin typeface="Calibri" panose="020F0502020204030204" pitchFamily="34" charset="0"/>
                        <a:cs typeface="Calibri" panose="020F0502020204030204" pitchFamily="34" charset="0"/>
                      </a:endParaRPr>
                    </a:p>
                  </a:txBody>
                  <a:tcPr marT="9144" marB="9144"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000" b="1" kern="1200" baseline="0" dirty="0">
                          <a:solidFill>
                            <a:srgbClr val="990000"/>
                          </a:solidFill>
                          <a:latin typeface="Calibri" panose="020F0502020204030204" pitchFamily="34" charset="0"/>
                          <a:ea typeface="+mn-ea"/>
                          <a:cs typeface="+mn-cs"/>
                        </a:rPr>
                        <a:t>HK$   201,000</a:t>
                      </a:r>
                    </a:p>
                  </a:txBody>
                  <a:tcPr marL="0" marR="0" marT="9144" marB="914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0299284"/>
                  </a:ext>
                </a:extLst>
              </a:tr>
              <a:tr h="72012">
                <a:tc>
                  <a:txBody>
                    <a:bodyPr/>
                    <a:lstStyle/>
                    <a:p>
                      <a:pPr marL="0" marR="0" indent="0" algn="l" defTabSz="914400" rtl="0" eaLnBrk="1" fontAlgn="auto" latinLnBrk="0" hangingPunct="1">
                        <a:lnSpc>
                          <a:spcPct val="1000"/>
                        </a:lnSpc>
                        <a:spcBef>
                          <a:spcPts val="0"/>
                        </a:spcBef>
                        <a:spcAft>
                          <a:spcPts val="0"/>
                        </a:spcAft>
                        <a:buClrTx/>
                        <a:buSzTx/>
                        <a:buFontTx/>
                        <a:buNone/>
                        <a:tabLst/>
                        <a:defRPr/>
                      </a:pPr>
                      <a:endParaRPr lang="en-US" altLang="en-US" sz="100" baseline="0" dirty="0">
                        <a:solidFill>
                          <a:schemeClr val="tx1"/>
                        </a:solidFill>
                        <a:latin typeface="Calibri" panose="020F0502020204030204" pitchFamily="34" charset="0"/>
                        <a:cs typeface="Calibri" panose="020F0502020204030204" pitchFamily="34" charset="0"/>
                      </a:endParaRPr>
                    </a:p>
                  </a:txBody>
                  <a:tcPr marL="0" marR="0" marT="9144" marB="9144" anchor="ctr"/>
                </a:tc>
                <a:tc>
                  <a:txBody>
                    <a:bodyPr/>
                    <a:lstStyle/>
                    <a:p>
                      <a:pPr marL="0" marR="0" indent="0" algn="r" defTabSz="914400" rtl="0" eaLnBrk="1" fontAlgn="auto" latinLnBrk="0" hangingPunct="1">
                        <a:lnSpc>
                          <a:spcPct val="1000"/>
                        </a:lnSpc>
                        <a:spcBef>
                          <a:spcPts val="0"/>
                        </a:spcBef>
                        <a:spcAft>
                          <a:spcPts val="0"/>
                        </a:spcAft>
                        <a:buClrTx/>
                        <a:buSzTx/>
                        <a:buFontTx/>
                        <a:buNone/>
                        <a:tabLst/>
                        <a:defRPr/>
                      </a:pPr>
                      <a:endParaRPr lang="en-US" altLang="en-US" sz="100" b="0" kern="1200" baseline="0" dirty="0">
                        <a:solidFill>
                          <a:schemeClr val="tx1"/>
                        </a:solidFill>
                        <a:latin typeface="Calibri" panose="020F0502020204030204" pitchFamily="34" charset="0"/>
                        <a:ea typeface="+mn-ea"/>
                        <a:cs typeface="+mn-cs"/>
                      </a:endParaRPr>
                    </a:p>
                  </a:txBody>
                  <a:tcPr marL="0" marR="0" marT="9144" marB="914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416434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OBL"/>
          <p:cNvSpPr>
            <a:spLocks noGrp="1"/>
          </p:cNvSpPr>
          <p:nvPr>
            <p:ph sz="quarter" idx="4294967295"/>
          </p:nvPr>
        </p:nvSpPr>
        <p:spPr>
          <a:xfrm>
            <a:off x="310776" y="1447800"/>
            <a:ext cx="8534400" cy="3429000"/>
          </a:xfrm>
          <a:prstGeom prst="rect">
            <a:avLst/>
          </a:prstGeom>
        </p:spPr>
        <p:txBody>
          <a:bodyPr/>
          <a:lstStyle/>
          <a:p>
            <a:pPr marL="0" indent="0">
              <a:lnSpc>
                <a:spcPct val="100000"/>
              </a:lnSpc>
              <a:spcBef>
                <a:spcPts val="1200"/>
              </a:spcBef>
              <a:buClr>
                <a:srgbClr val="800000"/>
              </a:buClr>
              <a:buSzPct val="100000"/>
              <a:buNone/>
            </a:pPr>
            <a:r>
              <a:rPr lang="en-US" altLang="en-US" dirty="0"/>
              <a:t>Tax laws do not require taxpayer to use the same depreciation method on the tax return that is used in preparing financial statements.</a:t>
            </a:r>
          </a:p>
          <a:p>
            <a:pPr marL="0" indent="0">
              <a:lnSpc>
                <a:spcPct val="100000"/>
              </a:lnSpc>
              <a:spcBef>
                <a:spcPts val="1200"/>
              </a:spcBef>
              <a:buClr>
                <a:srgbClr val="800000"/>
              </a:buClr>
              <a:buSzPct val="100000"/>
              <a:buNone/>
            </a:pPr>
            <a:r>
              <a:rPr lang="en-GB" altLang="en-US" dirty="0"/>
              <a:t>Many companies use straight-line in their financial statements to maximize net income.</a:t>
            </a:r>
          </a:p>
          <a:p>
            <a:pPr marL="0" indent="0">
              <a:lnSpc>
                <a:spcPct val="100000"/>
              </a:lnSpc>
              <a:spcBef>
                <a:spcPts val="1200"/>
              </a:spcBef>
              <a:buClr>
                <a:srgbClr val="800000"/>
              </a:buClr>
              <a:buSzPct val="100000"/>
              <a:buNone/>
            </a:pPr>
            <a:r>
              <a:rPr lang="en-GB" altLang="en-US" dirty="0"/>
              <a:t>They also use an accelerated depreciation method on their tax returns to minimize their income taxes.</a:t>
            </a:r>
            <a:endParaRPr lang="en-US" altLang="en-US" dirty="0"/>
          </a:p>
        </p:txBody>
      </p:sp>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37</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Depreciation and Income Taxes</a:t>
            </a:r>
          </a:p>
        </p:txBody>
      </p:sp>
    </p:spTree>
    <p:extLst>
      <p:ext uri="{BB962C8B-B14F-4D97-AF65-F5344CB8AC3E}">
        <p14:creationId xmlns:p14="http://schemas.microsoft.com/office/powerpoint/2010/main" xmlns="" val="1103051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FA38E-4C10-4ABD-9A53-2200F098A0DE}"/>
              </a:ext>
            </a:extLst>
          </p:cNvPr>
          <p:cNvSpPr>
            <a:spLocks noGrp="1"/>
          </p:cNvSpPr>
          <p:nvPr>
            <p:ph type="title"/>
          </p:nvPr>
        </p:nvSpPr>
        <p:spPr/>
        <p:txBody>
          <a:bodyPr>
            <a:normAutofit/>
          </a:bodyPr>
          <a:lstStyle/>
          <a:p>
            <a:r>
              <a:rPr lang="en-US" dirty="0"/>
              <a:t>Revaluation of Plant Assets </a:t>
            </a:r>
            <a:r>
              <a:rPr lang="en-US" sz="2000" b="0" dirty="0"/>
              <a:t>(1 of 5)</a:t>
            </a:r>
          </a:p>
        </p:txBody>
      </p:sp>
      <p:sp>
        <p:nvSpPr>
          <p:cNvPr id="3" name="Content Placeholder 2">
            <a:extLst>
              <a:ext uri="{FF2B5EF4-FFF2-40B4-BE49-F238E27FC236}">
                <a16:creationId xmlns:a16="http://schemas.microsoft.com/office/drawing/2014/main" xmlns="" id="{ABC5AD61-2F9A-4F2C-AA99-7530097E18A8}"/>
              </a:ext>
            </a:extLst>
          </p:cNvPr>
          <p:cNvSpPr>
            <a:spLocks noGrp="1"/>
          </p:cNvSpPr>
          <p:nvPr>
            <p:ph sz="quarter" idx="16"/>
          </p:nvPr>
        </p:nvSpPr>
        <p:spPr>
          <a:xfrm>
            <a:off x="304800" y="1455730"/>
            <a:ext cx="8534400" cy="4419600"/>
          </a:xfrm>
        </p:spPr>
        <p:txBody>
          <a:bodyPr/>
          <a:lstStyle/>
          <a:p>
            <a:pPr marL="573088" indent="-341313">
              <a:lnSpc>
                <a:spcPct val="100000"/>
              </a:lnSpc>
              <a:spcBef>
                <a:spcPts val="1200"/>
              </a:spcBef>
              <a:buClr>
                <a:schemeClr val="accent2"/>
              </a:buClr>
              <a:buFont typeface="Arial" panose="020B0604020202020204" pitchFamily="34" charset="0"/>
              <a:buChar char="•"/>
            </a:pPr>
            <a:r>
              <a:rPr lang="en-US" dirty="0"/>
              <a:t>IFRS allows companies to revalue plant assets to fair value at the reporting date</a:t>
            </a:r>
          </a:p>
          <a:p>
            <a:pPr marL="573088" indent="-341313">
              <a:lnSpc>
                <a:spcPct val="100000"/>
              </a:lnSpc>
              <a:spcBef>
                <a:spcPts val="1200"/>
              </a:spcBef>
              <a:buClr>
                <a:schemeClr val="accent2"/>
              </a:buClr>
              <a:buFont typeface="Arial" panose="020B0604020202020204" pitchFamily="34" charset="0"/>
              <a:buChar char="•"/>
            </a:pPr>
            <a:r>
              <a:rPr lang="en-US" dirty="0"/>
              <a:t>Must be applied to all assets in a class of assets</a:t>
            </a:r>
          </a:p>
          <a:p>
            <a:pPr marL="573088" indent="-341313">
              <a:lnSpc>
                <a:spcPct val="100000"/>
              </a:lnSpc>
              <a:spcBef>
                <a:spcPts val="1200"/>
              </a:spcBef>
              <a:buClr>
                <a:schemeClr val="accent2"/>
              </a:buClr>
              <a:buFont typeface="Arial" panose="020B0604020202020204" pitchFamily="34" charset="0"/>
              <a:buChar char="•"/>
            </a:pPr>
            <a:r>
              <a:rPr lang="en-US" dirty="0"/>
              <a:t>Assets that are experiencing rapid price changes must be revalued on an annual basis</a:t>
            </a:r>
          </a:p>
        </p:txBody>
      </p:sp>
      <p:sp>
        <p:nvSpPr>
          <p:cNvPr id="4" name="Slide Number Placeholder 3">
            <a:extLst>
              <a:ext uri="{FF2B5EF4-FFF2-40B4-BE49-F238E27FC236}">
                <a16:creationId xmlns:a16="http://schemas.microsoft.com/office/drawing/2014/main" xmlns="" id="{2F0B66DC-C82B-473B-A7EA-0C6A2F175BD8}"/>
              </a:ext>
            </a:extLst>
          </p:cNvPr>
          <p:cNvSpPr>
            <a:spLocks noGrp="1"/>
          </p:cNvSpPr>
          <p:nvPr>
            <p:ph type="sldNum" sz="quarter" idx="10"/>
          </p:nvPr>
        </p:nvSpPr>
        <p:spPr/>
        <p:txBody>
          <a:bodyPr/>
          <a:lstStyle/>
          <a:p>
            <a:fld id="{67B19427-F580-D146-B60E-4CADEE75497F}" type="slidenum">
              <a:rPr lang="en-US" smtClean="0"/>
              <a:pPr/>
              <a:t>38</a:t>
            </a:fld>
            <a:endParaRPr lang="en-US" dirty="0"/>
          </a:p>
        </p:txBody>
      </p:sp>
      <p:sp>
        <p:nvSpPr>
          <p:cNvPr id="5" name="Footer Placeholder 4">
            <a:extLst>
              <a:ext uri="{FF2B5EF4-FFF2-40B4-BE49-F238E27FC236}">
                <a16:creationId xmlns:a16="http://schemas.microsoft.com/office/drawing/2014/main" xmlns="" id="{1D48BAF3-6AF7-4F9B-8E39-8060664142EA}"/>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026601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19826-2042-4029-9C05-5D515930CE22}"/>
              </a:ext>
            </a:extLst>
          </p:cNvPr>
          <p:cNvSpPr>
            <a:spLocks noGrp="1"/>
          </p:cNvSpPr>
          <p:nvPr>
            <p:ph type="title"/>
          </p:nvPr>
        </p:nvSpPr>
        <p:spPr/>
        <p:txBody>
          <a:bodyPr/>
          <a:lstStyle/>
          <a:p>
            <a:r>
              <a:rPr lang="en-US" dirty="0"/>
              <a:t>Revaluation of Plant Assets </a:t>
            </a:r>
            <a:r>
              <a:rPr lang="en-US" sz="2000" b="0" dirty="0"/>
              <a:t>(2 of 5)</a:t>
            </a:r>
            <a:endParaRPr lang="en-US" dirty="0"/>
          </a:p>
        </p:txBody>
      </p:sp>
      <p:sp>
        <p:nvSpPr>
          <p:cNvPr id="14" name="Content Placeholder 13"/>
          <p:cNvSpPr>
            <a:spLocks noGrp="1"/>
          </p:cNvSpPr>
          <p:nvPr>
            <p:ph sz="quarter" idx="17"/>
          </p:nvPr>
        </p:nvSpPr>
        <p:spPr>
          <a:xfrm>
            <a:off x="304800" y="1455729"/>
            <a:ext cx="8534400" cy="3234097"/>
          </a:xfrm>
        </p:spPr>
        <p:txBody>
          <a:bodyPr/>
          <a:lstStyle/>
          <a:p>
            <a:pPr>
              <a:lnSpc>
                <a:spcPct val="100000"/>
              </a:lnSpc>
              <a:spcBef>
                <a:spcPts val="1200"/>
              </a:spcBef>
            </a:pPr>
            <a:r>
              <a:rPr lang="en-US" b="1" dirty="0">
                <a:latin typeface="Calibri" panose="020F0502020204030204" pitchFamily="34" charset="0"/>
                <a:cs typeface="Calibri" panose="020F0502020204030204" pitchFamily="34" charset="0"/>
              </a:rPr>
              <a:t>Gain Situation</a:t>
            </a:r>
            <a:endParaRPr lang="en-US" sz="2600" b="1" dirty="0">
              <a:latin typeface="Calibri" panose="020F0502020204030204" pitchFamily="34" charset="0"/>
              <a:cs typeface="Calibri" panose="020F0502020204030204" pitchFamily="34" charset="0"/>
            </a:endParaRPr>
          </a:p>
          <a:p>
            <a:pPr>
              <a:lnSpc>
                <a:spcPct val="100000"/>
              </a:lnSpc>
              <a:spcBef>
                <a:spcPts val="1200"/>
              </a:spcBef>
            </a:pPr>
            <a:r>
              <a:rPr lang="en-US" sz="2600" b="1" dirty="0">
                <a:latin typeface="Calibri" panose="020F0502020204030204" pitchFamily="34" charset="0"/>
                <a:cs typeface="Calibri" panose="020F0502020204030204" pitchFamily="34" charset="0"/>
              </a:rPr>
              <a:t>Illustration:</a:t>
            </a:r>
            <a:r>
              <a:rPr lang="en-US" sz="2600" dirty="0">
                <a:latin typeface="Calibri" panose="020F0502020204030204" pitchFamily="34" charset="0"/>
                <a:cs typeface="Calibri" panose="020F0502020204030204" pitchFamily="34" charset="0"/>
              </a:rPr>
              <a:t> Pernice Ltd. applies revaluation to equipment purchased on January 1, 2020, for HK$1,000,000. The equipment has a useful life of five years and no residual value. On December 31, 2020, Pernice makes the following journal entry to record depreciation expense, assuming straight-line depreciation.</a:t>
            </a:r>
          </a:p>
        </p:txBody>
      </p:sp>
      <p:sp>
        <p:nvSpPr>
          <p:cNvPr id="5" name="Footer Placeholder 4">
            <a:extLst>
              <a:ext uri="{FF2B5EF4-FFF2-40B4-BE49-F238E27FC236}">
                <a16:creationId xmlns:a16="http://schemas.microsoft.com/office/drawing/2014/main" xmlns="" id="{B22EE7C6-2404-4270-AA4E-B5641E0056EB}"/>
              </a:ext>
            </a:extLst>
          </p:cNvPr>
          <p:cNvSpPr>
            <a:spLocks noGrp="1"/>
          </p:cNvSpPr>
          <p:nvPr>
            <p:ph type="ftr" sz="quarter" idx="11"/>
          </p:nvPr>
        </p:nvSpPr>
        <p:spPr/>
        <p:txBody>
          <a:bodyPr/>
          <a:lstStyle/>
          <a:p>
            <a:r>
              <a:rPr lang="en-US" dirty="0"/>
              <a:t>Copyright ©2019 John Wiley &amp; Sons, Inc. </a:t>
            </a:r>
          </a:p>
        </p:txBody>
      </p:sp>
      <p:sp>
        <p:nvSpPr>
          <p:cNvPr id="4" name="Slide Number Placeholder 3">
            <a:extLst>
              <a:ext uri="{FF2B5EF4-FFF2-40B4-BE49-F238E27FC236}">
                <a16:creationId xmlns:a16="http://schemas.microsoft.com/office/drawing/2014/main" xmlns="" id="{C17913F4-BF2D-489D-84B6-FDB64B16A816}"/>
              </a:ext>
            </a:extLst>
          </p:cNvPr>
          <p:cNvSpPr>
            <a:spLocks noGrp="1"/>
          </p:cNvSpPr>
          <p:nvPr>
            <p:ph type="sldNum" sz="quarter" idx="10"/>
          </p:nvPr>
        </p:nvSpPr>
        <p:spPr/>
        <p:txBody>
          <a:bodyPr/>
          <a:lstStyle/>
          <a:p>
            <a:fld id="{67B19427-F580-D146-B60E-4CADEE75497F}" type="slidenum">
              <a:rPr lang="en-US" smtClean="0"/>
              <a:pPr/>
              <a:t>39</a:t>
            </a:fld>
            <a:endParaRPr lang="en-US" dirty="0"/>
          </a:p>
        </p:txBody>
      </p:sp>
      <p:sp>
        <p:nvSpPr>
          <p:cNvPr id="16"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321880" y="5271744"/>
            <a:ext cx="6293385" cy="474785"/>
          </a:xfrm>
          <a:prstGeom prst="rect">
            <a:avLst/>
          </a:prstGeom>
          <a:ln>
            <a:noFill/>
          </a:ln>
        </p:spPr>
        <p:txBody>
          <a:bodyPr anchor="ctr" anchorCtr="0"/>
          <a:lstStyle/>
          <a:p>
            <a:pPr marL="457200" indent="0">
              <a:lnSpc>
                <a:spcPct val="100000"/>
              </a:lnSpc>
              <a:spcBef>
                <a:spcPts val="1200"/>
              </a:spcBef>
              <a:buNone/>
            </a:pPr>
            <a:r>
              <a:rPr lang="en-US" sz="2600" dirty="0">
                <a:latin typeface="Calibri" panose="020F0502020204030204" pitchFamily="34" charset="0"/>
                <a:cs typeface="Calibri" panose="020F0502020204030204" pitchFamily="34" charset="0"/>
              </a:rPr>
              <a:t>Accumulated Depreciation—Equipment</a:t>
            </a:r>
            <a:endParaRPr lang="en-US" sz="2600" dirty="0"/>
          </a:p>
        </p:txBody>
      </p:sp>
      <p:sp>
        <p:nvSpPr>
          <p:cNvPr id="17"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7076177" y="5271744"/>
            <a:ext cx="1745943" cy="474785"/>
          </a:xfrm>
          <a:prstGeom prst="rect">
            <a:avLst/>
          </a:prstGeom>
          <a:ln>
            <a:noFill/>
          </a:ln>
        </p:spPr>
        <p:txBody>
          <a:bodyPr anchor="ctr" anchorCtr="0"/>
          <a:lstStyle/>
          <a:p>
            <a:pPr marL="0" indent="0" algn="r">
              <a:lnSpc>
                <a:spcPct val="100000"/>
              </a:lnSpc>
              <a:spcBef>
                <a:spcPts val="1200"/>
              </a:spcBef>
              <a:buNone/>
            </a:pPr>
            <a:r>
              <a:rPr lang="en-US" sz="2600" dirty="0">
                <a:cs typeface="Calibri" panose="020F0502020204030204" pitchFamily="34" charset="0"/>
              </a:rPr>
              <a:t>200,000</a:t>
            </a:r>
          </a:p>
        </p:txBody>
      </p:sp>
      <p:sp>
        <p:nvSpPr>
          <p:cNvPr id="18"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321881" y="4795110"/>
            <a:ext cx="4548158" cy="474785"/>
          </a:xfrm>
          <a:ln>
            <a:noFill/>
          </a:ln>
        </p:spPr>
        <p:txBody>
          <a:bodyPr anchor="ctr" anchorCtr="0"/>
          <a:lstStyle/>
          <a:p>
            <a:pPr>
              <a:lnSpc>
                <a:spcPct val="100000"/>
              </a:lnSpc>
              <a:spcBef>
                <a:spcPts val="1200"/>
              </a:spcBef>
            </a:pPr>
            <a:r>
              <a:rPr lang="en-US" sz="2600" dirty="0"/>
              <a:t>Depreciation Expense</a:t>
            </a:r>
          </a:p>
        </p:txBody>
      </p:sp>
      <p:sp>
        <p:nvSpPr>
          <p:cNvPr id="19"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712423" y="4795110"/>
            <a:ext cx="1819482" cy="474785"/>
          </a:xfrm>
          <a:ln>
            <a:noFill/>
          </a:ln>
        </p:spPr>
        <p:txBody>
          <a:bodyPr anchor="ctr" anchorCtr="0"/>
          <a:lstStyle/>
          <a:p>
            <a:pPr algn="r">
              <a:lnSpc>
                <a:spcPct val="100000"/>
              </a:lnSpc>
              <a:spcBef>
                <a:spcPts val="1200"/>
              </a:spcBef>
            </a:pPr>
            <a:r>
              <a:rPr lang="en-US" sz="2600" dirty="0"/>
              <a:t>200,000</a:t>
            </a:r>
          </a:p>
        </p:txBody>
      </p:sp>
    </p:spTree>
    <p:extLst>
      <p:ext uri="{BB962C8B-B14F-4D97-AF65-F5344CB8AC3E}">
        <p14:creationId xmlns:p14="http://schemas.microsoft.com/office/powerpoint/2010/main" xmlns="" val="338021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46331"/>
          </a:xfrm>
        </p:spPr>
        <p:txBody>
          <a:bodyPr>
            <a:noAutofit/>
          </a:bodyPr>
          <a:lstStyle/>
          <a:p>
            <a:r>
              <a:rPr lang="en-US" dirty="0"/>
              <a:t>Plant Asset Expenditures </a:t>
            </a:r>
            <a:r>
              <a:rPr lang="en-US" sz="2000" b="0" dirty="0"/>
              <a:t>(1 of 2)</a:t>
            </a:r>
            <a:endParaRPr lang="en-IN" sz="2000" b="0" dirty="0"/>
          </a:p>
        </p:txBody>
      </p:sp>
      <p:sp>
        <p:nvSpPr>
          <p:cNvPr id="3" name="Content Placeholder 2"/>
          <p:cNvSpPr>
            <a:spLocks noGrp="1"/>
          </p:cNvSpPr>
          <p:nvPr>
            <p:ph sz="quarter" idx="16"/>
          </p:nvPr>
        </p:nvSpPr>
        <p:spPr>
          <a:xfrm>
            <a:off x="304800" y="1455730"/>
            <a:ext cx="8534400" cy="4781385"/>
          </a:xfrm>
        </p:spPr>
        <p:txBody>
          <a:bodyPr/>
          <a:lstStyle/>
          <a:p>
            <a:pPr>
              <a:lnSpc>
                <a:spcPct val="100000"/>
              </a:lnSpc>
              <a:spcBef>
                <a:spcPts val="1200"/>
              </a:spcBef>
            </a:pPr>
            <a:r>
              <a:rPr lang="en-US" b="1" dirty="0">
                <a:solidFill>
                  <a:srgbClr val="00007F"/>
                </a:solidFill>
              </a:rPr>
              <a:t>Plant assets </a:t>
            </a:r>
            <a:r>
              <a:rPr lang="en-US" dirty="0"/>
              <a:t>are resources that have</a:t>
            </a:r>
          </a:p>
          <a:p>
            <a:pPr marL="574675" indent="-346075">
              <a:lnSpc>
                <a:spcPct val="100000"/>
              </a:lnSpc>
              <a:spcBef>
                <a:spcPts val="1200"/>
              </a:spcBef>
              <a:buClr>
                <a:schemeClr val="accent2"/>
              </a:buClr>
              <a:buFont typeface="Arial" panose="020B0604020202020204" pitchFamily="34" charset="0"/>
              <a:buChar char="•"/>
            </a:pPr>
            <a:r>
              <a:rPr lang="en-US" b="1" dirty="0"/>
              <a:t>physical substance </a:t>
            </a:r>
            <a:r>
              <a:rPr lang="en-US" dirty="0"/>
              <a:t>(a definite size and shape), </a:t>
            </a:r>
          </a:p>
          <a:p>
            <a:pPr marL="574675" indent="-346075">
              <a:lnSpc>
                <a:spcPct val="100000"/>
              </a:lnSpc>
              <a:spcBef>
                <a:spcPts val="1200"/>
              </a:spcBef>
              <a:buClr>
                <a:schemeClr val="accent2"/>
              </a:buClr>
              <a:buFont typeface="Arial" panose="020B0604020202020204" pitchFamily="34" charset="0"/>
              <a:buChar char="•"/>
            </a:pPr>
            <a:r>
              <a:rPr lang="en-US" dirty="0"/>
              <a:t>are </a:t>
            </a:r>
            <a:r>
              <a:rPr lang="en-US" b="1" dirty="0"/>
              <a:t>used in the operations </a:t>
            </a:r>
            <a:r>
              <a:rPr lang="en-US" dirty="0"/>
              <a:t>of a business, </a:t>
            </a:r>
          </a:p>
          <a:p>
            <a:pPr marL="574675" indent="-346075">
              <a:lnSpc>
                <a:spcPct val="100000"/>
              </a:lnSpc>
              <a:spcBef>
                <a:spcPts val="1200"/>
              </a:spcBef>
              <a:buClr>
                <a:schemeClr val="accent2"/>
              </a:buClr>
              <a:buFont typeface="Arial" panose="020B0604020202020204" pitchFamily="34" charset="0"/>
              <a:buChar char="•"/>
            </a:pPr>
            <a:r>
              <a:rPr lang="en-US" dirty="0"/>
              <a:t>are </a:t>
            </a:r>
            <a:r>
              <a:rPr lang="en-US" b="1" dirty="0"/>
              <a:t>not intended for sale </a:t>
            </a:r>
            <a:r>
              <a:rPr lang="en-US" dirty="0"/>
              <a:t>to customers, </a:t>
            </a:r>
          </a:p>
          <a:p>
            <a:pPr marL="574675" indent="-346075">
              <a:lnSpc>
                <a:spcPct val="100000"/>
              </a:lnSpc>
              <a:spcBef>
                <a:spcPts val="1200"/>
              </a:spcBef>
              <a:buClr>
                <a:schemeClr val="accent2"/>
              </a:buClr>
              <a:buFont typeface="Arial" panose="020B0604020202020204" pitchFamily="34" charset="0"/>
              <a:buChar char="•"/>
            </a:pPr>
            <a:r>
              <a:rPr lang="en-US" dirty="0"/>
              <a:t>are expected to </a:t>
            </a:r>
            <a:r>
              <a:rPr lang="en-US" b="1" dirty="0"/>
              <a:t>provide service </a:t>
            </a:r>
            <a:r>
              <a:rPr lang="en-US" dirty="0"/>
              <a:t>to the company for a number of years, except for land.</a:t>
            </a:r>
          </a:p>
          <a:p>
            <a:pPr>
              <a:lnSpc>
                <a:spcPct val="100000"/>
              </a:lnSpc>
              <a:spcBef>
                <a:spcPts val="1200"/>
              </a:spcBef>
              <a:buClr>
                <a:schemeClr val="accent2"/>
              </a:buClr>
            </a:pPr>
            <a:r>
              <a:rPr lang="en-US" b="1" dirty="0"/>
              <a:t>Referred to as property, plant, and equipment; plant and equipment; and fixed assets.</a:t>
            </a:r>
          </a:p>
          <a:p>
            <a:pPr marL="574675" indent="-346075">
              <a:lnSpc>
                <a:spcPct val="100000"/>
              </a:lnSpc>
              <a:spcBef>
                <a:spcPts val="1200"/>
              </a:spcBef>
              <a:buClr>
                <a:schemeClr val="accent2"/>
              </a:buClr>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733030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19826-2042-4029-9C05-5D515930CE22}"/>
              </a:ext>
            </a:extLst>
          </p:cNvPr>
          <p:cNvSpPr>
            <a:spLocks noGrp="1"/>
          </p:cNvSpPr>
          <p:nvPr>
            <p:ph type="title"/>
          </p:nvPr>
        </p:nvSpPr>
        <p:spPr>
          <a:ln>
            <a:noFill/>
          </a:ln>
        </p:spPr>
        <p:txBody>
          <a:bodyPr/>
          <a:lstStyle/>
          <a:p>
            <a:r>
              <a:rPr lang="en-US" dirty="0"/>
              <a:t>Revaluation of Plant Assets </a:t>
            </a:r>
            <a:r>
              <a:rPr lang="en-US" sz="2000" b="0" dirty="0"/>
              <a:t>(3 of 5)</a:t>
            </a:r>
            <a:endParaRPr lang="en-US" dirty="0"/>
          </a:p>
        </p:txBody>
      </p:sp>
      <p:sp>
        <p:nvSpPr>
          <p:cNvPr id="14" name="Content Placeholder 13"/>
          <p:cNvSpPr>
            <a:spLocks noGrp="1"/>
          </p:cNvSpPr>
          <p:nvPr>
            <p:ph sz="quarter" idx="17"/>
          </p:nvPr>
        </p:nvSpPr>
        <p:spPr>
          <a:xfrm>
            <a:off x="304800" y="1455729"/>
            <a:ext cx="8534400" cy="2973045"/>
          </a:xfrm>
          <a:ln>
            <a:noFill/>
          </a:ln>
        </p:spPr>
        <p:txBody>
          <a:bodyPr/>
          <a:lstStyle/>
          <a:p>
            <a:pPr>
              <a:lnSpc>
                <a:spcPct val="100000"/>
              </a:lnSpc>
              <a:spcBef>
                <a:spcPts val="1200"/>
              </a:spcBef>
            </a:pPr>
            <a:r>
              <a:rPr lang="en-US" sz="2600" dirty="0">
                <a:latin typeface="Calibri" panose="020F0502020204030204" pitchFamily="34" charset="0"/>
                <a:cs typeface="Calibri" panose="020F0502020204030204" pitchFamily="34" charset="0"/>
              </a:rPr>
              <a:t>At the end of 2020, independent appraisers determine that the asset has a fair value of HK$850,000. To report the equipment at its fair value of HK$850,000 on December 31, 2020, Pernice eliminates the Accumulated Depreciation—Equipment account, reduces Equipment to its fair value of HK$850,000, and records Revaluation Surplus of HK$50,000. The entry to record the revaluation is as follows.</a:t>
            </a:r>
          </a:p>
        </p:txBody>
      </p:sp>
      <p:sp>
        <p:nvSpPr>
          <p:cNvPr id="5" name="Footer Placeholder 4">
            <a:extLst>
              <a:ext uri="{FF2B5EF4-FFF2-40B4-BE49-F238E27FC236}">
                <a16:creationId xmlns:a16="http://schemas.microsoft.com/office/drawing/2014/main" xmlns="" id="{B22EE7C6-2404-4270-AA4E-B5641E0056EB}"/>
              </a:ext>
            </a:extLst>
          </p:cNvPr>
          <p:cNvSpPr>
            <a:spLocks noGrp="1"/>
          </p:cNvSpPr>
          <p:nvPr>
            <p:ph type="ftr" sz="quarter" idx="11"/>
          </p:nvPr>
        </p:nvSpPr>
        <p:spPr>
          <a:ln>
            <a:noFill/>
          </a:ln>
        </p:spPr>
        <p:txBody>
          <a:bodyPr/>
          <a:lstStyle/>
          <a:p>
            <a:r>
              <a:rPr lang="en-US" dirty="0"/>
              <a:t>Copyright ©2019 John Wiley &amp; Sons, Inc. </a:t>
            </a:r>
          </a:p>
        </p:txBody>
      </p:sp>
      <p:sp>
        <p:nvSpPr>
          <p:cNvPr id="4" name="Slide Number Placeholder 3">
            <a:extLst>
              <a:ext uri="{FF2B5EF4-FFF2-40B4-BE49-F238E27FC236}">
                <a16:creationId xmlns:a16="http://schemas.microsoft.com/office/drawing/2014/main" xmlns="" id="{C17913F4-BF2D-489D-84B6-FDB64B16A816}"/>
              </a:ext>
            </a:extLst>
          </p:cNvPr>
          <p:cNvSpPr>
            <a:spLocks noGrp="1"/>
          </p:cNvSpPr>
          <p:nvPr>
            <p:ph type="sldNum" sz="quarter" idx="10"/>
          </p:nvPr>
        </p:nvSpPr>
        <p:spPr>
          <a:ln>
            <a:noFill/>
          </a:ln>
        </p:spPr>
        <p:txBody>
          <a:bodyPr/>
          <a:lstStyle/>
          <a:p>
            <a:fld id="{67B19427-F580-D146-B60E-4CADEE75497F}" type="slidenum">
              <a:rPr lang="en-US" smtClean="0"/>
              <a:pPr/>
              <a:t>40</a:t>
            </a:fld>
            <a:endParaRPr lang="en-US" dirty="0"/>
          </a:p>
        </p:txBody>
      </p:sp>
      <p:sp>
        <p:nvSpPr>
          <p:cNvPr id="15"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321880" y="4983965"/>
            <a:ext cx="6293385" cy="474785"/>
          </a:xfrm>
          <a:prstGeom prst="rect">
            <a:avLst/>
          </a:prstGeom>
          <a:ln>
            <a:noFill/>
          </a:ln>
        </p:spPr>
        <p:txBody>
          <a:bodyPr anchor="ctr" anchorCtr="0"/>
          <a:lstStyle/>
          <a:p>
            <a:pPr marL="457200" indent="0">
              <a:lnSpc>
                <a:spcPct val="100000"/>
              </a:lnSpc>
              <a:spcBef>
                <a:spcPts val="1200"/>
              </a:spcBef>
              <a:buNone/>
            </a:pPr>
            <a:r>
              <a:rPr lang="en-US" sz="2600" dirty="0">
                <a:latin typeface="Calibri" panose="020F0502020204030204" pitchFamily="34" charset="0"/>
                <a:cs typeface="Calibri" panose="020F0502020204030204" pitchFamily="34" charset="0"/>
              </a:rPr>
              <a:t>Equipment</a:t>
            </a:r>
            <a:endParaRPr lang="en-US" sz="2600" dirty="0"/>
          </a:p>
        </p:txBody>
      </p:sp>
      <p:sp>
        <p:nvSpPr>
          <p:cNvPr id="20"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7076177" y="4983965"/>
            <a:ext cx="1745943" cy="474785"/>
          </a:xfrm>
          <a:prstGeom prst="rect">
            <a:avLst/>
          </a:prstGeom>
          <a:ln>
            <a:noFill/>
          </a:ln>
        </p:spPr>
        <p:txBody>
          <a:bodyPr anchor="ctr" anchorCtr="0"/>
          <a:lstStyle/>
          <a:p>
            <a:pPr marL="0" indent="0" algn="r">
              <a:lnSpc>
                <a:spcPct val="100000"/>
              </a:lnSpc>
              <a:spcBef>
                <a:spcPts val="1200"/>
              </a:spcBef>
              <a:buNone/>
            </a:pPr>
            <a:r>
              <a:rPr lang="en-US" sz="2600" dirty="0">
                <a:cs typeface="Calibri" panose="020F0502020204030204" pitchFamily="34" charset="0"/>
              </a:rPr>
              <a:t>150,000</a:t>
            </a:r>
          </a:p>
        </p:txBody>
      </p:sp>
      <p:sp>
        <p:nvSpPr>
          <p:cNvPr id="2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321880" y="4507331"/>
            <a:ext cx="5843915" cy="474785"/>
          </a:xfrm>
          <a:ln>
            <a:noFill/>
          </a:ln>
        </p:spPr>
        <p:txBody>
          <a:bodyPr anchor="ctr" anchorCtr="0"/>
          <a:lstStyle/>
          <a:p>
            <a:pPr>
              <a:lnSpc>
                <a:spcPct val="100000"/>
              </a:lnSpc>
              <a:spcBef>
                <a:spcPts val="1200"/>
              </a:spcBef>
            </a:pPr>
            <a:r>
              <a:rPr lang="en-US" sz="2600" dirty="0">
                <a:latin typeface="Calibri" panose="020F0502020204030204" pitchFamily="34" charset="0"/>
                <a:cs typeface="Calibri" panose="020F0502020204030204" pitchFamily="34" charset="0"/>
              </a:rPr>
              <a:t>Accumulated Depreciation—Equipment</a:t>
            </a:r>
            <a:endParaRPr lang="en-US" sz="2600" dirty="0"/>
          </a:p>
        </p:txBody>
      </p:sp>
      <p:sp>
        <p:nvSpPr>
          <p:cNvPr id="2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712423" y="4507331"/>
            <a:ext cx="1819482" cy="474785"/>
          </a:xfrm>
          <a:ln>
            <a:noFill/>
          </a:ln>
        </p:spPr>
        <p:txBody>
          <a:bodyPr anchor="ctr" anchorCtr="0"/>
          <a:lstStyle/>
          <a:p>
            <a:pPr algn="r">
              <a:lnSpc>
                <a:spcPct val="100000"/>
              </a:lnSpc>
              <a:spcBef>
                <a:spcPts val="1200"/>
              </a:spcBef>
            </a:pPr>
            <a:r>
              <a:rPr lang="en-US" sz="2600" dirty="0"/>
              <a:t>200,000</a:t>
            </a:r>
          </a:p>
        </p:txBody>
      </p:sp>
      <p:sp>
        <p:nvSpPr>
          <p:cNvPr id="24"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321880" y="5458750"/>
            <a:ext cx="6293385" cy="474785"/>
          </a:xfrm>
          <a:prstGeom prst="rect">
            <a:avLst/>
          </a:prstGeom>
          <a:ln>
            <a:noFill/>
          </a:ln>
        </p:spPr>
        <p:txBody>
          <a:bodyPr anchor="ctr" anchorCtr="0"/>
          <a:lstStyle/>
          <a:p>
            <a:pPr marL="457200" indent="0">
              <a:lnSpc>
                <a:spcPct val="100000"/>
              </a:lnSpc>
              <a:spcBef>
                <a:spcPts val="1200"/>
              </a:spcBef>
              <a:buNone/>
            </a:pPr>
            <a:r>
              <a:rPr lang="en-US" sz="2600" dirty="0">
                <a:latin typeface="Calibri" panose="020F0502020204030204" pitchFamily="34" charset="0"/>
                <a:cs typeface="Calibri" panose="020F0502020204030204" pitchFamily="34" charset="0"/>
              </a:rPr>
              <a:t>Revaluation Surplus</a:t>
            </a:r>
            <a:endParaRPr lang="en-US" sz="2600" dirty="0"/>
          </a:p>
        </p:txBody>
      </p:sp>
      <p:sp>
        <p:nvSpPr>
          <p:cNvPr id="25"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7076177" y="5458750"/>
            <a:ext cx="1745943" cy="474785"/>
          </a:xfrm>
          <a:prstGeom prst="rect">
            <a:avLst/>
          </a:prstGeom>
          <a:ln>
            <a:noFill/>
          </a:ln>
        </p:spPr>
        <p:txBody>
          <a:bodyPr anchor="ctr" anchorCtr="0"/>
          <a:lstStyle/>
          <a:p>
            <a:pPr marL="0" indent="0" algn="r">
              <a:lnSpc>
                <a:spcPct val="100000"/>
              </a:lnSpc>
              <a:spcBef>
                <a:spcPts val="1200"/>
              </a:spcBef>
              <a:buNone/>
            </a:pPr>
            <a:r>
              <a:rPr lang="en-US" sz="2600" dirty="0">
                <a:cs typeface="Calibri" panose="020F0502020204030204" pitchFamily="34" charset="0"/>
              </a:rPr>
              <a:t>50,000</a:t>
            </a:r>
          </a:p>
        </p:txBody>
      </p:sp>
    </p:spTree>
    <p:extLst>
      <p:ext uri="{BB962C8B-B14F-4D97-AF65-F5344CB8AC3E}">
        <p14:creationId xmlns:p14="http://schemas.microsoft.com/office/powerpoint/2010/main" xmlns="" val="31625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0" grpId="0" build="p"/>
      <p:bldP spid="22" grpId="0" build="p"/>
      <p:bldP spid="23" grpId="0" build="p"/>
      <p:bldP spid="24" grpId="0" build="p"/>
      <p:bldP spid="2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19826-2042-4029-9C05-5D515930CE22}"/>
              </a:ext>
            </a:extLst>
          </p:cNvPr>
          <p:cNvSpPr>
            <a:spLocks noGrp="1"/>
          </p:cNvSpPr>
          <p:nvPr>
            <p:ph type="title"/>
          </p:nvPr>
        </p:nvSpPr>
        <p:spPr>
          <a:ln>
            <a:noFill/>
          </a:ln>
        </p:spPr>
        <p:txBody>
          <a:bodyPr/>
          <a:lstStyle/>
          <a:p>
            <a:r>
              <a:rPr lang="en-US" dirty="0"/>
              <a:t>Revaluation of Plant Assets </a:t>
            </a:r>
            <a:r>
              <a:rPr lang="en-US" sz="2000" b="0" dirty="0"/>
              <a:t>(4 of 5)</a:t>
            </a:r>
            <a:endParaRPr lang="en-US" dirty="0"/>
          </a:p>
        </p:txBody>
      </p:sp>
      <p:sp>
        <p:nvSpPr>
          <p:cNvPr id="14" name="Content Placeholder 13"/>
          <p:cNvSpPr>
            <a:spLocks noGrp="1"/>
          </p:cNvSpPr>
          <p:nvPr>
            <p:ph sz="quarter" idx="17"/>
          </p:nvPr>
        </p:nvSpPr>
        <p:spPr>
          <a:xfrm>
            <a:off x="304800" y="1455728"/>
            <a:ext cx="8534400" cy="3642961"/>
          </a:xfrm>
          <a:ln>
            <a:noFill/>
          </a:ln>
        </p:spPr>
        <p:txBody>
          <a:bodyPr/>
          <a:lstStyle/>
          <a:p>
            <a:pPr>
              <a:lnSpc>
                <a:spcPct val="100000"/>
              </a:lnSpc>
              <a:spcBef>
                <a:spcPts val="1200"/>
              </a:spcBef>
              <a:buClr>
                <a:srgbClr val="990000"/>
              </a:buClr>
            </a:pPr>
            <a:r>
              <a:rPr lang="en-US" sz="2600" dirty="0">
                <a:latin typeface="Calibri" panose="020F0502020204030204" pitchFamily="34" charset="0"/>
                <a:cs typeface="Calibri" panose="020F0502020204030204" pitchFamily="34" charset="0"/>
              </a:rPr>
              <a:t>Pernice reports </a:t>
            </a:r>
          </a:p>
          <a:p>
            <a:pPr marL="574675" indent="-346075">
              <a:lnSpc>
                <a:spcPct val="100000"/>
              </a:lnSpc>
              <a:spcBef>
                <a:spcPts val="1200"/>
              </a:spcBef>
              <a:buClr>
                <a:srgbClr val="990000"/>
              </a:buClr>
              <a:buFont typeface="Arial" panose="020B0604020202020204" pitchFamily="34" charset="0"/>
              <a:buChar char="•"/>
            </a:pPr>
            <a:r>
              <a:rPr lang="en-US" sz="2600" dirty="0">
                <a:latin typeface="Calibri" panose="020F0502020204030204" pitchFamily="34" charset="0"/>
                <a:cs typeface="Calibri" panose="020F0502020204030204" pitchFamily="34" charset="0"/>
              </a:rPr>
              <a:t>Depreciation expense of HK$200,000 in the income statement </a:t>
            </a:r>
          </a:p>
          <a:p>
            <a:pPr marL="574675" indent="-346075">
              <a:lnSpc>
                <a:spcPct val="100000"/>
              </a:lnSpc>
              <a:spcBef>
                <a:spcPts val="1200"/>
              </a:spcBef>
              <a:buClr>
                <a:srgbClr val="990000"/>
              </a:buClr>
              <a:buFont typeface="Arial" panose="020B0604020202020204" pitchFamily="34" charset="0"/>
              <a:buChar char="•"/>
            </a:pPr>
            <a:r>
              <a:rPr lang="en-US" sz="2600" dirty="0">
                <a:latin typeface="Calibri" panose="020F0502020204030204" pitchFamily="34" charset="0"/>
                <a:cs typeface="Calibri" panose="020F0502020204030204" pitchFamily="34" charset="0"/>
              </a:rPr>
              <a:t>HK$50,000 in other comprehensive income</a:t>
            </a:r>
          </a:p>
          <a:p>
            <a:pPr marL="574675" indent="-346075">
              <a:lnSpc>
                <a:spcPct val="100000"/>
              </a:lnSpc>
              <a:spcBef>
                <a:spcPts val="1200"/>
              </a:spcBef>
              <a:buClr>
                <a:srgbClr val="990000"/>
              </a:buClr>
              <a:buFont typeface="Arial" panose="020B0604020202020204" pitchFamily="34" charset="0"/>
              <a:buChar char="•"/>
            </a:pPr>
            <a:r>
              <a:rPr lang="en-US" sz="2600" dirty="0">
                <a:latin typeface="Calibri" panose="020F0502020204030204" pitchFamily="34" charset="0"/>
                <a:cs typeface="Calibri" panose="020F0502020204030204" pitchFamily="34" charset="0"/>
              </a:rPr>
              <a:t>HK$850,000 is the new basis of the asset</a:t>
            </a:r>
          </a:p>
          <a:p>
            <a:pPr marL="228600">
              <a:lnSpc>
                <a:spcPct val="100000"/>
              </a:lnSpc>
              <a:spcBef>
                <a:spcPts val="1200"/>
              </a:spcBef>
              <a:buClr>
                <a:srgbClr val="990000"/>
              </a:buClr>
            </a:pPr>
            <a:r>
              <a:rPr lang="en-US" sz="2600" dirty="0">
                <a:latin typeface="Calibri" panose="020F0502020204030204" pitchFamily="34" charset="0"/>
                <a:cs typeface="Calibri" panose="020F0502020204030204" pitchFamily="34" charset="0"/>
              </a:rPr>
              <a:t>Assuming no change in the total useful life, depreciation in 2021 will be HK$212,500 (HK$850,000 ÷ 4).</a:t>
            </a:r>
          </a:p>
        </p:txBody>
      </p:sp>
      <p:sp>
        <p:nvSpPr>
          <p:cNvPr id="5" name="Footer Placeholder 4">
            <a:extLst>
              <a:ext uri="{FF2B5EF4-FFF2-40B4-BE49-F238E27FC236}">
                <a16:creationId xmlns:a16="http://schemas.microsoft.com/office/drawing/2014/main" xmlns="" id="{B22EE7C6-2404-4270-AA4E-B5641E0056EB}"/>
              </a:ext>
            </a:extLst>
          </p:cNvPr>
          <p:cNvSpPr>
            <a:spLocks noGrp="1"/>
          </p:cNvSpPr>
          <p:nvPr>
            <p:ph type="ftr" sz="quarter" idx="11"/>
          </p:nvPr>
        </p:nvSpPr>
        <p:spPr>
          <a:ln>
            <a:noFill/>
          </a:ln>
        </p:spPr>
        <p:txBody>
          <a:bodyPr/>
          <a:lstStyle/>
          <a:p>
            <a:r>
              <a:rPr lang="en-US" dirty="0"/>
              <a:t>Copyright ©2019 John Wiley &amp; Sons, Inc. </a:t>
            </a:r>
          </a:p>
        </p:txBody>
      </p:sp>
      <p:sp>
        <p:nvSpPr>
          <p:cNvPr id="4" name="Slide Number Placeholder 3">
            <a:extLst>
              <a:ext uri="{FF2B5EF4-FFF2-40B4-BE49-F238E27FC236}">
                <a16:creationId xmlns:a16="http://schemas.microsoft.com/office/drawing/2014/main" xmlns="" id="{C17913F4-BF2D-489D-84B6-FDB64B16A816}"/>
              </a:ext>
            </a:extLst>
          </p:cNvPr>
          <p:cNvSpPr>
            <a:spLocks noGrp="1"/>
          </p:cNvSpPr>
          <p:nvPr>
            <p:ph type="sldNum" sz="quarter" idx="10"/>
          </p:nvPr>
        </p:nvSpPr>
        <p:spPr>
          <a:ln>
            <a:noFill/>
          </a:ln>
        </p:spPr>
        <p:txBody>
          <a:bodyPr/>
          <a:lstStyle/>
          <a:p>
            <a:fld id="{67B19427-F580-D146-B60E-4CADEE75497F}" type="slidenum">
              <a:rPr lang="en-US" smtClean="0"/>
              <a:pPr/>
              <a:t>41</a:t>
            </a:fld>
            <a:endParaRPr lang="en-US" dirty="0"/>
          </a:p>
        </p:txBody>
      </p:sp>
    </p:spTree>
    <p:extLst>
      <p:ext uri="{BB962C8B-B14F-4D97-AF65-F5344CB8AC3E}">
        <p14:creationId xmlns:p14="http://schemas.microsoft.com/office/powerpoint/2010/main" xmlns="" val="2450016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19826-2042-4029-9C05-5D515930CE22}"/>
              </a:ext>
            </a:extLst>
          </p:cNvPr>
          <p:cNvSpPr>
            <a:spLocks noGrp="1"/>
          </p:cNvSpPr>
          <p:nvPr>
            <p:ph type="title"/>
          </p:nvPr>
        </p:nvSpPr>
        <p:spPr>
          <a:ln>
            <a:noFill/>
          </a:ln>
        </p:spPr>
        <p:txBody>
          <a:bodyPr/>
          <a:lstStyle/>
          <a:p>
            <a:r>
              <a:rPr lang="en-US" dirty="0"/>
              <a:t>Revaluation of Plant Assets </a:t>
            </a:r>
            <a:r>
              <a:rPr lang="en-US" sz="2000" b="0" dirty="0"/>
              <a:t>(5 of 4)</a:t>
            </a:r>
            <a:endParaRPr lang="en-US" dirty="0"/>
          </a:p>
        </p:txBody>
      </p:sp>
      <p:sp>
        <p:nvSpPr>
          <p:cNvPr id="14" name="Content Placeholder 13"/>
          <p:cNvSpPr>
            <a:spLocks noGrp="1"/>
          </p:cNvSpPr>
          <p:nvPr>
            <p:ph sz="quarter" idx="17"/>
          </p:nvPr>
        </p:nvSpPr>
        <p:spPr>
          <a:xfrm>
            <a:off x="304800" y="1455729"/>
            <a:ext cx="8534400" cy="3234097"/>
          </a:xfrm>
          <a:ln>
            <a:noFill/>
          </a:ln>
        </p:spPr>
        <p:txBody>
          <a:bodyPr/>
          <a:lstStyle/>
          <a:p>
            <a:pPr>
              <a:lnSpc>
                <a:spcPct val="100000"/>
              </a:lnSpc>
              <a:spcBef>
                <a:spcPts val="1200"/>
              </a:spcBef>
            </a:pPr>
            <a:r>
              <a:rPr lang="en-US" b="1" dirty="0">
                <a:latin typeface="Calibri" panose="020F0502020204030204" pitchFamily="34" charset="0"/>
                <a:cs typeface="Calibri" panose="020F0502020204030204" pitchFamily="34" charset="0"/>
              </a:rPr>
              <a:t>Loss Situation</a:t>
            </a:r>
            <a:endParaRPr lang="en-US" sz="2600" b="1" dirty="0">
              <a:latin typeface="Calibri" panose="020F0502020204030204" pitchFamily="34" charset="0"/>
              <a:cs typeface="Calibri" panose="020F0502020204030204" pitchFamily="34" charset="0"/>
            </a:endParaRPr>
          </a:p>
          <a:p>
            <a:pPr>
              <a:lnSpc>
                <a:spcPct val="100000"/>
              </a:lnSpc>
              <a:spcBef>
                <a:spcPts val="1200"/>
              </a:spcBef>
            </a:pPr>
            <a:r>
              <a:rPr lang="en-US" sz="2500" b="1" dirty="0">
                <a:latin typeface="Calibri" panose="020F0502020204030204" pitchFamily="34" charset="0"/>
                <a:cs typeface="Calibri" panose="020F0502020204030204" pitchFamily="34" charset="0"/>
              </a:rPr>
              <a:t>Illustration:</a:t>
            </a:r>
            <a:r>
              <a:rPr lang="en-US" sz="2500" dirty="0">
                <a:latin typeface="Calibri" panose="020F0502020204030204" pitchFamily="34" charset="0"/>
                <a:cs typeface="Calibri" panose="020F0502020204030204" pitchFamily="34" charset="0"/>
              </a:rPr>
              <a:t> Pernice’s equipment has a carrying amount of HK$800,000 (HK$1,000,000 − HK$200,000). However, at the end of 2020, independent appraisers determine that the asset has a fair value of HK$775,000, which results in an impairment loss of HK$25,000 (HK$800,000 − HK$775,000). The entry to record the equipment and report the impairment loss is as follows.</a:t>
            </a:r>
          </a:p>
        </p:txBody>
      </p:sp>
      <p:sp>
        <p:nvSpPr>
          <p:cNvPr id="5" name="Footer Placeholder 4">
            <a:extLst>
              <a:ext uri="{FF2B5EF4-FFF2-40B4-BE49-F238E27FC236}">
                <a16:creationId xmlns:a16="http://schemas.microsoft.com/office/drawing/2014/main" xmlns="" id="{B22EE7C6-2404-4270-AA4E-B5641E0056EB}"/>
              </a:ext>
            </a:extLst>
          </p:cNvPr>
          <p:cNvSpPr>
            <a:spLocks noGrp="1"/>
          </p:cNvSpPr>
          <p:nvPr>
            <p:ph type="ftr" sz="quarter" idx="11"/>
          </p:nvPr>
        </p:nvSpPr>
        <p:spPr>
          <a:ln>
            <a:noFill/>
          </a:ln>
        </p:spPr>
        <p:txBody>
          <a:bodyPr/>
          <a:lstStyle/>
          <a:p>
            <a:r>
              <a:rPr lang="en-US" dirty="0"/>
              <a:t>Copyright ©2019 John Wiley &amp; Sons, Inc. </a:t>
            </a:r>
          </a:p>
        </p:txBody>
      </p:sp>
      <p:sp>
        <p:nvSpPr>
          <p:cNvPr id="4" name="Slide Number Placeholder 3">
            <a:extLst>
              <a:ext uri="{FF2B5EF4-FFF2-40B4-BE49-F238E27FC236}">
                <a16:creationId xmlns:a16="http://schemas.microsoft.com/office/drawing/2014/main" xmlns="" id="{C17913F4-BF2D-489D-84B6-FDB64B16A816}"/>
              </a:ext>
            </a:extLst>
          </p:cNvPr>
          <p:cNvSpPr>
            <a:spLocks noGrp="1"/>
          </p:cNvSpPr>
          <p:nvPr>
            <p:ph type="sldNum" sz="quarter" idx="10"/>
          </p:nvPr>
        </p:nvSpPr>
        <p:spPr>
          <a:ln>
            <a:noFill/>
          </a:ln>
        </p:spPr>
        <p:txBody>
          <a:bodyPr/>
          <a:lstStyle/>
          <a:p>
            <a:fld id="{67B19427-F580-D146-B60E-4CADEE75497F}" type="slidenum">
              <a:rPr lang="en-US" smtClean="0"/>
              <a:pPr/>
              <a:t>42</a:t>
            </a:fld>
            <a:endParaRPr lang="en-US" dirty="0"/>
          </a:p>
        </p:txBody>
      </p:sp>
      <p:sp>
        <p:nvSpPr>
          <p:cNvPr id="16"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300616" y="5060007"/>
            <a:ext cx="5561599" cy="474785"/>
          </a:xfrm>
          <a:prstGeom prst="rect">
            <a:avLst/>
          </a:prstGeom>
          <a:ln>
            <a:noFill/>
          </a:ln>
        </p:spPr>
        <p:txBody>
          <a:bodyPr anchor="ctr" anchorCtr="0"/>
          <a:lstStyle/>
          <a:p>
            <a:pPr marL="457200" indent="0">
              <a:lnSpc>
                <a:spcPct val="100000"/>
              </a:lnSpc>
              <a:spcBef>
                <a:spcPts val="1200"/>
              </a:spcBef>
              <a:buNone/>
            </a:pPr>
            <a:r>
              <a:rPr lang="en-US" sz="2500" dirty="0">
                <a:latin typeface="Calibri" panose="020F0502020204030204" pitchFamily="34" charset="0"/>
                <a:cs typeface="Calibri" panose="020F0502020204030204" pitchFamily="34" charset="0"/>
              </a:rPr>
              <a:t>Impairment Loss</a:t>
            </a:r>
            <a:endParaRPr lang="en-US" sz="2500" dirty="0"/>
          </a:p>
        </p:txBody>
      </p:sp>
      <p:sp>
        <p:nvSpPr>
          <p:cNvPr id="17"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5862215" y="5060007"/>
            <a:ext cx="1648426" cy="474785"/>
          </a:xfrm>
          <a:prstGeom prst="rect">
            <a:avLst/>
          </a:prstGeom>
          <a:ln>
            <a:noFill/>
          </a:ln>
        </p:spPr>
        <p:txBody>
          <a:bodyPr anchor="ctr" anchorCtr="0"/>
          <a:lstStyle/>
          <a:p>
            <a:pPr marL="0" indent="0" algn="r">
              <a:lnSpc>
                <a:spcPct val="100000"/>
              </a:lnSpc>
              <a:spcBef>
                <a:spcPts val="1200"/>
              </a:spcBef>
              <a:buNone/>
            </a:pPr>
            <a:r>
              <a:rPr lang="en-US" sz="2500" dirty="0">
                <a:cs typeface="Calibri" panose="020F0502020204030204" pitchFamily="34" charset="0"/>
              </a:rPr>
              <a:t>25,000</a:t>
            </a:r>
          </a:p>
        </p:txBody>
      </p:sp>
      <p:sp>
        <p:nvSpPr>
          <p:cNvPr id="18"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300616" y="4583373"/>
            <a:ext cx="5561599" cy="474785"/>
          </a:xfrm>
          <a:ln>
            <a:noFill/>
          </a:ln>
        </p:spPr>
        <p:txBody>
          <a:bodyPr anchor="ctr" anchorCtr="0"/>
          <a:lstStyle/>
          <a:p>
            <a:pPr>
              <a:lnSpc>
                <a:spcPct val="100000"/>
              </a:lnSpc>
              <a:spcBef>
                <a:spcPts val="1200"/>
              </a:spcBef>
            </a:pPr>
            <a:r>
              <a:rPr lang="en-US" sz="2500" dirty="0">
                <a:latin typeface="Calibri" panose="020F0502020204030204" pitchFamily="34" charset="0"/>
                <a:cs typeface="Calibri" panose="020F0502020204030204" pitchFamily="34" charset="0"/>
              </a:rPr>
              <a:t>Accumulated Depreciation—Equipment</a:t>
            </a:r>
            <a:endParaRPr lang="en-US" sz="2500" dirty="0"/>
          </a:p>
        </p:txBody>
      </p:sp>
      <p:sp>
        <p:nvSpPr>
          <p:cNvPr id="19"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862215" y="4583373"/>
            <a:ext cx="1648426" cy="474785"/>
          </a:xfrm>
          <a:ln>
            <a:noFill/>
          </a:ln>
        </p:spPr>
        <p:txBody>
          <a:bodyPr anchor="ctr" anchorCtr="0"/>
          <a:lstStyle/>
          <a:p>
            <a:pPr algn="r">
              <a:lnSpc>
                <a:spcPct val="100000"/>
              </a:lnSpc>
              <a:spcBef>
                <a:spcPts val="1200"/>
              </a:spcBef>
            </a:pPr>
            <a:r>
              <a:rPr lang="en-US" sz="2500" dirty="0"/>
              <a:t>200,000</a:t>
            </a:r>
          </a:p>
        </p:txBody>
      </p:sp>
      <p:sp>
        <p:nvSpPr>
          <p:cNvPr id="10"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300616" y="5534645"/>
            <a:ext cx="5561599" cy="474785"/>
          </a:xfrm>
          <a:prstGeom prst="rect">
            <a:avLst/>
          </a:prstGeom>
          <a:ln>
            <a:noFill/>
          </a:ln>
        </p:spPr>
        <p:txBody>
          <a:bodyPr anchor="ctr" anchorCtr="0"/>
          <a:lstStyle/>
          <a:p>
            <a:pPr marL="457200" indent="0">
              <a:lnSpc>
                <a:spcPct val="100000"/>
              </a:lnSpc>
              <a:spcBef>
                <a:spcPts val="1200"/>
              </a:spcBef>
              <a:buNone/>
            </a:pPr>
            <a:r>
              <a:rPr lang="en-US" sz="2500" dirty="0">
                <a:latin typeface="Calibri" panose="020F0502020204030204" pitchFamily="34" charset="0"/>
                <a:cs typeface="Calibri" panose="020F0502020204030204" pitchFamily="34" charset="0"/>
              </a:rPr>
              <a:t>Equipment</a:t>
            </a:r>
            <a:endParaRPr lang="en-US" sz="2500" dirty="0"/>
          </a:p>
        </p:txBody>
      </p:sp>
      <p:sp>
        <p:nvSpPr>
          <p:cNvPr id="11"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7054913" y="5534645"/>
            <a:ext cx="1745943" cy="474785"/>
          </a:xfrm>
          <a:prstGeom prst="rect">
            <a:avLst/>
          </a:prstGeom>
          <a:ln>
            <a:noFill/>
          </a:ln>
        </p:spPr>
        <p:txBody>
          <a:bodyPr anchor="ctr" anchorCtr="0"/>
          <a:lstStyle/>
          <a:p>
            <a:pPr marL="0" indent="0" algn="r">
              <a:lnSpc>
                <a:spcPct val="100000"/>
              </a:lnSpc>
              <a:spcBef>
                <a:spcPts val="1200"/>
              </a:spcBef>
              <a:buNone/>
            </a:pPr>
            <a:r>
              <a:rPr lang="en-US" sz="2500" dirty="0">
                <a:cs typeface="Calibri" panose="020F0502020204030204" pitchFamily="34" charset="0"/>
              </a:rPr>
              <a:t>225,000</a:t>
            </a:r>
          </a:p>
        </p:txBody>
      </p:sp>
    </p:spTree>
    <p:extLst>
      <p:ext uri="{BB962C8B-B14F-4D97-AF65-F5344CB8AC3E}">
        <p14:creationId xmlns:p14="http://schemas.microsoft.com/office/powerpoint/2010/main" xmlns="" val="366570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8" grpId="0" build="p"/>
      <p:bldP spid="19" grpId="0" build="p"/>
      <p:bldP spid="10" grpId="0" build="p"/>
      <p:bldP spid="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OBL"/>
          <p:cNvSpPr>
            <a:spLocks noGrp="1"/>
          </p:cNvSpPr>
          <p:nvPr>
            <p:ph sz="quarter" idx="4294967295"/>
          </p:nvPr>
        </p:nvSpPr>
        <p:spPr>
          <a:xfrm>
            <a:off x="310776" y="1447800"/>
            <a:ext cx="8534400" cy="4724400"/>
          </a:xfrm>
          <a:prstGeom prst="rect">
            <a:avLst/>
          </a:prstGeom>
        </p:spPr>
        <p:txBody>
          <a:bodyPr/>
          <a:lstStyle/>
          <a:p>
            <a:pPr marL="574675" indent="-346075">
              <a:lnSpc>
                <a:spcPct val="100000"/>
              </a:lnSpc>
              <a:spcBef>
                <a:spcPts val="1200"/>
              </a:spcBef>
              <a:buClr>
                <a:srgbClr val="800000"/>
              </a:buClr>
              <a:buSzPct val="100000"/>
            </a:pPr>
            <a:r>
              <a:rPr lang="en-US" altLang="en-US" dirty="0"/>
              <a:t>Accounted for in period of change and future periods (Change in Estimate)</a:t>
            </a:r>
          </a:p>
          <a:p>
            <a:pPr marL="574675" indent="-346075">
              <a:lnSpc>
                <a:spcPct val="100000"/>
              </a:lnSpc>
              <a:spcBef>
                <a:spcPts val="1200"/>
              </a:spcBef>
              <a:buClr>
                <a:srgbClr val="800000"/>
              </a:buClr>
              <a:buSzPct val="100000"/>
            </a:pPr>
            <a:r>
              <a:rPr lang="en-US" altLang="en-US" dirty="0"/>
              <a:t>No change in depreciation reported for prior years</a:t>
            </a:r>
          </a:p>
          <a:p>
            <a:pPr marL="574675" indent="-346075">
              <a:lnSpc>
                <a:spcPct val="100000"/>
              </a:lnSpc>
              <a:spcBef>
                <a:spcPts val="1200"/>
              </a:spcBef>
              <a:buClr>
                <a:srgbClr val="800000"/>
              </a:buClr>
              <a:buSzPct val="100000"/>
            </a:pPr>
            <a:r>
              <a:rPr lang="en-US" altLang="en-US" dirty="0"/>
              <a:t>Not considered an error</a:t>
            </a:r>
          </a:p>
          <a:p>
            <a:pPr marL="574675" indent="-346075">
              <a:lnSpc>
                <a:spcPct val="100000"/>
              </a:lnSpc>
              <a:spcBef>
                <a:spcPts val="1200"/>
              </a:spcBef>
              <a:buClr>
                <a:srgbClr val="800000"/>
              </a:buClr>
              <a:buSzPct val="100000"/>
            </a:pPr>
            <a:r>
              <a:rPr lang="en-US" dirty="0"/>
              <a:t>Use a step-by-step approach: </a:t>
            </a:r>
          </a:p>
          <a:p>
            <a:pPr marL="1371600" lvl="1" indent="-457200">
              <a:lnSpc>
                <a:spcPct val="100000"/>
              </a:lnSpc>
              <a:spcBef>
                <a:spcPts val="1200"/>
              </a:spcBef>
              <a:buSzPct val="100000"/>
              <a:buFont typeface="+mj-lt"/>
              <a:buAutoNum type="arabicPeriod"/>
            </a:pPr>
            <a:r>
              <a:rPr lang="en-US" sz="2800" dirty="0"/>
              <a:t>determine new depreciable cost</a:t>
            </a:r>
          </a:p>
          <a:p>
            <a:pPr marL="1371600" lvl="1" indent="-457200">
              <a:lnSpc>
                <a:spcPct val="100000"/>
              </a:lnSpc>
              <a:spcBef>
                <a:spcPts val="1200"/>
              </a:spcBef>
              <a:buSzPct val="100000"/>
              <a:buFont typeface="+mj-lt"/>
              <a:buAutoNum type="arabicPeriod"/>
            </a:pPr>
            <a:r>
              <a:rPr lang="en-US" sz="2800" dirty="0"/>
              <a:t>divide by remaining useful life</a:t>
            </a:r>
            <a:endParaRPr lang="en-US" altLang="en-US" sz="2800" dirty="0"/>
          </a:p>
          <a:p>
            <a:pPr marL="1371600" indent="-457200">
              <a:lnSpc>
                <a:spcPct val="100000"/>
              </a:lnSpc>
              <a:spcBef>
                <a:spcPts val="1200"/>
              </a:spcBef>
              <a:buClr>
                <a:srgbClr val="800000"/>
              </a:buClr>
              <a:buSzPct val="100000"/>
            </a:pPr>
            <a:endParaRPr lang="en-US" altLang="en-US" dirty="0"/>
          </a:p>
          <a:p>
            <a:pPr marL="0" indent="0">
              <a:lnSpc>
                <a:spcPct val="100000"/>
              </a:lnSpc>
              <a:spcBef>
                <a:spcPts val="1200"/>
              </a:spcBef>
              <a:buClr>
                <a:srgbClr val="800000"/>
              </a:buClr>
              <a:buSzPct val="100000"/>
              <a:buNone/>
            </a:pPr>
            <a:endParaRPr lang="en-US" altLang="en-US" dirty="0"/>
          </a:p>
        </p:txBody>
      </p:sp>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43</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t>Revising Periodic Depreciation </a:t>
            </a:r>
            <a:r>
              <a:rPr lang="en-US" sz="2000" b="0" dirty="0"/>
              <a:t>(1 of 4)</a:t>
            </a:r>
            <a:endParaRPr lang="en-US" sz="4000" b="1" dirty="0">
              <a:solidFill>
                <a:schemeClr val="accent1"/>
              </a:solidFill>
              <a:latin typeface="+mn-lt"/>
              <a:ea typeface="Source Sans Pro" charset="0"/>
              <a:cs typeface="Calibri" panose="020F0502020204030204" pitchFamily="34" charset="0"/>
            </a:endParaRPr>
          </a:p>
        </p:txBody>
      </p:sp>
    </p:spTree>
    <p:extLst>
      <p:ext uri="{BB962C8B-B14F-4D97-AF65-F5344CB8AC3E}">
        <p14:creationId xmlns:p14="http://schemas.microsoft.com/office/powerpoint/2010/main" xmlns="" val="3597718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A5024-04A1-4BD0-810D-B2F9548BC370}"/>
              </a:ext>
            </a:extLst>
          </p:cNvPr>
          <p:cNvSpPr>
            <a:spLocks noGrp="1"/>
          </p:cNvSpPr>
          <p:nvPr>
            <p:ph type="title"/>
          </p:nvPr>
        </p:nvSpPr>
        <p:spPr/>
        <p:txBody>
          <a:bodyPr/>
          <a:lstStyle/>
          <a:p>
            <a:r>
              <a:rPr lang="en-US" dirty="0"/>
              <a:t>Revising Periodic Depreciation </a:t>
            </a:r>
            <a:r>
              <a:rPr lang="en-US" sz="2000" b="0" dirty="0"/>
              <a:t>(2 of 4)</a:t>
            </a:r>
            <a:endParaRPr lang="en-US" sz="2000" dirty="0"/>
          </a:p>
        </p:txBody>
      </p:sp>
      <p:sp>
        <p:nvSpPr>
          <p:cNvPr id="3" name="Content Placeholder 2">
            <a:extLst>
              <a:ext uri="{FF2B5EF4-FFF2-40B4-BE49-F238E27FC236}">
                <a16:creationId xmlns:a16="http://schemas.microsoft.com/office/drawing/2014/main" xmlns="" id="{3D59469E-AFEC-4516-B561-4C780CA7890A}"/>
              </a:ext>
            </a:extLst>
          </p:cNvPr>
          <p:cNvSpPr>
            <a:spLocks noGrp="1"/>
          </p:cNvSpPr>
          <p:nvPr>
            <p:ph sz="quarter" idx="16"/>
          </p:nvPr>
        </p:nvSpPr>
        <p:spPr>
          <a:xfrm>
            <a:off x="304800" y="1455730"/>
            <a:ext cx="8534400" cy="2125060"/>
          </a:xfrm>
        </p:spPr>
        <p:txBody>
          <a:bodyPr/>
          <a:lstStyle/>
          <a:p>
            <a:pPr>
              <a:lnSpc>
                <a:spcPct val="100000"/>
              </a:lnSpc>
              <a:spcBef>
                <a:spcPts val="1200"/>
              </a:spcBef>
            </a:pPr>
            <a:r>
              <a:rPr lang="en-US" sz="2600" b="1" dirty="0"/>
              <a:t>Illustration:</a:t>
            </a:r>
            <a:r>
              <a:rPr lang="en-US" sz="2600" dirty="0"/>
              <a:t> Barb’s Florists decides on January 1, 2023, to extend the useful life of the truck by one year (a total life of six years) and increase its residual value to €2,200. The company has used the straight-line method to depreciate the asset to date. Depreciation for the first 3 years is as follows.</a:t>
            </a:r>
          </a:p>
        </p:txBody>
      </p:sp>
      <p:sp>
        <p:nvSpPr>
          <p:cNvPr id="4" name="Slide Number Placeholder 3">
            <a:extLst>
              <a:ext uri="{FF2B5EF4-FFF2-40B4-BE49-F238E27FC236}">
                <a16:creationId xmlns:a16="http://schemas.microsoft.com/office/drawing/2014/main" xmlns="" id="{5B59665F-F525-4CE6-93EE-3DCC277E80EB}"/>
              </a:ext>
            </a:extLst>
          </p:cNvPr>
          <p:cNvSpPr>
            <a:spLocks noGrp="1"/>
          </p:cNvSpPr>
          <p:nvPr>
            <p:ph type="sldNum" sz="quarter" idx="10"/>
          </p:nvPr>
        </p:nvSpPr>
        <p:spPr/>
        <p:txBody>
          <a:bodyPr/>
          <a:lstStyle/>
          <a:p>
            <a:fld id="{67B19427-F580-D146-B60E-4CADEE75497F}" type="slidenum">
              <a:rPr lang="en-US" smtClean="0"/>
              <a:pPr/>
              <a:t>44</a:t>
            </a:fld>
            <a:endParaRPr lang="en-US" dirty="0"/>
          </a:p>
        </p:txBody>
      </p:sp>
      <p:sp>
        <p:nvSpPr>
          <p:cNvPr id="5" name="Footer Placeholder 4">
            <a:extLst>
              <a:ext uri="{FF2B5EF4-FFF2-40B4-BE49-F238E27FC236}">
                <a16:creationId xmlns:a16="http://schemas.microsoft.com/office/drawing/2014/main" xmlns="" id="{E8095FE3-00B6-48B0-BC43-030C43EB88DF}"/>
              </a:ext>
            </a:extLst>
          </p:cNvPr>
          <p:cNvSpPr>
            <a:spLocks noGrp="1"/>
          </p:cNvSpPr>
          <p:nvPr>
            <p:ph type="ftr" sz="quarter" idx="11"/>
          </p:nvPr>
        </p:nvSpPr>
        <p:spPr/>
        <p:txBody>
          <a:bodyPr/>
          <a:lstStyle/>
          <a:p>
            <a:r>
              <a:rPr lang="en-US" dirty="0"/>
              <a:t>Copyright ©2019 John Wiley &amp; Sons, Inc. </a:t>
            </a:r>
          </a:p>
        </p:txBody>
      </p:sp>
      <p:graphicFrame>
        <p:nvGraphicFramePr>
          <p:cNvPr id="13" name="Content Placeholder 6" descr="Table is accessible to screenreaders">
            <a:extLst>
              <a:ext uri="{FF2B5EF4-FFF2-40B4-BE49-F238E27FC236}">
                <a16:creationId xmlns:a16="http://schemas.microsoft.com/office/drawing/2014/main" xmlns="" id="{49023BF8-1A85-4273-AEBE-5E88ADD8A5D5}"/>
              </a:ext>
            </a:extLst>
          </p:cNvPr>
          <p:cNvGraphicFramePr>
            <a:graphicFrameLocks noGrp="1"/>
          </p:cNvGraphicFramePr>
          <p:nvPr>
            <p:ph sz="quarter" idx="16"/>
            <p:extLst>
              <p:ext uri="{D42A27DB-BD31-4B8C-83A1-F6EECF244321}">
                <p14:modId xmlns:p14="http://schemas.microsoft.com/office/powerpoint/2010/main" xmlns="" val="3862642159"/>
              </p:ext>
            </p:extLst>
          </p:nvPr>
        </p:nvGraphicFramePr>
        <p:xfrm>
          <a:off x="701355" y="3808475"/>
          <a:ext cx="5102673" cy="2072640"/>
        </p:xfrm>
        <a:graphic>
          <a:graphicData uri="http://schemas.openxmlformats.org/drawingml/2006/table">
            <a:tbl>
              <a:tblPr firstRow="1" bandRow="1">
                <a:tableStyleId>{2D5ABB26-0587-4C30-8999-92F81FD0307C}</a:tableStyleId>
              </a:tblPr>
              <a:tblGrid>
                <a:gridCol w="3491170">
                  <a:extLst>
                    <a:ext uri="{9D8B030D-6E8A-4147-A177-3AD203B41FA5}">
                      <a16:colId xmlns:a16="http://schemas.microsoft.com/office/drawing/2014/main" xmlns="" val="20000"/>
                    </a:ext>
                  </a:extLst>
                </a:gridCol>
                <a:gridCol w="1611503">
                  <a:extLst>
                    <a:ext uri="{9D8B030D-6E8A-4147-A177-3AD203B41FA5}">
                      <a16:colId xmlns:a16="http://schemas.microsoft.com/office/drawing/2014/main" xmlns="" val="20001"/>
                    </a:ext>
                  </a:extLst>
                </a:gridCol>
              </a:tblGrid>
              <a:tr h="252932">
                <a:tc>
                  <a:txBody>
                    <a:bodyPr/>
                    <a:lstStyle/>
                    <a:p>
                      <a:r>
                        <a:rPr lang="en-US" altLang="en-US" sz="2600" baseline="0" dirty="0">
                          <a:latin typeface="Calibri" panose="020F0502020204030204" pitchFamily="34" charset="0"/>
                          <a:cs typeface="Calibri" panose="020F0502020204030204" pitchFamily="34" charset="0"/>
                        </a:rPr>
                        <a:t>Equipment cost </a:t>
                      </a:r>
                      <a:endParaRPr lang="en-US" sz="26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600" dirty="0"/>
                        <a:t>€</a:t>
                      </a:r>
                      <a:r>
                        <a:rPr lang="en-US" altLang="en-US" sz="2600" baseline="0" dirty="0">
                          <a:latin typeface="Calibri" panose="020F0502020204030204" pitchFamily="34" charset="0"/>
                          <a:cs typeface="Calibri" panose="020F0502020204030204" pitchFamily="34" charset="0"/>
                        </a:rPr>
                        <a:t>13,000</a:t>
                      </a:r>
                      <a:endParaRPr lang="en-US" sz="26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52932">
                <a:tc>
                  <a:txBody>
                    <a:bodyPr/>
                    <a:lstStyle/>
                    <a:p>
                      <a:r>
                        <a:rPr lang="en-US" altLang="en-US" sz="2600" baseline="0" dirty="0">
                          <a:latin typeface="Calibri" panose="020F0502020204030204" pitchFamily="34" charset="0"/>
                          <a:cs typeface="Calibri" panose="020F0502020204030204" pitchFamily="34" charset="0"/>
                        </a:rPr>
                        <a:t>Residual value</a:t>
                      </a:r>
                      <a:endParaRPr lang="en-US" sz="26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600" baseline="0" dirty="0">
                          <a:latin typeface="Calibri" panose="020F0502020204030204" pitchFamily="34" charset="0"/>
                          <a:cs typeface="Calibri" panose="020F0502020204030204" pitchFamily="34" charset="0"/>
                        </a:rPr>
                        <a:t>−   1,000</a:t>
                      </a:r>
                      <a:endParaRPr lang="en-US" sz="26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52932">
                <a:tc>
                  <a:txBody>
                    <a:bodyPr/>
                    <a:lstStyle/>
                    <a:p>
                      <a:r>
                        <a:rPr lang="en-US" altLang="en-US" sz="2600" baseline="0" dirty="0">
                          <a:latin typeface="Calibri" panose="020F0502020204030204" pitchFamily="34" charset="0"/>
                          <a:cs typeface="Calibri" panose="020F0502020204030204" pitchFamily="34" charset="0"/>
                        </a:rPr>
                        <a:t>Depreciable base</a:t>
                      </a:r>
                      <a:endParaRPr lang="en-US" sz="26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600" baseline="0" dirty="0">
                          <a:latin typeface="Calibri" panose="020F0502020204030204" pitchFamily="34" charset="0"/>
                          <a:cs typeface="Calibri" panose="020F0502020204030204" pitchFamily="34" charset="0"/>
                        </a:rPr>
                        <a:t>12,000</a:t>
                      </a:r>
                      <a:endParaRPr lang="en-US" sz="26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52932">
                <a:tc>
                  <a:txBody>
                    <a:bodyPr/>
                    <a:lstStyle/>
                    <a:p>
                      <a:r>
                        <a:rPr lang="en-US" altLang="en-US" sz="2600" baseline="0" dirty="0">
                          <a:latin typeface="Calibri" panose="020F0502020204030204" pitchFamily="34" charset="0"/>
                          <a:cs typeface="Calibri" panose="020F0502020204030204" pitchFamily="34" charset="0"/>
                        </a:rPr>
                        <a:t>Useful life (original)</a:t>
                      </a:r>
                      <a:endParaRPr lang="en-US" sz="26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600" baseline="0" dirty="0">
                          <a:latin typeface="Calibri" panose="020F0502020204030204" pitchFamily="34" charset="0"/>
                          <a:cs typeface="Calibri" panose="020F0502020204030204" pitchFamily="34" charset="0"/>
                        </a:rPr>
                        <a:t>÷ 5 years</a:t>
                      </a:r>
                      <a:endParaRPr lang="en-US" sz="26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57251">
                <a:tc>
                  <a:txBody>
                    <a:bodyPr/>
                    <a:lstStyle/>
                    <a:p>
                      <a:r>
                        <a:rPr lang="en-US" altLang="en-US" sz="2600" baseline="0" dirty="0">
                          <a:latin typeface="Calibri" panose="020F0502020204030204" pitchFamily="34" charset="0"/>
                          <a:cs typeface="Calibri" panose="020F0502020204030204" pitchFamily="34" charset="0"/>
                        </a:rPr>
                        <a:t>Annual depreciation</a:t>
                      </a:r>
                      <a:endParaRPr lang="en-US" sz="26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600" dirty="0"/>
                        <a:t>€</a:t>
                      </a:r>
                      <a:r>
                        <a:rPr lang="en-US" altLang="en-US" sz="2600" baseline="0" dirty="0">
                          <a:latin typeface="Calibri" panose="020F0502020204030204" pitchFamily="34" charset="0"/>
                          <a:cs typeface="Calibri" panose="020F0502020204030204" pitchFamily="34" charset="0"/>
                        </a:rPr>
                        <a:t>  2,400</a:t>
                      </a:r>
                      <a:endParaRPr lang="en-US" sz="26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14" name="Content Placeholder 6">
            <a:extLst>
              <a:ext uri="{FF2B5EF4-FFF2-40B4-BE49-F238E27FC236}">
                <a16:creationId xmlns:a16="http://schemas.microsoft.com/office/drawing/2014/main" xmlns="" id="{75C64C4A-2E0C-4054-AF4B-FED52428BDF5}"/>
              </a:ext>
            </a:extLst>
          </p:cNvPr>
          <p:cNvSpPr>
            <a:spLocks noGrp="1"/>
          </p:cNvSpPr>
          <p:nvPr>
            <p:ph sz="quarter" idx="18"/>
          </p:nvPr>
        </p:nvSpPr>
        <p:spPr>
          <a:xfrm>
            <a:off x="5938110" y="5447292"/>
            <a:ext cx="2959905" cy="452876"/>
          </a:xfrm>
        </p:spPr>
        <p:txBody>
          <a:bodyPr/>
          <a:lstStyle/>
          <a:p>
            <a:r>
              <a:rPr lang="en-US" altLang="en-US" sz="2600" dirty="0"/>
              <a:t>× 3 years = </a:t>
            </a:r>
            <a:r>
              <a:rPr lang="en-US" sz="2600" dirty="0"/>
              <a:t>€</a:t>
            </a:r>
            <a:r>
              <a:rPr lang="en-US" altLang="en-US" sz="2600" b="1" dirty="0"/>
              <a:t>7,200 </a:t>
            </a:r>
          </a:p>
        </p:txBody>
      </p:sp>
    </p:spTree>
    <p:extLst>
      <p:ext uri="{BB962C8B-B14F-4D97-AF65-F5344CB8AC3E}">
        <p14:creationId xmlns:p14="http://schemas.microsoft.com/office/powerpoint/2010/main" xmlns="" val="2459060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C0ED6B24-BD48-4D15-B4E1-79E27D019866}"/>
              </a:ext>
            </a:extLst>
          </p:cNvPr>
          <p:cNvSpPr>
            <a:spLocks noGrp="1"/>
          </p:cNvSpPr>
          <p:nvPr>
            <p:ph sz="quarter" idx="17"/>
          </p:nvPr>
        </p:nvSpPr>
        <p:spPr>
          <a:xfrm>
            <a:off x="322263" y="1455730"/>
            <a:ext cx="8516937" cy="381306"/>
          </a:xfrm>
        </p:spPr>
        <p:txBody>
          <a:bodyPr/>
          <a:lstStyle/>
          <a:p>
            <a:r>
              <a:rPr lang="en-US" sz="2600" dirty="0"/>
              <a:t>Net book value at date of change in estimate (after 3 years).</a:t>
            </a:r>
          </a:p>
        </p:txBody>
      </p:sp>
      <p:sp>
        <p:nvSpPr>
          <p:cNvPr id="2" name="Title 1">
            <a:extLst>
              <a:ext uri="{FF2B5EF4-FFF2-40B4-BE49-F238E27FC236}">
                <a16:creationId xmlns:a16="http://schemas.microsoft.com/office/drawing/2014/main" xmlns="" id="{DA3B23E2-BC85-4A74-96D3-2F0B4C9FAF55}"/>
              </a:ext>
            </a:extLst>
          </p:cNvPr>
          <p:cNvSpPr>
            <a:spLocks noGrp="1"/>
          </p:cNvSpPr>
          <p:nvPr>
            <p:ph type="title"/>
          </p:nvPr>
        </p:nvSpPr>
        <p:spPr/>
        <p:txBody>
          <a:bodyPr/>
          <a:lstStyle/>
          <a:p>
            <a:r>
              <a:rPr lang="en-US" dirty="0"/>
              <a:t>Revising Periodic Depreciation </a:t>
            </a:r>
            <a:r>
              <a:rPr lang="en-US" sz="2000" b="0" dirty="0"/>
              <a:t>(3 of 4)</a:t>
            </a:r>
            <a:endParaRPr lang="en-US" sz="2000" dirty="0"/>
          </a:p>
        </p:txBody>
      </p:sp>
      <p:graphicFrame>
        <p:nvGraphicFramePr>
          <p:cNvPr id="18" name="Content Placeholder 17" descr="Table is accessible to screenreaders">
            <a:extLst>
              <a:ext uri="{FF2B5EF4-FFF2-40B4-BE49-F238E27FC236}">
                <a16:creationId xmlns:a16="http://schemas.microsoft.com/office/drawing/2014/main" xmlns="" id="{4A2D7A4B-7550-4C23-996A-8538AF0E4674}"/>
              </a:ext>
            </a:extLst>
          </p:cNvPr>
          <p:cNvGraphicFramePr>
            <a:graphicFrameLocks noGrp="1"/>
          </p:cNvGraphicFramePr>
          <p:nvPr>
            <p:ph sz="quarter" idx="17"/>
            <p:extLst>
              <p:ext uri="{D42A27DB-BD31-4B8C-83A1-F6EECF244321}">
                <p14:modId xmlns:p14="http://schemas.microsoft.com/office/powerpoint/2010/main" xmlns="" val="3143971632"/>
              </p:ext>
            </p:extLst>
          </p:nvPr>
        </p:nvGraphicFramePr>
        <p:xfrm>
          <a:off x="701355" y="2062890"/>
          <a:ext cx="6189815" cy="1658112"/>
        </p:xfrm>
        <a:graphic>
          <a:graphicData uri="http://schemas.openxmlformats.org/drawingml/2006/table">
            <a:tbl>
              <a:tblPr firstRow="1" bandRow="1">
                <a:tableStyleId>{2D5ABB26-0587-4C30-8999-92F81FD0307C}</a:tableStyleId>
              </a:tblPr>
              <a:tblGrid>
                <a:gridCol w="4781385">
                  <a:extLst>
                    <a:ext uri="{9D8B030D-6E8A-4147-A177-3AD203B41FA5}">
                      <a16:colId xmlns:a16="http://schemas.microsoft.com/office/drawing/2014/main" xmlns="" val="20000"/>
                    </a:ext>
                  </a:extLst>
                </a:gridCol>
                <a:gridCol w="1408430">
                  <a:extLst>
                    <a:ext uri="{9D8B030D-6E8A-4147-A177-3AD203B41FA5}">
                      <a16:colId xmlns:a16="http://schemas.microsoft.com/office/drawing/2014/main" xmlns="" val="20001"/>
                    </a:ext>
                  </a:extLst>
                </a:gridCol>
              </a:tblGrid>
              <a:tr h="246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rPr>
                        <a:t>Plant Assets:</a:t>
                      </a:r>
                    </a:p>
                  </a:txBody>
                  <a:tcPr marT="9144" marB="9144">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altLang="en-US" sz="2600" b="0" dirty="0">
                        <a:latin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60374">
                <a:tc>
                  <a:txBody>
                    <a:bodyPr/>
                    <a:lstStyle/>
                    <a:p>
                      <a:pPr marL="0" marR="0" lvl="0" indent="174625" algn="l" defTabSz="914400" rtl="0" eaLnBrk="1" fontAlgn="auto" latinLnBrk="0" hangingPunct="1">
                        <a:lnSpc>
                          <a:spcPct val="100000"/>
                        </a:lnSpc>
                        <a:spcBef>
                          <a:spcPts val="0"/>
                        </a:spcBef>
                        <a:spcAft>
                          <a:spcPts val="0"/>
                        </a:spcAft>
                        <a:buClrTx/>
                        <a:buSzTx/>
                        <a:buFontTx/>
                        <a:buNone/>
                        <a:tabLst/>
                        <a:defRPr/>
                      </a:pPr>
                      <a:r>
                        <a:rPr lang="en-US" altLang="en-US" sz="2600" dirty="0">
                          <a:latin typeface="Calibri" panose="020F0502020204030204" pitchFamily="34" charset="0"/>
                        </a:rPr>
                        <a:t>Equipment</a:t>
                      </a:r>
                      <a:endParaRPr lang="en-US" altLang="en-US" sz="2600" b="0" dirty="0">
                        <a:latin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2600" dirty="0">
                          <a:latin typeface="Calibri" panose="020F0502020204030204" pitchFamily="34" charset="0"/>
                        </a:rPr>
                        <a:t>€13,000</a:t>
                      </a:r>
                      <a:endParaRPr lang="en-US" altLang="en-US" sz="2600" b="0" dirty="0">
                        <a:latin typeface="Calibri" panose="020F0502020204030204" pitchFamily="34" charset="0"/>
                      </a:endParaRPr>
                    </a:p>
                  </a:txBody>
                  <a:tcPr marT="9144" marB="9144">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08839">
                <a:tc>
                  <a:txBody>
                    <a:bodyPr/>
                    <a:lstStyle/>
                    <a:p>
                      <a:pPr marL="0" marR="0" lvl="0" indent="174625" algn="l" defTabSz="914400" rtl="0" eaLnBrk="1" fontAlgn="auto" latinLnBrk="0" hangingPunct="1">
                        <a:lnSpc>
                          <a:spcPct val="100000"/>
                        </a:lnSpc>
                        <a:spcBef>
                          <a:spcPts val="0"/>
                        </a:spcBef>
                        <a:spcAft>
                          <a:spcPts val="0"/>
                        </a:spcAft>
                        <a:buClrTx/>
                        <a:buSzTx/>
                        <a:buFontTx/>
                        <a:buNone/>
                        <a:tabLst/>
                        <a:defRPr/>
                      </a:pPr>
                      <a:r>
                        <a:rPr lang="en-US" altLang="en-US" sz="2600" dirty="0">
                          <a:latin typeface="Calibri" panose="020F0502020204030204" pitchFamily="34" charset="0"/>
                        </a:rPr>
                        <a:t>Accumulated depreciation</a:t>
                      </a:r>
                      <a:endParaRPr lang="en-US" altLang="en-US" sz="2600" b="0" dirty="0">
                        <a:latin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600" kern="1200" dirty="0">
                          <a:solidFill>
                            <a:schemeClr val="tx1"/>
                          </a:solidFill>
                          <a:latin typeface="Calibri" panose="020F0502020204030204" pitchFamily="34" charset="0"/>
                          <a:ea typeface="+mn-ea"/>
                          <a:cs typeface="+mn-cs"/>
                        </a:rPr>
                        <a:t> 7,200</a:t>
                      </a:r>
                      <a:endParaRPr lang="en-US" sz="2600" kern="1200" dirty="0">
                        <a:solidFill>
                          <a:schemeClr val="tx1"/>
                        </a:solidFill>
                        <a:latin typeface="Calibri" panose="020F0502020204030204" pitchFamily="34" charset="0"/>
                        <a:ea typeface="+mn-ea"/>
                        <a:cs typeface="+mn-cs"/>
                      </a:endParaRPr>
                    </a:p>
                  </a:txBody>
                  <a:tcPr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8839">
                <a:tc>
                  <a:txBody>
                    <a:bodyPr/>
                    <a:lstStyle/>
                    <a:p>
                      <a:pPr marL="0" indent="406400">
                        <a:tabLst>
                          <a:tab pos="406400" algn="l"/>
                        </a:tabLst>
                      </a:pPr>
                      <a:r>
                        <a:rPr lang="en-US" altLang="en-US" sz="2600" dirty="0">
                          <a:latin typeface="Calibri" panose="020F0502020204030204" pitchFamily="34" charset="0"/>
                        </a:rPr>
                        <a:t> Net book value</a:t>
                      </a:r>
                      <a:endParaRPr lang="en-US" sz="2600" dirty="0">
                        <a:latin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2600" b="1" kern="1200" dirty="0">
                          <a:solidFill>
                            <a:schemeClr val="tx1"/>
                          </a:solidFill>
                          <a:latin typeface="Calibri" panose="020F0502020204030204" pitchFamily="34" charset="0"/>
                          <a:ea typeface="+mn-ea"/>
                          <a:cs typeface="+mn-cs"/>
                        </a:rPr>
                        <a:t>€  5,800</a:t>
                      </a:r>
                    </a:p>
                  </a:txBody>
                  <a:tcPr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4" name="Slide Number Placeholder 3">
            <a:extLst>
              <a:ext uri="{FF2B5EF4-FFF2-40B4-BE49-F238E27FC236}">
                <a16:creationId xmlns:a16="http://schemas.microsoft.com/office/drawing/2014/main" xmlns="" id="{9297E3AA-962D-4E08-AE3B-A3E3AC230C86}"/>
              </a:ext>
            </a:extLst>
          </p:cNvPr>
          <p:cNvSpPr>
            <a:spLocks noGrp="1"/>
          </p:cNvSpPr>
          <p:nvPr>
            <p:ph type="sldNum" sz="quarter" idx="10"/>
          </p:nvPr>
        </p:nvSpPr>
        <p:spPr/>
        <p:txBody>
          <a:bodyPr/>
          <a:lstStyle/>
          <a:p>
            <a:fld id="{67B19427-F580-D146-B60E-4CADEE75497F}" type="slidenum">
              <a:rPr lang="en-US" smtClean="0"/>
              <a:pPr/>
              <a:t>45</a:t>
            </a:fld>
            <a:endParaRPr lang="en-US" dirty="0"/>
          </a:p>
        </p:txBody>
      </p:sp>
      <p:sp>
        <p:nvSpPr>
          <p:cNvPr id="5" name="Footer Placeholder 4">
            <a:extLst>
              <a:ext uri="{FF2B5EF4-FFF2-40B4-BE49-F238E27FC236}">
                <a16:creationId xmlns:a16="http://schemas.microsoft.com/office/drawing/2014/main" xmlns="" id="{F9314086-9724-405B-9FAC-386F0DECC0E0}"/>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529124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B23E2-BC85-4A74-96D3-2F0B4C9FAF55}"/>
              </a:ext>
            </a:extLst>
          </p:cNvPr>
          <p:cNvSpPr>
            <a:spLocks noGrp="1"/>
          </p:cNvSpPr>
          <p:nvPr>
            <p:ph type="title"/>
          </p:nvPr>
        </p:nvSpPr>
        <p:spPr/>
        <p:txBody>
          <a:bodyPr/>
          <a:lstStyle/>
          <a:p>
            <a:r>
              <a:rPr lang="en-US" dirty="0"/>
              <a:t>Revising Periodic Depreciation </a:t>
            </a:r>
            <a:r>
              <a:rPr lang="en-US" sz="2000" b="0" dirty="0"/>
              <a:t>(4 of 4)</a:t>
            </a:r>
            <a:endParaRPr lang="en-US" sz="2000" dirty="0"/>
          </a:p>
        </p:txBody>
      </p:sp>
      <p:sp>
        <p:nvSpPr>
          <p:cNvPr id="3" name="Content Placeholder 2">
            <a:extLst>
              <a:ext uri="{FF2B5EF4-FFF2-40B4-BE49-F238E27FC236}">
                <a16:creationId xmlns:a16="http://schemas.microsoft.com/office/drawing/2014/main" xmlns="" id="{C952A61F-EB4C-4EF9-9911-BBF2E29424B5}"/>
              </a:ext>
            </a:extLst>
          </p:cNvPr>
          <p:cNvSpPr>
            <a:spLocks noGrp="1"/>
          </p:cNvSpPr>
          <p:nvPr>
            <p:ph sz="quarter" idx="16"/>
          </p:nvPr>
        </p:nvSpPr>
        <p:spPr>
          <a:xfrm>
            <a:off x="304800" y="1455730"/>
            <a:ext cx="8534400" cy="432505"/>
          </a:xfrm>
        </p:spPr>
        <p:txBody>
          <a:bodyPr/>
          <a:lstStyle/>
          <a:p>
            <a:pPr>
              <a:buClr>
                <a:schemeClr val="accent2"/>
              </a:buClr>
            </a:pPr>
            <a:r>
              <a:rPr lang="en-US" altLang="en-US" sz="2600" dirty="0"/>
              <a:t>Calculation of depreciation expense for 2023, year 4.</a:t>
            </a:r>
          </a:p>
        </p:txBody>
      </p:sp>
      <p:graphicFrame>
        <p:nvGraphicFramePr>
          <p:cNvPr id="19" name="Content Placeholder 6" descr="Table is accessible to screenreaders">
            <a:extLst>
              <a:ext uri="{FF2B5EF4-FFF2-40B4-BE49-F238E27FC236}">
                <a16:creationId xmlns:a16="http://schemas.microsoft.com/office/drawing/2014/main" xmlns="" id="{49023BF8-1A85-4273-AEBE-5E88ADD8A5D5}"/>
              </a:ext>
            </a:extLst>
          </p:cNvPr>
          <p:cNvGraphicFramePr>
            <a:graphicFrameLocks noGrp="1"/>
          </p:cNvGraphicFramePr>
          <p:nvPr>
            <p:ph sz="quarter" idx="16"/>
            <p:extLst>
              <p:ext uri="{D42A27DB-BD31-4B8C-83A1-F6EECF244321}">
                <p14:modId xmlns:p14="http://schemas.microsoft.com/office/powerpoint/2010/main" xmlns="" val="3949192503"/>
              </p:ext>
            </p:extLst>
          </p:nvPr>
        </p:nvGraphicFramePr>
        <p:xfrm>
          <a:off x="701355" y="1964130"/>
          <a:ext cx="6287687" cy="2072640"/>
        </p:xfrm>
        <a:graphic>
          <a:graphicData uri="http://schemas.openxmlformats.org/drawingml/2006/table">
            <a:tbl>
              <a:tblPr firstRow="1" bandRow="1">
                <a:tableStyleId>{2D5ABB26-0587-4C30-8999-92F81FD0307C}</a:tableStyleId>
              </a:tblPr>
              <a:tblGrid>
                <a:gridCol w="4842871">
                  <a:extLst>
                    <a:ext uri="{9D8B030D-6E8A-4147-A177-3AD203B41FA5}">
                      <a16:colId xmlns:a16="http://schemas.microsoft.com/office/drawing/2014/main" xmlns="" val="20000"/>
                    </a:ext>
                  </a:extLst>
                </a:gridCol>
                <a:gridCol w="1444816">
                  <a:extLst>
                    <a:ext uri="{9D8B030D-6E8A-4147-A177-3AD203B41FA5}">
                      <a16:colId xmlns:a16="http://schemas.microsoft.com/office/drawing/2014/main" xmlns="" val="20001"/>
                    </a:ext>
                  </a:extLst>
                </a:gridCol>
              </a:tblGrid>
              <a:tr h="252932">
                <a:tc>
                  <a:txBody>
                    <a:bodyPr/>
                    <a:lstStyle/>
                    <a:p>
                      <a:r>
                        <a:rPr lang="en-US" altLang="en-US" sz="2600" baseline="0" dirty="0">
                          <a:latin typeface="Calibri" panose="020F0502020204030204" pitchFamily="34" charset="0"/>
                          <a:cs typeface="Calibri" panose="020F0502020204030204" pitchFamily="34" charset="0"/>
                        </a:rPr>
                        <a:t>Net book value after year 3</a:t>
                      </a:r>
                      <a:endParaRPr lang="en-US" sz="26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altLang="en-US" sz="2600" baseline="0" dirty="0">
                          <a:latin typeface="Calibri" panose="020F0502020204030204" pitchFamily="34" charset="0"/>
                          <a:cs typeface="Calibri" panose="020F0502020204030204" pitchFamily="34" charset="0"/>
                        </a:rPr>
                        <a:t>€5,800</a:t>
                      </a:r>
                      <a:endParaRPr lang="en-US" sz="26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52932">
                <a:tc>
                  <a:txBody>
                    <a:bodyPr/>
                    <a:lstStyle/>
                    <a:p>
                      <a:r>
                        <a:rPr lang="en-US" altLang="en-US" sz="2600" baseline="0" dirty="0">
                          <a:latin typeface="Calibri" panose="020F0502020204030204" pitchFamily="34" charset="0"/>
                          <a:cs typeface="Calibri" panose="020F0502020204030204" pitchFamily="34" charset="0"/>
                        </a:rPr>
                        <a:t>Residual value (revised)</a:t>
                      </a:r>
                      <a:endParaRPr lang="en-US" sz="26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600" baseline="0" dirty="0">
                          <a:latin typeface="Calibri" panose="020F0502020204030204" pitchFamily="34" charset="0"/>
                          <a:cs typeface="Calibri" panose="020F0502020204030204" pitchFamily="34" charset="0"/>
                        </a:rPr>
                        <a:t>−   2,200</a:t>
                      </a:r>
                      <a:endParaRPr lang="en-US" sz="26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52932">
                <a:tc>
                  <a:txBody>
                    <a:bodyPr/>
                    <a:lstStyle/>
                    <a:p>
                      <a:r>
                        <a:rPr lang="en-US" altLang="en-US" sz="2600" baseline="0" dirty="0">
                          <a:latin typeface="Calibri" panose="020F0502020204030204" pitchFamily="34" charset="0"/>
                          <a:cs typeface="Calibri" panose="020F0502020204030204" pitchFamily="34" charset="0"/>
                        </a:rPr>
                        <a:t>Depreciable base</a:t>
                      </a:r>
                      <a:endParaRPr lang="en-US" sz="26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600" baseline="0" dirty="0">
                          <a:latin typeface="Calibri" panose="020F0502020204030204" pitchFamily="34" charset="0"/>
                          <a:cs typeface="Calibri" panose="020F0502020204030204" pitchFamily="34" charset="0"/>
                        </a:rPr>
                        <a:t>3,600</a:t>
                      </a:r>
                      <a:endParaRPr lang="en-US" sz="26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52932">
                <a:tc>
                  <a:txBody>
                    <a:bodyPr/>
                    <a:lstStyle/>
                    <a:p>
                      <a:r>
                        <a:rPr lang="en-US" altLang="en-US" sz="2600" baseline="0" dirty="0">
                          <a:latin typeface="Calibri" panose="020F0502020204030204" pitchFamily="34" charset="0"/>
                          <a:cs typeface="Calibri" panose="020F0502020204030204" pitchFamily="34" charset="0"/>
                        </a:rPr>
                        <a:t>Remaining life</a:t>
                      </a:r>
                      <a:endParaRPr lang="en-US" sz="26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600" baseline="0" dirty="0">
                          <a:latin typeface="Calibri" panose="020F0502020204030204" pitchFamily="34" charset="0"/>
                          <a:cs typeface="Calibri" panose="020F0502020204030204" pitchFamily="34" charset="0"/>
                        </a:rPr>
                        <a:t>÷ 3 years</a:t>
                      </a:r>
                      <a:endParaRPr lang="en-US" sz="26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57251">
                <a:tc>
                  <a:txBody>
                    <a:bodyPr/>
                    <a:lstStyle/>
                    <a:p>
                      <a:r>
                        <a:rPr lang="en-US" altLang="en-US" sz="2600" baseline="0" dirty="0">
                          <a:latin typeface="Calibri" panose="020F0502020204030204" pitchFamily="34" charset="0"/>
                          <a:cs typeface="Calibri" panose="020F0502020204030204" pitchFamily="34" charset="0"/>
                        </a:rPr>
                        <a:t>Revised Annual depreciation</a:t>
                      </a:r>
                      <a:endParaRPr lang="en-US" sz="26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2600" baseline="0" dirty="0">
                          <a:latin typeface="Calibri" panose="020F0502020204030204" pitchFamily="34" charset="0"/>
                          <a:cs typeface="Calibri" panose="020F0502020204030204" pitchFamily="34" charset="0"/>
                        </a:rPr>
                        <a:t>€1,200</a:t>
                      </a:r>
                      <a:endParaRPr lang="en-US" sz="26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4" name="Slide Number Placeholder 3">
            <a:extLst>
              <a:ext uri="{FF2B5EF4-FFF2-40B4-BE49-F238E27FC236}">
                <a16:creationId xmlns:a16="http://schemas.microsoft.com/office/drawing/2014/main" xmlns="" id="{9297E3AA-962D-4E08-AE3B-A3E3AC230C86}"/>
              </a:ext>
            </a:extLst>
          </p:cNvPr>
          <p:cNvSpPr>
            <a:spLocks noGrp="1"/>
          </p:cNvSpPr>
          <p:nvPr>
            <p:ph type="sldNum" sz="quarter" idx="10"/>
          </p:nvPr>
        </p:nvSpPr>
        <p:spPr/>
        <p:txBody>
          <a:bodyPr/>
          <a:lstStyle/>
          <a:p>
            <a:fld id="{67B19427-F580-D146-B60E-4CADEE75497F}" type="slidenum">
              <a:rPr lang="en-US" smtClean="0"/>
              <a:pPr/>
              <a:t>46</a:t>
            </a:fld>
            <a:endParaRPr lang="en-US" dirty="0"/>
          </a:p>
        </p:txBody>
      </p:sp>
      <p:sp>
        <p:nvSpPr>
          <p:cNvPr id="5" name="Footer Placeholder 4">
            <a:extLst>
              <a:ext uri="{FF2B5EF4-FFF2-40B4-BE49-F238E27FC236}">
                <a16:creationId xmlns:a16="http://schemas.microsoft.com/office/drawing/2014/main" xmlns="" id="{F9314086-9724-405B-9FAC-386F0DECC0E0}"/>
              </a:ext>
            </a:extLst>
          </p:cNvPr>
          <p:cNvSpPr>
            <a:spLocks noGrp="1"/>
          </p:cNvSpPr>
          <p:nvPr>
            <p:ph type="ftr" sz="quarter" idx="11"/>
          </p:nvPr>
        </p:nvSpPr>
        <p:spPr/>
        <p:txBody>
          <a:bodyPr/>
          <a:lstStyle/>
          <a:p>
            <a:r>
              <a:rPr lang="en-US" dirty="0"/>
              <a:t>Copyright ©2019 John Wiley &amp; Sons, Inc. </a:t>
            </a:r>
          </a:p>
        </p:txBody>
      </p:sp>
      <p:sp>
        <p:nvSpPr>
          <p:cNvPr id="14" name="Content Placeholder 5"/>
          <p:cNvSpPr>
            <a:spLocks noGrp="1"/>
          </p:cNvSpPr>
          <p:nvPr>
            <p:ph sz="quarter" idx="17"/>
          </p:nvPr>
        </p:nvSpPr>
        <p:spPr>
          <a:xfrm>
            <a:off x="304800" y="4263845"/>
            <a:ext cx="5943600" cy="457201"/>
          </a:xfrm>
        </p:spPr>
        <p:txBody>
          <a:bodyPr/>
          <a:lstStyle/>
          <a:p>
            <a:pPr>
              <a:lnSpc>
                <a:spcPct val="100000"/>
              </a:lnSpc>
              <a:spcBef>
                <a:spcPts val="1200"/>
              </a:spcBef>
            </a:pPr>
            <a:r>
              <a:rPr lang="en-US" sz="2600" dirty="0">
                <a:cs typeface="Calibri" panose="020F0502020204030204" pitchFamily="34" charset="0"/>
              </a:rPr>
              <a:t>Journal entry for 2023 and future years.</a:t>
            </a:r>
          </a:p>
        </p:txBody>
      </p:sp>
      <p:sp>
        <p:nvSpPr>
          <p:cNvPr id="16"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701355" y="4821690"/>
            <a:ext cx="4098330" cy="474785"/>
          </a:xfrm>
          <a:ln>
            <a:noFill/>
          </a:ln>
        </p:spPr>
        <p:txBody>
          <a:bodyPr anchor="ctr" anchorCtr="0"/>
          <a:lstStyle/>
          <a:p>
            <a:pPr>
              <a:lnSpc>
                <a:spcPct val="100000"/>
              </a:lnSpc>
              <a:spcBef>
                <a:spcPts val="1200"/>
              </a:spcBef>
            </a:pPr>
            <a:r>
              <a:rPr lang="en-US" sz="2600" dirty="0"/>
              <a:t>Depreciation Expense</a:t>
            </a:r>
          </a:p>
        </p:txBody>
      </p:sp>
      <p:sp>
        <p:nvSpPr>
          <p:cNvPr id="17"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980097" y="4821690"/>
            <a:ext cx="1295400" cy="474785"/>
          </a:xfrm>
          <a:ln>
            <a:noFill/>
          </a:ln>
        </p:spPr>
        <p:txBody>
          <a:bodyPr anchor="ctr" anchorCtr="0"/>
          <a:lstStyle/>
          <a:p>
            <a:pPr algn="r">
              <a:lnSpc>
                <a:spcPct val="100000"/>
              </a:lnSpc>
              <a:spcBef>
                <a:spcPts val="1200"/>
              </a:spcBef>
            </a:pPr>
            <a:r>
              <a:rPr lang="en-US" sz="2600" dirty="0"/>
              <a:t>1,200</a:t>
            </a:r>
          </a:p>
        </p:txBody>
      </p:sp>
      <p:sp>
        <p:nvSpPr>
          <p:cNvPr id="20"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701355" y="5257645"/>
            <a:ext cx="4857280" cy="474785"/>
          </a:xfrm>
          <a:ln>
            <a:noFill/>
          </a:ln>
        </p:spPr>
        <p:txBody>
          <a:bodyPr anchor="ctr" anchorCtr="0"/>
          <a:lstStyle/>
          <a:p>
            <a:pPr marL="457200">
              <a:lnSpc>
                <a:spcPct val="100000"/>
              </a:lnSpc>
              <a:spcBef>
                <a:spcPts val="1200"/>
              </a:spcBef>
            </a:pPr>
            <a:r>
              <a:rPr lang="en-US" sz="2600" dirty="0"/>
              <a:t>Accumulated Depreciation</a:t>
            </a:r>
          </a:p>
        </p:txBody>
      </p:sp>
      <p:sp>
        <p:nvSpPr>
          <p:cNvPr id="21"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275497" y="5257645"/>
            <a:ext cx="1243043" cy="474785"/>
          </a:xfrm>
          <a:ln>
            <a:noFill/>
          </a:ln>
        </p:spPr>
        <p:txBody>
          <a:bodyPr anchor="ctr" anchorCtr="0"/>
          <a:lstStyle/>
          <a:p>
            <a:pPr algn="r">
              <a:lnSpc>
                <a:spcPct val="100000"/>
              </a:lnSpc>
              <a:spcBef>
                <a:spcPts val="1200"/>
              </a:spcBef>
            </a:pPr>
            <a:r>
              <a:rPr lang="en-US" sz="2600" dirty="0">
                <a:cs typeface="Calibri" panose="020F0502020204030204" pitchFamily="34" charset="0"/>
              </a:rPr>
              <a:t>1,200</a:t>
            </a:r>
          </a:p>
        </p:txBody>
      </p:sp>
    </p:spTree>
    <p:extLst>
      <p:ext uri="{BB962C8B-B14F-4D97-AF65-F5344CB8AC3E}">
        <p14:creationId xmlns:p14="http://schemas.microsoft.com/office/powerpoint/2010/main" xmlns="" val="64952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20" grpId="0" build="p"/>
      <p:bldP spid="2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It! 2b: Revised Depreciation </a:t>
            </a:r>
            <a:r>
              <a:rPr lang="en-US" sz="2000" b="0" dirty="0"/>
              <a:t>(1 of 3)</a:t>
            </a:r>
            <a:endParaRPr lang="en-US" b="0" dirty="0"/>
          </a:p>
        </p:txBody>
      </p:sp>
      <p:sp>
        <p:nvSpPr>
          <p:cNvPr id="3" name="Content Placeholder 2"/>
          <p:cNvSpPr>
            <a:spLocks noGrp="1"/>
          </p:cNvSpPr>
          <p:nvPr>
            <p:ph sz="quarter" idx="16"/>
          </p:nvPr>
        </p:nvSpPr>
        <p:spPr>
          <a:xfrm>
            <a:off x="304800" y="1455729"/>
            <a:ext cx="8534400" cy="2504535"/>
          </a:xfrm>
        </p:spPr>
        <p:txBody>
          <a:bodyPr/>
          <a:lstStyle/>
          <a:p>
            <a:pPr>
              <a:lnSpc>
                <a:spcPct val="100000"/>
              </a:lnSpc>
              <a:spcBef>
                <a:spcPts val="1200"/>
              </a:spcBef>
            </a:pPr>
            <a:r>
              <a:rPr lang="en-US" sz="2400" dirty="0"/>
              <a:t>Chambers Corporation purchased a piece of equipment for £36,000. It estimated a 6-year life and £6,000 salvage value. Thus, straight-line depreciation was £5,000 per year [(£36,000 − £6,000) ÷ 6]. At the end of year three (before the depreciation adjustment), it estimated the new total life to be 10 years and the new salvage value to be £2,000. Compute the revised depreciation.</a:t>
            </a:r>
          </a:p>
        </p:txBody>
      </p:sp>
      <p:sp>
        <p:nvSpPr>
          <p:cNvPr id="4" name="Slide Number Placeholder 3"/>
          <p:cNvSpPr>
            <a:spLocks noGrp="1"/>
          </p:cNvSpPr>
          <p:nvPr>
            <p:ph type="sldNum" sz="quarter" idx="10"/>
          </p:nvPr>
        </p:nvSpPr>
        <p:spPr/>
        <p:txBody>
          <a:bodyPr/>
          <a:lstStyle/>
          <a:p>
            <a:fld id="{67B19427-F580-D146-B60E-4CADEE75497F}"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52A61F-EB4C-4EF9-9911-BBF2E29424B5}"/>
              </a:ext>
            </a:extLst>
          </p:cNvPr>
          <p:cNvSpPr>
            <a:spLocks noGrp="1"/>
          </p:cNvSpPr>
          <p:nvPr>
            <p:ph sz="quarter" idx="16"/>
          </p:nvPr>
        </p:nvSpPr>
        <p:spPr>
          <a:xfrm>
            <a:off x="304800" y="1455730"/>
            <a:ext cx="8534400" cy="432505"/>
          </a:xfrm>
        </p:spPr>
        <p:txBody>
          <a:bodyPr/>
          <a:lstStyle/>
          <a:p>
            <a:pPr>
              <a:lnSpc>
                <a:spcPct val="100000"/>
              </a:lnSpc>
              <a:spcBef>
                <a:spcPts val="1200"/>
              </a:spcBef>
              <a:buClr>
                <a:schemeClr val="accent2"/>
              </a:buClr>
            </a:pPr>
            <a:r>
              <a:rPr lang="en-US" altLang="en-US" sz="2400" dirty="0"/>
              <a:t>Calculation of depreciation expense for first 2 years.</a:t>
            </a:r>
          </a:p>
        </p:txBody>
      </p:sp>
      <p:graphicFrame>
        <p:nvGraphicFramePr>
          <p:cNvPr id="19" name="Content Placeholder 6" descr="Table is accessible to screenreaders">
            <a:extLst>
              <a:ext uri="{FF2B5EF4-FFF2-40B4-BE49-F238E27FC236}">
                <a16:creationId xmlns:a16="http://schemas.microsoft.com/office/drawing/2014/main" xmlns="" id="{49023BF8-1A85-4273-AEBE-5E88ADD8A5D5}"/>
              </a:ext>
            </a:extLst>
          </p:cNvPr>
          <p:cNvGraphicFramePr>
            <a:graphicFrameLocks noGrp="1"/>
          </p:cNvGraphicFramePr>
          <p:nvPr>
            <p:ph sz="quarter" idx="16"/>
            <p:extLst>
              <p:ext uri="{D42A27DB-BD31-4B8C-83A1-F6EECF244321}">
                <p14:modId xmlns:p14="http://schemas.microsoft.com/office/powerpoint/2010/main" xmlns="" val="2317809991"/>
              </p:ext>
            </p:extLst>
          </p:nvPr>
        </p:nvGraphicFramePr>
        <p:xfrm>
          <a:off x="701355" y="1964130"/>
          <a:ext cx="5166478" cy="1920240"/>
        </p:xfrm>
        <a:graphic>
          <a:graphicData uri="http://schemas.openxmlformats.org/drawingml/2006/table">
            <a:tbl>
              <a:tblPr firstRow="1" bandRow="1">
                <a:tableStyleId>{2D5ABB26-0587-4C30-8999-92F81FD0307C}</a:tableStyleId>
              </a:tblPr>
              <a:tblGrid>
                <a:gridCol w="3712010">
                  <a:extLst>
                    <a:ext uri="{9D8B030D-6E8A-4147-A177-3AD203B41FA5}">
                      <a16:colId xmlns:a16="http://schemas.microsoft.com/office/drawing/2014/main" xmlns="" val="20000"/>
                    </a:ext>
                  </a:extLst>
                </a:gridCol>
                <a:gridCol w="1454468">
                  <a:extLst>
                    <a:ext uri="{9D8B030D-6E8A-4147-A177-3AD203B41FA5}">
                      <a16:colId xmlns:a16="http://schemas.microsoft.com/office/drawing/2014/main" xmlns="" val="20001"/>
                    </a:ext>
                  </a:extLst>
                </a:gridCol>
              </a:tblGrid>
              <a:tr h="252932">
                <a:tc>
                  <a:txBody>
                    <a:bodyPr/>
                    <a:lstStyle/>
                    <a:p>
                      <a:r>
                        <a:rPr lang="en-US" altLang="en-US" sz="2400" baseline="0" dirty="0">
                          <a:latin typeface="Calibri" panose="020F0502020204030204" pitchFamily="34" charset="0"/>
                          <a:cs typeface="Calibri" panose="020F0502020204030204" pitchFamily="34" charset="0"/>
                        </a:rPr>
                        <a:t>Equipment cost </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£36,000</a:t>
                      </a:r>
                      <a:endParaRPr lang="en-US" sz="24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52932">
                <a:tc>
                  <a:txBody>
                    <a:bodyPr/>
                    <a:lstStyle/>
                    <a:p>
                      <a:r>
                        <a:rPr lang="en-US" altLang="en-US" sz="2400" baseline="0" dirty="0">
                          <a:latin typeface="Calibri" panose="020F0502020204030204" pitchFamily="34" charset="0"/>
                          <a:cs typeface="Calibri" panose="020F0502020204030204" pitchFamily="34" charset="0"/>
                        </a:rPr>
                        <a:t>Salvage value</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   6,000</a:t>
                      </a:r>
                      <a:endParaRPr lang="en-US" sz="24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52932">
                <a:tc>
                  <a:txBody>
                    <a:bodyPr/>
                    <a:lstStyle/>
                    <a:p>
                      <a:r>
                        <a:rPr lang="en-US" altLang="en-US" sz="2400" baseline="0" dirty="0">
                          <a:latin typeface="Calibri" panose="020F0502020204030204" pitchFamily="34" charset="0"/>
                          <a:cs typeface="Calibri" panose="020F0502020204030204" pitchFamily="34" charset="0"/>
                        </a:rPr>
                        <a:t>Depreciable base</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30,000</a:t>
                      </a:r>
                      <a:endParaRPr lang="en-US" sz="24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52932">
                <a:tc>
                  <a:txBody>
                    <a:bodyPr/>
                    <a:lstStyle/>
                    <a:p>
                      <a:r>
                        <a:rPr lang="en-US" altLang="en-US" sz="2400" baseline="0" dirty="0">
                          <a:latin typeface="Calibri" panose="020F0502020204030204" pitchFamily="34" charset="0"/>
                          <a:cs typeface="Calibri" panose="020F0502020204030204" pitchFamily="34" charset="0"/>
                        </a:rPr>
                        <a:t>Useful life (original)</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 6 years</a:t>
                      </a:r>
                      <a:endParaRPr lang="en-US" sz="24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57251">
                <a:tc>
                  <a:txBody>
                    <a:bodyPr/>
                    <a:lstStyle/>
                    <a:p>
                      <a:r>
                        <a:rPr lang="en-US" altLang="en-US" sz="2400" baseline="0" dirty="0">
                          <a:latin typeface="Calibri" panose="020F0502020204030204" pitchFamily="34" charset="0"/>
                          <a:cs typeface="Calibri" panose="020F0502020204030204" pitchFamily="34" charset="0"/>
                        </a:rPr>
                        <a:t>Annual depreciation</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  5,000</a:t>
                      </a:r>
                      <a:endParaRPr lang="en-US" sz="24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7" name="Content Placeholder 6">
            <a:extLst>
              <a:ext uri="{FF2B5EF4-FFF2-40B4-BE49-F238E27FC236}">
                <a16:creationId xmlns:a16="http://schemas.microsoft.com/office/drawing/2014/main" xmlns="" id="{75C64C4A-2E0C-4054-AF4B-FED52428BDF5}"/>
              </a:ext>
            </a:extLst>
          </p:cNvPr>
          <p:cNvSpPr>
            <a:spLocks noGrp="1"/>
          </p:cNvSpPr>
          <p:nvPr>
            <p:ph sz="quarter" idx="18"/>
          </p:nvPr>
        </p:nvSpPr>
        <p:spPr>
          <a:xfrm>
            <a:off x="5938110" y="3504895"/>
            <a:ext cx="2959905" cy="452876"/>
          </a:xfrm>
        </p:spPr>
        <p:txBody>
          <a:bodyPr/>
          <a:lstStyle/>
          <a:p>
            <a:r>
              <a:rPr lang="en-US" altLang="en-US" sz="2400" dirty="0"/>
              <a:t>× 2 years = </a:t>
            </a:r>
            <a:r>
              <a:rPr lang="en-US" altLang="en-US" sz="2400" b="1" dirty="0"/>
              <a:t>£10,000 </a:t>
            </a:r>
          </a:p>
        </p:txBody>
      </p:sp>
      <p:sp>
        <p:nvSpPr>
          <p:cNvPr id="6" name="Content Placeholder 5">
            <a:extLst>
              <a:ext uri="{FF2B5EF4-FFF2-40B4-BE49-F238E27FC236}">
                <a16:creationId xmlns:a16="http://schemas.microsoft.com/office/drawing/2014/main" xmlns="" id="{C0ED6B24-BD48-4D15-B4E1-79E27D019866}"/>
              </a:ext>
            </a:extLst>
          </p:cNvPr>
          <p:cNvSpPr>
            <a:spLocks noGrp="1"/>
          </p:cNvSpPr>
          <p:nvPr>
            <p:ph sz="quarter" idx="17"/>
          </p:nvPr>
        </p:nvSpPr>
        <p:spPr>
          <a:xfrm>
            <a:off x="322263" y="4110224"/>
            <a:ext cx="8196277" cy="381306"/>
          </a:xfrm>
        </p:spPr>
        <p:txBody>
          <a:bodyPr/>
          <a:lstStyle/>
          <a:p>
            <a:r>
              <a:rPr lang="en-US" sz="2400" dirty="0"/>
              <a:t>Net book value at date of change in estimate (after 2 years).</a:t>
            </a:r>
          </a:p>
        </p:txBody>
      </p:sp>
      <p:graphicFrame>
        <p:nvGraphicFramePr>
          <p:cNvPr id="18" name="Content Placeholder 17" descr="Table is accessible to screenreaders">
            <a:extLst>
              <a:ext uri="{FF2B5EF4-FFF2-40B4-BE49-F238E27FC236}">
                <a16:creationId xmlns:a16="http://schemas.microsoft.com/office/drawing/2014/main" xmlns="" id="{4A2D7A4B-7550-4C23-996A-8538AF0E4674}"/>
              </a:ext>
            </a:extLst>
          </p:cNvPr>
          <p:cNvGraphicFramePr>
            <a:graphicFrameLocks noGrp="1"/>
          </p:cNvGraphicFramePr>
          <p:nvPr>
            <p:ph sz="quarter" idx="17"/>
            <p:extLst>
              <p:ext uri="{D42A27DB-BD31-4B8C-83A1-F6EECF244321}">
                <p14:modId xmlns:p14="http://schemas.microsoft.com/office/powerpoint/2010/main" xmlns="" val="641697404"/>
              </p:ext>
            </p:extLst>
          </p:nvPr>
        </p:nvGraphicFramePr>
        <p:xfrm>
          <a:off x="701355" y="4567425"/>
          <a:ext cx="6189815" cy="1536192"/>
        </p:xfrm>
        <a:graphic>
          <a:graphicData uri="http://schemas.openxmlformats.org/drawingml/2006/table">
            <a:tbl>
              <a:tblPr firstRow="1" bandRow="1">
                <a:tableStyleId>{2D5ABB26-0587-4C30-8999-92F81FD0307C}</a:tableStyleId>
              </a:tblPr>
              <a:tblGrid>
                <a:gridCol w="4781385">
                  <a:extLst>
                    <a:ext uri="{9D8B030D-6E8A-4147-A177-3AD203B41FA5}">
                      <a16:colId xmlns:a16="http://schemas.microsoft.com/office/drawing/2014/main" xmlns="" val="20000"/>
                    </a:ext>
                  </a:extLst>
                </a:gridCol>
                <a:gridCol w="1408430">
                  <a:extLst>
                    <a:ext uri="{9D8B030D-6E8A-4147-A177-3AD203B41FA5}">
                      <a16:colId xmlns:a16="http://schemas.microsoft.com/office/drawing/2014/main" xmlns="" val="20001"/>
                    </a:ext>
                  </a:extLst>
                </a:gridCol>
              </a:tblGrid>
              <a:tr h="246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rPr>
                        <a:t>Plant Assets:</a:t>
                      </a:r>
                    </a:p>
                  </a:txBody>
                  <a:tcPr marT="9144" marB="9144">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altLang="en-US" sz="2400" b="0" dirty="0">
                        <a:latin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60374">
                <a:tc>
                  <a:txBody>
                    <a:bodyPr/>
                    <a:lstStyle/>
                    <a:p>
                      <a:pPr marL="0" marR="0" lvl="0" indent="174625" algn="l" defTabSz="914400" rtl="0" eaLnBrk="1" fontAlgn="auto" latinLnBrk="0" hangingPunct="1">
                        <a:lnSpc>
                          <a:spcPct val="100000"/>
                        </a:lnSpc>
                        <a:spcBef>
                          <a:spcPts val="0"/>
                        </a:spcBef>
                        <a:spcAft>
                          <a:spcPts val="0"/>
                        </a:spcAft>
                        <a:buClrTx/>
                        <a:buSzTx/>
                        <a:buFontTx/>
                        <a:buNone/>
                        <a:tabLst/>
                        <a:defRPr/>
                      </a:pPr>
                      <a:r>
                        <a:rPr lang="en-US" altLang="en-US" sz="2400" dirty="0">
                          <a:latin typeface="Calibri" panose="020F0502020204030204" pitchFamily="34" charset="0"/>
                        </a:rPr>
                        <a:t>Equipment</a:t>
                      </a:r>
                      <a:endParaRPr lang="en-US" altLang="en-US" sz="2400" b="0" dirty="0">
                        <a:latin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2400" dirty="0">
                          <a:latin typeface="Calibri" panose="020F0502020204030204" pitchFamily="34" charset="0"/>
                        </a:rPr>
                        <a:t>£36,000</a:t>
                      </a:r>
                      <a:endParaRPr lang="en-US" altLang="en-US" sz="2400" b="0" dirty="0">
                        <a:latin typeface="Calibri" panose="020F0502020204030204" pitchFamily="34" charset="0"/>
                      </a:endParaRPr>
                    </a:p>
                  </a:txBody>
                  <a:tcPr marT="9144" marB="9144">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08839">
                <a:tc>
                  <a:txBody>
                    <a:bodyPr/>
                    <a:lstStyle/>
                    <a:p>
                      <a:pPr marL="0" marR="0" lvl="0" indent="174625" algn="l" defTabSz="914400" rtl="0" eaLnBrk="1" fontAlgn="auto" latinLnBrk="0" hangingPunct="1">
                        <a:lnSpc>
                          <a:spcPct val="100000"/>
                        </a:lnSpc>
                        <a:spcBef>
                          <a:spcPts val="0"/>
                        </a:spcBef>
                        <a:spcAft>
                          <a:spcPts val="0"/>
                        </a:spcAft>
                        <a:buClrTx/>
                        <a:buSzTx/>
                        <a:buFontTx/>
                        <a:buNone/>
                        <a:tabLst/>
                        <a:defRPr/>
                      </a:pPr>
                      <a:r>
                        <a:rPr lang="en-US" altLang="en-US" sz="2400" dirty="0">
                          <a:latin typeface="Calibri" panose="020F0502020204030204" pitchFamily="34" charset="0"/>
                        </a:rPr>
                        <a:t>Accumulated depreciation</a:t>
                      </a:r>
                      <a:endParaRPr lang="en-US" altLang="en-US" sz="2400" b="0" dirty="0">
                        <a:latin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400" kern="1200" dirty="0">
                          <a:solidFill>
                            <a:schemeClr val="tx1"/>
                          </a:solidFill>
                          <a:latin typeface="Calibri" panose="020F0502020204030204" pitchFamily="34" charset="0"/>
                          <a:ea typeface="+mn-ea"/>
                          <a:cs typeface="+mn-cs"/>
                        </a:rPr>
                        <a:t> 10,000</a:t>
                      </a:r>
                      <a:endParaRPr lang="en-US" sz="2400" kern="1200" dirty="0">
                        <a:solidFill>
                          <a:schemeClr val="tx1"/>
                        </a:solidFill>
                        <a:latin typeface="Calibri" panose="020F0502020204030204" pitchFamily="34" charset="0"/>
                        <a:ea typeface="+mn-ea"/>
                        <a:cs typeface="+mn-cs"/>
                      </a:endParaRPr>
                    </a:p>
                  </a:txBody>
                  <a:tcPr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8839">
                <a:tc>
                  <a:txBody>
                    <a:bodyPr/>
                    <a:lstStyle/>
                    <a:p>
                      <a:pPr marL="0" indent="406400">
                        <a:tabLst>
                          <a:tab pos="406400" algn="l"/>
                        </a:tabLst>
                      </a:pPr>
                      <a:r>
                        <a:rPr lang="en-US" altLang="en-US" sz="2400" dirty="0">
                          <a:latin typeface="Calibri" panose="020F0502020204030204" pitchFamily="34" charset="0"/>
                        </a:rPr>
                        <a:t> Net book value</a:t>
                      </a:r>
                      <a:endParaRPr lang="en-US" sz="2400" dirty="0">
                        <a:latin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2400" b="1" kern="1200" dirty="0">
                          <a:solidFill>
                            <a:schemeClr val="tx1"/>
                          </a:solidFill>
                          <a:latin typeface="Calibri" panose="020F0502020204030204" pitchFamily="34" charset="0"/>
                          <a:ea typeface="+mn-ea"/>
                          <a:cs typeface="+mn-cs"/>
                        </a:rPr>
                        <a:t>£26,000</a:t>
                      </a:r>
                    </a:p>
                  </a:txBody>
                  <a:tcPr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4" name="Slide Number Placeholder 3">
            <a:extLst>
              <a:ext uri="{FF2B5EF4-FFF2-40B4-BE49-F238E27FC236}">
                <a16:creationId xmlns:a16="http://schemas.microsoft.com/office/drawing/2014/main" xmlns="" id="{9297E3AA-962D-4E08-AE3B-A3E3AC230C86}"/>
              </a:ext>
            </a:extLst>
          </p:cNvPr>
          <p:cNvSpPr>
            <a:spLocks noGrp="1"/>
          </p:cNvSpPr>
          <p:nvPr>
            <p:ph type="sldNum" sz="quarter" idx="10"/>
          </p:nvPr>
        </p:nvSpPr>
        <p:spPr/>
        <p:txBody>
          <a:bodyPr/>
          <a:lstStyle/>
          <a:p>
            <a:fld id="{67B19427-F580-D146-B60E-4CADEE75497F}" type="slidenum">
              <a:rPr lang="en-US" smtClean="0"/>
              <a:pPr/>
              <a:t>48</a:t>
            </a:fld>
            <a:endParaRPr lang="en-US" dirty="0"/>
          </a:p>
        </p:txBody>
      </p:sp>
      <p:sp>
        <p:nvSpPr>
          <p:cNvPr id="5" name="Footer Placeholder 4">
            <a:extLst>
              <a:ext uri="{FF2B5EF4-FFF2-40B4-BE49-F238E27FC236}">
                <a16:creationId xmlns:a16="http://schemas.microsoft.com/office/drawing/2014/main" xmlns="" id="{F9314086-9724-405B-9FAC-386F0DECC0E0}"/>
              </a:ext>
            </a:extLst>
          </p:cNvPr>
          <p:cNvSpPr>
            <a:spLocks noGrp="1"/>
          </p:cNvSpPr>
          <p:nvPr>
            <p:ph type="ftr" sz="quarter" idx="11"/>
          </p:nvPr>
        </p:nvSpPr>
        <p:spPr/>
        <p:txBody>
          <a:bodyPr/>
          <a:lstStyle/>
          <a:p>
            <a:r>
              <a:rPr lang="en-US" dirty="0"/>
              <a:t>Copyright ©2019 John Wiley &amp; Sons, Inc. </a:t>
            </a:r>
          </a:p>
        </p:txBody>
      </p:sp>
      <p:sp>
        <p:nvSpPr>
          <p:cNvPr id="11" name="Title 1"/>
          <p:cNvSpPr>
            <a:spLocks noGrp="1"/>
          </p:cNvSpPr>
          <p:nvPr>
            <p:ph type="title"/>
          </p:nvPr>
        </p:nvSpPr>
        <p:spPr>
          <a:xfrm>
            <a:off x="304800" y="762001"/>
            <a:ext cx="8534400" cy="838199"/>
          </a:xfrm>
        </p:spPr>
        <p:txBody>
          <a:bodyPr/>
          <a:lstStyle/>
          <a:p>
            <a:r>
              <a:rPr lang="en-US" dirty="0"/>
              <a:t>Do It! 2b: Revised Depreciation </a:t>
            </a:r>
            <a:r>
              <a:rPr lang="en-US" sz="2000" b="0" dirty="0"/>
              <a:t>(2 of 3)</a:t>
            </a:r>
            <a:endParaRPr lang="en-US" b="0" dirty="0"/>
          </a:p>
        </p:txBody>
      </p:sp>
    </p:spTree>
    <p:extLst>
      <p:ext uri="{BB962C8B-B14F-4D97-AF65-F5344CB8AC3E}">
        <p14:creationId xmlns:p14="http://schemas.microsoft.com/office/powerpoint/2010/main" xmlns="" val="183104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52A61F-EB4C-4EF9-9911-BBF2E29424B5}"/>
              </a:ext>
            </a:extLst>
          </p:cNvPr>
          <p:cNvSpPr>
            <a:spLocks noGrp="1"/>
          </p:cNvSpPr>
          <p:nvPr>
            <p:ph sz="quarter" idx="16"/>
          </p:nvPr>
        </p:nvSpPr>
        <p:spPr>
          <a:xfrm>
            <a:off x="304800" y="1455730"/>
            <a:ext cx="8534400" cy="432505"/>
          </a:xfrm>
        </p:spPr>
        <p:txBody>
          <a:bodyPr/>
          <a:lstStyle/>
          <a:p>
            <a:pPr>
              <a:lnSpc>
                <a:spcPct val="100000"/>
              </a:lnSpc>
              <a:spcBef>
                <a:spcPts val="1200"/>
              </a:spcBef>
              <a:buClr>
                <a:schemeClr val="accent2"/>
              </a:buClr>
            </a:pPr>
            <a:r>
              <a:rPr lang="en-US" altLang="en-US" sz="2400" dirty="0"/>
              <a:t>Calculation of revised depreciation expense for remaining years.</a:t>
            </a:r>
          </a:p>
        </p:txBody>
      </p:sp>
      <p:graphicFrame>
        <p:nvGraphicFramePr>
          <p:cNvPr id="19" name="Content Placeholder 6" descr="Table is accessible to screenreaders">
            <a:extLst>
              <a:ext uri="{FF2B5EF4-FFF2-40B4-BE49-F238E27FC236}">
                <a16:creationId xmlns:a16="http://schemas.microsoft.com/office/drawing/2014/main" xmlns="" id="{49023BF8-1A85-4273-AEBE-5E88ADD8A5D5}"/>
              </a:ext>
            </a:extLst>
          </p:cNvPr>
          <p:cNvGraphicFramePr>
            <a:graphicFrameLocks noGrp="1"/>
          </p:cNvGraphicFramePr>
          <p:nvPr>
            <p:ph sz="quarter" idx="16"/>
            <p:extLst>
              <p:ext uri="{D42A27DB-BD31-4B8C-83A1-F6EECF244321}">
                <p14:modId xmlns:p14="http://schemas.microsoft.com/office/powerpoint/2010/main" xmlns="" val="2787726471"/>
              </p:ext>
            </p:extLst>
          </p:nvPr>
        </p:nvGraphicFramePr>
        <p:xfrm>
          <a:off x="701355" y="1964130"/>
          <a:ext cx="5166478" cy="1920240"/>
        </p:xfrm>
        <a:graphic>
          <a:graphicData uri="http://schemas.openxmlformats.org/drawingml/2006/table">
            <a:tbl>
              <a:tblPr firstRow="1" bandRow="1">
                <a:tableStyleId>{2D5ABB26-0587-4C30-8999-92F81FD0307C}</a:tableStyleId>
              </a:tblPr>
              <a:tblGrid>
                <a:gridCol w="3712010">
                  <a:extLst>
                    <a:ext uri="{9D8B030D-6E8A-4147-A177-3AD203B41FA5}">
                      <a16:colId xmlns:a16="http://schemas.microsoft.com/office/drawing/2014/main" xmlns="" val="20000"/>
                    </a:ext>
                  </a:extLst>
                </a:gridCol>
                <a:gridCol w="1454468">
                  <a:extLst>
                    <a:ext uri="{9D8B030D-6E8A-4147-A177-3AD203B41FA5}">
                      <a16:colId xmlns:a16="http://schemas.microsoft.com/office/drawing/2014/main" xmlns="" val="20001"/>
                    </a:ext>
                  </a:extLst>
                </a:gridCol>
              </a:tblGrid>
              <a:tr h="252932">
                <a:tc>
                  <a:txBody>
                    <a:bodyPr/>
                    <a:lstStyle/>
                    <a:p>
                      <a:r>
                        <a:rPr lang="en-US" altLang="en-US" sz="2400" baseline="0" dirty="0">
                          <a:latin typeface="Calibri" panose="020F0502020204030204" pitchFamily="34" charset="0"/>
                          <a:cs typeface="Calibri" panose="020F0502020204030204" pitchFamily="34" charset="0"/>
                        </a:rPr>
                        <a:t>Net book value after year 2</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£26,000</a:t>
                      </a:r>
                      <a:endParaRPr lang="en-US" sz="24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52932">
                <a:tc>
                  <a:txBody>
                    <a:bodyPr/>
                    <a:lstStyle/>
                    <a:p>
                      <a:r>
                        <a:rPr lang="en-US" altLang="en-US" sz="2400" baseline="0" dirty="0">
                          <a:latin typeface="Calibri" panose="020F0502020204030204" pitchFamily="34" charset="0"/>
                          <a:cs typeface="Calibri" panose="020F0502020204030204" pitchFamily="34" charset="0"/>
                        </a:rPr>
                        <a:t>Salvage value (revised)</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   2,000</a:t>
                      </a:r>
                      <a:endParaRPr lang="en-US" sz="24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52932">
                <a:tc>
                  <a:txBody>
                    <a:bodyPr/>
                    <a:lstStyle/>
                    <a:p>
                      <a:r>
                        <a:rPr lang="en-US" altLang="en-US" sz="2400" baseline="0" dirty="0">
                          <a:latin typeface="Calibri" panose="020F0502020204030204" pitchFamily="34" charset="0"/>
                          <a:cs typeface="Calibri" panose="020F0502020204030204" pitchFamily="34" charset="0"/>
                        </a:rPr>
                        <a:t>Depreciable base</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24,000</a:t>
                      </a:r>
                      <a:endParaRPr lang="en-US" sz="24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52932">
                <a:tc>
                  <a:txBody>
                    <a:bodyPr/>
                    <a:lstStyle/>
                    <a:p>
                      <a:r>
                        <a:rPr lang="en-US" altLang="en-US" sz="2400" baseline="0" dirty="0">
                          <a:latin typeface="Calibri" panose="020F0502020204030204" pitchFamily="34" charset="0"/>
                          <a:cs typeface="Calibri" panose="020F0502020204030204" pitchFamily="34" charset="0"/>
                        </a:rPr>
                        <a:t>Remaining life</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 8 years</a:t>
                      </a:r>
                      <a:endParaRPr lang="en-US" sz="24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57251">
                <a:tc>
                  <a:txBody>
                    <a:bodyPr/>
                    <a:lstStyle/>
                    <a:p>
                      <a:r>
                        <a:rPr lang="en-US" altLang="en-US" sz="2400" baseline="0" dirty="0">
                          <a:latin typeface="Calibri" panose="020F0502020204030204" pitchFamily="34" charset="0"/>
                          <a:cs typeface="Calibri" panose="020F0502020204030204" pitchFamily="34" charset="0"/>
                        </a:rPr>
                        <a:t>Annual depreciation</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  3,000</a:t>
                      </a:r>
                      <a:endParaRPr lang="en-US" sz="2400" baseline="0" dirty="0">
                        <a:latin typeface="Calibri" panose="020F0502020204030204" pitchFamily="34" charset="0"/>
                        <a:cs typeface="Calibri" panose="020F0502020204030204" pitchFamily="34" charset="0"/>
                      </a:endParaRPr>
                    </a:p>
                  </a:txBody>
                  <a:tcPr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4" name="Slide Number Placeholder 3">
            <a:extLst>
              <a:ext uri="{FF2B5EF4-FFF2-40B4-BE49-F238E27FC236}">
                <a16:creationId xmlns:a16="http://schemas.microsoft.com/office/drawing/2014/main" xmlns="" id="{9297E3AA-962D-4E08-AE3B-A3E3AC230C86}"/>
              </a:ext>
            </a:extLst>
          </p:cNvPr>
          <p:cNvSpPr>
            <a:spLocks noGrp="1"/>
          </p:cNvSpPr>
          <p:nvPr>
            <p:ph type="sldNum" sz="quarter" idx="10"/>
          </p:nvPr>
        </p:nvSpPr>
        <p:spPr/>
        <p:txBody>
          <a:bodyPr/>
          <a:lstStyle/>
          <a:p>
            <a:fld id="{67B19427-F580-D146-B60E-4CADEE75497F}" type="slidenum">
              <a:rPr lang="en-US" smtClean="0"/>
              <a:pPr/>
              <a:t>49</a:t>
            </a:fld>
            <a:endParaRPr lang="en-US" dirty="0"/>
          </a:p>
        </p:txBody>
      </p:sp>
      <p:sp>
        <p:nvSpPr>
          <p:cNvPr id="5" name="Footer Placeholder 4">
            <a:extLst>
              <a:ext uri="{FF2B5EF4-FFF2-40B4-BE49-F238E27FC236}">
                <a16:creationId xmlns:a16="http://schemas.microsoft.com/office/drawing/2014/main" xmlns="" id="{F9314086-9724-405B-9FAC-386F0DECC0E0}"/>
              </a:ext>
            </a:extLst>
          </p:cNvPr>
          <p:cNvSpPr>
            <a:spLocks noGrp="1"/>
          </p:cNvSpPr>
          <p:nvPr>
            <p:ph type="ftr" sz="quarter" idx="11"/>
          </p:nvPr>
        </p:nvSpPr>
        <p:spPr/>
        <p:txBody>
          <a:bodyPr/>
          <a:lstStyle/>
          <a:p>
            <a:r>
              <a:rPr lang="en-US" dirty="0"/>
              <a:t>Copyright ©2019 John Wiley &amp; Sons, Inc. </a:t>
            </a:r>
          </a:p>
        </p:txBody>
      </p:sp>
      <p:sp>
        <p:nvSpPr>
          <p:cNvPr id="14" name="Content Placeholder 5"/>
          <p:cNvSpPr>
            <a:spLocks noGrp="1"/>
          </p:cNvSpPr>
          <p:nvPr>
            <p:ph sz="quarter" idx="17"/>
          </p:nvPr>
        </p:nvSpPr>
        <p:spPr>
          <a:xfrm>
            <a:off x="304800" y="4263845"/>
            <a:ext cx="5943600" cy="457201"/>
          </a:xfrm>
        </p:spPr>
        <p:txBody>
          <a:bodyPr/>
          <a:lstStyle/>
          <a:p>
            <a:pPr>
              <a:lnSpc>
                <a:spcPct val="100000"/>
              </a:lnSpc>
              <a:spcBef>
                <a:spcPts val="1200"/>
              </a:spcBef>
            </a:pPr>
            <a:r>
              <a:rPr lang="en-US" sz="2400" dirty="0">
                <a:cs typeface="Calibri" panose="020F0502020204030204" pitchFamily="34" charset="0"/>
              </a:rPr>
              <a:t>Journal entry for remaining years.</a:t>
            </a:r>
          </a:p>
        </p:txBody>
      </p:sp>
      <p:sp>
        <p:nvSpPr>
          <p:cNvPr id="16"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701355" y="4821690"/>
            <a:ext cx="4098330" cy="474785"/>
          </a:xfrm>
          <a:ln>
            <a:noFill/>
          </a:ln>
        </p:spPr>
        <p:txBody>
          <a:bodyPr anchor="ctr" anchorCtr="0"/>
          <a:lstStyle/>
          <a:p>
            <a:pPr>
              <a:lnSpc>
                <a:spcPct val="100000"/>
              </a:lnSpc>
              <a:spcBef>
                <a:spcPts val="1200"/>
              </a:spcBef>
            </a:pPr>
            <a:r>
              <a:rPr lang="en-US" sz="2400" dirty="0"/>
              <a:t>Depreciation Expense</a:t>
            </a:r>
          </a:p>
        </p:txBody>
      </p:sp>
      <p:sp>
        <p:nvSpPr>
          <p:cNvPr id="17"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4951475" y="4821690"/>
            <a:ext cx="1295400" cy="474785"/>
          </a:xfrm>
          <a:ln>
            <a:noFill/>
          </a:ln>
        </p:spPr>
        <p:txBody>
          <a:bodyPr anchor="ctr" anchorCtr="0"/>
          <a:lstStyle/>
          <a:p>
            <a:pPr algn="r">
              <a:lnSpc>
                <a:spcPct val="100000"/>
              </a:lnSpc>
              <a:spcBef>
                <a:spcPts val="1200"/>
              </a:spcBef>
            </a:pPr>
            <a:r>
              <a:rPr lang="en-US" sz="2400" dirty="0"/>
              <a:t>3,000</a:t>
            </a:r>
          </a:p>
        </p:txBody>
      </p:sp>
      <p:sp>
        <p:nvSpPr>
          <p:cNvPr id="20"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701355" y="5257645"/>
            <a:ext cx="4098330" cy="474785"/>
          </a:xfrm>
          <a:ln>
            <a:noFill/>
          </a:ln>
        </p:spPr>
        <p:txBody>
          <a:bodyPr anchor="ctr" anchorCtr="0"/>
          <a:lstStyle/>
          <a:p>
            <a:pPr marL="457200">
              <a:lnSpc>
                <a:spcPct val="100000"/>
              </a:lnSpc>
              <a:spcBef>
                <a:spcPts val="1200"/>
              </a:spcBef>
            </a:pPr>
            <a:r>
              <a:rPr lang="en-US" sz="2400" dirty="0"/>
              <a:t>Accumulated Depreciation</a:t>
            </a:r>
          </a:p>
        </p:txBody>
      </p:sp>
      <p:sp>
        <p:nvSpPr>
          <p:cNvPr id="21"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6246875" y="5257645"/>
            <a:ext cx="1243043" cy="474785"/>
          </a:xfrm>
          <a:ln>
            <a:noFill/>
          </a:ln>
        </p:spPr>
        <p:txBody>
          <a:bodyPr anchor="ctr" anchorCtr="0"/>
          <a:lstStyle/>
          <a:p>
            <a:pPr algn="r">
              <a:lnSpc>
                <a:spcPct val="100000"/>
              </a:lnSpc>
              <a:spcBef>
                <a:spcPts val="1200"/>
              </a:spcBef>
            </a:pPr>
            <a:r>
              <a:rPr lang="en-US" sz="2400" dirty="0">
                <a:cs typeface="Calibri" panose="020F0502020204030204" pitchFamily="34" charset="0"/>
              </a:rPr>
              <a:t>3,000</a:t>
            </a:r>
          </a:p>
        </p:txBody>
      </p:sp>
      <p:sp>
        <p:nvSpPr>
          <p:cNvPr id="13" name="Title 1"/>
          <p:cNvSpPr>
            <a:spLocks noGrp="1"/>
          </p:cNvSpPr>
          <p:nvPr>
            <p:ph type="title"/>
          </p:nvPr>
        </p:nvSpPr>
        <p:spPr>
          <a:xfrm>
            <a:off x="304800" y="762001"/>
            <a:ext cx="8534400" cy="838199"/>
          </a:xfrm>
        </p:spPr>
        <p:txBody>
          <a:bodyPr/>
          <a:lstStyle/>
          <a:p>
            <a:r>
              <a:rPr lang="en-US" dirty="0"/>
              <a:t>Do It! 2b: Revised Depreciation </a:t>
            </a:r>
            <a:r>
              <a:rPr lang="en-US" sz="2000" b="0" dirty="0"/>
              <a:t>(3 of 3)</a:t>
            </a:r>
            <a:endParaRPr lang="en-US" b="0" dirty="0"/>
          </a:p>
        </p:txBody>
      </p:sp>
    </p:spTree>
    <p:extLst>
      <p:ext uri="{BB962C8B-B14F-4D97-AF65-F5344CB8AC3E}">
        <p14:creationId xmlns:p14="http://schemas.microsoft.com/office/powerpoint/2010/main" xmlns="" val="385332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20" grpId="0" build="p"/>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bar graph shows plant assets as a percentage of total assets. Wumart, 64%. Great Wall Motors, 61%. Cathay Pacific Airlines, 58%. Hitachi, 25%. SAP,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8719" y="2214680"/>
            <a:ext cx="8361567" cy="3491170"/>
          </a:xfrm>
          <a:prstGeom prst="rect">
            <a:avLst/>
          </a:prstGeom>
        </p:spPr>
      </p:pic>
      <p:sp>
        <p:nvSpPr>
          <p:cNvPr id="2" name="Title 1">
            <a:extLst>
              <a:ext uri="{FF2B5EF4-FFF2-40B4-BE49-F238E27FC236}">
                <a16:creationId xmlns:a16="http://schemas.microsoft.com/office/drawing/2014/main" xmlns="" id="{54241B29-6B4C-460E-89B1-F964EF2CA3A0}"/>
              </a:ext>
            </a:extLst>
          </p:cNvPr>
          <p:cNvSpPr>
            <a:spLocks noGrp="1"/>
          </p:cNvSpPr>
          <p:nvPr>
            <p:ph type="title"/>
          </p:nvPr>
        </p:nvSpPr>
        <p:spPr>
          <a:xfrm>
            <a:off x="304800" y="762001"/>
            <a:ext cx="8534400" cy="693729"/>
          </a:xfrm>
        </p:spPr>
        <p:txBody>
          <a:bodyPr>
            <a:normAutofit/>
          </a:bodyPr>
          <a:lstStyle/>
          <a:p>
            <a:r>
              <a:rPr lang="en-US" dirty="0"/>
              <a:t>Plant Asset Expenditures </a:t>
            </a:r>
            <a:r>
              <a:rPr lang="en-US" sz="2000" b="0" dirty="0"/>
              <a:t>(2 of 2)</a:t>
            </a:r>
            <a:endParaRPr lang="en-US" dirty="0"/>
          </a:p>
        </p:txBody>
      </p:sp>
      <p:sp>
        <p:nvSpPr>
          <p:cNvPr id="3" name="Content Placeholder 2">
            <a:extLst>
              <a:ext uri="{FF2B5EF4-FFF2-40B4-BE49-F238E27FC236}">
                <a16:creationId xmlns:a16="http://schemas.microsoft.com/office/drawing/2014/main" xmlns="" id="{6A842BF7-7416-4AD0-93DD-06CB2F8C00A5}"/>
              </a:ext>
            </a:extLst>
          </p:cNvPr>
          <p:cNvSpPr>
            <a:spLocks noGrp="1"/>
          </p:cNvSpPr>
          <p:nvPr>
            <p:ph sz="quarter" idx="16"/>
          </p:nvPr>
        </p:nvSpPr>
        <p:spPr>
          <a:xfrm>
            <a:off x="304800" y="1455730"/>
            <a:ext cx="8534400" cy="462079"/>
          </a:xfrm>
        </p:spPr>
        <p:txBody>
          <a:bodyPr/>
          <a:lstStyle/>
          <a:p>
            <a:pPr>
              <a:lnSpc>
                <a:spcPct val="100000"/>
              </a:lnSpc>
              <a:spcBef>
                <a:spcPts val="1200"/>
              </a:spcBef>
            </a:pPr>
            <a:r>
              <a:rPr lang="en-US" b="1" dirty="0">
                <a:solidFill>
                  <a:srgbClr val="00007F"/>
                </a:solidFill>
              </a:rPr>
              <a:t>Plant assets </a:t>
            </a:r>
            <a:r>
              <a:rPr lang="en-US" dirty="0"/>
              <a:t>play a key role in ongoing operations.</a:t>
            </a:r>
          </a:p>
        </p:txBody>
      </p:sp>
      <p:sp>
        <p:nvSpPr>
          <p:cNvPr id="5" name="Slide Number Placeholder 4">
            <a:extLst>
              <a:ext uri="{FF2B5EF4-FFF2-40B4-BE49-F238E27FC236}">
                <a16:creationId xmlns:a16="http://schemas.microsoft.com/office/drawing/2014/main" xmlns="" id="{0852A7CC-50CA-40B4-AE3D-153232A7B7E1}"/>
              </a:ext>
            </a:extLst>
          </p:cNvPr>
          <p:cNvSpPr>
            <a:spLocks noGrp="1"/>
          </p:cNvSpPr>
          <p:nvPr>
            <p:ph type="sldNum" sz="quarter" idx="10"/>
          </p:nvPr>
        </p:nvSpPr>
        <p:spPr/>
        <p:txBody>
          <a:bodyPr/>
          <a:lstStyle/>
          <a:p>
            <a:fld id="{67B19427-F580-D146-B60E-4CADEE75497F}" type="slidenum">
              <a:rPr lang="en-US" smtClean="0"/>
              <a:pPr/>
              <a:t>5</a:t>
            </a:fld>
            <a:endParaRPr lang="en-US" dirty="0"/>
          </a:p>
        </p:txBody>
      </p:sp>
      <p:sp>
        <p:nvSpPr>
          <p:cNvPr id="6" name="Footer Placeholder 5">
            <a:extLst>
              <a:ext uri="{FF2B5EF4-FFF2-40B4-BE49-F238E27FC236}">
                <a16:creationId xmlns:a16="http://schemas.microsoft.com/office/drawing/2014/main" xmlns="" id="{9B88E121-2A3E-414E-B748-758989521492}"/>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513170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3</a:t>
            </a:r>
            <a:br>
              <a:rPr lang="en-IN" dirty="0">
                <a:solidFill>
                  <a:srgbClr val="931B21"/>
                </a:solidFill>
              </a:rPr>
            </a:br>
            <a:r>
              <a:rPr lang="en-IN" dirty="0">
                <a:solidFill>
                  <a:schemeClr val="accent1"/>
                </a:solidFill>
              </a:rPr>
              <a:t>Explain How to Account for the Disposal of Plant Assets</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50</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4274469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OBL"/>
          <p:cNvSpPr>
            <a:spLocks noGrp="1"/>
          </p:cNvSpPr>
          <p:nvPr>
            <p:ph sz="quarter" idx="4294967295"/>
          </p:nvPr>
        </p:nvSpPr>
        <p:spPr>
          <a:xfrm>
            <a:off x="310776" y="1447800"/>
            <a:ext cx="8534400" cy="4724400"/>
          </a:xfrm>
          <a:prstGeom prst="rect">
            <a:avLst/>
          </a:prstGeom>
        </p:spPr>
        <p:txBody>
          <a:bodyPr/>
          <a:lstStyle/>
          <a:p>
            <a:pPr marL="0" indent="0">
              <a:lnSpc>
                <a:spcPct val="100000"/>
              </a:lnSpc>
              <a:spcBef>
                <a:spcPts val="1200"/>
              </a:spcBef>
              <a:buClr>
                <a:srgbClr val="800000"/>
              </a:buClr>
              <a:buSzPct val="100000"/>
              <a:buNone/>
            </a:pPr>
            <a:r>
              <a:rPr lang="en-US" altLang="en-US" dirty="0"/>
              <a:t>Companies dispose of plant assets in three ways —</a:t>
            </a:r>
          </a:p>
          <a:p>
            <a:pPr marL="803275" indent="-515938">
              <a:lnSpc>
                <a:spcPct val="100000"/>
              </a:lnSpc>
              <a:spcBef>
                <a:spcPts val="1200"/>
              </a:spcBef>
              <a:buSzPct val="100000"/>
              <a:buFont typeface="+mj-lt"/>
              <a:buAutoNum type="arabicPeriod"/>
            </a:pPr>
            <a:r>
              <a:rPr lang="en-US" altLang="en-US" b="1" dirty="0"/>
              <a:t>Retirement: </a:t>
            </a:r>
            <a:r>
              <a:rPr lang="en-US" dirty="0"/>
              <a:t>Equipment is scrapped or discarded</a:t>
            </a:r>
          </a:p>
          <a:p>
            <a:pPr marL="803275" indent="-515938">
              <a:lnSpc>
                <a:spcPct val="100000"/>
              </a:lnSpc>
              <a:spcBef>
                <a:spcPts val="1200"/>
              </a:spcBef>
              <a:buSzPct val="100000"/>
              <a:buFont typeface="+mj-lt"/>
              <a:buAutoNum type="arabicPeriod"/>
            </a:pPr>
            <a:r>
              <a:rPr lang="en-US" altLang="en-US" b="1" dirty="0"/>
              <a:t>Sale: </a:t>
            </a:r>
            <a:r>
              <a:rPr lang="en-US" altLang="en-US" dirty="0"/>
              <a:t>Equipment is sold to another party</a:t>
            </a:r>
          </a:p>
          <a:p>
            <a:pPr marL="803275" indent="-515938">
              <a:lnSpc>
                <a:spcPct val="100000"/>
              </a:lnSpc>
              <a:spcBef>
                <a:spcPts val="1200"/>
              </a:spcBef>
              <a:buSzPct val="100000"/>
              <a:buFont typeface="+mj-lt"/>
              <a:buAutoNum type="arabicPeriod"/>
            </a:pPr>
            <a:r>
              <a:rPr lang="en-US" altLang="en-US" b="1" dirty="0"/>
              <a:t>Exchange: </a:t>
            </a:r>
            <a:r>
              <a:rPr lang="en-US" altLang="en-US" dirty="0"/>
              <a:t>Equipment is traded for new equipment</a:t>
            </a:r>
          </a:p>
          <a:p>
            <a:pPr marL="0" indent="0">
              <a:lnSpc>
                <a:spcPct val="100000"/>
              </a:lnSpc>
              <a:spcBef>
                <a:spcPts val="2400"/>
              </a:spcBef>
              <a:buNone/>
            </a:pPr>
            <a:r>
              <a:rPr lang="en-US" altLang="en-US" dirty="0"/>
              <a:t>Record depreciation up to the </a:t>
            </a:r>
            <a:r>
              <a:rPr lang="en-US" altLang="en-US" b="1" dirty="0"/>
              <a:t>date of disposal</a:t>
            </a:r>
            <a:r>
              <a:rPr lang="en-US" altLang="en-US" dirty="0"/>
              <a:t>.</a:t>
            </a:r>
          </a:p>
          <a:p>
            <a:pPr marL="0" indent="0">
              <a:lnSpc>
                <a:spcPct val="100000"/>
              </a:lnSpc>
              <a:spcBef>
                <a:spcPts val="1200"/>
              </a:spcBef>
              <a:buNone/>
            </a:pPr>
            <a:r>
              <a:rPr lang="en-US" altLang="en-US" b="1" dirty="0"/>
              <a:t>Eliminate asset </a:t>
            </a:r>
            <a:r>
              <a:rPr lang="en-US" altLang="en-US" dirty="0"/>
              <a:t>by (1) debiting Accumulated Depreciation, and (2) crediting the asset account.</a:t>
            </a:r>
          </a:p>
        </p:txBody>
      </p:sp>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51</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Plant Asset Disposals</a:t>
            </a:r>
          </a:p>
        </p:txBody>
      </p:sp>
    </p:spTree>
    <p:extLst>
      <p:ext uri="{BB962C8B-B14F-4D97-AF65-F5344CB8AC3E}">
        <p14:creationId xmlns:p14="http://schemas.microsoft.com/office/powerpoint/2010/main" xmlns="" val="3451891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C6FFC-0047-4F46-BB98-E879CAD7C771}"/>
              </a:ext>
            </a:extLst>
          </p:cNvPr>
          <p:cNvSpPr>
            <a:spLocks noGrp="1"/>
          </p:cNvSpPr>
          <p:nvPr>
            <p:ph type="title"/>
          </p:nvPr>
        </p:nvSpPr>
        <p:spPr/>
        <p:txBody>
          <a:bodyPr>
            <a:normAutofit/>
          </a:bodyPr>
          <a:lstStyle/>
          <a:p>
            <a:r>
              <a:rPr lang="en-US" dirty="0"/>
              <a:t>Retirement of Plant Assets </a:t>
            </a:r>
            <a:r>
              <a:rPr lang="en-US" sz="2000" b="0" dirty="0"/>
              <a:t>(1 of 3)</a:t>
            </a:r>
          </a:p>
        </p:txBody>
      </p:sp>
      <p:sp>
        <p:nvSpPr>
          <p:cNvPr id="3" name="Content Placeholder 2">
            <a:extLst>
              <a:ext uri="{FF2B5EF4-FFF2-40B4-BE49-F238E27FC236}">
                <a16:creationId xmlns:a16="http://schemas.microsoft.com/office/drawing/2014/main" xmlns="" id="{E8A84E0F-E33E-46FD-8055-588AB02E7BD0}"/>
              </a:ext>
            </a:extLst>
          </p:cNvPr>
          <p:cNvSpPr>
            <a:spLocks noGrp="1"/>
          </p:cNvSpPr>
          <p:nvPr>
            <p:ph sz="quarter" idx="16"/>
          </p:nvPr>
        </p:nvSpPr>
        <p:spPr>
          <a:xfrm>
            <a:off x="304800" y="1455730"/>
            <a:ext cx="8534400" cy="3187590"/>
          </a:xfrm>
        </p:spPr>
        <p:txBody>
          <a:bodyPr/>
          <a:lstStyle/>
          <a:p>
            <a:pPr marL="569913" indent="-338138">
              <a:lnSpc>
                <a:spcPct val="100000"/>
              </a:lnSpc>
              <a:spcBef>
                <a:spcPts val="1200"/>
              </a:spcBef>
              <a:buClr>
                <a:schemeClr val="accent2"/>
              </a:buClr>
              <a:buFont typeface="Arial" panose="020B0604020202020204" pitchFamily="34" charset="0"/>
              <a:buChar char="•"/>
            </a:pPr>
            <a:r>
              <a:rPr lang="en-US" b="1" dirty="0"/>
              <a:t>No cash </a:t>
            </a:r>
            <a:r>
              <a:rPr lang="en-US" dirty="0"/>
              <a:t>is received </a:t>
            </a:r>
          </a:p>
          <a:p>
            <a:pPr marL="569913" indent="-338138">
              <a:lnSpc>
                <a:spcPct val="100000"/>
              </a:lnSpc>
              <a:spcBef>
                <a:spcPts val="1200"/>
              </a:spcBef>
              <a:buClr>
                <a:schemeClr val="accent2"/>
              </a:buClr>
              <a:buFont typeface="Arial" panose="020B0604020202020204" pitchFamily="34" charset="0"/>
              <a:buChar char="•"/>
            </a:pPr>
            <a:r>
              <a:rPr lang="en-US" b="1" dirty="0"/>
              <a:t>Decrease (debit) Accumulated Depreciation</a:t>
            </a:r>
            <a:r>
              <a:rPr lang="en-US" dirty="0"/>
              <a:t> for full amount of depreciation taken over life of asset</a:t>
            </a:r>
          </a:p>
          <a:p>
            <a:pPr marL="569913" indent="-338138">
              <a:lnSpc>
                <a:spcPct val="100000"/>
              </a:lnSpc>
              <a:spcBef>
                <a:spcPts val="1200"/>
              </a:spcBef>
              <a:buClr>
                <a:schemeClr val="accent2"/>
              </a:buClr>
              <a:buFont typeface="Arial" panose="020B0604020202020204" pitchFamily="34" charset="0"/>
              <a:buChar char="•"/>
            </a:pPr>
            <a:r>
              <a:rPr lang="en-US" b="1" dirty="0"/>
              <a:t>Decrease (credit) asset account</a:t>
            </a:r>
            <a:r>
              <a:rPr lang="en-US" dirty="0"/>
              <a:t> for original cost of asset</a:t>
            </a:r>
          </a:p>
        </p:txBody>
      </p:sp>
      <p:sp>
        <p:nvSpPr>
          <p:cNvPr id="4" name="Slide Number Placeholder 3">
            <a:extLst>
              <a:ext uri="{FF2B5EF4-FFF2-40B4-BE49-F238E27FC236}">
                <a16:creationId xmlns:a16="http://schemas.microsoft.com/office/drawing/2014/main" xmlns="" id="{91D6343F-6B07-45DC-93D3-7DBAB8996C03}"/>
              </a:ext>
            </a:extLst>
          </p:cNvPr>
          <p:cNvSpPr>
            <a:spLocks noGrp="1"/>
          </p:cNvSpPr>
          <p:nvPr>
            <p:ph type="sldNum" sz="quarter" idx="10"/>
          </p:nvPr>
        </p:nvSpPr>
        <p:spPr/>
        <p:txBody>
          <a:bodyPr/>
          <a:lstStyle/>
          <a:p>
            <a:fld id="{67B19427-F580-D146-B60E-4CADEE75497F}" type="slidenum">
              <a:rPr lang="en-US" smtClean="0"/>
              <a:pPr/>
              <a:t>52</a:t>
            </a:fld>
            <a:endParaRPr lang="en-US" dirty="0"/>
          </a:p>
        </p:txBody>
      </p:sp>
      <p:sp>
        <p:nvSpPr>
          <p:cNvPr id="5" name="Footer Placeholder 4">
            <a:extLst>
              <a:ext uri="{FF2B5EF4-FFF2-40B4-BE49-F238E27FC236}">
                <a16:creationId xmlns:a16="http://schemas.microsoft.com/office/drawing/2014/main" xmlns="" id="{29ABD5FA-5D90-412A-8FFC-58B875FBA1A7}"/>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032714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OBL"/>
          <p:cNvSpPr>
            <a:spLocks noGrp="1"/>
          </p:cNvSpPr>
          <p:nvPr>
            <p:ph sz="quarter" idx="4294967295"/>
          </p:nvPr>
        </p:nvSpPr>
        <p:spPr>
          <a:xfrm>
            <a:off x="310776" y="1447800"/>
            <a:ext cx="8534400" cy="1753515"/>
          </a:xfrm>
          <a:prstGeom prst="rect">
            <a:avLst/>
          </a:prstGeom>
        </p:spPr>
        <p:txBody>
          <a:bodyPr/>
          <a:lstStyle/>
          <a:p>
            <a:pPr marL="0" indent="0">
              <a:lnSpc>
                <a:spcPct val="100000"/>
              </a:lnSpc>
              <a:spcBef>
                <a:spcPts val="1200"/>
              </a:spcBef>
              <a:buClr>
                <a:srgbClr val="800000"/>
              </a:buClr>
              <a:buSzPct val="100000"/>
              <a:buNone/>
            </a:pPr>
            <a:r>
              <a:rPr lang="en-US" sz="2600" b="1" dirty="0"/>
              <a:t>Illustration: </a:t>
            </a:r>
            <a:r>
              <a:rPr lang="en-US" sz="2600" dirty="0"/>
              <a:t>Hobart Publishing retires its computer printers, which cost €32,000. The accumulated depreciation on these printers is €32,000. Prepare the entry to record this retirement.</a:t>
            </a:r>
          </a:p>
          <a:p>
            <a:pPr marL="457200" indent="-457200">
              <a:lnSpc>
                <a:spcPct val="100000"/>
              </a:lnSpc>
              <a:spcBef>
                <a:spcPts val="1200"/>
              </a:spcBef>
              <a:buNone/>
              <a:tabLst>
                <a:tab pos="6746875" algn="r"/>
                <a:tab pos="8118475" algn="r"/>
              </a:tabLst>
            </a:pPr>
            <a:endParaRPr lang="en-US" altLang="en-US" sz="2600" dirty="0"/>
          </a:p>
        </p:txBody>
      </p:sp>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53</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t>Retirement of Plant Assets </a:t>
            </a:r>
            <a:r>
              <a:rPr lang="en-US" sz="2000" b="0" dirty="0"/>
              <a:t>(2 of 3)</a:t>
            </a:r>
            <a:endParaRPr lang="en-US" sz="4000" b="1" dirty="0">
              <a:solidFill>
                <a:schemeClr val="accent1"/>
              </a:solidFill>
              <a:latin typeface="+mn-lt"/>
              <a:ea typeface="Source Sans Pro" charset="0"/>
              <a:cs typeface="Calibri" panose="020F0502020204030204" pitchFamily="34" charset="0"/>
            </a:endParaRPr>
          </a:p>
        </p:txBody>
      </p:sp>
      <p:sp>
        <p:nvSpPr>
          <p:cNvPr id="7" name="LOBL"/>
          <p:cNvSpPr>
            <a:spLocks noGrp="1"/>
          </p:cNvSpPr>
          <p:nvPr>
            <p:ph sz="quarter" idx="4294967295"/>
          </p:nvPr>
        </p:nvSpPr>
        <p:spPr>
          <a:xfrm>
            <a:off x="314300" y="4795110"/>
            <a:ext cx="8534400" cy="834845"/>
          </a:xfrm>
          <a:prstGeom prst="rect">
            <a:avLst/>
          </a:prstGeom>
        </p:spPr>
        <p:txBody>
          <a:bodyPr/>
          <a:lstStyle/>
          <a:p>
            <a:pPr marL="0" indent="0">
              <a:lnSpc>
                <a:spcPct val="100000"/>
              </a:lnSpc>
              <a:spcBef>
                <a:spcPts val="2400"/>
              </a:spcBef>
              <a:buNone/>
              <a:tabLst>
                <a:tab pos="6746875" algn="r"/>
                <a:tab pos="8118475" algn="r"/>
              </a:tabLst>
            </a:pPr>
            <a:r>
              <a:rPr lang="en-US" altLang="en-US" sz="2600" b="1" dirty="0"/>
              <a:t>Question: </a:t>
            </a:r>
            <a:r>
              <a:rPr lang="en-US" altLang="en-US" sz="2600" dirty="0"/>
              <a:t>What happens if a fully depreciated plant asset is still useful to the company?</a:t>
            </a:r>
          </a:p>
          <a:p>
            <a:pPr marL="457200" indent="-457200">
              <a:lnSpc>
                <a:spcPct val="100000"/>
              </a:lnSpc>
              <a:spcBef>
                <a:spcPts val="1200"/>
              </a:spcBef>
              <a:buNone/>
              <a:tabLst>
                <a:tab pos="6746875" algn="r"/>
                <a:tab pos="8118475" algn="r"/>
              </a:tabLst>
            </a:pPr>
            <a:endParaRPr lang="en-US" altLang="en-US" sz="2600" dirty="0"/>
          </a:p>
        </p:txBody>
      </p:sp>
      <p:sp>
        <p:nvSpPr>
          <p:cNvPr id="9"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321880" y="3940850"/>
            <a:ext cx="6293385" cy="474785"/>
          </a:xfrm>
          <a:prstGeom prst="rect">
            <a:avLst/>
          </a:prstGeom>
          <a:ln>
            <a:noFill/>
          </a:ln>
        </p:spPr>
        <p:txBody>
          <a:bodyPr anchor="ctr" anchorCtr="0"/>
          <a:lstStyle/>
          <a:p>
            <a:pPr marL="457200" indent="0">
              <a:lnSpc>
                <a:spcPct val="100000"/>
              </a:lnSpc>
              <a:spcBef>
                <a:spcPts val="1200"/>
              </a:spcBef>
              <a:buNone/>
            </a:pPr>
            <a:r>
              <a:rPr lang="en-US" sz="2600" dirty="0">
                <a:latin typeface="Calibri" panose="020F0502020204030204" pitchFamily="34" charset="0"/>
                <a:cs typeface="Calibri" panose="020F0502020204030204" pitchFamily="34" charset="0"/>
              </a:rPr>
              <a:t>Equipment</a:t>
            </a:r>
            <a:endParaRPr lang="en-US" sz="2600" dirty="0"/>
          </a:p>
        </p:txBody>
      </p:sp>
      <p:sp>
        <p:nvSpPr>
          <p:cNvPr id="11"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6924745" y="3940850"/>
            <a:ext cx="1745943" cy="474785"/>
          </a:xfrm>
          <a:prstGeom prst="rect">
            <a:avLst/>
          </a:prstGeom>
          <a:ln>
            <a:noFill/>
          </a:ln>
        </p:spPr>
        <p:txBody>
          <a:bodyPr anchor="ctr" anchorCtr="0"/>
          <a:lstStyle/>
          <a:p>
            <a:pPr marL="0" indent="0" algn="r">
              <a:lnSpc>
                <a:spcPct val="100000"/>
              </a:lnSpc>
              <a:spcBef>
                <a:spcPts val="1200"/>
              </a:spcBef>
              <a:buNone/>
            </a:pPr>
            <a:r>
              <a:rPr lang="en-US" sz="2600" dirty="0">
                <a:cs typeface="Calibri" panose="020F0502020204030204" pitchFamily="34" charset="0"/>
              </a:rPr>
              <a:t>32,000</a:t>
            </a:r>
          </a:p>
        </p:txBody>
      </p:sp>
      <p:sp>
        <p:nvSpPr>
          <p:cNvPr id="12"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321881" y="3464216"/>
            <a:ext cx="5995704" cy="474785"/>
          </a:xfrm>
          <a:prstGeom prst="rect">
            <a:avLst/>
          </a:prstGeom>
          <a:ln>
            <a:noFill/>
          </a:ln>
        </p:spPr>
        <p:txBody>
          <a:bodyPr anchor="ctr" anchorCtr="0"/>
          <a:lstStyle/>
          <a:p>
            <a:pPr marL="0" indent="0">
              <a:lnSpc>
                <a:spcPct val="100000"/>
              </a:lnSpc>
              <a:spcBef>
                <a:spcPts val="1200"/>
              </a:spcBef>
              <a:buNone/>
            </a:pPr>
            <a:r>
              <a:rPr lang="en-US" sz="2600" dirty="0">
                <a:latin typeface="Calibri" panose="020F0502020204030204" pitchFamily="34" charset="0"/>
                <a:cs typeface="Calibri" panose="020F0502020204030204" pitchFamily="34" charset="0"/>
              </a:rPr>
              <a:t>Accumulated Depreciation—Equipment</a:t>
            </a:r>
            <a:endParaRPr lang="en-US" sz="2600" dirty="0"/>
          </a:p>
        </p:txBody>
      </p:sp>
      <p:sp>
        <p:nvSpPr>
          <p:cNvPr id="13"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5862215" y="3464216"/>
            <a:ext cx="1515902" cy="474785"/>
          </a:xfrm>
          <a:prstGeom prst="rect">
            <a:avLst/>
          </a:prstGeom>
          <a:ln>
            <a:noFill/>
          </a:ln>
        </p:spPr>
        <p:txBody>
          <a:bodyPr anchor="ctr" anchorCtr="0"/>
          <a:lstStyle/>
          <a:p>
            <a:pPr marL="0" indent="0" algn="r">
              <a:lnSpc>
                <a:spcPct val="100000"/>
              </a:lnSpc>
              <a:spcBef>
                <a:spcPts val="1200"/>
              </a:spcBef>
              <a:buNone/>
            </a:pPr>
            <a:r>
              <a:rPr lang="en-US" sz="2600" dirty="0"/>
              <a:t>32,000</a:t>
            </a:r>
          </a:p>
        </p:txBody>
      </p:sp>
    </p:spTree>
    <p:extLst>
      <p:ext uri="{BB962C8B-B14F-4D97-AF65-F5344CB8AC3E}">
        <p14:creationId xmlns:p14="http://schemas.microsoft.com/office/powerpoint/2010/main" xmlns="" val="393915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1" grpId="0" build="p"/>
      <p:bldP spid="12" grpId="0" build="p"/>
      <p:bldP spid="1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OBL"/>
          <p:cNvSpPr>
            <a:spLocks noGrp="1"/>
          </p:cNvSpPr>
          <p:nvPr>
            <p:ph sz="quarter" idx="4294967295"/>
          </p:nvPr>
        </p:nvSpPr>
        <p:spPr>
          <a:xfrm>
            <a:off x="310776" y="1447801"/>
            <a:ext cx="8534400" cy="1374040"/>
          </a:xfrm>
          <a:prstGeom prst="rect">
            <a:avLst/>
          </a:prstGeom>
        </p:spPr>
        <p:txBody>
          <a:bodyPr/>
          <a:lstStyle/>
          <a:p>
            <a:pPr marL="0" indent="0">
              <a:lnSpc>
                <a:spcPct val="100000"/>
              </a:lnSpc>
              <a:spcBef>
                <a:spcPts val="1200"/>
              </a:spcBef>
              <a:buClr>
                <a:srgbClr val="800000"/>
              </a:buClr>
              <a:buSzPct val="100000"/>
              <a:buNone/>
            </a:pPr>
            <a:r>
              <a:rPr lang="en-US" sz="2600" b="1" dirty="0"/>
              <a:t>Illustration: </a:t>
            </a:r>
            <a:r>
              <a:rPr lang="en-US" altLang="en-US" sz="2600" dirty="0"/>
              <a:t>Sunset Company discards delivery equipment that cost €18,000 and has accumulated depreciation of €14,000. The journal entry is?</a:t>
            </a:r>
            <a:endParaRPr lang="en-US" sz="2600" dirty="0"/>
          </a:p>
          <a:p>
            <a:pPr marL="457200" indent="-457200">
              <a:lnSpc>
                <a:spcPct val="100000"/>
              </a:lnSpc>
              <a:spcBef>
                <a:spcPts val="1200"/>
              </a:spcBef>
              <a:buNone/>
              <a:tabLst>
                <a:tab pos="6746875" algn="r"/>
                <a:tab pos="8118475" algn="r"/>
              </a:tabLst>
            </a:pPr>
            <a:endParaRPr lang="en-US" altLang="en-US" sz="2600" dirty="0"/>
          </a:p>
        </p:txBody>
      </p:sp>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54</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t>Retirement of Plant Assets </a:t>
            </a:r>
            <a:r>
              <a:rPr lang="en-US" sz="2000" b="0" dirty="0"/>
              <a:t>(3 of 3)</a:t>
            </a:r>
            <a:endParaRPr lang="en-US" sz="4000" b="1" dirty="0">
              <a:solidFill>
                <a:schemeClr val="accent1"/>
              </a:solidFill>
              <a:latin typeface="+mn-lt"/>
              <a:ea typeface="Source Sans Pro" charset="0"/>
              <a:cs typeface="Calibri" panose="020F0502020204030204" pitchFamily="34" charset="0"/>
            </a:endParaRPr>
          </a:p>
        </p:txBody>
      </p:sp>
      <p:sp>
        <p:nvSpPr>
          <p:cNvPr id="7" name="LOBL"/>
          <p:cNvSpPr>
            <a:spLocks noGrp="1"/>
          </p:cNvSpPr>
          <p:nvPr>
            <p:ph sz="quarter" idx="4294967295"/>
          </p:nvPr>
        </p:nvSpPr>
        <p:spPr>
          <a:xfrm>
            <a:off x="314300" y="4795110"/>
            <a:ext cx="8534400" cy="986635"/>
          </a:xfrm>
          <a:prstGeom prst="rect">
            <a:avLst/>
          </a:prstGeom>
        </p:spPr>
        <p:txBody>
          <a:bodyPr/>
          <a:lstStyle/>
          <a:p>
            <a:pPr marL="0" indent="0">
              <a:lnSpc>
                <a:spcPct val="100000"/>
              </a:lnSpc>
              <a:spcBef>
                <a:spcPts val="1200"/>
              </a:spcBef>
              <a:buNone/>
              <a:tabLst>
                <a:tab pos="6746875" algn="r"/>
                <a:tab pos="8118475" algn="r"/>
              </a:tabLst>
            </a:pPr>
            <a:r>
              <a:rPr lang="en-US" altLang="en-US" sz="2600" dirty="0"/>
              <a:t>Companies report a loss on disposal in the </a:t>
            </a:r>
            <a:r>
              <a:rPr lang="en-US" altLang="en-US" sz="2600" b="1" dirty="0"/>
              <a:t>“Other income and expense”</a:t>
            </a:r>
            <a:r>
              <a:rPr lang="en-US" altLang="en-US" sz="2600" dirty="0"/>
              <a:t> section of the income statement.</a:t>
            </a:r>
          </a:p>
          <a:p>
            <a:pPr marL="457200" indent="-457200">
              <a:lnSpc>
                <a:spcPct val="100000"/>
              </a:lnSpc>
              <a:spcBef>
                <a:spcPts val="1200"/>
              </a:spcBef>
              <a:buNone/>
              <a:tabLst>
                <a:tab pos="6746875" algn="r"/>
                <a:tab pos="8118475" algn="r"/>
              </a:tabLst>
            </a:pPr>
            <a:endParaRPr lang="en-US" altLang="en-US" sz="2600" dirty="0"/>
          </a:p>
        </p:txBody>
      </p:sp>
      <p:sp>
        <p:nvSpPr>
          <p:cNvPr id="9"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321880" y="3374369"/>
            <a:ext cx="6293385" cy="474785"/>
          </a:xfrm>
          <a:prstGeom prst="rect">
            <a:avLst/>
          </a:prstGeom>
          <a:ln>
            <a:noFill/>
          </a:ln>
        </p:spPr>
        <p:txBody>
          <a:bodyPr anchor="ctr" anchorCtr="0"/>
          <a:lstStyle/>
          <a:p>
            <a:pPr marL="0" indent="0">
              <a:lnSpc>
                <a:spcPct val="100000"/>
              </a:lnSpc>
              <a:spcBef>
                <a:spcPts val="1200"/>
              </a:spcBef>
              <a:buNone/>
            </a:pPr>
            <a:r>
              <a:rPr lang="en-US" sz="2600" dirty="0">
                <a:latin typeface="Calibri" panose="020F0502020204030204" pitchFamily="34" charset="0"/>
                <a:cs typeface="Calibri" panose="020F0502020204030204" pitchFamily="34" charset="0"/>
              </a:rPr>
              <a:t>Loss on Disposal of Plant Assets</a:t>
            </a:r>
            <a:endParaRPr lang="en-US" sz="2600" dirty="0"/>
          </a:p>
        </p:txBody>
      </p:sp>
      <p:sp>
        <p:nvSpPr>
          <p:cNvPr id="11"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5634530" y="3374369"/>
            <a:ext cx="1745943" cy="474785"/>
          </a:xfrm>
          <a:prstGeom prst="rect">
            <a:avLst/>
          </a:prstGeom>
          <a:ln>
            <a:noFill/>
          </a:ln>
        </p:spPr>
        <p:txBody>
          <a:bodyPr anchor="ctr" anchorCtr="0"/>
          <a:lstStyle/>
          <a:p>
            <a:pPr marL="0" indent="0" algn="r">
              <a:lnSpc>
                <a:spcPct val="100000"/>
              </a:lnSpc>
              <a:spcBef>
                <a:spcPts val="1200"/>
              </a:spcBef>
              <a:buNone/>
            </a:pPr>
            <a:r>
              <a:rPr lang="en-US" sz="2600" dirty="0">
                <a:cs typeface="Calibri" panose="020F0502020204030204" pitchFamily="34" charset="0"/>
              </a:rPr>
              <a:t>4,000</a:t>
            </a:r>
          </a:p>
        </p:txBody>
      </p:sp>
      <p:sp>
        <p:nvSpPr>
          <p:cNvPr id="12"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321881" y="2897735"/>
            <a:ext cx="5995704" cy="474785"/>
          </a:xfrm>
          <a:prstGeom prst="rect">
            <a:avLst/>
          </a:prstGeom>
          <a:ln>
            <a:noFill/>
          </a:ln>
        </p:spPr>
        <p:txBody>
          <a:bodyPr anchor="ctr" anchorCtr="0"/>
          <a:lstStyle/>
          <a:p>
            <a:pPr marL="0" indent="0">
              <a:lnSpc>
                <a:spcPct val="100000"/>
              </a:lnSpc>
              <a:spcBef>
                <a:spcPts val="1200"/>
              </a:spcBef>
              <a:buNone/>
            </a:pPr>
            <a:r>
              <a:rPr lang="en-US" sz="2600" dirty="0">
                <a:latin typeface="Calibri" panose="020F0502020204030204" pitchFamily="34" charset="0"/>
                <a:cs typeface="Calibri" panose="020F0502020204030204" pitchFamily="34" charset="0"/>
              </a:rPr>
              <a:t>Accumulated Depreciation—Equipment</a:t>
            </a:r>
            <a:endParaRPr lang="en-US" sz="2600" dirty="0"/>
          </a:p>
        </p:txBody>
      </p:sp>
      <p:sp>
        <p:nvSpPr>
          <p:cNvPr id="13"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5862215" y="2897735"/>
            <a:ext cx="1515902" cy="474785"/>
          </a:xfrm>
          <a:prstGeom prst="rect">
            <a:avLst/>
          </a:prstGeom>
          <a:ln>
            <a:noFill/>
          </a:ln>
        </p:spPr>
        <p:txBody>
          <a:bodyPr anchor="ctr" anchorCtr="0"/>
          <a:lstStyle/>
          <a:p>
            <a:pPr marL="0" indent="0" algn="r">
              <a:lnSpc>
                <a:spcPct val="100000"/>
              </a:lnSpc>
              <a:spcBef>
                <a:spcPts val="1200"/>
              </a:spcBef>
              <a:buNone/>
            </a:pPr>
            <a:r>
              <a:rPr lang="en-US" sz="2600" dirty="0"/>
              <a:t>14,000</a:t>
            </a:r>
          </a:p>
        </p:txBody>
      </p:sp>
      <p:sp>
        <p:nvSpPr>
          <p:cNvPr id="15"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321880" y="3849007"/>
            <a:ext cx="6293385" cy="474785"/>
          </a:xfrm>
          <a:prstGeom prst="rect">
            <a:avLst/>
          </a:prstGeom>
          <a:ln>
            <a:noFill/>
          </a:ln>
        </p:spPr>
        <p:txBody>
          <a:bodyPr anchor="ctr" anchorCtr="0"/>
          <a:lstStyle/>
          <a:p>
            <a:pPr marL="457200" indent="0">
              <a:lnSpc>
                <a:spcPct val="100000"/>
              </a:lnSpc>
              <a:spcBef>
                <a:spcPts val="1200"/>
              </a:spcBef>
              <a:buNone/>
            </a:pPr>
            <a:r>
              <a:rPr lang="en-US" sz="2600" dirty="0">
                <a:latin typeface="Calibri" panose="020F0502020204030204" pitchFamily="34" charset="0"/>
                <a:cs typeface="Calibri" panose="020F0502020204030204" pitchFamily="34" charset="0"/>
              </a:rPr>
              <a:t>Equipment</a:t>
            </a:r>
            <a:endParaRPr lang="en-US" sz="2600" dirty="0"/>
          </a:p>
        </p:txBody>
      </p:sp>
      <p:sp>
        <p:nvSpPr>
          <p:cNvPr id="16"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6924745" y="3849007"/>
            <a:ext cx="1745943" cy="474785"/>
          </a:xfrm>
          <a:prstGeom prst="rect">
            <a:avLst/>
          </a:prstGeom>
          <a:ln>
            <a:noFill/>
          </a:ln>
        </p:spPr>
        <p:txBody>
          <a:bodyPr anchor="ctr" anchorCtr="0"/>
          <a:lstStyle/>
          <a:p>
            <a:pPr marL="0" indent="0" algn="r">
              <a:lnSpc>
                <a:spcPct val="100000"/>
              </a:lnSpc>
              <a:spcBef>
                <a:spcPts val="1200"/>
              </a:spcBef>
              <a:buNone/>
            </a:pPr>
            <a:r>
              <a:rPr lang="en-US" sz="2600" dirty="0">
                <a:cs typeface="Calibri" panose="020F0502020204030204" pitchFamily="34" charset="0"/>
              </a:rPr>
              <a:t>18,000</a:t>
            </a:r>
          </a:p>
        </p:txBody>
      </p:sp>
    </p:spTree>
    <p:extLst>
      <p:ext uri="{BB962C8B-B14F-4D97-AF65-F5344CB8AC3E}">
        <p14:creationId xmlns:p14="http://schemas.microsoft.com/office/powerpoint/2010/main" xmlns="" val="225442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1" grpId="0" build="p"/>
      <p:bldP spid="12" grpId="0" build="p"/>
      <p:bldP spid="13" grpId="0" build="p"/>
      <p:bldP spid="15" grpId="0" build="p"/>
      <p:bldP spid="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C2B7C0-EE39-487B-A6D9-285741ABB074}"/>
              </a:ext>
            </a:extLst>
          </p:cNvPr>
          <p:cNvSpPr>
            <a:spLocks noGrp="1"/>
          </p:cNvSpPr>
          <p:nvPr>
            <p:ph type="title"/>
          </p:nvPr>
        </p:nvSpPr>
        <p:spPr/>
        <p:txBody>
          <a:bodyPr>
            <a:normAutofit/>
          </a:bodyPr>
          <a:lstStyle/>
          <a:p>
            <a:r>
              <a:rPr lang="en-US" dirty="0"/>
              <a:t>Sale of Plant Assets </a:t>
            </a:r>
            <a:r>
              <a:rPr lang="en-US" sz="2000" b="0" dirty="0"/>
              <a:t>(1</a:t>
            </a:r>
            <a:r>
              <a:rPr lang="en-US" sz="2000" b="0" baseline="0" dirty="0"/>
              <a:t> of 4)</a:t>
            </a:r>
            <a:endParaRPr lang="en-US" sz="2000" b="0" dirty="0"/>
          </a:p>
        </p:txBody>
      </p:sp>
      <p:sp>
        <p:nvSpPr>
          <p:cNvPr id="3" name="Content Placeholder 2">
            <a:extLst>
              <a:ext uri="{FF2B5EF4-FFF2-40B4-BE49-F238E27FC236}">
                <a16:creationId xmlns:a16="http://schemas.microsoft.com/office/drawing/2014/main" xmlns="" id="{17391CD7-9717-4C70-924C-924EF5894027}"/>
              </a:ext>
            </a:extLst>
          </p:cNvPr>
          <p:cNvSpPr>
            <a:spLocks noGrp="1"/>
          </p:cNvSpPr>
          <p:nvPr>
            <p:ph sz="quarter" idx="16"/>
          </p:nvPr>
        </p:nvSpPr>
        <p:spPr>
          <a:xfrm>
            <a:off x="304800" y="1455730"/>
            <a:ext cx="8534400" cy="4419600"/>
          </a:xfrm>
        </p:spPr>
        <p:txBody>
          <a:bodyPr/>
          <a:lstStyle/>
          <a:p>
            <a:pPr marL="0" lvl="1" indent="0">
              <a:lnSpc>
                <a:spcPct val="100000"/>
              </a:lnSpc>
              <a:spcBef>
                <a:spcPts val="1200"/>
              </a:spcBef>
              <a:buSzPct val="80000"/>
              <a:buNone/>
            </a:pPr>
            <a:r>
              <a:rPr lang="en-US" altLang="en-US" sz="2800" dirty="0">
                <a:latin typeface="Calibri" panose="020F0502020204030204" pitchFamily="34" charset="0"/>
                <a:cs typeface="Calibri" panose="020F0502020204030204" pitchFamily="34" charset="0"/>
              </a:rPr>
              <a:t>Compare the </a:t>
            </a:r>
            <a:r>
              <a:rPr lang="en-US" altLang="en-US" sz="2800" b="1" dirty="0">
                <a:latin typeface="Calibri" panose="020F0502020204030204" pitchFamily="34" charset="0"/>
                <a:cs typeface="Calibri" panose="020F0502020204030204" pitchFamily="34" charset="0"/>
              </a:rPr>
              <a:t>book</a:t>
            </a:r>
            <a:r>
              <a:rPr lang="en-US" altLang="en-US" sz="2800" dirty="0">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value</a:t>
            </a:r>
            <a:r>
              <a:rPr lang="en-US" altLang="en-US" sz="2800" dirty="0">
                <a:latin typeface="Calibri" panose="020F0502020204030204" pitchFamily="34" charset="0"/>
                <a:cs typeface="Calibri" panose="020F0502020204030204" pitchFamily="34" charset="0"/>
              </a:rPr>
              <a:t> of the asset with the </a:t>
            </a:r>
            <a:r>
              <a:rPr lang="en-US" altLang="en-US" sz="2800" b="1" dirty="0">
                <a:latin typeface="Calibri" panose="020F0502020204030204" pitchFamily="34" charset="0"/>
                <a:cs typeface="Calibri" panose="020F0502020204030204" pitchFamily="34" charset="0"/>
              </a:rPr>
              <a:t>proceeds </a:t>
            </a:r>
            <a:r>
              <a:rPr lang="en-US" altLang="en-US" sz="2800" dirty="0">
                <a:latin typeface="Calibri" panose="020F0502020204030204" pitchFamily="34" charset="0"/>
                <a:cs typeface="Calibri" panose="020F0502020204030204" pitchFamily="34" charset="0"/>
              </a:rPr>
              <a:t>received from the sale. </a:t>
            </a:r>
          </a:p>
          <a:p>
            <a:pPr marL="574675" lvl="2" indent="-346075">
              <a:lnSpc>
                <a:spcPct val="100000"/>
              </a:lnSpc>
              <a:spcBef>
                <a:spcPts val="1200"/>
              </a:spcBef>
              <a:buClr>
                <a:schemeClr val="accent2"/>
              </a:buClr>
              <a:buSzPct val="100000"/>
            </a:pPr>
            <a:r>
              <a:rPr lang="en-US" altLang="en-US" sz="2800" dirty="0">
                <a:latin typeface="Calibri" panose="020F0502020204030204" pitchFamily="34" charset="0"/>
                <a:cs typeface="Calibri" panose="020F0502020204030204" pitchFamily="34" charset="0"/>
              </a:rPr>
              <a:t>If proceeds</a:t>
            </a:r>
            <a:r>
              <a:rPr lang="en-US" altLang="en-US" sz="2800" b="1" dirty="0">
                <a:latin typeface="Calibri" panose="020F0502020204030204" pitchFamily="34" charset="0"/>
                <a:cs typeface="Calibri" panose="020F0502020204030204" pitchFamily="34" charset="0"/>
              </a:rPr>
              <a:t> exceed </a:t>
            </a:r>
            <a:r>
              <a:rPr lang="en-US" altLang="en-US" sz="2800" dirty="0">
                <a:latin typeface="Calibri" panose="020F0502020204030204" pitchFamily="34" charset="0"/>
                <a:cs typeface="Calibri" panose="020F0502020204030204" pitchFamily="34" charset="0"/>
              </a:rPr>
              <a:t>the book value, a </a:t>
            </a:r>
            <a:r>
              <a:rPr lang="en-US" altLang="en-US" sz="2800" b="1" dirty="0">
                <a:latin typeface="Calibri" panose="020F0502020204030204" pitchFamily="34" charset="0"/>
                <a:cs typeface="Calibri" panose="020F0502020204030204" pitchFamily="34" charset="0"/>
              </a:rPr>
              <a:t>gain</a:t>
            </a:r>
            <a:r>
              <a:rPr lang="en-US" altLang="en-US" sz="2800" dirty="0">
                <a:latin typeface="Calibri" panose="020F0502020204030204" pitchFamily="34" charset="0"/>
                <a:cs typeface="Calibri" panose="020F0502020204030204" pitchFamily="34" charset="0"/>
              </a:rPr>
              <a:t> on disposal occurs </a:t>
            </a:r>
          </a:p>
          <a:p>
            <a:pPr marL="574675" lvl="2" indent="-346075">
              <a:lnSpc>
                <a:spcPct val="100000"/>
              </a:lnSpc>
              <a:spcBef>
                <a:spcPts val="1200"/>
              </a:spcBef>
              <a:buClr>
                <a:schemeClr val="accent2"/>
              </a:buClr>
              <a:buSzPct val="100000"/>
            </a:pPr>
            <a:r>
              <a:rPr lang="en-US" altLang="en-US" sz="2800" dirty="0">
                <a:latin typeface="Calibri" panose="020F0502020204030204" pitchFamily="34" charset="0"/>
                <a:cs typeface="Calibri" panose="020F0502020204030204" pitchFamily="34" charset="0"/>
              </a:rPr>
              <a:t>If proceeds </a:t>
            </a:r>
            <a:r>
              <a:rPr lang="en-US" altLang="en-US" sz="2800" b="1" dirty="0">
                <a:latin typeface="Calibri" panose="020F0502020204030204" pitchFamily="34" charset="0"/>
                <a:cs typeface="Calibri" panose="020F0502020204030204" pitchFamily="34" charset="0"/>
              </a:rPr>
              <a:t>are less than</a:t>
            </a:r>
            <a:r>
              <a:rPr lang="en-US" altLang="en-US" sz="2800" dirty="0">
                <a:latin typeface="Calibri" panose="020F0502020204030204" pitchFamily="34" charset="0"/>
                <a:cs typeface="Calibri" panose="020F0502020204030204" pitchFamily="34" charset="0"/>
              </a:rPr>
              <a:t> the book value, a </a:t>
            </a:r>
            <a:r>
              <a:rPr lang="en-US" altLang="en-US" sz="2800" b="1" dirty="0">
                <a:latin typeface="Calibri" panose="020F0502020204030204" pitchFamily="34" charset="0"/>
                <a:cs typeface="Calibri" panose="020F0502020204030204" pitchFamily="34" charset="0"/>
              </a:rPr>
              <a:t>loss</a:t>
            </a:r>
            <a:r>
              <a:rPr lang="en-US" altLang="en-US" sz="2800" dirty="0">
                <a:latin typeface="Calibri" panose="020F0502020204030204" pitchFamily="34" charset="0"/>
                <a:cs typeface="Calibri" panose="020F0502020204030204" pitchFamily="34" charset="0"/>
              </a:rPr>
              <a:t> on disposal occurs</a:t>
            </a:r>
          </a:p>
        </p:txBody>
      </p:sp>
      <p:sp>
        <p:nvSpPr>
          <p:cNvPr id="4" name="Slide Number Placeholder 3">
            <a:extLst>
              <a:ext uri="{FF2B5EF4-FFF2-40B4-BE49-F238E27FC236}">
                <a16:creationId xmlns:a16="http://schemas.microsoft.com/office/drawing/2014/main" xmlns="" id="{1271075A-3BD9-4314-8DCF-ACC9FA24E048}"/>
              </a:ext>
            </a:extLst>
          </p:cNvPr>
          <p:cNvSpPr>
            <a:spLocks noGrp="1"/>
          </p:cNvSpPr>
          <p:nvPr>
            <p:ph type="sldNum" sz="quarter" idx="10"/>
          </p:nvPr>
        </p:nvSpPr>
        <p:spPr/>
        <p:txBody>
          <a:bodyPr/>
          <a:lstStyle/>
          <a:p>
            <a:fld id="{67B19427-F580-D146-B60E-4CADEE75497F}" type="slidenum">
              <a:rPr lang="en-US" smtClean="0"/>
              <a:pPr/>
              <a:t>55</a:t>
            </a:fld>
            <a:endParaRPr lang="en-US" dirty="0"/>
          </a:p>
        </p:txBody>
      </p:sp>
      <p:sp>
        <p:nvSpPr>
          <p:cNvPr id="5" name="Footer Placeholder 4">
            <a:extLst>
              <a:ext uri="{FF2B5EF4-FFF2-40B4-BE49-F238E27FC236}">
                <a16:creationId xmlns:a16="http://schemas.microsoft.com/office/drawing/2014/main" xmlns="" id="{43FB6792-7AB6-4591-A929-D3B9F4F03955}"/>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768911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6CD94-EB79-4B92-906E-9A03D46BAABB}"/>
              </a:ext>
            </a:extLst>
          </p:cNvPr>
          <p:cNvSpPr>
            <a:spLocks noGrp="1"/>
          </p:cNvSpPr>
          <p:nvPr>
            <p:ph type="title"/>
          </p:nvPr>
        </p:nvSpPr>
        <p:spPr/>
        <p:txBody>
          <a:bodyPr>
            <a:normAutofit/>
          </a:bodyPr>
          <a:lstStyle/>
          <a:p>
            <a:r>
              <a:rPr lang="en-US" dirty="0"/>
              <a:t>Sale of Plant Assets </a:t>
            </a:r>
            <a:r>
              <a:rPr lang="en-US" sz="2000" b="0" dirty="0"/>
              <a:t>(2 of 4)</a:t>
            </a:r>
            <a:endParaRPr lang="en-US" dirty="0"/>
          </a:p>
        </p:txBody>
      </p:sp>
      <p:sp>
        <p:nvSpPr>
          <p:cNvPr id="3" name="Content Placeholder 2">
            <a:extLst>
              <a:ext uri="{FF2B5EF4-FFF2-40B4-BE49-F238E27FC236}">
                <a16:creationId xmlns:a16="http://schemas.microsoft.com/office/drawing/2014/main" xmlns="" id="{F06F79E9-9571-4296-A04B-73426064E5EB}"/>
              </a:ext>
            </a:extLst>
          </p:cNvPr>
          <p:cNvSpPr>
            <a:spLocks noGrp="1"/>
          </p:cNvSpPr>
          <p:nvPr>
            <p:ph sz="quarter" idx="16"/>
          </p:nvPr>
        </p:nvSpPr>
        <p:spPr>
          <a:xfrm>
            <a:off x="304800" y="1455730"/>
            <a:ext cx="8534400" cy="3187590"/>
          </a:xfrm>
        </p:spPr>
        <p:txBody>
          <a:bodyPr/>
          <a:lstStyle/>
          <a:p>
            <a:pPr>
              <a:lnSpc>
                <a:spcPct val="100000"/>
              </a:lnSpc>
              <a:spcBef>
                <a:spcPts val="1200"/>
              </a:spcBef>
              <a:buClr>
                <a:srgbClr val="800000"/>
              </a:buClr>
              <a:buSzPct val="100000"/>
            </a:pPr>
            <a:r>
              <a:rPr lang="en-US" sz="2600" b="1" dirty="0"/>
              <a:t>Illustration</a:t>
            </a:r>
            <a:r>
              <a:rPr lang="en-US" sz="2600" dirty="0"/>
              <a:t>: On July 1, 2020, Wright Interiors sells office furniture for €16,000 cash. The office furniture originally cost €60,000. As of January 1, 2020, it had accumulated depreciation of €41,000. Depreciation for the first six months of 2020 is €8,000. Prepare the journal entry to record depreciation expense up to the date of sale.</a:t>
            </a:r>
          </a:p>
        </p:txBody>
      </p:sp>
      <p:sp>
        <p:nvSpPr>
          <p:cNvPr id="4" name="Slide Number Placeholder 3">
            <a:extLst>
              <a:ext uri="{FF2B5EF4-FFF2-40B4-BE49-F238E27FC236}">
                <a16:creationId xmlns:a16="http://schemas.microsoft.com/office/drawing/2014/main" xmlns="" id="{B58FC8ED-E093-4E96-BE58-7EFA95692A3F}"/>
              </a:ext>
            </a:extLst>
          </p:cNvPr>
          <p:cNvSpPr>
            <a:spLocks noGrp="1"/>
          </p:cNvSpPr>
          <p:nvPr>
            <p:ph type="sldNum" sz="quarter" idx="10"/>
          </p:nvPr>
        </p:nvSpPr>
        <p:spPr/>
        <p:txBody>
          <a:bodyPr/>
          <a:lstStyle/>
          <a:p>
            <a:fld id="{67B19427-F580-D146-B60E-4CADEE75497F}" type="slidenum">
              <a:rPr lang="en-US" smtClean="0"/>
              <a:pPr/>
              <a:t>56</a:t>
            </a:fld>
            <a:endParaRPr lang="en-US" dirty="0"/>
          </a:p>
        </p:txBody>
      </p:sp>
      <p:sp>
        <p:nvSpPr>
          <p:cNvPr id="5" name="Footer Placeholder 4">
            <a:extLst>
              <a:ext uri="{FF2B5EF4-FFF2-40B4-BE49-F238E27FC236}">
                <a16:creationId xmlns:a16="http://schemas.microsoft.com/office/drawing/2014/main" xmlns="" id="{4ECE7B6C-01DB-449A-8D96-4649EC0F9611}"/>
              </a:ext>
            </a:extLst>
          </p:cNvPr>
          <p:cNvSpPr>
            <a:spLocks noGrp="1"/>
          </p:cNvSpPr>
          <p:nvPr>
            <p:ph type="ftr" sz="quarter" idx="11"/>
          </p:nvPr>
        </p:nvSpPr>
        <p:spPr/>
        <p:txBody>
          <a:bodyPr/>
          <a:lstStyle/>
          <a:p>
            <a:r>
              <a:rPr lang="en-US" dirty="0"/>
              <a:t>Copyright ©2019 John Wiley &amp; Sons, Inc. </a:t>
            </a:r>
          </a:p>
        </p:txBody>
      </p:sp>
      <p:sp>
        <p:nvSpPr>
          <p:cNvPr id="14"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549565" y="4187950"/>
            <a:ext cx="4705490" cy="474785"/>
          </a:xfrm>
          <a:ln>
            <a:noFill/>
          </a:ln>
        </p:spPr>
        <p:txBody>
          <a:bodyPr anchor="ctr" anchorCtr="0"/>
          <a:lstStyle/>
          <a:p>
            <a:pPr>
              <a:lnSpc>
                <a:spcPct val="100000"/>
              </a:lnSpc>
              <a:spcBef>
                <a:spcPts val="1200"/>
              </a:spcBef>
            </a:pPr>
            <a:r>
              <a:rPr lang="en-US" sz="2600" dirty="0"/>
              <a:t>Depreciation Expense</a:t>
            </a:r>
          </a:p>
        </p:txBody>
      </p:sp>
      <p:sp>
        <p:nvSpPr>
          <p:cNvPr id="15"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89900" y="4187950"/>
            <a:ext cx="1487311" cy="474785"/>
          </a:xfrm>
          <a:ln>
            <a:noFill/>
          </a:ln>
        </p:spPr>
        <p:txBody>
          <a:bodyPr anchor="ctr" anchorCtr="0"/>
          <a:lstStyle/>
          <a:p>
            <a:pPr algn="r">
              <a:lnSpc>
                <a:spcPct val="100000"/>
              </a:lnSpc>
              <a:spcBef>
                <a:spcPts val="1200"/>
              </a:spcBef>
            </a:pPr>
            <a:r>
              <a:rPr lang="en-US" sz="2600" dirty="0"/>
              <a:t>8,000</a:t>
            </a:r>
          </a:p>
        </p:txBody>
      </p:sp>
      <p:sp>
        <p:nvSpPr>
          <p:cNvPr id="16"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549565" y="4623905"/>
            <a:ext cx="6223390" cy="474785"/>
          </a:xfrm>
          <a:ln>
            <a:noFill/>
          </a:ln>
        </p:spPr>
        <p:txBody>
          <a:bodyPr anchor="ctr" anchorCtr="0"/>
          <a:lstStyle/>
          <a:p>
            <a:pPr marL="457200">
              <a:lnSpc>
                <a:spcPct val="100000"/>
              </a:lnSpc>
              <a:spcBef>
                <a:spcPts val="1200"/>
              </a:spcBef>
            </a:pPr>
            <a:r>
              <a:rPr lang="en-US" sz="2600" dirty="0"/>
              <a:t>Accumulated Depreciation—Equipment</a:t>
            </a:r>
          </a:p>
        </p:txBody>
      </p:sp>
      <p:sp>
        <p:nvSpPr>
          <p:cNvPr id="17"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85301" y="4623905"/>
            <a:ext cx="1427198" cy="474785"/>
          </a:xfrm>
          <a:ln>
            <a:noFill/>
          </a:ln>
        </p:spPr>
        <p:txBody>
          <a:bodyPr anchor="ctr" anchorCtr="0"/>
          <a:lstStyle/>
          <a:p>
            <a:pPr algn="r">
              <a:lnSpc>
                <a:spcPct val="100000"/>
              </a:lnSpc>
              <a:spcBef>
                <a:spcPts val="1200"/>
              </a:spcBef>
            </a:pPr>
            <a:r>
              <a:rPr lang="en-US" sz="2600" dirty="0">
                <a:cs typeface="Calibri" panose="020F0502020204030204" pitchFamily="34" charset="0"/>
              </a:rPr>
              <a:t>8,000</a:t>
            </a:r>
          </a:p>
        </p:txBody>
      </p:sp>
    </p:spTree>
    <p:extLst>
      <p:ext uri="{BB962C8B-B14F-4D97-AF65-F5344CB8AC3E}">
        <p14:creationId xmlns:p14="http://schemas.microsoft.com/office/powerpoint/2010/main" xmlns="" val="28736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Sale of Plant Assets </a:t>
            </a:r>
            <a:r>
              <a:rPr lang="en-US" sz="2000" b="0" dirty="0"/>
              <a:t>(3 of 4)</a:t>
            </a:r>
            <a:endParaRPr lang="en-IN" dirty="0"/>
          </a:p>
        </p:txBody>
      </p:sp>
      <p:graphicFrame>
        <p:nvGraphicFramePr>
          <p:cNvPr id="24" name="Content Placeholder 23" descr="Calculating the gain on disposal of plant asset. Line 1. Cost of office furniture: $60,000. Line 2. Less, accumulated depreciation, calculated as $41,000 + $8,000: 49,000, single ruled. Line 3. Book value at date of disposal: 11,000. Line 4. Proceeds from sale: 16,000, single ruled. Line 5. Gain on disposal of plant asset: $5,000, double ruled.&#10;"/>
          <p:cNvGraphicFramePr>
            <a:graphicFrameLocks noGrp="1"/>
          </p:cNvGraphicFramePr>
          <p:nvPr>
            <p:ph sz="quarter" idx="16"/>
            <p:extLst>
              <p:ext uri="{D42A27DB-BD31-4B8C-83A1-F6EECF244321}">
                <p14:modId xmlns:p14="http://schemas.microsoft.com/office/powerpoint/2010/main" xmlns="" val="731175612"/>
              </p:ext>
            </p:extLst>
          </p:nvPr>
        </p:nvGraphicFramePr>
        <p:xfrm>
          <a:off x="381762" y="1531625"/>
          <a:ext cx="8401614" cy="2072640"/>
        </p:xfrm>
        <a:graphic>
          <a:graphicData uri="http://schemas.openxmlformats.org/drawingml/2006/table">
            <a:tbl>
              <a:tblPr firstRow="1" bandRow="1">
                <a:tableStyleId>{2D5ABB26-0587-4C30-8999-92F81FD0307C}</a:tableStyleId>
              </a:tblPr>
              <a:tblGrid>
                <a:gridCol w="7226038">
                  <a:extLst>
                    <a:ext uri="{9D8B030D-6E8A-4147-A177-3AD203B41FA5}">
                      <a16:colId xmlns:a16="http://schemas.microsoft.com/office/drawing/2014/main" xmlns="" val="20000"/>
                    </a:ext>
                  </a:extLst>
                </a:gridCol>
                <a:gridCol w="1175576">
                  <a:extLst>
                    <a:ext uri="{9D8B030D-6E8A-4147-A177-3AD203B41FA5}">
                      <a16:colId xmlns:a16="http://schemas.microsoft.com/office/drawing/2014/main" xmlns="" val="20001"/>
                    </a:ext>
                  </a:extLst>
                </a:gridCol>
              </a:tblGrid>
              <a:tr h="404875">
                <a:tc>
                  <a:txBody>
                    <a:bodyPr/>
                    <a:lstStyle/>
                    <a:p>
                      <a:r>
                        <a:rPr lang="en-US" sz="2600" dirty="0">
                          <a:solidFill>
                            <a:schemeClr val="tx1"/>
                          </a:solidFill>
                          <a:latin typeface="Calibri" panose="020F0502020204030204" pitchFamily="34" charset="0"/>
                          <a:cs typeface="Calibri" panose="020F0502020204030204" pitchFamily="34" charset="0"/>
                        </a:rPr>
                        <a:t>Cost of office furniture</a:t>
                      </a:r>
                    </a:p>
                  </a:txBody>
                  <a:tcPr marL="9144" marR="9144" marT="9144" marB="9144"/>
                </a:tc>
                <a:tc>
                  <a:txBody>
                    <a:bodyPr/>
                    <a:lstStyle/>
                    <a:p>
                      <a:pPr algn="r"/>
                      <a:r>
                        <a:rPr lang="en-US" sz="2600" dirty="0">
                          <a:solidFill>
                            <a:schemeClr val="tx1"/>
                          </a:solidFill>
                          <a:latin typeface="Calibri" panose="020F0502020204030204" pitchFamily="34" charset="0"/>
                          <a:cs typeface="Calibri" panose="020F0502020204030204" pitchFamily="34" charset="0"/>
                        </a:rPr>
                        <a:t>€60,000</a:t>
                      </a:r>
                    </a:p>
                  </a:txBody>
                  <a:tcPr marL="9144" marR="9144" marT="9144" marB="9144"/>
                </a:tc>
                <a:extLst>
                  <a:ext uri="{0D108BD9-81ED-4DB2-BD59-A6C34878D82A}">
                    <a16:rowId xmlns:a16="http://schemas.microsoft.com/office/drawing/2014/main" xmlns="" val="10000"/>
                  </a:ext>
                </a:extLst>
              </a:tr>
              <a:tr h="404875">
                <a:tc>
                  <a:txBody>
                    <a:bodyPr/>
                    <a:lstStyle/>
                    <a:p>
                      <a:r>
                        <a:rPr lang="en-US" sz="2600" dirty="0">
                          <a:solidFill>
                            <a:schemeClr val="tx1"/>
                          </a:solidFill>
                          <a:latin typeface="Calibri" panose="020F0502020204030204" pitchFamily="34" charset="0"/>
                          <a:cs typeface="Calibri" panose="020F0502020204030204" pitchFamily="34" charset="0"/>
                        </a:rPr>
                        <a:t>Less: Accumulated depreciation (€41, 000 + €8,000)</a:t>
                      </a:r>
                    </a:p>
                  </a:txBody>
                  <a:tcPr marL="9144" marR="9144" marT="9144" marB="9144"/>
                </a:tc>
                <a:tc>
                  <a:txBody>
                    <a:bodyPr/>
                    <a:lstStyle/>
                    <a:p>
                      <a:pPr algn="r"/>
                      <a:r>
                        <a:rPr lang="en-US" sz="2600" dirty="0">
                          <a:solidFill>
                            <a:schemeClr val="tx1"/>
                          </a:solidFill>
                          <a:latin typeface="Calibri" panose="020F0502020204030204" pitchFamily="34" charset="0"/>
                          <a:cs typeface="Calibri" panose="020F0502020204030204" pitchFamily="34" charset="0"/>
                        </a:rPr>
                        <a:t>49,000</a:t>
                      </a:r>
                    </a:p>
                  </a:txBody>
                  <a:tcPr marL="9144" marR="9144" marT="9144" marB="9144">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4875">
                <a:tc>
                  <a:txBody>
                    <a:bodyPr/>
                    <a:lstStyle/>
                    <a:p>
                      <a:r>
                        <a:rPr lang="en-US" sz="2600" dirty="0">
                          <a:solidFill>
                            <a:schemeClr val="tx1"/>
                          </a:solidFill>
                          <a:latin typeface="Calibri" panose="020F0502020204030204" pitchFamily="34" charset="0"/>
                          <a:cs typeface="Calibri" panose="020F0502020204030204" pitchFamily="34" charset="0"/>
                        </a:rPr>
                        <a:t>Book value at date of disposal</a:t>
                      </a:r>
                    </a:p>
                  </a:txBody>
                  <a:tcPr marL="9144" marR="9144" marT="9144" marB="9144"/>
                </a:tc>
                <a:tc>
                  <a:txBody>
                    <a:bodyPr/>
                    <a:lstStyle/>
                    <a:p>
                      <a:pPr algn="r"/>
                      <a:r>
                        <a:rPr lang="en-US" sz="2600" dirty="0">
                          <a:solidFill>
                            <a:schemeClr val="tx1"/>
                          </a:solidFill>
                          <a:latin typeface="Calibri" panose="020F0502020204030204" pitchFamily="34" charset="0"/>
                          <a:cs typeface="Calibri" panose="020F0502020204030204" pitchFamily="34" charset="0"/>
                        </a:rPr>
                        <a:t>11,000</a:t>
                      </a:r>
                    </a:p>
                  </a:txBody>
                  <a:tcPr marL="9144" marR="9144" marT="9144" marB="9144">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04875">
                <a:tc>
                  <a:txBody>
                    <a:bodyPr/>
                    <a:lstStyle/>
                    <a:p>
                      <a:r>
                        <a:rPr lang="en-US" sz="2600" dirty="0">
                          <a:solidFill>
                            <a:schemeClr val="tx1"/>
                          </a:solidFill>
                          <a:latin typeface="Calibri" panose="020F0502020204030204" pitchFamily="34" charset="0"/>
                          <a:cs typeface="Calibri" panose="020F0502020204030204" pitchFamily="34" charset="0"/>
                        </a:rPr>
                        <a:t>Proceeds from sale</a:t>
                      </a:r>
                    </a:p>
                  </a:txBody>
                  <a:tcPr marL="9144" marR="9144" marT="9144" marB="9144"/>
                </a:tc>
                <a:tc>
                  <a:txBody>
                    <a:bodyPr/>
                    <a:lstStyle/>
                    <a:p>
                      <a:pPr algn="r"/>
                      <a:r>
                        <a:rPr lang="en-US" sz="2600" dirty="0">
                          <a:solidFill>
                            <a:schemeClr val="tx1"/>
                          </a:solidFill>
                          <a:latin typeface="Calibri" panose="020F0502020204030204" pitchFamily="34" charset="0"/>
                          <a:cs typeface="Calibri" panose="020F0502020204030204" pitchFamily="34" charset="0"/>
                        </a:rPr>
                        <a:t>16,000</a:t>
                      </a:r>
                    </a:p>
                  </a:txBody>
                  <a:tcPr marL="9144" marR="9144" marT="9144" marB="9144">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4875">
                <a:tc>
                  <a:txBody>
                    <a:bodyPr/>
                    <a:lstStyle/>
                    <a:p>
                      <a:r>
                        <a:rPr lang="en-US" sz="2600" b="1" dirty="0">
                          <a:solidFill>
                            <a:srgbClr val="990000"/>
                          </a:solidFill>
                          <a:latin typeface="Calibri" panose="020F0502020204030204" pitchFamily="34" charset="0"/>
                          <a:cs typeface="Calibri" panose="020F0502020204030204" pitchFamily="34" charset="0"/>
                        </a:rPr>
                        <a:t>Gain on disposal of plant asset</a:t>
                      </a:r>
                    </a:p>
                  </a:txBody>
                  <a:tcPr marL="9144" marR="9144" marT="9144" marB="9144"/>
                </a:tc>
                <a:tc>
                  <a:txBody>
                    <a:bodyPr/>
                    <a:lstStyle/>
                    <a:p>
                      <a:pPr algn="r"/>
                      <a:r>
                        <a:rPr lang="en-US" sz="2600" b="1" dirty="0">
                          <a:solidFill>
                            <a:srgbClr val="990000"/>
                          </a:solidFill>
                          <a:latin typeface="Calibri" panose="020F0502020204030204" pitchFamily="34" charset="0"/>
                          <a:cs typeface="Calibri" panose="020F0502020204030204" pitchFamily="34" charset="0"/>
                        </a:rPr>
                        <a:t>€  5,000</a:t>
                      </a:r>
                    </a:p>
                  </a:txBody>
                  <a:tcPr marL="9144" marR="9144" marT="9144" marB="9144">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34" name="Straight Connector 33" descr="Double underline"/>
          <p:cNvCxnSpPr/>
          <p:nvPr/>
        </p:nvCxnSpPr>
        <p:spPr>
          <a:xfrm>
            <a:off x="7608526" y="3656685"/>
            <a:ext cx="11795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25"/>
          </p:nvPr>
        </p:nvSpPr>
        <p:spPr>
          <a:xfrm>
            <a:off x="304800" y="3824204"/>
            <a:ext cx="8669110" cy="383274"/>
          </a:xfrm>
          <a:ln>
            <a:noFill/>
          </a:ln>
        </p:spPr>
        <p:txBody>
          <a:bodyPr/>
          <a:lstStyle/>
          <a:p>
            <a:pPr>
              <a:lnSpc>
                <a:spcPct val="100000"/>
              </a:lnSpc>
              <a:spcBef>
                <a:spcPts val="1200"/>
              </a:spcBef>
            </a:pPr>
            <a:r>
              <a:rPr lang="en-US" sz="2600" dirty="0">
                <a:latin typeface="Calibri" panose="020F0502020204030204" pitchFamily="34" charset="0"/>
                <a:cs typeface="Calibri" panose="020F0502020204030204" pitchFamily="34" charset="0"/>
              </a:rPr>
              <a:t>Wright records the sale as follows on July 1.</a:t>
            </a:r>
          </a:p>
        </p:txBody>
      </p:sp>
      <p:sp>
        <p:nvSpPr>
          <p:cNvPr id="26"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549565" y="4378796"/>
            <a:ext cx="4705490" cy="474785"/>
          </a:xfrm>
          <a:ln>
            <a:noFill/>
          </a:ln>
        </p:spPr>
        <p:txBody>
          <a:bodyPr anchor="ctr" anchorCtr="0"/>
          <a:lstStyle/>
          <a:p>
            <a:pPr>
              <a:lnSpc>
                <a:spcPct val="100000"/>
              </a:lnSpc>
              <a:spcBef>
                <a:spcPts val="1200"/>
              </a:spcBef>
            </a:pPr>
            <a:r>
              <a:rPr lang="en-US" sz="2600" dirty="0"/>
              <a:t>Cash</a:t>
            </a:r>
          </a:p>
        </p:txBody>
      </p:sp>
      <p:sp>
        <p:nvSpPr>
          <p:cNvPr id="27"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89900" y="4378796"/>
            <a:ext cx="1487311" cy="474785"/>
          </a:xfrm>
          <a:ln>
            <a:noFill/>
          </a:ln>
        </p:spPr>
        <p:txBody>
          <a:bodyPr anchor="ctr" anchorCtr="0"/>
          <a:lstStyle/>
          <a:p>
            <a:pPr algn="r">
              <a:lnSpc>
                <a:spcPct val="100000"/>
              </a:lnSpc>
              <a:spcBef>
                <a:spcPts val="1200"/>
              </a:spcBef>
            </a:pPr>
            <a:r>
              <a:rPr lang="en-US" sz="2600" dirty="0"/>
              <a:t>16,000</a:t>
            </a:r>
          </a:p>
        </p:txBody>
      </p:sp>
      <p:sp>
        <p:nvSpPr>
          <p:cNvPr id="3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549565" y="4814751"/>
            <a:ext cx="5768020" cy="474785"/>
          </a:xfrm>
          <a:ln>
            <a:noFill/>
          </a:ln>
        </p:spPr>
        <p:txBody>
          <a:bodyPr anchor="ctr" anchorCtr="0"/>
          <a:lstStyle/>
          <a:p>
            <a:pPr>
              <a:lnSpc>
                <a:spcPct val="100000"/>
              </a:lnSpc>
              <a:spcBef>
                <a:spcPts val="1200"/>
              </a:spcBef>
            </a:pPr>
            <a:r>
              <a:rPr lang="en-US" sz="2600" dirty="0"/>
              <a:t>Accumulated Depreciation—Equipment</a:t>
            </a:r>
          </a:p>
        </p:txBody>
      </p:sp>
      <p:sp>
        <p:nvSpPr>
          <p:cNvPr id="3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89900" y="4814751"/>
            <a:ext cx="1487311" cy="474785"/>
          </a:xfrm>
          <a:ln>
            <a:noFill/>
          </a:ln>
        </p:spPr>
        <p:txBody>
          <a:bodyPr anchor="ctr" anchorCtr="0"/>
          <a:lstStyle/>
          <a:p>
            <a:pPr algn="r">
              <a:lnSpc>
                <a:spcPct val="100000"/>
              </a:lnSpc>
              <a:spcBef>
                <a:spcPts val="1200"/>
              </a:spcBef>
            </a:pPr>
            <a:r>
              <a:rPr lang="en-US" sz="2600" dirty="0"/>
              <a:t>49,000</a:t>
            </a:r>
          </a:p>
        </p:txBody>
      </p:sp>
      <p:sp>
        <p:nvSpPr>
          <p:cNvPr id="28"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549565" y="5251332"/>
            <a:ext cx="6223390" cy="474785"/>
          </a:xfrm>
          <a:ln>
            <a:noFill/>
          </a:ln>
        </p:spPr>
        <p:txBody>
          <a:bodyPr anchor="ctr" anchorCtr="0"/>
          <a:lstStyle/>
          <a:p>
            <a:pPr marL="457200">
              <a:lnSpc>
                <a:spcPct val="100000"/>
              </a:lnSpc>
              <a:spcBef>
                <a:spcPts val="1200"/>
              </a:spcBef>
            </a:pPr>
            <a:r>
              <a:rPr lang="en-US" sz="2600" dirty="0"/>
              <a:t>Equipment</a:t>
            </a:r>
          </a:p>
        </p:txBody>
      </p:sp>
      <p:sp>
        <p:nvSpPr>
          <p:cNvPr id="29"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85301" y="5251332"/>
            <a:ext cx="1427198" cy="474785"/>
          </a:xfrm>
          <a:ln>
            <a:noFill/>
          </a:ln>
        </p:spPr>
        <p:txBody>
          <a:bodyPr anchor="ctr" anchorCtr="0"/>
          <a:lstStyle/>
          <a:p>
            <a:pPr algn="r">
              <a:lnSpc>
                <a:spcPct val="100000"/>
              </a:lnSpc>
              <a:spcBef>
                <a:spcPts val="1200"/>
              </a:spcBef>
            </a:pPr>
            <a:r>
              <a:rPr lang="en-US" sz="2600" dirty="0">
                <a:cs typeface="Calibri" panose="020F0502020204030204" pitchFamily="34" charset="0"/>
              </a:rPr>
              <a:t>60,000</a:t>
            </a:r>
          </a:p>
        </p:txBody>
      </p:sp>
      <p:sp>
        <p:nvSpPr>
          <p:cNvPr id="30"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549565" y="5687913"/>
            <a:ext cx="6223390" cy="474785"/>
          </a:xfrm>
          <a:ln>
            <a:noFill/>
          </a:ln>
        </p:spPr>
        <p:txBody>
          <a:bodyPr anchor="ctr" anchorCtr="0"/>
          <a:lstStyle/>
          <a:p>
            <a:pPr marL="457200">
              <a:lnSpc>
                <a:spcPct val="100000"/>
              </a:lnSpc>
              <a:spcBef>
                <a:spcPts val="1200"/>
              </a:spcBef>
            </a:pPr>
            <a:r>
              <a:rPr lang="en-US" sz="2600" dirty="0"/>
              <a:t>Gain on Disposal of Plant Assets</a:t>
            </a:r>
          </a:p>
        </p:txBody>
      </p:sp>
      <p:sp>
        <p:nvSpPr>
          <p:cNvPr id="31"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85301" y="5687913"/>
            <a:ext cx="1427198" cy="474785"/>
          </a:xfrm>
          <a:ln>
            <a:noFill/>
          </a:ln>
        </p:spPr>
        <p:txBody>
          <a:bodyPr anchor="ctr" anchorCtr="0"/>
          <a:lstStyle/>
          <a:p>
            <a:pPr algn="r">
              <a:lnSpc>
                <a:spcPct val="100000"/>
              </a:lnSpc>
              <a:spcBef>
                <a:spcPts val="1200"/>
              </a:spcBef>
            </a:pPr>
            <a:r>
              <a:rPr lang="en-US" sz="2600" dirty="0">
                <a:cs typeface="Calibri" panose="020F0502020204030204" pitchFamily="34" charset="0"/>
              </a:rPr>
              <a:t>5,000</a:t>
            </a:r>
          </a:p>
        </p:txBody>
      </p:sp>
      <p:sp>
        <p:nvSpPr>
          <p:cNvPr id="4" name="Slide Number Placeholder 3"/>
          <p:cNvSpPr>
            <a:spLocks noGrp="1"/>
          </p:cNvSpPr>
          <p:nvPr>
            <p:ph type="sldNum" sz="quarter" idx="10"/>
          </p:nvPr>
        </p:nvSpPr>
        <p:spPr>
          <a:ln>
            <a:noFill/>
          </a:ln>
        </p:spPr>
        <p:txBody>
          <a:bodyPr/>
          <a:lstStyle/>
          <a:p>
            <a:fld id="{67B19427-F580-D146-B60E-4CADEE75497F}" type="slidenum">
              <a:rPr lang="en-US" smtClean="0"/>
              <a:pPr/>
              <a:t>57</a:t>
            </a:fld>
            <a:endParaRPr lang="en-US" dirty="0"/>
          </a:p>
        </p:txBody>
      </p:sp>
      <p:sp>
        <p:nvSpPr>
          <p:cNvPr id="5" name="Footer Placeholder 4"/>
          <p:cNvSpPr>
            <a:spLocks noGrp="1"/>
          </p:cNvSpPr>
          <p:nvPr>
            <p:ph type="ftr" sz="quarter" idx="11"/>
          </p:nvPr>
        </p:nvSpPr>
        <p:spPr>
          <a:ln>
            <a:noFill/>
          </a:ln>
        </p:spPr>
        <p:txBody>
          <a:bodyPr/>
          <a:lstStyle/>
          <a:p>
            <a:r>
              <a:rPr lang="en-US" dirty="0"/>
              <a:t>Copyright ©2019 John Wiley &amp; Sons, Inc. </a:t>
            </a:r>
          </a:p>
        </p:txBody>
      </p:sp>
    </p:spTree>
    <p:extLst>
      <p:ext uri="{BB962C8B-B14F-4D97-AF65-F5344CB8AC3E}">
        <p14:creationId xmlns:p14="http://schemas.microsoft.com/office/powerpoint/2010/main" xmlns="" val="1839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build="p"/>
      <p:bldP spid="32" grpId="0" build="p"/>
      <p:bldP spid="33" grpId="0" build="p"/>
      <p:bldP spid="28" grpId="0" build="p"/>
      <p:bldP spid="29" grpId="0" build="p"/>
      <p:bldP spid="30" grpId="0" build="p"/>
      <p:bldP spid="3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 of Plant Assets </a:t>
            </a:r>
            <a:r>
              <a:rPr lang="en-US" sz="2000" b="0" dirty="0"/>
              <a:t>(4 of 4)</a:t>
            </a:r>
            <a:endParaRPr lang="en-IN" dirty="0"/>
          </a:p>
        </p:txBody>
      </p:sp>
      <p:sp>
        <p:nvSpPr>
          <p:cNvPr id="14" name="Content Placeholder 13"/>
          <p:cNvSpPr>
            <a:spLocks noGrp="1"/>
          </p:cNvSpPr>
          <p:nvPr>
            <p:ph sz="quarter" idx="25"/>
          </p:nvPr>
        </p:nvSpPr>
        <p:spPr>
          <a:xfrm>
            <a:off x="304800" y="1455730"/>
            <a:ext cx="8669110" cy="750239"/>
          </a:xfrm>
        </p:spPr>
        <p:txBody>
          <a:bodyPr/>
          <a:lstStyle/>
          <a:p>
            <a:pPr>
              <a:lnSpc>
                <a:spcPct val="100000"/>
              </a:lnSpc>
              <a:spcBef>
                <a:spcPts val="1200"/>
              </a:spcBef>
            </a:pPr>
            <a:r>
              <a:rPr lang="en-US" sz="2600" b="1" dirty="0">
                <a:latin typeface="Calibri" panose="020F0502020204030204" pitchFamily="34" charset="0"/>
                <a:cs typeface="Calibri" panose="020F0502020204030204" pitchFamily="34" charset="0"/>
              </a:rPr>
              <a:t>Illustration</a:t>
            </a:r>
            <a:r>
              <a:rPr lang="en-US" sz="2600" dirty="0">
                <a:latin typeface="Calibri" panose="020F0502020204030204" pitchFamily="34" charset="0"/>
                <a:cs typeface="Calibri" panose="020F0502020204030204" pitchFamily="34" charset="0"/>
              </a:rPr>
              <a:t>: Assume that instead of selling the office furniture for €16,000, Wright sells it for €9,000.</a:t>
            </a:r>
          </a:p>
        </p:txBody>
      </p:sp>
      <p:graphicFrame>
        <p:nvGraphicFramePr>
          <p:cNvPr id="24" name="Content Placeholder 23" descr="Calculating the gain on disposal of plant asset. Line 1. Cost of office furniture: $60,000. Line 2. Less, accumulated depreciation, calculated as $41,000 + $8,000: 49,000, single ruled. Line 3. Book value at date of disposal: 11,000. Line 4. Proceeds from sale: 16,000, single ruled. Line 5. Gain on disposal of plant asset: $5,000, double ruled.&#10;"/>
          <p:cNvGraphicFramePr>
            <a:graphicFrameLocks noGrp="1"/>
          </p:cNvGraphicFramePr>
          <p:nvPr>
            <p:ph sz="quarter" idx="16"/>
            <p:extLst>
              <p:ext uri="{D42A27DB-BD31-4B8C-83A1-F6EECF244321}">
                <p14:modId xmlns:p14="http://schemas.microsoft.com/office/powerpoint/2010/main" xmlns="" val="646509511"/>
              </p:ext>
            </p:extLst>
          </p:nvPr>
        </p:nvGraphicFramePr>
        <p:xfrm>
          <a:off x="381762" y="2418890"/>
          <a:ext cx="8401614" cy="2072640"/>
        </p:xfrm>
        <a:graphic>
          <a:graphicData uri="http://schemas.openxmlformats.org/drawingml/2006/table">
            <a:tbl>
              <a:tblPr firstRow="1" bandRow="1">
                <a:tableStyleId>{2D5ABB26-0587-4C30-8999-92F81FD0307C}</a:tableStyleId>
              </a:tblPr>
              <a:tblGrid>
                <a:gridCol w="7226038">
                  <a:extLst>
                    <a:ext uri="{9D8B030D-6E8A-4147-A177-3AD203B41FA5}">
                      <a16:colId xmlns:a16="http://schemas.microsoft.com/office/drawing/2014/main" xmlns="" val="20000"/>
                    </a:ext>
                  </a:extLst>
                </a:gridCol>
                <a:gridCol w="1175576">
                  <a:extLst>
                    <a:ext uri="{9D8B030D-6E8A-4147-A177-3AD203B41FA5}">
                      <a16:colId xmlns:a16="http://schemas.microsoft.com/office/drawing/2014/main" xmlns="" val="20001"/>
                    </a:ext>
                  </a:extLst>
                </a:gridCol>
              </a:tblGrid>
              <a:tr h="404875">
                <a:tc>
                  <a:txBody>
                    <a:bodyPr/>
                    <a:lstStyle/>
                    <a:p>
                      <a:r>
                        <a:rPr lang="en-US" sz="2600" dirty="0">
                          <a:solidFill>
                            <a:schemeClr val="tx1"/>
                          </a:solidFill>
                          <a:latin typeface="Calibri" panose="020F0502020204030204" pitchFamily="34" charset="0"/>
                          <a:cs typeface="Calibri" panose="020F0502020204030204" pitchFamily="34" charset="0"/>
                        </a:rPr>
                        <a:t>Cost of office furniture</a:t>
                      </a:r>
                    </a:p>
                  </a:txBody>
                  <a:tcPr marL="9144" marR="9144" marT="9144" marB="9144"/>
                </a:tc>
                <a:tc>
                  <a:txBody>
                    <a:bodyPr/>
                    <a:lstStyle/>
                    <a:p>
                      <a:pPr algn="r"/>
                      <a:r>
                        <a:rPr lang="en-US" sz="2600" dirty="0">
                          <a:solidFill>
                            <a:schemeClr val="tx1"/>
                          </a:solidFill>
                          <a:latin typeface="Calibri" panose="020F0502020204030204" pitchFamily="34" charset="0"/>
                          <a:cs typeface="Calibri" panose="020F0502020204030204" pitchFamily="34" charset="0"/>
                        </a:rPr>
                        <a:t>€60,000</a:t>
                      </a:r>
                    </a:p>
                  </a:txBody>
                  <a:tcPr marL="9144" marR="9144" marT="9144" marB="9144"/>
                </a:tc>
                <a:extLst>
                  <a:ext uri="{0D108BD9-81ED-4DB2-BD59-A6C34878D82A}">
                    <a16:rowId xmlns:a16="http://schemas.microsoft.com/office/drawing/2014/main" xmlns="" val="10000"/>
                  </a:ext>
                </a:extLst>
              </a:tr>
              <a:tr h="404875">
                <a:tc>
                  <a:txBody>
                    <a:bodyPr/>
                    <a:lstStyle/>
                    <a:p>
                      <a:r>
                        <a:rPr lang="en-US" sz="2600" dirty="0">
                          <a:solidFill>
                            <a:schemeClr val="tx1"/>
                          </a:solidFill>
                          <a:latin typeface="Calibri" panose="020F0502020204030204" pitchFamily="34" charset="0"/>
                          <a:cs typeface="Calibri" panose="020F0502020204030204" pitchFamily="34" charset="0"/>
                        </a:rPr>
                        <a:t>Less: Accumulated depreciation (€41, 000 + €8,000)</a:t>
                      </a:r>
                    </a:p>
                  </a:txBody>
                  <a:tcPr marL="9144" marR="9144" marT="9144" marB="9144"/>
                </a:tc>
                <a:tc>
                  <a:txBody>
                    <a:bodyPr/>
                    <a:lstStyle/>
                    <a:p>
                      <a:pPr algn="r"/>
                      <a:r>
                        <a:rPr lang="en-US" sz="2600" dirty="0">
                          <a:solidFill>
                            <a:schemeClr val="tx1"/>
                          </a:solidFill>
                          <a:latin typeface="Calibri" panose="020F0502020204030204" pitchFamily="34" charset="0"/>
                          <a:cs typeface="Calibri" panose="020F0502020204030204" pitchFamily="34" charset="0"/>
                        </a:rPr>
                        <a:t>49,000</a:t>
                      </a:r>
                    </a:p>
                  </a:txBody>
                  <a:tcPr marL="9144" marR="9144" marT="9144" marB="9144">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4875">
                <a:tc>
                  <a:txBody>
                    <a:bodyPr/>
                    <a:lstStyle/>
                    <a:p>
                      <a:r>
                        <a:rPr lang="en-US" sz="2600" dirty="0">
                          <a:solidFill>
                            <a:schemeClr val="tx1"/>
                          </a:solidFill>
                          <a:latin typeface="Calibri" panose="020F0502020204030204" pitchFamily="34" charset="0"/>
                          <a:cs typeface="Calibri" panose="020F0502020204030204" pitchFamily="34" charset="0"/>
                        </a:rPr>
                        <a:t>Book value at date of disposal</a:t>
                      </a:r>
                    </a:p>
                  </a:txBody>
                  <a:tcPr marL="9144" marR="9144" marT="9144" marB="9144"/>
                </a:tc>
                <a:tc>
                  <a:txBody>
                    <a:bodyPr/>
                    <a:lstStyle/>
                    <a:p>
                      <a:pPr algn="r"/>
                      <a:r>
                        <a:rPr lang="en-US" sz="2600" dirty="0">
                          <a:solidFill>
                            <a:schemeClr val="tx1"/>
                          </a:solidFill>
                          <a:latin typeface="Calibri" panose="020F0502020204030204" pitchFamily="34" charset="0"/>
                          <a:cs typeface="Calibri" panose="020F0502020204030204" pitchFamily="34" charset="0"/>
                        </a:rPr>
                        <a:t>11,000</a:t>
                      </a:r>
                    </a:p>
                  </a:txBody>
                  <a:tcPr marL="9144" marR="9144" marT="9144" marB="9144">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04875">
                <a:tc>
                  <a:txBody>
                    <a:bodyPr/>
                    <a:lstStyle/>
                    <a:p>
                      <a:r>
                        <a:rPr lang="en-US" sz="2600" dirty="0">
                          <a:solidFill>
                            <a:schemeClr val="tx1"/>
                          </a:solidFill>
                          <a:latin typeface="Calibri" panose="020F0502020204030204" pitchFamily="34" charset="0"/>
                          <a:cs typeface="Calibri" panose="020F0502020204030204" pitchFamily="34" charset="0"/>
                        </a:rPr>
                        <a:t>Proceeds from sale</a:t>
                      </a:r>
                    </a:p>
                  </a:txBody>
                  <a:tcPr marL="9144" marR="9144" marT="9144" marB="9144"/>
                </a:tc>
                <a:tc>
                  <a:txBody>
                    <a:bodyPr/>
                    <a:lstStyle/>
                    <a:p>
                      <a:pPr algn="r"/>
                      <a:r>
                        <a:rPr lang="en-US" sz="2600" dirty="0">
                          <a:solidFill>
                            <a:schemeClr val="tx1"/>
                          </a:solidFill>
                          <a:latin typeface="Calibri" panose="020F0502020204030204" pitchFamily="34" charset="0"/>
                          <a:cs typeface="Calibri" panose="020F0502020204030204" pitchFamily="34" charset="0"/>
                        </a:rPr>
                        <a:t>9,000</a:t>
                      </a:r>
                    </a:p>
                  </a:txBody>
                  <a:tcPr marL="9144" marR="9144" marT="9144" marB="9144">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4875">
                <a:tc>
                  <a:txBody>
                    <a:bodyPr/>
                    <a:lstStyle/>
                    <a:p>
                      <a:r>
                        <a:rPr lang="en-US" sz="2600" b="1" dirty="0">
                          <a:solidFill>
                            <a:schemeClr val="tx1"/>
                          </a:solidFill>
                          <a:latin typeface="Calibri" panose="020F0502020204030204" pitchFamily="34" charset="0"/>
                          <a:cs typeface="Calibri" panose="020F0502020204030204" pitchFamily="34" charset="0"/>
                        </a:rPr>
                        <a:t>Loss on disposal of plant asset</a:t>
                      </a:r>
                    </a:p>
                  </a:txBody>
                  <a:tcPr marL="9144" marR="9144" marT="9144" marB="9144"/>
                </a:tc>
                <a:tc>
                  <a:txBody>
                    <a:bodyPr/>
                    <a:lstStyle/>
                    <a:p>
                      <a:pPr algn="r"/>
                      <a:r>
                        <a:rPr lang="en-US" sz="2600" b="1" dirty="0">
                          <a:solidFill>
                            <a:schemeClr val="tx1"/>
                          </a:solidFill>
                          <a:latin typeface="Calibri" panose="020F0502020204030204" pitchFamily="34" charset="0"/>
                          <a:cs typeface="Calibri" panose="020F0502020204030204" pitchFamily="34" charset="0"/>
                        </a:rPr>
                        <a:t>€ 2,000</a:t>
                      </a:r>
                    </a:p>
                  </a:txBody>
                  <a:tcPr marL="9144" marR="9144" marT="9144" marB="9144">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44" name="Straight Connector 43" descr="Double underline"/>
          <p:cNvCxnSpPr/>
          <p:nvPr/>
        </p:nvCxnSpPr>
        <p:spPr>
          <a:xfrm>
            <a:off x="7608526" y="4542373"/>
            <a:ext cx="11795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549565" y="4529108"/>
            <a:ext cx="4705490" cy="474785"/>
          </a:xfrm>
          <a:ln>
            <a:noFill/>
          </a:ln>
        </p:spPr>
        <p:txBody>
          <a:bodyPr anchor="ctr" anchorCtr="0"/>
          <a:lstStyle/>
          <a:p>
            <a:pPr>
              <a:lnSpc>
                <a:spcPct val="100000"/>
              </a:lnSpc>
              <a:spcBef>
                <a:spcPts val="1200"/>
              </a:spcBef>
            </a:pPr>
            <a:r>
              <a:rPr lang="en-US" sz="2600" dirty="0"/>
              <a:t>Cash</a:t>
            </a:r>
          </a:p>
        </p:txBody>
      </p:sp>
      <p:sp>
        <p:nvSpPr>
          <p:cNvPr id="37"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89900" y="4529108"/>
            <a:ext cx="1487311" cy="474785"/>
          </a:xfrm>
          <a:ln>
            <a:noFill/>
          </a:ln>
        </p:spPr>
        <p:txBody>
          <a:bodyPr anchor="ctr" anchorCtr="0"/>
          <a:lstStyle/>
          <a:p>
            <a:pPr algn="r">
              <a:lnSpc>
                <a:spcPct val="100000"/>
              </a:lnSpc>
              <a:spcBef>
                <a:spcPts val="1200"/>
              </a:spcBef>
            </a:pPr>
            <a:r>
              <a:rPr lang="en-US" sz="2600" dirty="0"/>
              <a:t>9,000</a:t>
            </a:r>
          </a:p>
        </p:txBody>
      </p:sp>
      <p:sp>
        <p:nvSpPr>
          <p:cNvPr id="4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549565" y="4965063"/>
            <a:ext cx="5768020" cy="474785"/>
          </a:xfrm>
          <a:ln>
            <a:noFill/>
          </a:ln>
        </p:spPr>
        <p:txBody>
          <a:bodyPr anchor="ctr" anchorCtr="0"/>
          <a:lstStyle/>
          <a:p>
            <a:pPr>
              <a:lnSpc>
                <a:spcPct val="100000"/>
              </a:lnSpc>
              <a:spcBef>
                <a:spcPts val="1200"/>
              </a:spcBef>
            </a:pPr>
            <a:r>
              <a:rPr lang="en-US" sz="2600" dirty="0"/>
              <a:t>Accumulated Depreciation—Equipment</a:t>
            </a:r>
          </a:p>
        </p:txBody>
      </p:sp>
      <p:sp>
        <p:nvSpPr>
          <p:cNvPr id="4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89900" y="4965063"/>
            <a:ext cx="1487311" cy="474785"/>
          </a:xfrm>
          <a:ln>
            <a:noFill/>
          </a:ln>
        </p:spPr>
        <p:txBody>
          <a:bodyPr anchor="ctr" anchorCtr="0"/>
          <a:lstStyle/>
          <a:p>
            <a:pPr algn="r">
              <a:lnSpc>
                <a:spcPct val="100000"/>
              </a:lnSpc>
              <a:spcBef>
                <a:spcPts val="1200"/>
              </a:spcBef>
            </a:pPr>
            <a:r>
              <a:rPr lang="en-US" sz="2600" dirty="0"/>
              <a:t>49,000</a:t>
            </a:r>
          </a:p>
        </p:txBody>
      </p:sp>
      <p:sp>
        <p:nvSpPr>
          <p:cNvPr id="38"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549565" y="5401644"/>
            <a:ext cx="6223390" cy="474785"/>
          </a:xfrm>
          <a:ln>
            <a:noFill/>
          </a:ln>
        </p:spPr>
        <p:txBody>
          <a:bodyPr anchor="ctr" anchorCtr="0"/>
          <a:lstStyle/>
          <a:p>
            <a:pPr>
              <a:lnSpc>
                <a:spcPct val="100000"/>
              </a:lnSpc>
              <a:spcBef>
                <a:spcPts val="1200"/>
              </a:spcBef>
            </a:pPr>
            <a:r>
              <a:rPr lang="en-US" sz="2600" dirty="0"/>
              <a:t>Loss on Disposal of Plant Assets</a:t>
            </a:r>
          </a:p>
        </p:txBody>
      </p:sp>
      <p:sp>
        <p:nvSpPr>
          <p:cNvPr id="39"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6165795" y="5401644"/>
            <a:ext cx="1427198" cy="474785"/>
          </a:xfrm>
          <a:ln>
            <a:noFill/>
          </a:ln>
        </p:spPr>
        <p:txBody>
          <a:bodyPr anchor="ctr" anchorCtr="0"/>
          <a:lstStyle/>
          <a:p>
            <a:pPr algn="r">
              <a:lnSpc>
                <a:spcPct val="100000"/>
              </a:lnSpc>
              <a:spcBef>
                <a:spcPts val="1200"/>
              </a:spcBef>
            </a:pPr>
            <a:r>
              <a:rPr lang="en-US" sz="2600" dirty="0">
                <a:cs typeface="Calibri" panose="020F0502020204030204" pitchFamily="34" charset="0"/>
              </a:rPr>
              <a:t>2,000</a:t>
            </a:r>
          </a:p>
        </p:txBody>
      </p:sp>
      <p:sp>
        <p:nvSpPr>
          <p:cNvPr id="40"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549565" y="5838225"/>
            <a:ext cx="6223390" cy="474785"/>
          </a:xfrm>
          <a:ln>
            <a:noFill/>
          </a:ln>
        </p:spPr>
        <p:txBody>
          <a:bodyPr anchor="ctr" anchorCtr="0"/>
          <a:lstStyle/>
          <a:p>
            <a:pPr marL="400050">
              <a:lnSpc>
                <a:spcPct val="100000"/>
              </a:lnSpc>
              <a:spcBef>
                <a:spcPts val="1200"/>
              </a:spcBef>
            </a:pPr>
            <a:r>
              <a:rPr lang="en-US" sz="2600" dirty="0"/>
              <a:t>Equipment</a:t>
            </a:r>
          </a:p>
        </p:txBody>
      </p:sp>
      <p:sp>
        <p:nvSpPr>
          <p:cNvPr id="41"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80115" y="5838225"/>
            <a:ext cx="1427198" cy="474785"/>
          </a:xfrm>
          <a:ln>
            <a:noFill/>
          </a:ln>
        </p:spPr>
        <p:txBody>
          <a:bodyPr anchor="ctr" anchorCtr="0"/>
          <a:lstStyle/>
          <a:p>
            <a:pPr algn="r">
              <a:lnSpc>
                <a:spcPct val="100000"/>
              </a:lnSpc>
              <a:spcBef>
                <a:spcPts val="1200"/>
              </a:spcBef>
            </a:pPr>
            <a:r>
              <a:rPr lang="en-US" sz="2600" dirty="0">
                <a:cs typeface="Calibri" panose="020F0502020204030204" pitchFamily="34" charset="0"/>
              </a:rPr>
              <a:t>60,000</a:t>
            </a:r>
          </a:p>
        </p:txBody>
      </p:sp>
      <p:sp>
        <p:nvSpPr>
          <p:cNvPr id="5" name="Footer Placeholder 4"/>
          <p:cNvSpPr>
            <a:spLocks noGrp="1"/>
          </p:cNvSpPr>
          <p:nvPr>
            <p:ph type="ftr" sz="quarter" idx="11"/>
          </p:nvPr>
        </p:nvSpPr>
        <p:spPr/>
        <p:txBody>
          <a:bodyPr/>
          <a:lstStyle/>
          <a:p>
            <a:r>
              <a:rPr lang="en-US" dirty="0"/>
              <a:t>Copyright ©2019 John Wiley &amp; Sons, Inc. </a:t>
            </a:r>
          </a:p>
        </p:txBody>
      </p:sp>
      <p:sp>
        <p:nvSpPr>
          <p:cNvPr id="4" name="Slide Number Placeholder 3"/>
          <p:cNvSpPr>
            <a:spLocks noGrp="1"/>
          </p:cNvSpPr>
          <p:nvPr>
            <p:ph type="sldNum" sz="quarter" idx="10"/>
          </p:nvPr>
        </p:nvSpPr>
        <p:spPr/>
        <p:txBody>
          <a:bodyPr/>
          <a:lstStyle/>
          <a:p>
            <a:fld id="{67B19427-F580-D146-B60E-4CADEE75497F}" type="slidenum">
              <a:rPr lang="en-US" smtClean="0"/>
              <a:pPr/>
              <a:t>58</a:t>
            </a:fld>
            <a:endParaRPr lang="en-US" dirty="0"/>
          </a:p>
        </p:txBody>
      </p:sp>
    </p:spTree>
    <p:extLst>
      <p:ext uri="{BB962C8B-B14F-4D97-AF65-F5344CB8AC3E}">
        <p14:creationId xmlns:p14="http://schemas.microsoft.com/office/powerpoint/2010/main" xmlns="" val="37628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build="p"/>
      <p:bldP spid="42" grpId="0" build="p"/>
      <p:bldP spid="43" grpId="0" build="p"/>
      <p:bldP spid="38" grpId="0" build="p"/>
      <p:bldP spid="39" grpId="0" build="p"/>
      <p:bldP spid="40" grpId="0" build="p"/>
      <p:bldP spid="4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A7189-50CD-4B30-817B-897F751A2A30}"/>
              </a:ext>
            </a:extLst>
          </p:cNvPr>
          <p:cNvSpPr>
            <a:spLocks noGrp="1"/>
          </p:cNvSpPr>
          <p:nvPr>
            <p:ph type="title"/>
          </p:nvPr>
        </p:nvSpPr>
        <p:spPr>
          <a:xfrm>
            <a:off x="304800" y="762627"/>
            <a:ext cx="8534400" cy="772410"/>
          </a:xfrm>
          <a:ln>
            <a:noFill/>
          </a:ln>
        </p:spPr>
        <p:txBody>
          <a:bodyPr>
            <a:normAutofit/>
          </a:bodyPr>
          <a:lstStyle/>
          <a:p>
            <a:r>
              <a:rPr lang="en-US" dirty="0"/>
              <a:t>Do It! 3: Plant Asset Disposal </a:t>
            </a:r>
            <a:r>
              <a:rPr lang="en-US" sz="2000" b="0" baseline="0" dirty="0"/>
              <a:t>(1 of 2)</a:t>
            </a:r>
          </a:p>
        </p:txBody>
      </p:sp>
      <p:sp>
        <p:nvSpPr>
          <p:cNvPr id="3" name="Content Placeholder 2">
            <a:extLst>
              <a:ext uri="{FF2B5EF4-FFF2-40B4-BE49-F238E27FC236}">
                <a16:creationId xmlns:a16="http://schemas.microsoft.com/office/drawing/2014/main" xmlns="" id="{71F8C18D-95F4-46A3-8379-EEE69F5E9672}"/>
              </a:ext>
            </a:extLst>
          </p:cNvPr>
          <p:cNvSpPr>
            <a:spLocks noGrp="1"/>
          </p:cNvSpPr>
          <p:nvPr>
            <p:ph sz="quarter" idx="16"/>
          </p:nvPr>
        </p:nvSpPr>
        <p:spPr>
          <a:xfrm>
            <a:off x="304800" y="1455730"/>
            <a:ext cx="8534400" cy="1745586"/>
          </a:xfrm>
          <a:ln>
            <a:noFill/>
          </a:ln>
        </p:spPr>
        <p:txBody>
          <a:bodyPr/>
          <a:lstStyle/>
          <a:p>
            <a:pPr>
              <a:lnSpc>
                <a:spcPct val="100000"/>
              </a:lnSpc>
              <a:spcBef>
                <a:spcPts val="1200"/>
              </a:spcBef>
              <a:buClr>
                <a:srgbClr val="800000"/>
              </a:buClr>
              <a:buSzPct val="100000"/>
            </a:pPr>
            <a:r>
              <a:rPr lang="en-US" sz="2600" dirty="0"/>
              <a:t>Overland Trucking has decided to sell an old truck that cost £30,000 and which has accumulated depreciation of £16,000. </a:t>
            </a:r>
            <a:r>
              <a:rPr lang="en-US" sz="2600" b="1" dirty="0"/>
              <a:t>(a) </a:t>
            </a:r>
            <a:r>
              <a:rPr lang="en-US" sz="2600" dirty="0"/>
              <a:t>What entry would Overland Trucking make to record the sale of the truck for </a:t>
            </a:r>
            <a:r>
              <a:rPr lang="en-US" sz="2600" b="1" dirty="0"/>
              <a:t>£17,000 cash</a:t>
            </a:r>
            <a:r>
              <a:rPr lang="en-US" sz="2600" dirty="0"/>
              <a:t>?</a:t>
            </a:r>
          </a:p>
        </p:txBody>
      </p:sp>
      <p:sp>
        <p:nvSpPr>
          <p:cNvPr id="4" name="Slide Number Placeholder 3">
            <a:extLst>
              <a:ext uri="{FF2B5EF4-FFF2-40B4-BE49-F238E27FC236}">
                <a16:creationId xmlns:a16="http://schemas.microsoft.com/office/drawing/2014/main" xmlns="" id="{4CB2370D-B5D4-46A1-8B7C-A31431CB6B0E}"/>
              </a:ext>
            </a:extLst>
          </p:cNvPr>
          <p:cNvSpPr>
            <a:spLocks noGrp="1"/>
          </p:cNvSpPr>
          <p:nvPr>
            <p:ph type="sldNum" sz="quarter" idx="10"/>
          </p:nvPr>
        </p:nvSpPr>
        <p:spPr>
          <a:xfrm>
            <a:off x="6457950" y="6385008"/>
            <a:ext cx="2381250" cy="336467"/>
          </a:xfrm>
          <a:ln>
            <a:noFill/>
          </a:ln>
        </p:spPr>
        <p:txBody>
          <a:bodyPr/>
          <a:lstStyle/>
          <a:p>
            <a:fld id="{67B19427-F580-D146-B60E-4CADEE75497F}" type="slidenum">
              <a:rPr lang="en-US" smtClean="0"/>
              <a:pPr/>
              <a:t>59</a:t>
            </a:fld>
            <a:endParaRPr lang="en-US" dirty="0"/>
          </a:p>
        </p:txBody>
      </p:sp>
      <p:sp>
        <p:nvSpPr>
          <p:cNvPr id="5" name="Footer Placeholder 4">
            <a:extLst>
              <a:ext uri="{FF2B5EF4-FFF2-40B4-BE49-F238E27FC236}">
                <a16:creationId xmlns:a16="http://schemas.microsoft.com/office/drawing/2014/main" xmlns="" id="{6A9232C1-4406-4447-AB28-65253DA2169D}"/>
              </a:ext>
            </a:extLst>
          </p:cNvPr>
          <p:cNvSpPr>
            <a:spLocks noGrp="1"/>
          </p:cNvSpPr>
          <p:nvPr>
            <p:ph type="ftr" sz="quarter" idx="11"/>
          </p:nvPr>
        </p:nvSpPr>
        <p:spPr>
          <a:xfrm>
            <a:off x="3028950" y="6385008"/>
            <a:ext cx="3086100" cy="336467"/>
          </a:xfrm>
          <a:ln>
            <a:noFill/>
          </a:ln>
        </p:spPr>
        <p:txBody>
          <a:bodyPr/>
          <a:lstStyle/>
          <a:p>
            <a:r>
              <a:rPr lang="en-US" dirty="0"/>
              <a:t>Copyright ©2019 John Wiley &amp; Sons, Inc. </a:t>
            </a:r>
          </a:p>
        </p:txBody>
      </p:sp>
      <p:sp>
        <p:nvSpPr>
          <p:cNvPr id="2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549565" y="3303388"/>
            <a:ext cx="4705490" cy="474785"/>
          </a:xfrm>
          <a:ln>
            <a:noFill/>
          </a:ln>
        </p:spPr>
        <p:txBody>
          <a:bodyPr anchor="ctr" anchorCtr="0"/>
          <a:lstStyle/>
          <a:p>
            <a:pPr>
              <a:lnSpc>
                <a:spcPct val="100000"/>
              </a:lnSpc>
              <a:spcBef>
                <a:spcPts val="1200"/>
              </a:spcBef>
            </a:pPr>
            <a:r>
              <a:rPr lang="en-US" sz="2600" dirty="0"/>
              <a:t>Cash</a:t>
            </a:r>
          </a:p>
        </p:txBody>
      </p:sp>
      <p:sp>
        <p:nvSpPr>
          <p:cNvPr id="2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89900" y="3314788"/>
            <a:ext cx="1487311" cy="474785"/>
          </a:xfrm>
          <a:ln>
            <a:noFill/>
          </a:ln>
        </p:spPr>
        <p:txBody>
          <a:bodyPr anchor="ctr" anchorCtr="0"/>
          <a:lstStyle/>
          <a:p>
            <a:pPr algn="r">
              <a:lnSpc>
                <a:spcPct val="100000"/>
              </a:lnSpc>
              <a:spcBef>
                <a:spcPts val="1200"/>
              </a:spcBef>
            </a:pPr>
            <a:r>
              <a:rPr lang="en-US" sz="2600" dirty="0"/>
              <a:t>17,000</a:t>
            </a:r>
          </a:p>
        </p:txBody>
      </p:sp>
      <p:sp>
        <p:nvSpPr>
          <p:cNvPr id="24"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549565" y="4255688"/>
            <a:ext cx="6223390" cy="474785"/>
          </a:xfrm>
          <a:ln>
            <a:noFill/>
          </a:ln>
        </p:spPr>
        <p:txBody>
          <a:bodyPr anchor="ctr" anchorCtr="0"/>
          <a:lstStyle/>
          <a:p>
            <a:pPr marL="457200">
              <a:lnSpc>
                <a:spcPct val="100000"/>
              </a:lnSpc>
              <a:spcBef>
                <a:spcPts val="1200"/>
              </a:spcBef>
            </a:pPr>
            <a:r>
              <a:rPr lang="en-US" sz="2600" dirty="0"/>
              <a:t>Equipment</a:t>
            </a:r>
          </a:p>
        </p:txBody>
      </p:sp>
      <p:sp>
        <p:nvSpPr>
          <p:cNvPr id="25"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85301" y="4256456"/>
            <a:ext cx="1427198" cy="474785"/>
          </a:xfrm>
          <a:ln>
            <a:noFill/>
          </a:ln>
        </p:spPr>
        <p:txBody>
          <a:bodyPr anchor="ctr" anchorCtr="0"/>
          <a:lstStyle/>
          <a:p>
            <a:pPr algn="r">
              <a:lnSpc>
                <a:spcPct val="100000"/>
              </a:lnSpc>
              <a:spcBef>
                <a:spcPts val="1200"/>
              </a:spcBef>
            </a:pPr>
            <a:r>
              <a:rPr lang="en-US" sz="2600" dirty="0">
                <a:cs typeface="Calibri" panose="020F0502020204030204" pitchFamily="34" charset="0"/>
              </a:rPr>
              <a:t>30,000</a:t>
            </a:r>
          </a:p>
        </p:txBody>
      </p:sp>
      <p:sp>
        <p:nvSpPr>
          <p:cNvPr id="26"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549565" y="4729481"/>
            <a:ext cx="6223390" cy="474785"/>
          </a:xfrm>
          <a:ln>
            <a:noFill/>
          </a:ln>
        </p:spPr>
        <p:txBody>
          <a:bodyPr anchor="ctr" anchorCtr="0"/>
          <a:lstStyle/>
          <a:p>
            <a:pPr marL="457200">
              <a:lnSpc>
                <a:spcPct val="100000"/>
              </a:lnSpc>
              <a:spcBef>
                <a:spcPts val="1200"/>
              </a:spcBef>
            </a:pPr>
            <a:r>
              <a:rPr lang="en-US" sz="2600" dirty="0"/>
              <a:t>Gain on Disposal of Plant Assets</a:t>
            </a:r>
          </a:p>
        </p:txBody>
      </p:sp>
      <p:sp>
        <p:nvSpPr>
          <p:cNvPr id="27"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85301" y="4730249"/>
            <a:ext cx="1427198" cy="474785"/>
          </a:xfrm>
          <a:ln>
            <a:noFill/>
          </a:ln>
        </p:spPr>
        <p:txBody>
          <a:bodyPr anchor="ctr" anchorCtr="0"/>
          <a:lstStyle/>
          <a:p>
            <a:pPr algn="r">
              <a:lnSpc>
                <a:spcPct val="100000"/>
              </a:lnSpc>
              <a:spcBef>
                <a:spcPts val="1200"/>
              </a:spcBef>
            </a:pPr>
            <a:r>
              <a:rPr lang="en-US" sz="2600" dirty="0">
                <a:cs typeface="Calibri" panose="020F0502020204030204" pitchFamily="34" charset="0"/>
              </a:rPr>
              <a:t>3,000</a:t>
            </a:r>
          </a:p>
        </p:txBody>
      </p:sp>
      <p:sp>
        <p:nvSpPr>
          <p:cNvPr id="28"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549565" y="3781895"/>
            <a:ext cx="5768020" cy="474785"/>
          </a:xfrm>
          <a:ln>
            <a:noFill/>
          </a:ln>
        </p:spPr>
        <p:txBody>
          <a:bodyPr anchor="ctr" anchorCtr="0"/>
          <a:lstStyle/>
          <a:p>
            <a:pPr>
              <a:lnSpc>
                <a:spcPct val="100000"/>
              </a:lnSpc>
              <a:spcBef>
                <a:spcPts val="1200"/>
              </a:spcBef>
            </a:pPr>
            <a:r>
              <a:rPr lang="en-US" sz="2600" dirty="0"/>
              <a:t>Accumulated Depreciation—Equipment</a:t>
            </a:r>
          </a:p>
        </p:txBody>
      </p:sp>
      <p:sp>
        <p:nvSpPr>
          <p:cNvPr id="29"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89900" y="3777347"/>
            <a:ext cx="1487311" cy="474785"/>
          </a:xfrm>
          <a:ln>
            <a:noFill/>
          </a:ln>
        </p:spPr>
        <p:txBody>
          <a:bodyPr anchor="ctr" anchorCtr="0"/>
          <a:lstStyle/>
          <a:p>
            <a:pPr algn="r">
              <a:lnSpc>
                <a:spcPct val="100000"/>
              </a:lnSpc>
              <a:spcBef>
                <a:spcPts val="1200"/>
              </a:spcBef>
            </a:pPr>
            <a:r>
              <a:rPr lang="en-US" sz="2600" dirty="0"/>
              <a:t>16,000</a:t>
            </a:r>
          </a:p>
        </p:txBody>
      </p:sp>
    </p:spTree>
    <p:extLst>
      <p:ext uri="{BB962C8B-B14F-4D97-AF65-F5344CB8AC3E}">
        <p14:creationId xmlns:p14="http://schemas.microsoft.com/office/powerpoint/2010/main" xmlns="" val="16236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P spid="25" grpId="0" build="p"/>
      <p:bldP spid="26" grpId="0" build="p"/>
      <p:bldP spid="27" grpId="0" build="p"/>
      <p:bldP spid="28" grpId="0" build="p"/>
      <p:bldP spid="2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820900" cy="838199"/>
          </a:xfrm>
        </p:spPr>
        <p:txBody>
          <a:bodyPr>
            <a:noAutofit/>
          </a:bodyPr>
          <a:lstStyle/>
          <a:p>
            <a:r>
              <a:rPr lang="en-US" dirty="0"/>
              <a:t>The Cost of Plant Assets </a:t>
            </a:r>
            <a:r>
              <a:rPr lang="en-US" sz="2000" b="0" dirty="0"/>
              <a:t>(1 of 10)</a:t>
            </a:r>
            <a:endParaRPr lang="en-IN" sz="4400" dirty="0"/>
          </a:p>
        </p:txBody>
      </p:sp>
      <p:sp>
        <p:nvSpPr>
          <p:cNvPr id="3" name="Content Placeholder 2"/>
          <p:cNvSpPr>
            <a:spLocks noGrp="1"/>
          </p:cNvSpPr>
          <p:nvPr>
            <p:ph sz="quarter" idx="16"/>
          </p:nvPr>
        </p:nvSpPr>
        <p:spPr>
          <a:xfrm>
            <a:off x="304800" y="1455730"/>
            <a:ext cx="8365530" cy="4250120"/>
          </a:xfrm>
        </p:spPr>
        <p:txBody>
          <a:bodyPr/>
          <a:lstStyle/>
          <a:p>
            <a:pPr>
              <a:lnSpc>
                <a:spcPct val="100000"/>
              </a:lnSpc>
              <a:spcBef>
                <a:spcPts val="1200"/>
              </a:spcBef>
            </a:pPr>
            <a:r>
              <a:rPr lang="en-US" b="1" dirty="0"/>
              <a:t>Historical Cost Principle</a:t>
            </a:r>
          </a:p>
          <a:p>
            <a:pPr marL="574675" indent="-346075">
              <a:lnSpc>
                <a:spcPct val="100000"/>
              </a:lnSpc>
              <a:spcBef>
                <a:spcPts val="1200"/>
              </a:spcBef>
              <a:buClr>
                <a:schemeClr val="accent2"/>
              </a:buClr>
              <a:buFont typeface="Arial" panose="020B0604020202020204" pitchFamily="34" charset="0"/>
              <a:buChar char="•"/>
            </a:pPr>
            <a:r>
              <a:rPr lang="en-US" dirty="0"/>
              <a:t>Requires that companies record plant assets at cost </a:t>
            </a:r>
          </a:p>
          <a:p>
            <a:pPr marL="574675" indent="-346075">
              <a:lnSpc>
                <a:spcPct val="100000"/>
              </a:lnSpc>
              <a:spcBef>
                <a:spcPts val="1200"/>
              </a:spcBef>
              <a:buClr>
                <a:schemeClr val="accent2"/>
              </a:buClr>
              <a:buFont typeface="Arial" panose="020B0604020202020204" pitchFamily="34" charset="0"/>
              <a:buChar char="•"/>
            </a:pPr>
            <a:r>
              <a:rPr lang="en-US" dirty="0"/>
              <a:t>Cost consists of </a:t>
            </a:r>
            <a:r>
              <a:rPr lang="en-US" b="1" dirty="0"/>
              <a:t>all expenditures necessary </a:t>
            </a:r>
            <a:r>
              <a:rPr lang="en-US" dirty="0"/>
              <a:t>to acquire an asset and make it ready for its intended use</a:t>
            </a:r>
          </a:p>
        </p:txBody>
      </p:sp>
      <p:sp>
        <p:nvSpPr>
          <p:cNvPr id="5" name="Slide Number Placeholder 4"/>
          <p:cNvSpPr>
            <a:spLocks noGrp="1"/>
          </p:cNvSpPr>
          <p:nvPr>
            <p:ph type="sldNum" sz="quarter" idx="10"/>
          </p:nvPr>
        </p:nvSpPr>
        <p:spPr/>
        <p:txBody>
          <a:bodyPr/>
          <a:lstStyle/>
          <a:p>
            <a:fld id="{67B19427-F580-D146-B60E-4CADEE75497F}"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598474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A7189-50CD-4B30-817B-897F751A2A30}"/>
              </a:ext>
            </a:extLst>
          </p:cNvPr>
          <p:cNvSpPr>
            <a:spLocks noGrp="1"/>
          </p:cNvSpPr>
          <p:nvPr>
            <p:ph type="title"/>
          </p:nvPr>
        </p:nvSpPr>
        <p:spPr>
          <a:xfrm>
            <a:off x="304800" y="762627"/>
            <a:ext cx="8534400" cy="772410"/>
          </a:xfrm>
          <a:ln>
            <a:noFill/>
          </a:ln>
        </p:spPr>
        <p:txBody>
          <a:bodyPr>
            <a:normAutofit/>
          </a:bodyPr>
          <a:lstStyle/>
          <a:p>
            <a:r>
              <a:rPr lang="en-US" dirty="0"/>
              <a:t>Do It! 3: Plant Asset Disposal </a:t>
            </a:r>
            <a:r>
              <a:rPr lang="en-US" sz="2000" b="0" baseline="0" dirty="0"/>
              <a:t>(2 of 2)</a:t>
            </a:r>
          </a:p>
        </p:txBody>
      </p:sp>
      <p:sp>
        <p:nvSpPr>
          <p:cNvPr id="3" name="Content Placeholder 2">
            <a:extLst>
              <a:ext uri="{FF2B5EF4-FFF2-40B4-BE49-F238E27FC236}">
                <a16:creationId xmlns:a16="http://schemas.microsoft.com/office/drawing/2014/main" xmlns="" id="{71F8C18D-95F4-46A3-8379-EEE69F5E9672}"/>
              </a:ext>
            </a:extLst>
          </p:cNvPr>
          <p:cNvSpPr>
            <a:spLocks noGrp="1"/>
          </p:cNvSpPr>
          <p:nvPr>
            <p:ph sz="quarter" idx="16"/>
          </p:nvPr>
        </p:nvSpPr>
        <p:spPr>
          <a:xfrm>
            <a:off x="304800" y="1455729"/>
            <a:ext cx="8534400" cy="1821481"/>
          </a:xfrm>
          <a:ln>
            <a:noFill/>
          </a:ln>
        </p:spPr>
        <p:txBody>
          <a:bodyPr/>
          <a:lstStyle/>
          <a:p>
            <a:pPr>
              <a:lnSpc>
                <a:spcPct val="100000"/>
              </a:lnSpc>
              <a:spcBef>
                <a:spcPts val="1200"/>
              </a:spcBef>
              <a:buClr>
                <a:srgbClr val="800000"/>
              </a:buClr>
              <a:buSzPct val="100000"/>
            </a:pPr>
            <a:r>
              <a:rPr lang="en-US" sz="2600" dirty="0"/>
              <a:t>Overland Trucking has decided to sell an old truck that cost £30,000 and which has accumulated depreciation of £16,000. </a:t>
            </a:r>
            <a:r>
              <a:rPr lang="en-US" sz="2600" b="1" dirty="0"/>
              <a:t>(b) </a:t>
            </a:r>
            <a:r>
              <a:rPr lang="en-US" sz="2600" dirty="0"/>
              <a:t>What entry would Overland Trucking make to record the sale of the truck for </a:t>
            </a:r>
            <a:r>
              <a:rPr lang="en-US" sz="2600" b="1" dirty="0"/>
              <a:t>£10,000 cash</a:t>
            </a:r>
            <a:r>
              <a:rPr lang="en-US" sz="2600" dirty="0"/>
              <a:t>?</a:t>
            </a:r>
          </a:p>
        </p:txBody>
      </p:sp>
      <p:sp>
        <p:nvSpPr>
          <p:cNvPr id="4" name="Slide Number Placeholder 3">
            <a:extLst>
              <a:ext uri="{FF2B5EF4-FFF2-40B4-BE49-F238E27FC236}">
                <a16:creationId xmlns:a16="http://schemas.microsoft.com/office/drawing/2014/main" xmlns="" id="{4CB2370D-B5D4-46A1-8B7C-A31431CB6B0E}"/>
              </a:ext>
            </a:extLst>
          </p:cNvPr>
          <p:cNvSpPr>
            <a:spLocks noGrp="1"/>
          </p:cNvSpPr>
          <p:nvPr>
            <p:ph type="sldNum" sz="quarter" idx="10"/>
          </p:nvPr>
        </p:nvSpPr>
        <p:spPr>
          <a:xfrm>
            <a:off x="6457950" y="6385008"/>
            <a:ext cx="2381250" cy="336467"/>
          </a:xfrm>
          <a:ln>
            <a:noFill/>
          </a:ln>
        </p:spPr>
        <p:txBody>
          <a:bodyPr/>
          <a:lstStyle/>
          <a:p>
            <a:fld id="{67B19427-F580-D146-B60E-4CADEE75497F}" type="slidenum">
              <a:rPr lang="en-US" smtClean="0"/>
              <a:pPr/>
              <a:t>60</a:t>
            </a:fld>
            <a:endParaRPr lang="en-US" dirty="0"/>
          </a:p>
        </p:txBody>
      </p:sp>
      <p:sp>
        <p:nvSpPr>
          <p:cNvPr id="5" name="Footer Placeholder 4">
            <a:extLst>
              <a:ext uri="{FF2B5EF4-FFF2-40B4-BE49-F238E27FC236}">
                <a16:creationId xmlns:a16="http://schemas.microsoft.com/office/drawing/2014/main" xmlns="" id="{6A9232C1-4406-4447-AB28-65253DA2169D}"/>
              </a:ext>
            </a:extLst>
          </p:cNvPr>
          <p:cNvSpPr>
            <a:spLocks noGrp="1"/>
          </p:cNvSpPr>
          <p:nvPr>
            <p:ph type="ftr" sz="quarter" idx="11"/>
          </p:nvPr>
        </p:nvSpPr>
        <p:spPr>
          <a:xfrm>
            <a:off x="3028950" y="6385008"/>
            <a:ext cx="3086100" cy="336467"/>
          </a:xfrm>
          <a:ln>
            <a:noFill/>
          </a:ln>
        </p:spPr>
        <p:txBody>
          <a:bodyPr/>
          <a:lstStyle/>
          <a:p>
            <a:r>
              <a:rPr lang="en-US" dirty="0"/>
              <a:t>Copyright ©2019 John Wiley &amp; Sons, Inc. </a:t>
            </a:r>
          </a:p>
        </p:txBody>
      </p:sp>
      <p:sp>
        <p:nvSpPr>
          <p:cNvPr id="2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549565" y="3792527"/>
            <a:ext cx="5768020" cy="474785"/>
          </a:xfrm>
          <a:ln>
            <a:noFill/>
          </a:ln>
        </p:spPr>
        <p:txBody>
          <a:bodyPr anchor="ctr" anchorCtr="0"/>
          <a:lstStyle/>
          <a:p>
            <a:pPr>
              <a:lnSpc>
                <a:spcPct val="100000"/>
              </a:lnSpc>
              <a:spcBef>
                <a:spcPts val="1200"/>
              </a:spcBef>
            </a:pPr>
            <a:r>
              <a:rPr lang="en-US" sz="2600" dirty="0"/>
              <a:t>Accumulated Depreciation—Equipment</a:t>
            </a:r>
          </a:p>
        </p:txBody>
      </p:sp>
      <p:sp>
        <p:nvSpPr>
          <p:cNvPr id="2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89900" y="3792527"/>
            <a:ext cx="1487311" cy="474785"/>
          </a:xfrm>
          <a:ln>
            <a:noFill/>
          </a:ln>
        </p:spPr>
        <p:txBody>
          <a:bodyPr anchor="ctr" anchorCtr="0"/>
          <a:lstStyle/>
          <a:p>
            <a:pPr algn="r">
              <a:lnSpc>
                <a:spcPct val="100000"/>
              </a:lnSpc>
              <a:spcBef>
                <a:spcPts val="1200"/>
              </a:spcBef>
            </a:pPr>
            <a:r>
              <a:rPr lang="en-US" sz="2600" dirty="0"/>
              <a:t>16,000</a:t>
            </a:r>
          </a:p>
        </p:txBody>
      </p:sp>
      <p:sp>
        <p:nvSpPr>
          <p:cNvPr id="24"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549565" y="4737638"/>
            <a:ext cx="6223390" cy="474785"/>
          </a:xfrm>
          <a:ln>
            <a:noFill/>
          </a:ln>
        </p:spPr>
        <p:txBody>
          <a:bodyPr anchor="ctr" anchorCtr="0"/>
          <a:lstStyle/>
          <a:p>
            <a:pPr marL="457200">
              <a:lnSpc>
                <a:spcPct val="100000"/>
              </a:lnSpc>
              <a:spcBef>
                <a:spcPts val="1200"/>
              </a:spcBef>
            </a:pPr>
            <a:r>
              <a:rPr lang="en-US" sz="2600" dirty="0"/>
              <a:t>Equipment</a:t>
            </a:r>
          </a:p>
        </p:txBody>
      </p:sp>
      <p:sp>
        <p:nvSpPr>
          <p:cNvPr id="25"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85301" y="4737638"/>
            <a:ext cx="1427198" cy="474785"/>
          </a:xfrm>
          <a:ln>
            <a:noFill/>
          </a:ln>
        </p:spPr>
        <p:txBody>
          <a:bodyPr anchor="ctr" anchorCtr="0"/>
          <a:lstStyle/>
          <a:p>
            <a:pPr algn="r">
              <a:lnSpc>
                <a:spcPct val="100000"/>
              </a:lnSpc>
              <a:spcBef>
                <a:spcPts val="1200"/>
              </a:spcBef>
            </a:pPr>
            <a:r>
              <a:rPr lang="en-US" sz="2600" dirty="0">
                <a:cs typeface="Calibri" panose="020F0502020204030204" pitchFamily="34" charset="0"/>
              </a:rPr>
              <a:t>30,000</a:t>
            </a:r>
          </a:p>
        </p:txBody>
      </p:sp>
      <p:sp>
        <p:nvSpPr>
          <p:cNvPr id="28"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549565" y="4263845"/>
            <a:ext cx="5768020" cy="474785"/>
          </a:xfrm>
          <a:ln>
            <a:noFill/>
          </a:ln>
        </p:spPr>
        <p:txBody>
          <a:bodyPr anchor="ctr" anchorCtr="0"/>
          <a:lstStyle/>
          <a:p>
            <a:pPr>
              <a:lnSpc>
                <a:spcPct val="100000"/>
              </a:lnSpc>
              <a:spcBef>
                <a:spcPts val="1200"/>
              </a:spcBef>
            </a:pPr>
            <a:r>
              <a:rPr lang="en-US" sz="2600" dirty="0"/>
              <a:t>Loss on Disposal of Plant Assets</a:t>
            </a:r>
          </a:p>
        </p:txBody>
      </p:sp>
      <p:sp>
        <p:nvSpPr>
          <p:cNvPr id="29"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89900" y="4263845"/>
            <a:ext cx="1487311" cy="474785"/>
          </a:xfrm>
          <a:ln>
            <a:noFill/>
          </a:ln>
        </p:spPr>
        <p:txBody>
          <a:bodyPr anchor="ctr" anchorCtr="0"/>
          <a:lstStyle/>
          <a:p>
            <a:pPr algn="r">
              <a:lnSpc>
                <a:spcPct val="100000"/>
              </a:lnSpc>
              <a:spcBef>
                <a:spcPts val="1200"/>
              </a:spcBef>
            </a:pPr>
            <a:r>
              <a:rPr lang="en-US" sz="2600" dirty="0"/>
              <a:t>4,000</a:t>
            </a:r>
          </a:p>
        </p:txBody>
      </p:sp>
      <p:sp>
        <p:nvSpPr>
          <p:cNvPr id="1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549565" y="3314788"/>
            <a:ext cx="4705490" cy="474785"/>
          </a:xfrm>
          <a:ln>
            <a:noFill/>
          </a:ln>
        </p:spPr>
        <p:txBody>
          <a:bodyPr anchor="ctr" anchorCtr="0"/>
          <a:lstStyle/>
          <a:p>
            <a:pPr>
              <a:lnSpc>
                <a:spcPct val="100000"/>
              </a:lnSpc>
              <a:spcBef>
                <a:spcPts val="1200"/>
              </a:spcBef>
            </a:pPr>
            <a:r>
              <a:rPr lang="en-US" sz="2600" dirty="0"/>
              <a:t>Cash</a:t>
            </a:r>
          </a:p>
        </p:txBody>
      </p:sp>
      <p:sp>
        <p:nvSpPr>
          <p:cNvPr id="1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89900" y="3314788"/>
            <a:ext cx="1487311" cy="474785"/>
          </a:xfrm>
          <a:ln>
            <a:noFill/>
          </a:ln>
        </p:spPr>
        <p:txBody>
          <a:bodyPr anchor="ctr" anchorCtr="0"/>
          <a:lstStyle/>
          <a:p>
            <a:pPr algn="r">
              <a:lnSpc>
                <a:spcPct val="100000"/>
              </a:lnSpc>
              <a:spcBef>
                <a:spcPts val="1200"/>
              </a:spcBef>
            </a:pPr>
            <a:r>
              <a:rPr lang="en-US" sz="2600" dirty="0"/>
              <a:t>10,000</a:t>
            </a:r>
          </a:p>
        </p:txBody>
      </p:sp>
    </p:spTree>
    <p:extLst>
      <p:ext uri="{BB962C8B-B14F-4D97-AF65-F5344CB8AC3E}">
        <p14:creationId xmlns:p14="http://schemas.microsoft.com/office/powerpoint/2010/main" xmlns="" val="328320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P spid="25" grpId="0" build="p"/>
      <p:bldP spid="28" grpId="0" build="p"/>
      <p:bldP spid="29" grpId="0" build="p"/>
      <p:bldP spid="12" grpId="0" build="p"/>
      <p:bldP spid="1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4</a:t>
            </a:r>
            <a:br>
              <a:rPr lang="en-IN" dirty="0">
                <a:solidFill>
                  <a:srgbClr val="931B21"/>
                </a:solidFill>
              </a:rPr>
            </a:br>
            <a:r>
              <a:rPr lang="en-US" dirty="0">
                <a:solidFill>
                  <a:schemeClr val="accent1"/>
                </a:solidFill>
              </a:rPr>
              <a:t>Describe How to Account for Natural Resources and Intangible Assets</a:t>
            </a:r>
          </a:p>
        </p:txBody>
      </p:sp>
      <p:sp>
        <p:nvSpPr>
          <p:cNvPr id="5" name="Slide Number Placeholder "/>
          <p:cNvSpPr>
            <a:spLocks noGrp="1"/>
          </p:cNvSpPr>
          <p:nvPr>
            <p:ph type="sldNum" sz="quarter" idx="10"/>
          </p:nvPr>
        </p:nvSpPr>
        <p:spPr/>
        <p:txBody>
          <a:bodyPr/>
          <a:lstStyle/>
          <a:p>
            <a:fld id="{67B19427-F580-D146-B60E-4CADEE75497F}" type="slidenum">
              <a:rPr lang="en-US" smtClean="0"/>
              <a:pPr/>
              <a:t>61</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0300806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62</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5354" y="1455730"/>
            <a:ext cx="8534400" cy="3733800"/>
          </a:xfrm>
          <a:prstGeom prst="rect">
            <a:avLst/>
          </a:prstGeom>
        </p:spPr>
        <p:txBody>
          <a:bodyPr/>
          <a:lstStyle/>
          <a:p>
            <a:pPr marL="0" lvl="2" indent="0">
              <a:lnSpc>
                <a:spcPct val="100000"/>
              </a:lnSpc>
              <a:spcBef>
                <a:spcPts val="1200"/>
              </a:spcBef>
              <a:buClr>
                <a:srgbClr val="990000"/>
              </a:buClr>
              <a:buSzPct val="100000"/>
              <a:buNone/>
            </a:pPr>
            <a:r>
              <a:rPr lang="en-US" altLang="en-US" sz="2800" b="1" dirty="0">
                <a:solidFill>
                  <a:srgbClr val="0000CC"/>
                </a:solidFill>
              </a:rPr>
              <a:t>Natural resources </a:t>
            </a:r>
            <a:r>
              <a:rPr lang="en-US" altLang="en-US" sz="2800" dirty="0"/>
              <a:t>consist of standing timber and underground deposits of oil, gas, and minerals.</a:t>
            </a:r>
          </a:p>
          <a:p>
            <a:pPr marL="0" lvl="2" indent="0">
              <a:lnSpc>
                <a:spcPct val="100000"/>
              </a:lnSpc>
              <a:spcBef>
                <a:spcPts val="1200"/>
              </a:spcBef>
              <a:buClr>
                <a:srgbClr val="990000"/>
              </a:buClr>
              <a:buSzPct val="100000"/>
              <a:buNone/>
            </a:pPr>
            <a:r>
              <a:rPr lang="en-US" altLang="en-US" sz="2800" b="1" dirty="0"/>
              <a:t>Distinguishing characteristics:</a:t>
            </a:r>
            <a:endParaRPr lang="en-US" sz="2800" b="1" dirty="0"/>
          </a:p>
          <a:p>
            <a:pPr marL="574675" indent="-346075">
              <a:lnSpc>
                <a:spcPct val="100000"/>
              </a:lnSpc>
              <a:spcBef>
                <a:spcPts val="1200"/>
              </a:spcBef>
              <a:buClr>
                <a:srgbClr val="990000"/>
              </a:buClr>
            </a:pPr>
            <a:r>
              <a:rPr lang="en-US" altLang="en-US" dirty="0"/>
              <a:t>Physically extracted in operations</a:t>
            </a:r>
          </a:p>
          <a:p>
            <a:pPr marL="574675" indent="-346075">
              <a:lnSpc>
                <a:spcPct val="100000"/>
              </a:lnSpc>
              <a:spcBef>
                <a:spcPts val="1200"/>
              </a:spcBef>
              <a:buClr>
                <a:srgbClr val="990000"/>
              </a:buClr>
            </a:pPr>
            <a:r>
              <a:rPr lang="en-US" altLang="en-US" dirty="0"/>
              <a:t>Replaceable only by an act of nature</a:t>
            </a:r>
          </a:p>
          <a:p>
            <a:pPr marL="0" indent="0">
              <a:lnSpc>
                <a:spcPct val="100000"/>
              </a:lnSpc>
              <a:spcBef>
                <a:spcPts val="1200"/>
              </a:spcBef>
              <a:buClr>
                <a:srgbClr val="990000"/>
              </a:buClr>
              <a:buNone/>
            </a:pPr>
            <a:r>
              <a:rPr lang="en-US" altLang="en-US" dirty="0"/>
              <a:t>Cost is the price needed to acquire the resource and prepare it for its intended use.</a:t>
            </a:r>
            <a:endParaRPr lang="en-US" altLang="en-US" dirty="0">
              <a:solidFill>
                <a:srgbClr val="000000"/>
              </a:solidFill>
            </a:endParaRPr>
          </a:p>
        </p:txBody>
      </p:sp>
      <p:sp>
        <p:nvSpPr>
          <p:cNvPr id="8" name="Title "/>
          <p:cNvSpPr>
            <a:spLocks noGrp="1"/>
          </p:cNvSpPr>
          <p:nvPr>
            <p:ph type="title" idx="4294967295"/>
          </p:nvPr>
        </p:nvSpPr>
        <p:spPr>
          <a:xfrm>
            <a:off x="304800" y="762000"/>
            <a:ext cx="8839200"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Natural Resources and Intangible Assets</a:t>
            </a:r>
          </a:p>
        </p:txBody>
      </p:sp>
    </p:spTree>
    <p:extLst>
      <p:ext uri="{BB962C8B-B14F-4D97-AF65-F5344CB8AC3E}">
        <p14:creationId xmlns:p14="http://schemas.microsoft.com/office/powerpoint/2010/main" xmlns="" val="3851553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63</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4800" y="1447800"/>
            <a:ext cx="8534400" cy="2590800"/>
          </a:xfrm>
          <a:prstGeom prst="rect">
            <a:avLst/>
          </a:prstGeom>
        </p:spPr>
        <p:txBody>
          <a:bodyPr/>
          <a:lstStyle/>
          <a:p>
            <a:pPr marL="0" lvl="2" indent="0">
              <a:lnSpc>
                <a:spcPct val="100000"/>
              </a:lnSpc>
              <a:spcBef>
                <a:spcPts val="1200"/>
              </a:spcBef>
              <a:buClr>
                <a:srgbClr val="990000"/>
              </a:buClr>
              <a:buSzPct val="100000"/>
              <a:buNone/>
            </a:pPr>
            <a:r>
              <a:rPr lang="en-US" sz="2800" dirty="0"/>
              <a:t>The allocation of the cost to expense in a rational and systematic manner over the resource’s useful life.</a:t>
            </a:r>
          </a:p>
          <a:p>
            <a:pPr marL="574675" indent="-346075">
              <a:lnSpc>
                <a:spcPct val="100000"/>
              </a:lnSpc>
              <a:spcBef>
                <a:spcPts val="1200"/>
              </a:spcBef>
              <a:buClr>
                <a:srgbClr val="990000"/>
              </a:buClr>
            </a:pPr>
            <a:r>
              <a:rPr lang="en-US" dirty="0"/>
              <a:t>Companies generally use </a:t>
            </a:r>
            <a:r>
              <a:rPr lang="en-US" b="1" dirty="0"/>
              <a:t>units-of-activity </a:t>
            </a:r>
            <a:r>
              <a:rPr lang="en-US" dirty="0"/>
              <a:t>method</a:t>
            </a:r>
          </a:p>
          <a:p>
            <a:pPr marL="574675" indent="-346075">
              <a:lnSpc>
                <a:spcPct val="100000"/>
              </a:lnSpc>
              <a:spcBef>
                <a:spcPts val="1200"/>
              </a:spcBef>
              <a:buClr>
                <a:srgbClr val="990000"/>
              </a:buClr>
            </a:pPr>
            <a:r>
              <a:rPr lang="en-US" dirty="0"/>
              <a:t>Depletion generally is a function of the </a:t>
            </a:r>
            <a:r>
              <a:rPr lang="en-US" b="1" dirty="0"/>
              <a:t>units extracted</a:t>
            </a:r>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Depletion </a:t>
            </a:r>
            <a:r>
              <a:rPr lang="en-US" sz="2000" b="0" dirty="0">
                <a:solidFill>
                  <a:schemeClr val="accent1"/>
                </a:solidFill>
                <a:latin typeface="Calibri" panose="020F0502020204030204" pitchFamily="34" charset="0"/>
                <a:ea typeface="Source Sans Pro" charset="0"/>
                <a:cs typeface="Calibri" panose="020F0502020204030204" pitchFamily="34" charset="0"/>
              </a:rPr>
              <a:t>(1 of 3)</a:t>
            </a: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3779022468"/>
              </p:ext>
            </p:extLst>
          </p:nvPr>
        </p:nvGraphicFramePr>
        <p:xfrm>
          <a:off x="548894" y="4267200"/>
          <a:ext cx="7985506" cy="902208"/>
        </p:xfrm>
        <a:graphic>
          <a:graphicData uri="http://schemas.openxmlformats.org/drawingml/2006/table">
            <a:tbl>
              <a:tblPr>
                <a:tableStyleId>{5C22544A-7EE6-4342-B048-85BDC9FD1C3A}</a:tableStyleId>
              </a:tblPr>
              <a:tblGrid>
                <a:gridCol w="4494721">
                  <a:extLst>
                    <a:ext uri="{9D8B030D-6E8A-4147-A177-3AD203B41FA5}">
                      <a16:colId xmlns:a16="http://schemas.microsoft.com/office/drawing/2014/main" xmlns="" val="20000"/>
                    </a:ext>
                  </a:extLst>
                </a:gridCol>
                <a:gridCol w="1067879">
                  <a:extLst>
                    <a:ext uri="{9D8B030D-6E8A-4147-A177-3AD203B41FA5}">
                      <a16:colId xmlns:a16="http://schemas.microsoft.com/office/drawing/2014/main" xmlns="" val="20001"/>
                    </a:ext>
                  </a:extLst>
                </a:gridCol>
                <a:gridCol w="2422906">
                  <a:extLst>
                    <a:ext uri="{9D8B030D-6E8A-4147-A177-3AD203B41FA5}">
                      <a16:colId xmlns:a16="http://schemas.microsoft.com/office/drawing/2014/main" xmlns="" val="20002"/>
                    </a:ext>
                  </a:extLst>
                </a:gridCol>
              </a:tblGrid>
              <a:tr h="182245">
                <a:tc>
                  <a:txBody>
                    <a:bodyPr/>
                    <a:lstStyle/>
                    <a:p>
                      <a:pPr algn="ctr" fontAlgn="b"/>
                      <a:r>
                        <a:rPr lang="en-US" sz="2600" b="1" u="none" strike="noStrike" dirty="0">
                          <a:effectLst/>
                        </a:rPr>
                        <a:t>Total Cost - Residual Value</a:t>
                      </a:r>
                      <a:endParaRPr lang="en-US" sz="2600" b="1" i="0" u="none" strike="noStrike" dirty="0">
                        <a:solidFill>
                          <a:srgbClr val="000000"/>
                        </a:solidFill>
                        <a:effectLst/>
                        <a:latin typeface="Calibri" panose="020F0502020204030204" pitchFamily="34" charset="0"/>
                      </a:endParaRPr>
                    </a:p>
                  </a:txBody>
                  <a:tcPr marR="4233" marT="27432" marB="27432" anchor="b">
                    <a:lnB w="19050" cap="flat" cmpd="sng" algn="ctr">
                      <a:solidFill>
                        <a:schemeClr val="tx1"/>
                      </a:solidFill>
                      <a:prstDash val="solid"/>
                      <a:round/>
                      <a:headEnd type="none" w="med" len="med"/>
                      <a:tailEnd type="none" w="med" len="med"/>
                    </a:lnB>
                    <a:solidFill>
                      <a:srgbClr val="EAEAEA"/>
                    </a:solidFill>
                  </a:tcPr>
                </a:tc>
                <a:tc rowSpan="2">
                  <a:txBody>
                    <a:bodyPr/>
                    <a:lstStyle/>
                    <a:p>
                      <a:pPr algn="ctr" fontAlgn="b"/>
                      <a:r>
                        <a:rPr lang="en-US" sz="2600" b="0" i="0" u="none" strike="noStrike" dirty="0">
                          <a:solidFill>
                            <a:srgbClr val="000000"/>
                          </a:solidFill>
                          <a:effectLst/>
                          <a:latin typeface="Calibri" panose="020F0502020204030204" pitchFamily="34" charset="0"/>
                        </a:rPr>
                        <a:t>=</a:t>
                      </a:r>
                    </a:p>
                  </a:txBody>
                  <a:tcPr marL="4233" marR="4233" marT="27432" marB="27432" anchor="ctr">
                    <a:solidFill>
                      <a:srgbClr val="EAEAEA"/>
                    </a:solidFill>
                  </a:tcPr>
                </a:tc>
                <a:tc rowSpan="2">
                  <a:txBody>
                    <a:bodyPr/>
                    <a:lstStyle/>
                    <a:p>
                      <a:pPr algn="ctr" fontAlgn="b"/>
                      <a:r>
                        <a:rPr lang="en-US" sz="2600" b="1" u="none" strike="noStrike" dirty="0">
                          <a:solidFill>
                            <a:srgbClr val="990000"/>
                          </a:solidFill>
                          <a:effectLst/>
                        </a:rPr>
                        <a:t>Depletion Cost </a:t>
                      </a:r>
                    </a:p>
                    <a:p>
                      <a:pPr algn="ctr" fontAlgn="b"/>
                      <a:r>
                        <a:rPr lang="en-US" sz="2600" b="1" u="none" strike="noStrike" dirty="0">
                          <a:solidFill>
                            <a:srgbClr val="990000"/>
                          </a:solidFill>
                          <a:effectLst/>
                        </a:rPr>
                        <a:t>per Unit</a:t>
                      </a:r>
                      <a:endParaRPr lang="en-US" sz="2600" b="1" i="0" u="none" strike="noStrike" dirty="0">
                        <a:solidFill>
                          <a:srgbClr val="990000"/>
                        </a:solidFill>
                        <a:effectLst/>
                        <a:latin typeface="Calibri" panose="020F0502020204030204" pitchFamily="34" charset="0"/>
                      </a:endParaRPr>
                    </a:p>
                  </a:txBody>
                  <a:tcPr marL="4233" marR="4233" marT="27432" marB="27432" anchor="b">
                    <a:solidFill>
                      <a:srgbClr val="EAEAEA"/>
                    </a:solidFill>
                  </a:tcPr>
                </a:tc>
                <a:extLst>
                  <a:ext uri="{0D108BD9-81ED-4DB2-BD59-A6C34878D82A}">
                    <a16:rowId xmlns:a16="http://schemas.microsoft.com/office/drawing/2014/main" xmlns="" val="10000"/>
                  </a:ext>
                </a:extLst>
              </a:tr>
              <a:tr h="182245">
                <a:tc>
                  <a:txBody>
                    <a:bodyPr/>
                    <a:lstStyle/>
                    <a:p>
                      <a:pPr algn="ctr" fontAlgn="b"/>
                      <a:r>
                        <a:rPr lang="en-US" sz="2600" b="1" u="none" strike="noStrike" dirty="0">
                          <a:effectLst/>
                        </a:rPr>
                        <a:t>Total Estimated Units Available</a:t>
                      </a:r>
                      <a:endParaRPr lang="en-US" sz="2600" b="1" i="0" u="none" strike="noStrike" dirty="0">
                        <a:solidFill>
                          <a:srgbClr val="000000"/>
                        </a:solidFill>
                        <a:effectLst/>
                        <a:latin typeface="Calibri" panose="020F0502020204030204" pitchFamily="34" charset="0"/>
                      </a:endParaRPr>
                    </a:p>
                  </a:txBody>
                  <a:tcPr marT="27432" marB="27432" anchor="b">
                    <a:lnT w="19050" cap="flat" cmpd="sng" algn="ctr">
                      <a:solidFill>
                        <a:schemeClr val="tx1"/>
                      </a:solidFill>
                      <a:prstDash val="solid"/>
                      <a:round/>
                      <a:headEnd type="none" w="med" len="med"/>
                      <a:tailEnd type="none" w="med" len="med"/>
                    </a:lnT>
                    <a:solidFill>
                      <a:srgbClr val="EAEAEA"/>
                    </a:solidFill>
                  </a:tcPr>
                </a:tc>
                <a:tc v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tc v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666749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descr="Table is screen readable."/>
          <p:cNvGraphicFramePr>
            <a:graphicFrameLocks noGrp="1"/>
          </p:cNvGraphicFramePr>
          <p:nvPr>
            <p:extLst>
              <p:ext uri="{D42A27DB-BD31-4B8C-83A1-F6EECF244321}">
                <p14:modId xmlns:p14="http://schemas.microsoft.com/office/powerpoint/2010/main" xmlns="" val="1318968367"/>
              </p:ext>
            </p:extLst>
          </p:nvPr>
        </p:nvGraphicFramePr>
        <p:xfrm>
          <a:off x="548894" y="3124200"/>
          <a:ext cx="7985506" cy="1959864"/>
        </p:xfrm>
        <a:graphic>
          <a:graphicData uri="http://schemas.openxmlformats.org/drawingml/2006/table">
            <a:tbl>
              <a:tblPr>
                <a:tableStyleId>{5C22544A-7EE6-4342-B048-85BDC9FD1C3A}</a:tableStyleId>
              </a:tblPr>
              <a:tblGrid>
                <a:gridCol w="4494721">
                  <a:extLst>
                    <a:ext uri="{9D8B030D-6E8A-4147-A177-3AD203B41FA5}">
                      <a16:colId xmlns:a16="http://schemas.microsoft.com/office/drawing/2014/main" xmlns="" val="20000"/>
                    </a:ext>
                  </a:extLst>
                </a:gridCol>
                <a:gridCol w="1067879">
                  <a:extLst>
                    <a:ext uri="{9D8B030D-6E8A-4147-A177-3AD203B41FA5}">
                      <a16:colId xmlns:a16="http://schemas.microsoft.com/office/drawing/2014/main" xmlns="" val="20001"/>
                    </a:ext>
                  </a:extLst>
                </a:gridCol>
                <a:gridCol w="2422906">
                  <a:extLst>
                    <a:ext uri="{9D8B030D-6E8A-4147-A177-3AD203B41FA5}">
                      <a16:colId xmlns:a16="http://schemas.microsoft.com/office/drawing/2014/main" xmlns="" val="20002"/>
                    </a:ext>
                  </a:extLst>
                </a:gridCol>
              </a:tblGrid>
              <a:tr h="182245">
                <a:tc>
                  <a:txBody>
                    <a:bodyPr/>
                    <a:lstStyle/>
                    <a:p>
                      <a:pPr algn="ctr" fontAlgn="b"/>
                      <a:r>
                        <a:rPr lang="en-US" sz="2600" b="1" u="none" strike="noStrike" dirty="0">
                          <a:effectLst/>
                        </a:rPr>
                        <a:t>Total Cost - Residual Value</a:t>
                      </a:r>
                      <a:endParaRPr lang="en-US" sz="2600" b="1"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rowSpan="2">
                  <a:txBody>
                    <a:bodyPr/>
                    <a:lstStyle/>
                    <a:p>
                      <a:pPr algn="ctr" fontAlgn="b"/>
                      <a:r>
                        <a:rPr lang="en-US" sz="2600" b="0" i="0" u="none" strike="noStrike" dirty="0">
                          <a:solidFill>
                            <a:srgbClr val="000000"/>
                          </a:solidFill>
                          <a:effectLst/>
                          <a:latin typeface="Calibri" panose="020F0502020204030204" pitchFamily="34" charset="0"/>
                        </a:rPr>
                        <a:t>=</a:t>
                      </a:r>
                    </a:p>
                  </a:txBody>
                  <a:tcPr marL="4233" marR="4233" marT="27432" marB="27432"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rowSpan="2">
                  <a:txBody>
                    <a:bodyPr/>
                    <a:lstStyle/>
                    <a:p>
                      <a:pPr algn="ctr" fontAlgn="b"/>
                      <a:r>
                        <a:rPr lang="en-US" sz="2600" b="1" u="none" strike="noStrike" dirty="0">
                          <a:solidFill>
                            <a:srgbClr val="990000"/>
                          </a:solidFill>
                          <a:effectLst/>
                        </a:rPr>
                        <a:t>Depletion Cost </a:t>
                      </a:r>
                    </a:p>
                    <a:p>
                      <a:pPr algn="ctr" fontAlgn="b"/>
                      <a:r>
                        <a:rPr lang="en-US" sz="2600" b="1" u="none" strike="noStrike" dirty="0">
                          <a:solidFill>
                            <a:srgbClr val="990000"/>
                          </a:solidFill>
                          <a:effectLst/>
                        </a:rPr>
                        <a:t>per Unit</a:t>
                      </a:r>
                      <a:endParaRPr lang="en-US" sz="2600" b="1" i="0" u="none" strike="noStrike" dirty="0">
                        <a:solidFill>
                          <a:srgbClr val="99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182245">
                <a:tc>
                  <a:txBody>
                    <a:bodyPr/>
                    <a:lstStyle/>
                    <a:p>
                      <a:pPr algn="ctr" fontAlgn="b"/>
                      <a:r>
                        <a:rPr lang="en-US" sz="2600" b="1" u="none" strike="noStrike" dirty="0">
                          <a:effectLst/>
                        </a:rPr>
                        <a:t>Total Estimated Units Available</a:t>
                      </a:r>
                      <a:endParaRPr lang="en-US" sz="2600" b="1" i="0" u="none" strike="noStrike" dirty="0">
                        <a:solidFill>
                          <a:srgbClr val="000000"/>
                        </a:solidFill>
                        <a:effectLst/>
                        <a:latin typeface="Calibri" panose="020F0502020204030204" pitchFamily="34" charset="0"/>
                      </a:endParaRPr>
                    </a:p>
                  </a:txBody>
                  <a:tcPr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tc v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1"/>
                  </a:ext>
                </a:extLst>
              </a:tr>
              <a:tr h="0">
                <a:tc>
                  <a:txBody>
                    <a:bodyPr/>
                    <a:lstStyle/>
                    <a:p>
                      <a:pPr algn="ctr" fontAlgn="b"/>
                      <a:r>
                        <a:rPr lang="en-US" sz="2600" b="1" i="0" u="none" strike="noStrike" dirty="0">
                          <a:solidFill>
                            <a:srgbClr val="000000"/>
                          </a:solidFill>
                          <a:effectLst/>
                          <a:latin typeface="Calibri" panose="020F0502020204030204" pitchFamily="34" charset="0"/>
                        </a:rPr>
                        <a:t>HK$50,000,000</a:t>
                      </a:r>
                    </a:p>
                  </a:txBody>
                  <a:tcPr marT="182880" marB="27432"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r>
                        <a:rPr lang="en-US" sz="2600" b="0" i="0" u="none" strike="noStrike" dirty="0">
                          <a:solidFill>
                            <a:srgbClr val="000000"/>
                          </a:solidFill>
                          <a:effectLst/>
                          <a:latin typeface="Calibri" panose="020F0502020204030204" pitchFamily="34" charset="0"/>
                        </a:rPr>
                        <a:t>=</a:t>
                      </a:r>
                    </a:p>
                  </a:txBody>
                  <a:tcPr marL="4233" marR="4233" marT="27432" marB="2743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gn="ctr" fontAlgn="b"/>
                      <a:r>
                        <a:rPr lang="en-US" sz="2600" b="1" i="0" u="none" strike="noStrike" dirty="0">
                          <a:solidFill>
                            <a:srgbClr val="990000"/>
                          </a:solidFill>
                          <a:effectLst/>
                          <a:latin typeface="Calibri" panose="020F0502020204030204" pitchFamily="34" charset="0"/>
                        </a:rPr>
                        <a:t>HK$5.00 per ton</a:t>
                      </a:r>
                    </a:p>
                  </a:txBody>
                  <a:tcPr marL="4233" marR="4233" marT="27432" marB="2743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2245">
                <a:tc>
                  <a:txBody>
                    <a:bodyPr/>
                    <a:lstStyle/>
                    <a:p>
                      <a:pPr algn="ctr" fontAlgn="b"/>
                      <a:r>
                        <a:rPr lang="en-US" sz="2600" b="1" i="0" u="none" strike="noStrike" dirty="0">
                          <a:solidFill>
                            <a:srgbClr val="000000"/>
                          </a:solidFill>
                          <a:effectLst/>
                          <a:latin typeface="Calibri" panose="020F0502020204030204" pitchFamily="34" charset="0"/>
                        </a:rPr>
                        <a:t>10,000,000</a:t>
                      </a:r>
                    </a:p>
                  </a:txBody>
                  <a:tcPr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fontAlgn="b"/>
                      <a:endParaRPr lang="en-US" sz="2600" b="0" i="0" u="none" strike="noStrike" dirty="0">
                        <a:solidFill>
                          <a:srgbClr val="000000"/>
                        </a:solidFill>
                        <a:effectLst/>
                        <a:latin typeface="Calibri" panose="020F0502020204030204" pitchFamily="34" charset="0"/>
                      </a:endParaRPr>
                    </a:p>
                  </a:txBody>
                  <a:tcPr marL="4233" marR="4233" marT="27432" marB="27432"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vMerge="1">
                  <a:txBody>
                    <a:bodyPr/>
                    <a:lstStyle/>
                    <a:p>
                      <a:pPr algn="ctr" fontAlgn="b"/>
                      <a:endParaRPr lang="en-US" sz="2600" b="1" i="0" u="none" strike="noStrike" dirty="0">
                        <a:solidFill>
                          <a:srgbClr val="99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bl>
          </a:graphicData>
        </a:graphic>
      </p:graphicFrame>
      <p:sp>
        <p:nvSpPr>
          <p:cNvPr id="6" name="Slide Number Placeholder "/>
          <p:cNvSpPr>
            <a:spLocks noGrp="1"/>
          </p:cNvSpPr>
          <p:nvPr>
            <p:ph type="sldNum" sz="quarter" idx="10"/>
          </p:nvPr>
        </p:nvSpPr>
        <p:spPr/>
        <p:txBody>
          <a:bodyPr/>
          <a:lstStyle/>
          <a:p>
            <a:fld id="{67B19427-F580-D146-B60E-4CADEE75497F}" type="slidenum">
              <a:rPr lang="en-US" smtClean="0"/>
              <a:pPr/>
              <a:t>64</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4800" y="1447800"/>
            <a:ext cx="8534400" cy="1371600"/>
          </a:xfrm>
          <a:prstGeom prst="rect">
            <a:avLst/>
          </a:prstGeom>
        </p:spPr>
        <p:txBody>
          <a:bodyPr/>
          <a:lstStyle/>
          <a:p>
            <a:pPr marL="0" lvl="2" indent="0">
              <a:lnSpc>
                <a:spcPct val="100000"/>
              </a:lnSpc>
              <a:spcBef>
                <a:spcPts val="1200"/>
              </a:spcBef>
              <a:buClr>
                <a:srgbClr val="990000"/>
              </a:buClr>
              <a:buSzPct val="100000"/>
              <a:buNone/>
            </a:pPr>
            <a:r>
              <a:rPr lang="en-US" altLang="en-US" sz="2600" b="1" dirty="0"/>
              <a:t>Illustration: </a:t>
            </a:r>
            <a:r>
              <a:rPr lang="en-US" altLang="en-US" sz="2600" dirty="0"/>
              <a:t>Lane Coal Company invests HK$50 million in a mine estimated to have 10 million tons of coal and no residual value. Compute the depletion cost per unit. </a:t>
            </a:r>
          </a:p>
          <a:p>
            <a:pPr marL="0" lvl="2" indent="0">
              <a:lnSpc>
                <a:spcPct val="100000"/>
              </a:lnSpc>
              <a:spcBef>
                <a:spcPts val="1200"/>
              </a:spcBef>
              <a:buClr>
                <a:srgbClr val="990000"/>
              </a:buClr>
              <a:buSzPct val="100000"/>
              <a:buNone/>
            </a:pPr>
            <a:endParaRPr lang="en-US" sz="2600" dirty="0"/>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dirty="0">
                <a:ea typeface="Source Sans Pro" charset="0"/>
              </a:rPr>
              <a:t>Depletion </a:t>
            </a:r>
            <a:r>
              <a:rPr lang="en-US" sz="2000" b="0" dirty="0">
                <a:ea typeface="Source Sans Pro" charset="0"/>
              </a:rPr>
              <a:t>(2 of 3)</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
        <p:nvSpPr>
          <p:cNvPr id="3" name="Rectangle 2" descr="Image covering slide date will remove when slide is run in presentation mode."/>
          <p:cNvSpPr/>
          <p:nvPr/>
        </p:nvSpPr>
        <p:spPr>
          <a:xfrm>
            <a:off x="1752600" y="4196316"/>
            <a:ext cx="229487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Image covering slide date will remove when slide is run in presentation mode."/>
          <p:cNvSpPr/>
          <p:nvPr/>
        </p:nvSpPr>
        <p:spPr>
          <a:xfrm>
            <a:off x="1752600" y="4648200"/>
            <a:ext cx="229487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descr="Image covering slide date will remove when slide is run in presentation mode."/>
          <p:cNvSpPr/>
          <p:nvPr/>
        </p:nvSpPr>
        <p:spPr>
          <a:xfrm>
            <a:off x="5486400" y="4383136"/>
            <a:ext cx="29718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74516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65</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4800" y="1447800"/>
            <a:ext cx="8686800" cy="3423205"/>
          </a:xfrm>
          <a:prstGeom prst="rect">
            <a:avLst/>
          </a:prstGeom>
        </p:spPr>
        <p:txBody>
          <a:bodyPr/>
          <a:lstStyle/>
          <a:p>
            <a:pPr marL="0" lvl="2" indent="0">
              <a:lnSpc>
                <a:spcPct val="100000"/>
              </a:lnSpc>
              <a:spcBef>
                <a:spcPts val="1200"/>
              </a:spcBef>
              <a:buClr>
                <a:srgbClr val="990000"/>
              </a:buClr>
              <a:buSzPct val="100000"/>
              <a:buNone/>
            </a:pPr>
            <a:r>
              <a:rPr lang="en-US" altLang="en-US" sz="2600" b="1" dirty="0"/>
              <a:t>Illustration: </a:t>
            </a:r>
            <a:r>
              <a:rPr lang="en-US" altLang="en-US" sz="2600" dirty="0"/>
              <a:t>Lane Coal Company invests HK$50 million in a mine estimated to have 10 million tons of coal and no residual value. In the first year, Lane extracts and sells 250,000 tons of coal. Lane computes the depletion as follows:</a:t>
            </a:r>
          </a:p>
          <a:p>
            <a:pPr marL="0" lvl="2" indent="0">
              <a:lnSpc>
                <a:spcPct val="100000"/>
              </a:lnSpc>
              <a:spcBef>
                <a:spcPts val="1200"/>
              </a:spcBef>
              <a:buClr>
                <a:srgbClr val="990000"/>
              </a:buClr>
              <a:buSzPct val="100000"/>
              <a:buNone/>
            </a:pPr>
            <a:r>
              <a:rPr lang="en-US" altLang="en-US" sz="2600" dirty="0"/>
              <a:t>HK$50,000,000 ÷ 10,000,000 = HK$5.00  depletion cost per ton</a:t>
            </a:r>
          </a:p>
          <a:p>
            <a:pPr marL="0" lvl="2" indent="0">
              <a:lnSpc>
                <a:spcPct val="100000"/>
              </a:lnSpc>
              <a:spcBef>
                <a:spcPts val="1200"/>
              </a:spcBef>
              <a:buClr>
                <a:srgbClr val="990000"/>
              </a:buClr>
              <a:buSzPct val="100000"/>
              <a:buNone/>
            </a:pPr>
            <a:r>
              <a:rPr lang="en-US" altLang="en-US" sz="2600" dirty="0"/>
              <a:t>HK$5.00 x 250,000 = HK$1,250,000  annual depletion</a:t>
            </a:r>
          </a:p>
          <a:p>
            <a:pPr marL="0" indent="0">
              <a:lnSpc>
                <a:spcPct val="100000"/>
              </a:lnSpc>
              <a:spcBef>
                <a:spcPts val="1800"/>
              </a:spcBef>
              <a:buNone/>
            </a:pPr>
            <a:r>
              <a:rPr lang="en-US" altLang="en-US" sz="2600" b="1" dirty="0"/>
              <a:t>Journal entry:</a:t>
            </a:r>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dirty="0">
                <a:ea typeface="Source Sans Pro" charset="0"/>
              </a:rPr>
              <a:t>Depletion </a:t>
            </a:r>
            <a:r>
              <a:rPr lang="en-US" sz="2000" b="0" dirty="0">
                <a:ea typeface="Source Sans Pro" charset="0"/>
              </a:rPr>
              <a:t>(3 of 3)</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
        <p:nvSpPr>
          <p:cNvPr id="9"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549565" y="5420693"/>
            <a:ext cx="6223390" cy="474785"/>
          </a:xfrm>
          <a:prstGeom prst="rect">
            <a:avLst/>
          </a:prstGeom>
          <a:ln>
            <a:noFill/>
          </a:ln>
        </p:spPr>
        <p:txBody>
          <a:bodyPr anchor="ctr" anchorCtr="0"/>
          <a:lstStyle/>
          <a:p>
            <a:pPr indent="0">
              <a:lnSpc>
                <a:spcPct val="100000"/>
              </a:lnSpc>
              <a:spcBef>
                <a:spcPts val="1200"/>
              </a:spcBef>
              <a:buNone/>
            </a:pPr>
            <a:r>
              <a:rPr lang="en-US" sz="2600" dirty="0"/>
              <a:t>Accumulated Depletion</a:t>
            </a:r>
          </a:p>
        </p:txBody>
      </p:sp>
      <p:sp>
        <p:nvSpPr>
          <p:cNvPr id="11"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6848850" y="5420693"/>
            <a:ext cx="1963649" cy="474785"/>
          </a:xfrm>
          <a:prstGeom prst="rect">
            <a:avLst/>
          </a:prstGeom>
          <a:ln>
            <a:noFill/>
          </a:ln>
        </p:spPr>
        <p:txBody>
          <a:bodyPr anchor="ctr" anchorCtr="0"/>
          <a:lstStyle/>
          <a:p>
            <a:pPr marL="0" indent="0" algn="r">
              <a:lnSpc>
                <a:spcPct val="100000"/>
              </a:lnSpc>
              <a:spcBef>
                <a:spcPts val="1200"/>
              </a:spcBef>
              <a:buNone/>
            </a:pPr>
            <a:r>
              <a:rPr lang="en-US" sz="2600" dirty="0">
                <a:cs typeface="Calibri" panose="020F0502020204030204" pitchFamily="34" charset="0"/>
              </a:rPr>
              <a:t>1,250,000</a:t>
            </a:r>
          </a:p>
        </p:txBody>
      </p:sp>
      <p:sp>
        <p:nvSpPr>
          <p:cNvPr id="12"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549565" y="4946900"/>
            <a:ext cx="5768020" cy="474785"/>
          </a:xfrm>
          <a:prstGeom prst="rect">
            <a:avLst/>
          </a:prstGeom>
          <a:ln>
            <a:noFill/>
          </a:ln>
        </p:spPr>
        <p:txBody>
          <a:bodyPr anchor="ctr" anchorCtr="0"/>
          <a:lstStyle/>
          <a:p>
            <a:pPr marL="0" indent="0">
              <a:lnSpc>
                <a:spcPct val="100000"/>
              </a:lnSpc>
              <a:spcBef>
                <a:spcPts val="1200"/>
              </a:spcBef>
              <a:buNone/>
            </a:pPr>
            <a:r>
              <a:rPr lang="en-US" sz="2600" dirty="0"/>
              <a:t>Inventory (coal)</a:t>
            </a:r>
          </a:p>
        </p:txBody>
      </p:sp>
      <p:sp>
        <p:nvSpPr>
          <p:cNvPr id="13"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5103265" y="4946900"/>
            <a:ext cx="2018576" cy="474785"/>
          </a:xfrm>
          <a:prstGeom prst="rect">
            <a:avLst/>
          </a:prstGeom>
          <a:ln>
            <a:noFill/>
          </a:ln>
        </p:spPr>
        <p:txBody>
          <a:bodyPr anchor="ctr" anchorCtr="0"/>
          <a:lstStyle/>
          <a:p>
            <a:pPr marL="0" indent="0" algn="r">
              <a:lnSpc>
                <a:spcPct val="100000"/>
              </a:lnSpc>
              <a:spcBef>
                <a:spcPts val="1200"/>
              </a:spcBef>
              <a:buNone/>
            </a:pPr>
            <a:r>
              <a:rPr lang="en-US" sz="2600" dirty="0"/>
              <a:t>1,250,000</a:t>
            </a:r>
          </a:p>
        </p:txBody>
      </p:sp>
    </p:spTree>
    <p:extLst>
      <p:ext uri="{BB962C8B-B14F-4D97-AF65-F5344CB8AC3E}">
        <p14:creationId xmlns:p14="http://schemas.microsoft.com/office/powerpoint/2010/main" xmlns="" val="25401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P spid="12" grpId="0" build="p"/>
      <p:bldP spid="1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77F93-C659-45E3-BCCD-E46E1F5D45F2}"/>
              </a:ext>
            </a:extLst>
          </p:cNvPr>
          <p:cNvSpPr>
            <a:spLocks noGrp="1"/>
          </p:cNvSpPr>
          <p:nvPr>
            <p:ph type="title"/>
          </p:nvPr>
        </p:nvSpPr>
        <p:spPr/>
        <p:txBody>
          <a:bodyPr>
            <a:noAutofit/>
          </a:bodyPr>
          <a:lstStyle/>
          <a:p>
            <a:r>
              <a:rPr lang="en-IN" dirty="0">
                <a:solidFill>
                  <a:schemeClr val="accent1"/>
                </a:solidFill>
              </a:rPr>
              <a:t>Intangible Assets</a:t>
            </a:r>
            <a:endParaRPr lang="en-US" dirty="0">
              <a:solidFill>
                <a:schemeClr val="accent1"/>
              </a:solidFill>
            </a:endParaRPr>
          </a:p>
        </p:txBody>
      </p:sp>
      <p:sp>
        <p:nvSpPr>
          <p:cNvPr id="3" name="Content Placeholder 2">
            <a:extLst>
              <a:ext uri="{FF2B5EF4-FFF2-40B4-BE49-F238E27FC236}">
                <a16:creationId xmlns:a16="http://schemas.microsoft.com/office/drawing/2014/main" xmlns="" id="{062FA640-0EA3-4C6E-9ACF-555CCD4F9480}"/>
              </a:ext>
            </a:extLst>
          </p:cNvPr>
          <p:cNvSpPr>
            <a:spLocks noGrp="1"/>
          </p:cNvSpPr>
          <p:nvPr>
            <p:ph sz="quarter" idx="16"/>
          </p:nvPr>
        </p:nvSpPr>
        <p:spPr>
          <a:xfrm>
            <a:off x="304800" y="1455730"/>
            <a:ext cx="8534400" cy="2656325"/>
          </a:xfrm>
        </p:spPr>
        <p:txBody>
          <a:bodyPr/>
          <a:lstStyle/>
          <a:p>
            <a:pPr marL="0" indent="0">
              <a:lnSpc>
                <a:spcPct val="100000"/>
              </a:lnSpc>
              <a:spcBef>
                <a:spcPts val="1200"/>
              </a:spcBef>
              <a:buNone/>
            </a:pPr>
            <a:r>
              <a:rPr lang="en-US" b="1" dirty="0"/>
              <a:t>Rights</a:t>
            </a:r>
            <a:r>
              <a:rPr lang="en-US" dirty="0"/>
              <a:t>, </a:t>
            </a:r>
            <a:r>
              <a:rPr lang="en-US" b="1" dirty="0"/>
              <a:t>privileges</a:t>
            </a:r>
            <a:r>
              <a:rPr lang="en-US" dirty="0"/>
              <a:t>, and </a:t>
            </a:r>
            <a:r>
              <a:rPr lang="en-US" b="1" dirty="0"/>
              <a:t>competitive</a:t>
            </a:r>
            <a:r>
              <a:rPr lang="en-US" dirty="0"/>
              <a:t> </a:t>
            </a:r>
            <a:r>
              <a:rPr lang="en-US" b="1" dirty="0"/>
              <a:t>advantages</a:t>
            </a:r>
            <a:r>
              <a:rPr lang="en-US" dirty="0"/>
              <a:t> that result from ownership of long-lived assets that do not possess physical substance.</a:t>
            </a:r>
          </a:p>
          <a:p>
            <a:pPr marL="0" indent="0">
              <a:lnSpc>
                <a:spcPct val="100000"/>
              </a:lnSpc>
              <a:spcBef>
                <a:spcPts val="1200"/>
              </a:spcBef>
              <a:buNone/>
            </a:pPr>
            <a:r>
              <a:rPr lang="en-US" b="1" dirty="0"/>
              <a:t>Limited life </a:t>
            </a:r>
            <a:r>
              <a:rPr lang="en-US" dirty="0"/>
              <a:t>or an </a:t>
            </a:r>
            <a:r>
              <a:rPr lang="en-US" b="1" dirty="0"/>
              <a:t>indefinite life.</a:t>
            </a:r>
          </a:p>
          <a:p>
            <a:pPr marL="0" indent="0">
              <a:lnSpc>
                <a:spcPct val="100000"/>
              </a:lnSpc>
              <a:spcBef>
                <a:spcPts val="1200"/>
              </a:spcBef>
              <a:buNone/>
            </a:pPr>
            <a:r>
              <a:rPr lang="en-US" b="1" dirty="0"/>
              <a:t>Common types </a:t>
            </a:r>
            <a:r>
              <a:rPr lang="en-US" dirty="0"/>
              <a:t>of intangibles:</a:t>
            </a:r>
          </a:p>
        </p:txBody>
      </p:sp>
      <p:graphicFrame>
        <p:nvGraphicFramePr>
          <p:cNvPr id="6" name="Table 5" descr="Table is accessable to screen readers"/>
          <p:cNvGraphicFramePr>
            <a:graphicFrameLocks noGrp="1"/>
          </p:cNvGraphicFramePr>
          <p:nvPr>
            <p:extLst>
              <p:ext uri="{D42A27DB-BD31-4B8C-83A1-F6EECF244321}">
                <p14:modId xmlns:p14="http://schemas.microsoft.com/office/powerpoint/2010/main" xmlns="" val="3815674489"/>
              </p:ext>
            </p:extLst>
          </p:nvPr>
        </p:nvGraphicFramePr>
        <p:xfrm>
          <a:off x="321881" y="4036160"/>
          <a:ext cx="7306347" cy="1554480"/>
        </p:xfrm>
        <a:graphic>
          <a:graphicData uri="http://schemas.openxmlformats.org/drawingml/2006/table">
            <a:tbl>
              <a:tblPr firstRow="1" bandRow="1">
                <a:tableStyleId>{5C22544A-7EE6-4342-B048-85BDC9FD1C3A}</a:tableStyleId>
              </a:tblPr>
              <a:tblGrid>
                <a:gridCol w="4857279">
                  <a:extLst>
                    <a:ext uri="{9D8B030D-6E8A-4147-A177-3AD203B41FA5}">
                      <a16:colId xmlns:a16="http://schemas.microsoft.com/office/drawing/2014/main" xmlns="" val="20000"/>
                    </a:ext>
                  </a:extLst>
                </a:gridCol>
                <a:gridCol w="2449068">
                  <a:extLst>
                    <a:ext uri="{9D8B030D-6E8A-4147-A177-3AD203B41FA5}">
                      <a16:colId xmlns:a16="http://schemas.microsoft.com/office/drawing/2014/main" xmlns="" val="20001"/>
                    </a:ext>
                  </a:extLst>
                </a:gridCol>
              </a:tblGrid>
              <a:tr h="370840">
                <a:tc>
                  <a:txBody>
                    <a:bodyPr/>
                    <a:lstStyle/>
                    <a:p>
                      <a:pPr marL="574675" indent="-346075">
                        <a:buClr>
                          <a:srgbClr val="990000"/>
                        </a:buClr>
                        <a:buFont typeface="Arial" panose="020B0604020202020204" pitchFamily="34" charset="0"/>
                        <a:buChar char="•"/>
                      </a:pPr>
                      <a:r>
                        <a:rPr lang="en-US" sz="2800" b="0" i="0"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Patents</a:t>
                      </a:r>
                    </a:p>
                  </a:txBody>
                  <a:tcPr>
                    <a:noFill/>
                  </a:tcPr>
                </a:tc>
                <a:tc>
                  <a:txBody>
                    <a:bodyPr/>
                    <a:lstStyle/>
                    <a:p>
                      <a:pPr marL="346075" marR="0" lvl="0" indent="-346075" algn="l" defTabSz="914400" rtl="0" eaLnBrk="1" fontAlgn="auto" latinLnBrk="0" hangingPunct="1">
                        <a:lnSpc>
                          <a:spcPct val="100000"/>
                        </a:lnSpc>
                        <a:spcBef>
                          <a:spcPts val="0"/>
                        </a:spcBef>
                        <a:spcAft>
                          <a:spcPts val="0"/>
                        </a:spcAft>
                        <a:buClr>
                          <a:srgbClr val="990000"/>
                        </a:buClr>
                        <a:buSzTx/>
                        <a:buFont typeface="Arial" panose="020B0604020202020204" pitchFamily="34" charset="0"/>
                        <a:buChar char="•"/>
                        <a:tabLst/>
                        <a:defRPr/>
                      </a:pPr>
                      <a:r>
                        <a:rPr lang="en-US" sz="2800" b="0" i="0"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Trademarks</a:t>
                      </a:r>
                    </a:p>
                  </a:txBody>
                  <a:tcPr>
                    <a:noFill/>
                  </a:tcPr>
                </a:tc>
                <a:extLst>
                  <a:ext uri="{0D108BD9-81ED-4DB2-BD59-A6C34878D82A}">
                    <a16:rowId xmlns:a16="http://schemas.microsoft.com/office/drawing/2014/main" xmlns="" val="10000"/>
                  </a:ext>
                </a:extLst>
              </a:tr>
              <a:tr h="370840">
                <a:tc>
                  <a:txBody>
                    <a:bodyPr/>
                    <a:lstStyle/>
                    <a:p>
                      <a:pPr marL="574675" indent="-346075">
                        <a:buClr>
                          <a:srgbClr val="990000"/>
                        </a:buClr>
                        <a:buFont typeface="Arial" panose="020B0604020202020204" pitchFamily="34" charset="0"/>
                        <a:buChar char="•"/>
                      </a:pPr>
                      <a:r>
                        <a:rPr lang="en-US" sz="2800" b="0" i="0"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Copyrights</a:t>
                      </a:r>
                    </a:p>
                  </a:txBody>
                  <a:tcPr>
                    <a:noFill/>
                  </a:tcPr>
                </a:tc>
                <a:tc>
                  <a:txBody>
                    <a:bodyPr/>
                    <a:lstStyle/>
                    <a:p>
                      <a:pPr marL="346075" indent="-346075">
                        <a:buClr>
                          <a:srgbClr val="990000"/>
                        </a:buClr>
                        <a:buFont typeface="Arial" panose="020B0604020202020204" pitchFamily="34" charset="0"/>
                        <a:buChar char="•"/>
                      </a:pPr>
                      <a:r>
                        <a:rPr lang="en-US" sz="2800" b="0" i="0"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Trade names</a:t>
                      </a:r>
                    </a:p>
                  </a:txBody>
                  <a:tcPr>
                    <a:noFill/>
                  </a:tcPr>
                </a:tc>
                <a:extLst>
                  <a:ext uri="{0D108BD9-81ED-4DB2-BD59-A6C34878D82A}">
                    <a16:rowId xmlns:a16="http://schemas.microsoft.com/office/drawing/2014/main" xmlns="" val="10001"/>
                  </a:ext>
                </a:extLst>
              </a:tr>
              <a:tr h="370840">
                <a:tc>
                  <a:txBody>
                    <a:bodyPr/>
                    <a:lstStyle/>
                    <a:p>
                      <a:pPr marL="574675" marR="0" lvl="0" indent="-346075" algn="l" defTabSz="914400" rtl="0" eaLnBrk="1" fontAlgn="auto" latinLnBrk="0" hangingPunct="1">
                        <a:lnSpc>
                          <a:spcPct val="100000"/>
                        </a:lnSpc>
                        <a:spcBef>
                          <a:spcPts val="0"/>
                        </a:spcBef>
                        <a:spcAft>
                          <a:spcPts val="0"/>
                        </a:spcAft>
                        <a:buClr>
                          <a:srgbClr val="990000"/>
                        </a:buClr>
                        <a:buSzTx/>
                        <a:buFont typeface="Arial" panose="020B0604020202020204" pitchFamily="34" charset="0"/>
                        <a:buChar char="•"/>
                        <a:tabLst/>
                        <a:defRPr/>
                      </a:pPr>
                      <a:r>
                        <a:rPr lang="en-US" sz="2800" b="0" i="0"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Franchises and Licenses</a:t>
                      </a:r>
                    </a:p>
                  </a:txBody>
                  <a:tcPr>
                    <a:noFill/>
                  </a:tcPr>
                </a:tc>
                <a:tc>
                  <a:txBody>
                    <a:bodyPr/>
                    <a:lstStyle/>
                    <a:p>
                      <a:pPr marL="346075" indent="-346075">
                        <a:buClr>
                          <a:srgbClr val="990000"/>
                        </a:buClr>
                        <a:buFont typeface="Arial" panose="020B0604020202020204" pitchFamily="34" charset="0"/>
                        <a:buChar char="•"/>
                      </a:pPr>
                      <a:r>
                        <a:rPr lang="en-US" sz="2800" b="0" i="0"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Goodwill</a:t>
                      </a:r>
                    </a:p>
                  </a:txBody>
                  <a:tcPr>
                    <a:noFill/>
                  </a:tcPr>
                </a:tc>
                <a:extLst>
                  <a:ext uri="{0D108BD9-81ED-4DB2-BD59-A6C34878D82A}">
                    <a16:rowId xmlns:a16="http://schemas.microsoft.com/office/drawing/2014/main" xmlns="" val="10002"/>
                  </a:ext>
                </a:extLst>
              </a:tr>
            </a:tbl>
          </a:graphicData>
        </a:graphic>
      </p:graphicFrame>
      <p:sp>
        <p:nvSpPr>
          <p:cNvPr id="4" name="Slide Number Placeholder 3">
            <a:extLst>
              <a:ext uri="{FF2B5EF4-FFF2-40B4-BE49-F238E27FC236}">
                <a16:creationId xmlns:a16="http://schemas.microsoft.com/office/drawing/2014/main" xmlns="" id="{7112E661-3C6C-498D-953E-A47F1BF815EA}"/>
              </a:ext>
            </a:extLst>
          </p:cNvPr>
          <p:cNvSpPr>
            <a:spLocks noGrp="1"/>
          </p:cNvSpPr>
          <p:nvPr>
            <p:ph type="sldNum" sz="quarter" idx="10"/>
          </p:nvPr>
        </p:nvSpPr>
        <p:spPr/>
        <p:txBody>
          <a:bodyPr/>
          <a:lstStyle/>
          <a:p>
            <a:fld id="{67B19427-F580-D146-B60E-4CADEE75497F}" type="slidenum">
              <a:rPr lang="en-US" smtClean="0"/>
              <a:pPr/>
              <a:t>66</a:t>
            </a:fld>
            <a:endParaRPr lang="en-US" dirty="0"/>
          </a:p>
        </p:txBody>
      </p:sp>
      <p:sp>
        <p:nvSpPr>
          <p:cNvPr id="5" name="Footer Placeholder 4">
            <a:extLst>
              <a:ext uri="{FF2B5EF4-FFF2-40B4-BE49-F238E27FC236}">
                <a16:creationId xmlns:a16="http://schemas.microsoft.com/office/drawing/2014/main" xmlns="" id="{A0A2EBF7-AC31-46C2-B288-F7DF6E28F926}"/>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793024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1067B-D89A-4AA0-9DF8-868C5C38C2DE}"/>
              </a:ext>
            </a:extLst>
          </p:cNvPr>
          <p:cNvSpPr>
            <a:spLocks noGrp="1"/>
          </p:cNvSpPr>
          <p:nvPr>
            <p:ph type="title"/>
          </p:nvPr>
        </p:nvSpPr>
        <p:spPr/>
        <p:txBody>
          <a:bodyPr>
            <a:normAutofit/>
          </a:bodyPr>
          <a:lstStyle/>
          <a:p>
            <a:r>
              <a:rPr lang="en-US" dirty="0">
                <a:ea typeface="Source Sans Pro" charset="0"/>
              </a:rPr>
              <a:t>Accounting for Intangible Assets </a:t>
            </a:r>
            <a:r>
              <a:rPr lang="en-US" sz="2000" b="0" dirty="0"/>
              <a:t>(1 of 8)</a:t>
            </a:r>
            <a:endParaRPr lang="en-US" dirty="0"/>
          </a:p>
        </p:txBody>
      </p:sp>
      <p:sp>
        <p:nvSpPr>
          <p:cNvPr id="3" name="Content Placeholder 2">
            <a:extLst>
              <a:ext uri="{FF2B5EF4-FFF2-40B4-BE49-F238E27FC236}">
                <a16:creationId xmlns:a16="http://schemas.microsoft.com/office/drawing/2014/main" xmlns="" id="{86444A10-8056-421D-94E2-D9EE4F9D5E1D}"/>
              </a:ext>
            </a:extLst>
          </p:cNvPr>
          <p:cNvSpPr>
            <a:spLocks noGrp="1"/>
          </p:cNvSpPr>
          <p:nvPr>
            <p:ph sz="quarter" idx="16"/>
          </p:nvPr>
        </p:nvSpPr>
        <p:spPr>
          <a:xfrm>
            <a:off x="304800" y="1455730"/>
            <a:ext cx="8534400" cy="4256830"/>
          </a:xfrm>
        </p:spPr>
        <p:txBody>
          <a:bodyPr/>
          <a:lstStyle/>
          <a:p>
            <a:pPr>
              <a:lnSpc>
                <a:spcPct val="100000"/>
              </a:lnSpc>
              <a:spcBef>
                <a:spcPts val="1200"/>
              </a:spcBef>
            </a:pPr>
            <a:r>
              <a:rPr lang="en-US" b="1" dirty="0"/>
              <a:t>Limited-Life</a:t>
            </a:r>
            <a:r>
              <a:rPr lang="en-US" dirty="0"/>
              <a:t> Intangibles:</a:t>
            </a:r>
          </a:p>
          <a:p>
            <a:pPr marL="574675" indent="-346075">
              <a:lnSpc>
                <a:spcPct val="100000"/>
              </a:lnSpc>
              <a:spcBef>
                <a:spcPts val="1200"/>
              </a:spcBef>
              <a:buClr>
                <a:schemeClr val="accent2"/>
              </a:buClr>
              <a:buFont typeface="Arial" panose="020B0604020202020204" pitchFamily="34" charset="0"/>
              <a:buChar char="•"/>
            </a:pPr>
            <a:r>
              <a:rPr lang="en-US" dirty="0"/>
              <a:t>Amortize to expense</a:t>
            </a:r>
          </a:p>
          <a:p>
            <a:pPr marL="574675" indent="-346075">
              <a:lnSpc>
                <a:spcPct val="100000"/>
              </a:lnSpc>
              <a:spcBef>
                <a:spcPts val="1200"/>
              </a:spcBef>
              <a:buClr>
                <a:schemeClr val="accent2"/>
              </a:buClr>
              <a:buFont typeface="Arial" panose="020B0604020202020204" pitchFamily="34" charset="0"/>
              <a:buChar char="•"/>
            </a:pPr>
            <a:r>
              <a:rPr lang="en-US" dirty="0"/>
              <a:t>Credit asset account or accumulated amortization</a:t>
            </a:r>
          </a:p>
          <a:p>
            <a:pPr>
              <a:lnSpc>
                <a:spcPct val="100000"/>
              </a:lnSpc>
              <a:spcBef>
                <a:spcPts val="1200"/>
              </a:spcBef>
            </a:pPr>
            <a:r>
              <a:rPr lang="en-US" b="1" dirty="0"/>
              <a:t>Indefinite-Life</a:t>
            </a:r>
            <a:r>
              <a:rPr lang="en-US" dirty="0"/>
              <a:t> Intangibles:</a:t>
            </a:r>
          </a:p>
          <a:p>
            <a:pPr marL="574675" indent="-346075">
              <a:lnSpc>
                <a:spcPct val="100000"/>
              </a:lnSpc>
              <a:spcBef>
                <a:spcPts val="1200"/>
              </a:spcBef>
              <a:buClr>
                <a:schemeClr val="accent2"/>
              </a:buClr>
              <a:buFont typeface="Arial" panose="020B0604020202020204" pitchFamily="34" charset="0"/>
              <a:buChar char="•"/>
            </a:pPr>
            <a:r>
              <a:rPr lang="en-US" dirty="0"/>
              <a:t>No foreseeable limit on time asset is expected to provide cash flow </a:t>
            </a:r>
          </a:p>
          <a:p>
            <a:pPr marL="574675" indent="-346075">
              <a:lnSpc>
                <a:spcPct val="100000"/>
              </a:lnSpc>
              <a:spcBef>
                <a:spcPts val="1200"/>
              </a:spcBef>
              <a:buClr>
                <a:schemeClr val="accent2"/>
              </a:buClr>
              <a:buFont typeface="Arial" panose="020B0604020202020204" pitchFamily="34" charset="0"/>
              <a:buChar char="•"/>
            </a:pPr>
            <a:r>
              <a:rPr lang="en-US" dirty="0"/>
              <a:t>No amortization</a:t>
            </a:r>
          </a:p>
        </p:txBody>
      </p:sp>
      <p:sp>
        <p:nvSpPr>
          <p:cNvPr id="4" name="Slide Number Placeholder 3">
            <a:extLst>
              <a:ext uri="{FF2B5EF4-FFF2-40B4-BE49-F238E27FC236}">
                <a16:creationId xmlns:a16="http://schemas.microsoft.com/office/drawing/2014/main" xmlns="" id="{B8A81E2A-62DF-4A95-B5BE-A1A2BAD1F401}"/>
              </a:ext>
            </a:extLst>
          </p:cNvPr>
          <p:cNvSpPr>
            <a:spLocks noGrp="1"/>
          </p:cNvSpPr>
          <p:nvPr>
            <p:ph type="sldNum" sz="quarter" idx="10"/>
          </p:nvPr>
        </p:nvSpPr>
        <p:spPr/>
        <p:txBody>
          <a:bodyPr/>
          <a:lstStyle/>
          <a:p>
            <a:fld id="{67B19427-F580-D146-B60E-4CADEE75497F}" type="slidenum">
              <a:rPr lang="en-US" smtClean="0"/>
              <a:pPr/>
              <a:t>67</a:t>
            </a:fld>
            <a:endParaRPr lang="en-US" dirty="0"/>
          </a:p>
        </p:txBody>
      </p:sp>
      <p:sp>
        <p:nvSpPr>
          <p:cNvPr id="5" name="Footer Placeholder 4">
            <a:extLst>
              <a:ext uri="{FF2B5EF4-FFF2-40B4-BE49-F238E27FC236}">
                <a16:creationId xmlns:a16="http://schemas.microsoft.com/office/drawing/2014/main" xmlns="" id="{30EB8ABA-923F-44BE-B87B-471A29356554}"/>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42187225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68</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5354" y="1447800"/>
            <a:ext cx="8534400" cy="4800600"/>
          </a:xfrm>
          <a:prstGeom prst="rect">
            <a:avLst/>
          </a:prstGeom>
        </p:spPr>
        <p:txBody>
          <a:bodyPr/>
          <a:lstStyle/>
          <a:p>
            <a:pPr marL="0" indent="0">
              <a:lnSpc>
                <a:spcPct val="95000"/>
              </a:lnSpc>
              <a:spcBef>
                <a:spcPts val="1200"/>
              </a:spcBef>
              <a:buNone/>
            </a:pPr>
            <a:r>
              <a:rPr lang="en-US" altLang="en-US" sz="3200" b="1" dirty="0"/>
              <a:t>Patents</a:t>
            </a:r>
            <a:endParaRPr lang="en-US" altLang="en-US" sz="3200" dirty="0"/>
          </a:p>
          <a:p>
            <a:pPr marL="574675" indent="-346075">
              <a:lnSpc>
                <a:spcPct val="95000"/>
              </a:lnSpc>
              <a:spcBef>
                <a:spcPts val="1200"/>
              </a:spcBef>
              <a:buClr>
                <a:srgbClr val="990000"/>
              </a:buClr>
            </a:pPr>
            <a:r>
              <a:rPr lang="en-US" altLang="en-US" dirty="0"/>
              <a:t>Amortize to expense</a:t>
            </a:r>
          </a:p>
          <a:p>
            <a:pPr marL="574675" indent="-346075">
              <a:lnSpc>
                <a:spcPct val="95000"/>
              </a:lnSpc>
              <a:spcBef>
                <a:spcPts val="1200"/>
              </a:spcBef>
              <a:buClr>
                <a:srgbClr val="990000"/>
              </a:buClr>
            </a:pPr>
            <a:r>
              <a:rPr lang="en-US" altLang="en-US" dirty="0"/>
              <a:t>Exclusive right to manufacture, sell, or otherwise control an invention for </a:t>
            </a:r>
            <a:r>
              <a:rPr lang="en-US" altLang="en-US" b="1" dirty="0"/>
              <a:t>20 years </a:t>
            </a:r>
            <a:r>
              <a:rPr lang="en-US" altLang="en-US" dirty="0"/>
              <a:t>from date of grant</a:t>
            </a:r>
          </a:p>
          <a:p>
            <a:pPr marL="574675" indent="-346075">
              <a:lnSpc>
                <a:spcPct val="95000"/>
              </a:lnSpc>
              <a:spcBef>
                <a:spcPts val="1200"/>
              </a:spcBef>
              <a:buClr>
                <a:srgbClr val="990000"/>
              </a:buClr>
            </a:pPr>
            <a:r>
              <a:rPr lang="en-US" altLang="en-US" b="1" dirty="0"/>
              <a:t>Capitalize costs of purchasing </a:t>
            </a:r>
            <a:r>
              <a:rPr lang="en-US" altLang="en-US" dirty="0"/>
              <a:t>a patent and amortize over 20-year life or its useful life, whichever is shorter</a:t>
            </a:r>
          </a:p>
          <a:p>
            <a:pPr marL="574675" indent="-346075">
              <a:lnSpc>
                <a:spcPct val="95000"/>
              </a:lnSpc>
              <a:spcBef>
                <a:spcPts val="1200"/>
              </a:spcBef>
              <a:buClr>
                <a:srgbClr val="990000"/>
              </a:buClr>
            </a:pPr>
            <a:r>
              <a:rPr lang="en-US" altLang="en-US" b="1" dirty="0"/>
              <a:t>Expense any R&amp;D </a:t>
            </a:r>
            <a:r>
              <a:rPr lang="en-US" altLang="en-US" dirty="0"/>
              <a:t>costs in developing a patent</a:t>
            </a:r>
          </a:p>
          <a:p>
            <a:pPr marL="574675" indent="-346075">
              <a:lnSpc>
                <a:spcPct val="95000"/>
              </a:lnSpc>
              <a:spcBef>
                <a:spcPts val="1200"/>
              </a:spcBef>
              <a:buClr>
                <a:srgbClr val="990000"/>
              </a:buClr>
            </a:pPr>
            <a:r>
              <a:rPr lang="en-US" altLang="en-US" b="1" dirty="0"/>
              <a:t>Legal fees </a:t>
            </a:r>
            <a:r>
              <a:rPr lang="en-US" altLang="en-US" dirty="0"/>
              <a:t>incurred successfully defending a patent are capitalized to Patents account</a:t>
            </a:r>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dirty="0">
                <a:ea typeface="Source Sans Pro" charset="0"/>
              </a:rPr>
              <a:t>Accounting for Intangible Assets </a:t>
            </a:r>
            <a:r>
              <a:rPr lang="en-US" sz="2000" b="0" dirty="0"/>
              <a:t>(2 of 8)</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Tree>
    <p:extLst>
      <p:ext uri="{BB962C8B-B14F-4D97-AF65-F5344CB8AC3E}">
        <p14:creationId xmlns:p14="http://schemas.microsoft.com/office/powerpoint/2010/main" xmlns="" val="28384947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E0537-17DC-4550-8005-7E753EB19275}"/>
              </a:ext>
            </a:extLst>
          </p:cNvPr>
          <p:cNvSpPr>
            <a:spLocks noGrp="1"/>
          </p:cNvSpPr>
          <p:nvPr>
            <p:ph type="title"/>
          </p:nvPr>
        </p:nvSpPr>
        <p:spPr/>
        <p:txBody>
          <a:bodyPr/>
          <a:lstStyle/>
          <a:p>
            <a:r>
              <a:rPr lang="en-US" dirty="0">
                <a:ea typeface="Source Sans Pro" charset="0"/>
              </a:rPr>
              <a:t>Accounting for Intangible Assets </a:t>
            </a:r>
            <a:r>
              <a:rPr lang="en-US" sz="2000" b="0" dirty="0"/>
              <a:t>(4 of 8)</a:t>
            </a:r>
            <a:endParaRPr lang="en-US" dirty="0"/>
          </a:p>
        </p:txBody>
      </p:sp>
      <p:sp>
        <p:nvSpPr>
          <p:cNvPr id="3" name="Content Placeholder 2">
            <a:extLst>
              <a:ext uri="{FF2B5EF4-FFF2-40B4-BE49-F238E27FC236}">
                <a16:creationId xmlns:a16="http://schemas.microsoft.com/office/drawing/2014/main" xmlns="" id="{707098A8-E8EA-47F5-9301-DDE033C7B880}"/>
              </a:ext>
            </a:extLst>
          </p:cNvPr>
          <p:cNvSpPr>
            <a:spLocks noGrp="1"/>
          </p:cNvSpPr>
          <p:nvPr>
            <p:ph sz="quarter" idx="16"/>
          </p:nvPr>
        </p:nvSpPr>
        <p:spPr>
          <a:xfrm>
            <a:off x="304800" y="1455730"/>
            <a:ext cx="8534400" cy="1728193"/>
          </a:xfrm>
        </p:spPr>
        <p:txBody>
          <a:bodyPr/>
          <a:lstStyle/>
          <a:p>
            <a:pPr>
              <a:lnSpc>
                <a:spcPct val="100000"/>
              </a:lnSpc>
              <a:spcBef>
                <a:spcPts val="1200"/>
              </a:spcBef>
            </a:pPr>
            <a:r>
              <a:rPr lang="en-US" altLang="en-US" sz="2400" b="1" dirty="0"/>
              <a:t>Illustration: </a:t>
            </a:r>
            <a:r>
              <a:rPr lang="en-US" altLang="en-US" sz="2400" dirty="0"/>
              <a:t>National Labs purchases a patent at a cost of NT$720,000. National estimates the useful life to be eight years. Prepare the journal entry to record the annual amortization for the year ended December 31.</a:t>
            </a:r>
            <a:endParaRPr lang="en-US" sz="2400" dirty="0"/>
          </a:p>
        </p:txBody>
      </p:sp>
      <p:sp>
        <p:nvSpPr>
          <p:cNvPr id="4" name="Slide Number Placeholder 3">
            <a:extLst>
              <a:ext uri="{FF2B5EF4-FFF2-40B4-BE49-F238E27FC236}">
                <a16:creationId xmlns:a16="http://schemas.microsoft.com/office/drawing/2014/main" xmlns="" id="{79CD7646-449F-4873-8EE7-6C8BBE329362}"/>
              </a:ext>
            </a:extLst>
          </p:cNvPr>
          <p:cNvSpPr>
            <a:spLocks noGrp="1"/>
          </p:cNvSpPr>
          <p:nvPr>
            <p:ph type="sldNum" sz="quarter" idx="10"/>
          </p:nvPr>
        </p:nvSpPr>
        <p:spPr/>
        <p:txBody>
          <a:bodyPr/>
          <a:lstStyle/>
          <a:p>
            <a:fld id="{67B19427-F580-D146-B60E-4CADEE75497F}" type="slidenum">
              <a:rPr lang="en-US" smtClean="0"/>
              <a:pPr/>
              <a:t>69</a:t>
            </a:fld>
            <a:endParaRPr lang="en-US" dirty="0"/>
          </a:p>
        </p:txBody>
      </p:sp>
      <p:sp>
        <p:nvSpPr>
          <p:cNvPr id="5" name="Footer Placeholder 4">
            <a:extLst>
              <a:ext uri="{FF2B5EF4-FFF2-40B4-BE49-F238E27FC236}">
                <a16:creationId xmlns:a16="http://schemas.microsoft.com/office/drawing/2014/main" xmlns="" id="{37430713-A7B2-4D1D-8FDF-D2DB58F35D79}"/>
              </a:ext>
            </a:extLst>
          </p:cNvPr>
          <p:cNvSpPr>
            <a:spLocks noGrp="1"/>
          </p:cNvSpPr>
          <p:nvPr>
            <p:ph type="ftr" sz="quarter" idx="11"/>
          </p:nvPr>
        </p:nvSpPr>
        <p:spPr/>
        <p:txBody>
          <a:bodyPr/>
          <a:lstStyle/>
          <a:p>
            <a:r>
              <a:rPr lang="en-US" dirty="0"/>
              <a:t>Copyright ©2019 John Wiley &amp; Sons, Inc. </a:t>
            </a:r>
          </a:p>
        </p:txBody>
      </p:sp>
      <p:graphicFrame>
        <p:nvGraphicFramePr>
          <p:cNvPr id="31" name="Content Placeholder 6" descr="Table is accessible to screenreaders">
            <a:extLst>
              <a:ext uri="{FF2B5EF4-FFF2-40B4-BE49-F238E27FC236}">
                <a16:creationId xmlns:a16="http://schemas.microsoft.com/office/drawing/2014/main" xmlns="" id="{49023BF8-1A85-4273-AEBE-5E88ADD8A5D5}"/>
              </a:ext>
            </a:extLst>
          </p:cNvPr>
          <p:cNvGraphicFramePr>
            <a:graphicFrameLocks noGrp="1"/>
          </p:cNvGraphicFramePr>
          <p:nvPr>
            <p:ph sz="quarter" idx="16"/>
            <p:extLst>
              <p:ext uri="{D42A27DB-BD31-4B8C-83A1-F6EECF244321}">
                <p14:modId xmlns:p14="http://schemas.microsoft.com/office/powerpoint/2010/main" xmlns="" val="2737946866"/>
              </p:ext>
            </p:extLst>
          </p:nvPr>
        </p:nvGraphicFramePr>
        <p:xfrm>
          <a:off x="701355" y="3125420"/>
          <a:ext cx="5371900" cy="1152144"/>
        </p:xfrm>
        <a:graphic>
          <a:graphicData uri="http://schemas.openxmlformats.org/drawingml/2006/table">
            <a:tbl>
              <a:tblPr firstRow="1" bandRow="1">
                <a:tableStyleId>{2D5ABB26-0587-4C30-8999-92F81FD0307C}</a:tableStyleId>
              </a:tblPr>
              <a:tblGrid>
                <a:gridCol w="3712010">
                  <a:extLst>
                    <a:ext uri="{9D8B030D-6E8A-4147-A177-3AD203B41FA5}">
                      <a16:colId xmlns:a16="http://schemas.microsoft.com/office/drawing/2014/main" xmlns="" val="20000"/>
                    </a:ext>
                  </a:extLst>
                </a:gridCol>
                <a:gridCol w="1659890">
                  <a:extLst>
                    <a:ext uri="{9D8B030D-6E8A-4147-A177-3AD203B41FA5}">
                      <a16:colId xmlns:a16="http://schemas.microsoft.com/office/drawing/2014/main" xmlns="" val="20001"/>
                    </a:ext>
                  </a:extLst>
                </a:gridCol>
              </a:tblGrid>
              <a:tr h="252932">
                <a:tc>
                  <a:txBody>
                    <a:bodyPr/>
                    <a:lstStyle/>
                    <a:p>
                      <a:r>
                        <a:rPr lang="en-US" altLang="en-US" sz="2400" baseline="0" dirty="0">
                          <a:latin typeface="Calibri" panose="020F0502020204030204" pitchFamily="34" charset="0"/>
                          <a:cs typeface="Calibri" panose="020F0502020204030204" pitchFamily="34" charset="0"/>
                        </a:rPr>
                        <a:t>Cost </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NT$720,000</a:t>
                      </a:r>
                      <a:endParaRPr lang="en-US" sz="2400" baseline="0" dirty="0">
                        <a:latin typeface="Calibri" panose="020F0502020204030204" pitchFamily="34" charset="0"/>
                        <a:cs typeface="Calibri" panose="020F0502020204030204" pitchFamily="34" charset="0"/>
                      </a:endParaRPr>
                    </a:p>
                  </a:txBody>
                  <a:tcPr marL="0" marT="9144" marB="9144">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52932">
                <a:tc>
                  <a:txBody>
                    <a:bodyPr/>
                    <a:lstStyle/>
                    <a:p>
                      <a:r>
                        <a:rPr lang="en-US" sz="2400" baseline="0" dirty="0">
                          <a:latin typeface="Calibri" panose="020F0502020204030204" pitchFamily="34" charset="0"/>
                          <a:cs typeface="Calibri" panose="020F0502020204030204" pitchFamily="34" charset="0"/>
                        </a:rPr>
                        <a:t>Useful life</a:t>
                      </a: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            8</a:t>
                      </a:r>
                      <a:endParaRPr lang="en-US" sz="2400" baseline="0" dirty="0">
                        <a:latin typeface="Calibri" panose="020F0502020204030204" pitchFamily="34" charset="0"/>
                        <a:cs typeface="Calibri" panose="020F0502020204030204" pitchFamily="34" charset="0"/>
                      </a:endParaRPr>
                    </a:p>
                  </a:txBody>
                  <a:tcPr marL="0" marT="9144" marB="9144">
                    <a:lnL>
                      <a:noFill/>
                    </a:lnL>
                    <a:lnR w="1905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52932">
                <a:tc>
                  <a:txBody>
                    <a:bodyPr/>
                    <a:lstStyle/>
                    <a:p>
                      <a:r>
                        <a:rPr lang="en-US" altLang="en-US" sz="2400" baseline="0" dirty="0">
                          <a:latin typeface="Calibri" panose="020F0502020204030204" pitchFamily="34" charset="0"/>
                          <a:cs typeface="Calibri" panose="020F0502020204030204" pitchFamily="34" charset="0"/>
                        </a:rPr>
                        <a:t>Amortization</a:t>
                      </a:r>
                      <a:endParaRPr lang="en-US" sz="2400" baseline="0" dirty="0">
                        <a:latin typeface="Calibri" panose="020F0502020204030204" pitchFamily="34" charset="0"/>
                        <a:cs typeface="Calibri" panose="020F0502020204030204" pitchFamily="34" charset="0"/>
                      </a:endParaRPr>
                    </a:p>
                  </a:txBody>
                  <a:tcPr marT="9144" marB="9144">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altLang="en-US" sz="2400" baseline="0" dirty="0">
                          <a:latin typeface="Calibri" panose="020F0502020204030204" pitchFamily="34" charset="0"/>
                          <a:cs typeface="Calibri" panose="020F0502020204030204" pitchFamily="34" charset="0"/>
                        </a:rPr>
                        <a:t>NT$  90,000</a:t>
                      </a:r>
                      <a:endParaRPr lang="en-US" sz="2400" baseline="0" dirty="0">
                        <a:latin typeface="Calibri" panose="020F0502020204030204" pitchFamily="34" charset="0"/>
                        <a:cs typeface="Calibri" panose="020F0502020204030204" pitchFamily="34" charset="0"/>
                      </a:endParaRPr>
                    </a:p>
                  </a:txBody>
                  <a:tcPr marL="0" marT="9144" marB="9144">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39" name="Content Placeholder 9">
            <a:extLst>
              <a:ext uri="{FF2B5EF4-FFF2-40B4-BE49-F238E27FC236}">
                <a16:creationId xmlns:a16="http://schemas.microsoft.com/office/drawing/2014/main" xmlns="" id="{9CE2D4E0-854D-4A8A-8C5D-5947676B9FFE}"/>
              </a:ext>
            </a:extLst>
          </p:cNvPr>
          <p:cNvSpPr>
            <a:spLocks noGrp="1"/>
          </p:cNvSpPr>
          <p:nvPr>
            <p:ph sz="quarter" idx="21"/>
          </p:nvPr>
        </p:nvSpPr>
        <p:spPr>
          <a:xfrm>
            <a:off x="304800" y="4643320"/>
            <a:ext cx="1219200" cy="474785"/>
          </a:xfrm>
          <a:ln>
            <a:noFill/>
          </a:ln>
        </p:spPr>
        <p:txBody>
          <a:bodyPr anchor="ctr" anchorCtr="0"/>
          <a:lstStyle/>
          <a:p>
            <a:pPr>
              <a:lnSpc>
                <a:spcPct val="100000"/>
              </a:lnSpc>
              <a:spcBef>
                <a:spcPts val="1200"/>
              </a:spcBef>
            </a:pPr>
            <a:r>
              <a:rPr lang="en-US" sz="2400" dirty="0"/>
              <a:t>Dec. 31</a:t>
            </a:r>
          </a:p>
        </p:txBody>
      </p:sp>
      <p:sp>
        <p:nvSpPr>
          <p:cNvPr id="40"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4643320"/>
            <a:ext cx="4548158" cy="474785"/>
          </a:xfrm>
          <a:ln>
            <a:noFill/>
          </a:ln>
        </p:spPr>
        <p:txBody>
          <a:bodyPr anchor="ctr" anchorCtr="0"/>
          <a:lstStyle/>
          <a:p>
            <a:pPr>
              <a:lnSpc>
                <a:spcPct val="100000"/>
              </a:lnSpc>
              <a:spcBef>
                <a:spcPts val="1200"/>
              </a:spcBef>
            </a:pPr>
            <a:r>
              <a:rPr lang="en-US" sz="2400" dirty="0"/>
              <a:t>Amortization Expense</a:t>
            </a:r>
          </a:p>
        </p:txBody>
      </p:sp>
      <p:sp>
        <p:nvSpPr>
          <p:cNvPr id="41"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72157" y="4643320"/>
            <a:ext cx="1295400" cy="474785"/>
          </a:xfrm>
          <a:ln>
            <a:noFill/>
          </a:ln>
        </p:spPr>
        <p:txBody>
          <a:bodyPr anchor="ctr" anchorCtr="0"/>
          <a:lstStyle/>
          <a:p>
            <a:pPr algn="r">
              <a:lnSpc>
                <a:spcPct val="100000"/>
              </a:lnSpc>
              <a:spcBef>
                <a:spcPts val="1200"/>
              </a:spcBef>
            </a:pPr>
            <a:r>
              <a:rPr lang="en-US" sz="2400" dirty="0"/>
              <a:t>90,000</a:t>
            </a:r>
          </a:p>
        </p:txBody>
      </p:sp>
      <p:sp>
        <p:nvSpPr>
          <p:cNvPr id="42"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524000" y="5116469"/>
            <a:ext cx="4548158" cy="474785"/>
          </a:xfrm>
          <a:ln>
            <a:noFill/>
          </a:ln>
        </p:spPr>
        <p:txBody>
          <a:bodyPr anchor="ctr" anchorCtr="0"/>
          <a:lstStyle/>
          <a:p>
            <a:pPr marL="457200">
              <a:lnSpc>
                <a:spcPct val="100000"/>
              </a:lnSpc>
              <a:spcBef>
                <a:spcPts val="1200"/>
              </a:spcBef>
            </a:pPr>
            <a:r>
              <a:rPr lang="en-US" sz="2400" dirty="0"/>
              <a:t>Patents</a:t>
            </a:r>
          </a:p>
        </p:txBody>
      </p:sp>
      <p:sp>
        <p:nvSpPr>
          <p:cNvPr id="43"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67557" y="5116469"/>
            <a:ext cx="1243043" cy="474785"/>
          </a:xfrm>
          <a:ln>
            <a:noFill/>
          </a:ln>
        </p:spPr>
        <p:txBody>
          <a:bodyPr anchor="ctr" anchorCtr="0"/>
          <a:lstStyle/>
          <a:p>
            <a:pPr algn="r">
              <a:lnSpc>
                <a:spcPct val="100000"/>
              </a:lnSpc>
              <a:spcBef>
                <a:spcPts val="1200"/>
              </a:spcBef>
            </a:pPr>
            <a:r>
              <a:rPr lang="en-US" altLang="en-US" sz="2400" dirty="0">
                <a:cs typeface="Calibri" panose="020F0502020204030204" pitchFamily="34" charset="0"/>
              </a:rPr>
              <a:t>90,000</a:t>
            </a:r>
            <a:endParaRPr lang="en-US" sz="2400" dirty="0">
              <a:cs typeface="Calibri" panose="020F0502020204030204" pitchFamily="34" charset="0"/>
            </a:endParaRPr>
          </a:p>
        </p:txBody>
      </p:sp>
    </p:spTree>
    <p:extLst>
      <p:ext uri="{BB962C8B-B14F-4D97-AF65-F5344CB8AC3E}">
        <p14:creationId xmlns:p14="http://schemas.microsoft.com/office/powerpoint/2010/main" xmlns="" val="186708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1" grpId="0" build="p"/>
      <p:bldP spid="42" grpId="0" build="p"/>
      <p:bldP spid="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06406-0E86-499E-9548-BF815050F13D}"/>
              </a:ext>
            </a:extLst>
          </p:cNvPr>
          <p:cNvSpPr>
            <a:spLocks noGrp="1"/>
          </p:cNvSpPr>
          <p:nvPr>
            <p:ph type="title"/>
          </p:nvPr>
        </p:nvSpPr>
        <p:spPr/>
        <p:txBody>
          <a:bodyPr>
            <a:normAutofit/>
          </a:bodyPr>
          <a:lstStyle/>
          <a:p>
            <a:r>
              <a:rPr lang="en-US" dirty="0"/>
              <a:t>The Cost of Plant Assets </a:t>
            </a:r>
            <a:r>
              <a:rPr lang="en-US" sz="2000" b="0" dirty="0"/>
              <a:t>(2 of 10)</a:t>
            </a:r>
            <a:endParaRPr lang="en-US" dirty="0"/>
          </a:p>
        </p:txBody>
      </p:sp>
      <p:sp>
        <p:nvSpPr>
          <p:cNvPr id="3" name="Content Placeholder 2">
            <a:extLst>
              <a:ext uri="{FF2B5EF4-FFF2-40B4-BE49-F238E27FC236}">
                <a16:creationId xmlns:a16="http://schemas.microsoft.com/office/drawing/2014/main" xmlns="" id="{0CD38BE1-5E6F-44F7-96AF-7017684422CB}"/>
              </a:ext>
            </a:extLst>
          </p:cNvPr>
          <p:cNvSpPr>
            <a:spLocks noGrp="1"/>
          </p:cNvSpPr>
          <p:nvPr>
            <p:ph sz="quarter" idx="16"/>
          </p:nvPr>
        </p:nvSpPr>
        <p:spPr>
          <a:xfrm>
            <a:off x="304800" y="1455730"/>
            <a:ext cx="8534400" cy="4857280"/>
          </a:xfrm>
        </p:spPr>
        <p:txBody>
          <a:bodyPr/>
          <a:lstStyle/>
          <a:p>
            <a:pPr>
              <a:lnSpc>
                <a:spcPct val="100000"/>
              </a:lnSpc>
              <a:spcBef>
                <a:spcPts val="1200"/>
              </a:spcBef>
            </a:pPr>
            <a:r>
              <a:rPr lang="en-US" sz="3200" b="1" dirty="0"/>
              <a:t>Land</a:t>
            </a:r>
          </a:p>
          <a:p>
            <a:pPr>
              <a:lnSpc>
                <a:spcPct val="100000"/>
              </a:lnSpc>
              <a:spcBef>
                <a:spcPts val="1200"/>
              </a:spcBef>
            </a:pPr>
            <a:r>
              <a:rPr lang="en-US" b="1" dirty="0"/>
              <a:t>All necessary costs </a:t>
            </a:r>
            <a:r>
              <a:rPr lang="en-US" dirty="0"/>
              <a:t>incurred in making land </a:t>
            </a:r>
            <a:r>
              <a:rPr lang="en-US" b="1" dirty="0"/>
              <a:t>ready for its intended use </a:t>
            </a:r>
            <a:r>
              <a:rPr lang="en-US" dirty="0"/>
              <a:t>increase </a:t>
            </a:r>
            <a:r>
              <a:rPr lang="en-US" b="1" dirty="0"/>
              <a:t>(debit) </a:t>
            </a:r>
            <a:r>
              <a:rPr lang="en-US" dirty="0"/>
              <a:t>the Land account.</a:t>
            </a:r>
          </a:p>
          <a:p>
            <a:pPr>
              <a:lnSpc>
                <a:spcPct val="100000"/>
              </a:lnSpc>
              <a:spcBef>
                <a:spcPts val="1200"/>
              </a:spcBef>
            </a:pPr>
            <a:r>
              <a:rPr lang="en-US" dirty="0"/>
              <a:t>Costs typically include:</a:t>
            </a:r>
          </a:p>
          <a:p>
            <a:pPr marL="685800" indent="-457200">
              <a:spcBef>
                <a:spcPts val="1200"/>
              </a:spcBef>
              <a:buFont typeface="+mj-lt"/>
              <a:buAutoNum type="arabicPeriod"/>
            </a:pPr>
            <a:r>
              <a:rPr lang="en-US" dirty="0"/>
              <a:t>cash purchase price </a:t>
            </a:r>
          </a:p>
          <a:p>
            <a:pPr marL="685800" indent="-457200">
              <a:spcBef>
                <a:spcPts val="1200"/>
              </a:spcBef>
              <a:buFont typeface="+mj-lt"/>
              <a:buAutoNum type="arabicPeriod"/>
            </a:pPr>
            <a:r>
              <a:rPr lang="en-US" dirty="0"/>
              <a:t>closing costs such as title and attorney’s fees </a:t>
            </a:r>
          </a:p>
          <a:p>
            <a:pPr marL="685800" indent="-457200">
              <a:spcBef>
                <a:spcPts val="1200"/>
              </a:spcBef>
              <a:buFont typeface="+mj-lt"/>
              <a:buAutoNum type="arabicPeriod"/>
            </a:pPr>
            <a:r>
              <a:rPr lang="en-US" dirty="0"/>
              <a:t>real estate brokers’ commissions</a:t>
            </a:r>
          </a:p>
          <a:p>
            <a:pPr marL="685800" indent="-457200">
              <a:spcBef>
                <a:spcPts val="1200"/>
              </a:spcBef>
              <a:buFont typeface="+mj-lt"/>
              <a:buAutoNum type="arabicPeriod"/>
            </a:pPr>
            <a:r>
              <a:rPr lang="en-US" dirty="0"/>
              <a:t>accrued property taxes and other liens on land assumed by purchaser</a:t>
            </a:r>
          </a:p>
        </p:txBody>
      </p:sp>
      <p:sp>
        <p:nvSpPr>
          <p:cNvPr id="4" name="Slide Number Placeholder 3">
            <a:extLst>
              <a:ext uri="{FF2B5EF4-FFF2-40B4-BE49-F238E27FC236}">
                <a16:creationId xmlns:a16="http://schemas.microsoft.com/office/drawing/2014/main" xmlns="" id="{944ABA8E-3509-47B1-A440-8234C16A3235}"/>
              </a:ext>
            </a:extLst>
          </p:cNvPr>
          <p:cNvSpPr>
            <a:spLocks noGrp="1"/>
          </p:cNvSpPr>
          <p:nvPr>
            <p:ph type="sldNum" sz="quarter" idx="10"/>
          </p:nvPr>
        </p:nvSpPr>
        <p:spPr/>
        <p:txBody>
          <a:bodyPr/>
          <a:lstStyle/>
          <a:p>
            <a:fld id="{67B19427-F580-D146-B60E-4CADEE75497F}" type="slidenum">
              <a:rPr lang="en-US" smtClean="0"/>
              <a:pPr/>
              <a:t>7</a:t>
            </a:fld>
            <a:endParaRPr lang="en-US" dirty="0"/>
          </a:p>
        </p:txBody>
      </p:sp>
      <p:sp>
        <p:nvSpPr>
          <p:cNvPr id="5" name="Footer Placeholder 4">
            <a:extLst>
              <a:ext uri="{FF2B5EF4-FFF2-40B4-BE49-F238E27FC236}">
                <a16:creationId xmlns:a16="http://schemas.microsoft.com/office/drawing/2014/main" xmlns="" id="{5F0DA9F6-8A8F-490B-B773-FC66F44CF4C4}"/>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6877326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D36296-B15A-467F-9A9D-F1C8FB14732E}"/>
              </a:ext>
            </a:extLst>
          </p:cNvPr>
          <p:cNvSpPr>
            <a:spLocks noGrp="1"/>
          </p:cNvSpPr>
          <p:nvPr>
            <p:ph type="title"/>
          </p:nvPr>
        </p:nvSpPr>
        <p:spPr/>
        <p:txBody>
          <a:bodyPr>
            <a:normAutofit/>
          </a:bodyPr>
          <a:lstStyle/>
          <a:p>
            <a:r>
              <a:rPr lang="en-US" dirty="0">
                <a:ea typeface="Source Sans Pro" charset="0"/>
              </a:rPr>
              <a:t>Accounting for Intangible Assets </a:t>
            </a:r>
            <a:r>
              <a:rPr lang="en-US" sz="2000" b="0" dirty="0"/>
              <a:t>(5 of 8)</a:t>
            </a:r>
            <a:endParaRPr lang="en-US" dirty="0"/>
          </a:p>
        </p:txBody>
      </p:sp>
      <p:sp>
        <p:nvSpPr>
          <p:cNvPr id="3" name="Content Placeholder 2">
            <a:extLst>
              <a:ext uri="{FF2B5EF4-FFF2-40B4-BE49-F238E27FC236}">
                <a16:creationId xmlns:a16="http://schemas.microsoft.com/office/drawing/2014/main" xmlns="" id="{F73A2287-CEB3-4B33-891A-7F3F589BDB4E}"/>
              </a:ext>
            </a:extLst>
          </p:cNvPr>
          <p:cNvSpPr>
            <a:spLocks noGrp="1"/>
          </p:cNvSpPr>
          <p:nvPr>
            <p:ph sz="quarter" idx="16"/>
          </p:nvPr>
        </p:nvSpPr>
        <p:spPr>
          <a:xfrm>
            <a:off x="304800" y="1455730"/>
            <a:ext cx="8534400" cy="4419600"/>
          </a:xfrm>
        </p:spPr>
        <p:txBody>
          <a:bodyPr/>
          <a:lstStyle/>
          <a:p>
            <a:pPr>
              <a:lnSpc>
                <a:spcPct val="100000"/>
              </a:lnSpc>
              <a:spcBef>
                <a:spcPts val="1200"/>
              </a:spcBef>
            </a:pPr>
            <a:r>
              <a:rPr lang="en-US" altLang="en-US" sz="3200" b="1" dirty="0"/>
              <a:t>Copyrights</a:t>
            </a:r>
          </a:p>
          <a:p>
            <a:pPr marL="574675" indent="-346075">
              <a:lnSpc>
                <a:spcPct val="100000"/>
              </a:lnSpc>
              <a:spcBef>
                <a:spcPts val="1200"/>
              </a:spcBef>
              <a:buClr>
                <a:schemeClr val="accent2"/>
              </a:buClr>
              <a:buFont typeface="Arial" panose="020B0604020202020204" pitchFamily="34" charset="0"/>
              <a:buChar char="•"/>
            </a:pPr>
            <a:r>
              <a:rPr lang="en-US" dirty="0"/>
              <a:t>Gives owner exclusive right to reproduce and sell an artistic or published work</a:t>
            </a:r>
          </a:p>
          <a:p>
            <a:pPr marL="574675" indent="-346075">
              <a:lnSpc>
                <a:spcPct val="100000"/>
              </a:lnSpc>
              <a:spcBef>
                <a:spcPts val="1200"/>
              </a:spcBef>
              <a:buClr>
                <a:schemeClr val="accent2"/>
              </a:buClr>
              <a:buFont typeface="Arial" panose="020B0604020202020204" pitchFamily="34" charset="0"/>
              <a:buChar char="•"/>
            </a:pPr>
            <a:r>
              <a:rPr lang="en-US" dirty="0"/>
              <a:t>Granted for life of creator plus 70 years</a:t>
            </a:r>
          </a:p>
          <a:p>
            <a:pPr marL="574675" indent="-346075">
              <a:lnSpc>
                <a:spcPct val="100000"/>
              </a:lnSpc>
              <a:spcBef>
                <a:spcPts val="1200"/>
              </a:spcBef>
              <a:buClr>
                <a:schemeClr val="accent2"/>
              </a:buClr>
              <a:buFont typeface="Arial" panose="020B0604020202020204" pitchFamily="34" charset="0"/>
              <a:buChar char="•"/>
            </a:pPr>
            <a:r>
              <a:rPr lang="en-US" dirty="0"/>
              <a:t>Capitalize costs of acquiring and defending </a:t>
            </a:r>
          </a:p>
          <a:p>
            <a:pPr marL="574675" indent="-346075">
              <a:lnSpc>
                <a:spcPct val="100000"/>
              </a:lnSpc>
              <a:spcBef>
                <a:spcPts val="1200"/>
              </a:spcBef>
              <a:buClr>
                <a:schemeClr val="accent2"/>
              </a:buClr>
              <a:buFont typeface="Arial" panose="020B0604020202020204" pitchFamily="34" charset="0"/>
              <a:buChar char="•"/>
            </a:pPr>
            <a:r>
              <a:rPr lang="en-US" dirty="0"/>
              <a:t>Amortized to expense over useful life</a:t>
            </a:r>
          </a:p>
        </p:txBody>
      </p:sp>
      <p:sp>
        <p:nvSpPr>
          <p:cNvPr id="4" name="Slide Number Placeholder 3">
            <a:extLst>
              <a:ext uri="{FF2B5EF4-FFF2-40B4-BE49-F238E27FC236}">
                <a16:creationId xmlns:a16="http://schemas.microsoft.com/office/drawing/2014/main" xmlns="" id="{386764FF-8161-40FD-BF08-FDF816E68E96}"/>
              </a:ext>
            </a:extLst>
          </p:cNvPr>
          <p:cNvSpPr>
            <a:spLocks noGrp="1"/>
          </p:cNvSpPr>
          <p:nvPr>
            <p:ph type="sldNum" sz="quarter" idx="10"/>
          </p:nvPr>
        </p:nvSpPr>
        <p:spPr/>
        <p:txBody>
          <a:bodyPr/>
          <a:lstStyle/>
          <a:p>
            <a:fld id="{67B19427-F580-D146-B60E-4CADEE75497F}" type="slidenum">
              <a:rPr lang="en-US" smtClean="0"/>
              <a:pPr/>
              <a:t>70</a:t>
            </a:fld>
            <a:endParaRPr lang="en-US" dirty="0"/>
          </a:p>
        </p:txBody>
      </p:sp>
      <p:sp>
        <p:nvSpPr>
          <p:cNvPr id="5" name="Footer Placeholder 4">
            <a:extLst>
              <a:ext uri="{FF2B5EF4-FFF2-40B4-BE49-F238E27FC236}">
                <a16:creationId xmlns:a16="http://schemas.microsoft.com/office/drawing/2014/main" xmlns="" id="{146CBDCD-99B1-4273-9D72-9E1299592364}"/>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7139565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D8E1D-ECAD-469E-92A3-61925D755564}"/>
              </a:ext>
            </a:extLst>
          </p:cNvPr>
          <p:cNvSpPr>
            <a:spLocks noGrp="1"/>
          </p:cNvSpPr>
          <p:nvPr>
            <p:ph type="title"/>
          </p:nvPr>
        </p:nvSpPr>
        <p:spPr/>
        <p:txBody>
          <a:bodyPr>
            <a:normAutofit/>
          </a:bodyPr>
          <a:lstStyle/>
          <a:p>
            <a:r>
              <a:rPr lang="en-US" dirty="0">
                <a:ea typeface="Source Sans Pro" charset="0"/>
              </a:rPr>
              <a:t>Accounting for Intangible Assets </a:t>
            </a:r>
            <a:r>
              <a:rPr lang="en-US" sz="2000" b="0" dirty="0"/>
              <a:t>(6 of 8)</a:t>
            </a:r>
            <a:endParaRPr lang="en-US" dirty="0"/>
          </a:p>
        </p:txBody>
      </p:sp>
      <p:sp>
        <p:nvSpPr>
          <p:cNvPr id="3" name="Content Placeholder 2">
            <a:extLst>
              <a:ext uri="{FF2B5EF4-FFF2-40B4-BE49-F238E27FC236}">
                <a16:creationId xmlns:a16="http://schemas.microsoft.com/office/drawing/2014/main" xmlns="" id="{430A0197-EA1D-4225-9985-141BC9E83EFF}"/>
              </a:ext>
            </a:extLst>
          </p:cNvPr>
          <p:cNvSpPr>
            <a:spLocks noGrp="1"/>
          </p:cNvSpPr>
          <p:nvPr>
            <p:ph sz="quarter" idx="16"/>
          </p:nvPr>
        </p:nvSpPr>
        <p:spPr>
          <a:xfrm>
            <a:off x="304800" y="1455730"/>
            <a:ext cx="8534400" cy="4857280"/>
          </a:xfrm>
        </p:spPr>
        <p:txBody>
          <a:bodyPr/>
          <a:lstStyle/>
          <a:p>
            <a:pPr>
              <a:lnSpc>
                <a:spcPct val="100000"/>
              </a:lnSpc>
              <a:spcBef>
                <a:spcPts val="1200"/>
              </a:spcBef>
            </a:pPr>
            <a:r>
              <a:rPr lang="en-US" sz="3200" b="1" dirty="0"/>
              <a:t>Trademarks and Trade Names</a:t>
            </a:r>
          </a:p>
          <a:p>
            <a:pPr marL="574675" indent="-346075">
              <a:lnSpc>
                <a:spcPct val="100000"/>
              </a:lnSpc>
              <a:spcBef>
                <a:spcPts val="1200"/>
              </a:spcBef>
              <a:buClr>
                <a:schemeClr val="accent2"/>
              </a:buClr>
              <a:buFont typeface="Arial" panose="020B0604020202020204" pitchFamily="34" charset="0"/>
              <a:buChar char="•"/>
            </a:pPr>
            <a:r>
              <a:rPr lang="en-US" dirty="0"/>
              <a:t>Word, phrase, jingle, or symbol that distinguishes or identifies a particular enterprise or product</a:t>
            </a:r>
          </a:p>
          <a:p>
            <a:pPr marL="1143000" indent="-339725">
              <a:lnSpc>
                <a:spcPct val="100000"/>
              </a:lnSpc>
              <a:spcBef>
                <a:spcPts val="1200"/>
              </a:spcBef>
              <a:buClr>
                <a:schemeClr val="accent2"/>
              </a:buClr>
              <a:buSzPct val="80000"/>
              <a:buFont typeface="Wingdings" panose="05000000000000000000" pitchFamily="2" charset="2"/>
              <a:buChar char="§"/>
            </a:pPr>
            <a:r>
              <a:rPr lang="en-US" dirty="0"/>
              <a:t>Big Mac, Coca-Cola, and Jetta</a:t>
            </a:r>
          </a:p>
          <a:p>
            <a:pPr marL="574675" indent="-346075">
              <a:lnSpc>
                <a:spcPct val="95000"/>
              </a:lnSpc>
              <a:spcBef>
                <a:spcPts val="1200"/>
              </a:spcBef>
              <a:buClr>
                <a:schemeClr val="accent2"/>
              </a:buClr>
              <a:buFont typeface="Arial" panose="020B0604020202020204" pitchFamily="34" charset="0"/>
              <a:buChar char="•"/>
            </a:pPr>
            <a:r>
              <a:rPr lang="en-US" dirty="0"/>
              <a:t>Legal protection for indefinite number of </a:t>
            </a:r>
            <a:r>
              <a:rPr lang="en-US" b="1" dirty="0"/>
              <a:t>20 year renewal periods</a:t>
            </a:r>
            <a:r>
              <a:rPr lang="en-US" dirty="0"/>
              <a:t> </a:t>
            </a:r>
          </a:p>
          <a:p>
            <a:pPr marL="574675" indent="-346075">
              <a:lnSpc>
                <a:spcPct val="95000"/>
              </a:lnSpc>
              <a:spcBef>
                <a:spcPts val="1200"/>
              </a:spcBef>
              <a:buClr>
                <a:schemeClr val="accent2"/>
              </a:buClr>
              <a:buFont typeface="Arial" panose="020B0604020202020204" pitchFamily="34" charset="0"/>
              <a:buChar char="•"/>
            </a:pPr>
            <a:r>
              <a:rPr lang="en-US" dirty="0"/>
              <a:t>Capitalize acquisition costs </a:t>
            </a:r>
          </a:p>
          <a:p>
            <a:pPr marL="574675" indent="-346075">
              <a:lnSpc>
                <a:spcPct val="95000"/>
              </a:lnSpc>
              <a:spcBef>
                <a:spcPts val="1200"/>
              </a:spcBef>
              <a:buClr>
                <a:schemeClr val="accent2"/>
              </a:buClr>
              <a:buFont typeface="Arial" panose="020B0604020202020204" pitchFamily="34" charset="0"/>
              <a:buChar char="•"/>
            </a:pPr>
            <a:r>
              <a:rPr lang="en-US" dirty="0"/>
              <a:t>No amortization</a:t>
            </a:r>
          </a:p>
        </p:txBody>
      </p:sp>
      <p:sp>
        <p:nvSpPr>
          <p:cNvPr id="4" name="Slide Number Placeholder 3">
            <a:extLst>
              <a:ext uri="{FF2B5EF4-FFF2-40B4-BE49-F238E27FC236}">
                <a16:creationId xmlns:a16="http://schemas.microsoft.com/office/drawing/2014/main" xmlns="" id="{BA327074-E32B-423C-8932-099C89E57E50}"/>
              </a:ext>
            </a:extLst>
          </p:cNvPr>
          <p:cNvSpPr>
            <a:spLocks noGrp="1"/>
          </p:cNvSpPr>
          <p:nvPr>
            <p:ph type="sldNum" sz="quarter" idx="10"/>
          </p:nvPr>
        </p:nvSpPr>
        <p:spPr/>
        <p:txBody>
          <a:bodyPr/>
          <a:lstStyle/>
          <a:p>
            <a:fld id="{67B19427-F580-D146-B60E-4CADEE75497F}" type="slidenum">
              <a:rPr lang="en-US" smtClean="0"/>
              <a:pPr/>
              <a:t>71</a:t>
            </a:fld>
            <a:endParaRPr lang="en-US" dirty="0"/>
          </a:p>
        </p:txBody>
      </p:sp>
      <p:sp>
        <p:nvSpPr>
          <p:cNvPr id="5" name="Footer Placeholder 4">
            <a:extLst>
              <a:ext uri="{FF2B5EF4-FFF2-40B4-BE49-F238E27FC236}">
                <a16:creationId xmlns:a16="http://schemas.microsoft.com/office/drawing/2014/main" xmlns="" id="{22B7B5FA-AAE8-435E-B3B0-D326CA7278AC}"/>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074329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72</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5354" y="1447800"/>
            <a:ext cx="8534400" cy="4038600"/>
          </a:xfrm>
          <a:prstGeom prst="rect">
            <a:avLst/>
          </a:prstGeom>
        </p:spPr>
        <p:txBody>
          <a:bodyPr/>
          <a:lstStyle/>
          <a:p>
            <a:pPr marL="0" indent="0">
              <a:lnSpc>
                <a:spcPct val="100000"/>
              </a:lnSpc>
              <a:spcBef>
                <a:spcPts val="1200"/>
              </a:spcBef>
              <a:buNone/>
            </a:pPr>
            <a:r>
              <a:rPr lang="en-US" altLang="en-US" sz="3200" b="1" dirty="0"/>
              <a:t>Franchises</a:t>
            </a:r>
            <a:endParaRPr lang="en-US" altLang="en-US" sz="3200" dirty="0"/>
          </a:p>
          <a:p>
            <a:pPr marL="574675" indent="-346075">
              <a:lnSpc>
                <a:spcPct val="100000"/>
              </a:lnSpc>
              <a:spcBef>
                <a:spcPts val="1200"/>
              </a:spcBef>
              <a:buClr>
                <a:srgbClr val="990000"/>
              </a:buClr>
            </a:pPr>
            <a:r>
              <a:rPr lang="en-US" altLang="en-US" sz="2800" dirty="0"/>
              <a:t>Contractual arrangement between a franchisor and a franchisee</a:t>
            </a:r>
          </a:p>
          <a:p>
            <a:pPr marL="1143000" lvl="1" indent="-346075">
              <a:lnSpc>
                <a:spcPct val="100000"/>
              </a:lnSpc>
              <a:spcBef>
                <a:spcPts val="1200"/>
              </a:spcBef>
              <a:buClr>
                <a:srgbClr val="990000"/>
              </a:buClr>
              <a:buSzPct val="80000"/>
              <a:buFont typeface="Wingdings" panose="05000000000000000000" pitchFamily="2" charset="2"/>
              <a:buChar char="§"/>
            </a:pPr>
            <a:r>
              <a:rPr lang="en-US" altLang="en-US" sz="2800" dirty="0"/>
              <a:t>CPC, Subway, and Europcar are franchises</a:t>
            </a:r>
          </a:p>
          <a:p>
            <a:pPr marL="574675" indent="-346075">
              <a:lnSpc>
                <a:spcPct val="100000"/>
              </a:lnSpc>
              <a:spcBef>
                <a:spcPts val="1200"/>
              </a:spcBef>
              <a:buClr>
                <a:srgbClr val="990000"/>
              </a:buClr>
            </a:pPr>
            <a:r>
              <a:rPr lang="en-US" altLang="en-US" sz="2800" dirty="0"/>
              <a:t>Franchise (or license) with a limited life should be amortized to expense over its useful life</a:t>
            </a:r>
          </a:p>
          <a:p>
            <a:pPr marL="574675" indent="-346075">
              <a:lnSpc>
                <a:spcPct val="100000"/>
              </a:lnSpc>
              <a:spcBef>
                <a:spcPts val="1200"/>
              </a:spcBef>
              <a:buClr>
                <a:srgbClr val="990000"/>
              </a:buClr>
            </a:pPr>
            <a:r>
              <a:rPr lang="en-US" altLang="en-US" sz="2800" dirty="0"/>
              <a:t>If life is indefinite, cost is not amortized</a:t>
            </a:r>
          </a:p>
          <a:p>
            <a:pPr marL="574675" indent="-346075">
              <a:lnSpc>
                <a:spcPct val="100000"/>
              </a:lnSpc>
              <a:spcBef>
                <a:spcPts val="1200"/>
              </a:spcBef>
              <a:buClr>
                <a:srgbClr val="990000"/>
              </a:buClr>
            </a:pPr>
            <a:endParaRPr lang="en-US" altLang="en-US" dirty="0"/>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dirty="0">
                <a:ea typeface="Source Sans Pro" charset="0"/>
              </a:rPr>
              <a:t>Accounting for Intangible Assets </a:t>
            </a:r>
            <a:r>
              <a:rPr lang="en-US" sz="2000" b="0" dirty="0"/>
              <a:t>(7 of 8)</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Tree>
    <p:extLst>
      <p:ext uri="{BB962C8B-B14F-4D97-AF65-F5344CB8AC3E}">
        <p14:creationId xmlns:p14="http://schemas.microsoft.com/office/powerpoint/2010/main" xmlns="" val="497853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73</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5354" y="1447800"/>
            <a:ext cx="8534400" cy="4800600"/>
          </a:xfrm>
          <a:prstGeom prst="rect">
            <a:avLst/>
          </a:prstGeom>
        </p:spPr>
        <p:txBody>
          <a:bodyPr/>
          <a:lstStyle/>
          <a:p>
            <a:pPr marL="0" indent="0">
              <a:lnSpc>
                <a:spcPct val="100000"/>
              </a:lnSpc>
              <a:spcBef>
                <a:spcPts val="1200"/>
              </a:spcBef>
              <a:buNone/>
            </a:pPr>
            <a:r>
              <a:rPr lang="en-US" altLang="en-US" sz="3200" b="1" dirty="0"/>
              <a:t>Goodwill</a:t>
            </a:r>
            <a:endParaRPr lang="en-US" altLang="en-US" sz="3200" dirty="0"/>
          </a:p>
          <a:p>
            <a:pPr marL="574675" indent="-346075">
              <a:lnSpc>
                <a:spcPct val="100000"/>
              </a:lnSpc>
              <a:spcBef>
                <a:spcPts val="1200"/>
              </a:spcBef>
              <a:buClr>
                <a:srgbClr val="990000"/>
              </a:buClr>
            </a:pPr>
            <a:r>
              <a:rPr lang="en-US" altLang="en-US" b="1" dirty="0"/>
              <a:t>Includes</a:t>
            </a:r>
            <a:r>
              <a:rPr lang="en-US" altLang="en-US" dirty="0"/>
              <a:t> exceptional management, desirable location, good customer relations, skilled employees, high-quality products, etc.</a:t>
            </a:r>
          </a:p>
          <a:p>
            <a:pPr marL="574675" indent="-346075">
              <a:lnSpc>
                <a:spcPct val="100000"/>
              </a:lnSpc>
              <a:spcBef>
                <a:spcPts val="1200"/>
              </a:spcBef>
              <a:buClr>
                <a:srgbClr val="990000"/>
              </a:buClr>
            </a:pPr>
            <a:r>
              <a:rPr lang="en-US" altLang="en-US" b="1" dirty="0"/>
              <a:t>Only</a:t>
            </a:r>
            <a:r>
              <a:rPr lang="en-US" altLang="en-US" dirty="0"/>
              <a:t> </a:t>
            </a:r>
            <a:r>
              <a:rPr lang="en-US" altLang="en-US" b="1" dirty="0"/>
              <a:t>recorded</a:t>
            </a:r>
            <a:r>
              <a:rPr lang="en-US" altLang="en-US" dirty="0"/>
              <a:t> when an </a:t>
            </a:r>
            <a:r>
              <a:rPr lang="en-US" altLang="en-US" b="1" dirty="0"/>
              <a:t>entire</a:t>
            </a:r>
            <a:r>
              <a:rPr lang="en-US" altLang="en-US" dirty="0"/>
              <a:t> </a:t>
            </a:r>
            <a:r>
              <a:rPr lang="en-US" altLang="en-US" b="1" dirty="0"/>
              <a:t>business</a:t>
            </a:r>
            <a:r>
              <a:rPr lang="en-US" altLang="en-US" dirty="0"/>
              <a:t> </a:t>
            </a:r>
            <a:r>
              <a:rPr lang="en-US" altLang="en-US" b="1" dirty="0"/>
              <a:t>is</a:t>
            </a:r>
            <a:r>
              <a:rPr lang="en-US" altLang="en-US" dirty="0"/>
              <a:t> </a:t>
            </a:r>
            <a:r>
              <a:rPr lang="en-US" altLang="en-US" b="1" dirty="0"/>
              <a:t>purchased</a:t>
            </a:r>
          </a:p>
          <a:p>
            <a:pPr marL="574675" indent="-346075">
              <a:lnSpc>
                <a:spcPct val="100000"/>
              </a:lnSpc>
              <a:spcBef>
                <a:spcPts val="1200"/>
              </a:spcBef>
              <a:buClr>
                <a:srgbClr val="990000"/>
              </a:buClr>
            </a:pPr>
            <a:r>
              <a:rPr lang="en-US" altLang="en-US" dirty="0"/>
              <a:t>Goodwill is recorded as excess of </a:t>
            </a:r>
            <a:r>
              <a:rPr lang="en-US" altLang="en-US" b="1" dirty="0"/>
              <a:t>purchase price over fair value of net assets</a:t>
            </a:r>
            <a:r>
              <a:rPr lang="en-US" altLang="en-US" dirty="0"/>
              <a:t> acquired</a:t>
            </a:r>
          </a:p>
          <a:p>
            <a:pPr marL="574675" indent="-346075">
              <a:lnSpc>
                <a:spcPct val="100000"/>
              </a:lnSpc>
              <a:spcBef>
                <a:spcPts val="1200"/>
              </a:spcBef>
              <a:buClr>
                <a:srgbClr val="990000"/>
              </a:buClr>
            </a:pPr>
            <a:r>
              <a:rPr lang="en-US" altLang="en-US" dirty="0"/>
              <a:t>Not amortized</a:t>
            </a:r>
          </a:p>
          <a:p>
            <a:pPr marL="574675" indent="-346075">
              <a:lnSpc>
                <a:spcPct val="100000"/>
              </a:lnSpc>
              <a:spcBef>
                <a:spcPts val="1200"/>
              </a:spcBef>
              <a:buClr>
                <a:srgbClr val="990000"/>
              </a:buClr>
            </a:pPr>
            <a:endParaRPr lang="en-US" altLang="en-US" dirty="0"/>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dirty="0">
                <a:ea typeface="Source Sans Pro" charset="0"/>
              </a:rPr>
              <a:t>Accounting for Intangible Assets </a:t>
            </a:r>
            <a:r>
              <a:rPr lang="en-US" sz="2000" b="0" dirty="0"/>
              <a:t>(8 of 8)</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Tree>
    <p:extLst>
      <p:ext uri="{BB962C8B-B14F-4D97-AF65-F5344CB8AC3E}">
        <p14:creationId xmlns:p14="http://schemas.microsoft.com/office/powerpoint/2010/main" xmlns="" val="3862638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74</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5354" y="1447800"/>
            <a:ext cx="8534400" cy="4800600"/>
          </a:xfrm>
          <a:prstGeom prst="rect">
            <a:avLst/>
          </a:prstGeom>
        </p:spPr>
        <p:txBody>
          <a:bodyPr/>
          <a:lstStyle/>
          <a:p>
            <a:pPr marL="0" indent="0">
              <a:lnSpc>
                <a:spcPct val="100000"/>
              </a:lnSpc>
              <a:spcBef>
                <a:spcPts val="1200"/>
              </a:spcBef>
              <a:buClr>
                <a:srgbClr val="990000"/>
              </a:buClr>
              <a:buNone/>
            </a:pPr>
            <a:r>
              <a:rPr lang="en-US" altLang="en-US" b="1" dirty="0"/>
              <a:t>Expenditures</a:t>
            </a:r>
            <a:r>
              <a:rPr lang="en-US" altLang="en-US" dirty="0"/>
              <a:t> that may lead to </a:t>
            </a:r>
          </a:p>
          <a:p>
            <a:pPr marL="574675" indent="-346075">
              <a:lnSpc>
                <a:spcPct val="100000"/>
              </a:lnSpc>
              <a:spcBef>
                <a:spcPts val="1200"/>
              </a:spcBef>
              <a:buClr>
                <a:srgbClr val="990000"/>
              </a:buClr>
            </a:pPr>
            <a:r>
              <a:rPr lang="en-US" altLang="en-US" dirty="0"/>
              <a:t>patents </a:t>
            </a:r>
          </a:p>
          <a:p>
            <a:pPr marL="574675" indent="-346075">
              <a:lnSpc>
                <a:spcPct val="100000"/>
              </a:lnSpc>
              <a:spcBef>
                <a:spcPts val="1200"/>
              </a:spcBef>
              <a:buClr>
                <a:srgbClr val="990000"/>
              </a:buClr>
            </a:pPr>
            <a:r>
              <a:rPr lang="en-US" altLang="en-US" dirty="0"/>
              <a:t>copyrights </a:t>
            </a:r>
          </a:p>
          <a:p>
            <a:pPr marL="574675" indent="-346075">
              <a:lnSpc>
                <a:spcPct val="100000"/>
              </a:lnSpc>
              <a:spcBef>
                <a:spcPts val="1200"/>
              </a:spcBef>
              <a:buClr>
                <a:srgbClr val="990000"/>
              </a:buClr>
            </a:pPr>
            <a:r>
              <a:rPr lang="en-US" altLang="en-US" dirty="0"/>
              <a:t>new processes</a:t>
            </a:r>
          </a:p>
          <a:p>
            <a:pPr marL="574675" indent="-346075">
              <a:lnSpc>
                <a:spcPct val="100000"/>
              </a:lnSpc>
              <a:spcBef>
                <a:spcPts val="1200"/>
              </a:spcBef>
              <a:buClr>
                <a:srgbClr val="990000"/>
              </a:buClr>
            </a:pPr>
            <a:r>
              <a:rPr lang="en-US" altLang="en-US" dirty="0"/>
              <a:t>new products</a:t>
            </a:r>
          </a:p>
          <a:p>
            <a:pPr marL="0" indent="0">
              <a:lnSpc>
                <a:spcPct val="100000"/>
              </a:lnSpc>
              <a:spcBef>
                <a:spcPts val="1800"/>
              </a:spcBef>
              <a:buClr>
                <a:srgbClr val="990000"/>
              </a:buClr>
              <a:buNone/>
            </a:pPr>
            <a:r>
              <a:rPr lang="en-US" altLang="en-US" dirty="0"/>
              <a:t>All R &amp; D costs are </a:t>
            </a:r>
            <a:r>
              <a:rPr lang="en-US" altLang="en-US" b="1" dirty="0"/>
              <a:t>expensed</a:t>
            </a:r>
            <a:r>
              <a:rPr lang="en-US" altLang="en-US" dirty="0"/>
              <a:t> when incurred</a:t>
            </a:r>
          </a:p>
          <a:p>
            <a:pPr marL="0" indent="0">
              <a:lnSpc>
                <a:spcPct val="100000"/>
              </a:lnSpc>
              <a:spcBef>
                <a:spcPts val="1200"/>
              </a:spcBef>
              <a:buClr>
                <a:srgbClr val="990000"/>
              </a:buClr>
              <a:buNone/>
            </a:pPr>
            <a:r>
              <a:rPr lang="en-US" altLang="en-US" b="1" dirty="0"/>
              <a:t>Not</a:t>
            </a:r>
            <a:r>
              <a:rPr lang="en-US" altLang="en-US" dirty="0"/>
              <a:t> intangible assets</a:t>
            </a:r>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Research and Development Costs</a:t>
            </a:r>
          </a:p>
        </p:txBody>
      </p:sp>
    </p:spTree>
    <p:extLst>
      <p:ext uri="{BB962C8B-B14F-4D97-AF65-F5344CB8AC3E}">
        <p14:creationId xmlns:p14="http://schemas.microsoft.com/office/powerpoint/2010/main" xmlns="" val="4099233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It! 4: Classification Concepts </a:t>
            </a:r>
            <a:r>
              <a:rPr lang="en-US" sz="2000" b="0" dirty="0"/>
              <a:t>(1 of 3)</a:t>
            </a:r>
            <a:endParaRPr lang="en-US" sz="2000" dirty="0"/>
          </a:p>
        </p:txBody>
      </p:sp>
      <p:sp>
        <p:nvSpPr>
          <p:cNvPr id="3" name="Content Placeholder 2"/>
          <p:cNvSpPr>
            <a:spLocks noGrp="1"/>
          </p:cNvSpPr>
          <p:nvPr>
            <p:ph sz="quarter" idx="16"/>
          </p:nvPr>
        </p:nvSpPr>
        <p:spPr>
          <a:xfrm>
            <a:off x="304800" y="1455730"/>
            <a:ext cx="8534400" cy="457199"/>
          </a:xfrm>
        </p:spPr>
        <p:txBody>
          <a:bodyPr/>
          <a:lstStyle/>
          <a:p>
            <a:pPr>
              <a:lnSpc>
                <a:spcPct val="100000"/>
              </a:lnSpc>
              <a:spcBef>
                <a:spcPts val="1200"/>
              </a:spcBef>
            </a:pPr>
            <a:r>
              <a:rPr lang="en-US" sz="2600" dirty="0"/>
              <a:t>Match the term most directly associated with each statement.</a:t>
            </a:r>
          </a:p>
        </p:txBody>
      </p:sp>
      <p:graphicFrame>
        <p:nvGraphicFramePr>
          <p:cNvPr id="15" name="Content Placeholder 14" descr="Table is accessible to screenreaders">
            <a:extLst>
              <a:ext uri="{FF2B5EF4-FFF2-40B4-BE49-F238E27FC236}">
                <a16:creationId xmlns:a16="http://schemas.microsoft.com/office/drawing/2014/main" xmlns="" id="{A8807F20-6078-4455-B20A-1552EC3AE6B1}"/>
              </a:ext>
            </a:extLst>
          </p:cNvPr>
          <p:cNvGraphicFramePr>
            <a:graphicFrameLocks noGrp="1"/>
          </p:cNvGraphicFramePr>
          <p:nvPr>
            <p:ph sz="quarter" idx="16"/>
            <p:extLst>
              <p:ext uri="{D42A27DB-BD31-4B8C-83A1-F6EECF244321}">
                <p14:modId xmlns:p14="http://schemas.microsoft.com/office/powerpoint/2010/main" xmlns="" val="2708527548"/>
              </p:ext>
            </p:extLst>
          </p:nvPr>
        </p:nvGraphicFramePr>
        <p:xfrm>
          <a:off x="523030" y="2033626"/>
          <a:ext cx="7624255" cy="1243584"/>
        </p:xfrm>
        <a:graphic>
          <a:graphicData uri="http://schemas.openxmlformats.org/drawingml/2006/table">
            <a:tbl>
              <a:tblPr firstRow="1" bandRow="1">
                <a:tableStyleId>{2D5ABB26-0587-4C30-8999-92F81FD0307C}</a:tableStyleId>
              </a:tblPr>
              <a:tblGrid>
                <a:gridCol w="4807920">
                  <a:extLst>
                    <a:ext uri="{9D8B030D-6E8A-4147-A177-3AD203B41FA5}">
                      <a16:colId xmlns:a16="http://schemas.microsoft.com/office/drawing/2014/main" xmlns="" val="16366126"/>
                    </a:ext>
                  </a:extLst>
                </a:gridCol>
                <a:gridCol w="2816335">
                  <a:extLst>
                    <a:ext uri="{9D8B030D-6E8A-4147-A177-3AD203B41FA5}">
                      <a16:colId xmlns:a16="http://schemas.microsoft.com/office/drawing/2014/main" xmlns="" val="2230731633"/>
                    </a:ext>
                  </a:extLst>
                </a:gridCol>
              </a:tblGrid>
              <a:tr h="370840">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Copyrights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sz="2600" b="0" baseline="0" dirty="0">
                          <a:solidFill>
                            <a:schemeClr val="tx1"/>
                          </a:solidFill>
                          <a:latin typeface="Calibri" panose="020F0502020204030204" pitchFamily="34" charset="0"/>
                        </a:rPr>
                        <a:t>Depletion</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35799361"/>
                  </a:ext>
                </a:extLst>
              </a:tr>
              <a:tr h="370840">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Intangible assets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Franchises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14483939"/>
                  </a:ext>
                </a:extLst>
              </a:tr>
              <a:tr h="370840">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Research costs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endParaRPr lang="en-US" sz="2600" baseline="0" dirty="0">
                        <a:solidFill>
                          <a:schemeClr val="bg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89545580"/>
                  </a:ext>
                </a:extLst>
              </a:tr>
            </a:tbl>
          </a:graphicData>
        </a:graphic>
      </p:graphicFrame>
      <p:sp>
        <p:nvSpPr>
          <p:cNvPr id="6" name="Content Placeholder 5"/>
          <p:cNvSpPr>
            <a:spLocks noGrp="1"/>
          </p:cNvSpPr>
          <p:nvPr>
            <p:ph sz="quarter" idx="17"/>
          </p:nvPr>
        </p:nvSpPr>
        <p:spPr>
          <a:xfrm>
            <a:off x="304799" y="3425340"/>
            <a:ext cx="6722421" cy="609601"/>
          </a:xfrm>
        </p:spPr>
        <p:txBody>
          <a:bodyPr/>
          <a:lstStyle/>
          <a:p>
            <a:pPr marL="457200" indent="-457200">
              <a:lnSpc>
                <a:spcPct val="100000"/>
              </a:lnSpc>
              <a:spcBef>
                <a:spcPts val="1200"/>
              </a:spcBef>
              <a:buFont typeface="+mj-lt"/>
              <a:buAutoNum type="arabicPeriod"/>
            </a:pPr>
            <a:r>
              <a:rPr lang="en-US" sz="2600" dirty="0"/>
              <a:t>The allocation of the cost of a natural resource in a rational and systematic manner.</a:t>
            </a:r>
          </a:p>
        </p:txBody>
      </p:sp>
      <p:sp>
        <p:nvSpPr>
          <p:cNvPr id="7" name="Content Placeholder 6"/>
          <p:cNvSpPr>
            <a:spLocks noGrp="1"/>
          </p:cNvSpPr>
          <p:nvPr>
            <p:ph sz="quarter" idx="18"/>
          </p:nvPr>
        </p:nvSpPr>
        <p:spPr>
          <a:xfrm>
            <a:off x="6916510" y="3579265"/>
            <a:ext cx="2057400" cy="381000"/>
          </a:xfrm>
        </p:spPr>
        <p:txBody>
          <a:bodyPr/>
          <a:lstStyle/>
          <a:p>
            <a:pPr algn="ctr">
              <a:lnSpc>
                <a:spcPct val="100000"/>
              </a:lnSpc>
              <a:spcBef>
                <a:spcPts val="1200"/>
              </a:spcBef>
            </a:pPr>
            <a:r>
              <a:rPr lang="en-US" sz="2600" b="1" dirty="0"/>
              <a:t>Depletion</a:t>
            </a:r>
          </a:p>
        </p:txBody>
      </p:sp>
      <p:sp>
        <p:nvSpPr>
          <p:cNvPr id="8" name="Content Placeholder 7"/>
          <p:cNvSpPr>
            <a:spLocks noGrp="1"/>
          </p:cNvSpPr>
          <p:nvPr>
            <p:ph sz="quarter" idx="19"/>
          </p:nvPr>
        </p:nvSpPr>
        <p:spPr>
          <a:xfrm>
            <a:off x="304799" y="4411974"/>
            <a:ext cx="6544051" cy="1749245"/>
          </a:xfrm>
        </p:spPr>
        <p:txBody>
          <a:bodyPr/>
          <a:lstStyle/>
          <a:p>
            <a:pPr marL="457200" indent="-457200">
              <a:lnSpc>
                <a:spcPct val="100000"/>
              </a:lnSpc>
              <a:spcBef>
                <a:spcPts val="1200"/>
              </a:spcBef>
              <a:buFont typeface="+mj-lt"/>
              <a:buAutoNum type="arabicPeriod" startAt="2"/>
            </a:pPr>
            <a:r>
              <a:rPr lang="en-US" sz="2600" dirty="0"/>
              <a:t>Rights, privileges, and competitive advantages that result from the ownership of long-lived assets that do not possess physical substance.</a:t>
            </a:r>
          </a:p>
        </p:txBody>
      </p:sp>
      <p:sp>
        <p:nvSpPr>
          <p:cNvPr id="9" name="Content Placeholder 8"/>
          <p:cNvSpPr>
            <a:spLocks noGrp="1"/>
          </p:cNvSpPr>
          <p:nvPr>
            <p:ph sz="quarter" idx="20"/>
          </p:nvPr>
        </p:nvSpPr>
        <p:spPr>
          <a:xfrm>
            <a:off x="7010028" y="4800426"/>
            <a:ext cx="1870364" cy="907080"/>
          </a:xfrm>
        </p:spPr>
        <p:txBody>
          <a:bodyPr/>
          <a:lstStyle/>
          <a:p>
            <a:pPr algn="ctr">
              <a:lnSpc>
                <a:spcPct val="100000"/>
              </a:lnSpc>
              <a:spcBef>
                <a:spcPts val="1200"/>
              </a:spcBef>
            </a:pPr>
            <a:r>
              <a:rPr lang="en-US" sz="2600" b="1" dirty="0"/>
              <a:t>Intangible assets</a:t>
            </a:r>
          </a:p>
        </p:txBody>
      </p:sp>
      <p:sp>
        <p:nvSpPr>
          <p:cNvPr id="4" name="Slide Number Placeholder 3"/>
          <p:cNvSpPr>
            <a:spLocks noGrp="1"/>
          </p:cNvSpPr>
          <p:nvPr>
            <p:ph type="sldNum" sz="quarter" idx="10"/>
          </p:nvPr>
        </p:nvSpPr>
        <p:spPr/>
        <p:txBody>
          <a:bodyPr/>
          <a:lstStyle/>
          <a:p>
            <a:fld id="{67B19427-F580-D146-B60E-4CADEE75497F}" type="slidenum">
              <a:rPr lang="en-US" smtClean="0"/>
              <a:pPr/>
              <a:t>75</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It! 4: Classification Concepts </a:t>
            </a:r>
            <a:r>
              <a:rPr lang="en-US" sz="2000" b="0" dirty="0"/>
              <a:t>(2 of 3)</a:t>
            </a:r>
            <a:endParaRPr lang="en-US" sz="2000" dirty="0"/>
          </a:p>
        </p:txBody>
      </p:sp>
      <p:sp>
        <p:nvSpPr>
          <p:cNvPr id="3" name="Content Placeholder 2"/>
          <p:cNvSpPr>
            <a:spLocks noGrp="1"/>
          </p:cNvSpPr>
          <p:nvPr>
            <p:ph sz="quarter" idx="16"/>
          </p:nvPr>
        </p:nvSpPr>
        <p:spPr>
          <a:xfrm>
            <a:off x="304800" y="1455730"/>
            <a:ext cx="8534400" cy="457199"/>
          </a:xfrm>
        </p:spPr>
        <p:txBody>
          <a:bodyPr/>
          <a:lstStyle/>
          <a:p>
            <a:pPr>
              <a:lnSpc>
                <a:spcPct val="100000"/>
              </a:lnSpc>
              <a:spcBef>
                <a:spcPts val="1200"/>
              </a:spcBef>
            </a:pPr>
            <a:r>
              <a:rPr lang="en-US" sz="2600" dirty="0"/>
              <a:t>Match the term most directly associated with each statement.</a:t>
            </a:r>
          </a:p>
        </p:txBody>
      </p:sp>
      <p:graphicFrame>
        <p:nvGraphicFramePr>
          <p:cNvPr id="15" name="Content Placeholder 14" descr="Table is accessible to screenreaders">
            <a:extLst>
              <a:ext uri="{FF2B5EF4-FFF2-40B4-BE49-F238E27FC236}">
                <a16:creationId xmlns:a16="http://schemas.microsoft.com/office/drawing/2014/main" xmlns="" id="{A8807F20-6078-4455-B20A-1552EC3AE6B1}"/>
              </a:ext>
            </a:extLst>
          </p:cNvPr>
          <p:cNvGraphicFramePr>
            <a:graphicFrameLocks noGrp="1"/>
          </p:cNvGraphicFramePr>
          <p:nvPr>
            <p:ph sz="quarter" idx="16"/>
            <p:extLst>
              <p:ext uri="{D42A27DB-BD31-4B8C-83A1-F6EECF244321}">
                <p14:modId xmlns:p14="http://schemas.microsoft.com/office/powerpoint/2010/main" xmlns="" val="3989447688"/>
              </p:ext>
            </p:extLst>
          </p:nvPr>
        </p:nvGraphicFramePr>
        <p:xfrm>
          <a:off x="523030" y="2033626"/>
          <a:ext cx="7624255" cy="1243584"/>
        </p:xfrm>
        <a:graphic>
          <a:graphicData uri="http://schemas.openxmlformats.org/drawingml/2006/table">
            <a:tbl>
              <a:tblPr firstRow="1" bandRow="1">
                <a:tableStyleId>{2D5ABB26-0587-4C30-8999-92F81FD0307C}</a:tableStyleId>
              </a:tblPr>
              <a:tblGrid>
                <a:gridCol w="4807920">
                  <a:extLst>
                    <a:ext uri="{9D8B030D-6E8A-4147-A177-3AD203B41FA5}">
                      <a16:colId xmlns:a16="http://schemas.microsoft.com/office/drawing/2014/main" xmlns="" val="16366126"/>
                    </a:ext>
                  </a:extLst>
                </a:gridCol>
                <a:gridCol w="2816335">
                  <a:extLst>
                    <a:ext uri="{9D8B030D-6E8A-4147-A177-3AD203B41FA5}">
                      <a16:colId xmlns:a16="http://schemas.microsoft.com/office/drawing/2014/main" xmlns="" val="2230731633"/>
                    </a:ext>
                  </a:extLst>
                </a:gridCol>
              </a:tblGrid>
              <a:tr h="370840">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Copyrights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sz="2600" b="0" baseline="0" dirty="0">
                          <a:solidFill>
                            <a:schemeClr val="tx1"/>
                          </a:solidFill>
                          <a:latin typeface="Calibri" panose="020F0502020204030204" pitchFamily="34" charset="0"/>
                        </a:rPr>
                        <a:t>Depletion</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35799361"/>
                  </a:ext>
                </a:extLst>
              </a:tr>
              <a:tr h="370840">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Intangible assets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Franchises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14483939"/>
                  </a:ext>
                </a:extLst>
              </a:tr>
              <a:tr h="370840">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Research costs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endParaRPr lang="en-US" sz="2600" baseline="0" dirty="0">
                        <a:solidFill>
                          <a:schemeClr val="bg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89545580"/>
                  </a:ext>
                </a:extLst>
              </a:tr>
            </a:tbl>
          </a:graphicData>
        </a:graphic>
      </p:graphicFrame>
      <p:sp>
        <p:nvSpPr>
          <p:cNvPr id="6" name="Content Placeholder 5"/>
          <p:cNvSpPr>
            <a:spLocks noGrp="1"/>
          </p:cNvSpPr>
          <p:nvPr>
            <p:ph sz="quarter" idx="17"/>
          </p:nvPr>
        </p:nvSpPr>
        <p:spPr>
          <a:xfrm>
            <a:off x="304799" y="3425340"/>
            <a:ext cx="6722421" cy="609601"/>
          </a:xfrm>
        </p:spPr>
        <p:txBody>
          <a:bodyPr/>
          <a:lstStyle/>
          <a:p>
            <a:pPr marL="457200" indent="-457200">
              <a:lnSpc>
                <a:spcPct val="100000"/>
              </a:lnSpc>
              <a:spcBef>
                <a:spcPts val="1200"/>
              </a:spcBef>
              <a:buFont typeface="+mj-lt"/>
              <a:buAutoNum type="arabicPeriod" startAt="3"/>
            </a:pPr>
            <a:r>
              <a:rPr lang="en-US" sz="2600" dirty="0"/>
              <a:t>An exclusive right granted by the government to reproduce and sell an artistic or published work.</a:t>
            </a:r>
          </a:p>
        </p:txBody>
      </p:sp>
      <p:sp>
        <p:nvSpPr>
          <p:cNvPr id="7" name="Content Placeholder 6"/>
          <p:cNvSpPr>
            <a:spLocks noGrp="1"/>
          </p:cNvSpPr>
          <p:nvPr>
            <p:ph sz="quarter" idx="18"/>
          </p:nvPr>
        </p:nvSpPr>
        <p:spPr>
          <a:xfrm>
            <a:off x="6916510" y="3656685"/>
            <a:ext cx="2057400" cy="381000"/>
          </a:xfrm>
        </p:spPr>
        <p:txBody>
          <a:bodyPr/>
          <a:lstStyle/>
          <a:p>
            <a:pPr algn="ctr">
              <a:lnSpc>
                <a:spcPct val="100000"/>
              </a:lnSpc>
              <a:spcBef>
                <a:spcPts val="1200"/>
              </a:spcBef>
            </a:pPr>
            <a:r>
              <a:rPr lang="en-US" sz="2600" b="1" dirty="0"/>
              <a:t>Copyrights</a:t>
            </a:r>
          </a:p>
        </p:txBody>
      </p:sp>
      <p:sp>
        <p:nvSpPr>
          <p:cNvPr id="8" name="Content Placeholder 7"/>
          <p:cNvSpPr>
            <a:spLocks noGrp="1"/>
          </p:cNvSpPr>
          <p:nvPr>
            <p:ph sz="quarter" idx="19"/>
          </p:nvPr>
        </p:nvSpPr>
        <p:spPr>
          <a:xfrm>
            <a:off x="304799" y="4791450"/>
            <a:ext cx="6763501" cy="1749245"/>
          </a:xfrm>
        </p:spPr>
        <p:txBody>
          <a:bodyPr/>
          <a:lstStyle/>
          <a:p>
            <a:pPr marL="457200" indent="-457200">
              <a:lnSpc>
                <a:spcPct val="100000"/>
              </a:lnSpc>
              <a:spcBef>
                <a:spcPts val="1200"/>
              </a:spcBef>
              <a:buFont typeface="+mj-lt"/>
              <a:buAutoNum type="arabicPeriod" startAt="4"/>
            </a:pPr>
            <a:r>
              <a:rPr lang="en-US" sz="2600" dirty="0"/>
              <a:t>A right to sell certain products or services or to use certain trademarks or trade names within a designated geographic area.</a:t>
            </a:r>
          </a:p>
        </p:txBody>
      </p:sp>
      <p:sp>
        <p:nvSpPr>
          <p:cNvPr id="9" name="Content Placeholder 8"/>
          <p:cNvSpPr>
            <a:spLocks noGrp="1"/>
          </p:cNvSpPr>
          <p:nvPr>
            <p:ph sz="quarter" idx="20"/>
          </p:nvPr>
        </p:nvSpPr>
        <p:spPr>
          <a:xfrm>
            <a:off x="7027651" y="5209793"/>
            <a:ext cx="1870364" cy="485425"/>
          </a:xfrm>
        </p:spPr>
        <p:txBody>
          <a:bodyPr/>
          <a:lstStyle/>
          <a:p>
            <a:pPr algn="ctr">
              <a:lnSpc>
                <a:spcPct val="100000"/>
              </a:lnSpc>
              <a:spcBef>
                <a:spcPts val="1200"/>
              </a:spcBef>
            </a:pPr>
            <a:r>
              <a:rPr lang="en-US" sz="2600" b="1" dirty="0"/>
              <a:t>Franchises</a:t>
            </a:r>
          </a:p>
        </p:txBody>
      </p:sp>
      <p:sp>
        <p:nvSpPr>
          <p:cNvPr id="4" name="Slide Number Placeholder 3"/>
          <p:cNvSpPr>
            <a:spLocks noGrp="1"/>
          </p:cNvSpPr>
          <p:nvPr>
            <p:ph type="sldNum" sz="quarter" idx="10"/>
          </p:nvPr>
        </p:nvSpPr>
        <p:spPr/>
        <p:txBody>
          <a:bodyPr/>
          <a:lstStyle/>
          <a:p>
            <a:fld id="{67B19427-F580-D146-B60E-4CADEE75497F}" type="slidenum">
              <a:rPr lang="en-US" smtClean="0"/>
              <a:pPr/>
              <a:t>76</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413726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It! 4: Classification Concepts </a:t>
            </a:r>
            <a:r>
              <a:rPr lang="en-US" sz="2000" b="0" dirty="0"/>
              <a:t>(3 of 3)</a:t>
            </a:r>
            <a:endParaRPr lang="en-US" sz="2000" dirty="0"/>
          </a:p>
        </p:txBody>
      </p:sp>
      <p:sp>
        <p:nvSpPr>
          <p:cNvPr id="3" name="Content Placeholder 2"/>
          <p:cNvSpPr>
            <a:spLocks noGrp="1"/>
          </p:cNvSpPr>
          <p:nvPr>
            <p:ph sz="quarter" idx="16"/>
          </p:nvPr>
        </p:nvSpPr>
        <p:spPr>
          <a:xfrm>
            <a:off x="304800" y="1455730"/>
            <a:ext cx="8534400" cy="457199"/>
          </a:xfrm>
        </p:spPr>
        <p:txBody>
          <a:bodyPr/>
          <a:lstStyle/>
          <a:p>
            <a:pPr>
              <a:lnSpc>
                <a:spcPct val="100000"/>
              </a:lnSpc>
              <a:spcBef>
                <a:spcPts val="1200"/>
              </a:spcBef>
            </a:pPr>
            <a:r>
              <a:rPr lang="en-US" sz="2600" dirty="0"/>
              <a:t>Match the term most directly associated with each statement.</a:t>
            </a:r>
          </a:p>
        </p:txBody>
      </p:sp>
      <p:graphicFrame>
        <p:nvGraphicFramePr>
          <p:cNvPr id="15" name="Content Placeholder 14" descr="Table is accessible to screenreaders">
            <a:extLst>
              <a:ext uri="{FF2B5EF4-FFF2-40B4-BE49-F238E27FC236}">
                <a16:creationId xmlns:a16="http://schemas.microsoft.com/office/drawing/2014/main" xmlns="" id="{A8807F20-6078-4455-B20A-1552EC3AE6B1}"/>
              </a:ext>
            </a:extLst>
          </p:cNvPr>
          <p:cNvGraphicFramePr>
            <a:graphicFrameLocks noGrp="1"/>
          </p:cNvGraphicFramePr>
          <p:nvPr>
            <p:ph sz="quarter" idx="16"/>
            <p:extLst>
              <p:ext uri="{D42A27DB-BD31-4B8C-83A1-F6EECF244321}">
                <p14:modId xmlns:p14="http://schemas.microsoft.com/office/powerpoint/2010/main" xmlns="" val="2313368093"/>
              </p:ext>
            </p:extLst>
          </p:nvPr>
        </p:nvGraphicFramePr>
        <p:xfrm>
          <a:off x="523030" y="2033626"/>
          <a:ext cx="7624255" cy="1243584"/>
        </p:xfrm>
        <a:graphic>
          <a:graphicData uri="http://schemas.openxmlformats.org/drawingml/2006/table">
            <a:tbl>
              <a:tblPr firstRow="1" bandRow="1">
                <a:tableStyleId>{2D5ABB26-0587-4C30-8999-92F81FD0307C}</a:tableStyleId>
              </a:tblPr>
              <a:tblGrid>
                <a:gridCol w="4807920">
                  <a:extLst>
                    <a:ext uri="{9D8B030D-6E8A-4147-A177-3AD203B41FA5}">
                      <a16:colId xmlns:a16="http://schemas.microsoft.com/office/drawing/2014/main" xmlns="" val="16366126"/>
                    </a:ext>
                  </a:extLst>
                </a:gridCol>
                <a:gridCol w="2816335">
                  <a:extLst>
                    <a:ext uri="{9D8B030D-6E8A-4147-A177-3AD203B41FA5}">
                      <a16:colId xmlns:a16="http://schemas.microsoft.com/office/drawing/2014/main" xmlns="" val="2230731633"/>
                    </a:ext>
                  </a:extLst>
                </a:gridCol>
              </a:tblGrid>
              <a:tr h="370840">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Copyrights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sz="2600" b="0" baseline="0" dirty="0">
                          <a:solidFill>
                            <a:schemeClr val="tx1"/>
                          </a:solidFill>
                          <a:latin typeface="Calibri" panose="020F0502020204030204" pitchFamily="34" charset="0"/>
                        </a:rPr>
                        <a:t>Depletion</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35799361"/>
                  </a:ext>
                </a:extLst>
              </a:tr>
              <a:tr h="370840">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Intangible assets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Franchises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14483939"/>
                  </a:ext>
                </a:extLst>
              </a:tr>
              <a:tr h="370840">
                <a:tc>
                  <a:txBody>
                    <a:bodyPr/>
                    <a:lstStyle/>
                    <a:p>
                      <a:pPr>
                        <a:lnSpc>
                          <a:spcPct val="100000"/>
                        </a:lnSpc>
                        <a:spcBef>
                          <a:spcPts val="1200"/>
                        </a:spcBef>
                      </a:pPr>
                      <a:r>
                        <a:rPr lang="en-US" altLang="en-US" sz="2600" b="0" baseline="0" dirty="0">
                          <a:solidFill>
                            <a:schemeClr val="tx1"/>
                          </a:solidFill>
                          <a:latin typeface="Calibri" panose="020F0502020204030204" pitchFamily="34" charset="0"/>
                        </a:rPr>
                        <a:t>Research costs</a:t>
                      </a:r>
                      <a:endParaRPr lang="en-US" sz="2600" baseline="0" dirty="0">
                        <a:solidFill>
                          <a:schemeClr val="tx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endParaRPr lang="en-US" sz="2600" baseline="0" dirty="0">
                        <a:solidFill>
                          <a:schemeClr val="bg1"/>
                        </a:solidFill>
                        <a:latin typeface="Calibri" panose="020F050202020403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89545580"/>
                  </a:ext>
                </a:extLst>
              </a:tr>
            </a:tbl>
          </a:graphicData>
        </a:graphic>
      </p:graphicFrame>
      <p:sp>
        <p:nvSpPr>
          <p:cNvPr id="6" name="Content Placeholder 5"/>
          <p:cNvSpPr>
            <a:spLocks noGrp="1"/>
          </p:cNvSpPr>
          <p:nvPr>
            <p:ph sz="quarter" idx="17"/>
          </p:nvPr>
        </p:nvSpPr>
        <p:spPr>
          <a:xfrm>
            <a:off x="304799" y="3425340"/>
            <a:ext cx="6240471" cy="1369770"/>
          </a:xfrm>
        </p:spPr>
        <p:txBody>
          <a:bodyPr/>
          <a:lstStyle/>
          <a:p>
            <a:pPr marL="457200" indent="-457200">
              <a:lnSpc>
                <a:spcPct val="100000"/>
              </a:lnSpc>
              <a:spcBef>
                <a:spcPts val="1200"/>
              </a:spcBef>
              <a:buFont typeface="+mj-lt"/>
              <a:buAutoNum type="arabicPeriod" startAt="5"/>
            </a:pPr>
            <a:r>
              <a:rPr lang="en-US" sz="2600" dirty="0"/>
              <a:t>Costs incurred by a company that often lead to patents or new products. These costs must be expensed as incurred.</a:t>
            </a:r>
          </a:p>
        </p:txBody>
      </p:sp>
      <p:sp>
        <p:nvSpPr>
          <p:cNvPr id="7" name="Content Placeholder 6"/>
          <p:cNvSpPr>
            <a:spLocks noGrp="1"/>
          </p:cNvSpPr>
          <p:nvPr>
            <p:ph sz="quarter" idx="18"/>
          </p:nvPr>
        </p:nvSpPr>
        <p:spPr>
          <a:xfrm>
            <a:off x="6840615" y="3656685"/>
            <a:ext cx="2057400" cy="910740"/>
          </a:xfrm>
        </p:spPr>
        <p:txBody>
          <a:bodyPr/>
          <a:lstStyle/>
          <a:p>
            <a:pPr algn="ctr">
              <a:lnSpc>
                <a:spcPct val="100000"/>
              </a:lnSpc>
              <a:spcBef>
                <a:spcPts val="1200"/>
              </a:spcBef>
            </a:pPr>
            <a:r>
              <a:rPr lang="en-US" sz="2600" b="1" dirty="0"/>
              <a:t>Research costs</a:t>
            </a:r>
          </a:p>
        </p:txBody>
      </p:sp>
      <p:sp>
        <p:nvSpPr>
          <p:cNvPr id="4" name="Slide Number Placeholder 3"/>
          <p:cNvSpPr>
            <a:spLocks noGrp="1"/>
          </p:cNvSpPr>
          <p:nvPr>
            <p:ph type="sldNum" sz="quarter" idx="10"/>
          </p:nvPr>
        </p:nvSpPr>
        <p:spPr/>
        <p:txBody>
          <a:bodyPr/>
          <a:lstStyle/>
          <a:p>
            <a:fld id="{67B19427-F580-D146-B60E-4CADEE75497F}" type="slidenum">
              <a:rPr lang="en-US" smtClean="0"/>
              <a:pPr/>
              <a:t>77</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5504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5</a:t>
            </a:r>
            <a:br>
              <a:rPr lang="en-IN" dirty="0">
                <a:solidFill>
                  <a:srgbClr val="931B21"/>
                </a:solidFill>
              </a:rPr>
            </a:br>
            <a:r>
              <a:rPr lang="en-US" dirty="0">
                <a:solidFill>
                  <a:schemeClr val="accent1"/>
                </a:solidFill>
              </a:rPr>
              <a:t>Discuss How Plant Assets, Natural Resources, and Intangible Assets are Reported and Analyzed</a:t>
            </a:r>
          </a:p>
        </p:txBody>
      </p:sp>
      <p:sp>
        <p:nvSpPr>
          <p:cNvPr id="5" name="Slide Number Placeholder "/>
          <p:cNvSpPr>
            <a:spLocks noGrp="1"/>
          </p:cNvSpPr>
          <p:nvPr>
            <p:ph type="sldNum" sz="quarter" idx="10"/>
          </p:nvPr>
        </p:nvSpPr>
        <p:spPr/>
        <p:txBody>
          <a:bodyPr/>
          <a:lstStyle/>
          <a:p>
            <a:fld id="{67B19427-F580-D146-B60E-4CADEE75497F}" type="slidenum">
              <a:rPr lang="en-US" smtClean="0"/>
              <a:pPr/>
              <a:t>78</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0523684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79</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5354" y="1447800"/>
            <a:ext cx="8534400" cy="3048000"/>
          </a:xfrm>
          <a:prstGeom prst="rect">
            <a:avLst/>
          </a:prstGeom>
        </p:spPr>
        <p:txBody>
          <a:bodyPr/>
          <a:lstStyle/>
          <a:p>
            <a:pPr marL="0" indent="0">
              <a:lnSpc>
                <a:spcPct val="100000"/>
              </a:lnSpc>
              <a:spcBef>
                <a:spcPts val="1200"/>
              </a:spcBef>
              <a:buNone/>
            </a:pPr>
            <a:r>
              <a:rPr lang="en-US" altLang="en-US" sz="3200" b="1" dirty="0"/>
              <a:t>Presentation</a:t>
            </a:r>
            <a:endParaRPr lang="en-US" altLang="en-US" sz="3200" dirty="0"/>
          </a:p>
          <a:p>
            <a:pPr marL="574675" indent="-346075">
              <a:lnSpc>
                <a:spcPct val="100000"/>
              </a:lnSpc>
              <a:spcBef>
                <a:spcPts val="1200"/>
              </a:spcBef>
              <a:buClr>
                <a:srgbClr val="990000"/>
              </a:buClr>
            </a:pPr>
            <a:r>
              <a:rPr lang="en-US" altLang="en-US" dirty="0"/>
              <a:t>Usually, companies combine plant assets and natural resources under “Property, plant, and equipment” in the statement of financial position.</a:t>
            </a:r>
          </a:p>
          <a:p>
            <a:pPr marL="574675" indent="-346075">
              <a:lnSpc>
                <a:spcPct val="100000"/>
              </a:lnSpc>
              <a:spcBef>
                <a:spcPts val="1200"/>
              </a:spcBef>
              <a:buClr>
                <a:srgbClr val="990000"/>
              </a:buClr>
            </a:pPr>
            <a:r>
              <a:rPr lang="en-US" altLang="en-US" dirty="0"/>
              <a:t>Intangible assets are shown separately</a:t>
            </a:r>
          </a:p>
          <a:p>
            <a:pPr marL="574675" indent="-346075">
              <a:lnSpc>
                <a:spcPct val="100000"/>
              </a:lnSpc>
              <a:spcBef>
                <a:spcPts val="1200"/>
              </a:spcBef>
              <a:buClr>
                <a:srgbClr val="990000"/>
              </a:buClr>
            </a:pPr>
            <a:endParaRPr lang="en-US" altLang="en-US" dirty="0"/>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Statement Presentation and Analysis</a:t>
            </a:r>
          </a:p>
        </p:txBody>
      </p:sp>
    </p:spTree>
    <p:extLst>
      <p:ext uri="{BB962C8B-B14F-4D97-AF65-F5344CB8AC3E}">
        <p14:creationId xmlns:p14="http://schemas.microsoft.com/office/powerpoint/2010/main" xmlns="" val="293369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59562-8150-434C-B6FF-702B9C500A6B}"/>
              </a:ext>
            </a:extLst>
          </p:cNvPr>
          <p:cNvSpPr>
            <a:spLocks noGrp="1"/>
          </p:cNvSpPr>
          <p:nvPr>
            <p:ph type="title"/>
          </p:nvPr>
        </p:nvSpPr>
        <p:spPr/>
        <p:txBody>
          <a:bodyPr/>
          <a:lstStyle/>
          <a:p>
            <a:r>
              <a:rPr lang="en-US" dirty="0"/>
              <a:t>The Cost of Plant Assets </a:t>
            </a:r>
            <a:r>
              <a:rPr lang="en-US" sz="2000" b="0" dirty="0"/>
              <a:t>(3 of 10)</a:t>
            </a:r>
            <a:endParaRPr lang="en-US" dirty="0"/>
          </a:p>
        </p:txBody>
      </p:sp>
      <p:sp>
        <p:nvSpPr>
          <p:cNvPr id="3" name="Content Placeholder 2">
            <a:extLst>
              <a:ext uri="{FF2B5EF4-FFF2-40B4-BE49-F238E27FC236}">
                <a16:creationId xmlns:a16="http://schemas.microsoft.com/office/drawing/2014/main" xmlns="" id="{8A81F7BB-F204-45DC-A5E2-4DE8A6AB0E03}"/>
              </a:ext>
            </a:extLst>
          </p:cNvPr>
          <p:cNvSpPr>
            <a:spLocks noGrp="1"/>
          </p:cNvSpPr>
          <p:nvPr>
            <p:ph sz="quarter" idx="16"/>
          </p:nvPr>
        </p:nvSpPr>
        <p:spPr>
          <a:xfrm>
            <a:off x="304800" y="1455730"/>
            <a:ext cx="8534400" cy="4256830"/>
          </a:xfrm>
        </p:spPr>
        <p:txBody>
          <a:bodyPr/>
          <a:lstStyle/>
          <a:p>
            <a:pPr>
              <a:lnSpc>
                <a:spcPct val="100000"/>
              </a:lnSpc>
              <a:spcBef>
                <a:spcPts val="1200"/>
              </a:spcBef>
            </a:pPr>
            <a:r>
              <a:rPr lang="en-US" sz="2600" b="1" dirty="0"/>
              <a:t>Illustration</a:t>
            </a:r>
            <a:r>
              <a:rPr lang="en-US" sz="2600" dirty="0"/>
              <a:t>: Lew Ltd. acquires real estate at a cash cost of HK$2,000,000. The property contains an old warehouse that is razed at a net cost of HK$60,000 (HK$75,000 in costs less HK$15,000 proceeds from salvaged materials). Additional expenditures are the attorney’s fee, HK$10,000, and the real estate broker’s commission, HK$80,000. </a:t>
            </a:r>
            <a:r>
              <a:rPr lang="en-US" altLang="en-US" sz="2400" dirty="0">
                <a:latin typeface="Liberation Sans" panose="020B0604020202020204" pitchFamily="34" charset="0"/>
              </a:rPr>
              <a:t>Determine the amount to be reported as the cost of the land.</a:t>
            </a:r>
          </a:p>
        </p:txBody>
      </p:sp>
      <p:sp>
        <p:nvSpPr>
          <p:cNvPr id="4" name="Slide Number Placeholder 3">
            <a:extLst>
              <a:ext uri="{FF2B5EF4-FFF2-40B4-BE49-F238E27FC236}">
                <a16:creationId xmlns:a16="http://schemas.microsoft.com/office/drawing/2014/main" xmlns="" id="{C332737B-515C-4852-B32D-19BF9B63D06C}"/>
              </a:ext>
            </a:extLst>
          </p:cNvPr>
          <p:cNvSpPr>
            <a:spLocks noGrp="1"/>
          </p:cNvSpPr>
          <p:nvPr>
            <p:ph type="sldNum" sz="quarter" idx="10"/>
          </p:nvPr>
        </p:nvSpPr>
        <p:spPr/>
        <p:txBody>
          <a:bodyPr/>
          <a:lstStyle/>
          <a:p>
            <a:fld id="{67B19427-F580-D146-B60E-4CADEE75497F}" type="slidenum">
              <a:rPr lang="en-US" smtClean="0"/>
              <a:pPr/>
              <a:t>8</a:t>
            </a:fld>
            <a:endParaRPr lang="en-US" dirty="0"/>
          </a:p>
        </p:txBody>
      </p:sp>
      <p:sp>
        <p:nvSpPr>
          <p:cNvPr id="5" name="Footer Placeholder 4">
            <a:extLst>
              <a:ext uri="{FF2B5EF4-FFF2-40B4-BE49-F238E27FC236}">
                <a16:creationId xmlns:a16="http://schemas.microsoft.com/office/drawing/2014/main" xmlns="" id="{CE0C4AA3-2A8D-4A14-8960-E90C78510846}"/>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4150986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80</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1232100063"/>
              </p:ext>
            </p:extLst>
          </p:nvPr>
        </p:nvGraphicFramePr>
        <p:xfrm>
          <a:off x="756360" y="620885"/>
          <a:ext cx="7473240" cy="5540335"/>
        </p:xfrm>
        <a:graphic>
          <a:graphicData uri="http://schemas.openxmlformats.org/drawingml/2006/table">
            <a:tbl>
              <a:tblPr>
                <a:tableStyleId>{5C22544A-7EE6-4342-B048-85BDC9FD1C3A}</a:tableStyleId>
              </a:tblPr>
              <a:tblGrid>
                <a:gridCol w="4818147">
                  <a:extLst>
                    <a:ext uri="{9D8B030D-6E8A-4147-A177-3AD203B41FA5}">
                      <a16:colId xmlns:a16="http://schemas.microsoft.com/office/drawing/2014/main" xmlns="" val="20000"/>
                    </a:ext>
                  </a:extLst>
                </a:gridCol>
                <a:gridCol w="694266">
                  <a:extLst>
                    <a:ext uri="{9D8B030D-6E8A-4147-A177-3AD203B41FA5}">
                      <a16:colId xmlns:a16="http://schemas.microsoft.com/office/drawing/2014/main" xmlns="" val="20001"/>
                    </a:ext>
                  </a:extLst>
                </a:gridCol>
                <a:gridCol w="208360">
                  <a:extLst>
                    <a:ext uri="{9D8B030D-6E8A-4147-A177-3AD203B41FA5}">
                      <a16:colId xmlns:a16="http://schemas.microsoft.com/office/drawing/2014/main" xmlns="" val="20002"/>
                    </a:ext>
                  </a:extLst>
                </a:gridCol>
                <a:gridCol w="643466">
                  <a:extLst>
                    <a:ext uri="{9D8B030D-6E8A-4147-A177-3AD203B41FA5}">
                      <a16:colId xmlns:a16="http://schemas.microsoft.com/office/drawing/2014/main" xmlns="" val="20003"/>
                    </a:ext>
                  </a:extLst>
                </a:gridCol>
                <a:gridCol w="208360">
                  <a:extLst>
                    <a:ext uri="{9D8B030D-6E8A-4147-A177-3AD203B41FA5}">
                      <a16:colId xmlns:a16="http://schemas.microsoft.com/office/drawing/2014/main" xmlns="" val="20004"/>
                    </a:ext>
                  </a:extLst>
                </a:gridCol>
                <a:gridCol w="900641">
                  <a:extLst>
                    <a:ext uri="{9D8B030D-6E8A-4147-A177-3AD203B41FA5}">
                      <a16:colId xmlns:a16="http://schemas.microsoft.com/office/drawing/2014/main" xmlns="" val="20005"/>
                    </a:ext>
                  </a:extLst>
                </a:gridCol>
              </a:tblGrid>
              <a:tr h="182245">
                <a:tc gridSpan="6">
                  <a:txBody>
                    <a:bodyPr/>
                    <a:lstStyle/>
                    <a:p>
                      <a:pPr algn="ctr"/>
                      <a:r>
                        <a:rPr lang="en-US" sz="2000" b="1" i="0" u="none" strike="noStrike" kern="1200" baseline="0" dirty="0">
                          <a:solidFill>
                            <a:schemeClr val="dk1"/>
                          </a:solidFill>
                          <a:latin typeface="+mn-lt"/>
                          <a:ea typeface="+mn-ea"/>
                          <a:cs typeface="+mn-cs"/>
                        </a:rPr>
                        <a:t>Artex Enterprises</a:t>
                      </a:r>
                    </a:p>
                    <a:p>
                      <a:pPr algn="ctr">
                        <a:lnSpc>
                          <a:spcPct val="90000"/>
                        </a:lnSpc>
                      </a:pPr>
                      <a:r>
                        <a:rPr lang="en-US" sz="2000" b="1" i="0" u="none" strike="noStrike" kern="1200" baseline="0" dirty="0">
                          <a:solidFill>
                            <a:schemeClr val="dk1"/>
                          </a:solidFill>
                          <a:latin typeface="+mn-lt"/>
                          <a:ea typeface="+mn-ea"/>
                          <a:cs typeface="+mn-cs"/>
                        </a:rPr>
                        <a:t>Statement of Financial Position (partial)</a:t>
                      </a:r>
                    </a:p>
                    <a:p>
                      <a:pPr algn="ctr">
                        <a:lnSpc>
                          <a:spcPct val="90000"/>
                        </a:lnSpc>
                      </a:pPr>
                      <a:r>
                        <a:rPr lang="en-US" sz="1800" b="1" i="0" u="none" strike="noStrike" kern="1200" baseline="0" dirty="0">
                          <a:solidFill>
                            <a:schemeClr val="dk1"/>
                          </a:solidFill>
                          <a:latin typeface="+mn-lt"/>
                          <a:ea typeface="+mn-ea"/>
                          <a:cs typeface="+mn-cs"/>
                        </a:rPr>
                        <a:t>(in billions)</a:t>
                      </a:r>
                      <a:endParaRPr lang="en-US" sz="1800" b="1"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0"/>
                  </a:ext>
                </a:extLst>
              </a:tr>
              <a:tr h="182245">
                <a:tc>
                  <a:txBody>
                    <a:bodyPr/>
                    <a:lstStyle/>
                    <a:p>
                      <a:pPr algn="l" fontAlgn="b"/>
                      <a:r>
                        <a:rPr lang="en-US" sz="2000" b="1" u="none" strike="noStrike" dirty="0">
                          <a:effectLst/>
                        </a:rPr>
                        <a:t>Property, plant, and equipment</a:t>
                      </a:r>
                      <a:endParaRPr lang="en-US" sz="2000" b="1" i="0" u="none" strike="noStrike" dirty="0">
                        <a:solidFill>
                          <a:srgbClr val="000000"/>
                        </a:solidFill>
                        <a:effectLst/>
                        <a:latin typeface="Calibri" panose="020F0502020204030204" pitchFamily="34" charset="0"/>
                      </a:endParaRPr>
                    </a:p>
                  </a:txBody>
                  <a:tcPr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82245">
                <a:tc>
                  <a:txBody>
                    <a:bodyPr/>
                    <a:lstStyle/>
                    <a:p>
                      <a:pPr algn="l" fontAlgn="b"/>
                      <a:r>
                        <a:rPr lang="en-US" sz="2000" u="none" strike="noStrike" dirty="0">
                          <a:effectLst/>
                        </a:rPr>
                        <a:t>Gold mine </a:t>
                      </a:r>
                      <a:endParaRPr lang="en-US" sz="2000" b="0" i="0" u="none" strike="noStrike" dirty="0">
                        <a:solidFill>
                          <a:srgbClr val="000000"/>
                        </a:solidFill>
                        <a:effectLst/>
                        <a:latin typeface="Calibri" panose="020F0502020204030204" pitchFamily="34" charset="0"/>
                      </a:endParaRPr>
                    </a:p>
                  </a:txBody>
                  <a:tcPr marL="27432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  530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2245">
                <a:tc>
                  <a:txBody>
                    <a:bodyPr/>
                    <a:lstStyle/>
                    <a:p>
                      <a:pPr algn="l" fontAlgn="b"/>
                      <a:r>
                        <a:rPr lang="en-US" sz="2000" u="none" strike="noStrike" dirty="0">
                          <a:effectLst/>
                        </a:rPr>
                        <a:t>Less: Accumulated depletion  </a:t>
                      </a:r>
                      <a:endParaRPr lang="en-US" sz="2000" b="0" i="0" u="none" strike="noStrike" dirty="0">
                        <a:solidFill>
                          <a:srgbClr val="000000"/>
                        </a:solidFill>
                        <a:effectLst/>
                        <a:latin typeface="Calibri" panose="020F0502020204030204" pitchFamily="34" charset="0"/>
                      </a:endParaRPr>
                    </a:p>
                  </a:txBody>
                  <a:tcPr marL="27432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210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¥ 320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82245">
                <a:tc>
                  <a:txBody>
                    <a:bodyPr/>
                    <a:lstStyle/>
                    <a:p>
                      <a:pPr algn="l" fontAlgn="b"/>
                      <a:r>
                        <a:rPr lang="en-US" sz="2000" u="none" strike="noStrike" dirty="0">
                          <a:effectLst/>
                        </a:rPr>
                        <a:t>Land </a:t>
                      </a:r>
                      <a:endParaRPr lang="en-US" sz="2000" b="0" i="0" u="none" strike="noStrike" dirty="0">
                        <a:solidFill>
                          <a:srgbClr val="000000"/>
                        </a:solidFill>
                        <a:effectLst/>
                        <a:latin typeface="Calibri" panose="020F0502020204030204" pitchFamily="34" charset="0"/>
                      </a:endParaRPr>
                    </a:p>
                  </a:txBody>
                  <a:tcPr marL="27432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600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82245">
                <a:tc>
                  <a:txBody>
                    <a:bodyPr/>
                    <a:lstStyle/>
                    <a:p>
                      <a:pPr algn="l" fontAlgn="b"/>
                      <a:r>
                        <a:rPr lang="en-US" sz="2000" u="none" strike="noStrike" dirty="0">
                          <a:effectLst/>
                        </a:rPr>
                        <a:t>Buildings </a:t>
                      </a:r>
                      <a:endParaRPr lang="en-US" sz="2000" b="0" i="0" u="none" strike="noStrike" dirty="0">
                        <a:solidFill>
                          <a:srgbClr val="000000"/>
                        </a:solidFill>
                        <a:effectLst/>
                        <a:latin typeface="Calibri" panose="020F0502020204030204" pitchFamily="34" charset="0"/>
                      </a:endParaRPr>
                    </a:p>
                  </a:txBody>
                  <a:tcPr marL="27432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7,600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82245">
                <a:tc>
                  <a:txBody>
                    <a:bodyPr/>
                    <a:lstStyle/>
                    <a:p>
                      <a:pPr algn="l" fontAlgn="b"/>
                      <a:r>
                        <a:rPr lang="en-US" sz="2000" u="none" strike="noStrike" dirty="0">
                          <a:effectLst/>
                        </a:rPr>
                        <a:t>Less: Accumulated depreciation—buildings  </a:t>
                      </a:r>
                      <a:endParaRPr lang="en-US" sz="2000" b="0" i="0" u="none" strike="noStrike" dirty="0">
                        <a:solidFill>
                          <a:srgbClr val="000000"/>
                        </a:solidFill>
                        <a:effectLst/>
                        <a:latin typeface="Calibri" panose="020F0502020204030204" pitchFamily="34" charset="0"/>
                      </a:endParaRPr>
                    </a:p>
                  </a:txBody>
                  <a:tcPr marL="27432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7,100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82245">
                <a:tc>
                  <a:txBody>
                    <a:bodyPr/>
                    <a:lstStyle/>
                    <a:p>
                      <a:pPr algn="l" fontAlgn="b"/>
                      <a:r>
                        <a:rPr lang="en-US" sz="2000" u="none" strike="noStrike" dirty="0">
                          <a:effectLst/>
                        </a:rPr>
                        <a:t>Equipment </a:t>
                      </a:r>
                      <a:endParaRPr lang="en-US" sz="2000" b="0" i="0" u="none" strike="noStrike" dirty="0">
                        <a:solidFill>
                          <a:srgbClr val="000000"/>
                        </a:solidFill>
                        <a:effectLst/>
                        <a:latin typeface="Calibri" panose="020F0502020204030204" pitchFamily="34" charset="0"/>
                      </a:endParaRPr>
                    </a:p>
                  </a:txBody>
                  <a:tcPr marL="27432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3,870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182245">
                <a:tc>
                  <a:txBody>
                    <a:bodyPr/>
                    <a:lstStyle/>
                    <a:p>
                      <a:pPr algn="l" fontAlgn="b"/>
                      <a:r>
                        <a:rPr lang="en-US" sz="2000" u="none" strike="noStrike" dirty="0">
                          <a:effectLst/>
                        </a:rPr>
                        <a:t>Less: Accumulated depreciation—equipment  </a:t>
                      </a:r>
                      <a:endParaRPr lang="en-US" sz="2000" b="0" i="0" u="none" strike="noStrike" dirty="0">
                        <a:solidFill>
                          <a:srgbClr val="000000"/>
                        </a:solidFill>
                        <a:effectLst/>
                        <a:latin typeface="Calibri" panose="020F0502020204030204" pitchFamily="34" charset="0"/>
                      </a:endParaRPr>
                    </a:p>
                  </a:txBody>
                  <a:tcPr marL="27432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620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3,250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182245">
                <a:tc>
                  <a:txBody>
                    <a:bodyPr/>
                    <a:lstStyle/>
                    <a:p>
                      <a:pPr algn="l" fontAlgn="b"/>
                      <a:r>
                        <a:rPr lang="en-US" sz="2000" u="none" strike="noStrike" dirty="0">
                          <a:effectLst/>
                        </a:rPr>
                        <a:t>Total property, plant, and equipment </a:t>
                      </a:r>
                      <a:endParaRPr lang="en-US" sz="2000" b="0" i="0" u="none" strike="noStrike" dirty="0">
                        <a:solidFill>
                          <a:srgbClr val="000000"/>
                        </a:solidFill>
                        <a:effectLst/>
                        <a:latin typeface="Calibri" panose="020F0502020204030204" pitchFamily="34" charset="0"/>
                      </a:endParaRPr>
                    </a:p>
                  </a:txBody>
                  <a:tcPr marL="45720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¥11,270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182245">
                <a:tc>
                  <a:txBody>
                    <a:bodyPr/>
                    <a:lstStyle/>
                    <a:p>
                      <a:pPr algn="l" fontAlgn="b"/>
                      <a:r>
                        <a:rPr lang="en-US" sz="2000" b="1" u="none" strike="noStrike" dirty="0">
                          <a:effectLst/>
                        </a:rPr>
                        <a:t>Intangible assets</a:t>
                      </a:r>
                      <a:endParaRPr lang="en-US" sz="2000" b="1" i="0" u="none" strike="noStrike" dirty="0">
                        <a:solidFill>
                          <a:srgbClr val="000000"/>
                        </a:solidFill>
                        <a:effectLst/>
                        <a:latin typeface="Calibri" panose="020F0502020204030204" pitchFamily="34" charset="0"/>
                      </a:endParaRPr>
                    </a:p>
                  </a:txBody>
                  <a:tcPr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82245">
                <a:tc>
                  <a:txBody>
                    <a:bodyPr/>
                    <a:lstStyle/>
                    <a:p>
                      <a:pPr algn="l" fontAlgn="b"/>
                      <a:r>
                        <a:rPr lang="en-US" sz="2000" u="none" strike="noStrike" dirty="0">
                          <a:effectLst/>
                        </a:rPr>
                        <a:t>Patents </a:t>
                      </a:r>
                      <a:endParaRPr lang="en-US" sz="2000" b="0" i="0" u="none" strike="noStrike" dirty="0">
                        <a:solidFill>
                          <a:srgbClr val="000000"/>
                        </a:solidFill>
                        <a:effectLst/>
                        <a:latin typeface="Calibri" panose="020F0502020204030204" pitchFamily="34" charset="0"/>
                      </a:endParaRPr>
                    </a:p>
                  </a:txBody>
                  <a:tcPr marL="27432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440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182245">
                <a:tc>
                  <a:txBody>
                    <a:bodyPr/>
                    <a:lstStyle/>
                    <a:p>
                      <a:pPr algn="l" fontAlgn="b"/>
                      <a:r>
                        <a:rPr lang="en-US" sz="2000" u="none" strike="noStrike" dirty="0">
                          <a:effectLst/>
                        </a:rPr>
                        <a:t>Trademarks </a:t>
                      </a:r>
                      <a:endParaRPr lang="en-US" sz="2000" b="0" i="0" u="none" strike="noStrike" dirty="0">
                        <a:solidFill>
                          <a:srgbClr val="000000"/>
                        </a:solidFill>
                        <a:effectLst/>
                        <a:latin typeface="Calibri" panose="020F0502020204030204" pitchFamily="34" charset="0"/>
                      </a:endParaRPr>
                    </a:p>
                  </a:txBody>
                  <a:tcPr marL="27432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180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182245">
                <a:tc>
                  <a:txBody>
                    <a:bodyPr/>
                    <a:lstStyle/>
                    <a:p>
                      <a:pPr algn="l" fontAlgn="b"/>
                      <a:r>
                        <a:rPr lang="en-US" sz="2000" u="none" strike="noStrike" dirty="0">
                          <a:effectLst/>
                        </a:rPr>
                        <a:t>Goodwill  </a:t>
                      </a:r>
                      <a:endParaRPr lang="en-US" sz="2000" b="0" i="0" u="none" strike="noStrike" dirty="0">
                        <a:solidFill>
                          <a:srgbClr val="000000"/>
                        </a:solidFill>
                        <a:effectLst/>
                        <a:latin typeface="Calibri" panose="020F0502020204030204" pitchFamily="34" charset="0"/>
                      </a:endParaRPr>
                    </a:p>
                  </a:txBody>
                  <a:tcPr marL="27432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900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1,520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182245">
                <a:tc>
                  <a:txBody>
                    <a:bodyPr/>
                    <a:lstStyle/>
                    <a:p>
                      <a:pPr algn="l" fontAlgn="b"/>
                      <a:r>
                        <a:rPr lang="en-US" sz="2000" u="none" strike="noStrike" dirty="0">
                          <a:effectLst/>
                        </a:rPr>
                        <a:t>Total assets </a:t>
                      </a:r>
                      <a:endParaRPr lang="en-US" sz="2000" b="0" i="0" u="none" strike="noStrike" dirty="0">
                        <a:solidFill>
                          <a:srgbClr val="000000"/>
                        </a:solidFill>
                        <a:effectLst/>
                        <a:latin typeface="Calibri" panose="020F0502020204030204" pitchFamily="34" charset="0"/>
                      </a:endParaRPr>
                    </a:p>
                  </a:txBody>
                  <a:tcPr marL="45720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¥12,790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78832">
                <a:tc>
                  <a:txBody>
                    <a:bodyPr/>
                    <a:lstStyle/>
                    <a:p>
                      <a:pPr algn="l" fontAlgn="b">
                        <a:lnSpc>
                          <a:spcPct val="1000"/>
                        </a:lnSpc>
                      </a:pPr>
                      <a:endParaRPr lang="en-US" sz="100" b="0" i="0" u="none" strike="noStrike" dirty="0">
                        <a:solidFill>
                          <a:srgbClr val="000000"/>
                        </a:solidFill>
                        <a:effectLst/>
                        <a:latin typeface="Calibri" panose="020F0502020204030204" pitchFamily="34" charset="0"/>
                      </a:endParaRPr>
                    </a:p>
                  </a:txBody>
                  <a:tcPr marL="457200" marR="4233" marT="4233" marB="9144"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ct val="1000"/>
                        </a:lnSpc>
                      </a:pPr>
                      <a:endParaRPr lang="en-US" sz="100" b="0" i="0" u="none" strike="noStrike" dirty="0">
                        <a:solidFill>
                          <a:srgbClr val="000000"/>
                        </a:solidFill>
                        <a:effectLst/>
                        <a:latin typeface="Calibri" panose="020F0502020204030204" pitchFamily="34" charset="0"/>
                      </a:endParaRPr>
                    </a:p>
                  </a:txBody>
                  <a:tcPr marL="4233" marR="4233" marT="4233" marB="9144"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ct val="1000"/>
                        </a:lnSpc>
                      </a:pPr>
                      <a:endParaRPr lang="en-US" sz="100" b="0" i="0" u="none" strike="noStrike" dirty="0">
                        <a:solidFill>
                          <a:srgbClr val="000000"/>
                        </a:solidFill>
                        <a:effectLst/>
                        <a:latin typeface="Calibri" panose="020F0502020204030204" pitchFamily="34" charset="0"/>
                      </a:endParaRPr>
                    </a:p>
                  </a:txBody>
                  <a:tcPr marL="4233" marR="4233" marT="4233" marB="9144"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ct val="1000"/>
                        </a:lnSpc>
                      </a:pPr>
                      <a:endParaRPr lang="en-US" sz="100" b="0" i="0" u="none" strike="noStrike" dirty="0">
                        <a:solidFill>
                          <a:srgbClr val="000000"/>
                        </a:solidFill>
                        <a:effectLst/>
                        <a:latin typeface="Calibri" panose="020F0502020204030204" pitchFamily="34" charset="0"/>
                      </a:endParaRPr>
                    </a:p>
                  </a:txBody>
                  <a:tcPr marL="4233" marR="4233" marT="4233" marB="9144"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lnSpc>
                          <a:spcPct val="1000"/>
                        </a:lnSpc>
                      </a:pPr>
                      <a:endParaRPr lang="en-US" sz="100" b="0" i="0" u="none" strike="noStrike" dirty="0">
                        <a:solidFill>
                          <a:srgbClr val="000000"/>
                        </a:solidFill>
                        <a:effectLst/>
                        <a:latin typeface="Calibri" panose="020F0502020204030204" pitchFamily="34" charset="0"/>
                      </a:endParaRPr>
                    </a:p>
                  </a:txBody>
                  <a:tcPr marL="4233" marR="4233" marT="4233" marB="9144"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lnSpc>
                          <a:spcPct val="1000"/>
                        </a:lnSpc>
                      </a:pPr>
                      <a:endParaRPr lang="en-US" sz="100" b="0" i="0" u="none" strike="noStrike" dirty="0">
                        <a:solidFill>
                          <a:srgbClr val="000000"/>
                        </a:solidFill>
                        <a:effectLst/>
                        <a:latin typeface="Calibri" panose="020F0502020204030204" pitchFamily="34" charset="0"/>
                      </a:endParaRPr>
                    </a:p>
                  </a:txBody>
                  <a:tcPr marL="4233" marR="4233" marT="4233" marB="9144"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bl>
          </a:graphicData>
        </a:graphic>
      </p:graphicFrame>
      <p:sp>
        <p:nvSpPr>
          <p:cNvPr id="7" name="Title 1">
            <a:extLst>
              <a:ext uri="{FF2B5EF4-FFF2-40B4-BE49-F238E27FC236}">
                <a16:creationId xmlns:a16="http://schemas.microsoft.com/office/drawing/2014/main" xmlns="" id="{F8ECDA75-0BA8-4D35-9D0B-2C1770F2AF0F}"/>
              </a:ext>
            </a:extLst>
          </p:cNvPr>
          <p:cNvSpPr>
            <a:spLocks noGrp="1"/>
          </p:cNvSpPr>
          <p:nvPr>
            <p:ph type="title"/>
          </p:nvPr>
        </p:nvSpPr>
        <p:spPr>
          <a:xfrm>
            <a:off x="273864" y="13725"/>
            <a:ext cx="8565336" cy="424732"/>
          </a:xfrm>
          <a:noFill/>
        </p:spPr>
        <p:txBody>
          <a:bodyPr wrap="square">
            <a:spAutoFit/>
          </a:bodyPr>
          <a:lstStyle/>
          <a:p>
            <a:pPr algn="ctr"/>
            <a:r>
              <a:rPr lang="en-US" sz="2400" dirty="0">
                <a:solidFill>
                  <a:schemeClr val="bg1"/>
                </a:solidFill>
              </a:rPr>
              <a:t>Statement Presentation</a:t>
            </a:r>
          </a:p>
        </p:txBody>
      </p:sp>
    </p:spTree>
    <p:extLst>
      <p:ext uri="{BB962C8B-B14F-4D97-AF65-F5344CB8AC3E}">
        <p14:creationId xmlns:p14="http://schemas.microsoft.com/office/powerpoint/2010/main" xmlns="" val="23755773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81</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5354" y="1447800"/>
            <a:ext cx="8534400" cy="1371600"/>
          </a:xfrm>
          <a:prstGeom prst="rect">
            <a:avLst/>
          </a:prstGeom>
        </p:spPr>
        <p:txBody>
          <a:bodyPr/>
          <a:lstStyle/>
          <a:p>
            <a:pPr indent="0">
              <a:lnSpc>
                <a:spcPct val="100000"/>
              </a:lnSpc>
              <a:spcBef>
                <a:spcPts val="1800"/>
              </a:spcBef>
              <a:buClr>
                <a:srgbClr val="990000"/>
              </a:buClr>
              <a:buNone/>
            </a:pPr>
            <a:r>
              <a:rPr lang="en-GB" altLang="en-US" sz="2600" b="1" dirty="0"/>
              <a:t>Illustration</a:t>
            </a:r>
            <a:r>
              <a:rPr lang="en-GB" altLang="en-US" sz="2600" dirty="0"/>
              <a:t>: LG’s net sales for a recent year were ₩58,140 billion. Its total ending assets were ₩35,528 billion, and beginning assets were ₩34,766 billion.</a:t>
            </a:r>
            <a:endParaRPr lang="en-US" altLang="en-US" sz="2600" dirty="0"/>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Analysis</a:t>
            </a:r>
          </a:p>
        </p:txBody>
      </p:sp>
      <p:graphicFrame>
        <p:nvGraphicFramePr>
          <p:cNvPr id="12" name="Table 11" descr="Table is screen readable."/>
          <p:cNvGraphicFramePr>
            <a:graphicFrameLocks noGrp="1"/>
          </p:cNvGraphicFramePr>
          <p:nvPr>
            <p:extLst>
              <p:ext uri="{D42A27DB-BD31-4B8C-83A1-F6EECF244321}">
                <p14:modId xmlns:p14="http://schemas.microsoft.com/office/powerpoint/2010/main" xmlns="" val="3414895712"/>
              </p:ext>
            </p:extLst>
          </p:nvPr>
        </p:nvGraphicFramePr>
        <p:xfrm>
          <a:off x="391632" y="3016103"/>
          <a:ext cx="8355420" cy="1558713"/>
        </p:xfrm>
        <a:graphic>
          <a:graphicData uri="http://schemas.openxmlformats.org/drawingml/2006/table">
            <a:tbl>
              <a:tblPr>
                <a:tableStyleId>{5C22544A-7EE6-4342-B048-85BDC9FD1C3A}</a:tableStyleId>
              </a:tblPr>
              <a:tblGrid>
                <a:gridCol w="1727241">
                  <a:extLst>
                    <a:ext uri="{9D8B030D-6E8A-4147-A177-3AD203B41FA5}">
                      <a16:colId xmlns:a16="http://schemas.microsoft.com/office/drawing/2014/main" xmlns="" val="20000"/>
                    </a:ext>
                  </a:extLst>
                </a:gridCol>
                <a:gridCol w="510856">
                  <a:extLst>
                    <a:ext uri="{9D8B030D-6E8A-4147-A177-3AD203B41FA5}">
                      <a16:colId xmlns:a16="http://schemas.microsoft.com/office/drawing/2014/main" xmlns="" val="20001"/>
                    </a:ext>
                  </a:extLst>
                </a:gridCol>
                <a:gridCol w="3188677">
                  <a:extLst>
                    <a:ext uri="{9D8B030D-6E8A-4147-A177-3AD203B41FA5}">
                      <a16:colId xmlns:a16="http://schemas.microsoft.com/office/drawing/2014/main" xmlns="" val="20002"/>
                    </a:ext>
                  </a:extLst>
                </a:gridCol>
                <a:gridCol w="510856">
                  <a:extLst>
                    <a:ext uri="{9D8B030D-6E8A-4147-A177-3AD203B41FA5}">
                      <a16:colId xmlns:a16="http://schemas.microsoft.com/office/drawing/2014/main" xmlns="" val="20003"/>
                    </a:ext>
                  </a:extLst>
                </a:gridCol>
                <a:gridCol w="2417790">
                  <a:extLst>
                    <a:ext uri="{9D8B030D-6E8A-4147-A177-3AD203B41FA5}">
                      <a16:colId xmlns:a16="http://schemas.microsoft.com/office/drawing/2014/main" xmlns="" val="20004"/>
                    </a:ext>
                  </a:extLst>
                </a:gridCol>
              </a:tblGrid>
              <a:tr h="0">
                <a:tc>
                  <a:txBody>
                    <a:bodyPr/>
                    <a:lstStyle/>
                    <a:p>
                      <a:pPr algn="ctr" fontAlgn="b"/>
                      <a:r>
                        <a:rPr lang="en-US" sz="2600" b="1" u="none" strike="noStrike" dirty="0">
                          <a:effectLst/>
                        </a:rPr>
                        <a:t>Net Sales</a:t>
                      </a:r>
                      <a:endParaRPr lang="en-US" sz="2600" b="1" i="0" u="none" strike="noStrike" dirty="0">
                        <a:solidFill>
                          <a:srgbClr val="000000"/>
                        </a:solidFill>
                        <a:effectLst/>
                        <a:latin typeface="Calibri" panose="020F0502020204030204" pitchFamily="34" charset="0"/>
                      </a:endParaRPr>
                    </a:p>
                  </a:txBody>
                  <a:tcPr marL="4233" marR="4233" marT="91440" marB="914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2600" b="1" u="none" strike="noStrike" dirty="0">
                          <a:effectLst/>
                        </a:rPr>
                        <a:t>÷</a:t>
                      </a:r>
                      <a:endParaRPr lang="en-US" sz="2600" b="1" i="0" u="none" strike="noStrike" dirty="0">
                        <a:solidFill>
                          <a:srgbClr val="000000"/>
                        </a:solidFill>
                        <a:effectLst/>
                        <a:latin typeface="Calibri" panose="020F0502020204030204" pitchFamily="34" charset="0"/>
                      </a:endParaRPr>
                    </a:p>
                  </a:txBody>
                  <a:tcPr marL="4233" marR="4233" marT="91440" marB="91440" anchor="ctr">
                    <a:lnT w="12700" cap="flat" cmpd="sng" algn="ctr">
                      <a:solidFill>
                        <a:schemeClr val="tx1"/>
                      </a:solidFill>
                      <a:prstDash val="solid"/>
                      <a:round/>
                      <a:headEnd type="none" w="med" len="med"/>
                      <a:tailEnd type="none" w="med" len="med"/>
                    </a:lnT>
                  </a:tcPr>
                </a:tc>
                <a:tc>
                  <a:txBody>
                    <a:bodyPr/>
                    <a:lstStyle/>
                    <a:p>
                      <a:pPr algn="ctr" fontAlgn="b"/>
                      <a:r>
                        <a:rPr lang="en-US" sz="2600" b="1" u="none" strike="noStrike" dirty="0">
                          <a:effectLst/>
                        </a:rPr>
                        <a:t>Average Total Assets</a:t>
                      </a:r>
                      <a:endParaRPr lang="en-US" sz="2600" b="1" i="0" u="none" strike="noStrike" dirty="0">
                        <a:solidFill>
                          <a:srgbClr val="000000"/>
                        </a:solidFill>
                        <a:effectLst/>
                        <a:latin typeface="Calibri" panose="020F0502020204030204" pitchFamily="34" charset="0"/>
                      </a:endParaRPr>
                    </a:p>
                  </a:txBody>
                  <a:tcPr marL="4233" marR="4233" marT="91440" marB="91440" anchor="ctr">
                    <a:lnT w="12700" cap="flat" cmpd="sng" algn="ctr">
                      <a:solidFill>
                        <a:schemeClr val="tx1"/>
                      </a:solidFill>
                      <a:prstDash val="solid"/>
                      <a:round/>
                      <a:headEnd type="none" w="med" len="med"/>
                      <a:tailEnd type="none" w="med" len="med"/>
                    </a:lnT>
                  </a:tcPr>
                </a:tc>
                <a:tc>
                  <a:txBody>
                    <a:bodyPr/>
                    <a:lstStyle/>
                    <a:p>
                      <a:pPr algn="ctr" fontAlgn="b"/>
                      <a:r>
                        <a:rPr lang="en-US" sz="2600" b="1" u="none" strike="noStrike" dirty="0">
                          <a:effectLst/>
                        </a:rPr>
                        <a:t>=</a:t>
                      </a:r>
                      <a:endParaRPr lang="en-US" sz="2600" b="1" i="0" u="none" strike="noStrike" dirty="0">
                        <a:solidFill>
                          <a:srgbClr val="000000"/>
                        </a:solidFill>
                        <a:effectLst/>
                        <a:latin typeface="Calibri" panose="020F0502020204030204" pitchFamily="34" charset="0"/>
                      </a:endParaRPr>
                    </a:p>
                  </a:txBody>
                  <a:tcPr marL="4233" marR="4233" marT="91440" marB="91440" anchor="ctr">
                    <a:lnT w="12700" cap="flat" cmpd="sng" algn="ctr">
                      <a:solidFill>
                        <a:schemeClr val="tx1"/>
                      </a:solidFill>
                      <a:prstDash val="solid"/>
                      <a:round/>
                      <a:headEnd type="none" w="med" len="med"/>
                      <a:tailEnd type="none" w="med" len="med"/>
                    </a:lnT>
                  </a:tcPr>
                </a:tc>
                <a:tc>
                  <a:txBody>
                    <a:bodyPr/>
                    <a:lstStyle/>
                    <a:p>
                      <a:pPr algn="ctr" fontAlgn="b"/>
                      <a:r>
                        <a:rPr lang="en-US" sz="2600" b="1" u="none" strike="noStrike" dirty="0">
                          <a:solidFill>
                            <a:srgbClr val="990000"/>
                          </a:solidFill>
                          <a:effectLst/>
                        </a:rPr>
                        <a:t>Asset Turnover</a:t>
                      </a:r>
                      <a:endParaRPr lang="en-US" sz="2600" b="1" i="0" u="none" strike="noStrike" dirty="0">
                        <a:solidFill>
                          <a:srgbClr val="990000"/>
                        </a:solidFill>
                        <a:effectLst/>
                        <a:latin typeface="Calibri" panose="020F0502020204030204" pitchFamily="34" charset="0"/>
                      </a:endParaRPr>
                    </a:p>
                  </a:txBody>
                  <a:tcPr marL="4233" marR="4233" marT="91440" marB="914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82245">
                <a:tc rowSpan="2">
                  <a:txBody>
                    <a:bodyPr/>
                    <a:lstStyle/>
                    <a:p>
                      <a:pPr algn="ctr" fontAlgn="ctr"/>
                      <a:r>
                        <a:rPr lang="en-US" sz="2600" u="none" strike="noStrike" dirty="0">
                          <a:effectLst/>
                        </a:rPr>
                        <a:t>₩58,140 </a:t>
                      </a:r>
                      <a:endParaRPr lang="en-US" sz="2600" b="0" i="0" u="none" strike="noStrike" dirty="0">
                        <a:solidFill>
                          <a:srgbClr val="000000"/>
                        </a:solidFill>
                        <a:effectLst/>
                        <a:latin typeface="Calibri" panose="020F0502020204030204" pitchFamily="34" charset="0"/>
                      </a:endParaRPr>
                    </a:p>
                  </a:txBody>
                  <a:tcPr marL="4233" marR="4233" marT="91440" marB="9144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rowSpan="2">
                  <a:txBody>
                    <a:bodyPr/>
                    <a:lstStyle/>
                    <a:p>
                      <a:pPr algn="ctr" fontAlgn="ct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T="91440" marB="91440" anchor="ctr">
                    <a:lnB w="12700" cap="flat" cmpd="sng" algn="ctr">
                      <a:solidFill>
                        <a:schemeClr val="tx1"/>
                      </a:solidFill>
                      <a:prstDash val="solid"/>
                      <a:round/>
                      <a:headEnd type="none" w="med" len="med"/>
                      <a:tailEnd type="none" w="med" len="med"/>
                    </a:lnB>
                    <a:noFill/>
                  </a:tcPr>
                </a:tc>
                <a:tc>
                  <a:txBody>
                    <a:bodyPr/>
                    <a:lstStyle/>
                    <a:p>
                      <a:pPr algn="ctr" fontAlgn="b"/>
                      <a:r>
                        <a:rPr lang="en-US" sz="2600" u="none" strike="noStrike" dirty="0">
                          <a:effectLst/>
                        </a:rPr>
                        <a:t>₩35,528 + ₩34,766</a:t>
                      </a:r>
                      <a:endParaRPr lang="en-US" sz="2600" b="0" i="0" u="none" strike="noStrike" dirty="0">
                        <a:solidFill>
                          <a:srgbClr val="000000"/>
                        </a:solidFill>
                        <a:effectLst/>
                        <a:latin typeface="Calibri" panose="020F0502020204030204" pitchFamily="34" charset="0"/>
                      </a:endParaRPr>
                    </a:p>
                  </a:txBody>
                  <a:tcPr marL="4233" marR="4233" marT="91440" marB="0" anchor="b">
                    <a:lnB w="12700" cap="flat" cmpd="sng" algn="ctr">
                      <a:solidFill>
                        <a:schemeClr val="tx1"/>
                      </a:solidFill>
                      <a:prstDash val="solid"/>
                      <a:round/>
                      <a:headEnd type="none" w="med" len="med"/>
                      <a:tailEnd type="none" w="med" len="med"/>
                    </a:lnB>
                    <a:noFill/>
                  </a:tcPr>
                </a:tc>
                <a:tc rowSpan="2">
                  <a:txBody>
                    <a:bodyPr/>
                    <a:lstStyle/>
                    <a:p>
                      <a:pPr algn="ctr" fontAlgn="ct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T="91440" marB="91440" anchor="ctr">
                    <a:lnB w="12700" cap="flat" cmpd="sng" algn="ctr">
                      <a:solidFill>
                        <a:schemeClr val="tx1"/>
                      </a:solidFill>
                      <a:prstDash val="solid"/>
                      <a:round/>
                      <a:headEnd type="none" w="med" len="med"/>
                      <a:tailEnd type="none" w="med" len="med"/>
                    </a:lnB>
                    <a:noFill/>
                  </a:tcPr>
                </a:tc>
                <a:tc rowSpan="2">
                  <a:txBody>
                    <a:bodyPr/>
                    <a:lstStyle/>
                    <a:p>
                      <a:pPr algn="ctr" fontAlgn="ctr"/>
                      <a:r>
                        <a:rPr lang="en-US" sz="2600" b="1" u="none" strike="noStrike" dirty="0">
                          <a:solidFill>
                            <a:srgbClr val="990000"/>
                          </a:solidFill>
                          <a:effectLst/>
                        </a:rPr>
                        <a:t>1.65 Times</a:t>
                      </a:r>
                      <a:endParaRPr lang="en-US" sz="2600" b="1" i="0" u="none" strike="noStrike" dirty="0">
                        <a:solidFill>
                          <a:srgbClr val="990000"/>
                        </a:solidFill>
                        <a:effectLst/>
                        <a:latin typeface="Calibri" panose="020F0502020204030204" pitchFamily="34" charset="0"/>
                      </a:endParaRPr>
                    </a:p>
                  </a:txBody>
                  <a:tcPr marL="4233" marR="4233" marT="91440" marB="9144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82245">
                <a:tc vMerge="1">
                  <a:txBody>
                    <a:bodyPr/>
                    <a:lstStyle/>
                    <a:p>
                      <a:endParaRPr lang="en-US"/>
                    </a:p>
                  </a:txBody>
                  <a:tcPr/>
                </a:tc>
                <a:tc vMerge="1">
                  <a:txBody>
                    <a:bodyPr/>
                    <a:lstStyle/>
                    <a:p>
                      <a:endParaRPr lang="en-US"/>
                    </a:p>
                  </a:txBody>
                  <a:tcPr/>
                </a:tc>
                <a:tc>
                  <a:txBody>
                    <a:bodyPr/>
                    <a:lstStyle/>
                    <a:p>
                      <a:pPr algn="ctr" fontAlgn="b"/>
                      <a:r>
                        <a:rPr lang="en-US" sz="2600" u="none" strike="noStrike" dirty="0">
                          <a:effectLst/>
                        </a:rPr>
                        <a:t>2</a:t>
                      </a:r>
                      <a:endParaRPr lang="en-US" sz="2600" b="0" i="0" u="none" strike="noStrike" dirty="0">
                        <a:solidFill>
                          <a:srgbClr val="000000"/>
                        </a:solidFill>
                        <a:effectLst/>
                        <a:latin typeface="Calibri" panose="020F0502020204030204" pitchFamily="34" charset="0"/>
                      </a:endParaRPr>
                    </a:p>
                  </a:txBody>
                  <a:tcPr marL="4233" marR="4233" marT="4233" marB="9144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bl>
          </a:graphicData>
        </a:graphic>
      </p:graphicFrame>
      <p:sp>
        <p:nvSpPr>
          <p:cNvPr id="13" name="LOBL"/>
          <p:cNvSpPr>
            <a:spLocks noGrp="1"/>
          </p:cNvSpPr>
          <p:nvPr>
            <p:ph sz="quarter" idx="4294967295"/>
          </p:nvPr>
        </p:nvSpPr>
        <p:spPr>
          <a:xfrm>
            <a:off x="304800" y="4800600"/>
            <a:ext cx="8534400" cy="1371600"/>
          </a:xfrm>
          <a:prstGeom prst="rect">
            <a:avLst/>
          </a:prstGeom>
        </p:spPr>
        <p:txBody>
          <a:bodyPr/>
          <a:lstStyle/>
          <a:p>
            <a:pPr marL="0" indent="0">
              <a:lnSpc>
                <a:spcPct val="100000"/>
              </a:lnSpc>
              <a:spcBef>
                <a:spcPts val="1800"/>
              </a:spcBef>
              <a:buClr>
                <a:srgbClr val="800000"/>
              </a:buClr>
              <a:buSzPct val="85000"/>
              <a:buNone/>
            </a:pPr>
            <a:r>
              <a:rPr lang="en-US" altLang="en-US" sz="2600" dirty="0"/>
              <a:t>Each dollar invested in assets produced ₩1.65 in sales. If a company is using its assets efficiently, each investment in assets will create a high amount of sales.</a:t>
            </a:r>
          </a:p>
        </p:txBody>
      </p:sp>
    </p:spTree>
    <p:extLst>
      <p:ext uri="{BB962C8B-B14F-4D97-AF65-F5344CB8AC3E}">
        <p14:creationId xmlns:p14="http://schemas.microsoft.com/office/powerpoint/2010/main" xmlns="" val="28042738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82</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7" name="Title 2"/>
          <p:cNvSpPr>
            <a:spLocks noGrp="1"/>
          </p:cNvSpPr>
          <p:nvPr>
            <p:ph type="title"/>
          </p:nvPr>
        </p:nvSpPr>
        <p:spPr>
          <a:xfrm>
            <a:off x="304800" y="762001"/>
            <a:ext cx="8534400" cy="646331"/>
          </a:xfrm>
        </p:spPr>
        <p:txBody>
          <a:bodyPr>
            <a:spAutoFit/>
          </a:bodyPr>
          <a:lstStyle/>
          <a:p>
            <a:r>
              <a:rPr lang="en-US" b="1" dirty="0">
                <a:ea typeface="Source Sans Pro" charset="0"/>
              </a:rPr>
              <a:t>DO IT! 5: </a:t>
            </a:r>
            <a:r>
              <a:rPr lang="en-US" b="1" dirty="0">
                <a:solidFill>
                  <a:srgbClr val="196E78"/>
                </a:solidFill>
                <a:ea typeface="Source Sans Pro" charset="0"/>
              </a:rPr>
              <a:t>Asset Turnover</a:t>
            </a:r>
            <a:endParaRPr lang="en-US" sz="2000" b="1" dirty="0"/>
          </a:p>
        </p:txBody>
      </p:sp>
      <p:sp>
        <p:nvSpPr>
          <p:cNvPr id="13" name="LOBL"/>
          <p:cNvSpPr>
            <a:spLocks noGrp="1"/>
          </p:cNvSpPr>
          <p:nvPr>
            <p:ph sz="quarter" idx="4294967295"/>
          </p:nvPr>
        </p:nvSpPr>
        <p:spPr>
          <a:xfrm>
            <a:off x="305354" y="1447800"/>
            <a:ext cx="8534400" cy="1371600"/>
          </a:xfrm>
          <a:prstGeom prst="rect">
            <a:avLst/>
          </a:prstGeom>
        </p:spPr>
        <p:txBody>
          <a:bodyPr/>
          <a:lstStyle/>
          <a:p>
            <a:pPr marL="0" indent="0">
              <a:lnSpc>
                <a:spcPct val="100000"/>
              </a:lnSpc>
              <a:spcBef>
                <a:spcPts val="1200"/>
              </a:spcBef>
              <a:buClr>
                <a:srgbClr val="800000"/>
              </a:buClr>
              <a:buSzPct val="85000"/>
              <a:buNone/>
            </a:pPr>
            <a:r>
              <a:rPr lang="en-US" sz="2600" dirty="0"/>
              <a:t>Paramour Company reported net income of $180,000, net sales of $420,000, and had total assets of $460,000 on January 1, 2020, and total assets on December 31, 2020, of $540,000 billion. Determine Paramour’s asset turnover for 2020.</a:t>
            </a:r>
          </a:p>
          <a:p>
            <a:pPr marL="0" indent="0">
              <a:lnSpc>
                <a:spcPct val="100000"/>
              </a:lnSpc>
              <a:spcBef>
                <a:spcPts val="1200"/>
              </a:spcBef>
              <a:buClr>
                <a:srgbClr val="800000"/>
              </a:buClr>
              <a:buSzPct val="85000"/>
              <a:buNone/>
            </a:pPr>
            <a:r>
              <a:rPr lang="en-US" sz="2600" b="1" dirty="0"/>
              <a:t>Solution</a:t>
            </a:r>
          </a:p>
          <a:p>
            <a:pPr indent="0">
              <a:lnSpc>
                <a:spcPct val="100000"/>
              </a:lnSpc>
              <a:spcBef>
                <a:spcPts val="1200"/>
              </a:spcBef>
              <a:buClr>
                <a:srgbClr val="990000"/>
              </a:buClr>
              <a:buNone/>
            </a:pPr>
            <a:endParaRPr lang="en-US" altLang="en-US" sz="2600" dirty="0"/>
          </a:p>
        </p:txBody>
      </p:sp>
      <p:graphicFrame>
        <p:nvGraphicFramePr>
          <p:cNvPr id="15" name="Table 14" descr="Table is screen readable."/>
          <p:cNvGraphicFramePr>
            <a:graphicFrameLocks noGrp="1"/>
          </p:cNvGraphicFramePr>
          <p:nvPr>
            <p:extLst>
              <p:ext uri="{D42A27DB-BD31-4B8C-83A1-F6EECF244321}">
                <p14:modId xmlns:p14="http://schemas.microsoft.com/office/powerpoint/2010/main" xmlns="" val="403193955"/>
              </p:ext>
            </p:extLst>
          </p:nvPr>
        </p:nvGraphicFramePr>
        <p:xfrm>
          <a:off x="391632" y="4308687"/>
          <a:ext cx="8355420" cy="1558713"/>
        </p:xfrm>
        <a:graphic>
          <a:graphicData uri="http://schemas.openxmlformats.org/drawingml/2006/table">
            <a:tbl>
              <a:tblPr>
                <a:tableStyleId>{5C22544A-7EE6-4342-B048-85BDC9FD1C3A}</a:tableStyleId>
              </a:tblPr>
              <a:tblGrid>
                <a:gridCol w="1727241">
                  <a:extLst>
                    <a:ext uri="{9D8B030D-6E8A-4147-A177-3AD203B41FA5}">
                      <a16:colId xmlns:a16="http://schemas.microsoft.com/office/drawing/2014/main" xmlns="" val="20000"/>
                    </a:ext>
                  </a:extLst>
                </a:gridCol>
                <a:gridCol w="510856">
                  <a:extLst>
                    <a:ext uri="{9D8B030D-6E8A-4147-A177-3AD203B41FA5}">
                      <a16:colId xmlns:a16="http://schemas.microsoft.com/office/drawing/2014/main" xmlns="" val="20001"/>
                    </a:ext>
                  </a:extLst>
                </a:gridCol>
                <a:gridCol w="3188677">
                  <a:extLst>
                    <a:ext uri="{9D8B030D-6E8A-4147-A177-3AD203B41FA5}">
                      <a16:colId xmlns:a16="http://schemas.microsoft.com/office/drawing/2014/main" xmlns="" val="20002"/>
                    </a:ext>
                  </a:extLst>
                </a:gridCol>
                <a:gridCol w="510856">
                  <a:extLst>
                    <a:ext uri="{9D8B030D-6E8A-4147-A177-3AD203B41FA5}">
                      <a16:colId xmlns:a16="http://schemas.microsoft.com/office/drawing/2014/main" xmlns="" val="20003"/>
                    </a:ext>
                  </a:extLst>
                </a:gridCol>
                <a:gridCol w="2417790">
                  <a:extLst>
                    <a:ext uri="{9D8B030D-6E8A-4147-A177-3AD203B41FA5}">
                      <a16:colId xmlns:a16="http://schemas.microsoft.com/office/drawing/2014/main" xmlns="" val="20004"/>
                    </a:ext>
                  </a:extLst>
                </a:gridCol>
              </a:tblGrid>
              <a:tr h="0">
                <a:tc>
                  <a:txBody>
                    <a:bodyPr/>
                    <a:lstStyle/>
                    <a:p>
                      <a:pPr algn="ctr" fontAlgn="b"/>
                      <a:r>
                        <a:rPr lang="en-US" sz="2600" b="1" u="none" strike="noStrike" dirty="0">
                          <a:effectLst/>
                        </a:rPr>
                        <a:t>Net Sales</a:t>
                      </a:r>
                      <a:endParaRPr lang="en-US" sz="2600" b="1" i="0" u="none" strike="noStrike" dirty="0">
                        <a:solidFill>
                          <a:srgbClr val="000000"/>
                        </a:solidFill>
                        <a:effectLst/>
                        <a:latin typeface="Calibri" panose="020F0502020204030204" pitchFamily="34" charset="0"/>
                      </a:endParaRPr>
                    </a:p>
                  </a:txBody>
                  <a:tcPr marL="4233" marR="4233" marT="91440" marB="914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2600" b="1" u="none" strike="noStrike" dirty="0">
                          <a:effectLst/>
                        </a:rPr>
                        <a:t>÷</a:t>
                      </a:r>
                      <a:endParaRPr lang="en-US" sz="2600" b="1" i="0" u="none" strike="noStrike" dirty="0">
                        <a:solidFill>
                          <a:srgbClr val="000000"/>
                        </a:solidFill>
                        <a:effectLst/>
                        <a:latin typeface="Calibri" panose="020F0502020204030204" pitchFamily="34" charset="0"/>
                      </a:endParaRPr>
                    </a:p>
                  </a:txBody>
                  <a:tcPr marL="4233" marR="4233" marT="91440" marB="91440" anchor="ctr">
                    <a:lnT w="12700" cap="flat" cmpd="sng" algn="ctr">
                      <a:solidFill>
                        <a:schemeClr val="tx1"/>
                      </a:solidFill>
                      <a:prstDash val="solid"/>
                      <a:round/>
                      <a:headEnd type="none" w="med" len="med"/>
                      <a:tailEnd type="none" w="med" len="med"/>
                    </a:lnT>
                  </a:tcPr>
                </a:tc>
                <a:tc>
                  <a:txBody>
                    <a:bodyPr/>
                    <a:lstStyle/>
                    <a:p>
                      <a:pPr algn="ctr" fontAlgn="b"/>
                      <a:r>
                        <a:rPr lang="en-US" sz="2600" b="1" u="none" strike="noStrike" dirty="0">
                          <a:effectLst/>
                        </a:rPr>
                        <a:t>Average Total Assets</a:t>
                      </a:r>
                      <a:endParaRPr lang="en-US" sz="2600" b="1" i="0" u="none" strike="noStrike" dirty="0">
                        <a:solidFill>
                          <a:srgbClr val="000000"/>
                        </a:solidFill>
                        <a:effectLst/>
                        <a:latin typeface="Calibri" panose="020F0502020204030204" pitchFamily="34" charset="0"/>
                      </a:endParaRPr>
                    </a:p>
                  </a:txBody>
                  <a:tcPr marL="4233" marR="4233" marT="91440" marB="91440" anchor="ctr">
                    <a:lnT w="12700" cap="flat" cmpd="sng" algn="ctr">
                      <a:solidFill>
                        <a:schemeClr val="tx1"/>
                      </a:solidFill>
                      <a:prstDash val="solid"/>
                      <a:round/>
                      <a:headEnd type="none" w="med" len="med"/>
                      <a:tailEnd type="none" w="med" len="med"/>
                    </a:lnT>
                  </a:tcPr>
                </a:tc>
                <a:tc>
                  <a:txBody>
                    <a:bodyPr/>
                    <a:lstStyle/>
                    <a:p>
                      <a:pPr algn="ctr" fontAlgn="b"/>
                      <a:r>
                        <a:rPr lang="en-US" sz="2600" b="1" u="none" strike="noStrike" dirty="0">
                          <a:effectLst/>
                        </a:rPr>
                        <a:t>=</a:t>
                      </a:r>
                      <a:endParaRPr lang="en-US" sz="2600" b="1" i="0" u="none" strike="noStrike" dirty="0">
                        <a:solidFill>
                          <a:srgbClr val="000000"/>
                        </a:solidFill>
                        <a:effectLst/>
                        <a:latin typeface="Calibri" panose="020F0502020204030204" pitchFamily="34" charset="0"/>
                      </a:endParaRPr>
                    </a:p>
                  </a:txBody>
                  <a:tcPr marL="4233" marR="4233" marT="91440" marB="91440" anchor="ctr">
                    <a:lnT w="12700" cap="flat" cmpd="sng" algn="ctr">
                      <a:solidFill>
                        <a:schemeClr val="tx1"/>
                      </a:solidFill>
                      <a:prstDash val="solid"/>
                      <a:round/>
                      <a:headEnd type="none" w="med" len="med"/>
                      <a:tailEnd type="none" w="med" len="med"/>
                    </a:lnT>
                  </a:tcPr>
                </a:tc>
                <a:tc>
                  <a:txBody>
                    <a:bodyPr/>
                    <a:lstStyle/>
                    <a:p>
                      <a:pPr algn="ctr" fontAlgn="b"/>
                      <a:r>
                        <a:rPr lang="en-US" sz="2600" b="1" u="none" strike="noStrike" dirty="0">
                          <a:solidFill>
                            <a:srgbClr val="990000"/>
                          </a:solidFill>
                          <a:effectLst/>
                        </a:rPr>
                        <a:t>Asset Turnover</a:t>
                      </a:r>
                      <a:endParaRPr lang="en-US" sz="2600" b="1" i="0" u="none" strike="noStrike" dirty="0">
                        <a:solidFill>
                          <a:srgbClr val="990000"/>
                        </a:solidFill>
                        <a:effectLst/>
                        <a:latin typeface="Calibri" panose="020F0502020204030204" pitchFamily="34" charset="0"/>
                      </a:endParaRPr>
                    </a:p>
                  </a:txBody>
                  <a:tcPr marL="4233" marR="4233" marT="91440" marB="914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82245">
                <a:tc rowSpan="2">
                  <a:txBody>
                    <a:bodyPr/>
                    <a:lstStyle/>
                    <a:p>
                      <a:pPr algn="ctr" fontAlgn="ctr"/>
                      <a:r>
                        <a:rPr lang="en-US" sz="2600" u="none" strike="noStrike" dirty="0">
                          <a:effectLst/>
                        </a:rPr>
                        <a:t>$420,000</a:t>
                      </a:r>
                      <a:endParaRPr lang="en-US" sz="2600" b="0" i="0" u="none" strike="noStrike" dirty="0">
                        <a:solidFill>
                          <a:srgbClr val="000000"/>
                        </a:solidFill>
                        <a:effectLst/>
                        <a:latin typeface="Calibri" panose="020F0502020204030204" pitchFamily="34" charset="0"/>
                      </a:endParaRPr>
                    </a:p>
                  </a:txBody>
                  <a:tcPr marL="4233" marR="4233" marT="91440" marB="9144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rowSpan="2">
                  <a:txBody>
                    <a:bodyPr/>
                    <a:lstStyle/>
                    <a:p>
                      <a:pPr algn="ctr" fontAlgn="ct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T="91440" marB="91440" anchor="ctr">
                    <a:lnB w="12700" cap="flat" cmpd="sng" algn="ctr">
                      <a:solidFill>
                        <a:schemeClr val="tx1"/>
                      </a:solidFill>
                      <a:prstDash val="solid"/>
                      <a:round/>
                      <a:headEnd type="none" w="med" len="med"/>
                      <a:tailEnd type="none" w="med" len="med"/>
                    </a:lnB>
                    <a:noFill/>
                  </a:tcPr>
                </a:tc>
                <a:tc>
                  <a:txBody>
                    <a:bodyPr/>
                    <a:lstStyle/>
                    <a:p>
                      <a:pPr algn="ctr" fontAlgn="b"/>
                      <a:r>
                        <a:rPr lang="en-US" sz="2600" u="none" strike="noStrike" dirty="0">
                          <a:effectLst/>
                        </a:rPr>
                        <a:t>$460,000 + $540,000</a:t>
                      </a:r>
                      <a:endParaRPr lang="en-US" sz="2600" b="0" i="0" u="none" strike="noStrike" dirty="0">
                        <a:solidFill>
                          <a:srgbClr val="000000"/>
                        </a:solidFill>
                        <a:effectLst/>
                        <a:latin typeface="Calibri" panose="020F0502020204030204" pitchFamily="34" charset="0"/>
                      </a:endParaRPr>
                    </a:p>
                  </a:txBody>
                  <a:tcPr marL="4233" marR="4233" marT="91440" marB="0" anchor="b">
                    <a:lnB w="12700" cap="flat" cmpd="sng" algn="ctr">
                      <a:solidFill>
                        <a:schemeClr val="tx1"/>
                      </a:solidFill>
                      <a:prstDash val="solid"/>
                      <a:round/>
                      <a:headEnd type="none" w="med" len="med"/>
                      <a:tailEnd type="none" w="med" len="med"/>
                    </a:lnB>
                    <a:noFill/>
                  </a:tcPr>
                </a:tc>
                <a:tc rowSpan="2">
                  <a:txBody>
                    <a:bodyPr/>
                    <a:lstStyle/>
                    <a:p>
                      <a:pPr algn="ctr" fontAlgn="ct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T="91440" marB="91440" anchor="ctr">
                    <a:lnB w="12700" cap="flat" cmpd="sng" algn="ctr">
                      <a:solidFill>
                        <a:schemeClr val="tx1"/>
                      </a:solidFill>
                      <a:prstDash val="solid"/>
                      <a:round/>
                      <a:headEnd type="none" w="med" len="med"/>
                      <a:tailEnd type="none" w="med" len="med"/>
                    </a:lnB>
                    <a:noFill/>
                  </a:tcPr>
                </a:tc>
                <a:tc rowSpan="2">
                  <a:txBody>
                    <a:bodyPr/>
                    <a:lstStyle/>
                    <a:p>
                      <a:pPr algn="ctr" fontAlgn="ctr"/>
                      <a:r>
                        <a:rPr lang="en-US" sz="2600" b="1" u="none" strike="noStrike" dirty="0">
                          <a:solidFill>
                            <a:srgbClr val="990000"/>
                          </a:solidFill>
                          <a:effectLst/>
                        </a:rPr>
                        <a:t>.84 Times</a:t>
                      </a:r>
                      <a:endParaRPr lang="en-US" sz="2600" b="1" i="0" u="none" strike="noStrike" dirty="0">
                        <a:solidFill>
                          <a:srgbClr val="990000"/>
                        </a:solidFill>
                        <a:effectLst/>
                        <a:latin typeface="Calibri" panose="020F0502020204030204" pitchFamily="34" charset="0"/>
                      </a:endParaRPr>
                    </a:p>
                  </a:txBody>
                  <a:tcPr marL="4233" marR="4233" marT="91440" marB="9144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82245">
                <a:tc vMerge="1">
                  <a:txBody>
                    <a:bodyPr/>
                    <a:lstStyle/>
                    <a:p>
                      <a:endParaRPr lang="en-US"/>
                    </a:p>
                  </a:txBody>
                  <a:tcPr/>
                </a:tc>
                <a:tc vMerge="1">
                  <a:txBody>
                    <a:bodyPr/>
                    <a:lstStyle/>
                    <a:p>
                      <a:endParaRPr lang="en-US"/>
                    </a:p>
                  </a:txBody>
                  <a:tcPr/>
                </a:tc>
                <a:tc>
                  <a:txBody>
                    <a:bodyPr/>
                    <a:lstStyle/>
                    <a:p>
                      <a:pPr algn="ctr" fontAlgn="b"/>
                      <a:r>
                        <a:rPr lang="en-US" sz="2600" u="none" strike="noStrike" dirty="0">
                          <a:effectLst/>
                        </a:rPr>
                        <a:t>2</a:t>
                      </a:r>
                      <a:endParaRPr lang="en-US" sz="2600" b="0" i="0" u="none" strike="noStrike" dirty="0">
                        <a:solidFill>
                          <a:srgbClr val="000000"/>
                        </a:solidFill>
                        <a:effectLst/>
                        <a:latin typeface="Calibri" panose="020F0502020204030204" pitchFamily="34" charset="0"/>
                      </a:endParaRPr>
                    </a:p>
                  </a:txBody>
                  <a:tcPr marL="4233" marR="4233" marT="4233" marB="9144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bl>
          </a:graphicData>
        </a:graphic>
      </p:graphicFrame>
      <p:sp>
        <p:nvSpPr>
          <p:cNvPr id="3" name="Rectangle 2" descr="Image covering slide date will remove when slide is run in presentation mode."/>
          <p:cNvSpPr/>
          <p:nvPr/>
        </p:nvSpPr>
        <p:spPr>
          <a:xfrm>
            <a:off x="533400" y="5105400"/>
            <a:ext cx="1447800" cy="53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Image covering slide date will remove when slide is run in presentation mode."/>
          <p:cNvSpPr/>
          <p:nvPr/>
        </p:nvSpPr>
        <p:spPr>
          <a:xfrm>
            <a:off x="2667000" y="4942368"/>
            <a:ext cx="1447800" cy="400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Image covering slide date will remove when slide is run in presentation mode."/>
          <p:cNvSpPr/>
          <p:nvPr/>
        </p:nvSpPr>
        <p:spPr>
          <a:xfrm>
            <a:off x="4293780" y="4953000"/>
            <a:ext cx="1447800" cy="400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descr="Image covering slide date will remove when slide is run in presentation mode."/>
          <p:cNvSpPr/>
          <p:nvPr/>
        </p:nvSpPr>
        <p:spPr>
          <a:xfrm>
            <a:off x="3829050" y="5406397"/>
            <a:ext cx="742950" cy="400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descr="Image covering slide date will remove when slide is run in presentation mode."/>
          <p:cNvSpPr/>
          <p:nvPr/>
        </p:nvSpPr>
        <p:spPr>
          <a:xfrm>
            <a:off x="6705600" y="5181600"/>
            <a:ext cx="1592580" cy="400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52653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6</a:t>
            </a:r>
            <a:br>
              <a:rPr lang="en-IN" dirty="0">
                <a:solidFill>
                  <a:srgbClr val="931B21"/>
                </a:solidFill>
              </a:rPr>
            </a:br>
            <a:r>
              <a:rPr lang="en-US" dirty="0">
                <a:solidFill>
                  <a:schemeClr val="accent1"/>
                </a:solidFill>
              </a:rPr>
              <a:t>Explain How to Account for the Exchange of Plant Assets</a:t>
            </a:r>
          </a:p>
        </p:txBody>
      </p:sp>
      <p:sp>
        <p:nvSpPr>
          <p:cNvPr id="5" name="Slide Number Placeholder "/>
          <p:cNvSpPr>
            <a:spLocks noGrp="1"/>
          </p:cNvSpPr>
          <p:nvPr>
            <p:ph type="sldNum" sz="quarter" idx="10"/>
          </p:nvPr>
        </p:nvSpPr>
        <p:spPr/>
        <p:txBody>
          <a:bodyPr/>
          <a:lstStyle/>
          <a:p>
            <a:fld id="{67B19427-F580-D146-B60E-4CADEE75497F}" type="slidenum">
              <a:rPr lang="en-US" smtClean="0"/>
              <a:pPr/>
              <a:t>83</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3361192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84</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5354" y="1447800"/>
            <a:ext cx="8534400" cy="4800600"/>
          </a:xfrm>
          <a:prstGeom prst="rect">
            <a:avLst/>
          </a:prstGeom>
        </p:spPr>
        <p:txBody>
          <a:bodyPr/>
          <a:lstStyle/>
          <a:p>
            <a:pPr marL="574675" indent="-346075">
              <a:lnSpc>
                <a:spcPct val="100000"/>
              </a:lnSpc>
              <a:spcBef>
                <a:spcPts val="1200"/>
              </a:spcBef>
              <a:buClr>
                <a:srgbClr val="990000"/>
              </a:buClr>
            </a:pPr>
            <a:r>
              <a:rPr lang="en-US" altLang="en-US" dirty="0"/>
              <a:t>Ordinarily, companies record a gain or loss on exchange of plant assets</a:t>
            </a:r>
          </a:p>
          <a:p>
            <a:pPr marL="574675" indent="-346075">
              <a:lnSpc>
                <a:spcPct val="100000"/>
              </a:lnSpc>
              <a:spcBef>
                <a:spcPts val="1200"/>
              </a:spcBef>
              <a:buClr>
                <a:srgbClr val="990000"/>
              </a:buClr>
            </a:pPr>
            <a:r>
              <a:rPr lang="en-US" altLang="en-US" dirty="0"/>
              <a:t>Most exchanges have </a:t>
            </a:r>
            <a:r>
              <a:rPr lang="en-US" altLang="en-US" b="1" dirty="0"/>
              <a:t>commercial substance</a:t>
            </a:r>
          </a:p>
          <a:p>
            <a:pPr marL="574675" indent="-346075">
              <a:lnSpc>
                <a:spcPct val="100000"/>
              </a:lnSpc>
              <a:spcBef>
                <a:spcPts val="1200"/>
              </a:spcBef>
              <a:buClr>
                <a:srgbClr val="990000"/>
              </a:buClr>
            </a:pPr>
            <a:r>
              <a:rPr lang="en-US" altLang="en-US" b="1" dirty="0"/>
              <a:t>Commercial substance </a:t>
            </a:r>
            <a:r>
              <a:rPr lang="en-US" altLang="en-US" dirty="0"/>
              <a:t>if future cash flows change as a result of exchange</a:t>
            </a:r>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sz="2800" b="1" dirty="0">
                <a:solidFill>
                  <a:schemeClr val="accent1"/>
                </a:solidFill>
                <a:latin typeface="Calibri" panose="020F0502020204030204" pitchFamily="34" charset="0"/>
                <a:ea typeface="Source Sans Pro" charset="0"/>
                <a:cs typeface="Calibri" panose="020F0502020204030204" pitchFamily="34" charset="0"/>
              </a:rPr>
              <a:t>Appendix </a:t>
            </a:r>
            <a:r>
              <a:rPr lang="en-US" sz="2800" dirty="0">
                <a:ea typeface="Source Sans Pro" charset="0"/>
              </a:rPr>
              <a:t>9</a:t>
            </a:r>
            <a:r>
              <a:rPr lang="en-US" sz="2800" b="1" dirty="0">
                <a:solidFill>
                  <a:schemeClr val="accent1"/>
                </a:solidFill>
                <a:latin typeface="Calibri" panose="020F0502020204030204" pitchFamily="34" charset="0"/>
                <a:ea typeface="Source Sans Pro" charset="0"/>
                <a:cs typeface="Calibri" panose="020F0502020204030204" pitchFamily="34" charset="0"/>
              </a:rPr>
              <a:t>A  </a:t>
            </a:r>
            <a:r>
              <a:rPr lang="en-US" sz="4000" b="1" dirty="0">
                <a:solidFill>
                  <a:schemeClr val="accent1"/>
                </a:solidFill>
                <a:latin typeface="Calibri" panose="020F0502020204030204" pitchFamily="34" charset="0"/>
                <a:ea typeface="Source Sans Pro" charset="0"/>
                <a:cs typeface="Calibri" panose="020F0502020204030204" pitchFamily="34" charset="0"/>
              </a:rPr>
              <a:t>Exchange of Plant Assets</a:t>
            </a:r>
          </a:p>
        </p:txBody>
      </p:sp>
    </p:spTree>
    <p:extLst>
      <p:ext uri="{BB962C8B-B14F-4D97-AF65-F5344CB8AC3E}">
        <p14:creationId xmlns:p14="http://schemas.microsoft.com/office/powerpoint/2010/main" xmlns="" val="35652283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85</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4800" y="1447800"/>
            <a:ext cx="8534400" cy="4800600"/>
          </a:xfrm>
          <a:prstGeom prst="rect">
            <a:avLst/>
          </a:prstGeom>
        </p:spPr>
        <p:txBody>
          <a:bodyPr/>
          <a:lstStyle/>
          <a:p>
            <a:pPr marL="0" lvl="2" indent="0">
              <a:lnSpc>
                <a:spcPct val="100000"/>
              </a:lnSpc>
              <a:spcBef>
                <a:spcPts val="1200"/>
              </a:spcBef>
              <a:buClr>
                <a:srgbClr val="990000"/>
              </a:buClr>
              <a:buSzPct val="100000"/>
              <a:buNone/>
            </a:pPr>
            <a:r>
              <a:rPr lang="en-US" altLang="en-US" sz="2500" b="1" dirty="0"/>
              <a:t>Illustration: </a:t>
            </a:r>
            <a:r>
              <a:rPr lang="en-US" altLang="en-US" sz="2500" dirty="0"/>
              <a:t>Roland NV exchanged old trucks (cost €64,000 less €22,000 accumulated depreciation) plus cash of €17,000 for a new semi-truck.  The old trucks had a fair market value of €26,000. </a:t>
            </a:r>
          </a:p>
          <a:p>
            <a:pPr marL="0" lvl="2" indent="0">
              <a:lnSpc>
                <a:spcPct val="100000"/>
              </a:lnSpc>
              <a:spcBef>
                <a:spcPts val="1200"/>
              </a:spcBef>
              <a:buClr>
                <a:srgbClr val="990000"/>
              </a:buClr>
              <a:buSzPct val="100000"/>
              <a:buNone/>
            </a:pPr>
            <a:endParaRPr lang="en-US" altLang="en-US" sz="2500" dirty="0"/>
          </a:p>
          <a:p>
            <a:pPr marL="0" lvl="2" indent="0">
              <a:lnSpc>
                <a:spcPct val="100000"/>
              </a:lnSpc>
              <a:spcBef>
                <a:spcPts val="1200"/>
              </a:spcBef>
              <a:buClr>
                <a:srgbClr val="990000"/>
              </a:buClr>
              <a:buSzPct val="100000"/>
              <a:buNone/>
            </a:pPr>
            <a:endParaRPr lang="en-US" sz="2500" dirty="0"/>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Loss Treatment</a:t>
            </a: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3307414506"/>
              </p:ext>
            </p:extLst>
          </p:nvPr>
        </p:nvGraphicFramePr>
        <p:xfrm>
          <a:off x="1855259" y="2957409"/>
          <a:ext cx="5536141" cy="3138591"/>
        </p:xfrm>
        <a:graphic>
          <a:graphicData uri="http://schemas.openxmlformats.org/drawingml/2006/table">
            <a:tbl>
              <a:tblPr>
                <a:tableStyleId>{5C22544A-7EE6-4342-B048-85BDC9FD1C3A}</a:tableStyleId>
              </a:tblPr>
              <a:tblGrid>
                <a:gridCol w="4419600">
                  <a:extLst>
                    <a:ext uri="{9D8B030D-6E8A-4147-A177-3AD203B41FA5}">
                      <a16:colId xmlns:a16="http://schemas.microsoft.com/office/drawing/2014/main" xmlns="" val="20000"/>
                    </a:ext>
                  </a:extLst>
                </a:gridCol>
                <a:gridCol w="1116541">
                  <a:extLst>
                    <a:ext uri="{9D8B030D-6E8A-4147-A177-3AD203B41FA5}">
                      <a16:colId xmlns:a16="http://schemas.microsoft.com/office/drawing/2014/main" xmlns="" val="20001"/>
                    </a:ext>
                  </a:extLst>
                </a:gridCol>
              </a:tblGrid>
              <a:tr h="313690">
                <a:tc>
                  <a:txBody>
                    <a:bodyPr/>
                    <a:lstStyle/>
                    <a:p>
                      <a:pPr algn="l" rtl="0" fontAlgn="ctr"/>
                      <a:r>
                        <a:rPr lang="en-US" sz="2400" u="none" strike="noStrike" dirty="0">
                          <a:effectLst/>
                        </a:rPr>
                        <a:t>Cost of used trucks</a:t>
                      </a:r>
                      <a:endParaRPr lang="en-US" sz="2400" b="0" i="0" u="none" strike="noStrike" dirty="0">
                        <a:solidFill>
                          <a:srgbClr val="000000"/>
                        </a:solidFill>
                        <a:effectLst/>
                        <a:latin typeface="Liberation Sans" panose="020B0604020202020204"/>
                      </a:endParaRPr>
                    </a:p>
                  </a:txBody>
                  <a:tcPr marL="4233" marR="4233" marT="4233" marB="0" anchor="ctr">
                    <a:noFill/>
                  </a:tcPr>
                </a:tc>
                <a:tc>
                  <a:txBody>
                    <a:bodyPr/>
                    <a:lstStyle/>
                    <a:p>
                      <a:pPr algn="r" rtl="0" fontAlgn="ctr"/>
                      <a:r>
                        <a:rPr lang="en-US" sz="2400" u="none" strike="noStrike" dirty="0">
                          <a:effectLst/>
                        </a:rPr>
                        <a:t>€64,000 </a:t>
                      </a:r>
                      <a:endParaRPr lang="en-US" sz="2400" b="0" i="0" u="none" strike="noStrike" dirty="0">
                        <a:solidFill>
                          <a:srgbClr val="000000"/>
                        </a:solidFill>
                        <a:effectLst/>
                        <a:latin typeface="Liberation Sans" panose="020B0604020202020204"/>
                      </a:endParaRPr>
                    </a:p>
                  </a:txBody>
                  <a:tcPr marL="4233" marR="4233" marT="4233" marB="0" anchor="ctr">
                    <a:noFill/>
                  </a:tcPr>
                </a:tc>
                <a:extLst>
                  <a:ext uri="{0D108BD9-81ED-4DB2-BD59-A6C34878D82A}">
                    <a16:rowId xmlns:a16="http://schemas.microsoft.com/office/drawing/2014/main" xmlns="" val="10000"/>
                  </a:ext>
                </a:extLst>
              </a:tr>
              <a:tr h="313690">
                <a:tc>
                  <a:txBody>
                    <a:bodyPr/>
                    <a:lstStyle/>
                    <a:p>
                      <a:pPr algn="l" rtl="0" fontAlgn="ctr"/>
                      <a:r>
                        <a:rPr lang="en-US" sz="2400" u="none" strike="noStrike" dirty="0">
                          <a:effectLst/>
                        </a:rPr>
                        <a:t>Less: Accumulated depreciation</a:t>
                      </a:r>
                      <a:endParaRPr lang="en-US" sz="2400" b="0" i="0" u="none" strike="noStrike" dirty="0">
                        <a:solidFill>
                          <a:srgbClr val="000000"/>
                        </a:solidFill>
                        <a:effectLst/>
                        <a:latin typeface="Liberation Sans" panose="020B0604020202020204"/>
                      </a:endParaRPr>
                    </a:p>
                  </a:txBody>
                  <a:tcPr marL="4233" marR="4233" marT="4233" marB="0" anchor="ctr">
                    <a:noFill/>
                  </a:tcPr>
                </a:tc>
                <a:tc>
                  <a:txBody>
                    <a:bodyPr/>
                    <a:lstStyle/>
                    <a:p>
                      <a:pPr algn="r" rtl="0" fontAlgn="ctr"/>
                      <a:r>
                        <a:rPr lang="en-US" sz="2400" u="none" strike="noStrike" dirty="0">
                          <a:effectLst/>
                        </a:rPr>
                        <a:t>22,000</a:t>
                      </a:r>
                      <a:endParaRPr lang="en-US" sz="2400" b="0" i="0" u="none" strike="noStrike" dirty="0">
                        <a:solidFill>
                          <a:srgbClr val="000000"/>
                        </a:solidFill>
                        <a:effectLst/>
                        <a:latin typeface="Liberation Sans" panose="020B0604020202020204"/>
                      </a:endParaRPr>
                    </a:p>
                  </a:txBody>
                  <a:tcPr marL="4233" marR="4233" marT="4233" marB="0"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13690">
                <a:tc>
                  <a:txBody>
                    <a:bodyPr/>
                    <a:lstStyle/>
                    <a:p>
                      <a:pPr algn="l" rtl="0" fontAlgn="ctr"/>
                      <a:r>
                        <a:rPr lang="en-US" sz="2400" u="none" strike="noStrike" dirty="0">
                          <a:effectLst/>
                        </a:rPr>
                        <a:t>Book value</a:t>
                      </a:r>
                      <a:endParaRPr lang="en-US" sz="2400" b="0" i="0" u="none" strike="noStrike" dirty="0">
                        <a:solidFill>
                          <a:srgbClr val="000000"/>
                        </a:solidFill>
                        <a:effectLst/>
                        <a:latin typeface="Liberation Sans" panose="020B0604020202020204"/>
                      </a:endParaRPr>
                    </a:p>
                  </a:txBody>
                  <a:tcPr marL="4233" marR="4233" marT="4233" marB="0" anchor="ctr">
                    <a:noFill/>
                  </a:tcPr>
                </a:tc>
                <a:tc>
                  <a:txBody>
                    <a:bodyPr/>
                    <a:lstStyle/>
                    <a:p>
                      <a:pPr algn="r" rtl="0" fontAlgn="ctr"/>
                      <a:r>
                        <a:rPr lang="en-US" sz="2400" u="none" strike="noStrike" dirty="0">
                          <a:effectLst/>
                        </a:rPr>
                        <a:t>42,000</a:t>
                      </a:r>
                      <a:endParaRPr lang="en-US" sz="2400" b="0" i="0" u="none" strike="noStrike" dirty="0">
                        <a:solidFill>
                          <a:srgbClr val="000000"/>
                        </a:solidFill>
                        <a:effectLst/>
                        <a:latin typeface="Liberation Sans" panose="020B0604020202020204"/>
                      </a:endParaRPr>
                    </a:p>
                  </a:txBody>
                  <a:tcPr marL="4233" marR="4233" marT="4233" marB="0"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2"/>
                  </a:ext>
                </a:extLst>
              </a:tr>
              <a:tr h="313690">
                <a:tc>
                  <a:txBody>
                    <a:bodyPr/>
                    <a:lstStyle/>
                    <a:p>
                      <a:pPr algn="l" rtl="0" fontAlgn="ctr"/>
                      <a:r>
                        <a:rPr lang="en-US" sz="2400" u="none" strike="noStrike" dirty="0">
                          <a:effectLst/>
                        </a:rPr>
                        <a:t>Fair market value of used trucks</a:t>
                      </a:r>
                      <a:endParaRPr lang="en-US" sz="2400" b="0" i="0" u="none" strike="noStrike" dirty="0">
                        <a:solidFill>
                          <a:srgbClr val="000000"/>
                        </a:solidFill>
                        <a:effectLst/>
                        <a:latin typeface="Liberation Sans" panose="020B0604020202020204"/>
                      </a:endParaRPr>
                    </a:p>
                  </a:txBody>
                  <a:tcPr marL="4233" marR="4233" marT="4233" marB="0" anchor="ctr">
                    <a:noFill/>
                  </a:tcPr>
                </a:tc>
                <a:tc>
                  <a:txBody>
                    <a:bodyPr/>
                    <a:lstStyle/>
                    <a:p>
                      <a:pPr algn="r" rtl="0" fontAlgn="ctr"/>
                      <a:r>
                        <a:rPr lang="en-US" sz="2400" u="none" strike="noStrike" dirty="0">
                          <a:effectLst/>
                        </a:rPr>
                        <a:t>26,000</a:t>
                      </a:r>
                      <a:endParaRPr lang="en-US" sz="2400" b="0" i="0" u="none" strike="noStrike" dirty="0">
                        <a:solidFill>
                          <a:srgbClr val="000000"/>
                        </a:solidFill>
                        <a:effectLst/>
                        <a:latin typeface="Liberation Sans" panose="020B0604020202020204"/>
                      </a:endParaRPr>
                    </a:p>
                  </a:txBody>
                  <a:tcPr marL="4233" marR="4233" marT="4233" marB="0"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17500">
                <a:tc>
                  <a:txBody>
                    <a:bodyPr/>
                    <a:lstStyle/>
                    <a:p>
                      <a:pPr algn="l" rtl="0" fontAlgn="ctr"/>
                      <a:r>
                        <a:rPr lang="en-US" sz="2400" b="1" u="none" strike="noStrike" dirty="0">
                          <a:solidFill>
                            <a:srgbClr val="990000"/>
                          </a:solidFill>
                          <a:effectLst/>
                        </a:rPr>
                        <a:t>Loss on disposal of plant assets</a:t>
                      </a:r>
                      <a:endParaRPr lang="en-US" sz="2400" b="1" i="0" u="none" strike="noStrike" dirty="0">
                        <a:solidFill>
                          <a:srgbClr val="990000"/>
                        </a:solidFill>
                        <a:effectLst/>
                        <a:latin typeface="Liberation Sans" panose="020B0604020202020204"/>
                      </a:endParaRPr>
                    </a:p>
                  </a:txBody>
                  <a:tcPr marL="4233" marR="4233" marT="4233" marB="0" anchor="ctr">
                    <a:noFill/>
                  </a:tcPr>
                </a:tc>
                <a:tc>
                  <a:txBody>
                    <a:bodyPr/>
                    <a:lstStyle/>
                    <a:p>
                      <a:pPr algn="r" rtl="0" fontAlgn="ctr"/>
                      <a:r>
                        <a:rPr lang="en-US" sz="2400" b="1" u="none" strike="noStrike" dirty="0">
                          <a:solidFill>
                            <a:srgbClr val="990000"/>
                          </a:solidFill>
                          <a:effectLst/>
                        </a:rPr>
                        <a:t>€16,000 </a:t>
                      </a:r>
                      <a:endParaRPr lang="en-US" sz="2400" b="1" i="0" u="none" strike="noStrike" dirty="0">
                        <a:solidFill>
                          <a:srgbClr val="990000"/>
                        </a:solidFill>
                        <a:effectLst/>
                        <a:latin typeface="Liberation Sans" panose="020B0604020202020204"/>
                      </a:endParaRPr>
                    </a:p>
                  </a:txBody>
                  <a:tcPr marL="4233" marR="4233" marT="4233"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13690">
                <a:tc>
                  <a:txBody>
                    <a:bodyPr/>
                    <a:lstStyle/>
                    <a:p>
                      <a:pPr algn="l" rtl="0" fontAlgn="ctr"/>
                      <a:r>
                        <a:rPr lang="en-US" sz="2400" u="none" strike="noStrike" dirty="0">
                          <a:effectLst/>
                        </a:rPr>
                        <a:t>Fair market value of used trucks</a:t>
                      </a:r>
                      <a:endParaRPr lang="en-US" sz="2400" b="0" i="0" u="none" strike="noStrike" dirty="0">
                        <a:solidFill>
                          <a:srgbClr val="000000"/>
                        </a:solidFill>
                        <a:effectLst/>
                        <a:latin typeface="Liberation Sans" panose="020B0604020202020204"/>
                      </a:endParaRPr>
                    </a:p>
                  </a:txBody>
                  <a:tcPr marL="4233" marR="4233" marT="182880" marB="0" anchor="ctr">
                    <a:noFill/>
                  </a:tcPr>
                </a:tc>
                <a:tc>
                  <a:txBody>
                    <a:bodyPr/>
                    <a:lstStyle/>
                    <a:p>
                      <a:pPr algn="r" rtl="0" fontAlgn="ctr"/>
                      <a:r>
                        <a:rPr lang="en-US" sz="2400" u="none" strike="noStrike" dirty="0">
                          <a:effectLst/>
                        </a:rPr>
                        <a:t>€26,000 </a:t>
                      </a:r>
                      <a:endParaRPr lang="en-US" sz="2400" b="0" i="0" u="none" strike="noStrike" dirty="0">
                        <a:solidFill>
                          <a:srgbClr val="000000"/>
                        </a:solidFill>
                        <a:effectLst/>
                        <a:latin typeface="Liberation Sans" panose="020B0604020202020204"/>
                      </a:endParaRPr>
                    </a:p>
                  </a:txBody>
                  <a:tcPr marL="4233" marR="4233" marT="182880" marB="0"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5"/>
                  </a:ext>
                </a:extLst>
              </a:tr>
              <a:tr h="313690">
                <a:tc>
                  <a:txBody>
                    <a:bodyPr/>
                    <a:lstStyle/>
                    <a:p>
                      <a:pPr algn="l" rtl="0" fontAlgn="ctr"/>
                      <a:r>
                        <a:rPr lang="en-US" sz="2400" u="none" strike="noStrike" dirty="0">
                          <a:effectLst/>
                        </a:rPr>
                        <a:t>Cash paid</a:t>
                      </a:r>
                      <a:endParaRPr lang="en-US" sz="2400" b="0" i="0" u="none" strike="noStrike" dirty="0">
                        <a:solidFill>
                          <a:srgbClr val="000000"/>
                        </a:solidFill>
                        <a:effectLst/>
                        <a:latin typeface="Liberation Sans" panose="020B0604020202020204"/>
                      </a:endParaRPr>
                    </a:p>
                  </a:txBody>
                  <a:tcPr marL="4233" marR="4233" marT="4233" marB="0" anchor="ctr">
                    <a:noFill/>
                  </a:tcPr>
                </a:tc>
                <a:tc>
                  <a:txBody>
                    <a:bodyPr/>
                    <a:lstStyle/>
                    <a:p>
                      <a:pPr algn="r" rtl="0" fontAlgn="ctr"/>
                      <a:r>
                        <a:rPr lang="en-US" sz="2400" u="none" strike="noStrike" dirty="0">
                          <a:effectLst/>
                        </a:rPr>
                        <a:t>17,000</a:t>
                      </a:r>
                      <a:endParaRPr lang="en-US" sz="2400" b="0" i="0" u="none" strike="noStrike" dirty="0">
                        <a:solidFill>
                          <a:srgbClr val="000000"/>
                        </a:solidFill>
                        <a:effectLst/>
                        <a:latin typeface="Liberation Sans" panose="020B0604020202020204"/>
                      </a:endParaRPr>
                    </a:p>
                  </a:txBody>
                  <a:tcPr marL="4233" marR="4233" marT="4233" marB="0"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13690">
                <a:tc>
                  <a:txBody>
                    <a:bodyPr/>
                    <a:lstStyle/>
                    <a:p>
                      <a:pPr algn="l" rtl="0" fontAlgn="ctr"/>
                      <a:r>
                        <a:rPr lang="en-US" sz="2400" u="none" strike="noStrike" dirty="0">
                          <a:effectLst/>
                        </a:rPr>
                        <a:t>Cost of new truck</a:t>
                      </a:r>
                      <a:endParaRPr lang="en-US" sz="2400" b="0" i="0" u="none" strike="noStrike" dirty="0">
                        <a:solidFill>
                          <a:srgbClr val="000000"/>
                        </a:solidFill>
                        <a:effectLst/>
                        <a:latin typeface="Liberation Sans" panose="020B0604020202020204"/>
                      </a:endParaRPr>
                    </a:p>
                  </a:txBody>
                  <a:tcPr marL="4233" marR="4233" marT="4233" marB="0" anchor="ctr">
                    <a:noFill/>
                  </a:tcPr>
                </a:tc>
                <a:tc>
                  <a:txBody>
                    <a:bodyPr/>
                    <a:lstStyle/>
                    <a:p>
                      <a:pPr algn="r" rtl="0" fontAlgn="ctr"/>
                      <a:r>
                        <a:rPr lang="en-US" sz="2400" u="none" strike="noStrike" dirty="0">
                          <a:effectLst/>
                        </a:rPr>
                        <a:t>€43,000 </a:t>
                      </a:r>
                      <a:endParaRPr lang="en-US" sz="2400" b="0" i="0" u="none" strike="noStrike" dirty="0">
                        <a:solidFill>
                          <a:srgbClr val="000000"/>
                        </a:solidFill>
                        <a:effectLst/>
                        <a:latin typeface="Liberation Sans" panose="020B0604020202020204"/>
                      </a:endParaRPr>
                    </a:p>
                  </a:txBody>
                  <a:tcPr marL="4233" marR="4233" marT="4233"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8542007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ln>
            <a:noFill/>
          </a:ln>
        </p:spPr>
        <p:txBody>
          <a:bodyPr/>
          <a:lstStyle/>
          <a:p>
            <a:fld id="{67B19427-F580-D146-B60E-4CADEE75497F}" type="slidenum">
              <a:rPr lang="en-US" smtClean="0"/>
              <a:pPr/>
              <a:t>86</a:t>
            </a:fld>
            <a:endParaRPr lang="en-US" dirty="0"/>
          </a:p>
        </p:txBody>
      </p:sp>
      <p:sp>
        <p:nvSpPr>
          <p:cNvPr id="5" name="Footer Placeholder "/>
          <p:cNvSpPr>
            <a:spLocks noGrp="1"/>
          </p:cNvSpPr>
          <p:nvPr>
            <p:ph type="ftr" sz="quarter" idx="11"/>
          </p:nvPr>
        </p:nvSpPr>
        <p:spPr>
          <a:ln>
            <a:noFill/>
          </a:ln>
        </p:spPr>
        <p:txBody>
          <a:bodyPr/>
          <a:lstStyle/>
          <a:p>
            <a:r>
              <a:rPr lang="en-US" dirty="0"/>
              <a:t>Copyright ©2019 John Wiley &amp; Son, Inc. </a:t>
            </a:r>
          </a:p>
        </p:txBody>
      </p:sp>
      <p:sp>
        <p:nvSpPr>
          <p:cNvPr id="7" name="LOBL"/>
          <p:cNvSpPr>
            <a:spLocks noGrp="1"/>
          </p:cNvSpPr>
          <p:nvPr>
            <p:ph sz="quarter" idx="4294967295"/>
          </p:nvPr>
        </p:nvSpPr>
        <p:spPr>
          <a:xfrm>
            <a:off x="304800" y="1447800"/>
            <a:ext cx="8534400" cy="1981200"/>
          </a:xfrm>
          <a:prstGeom prst="rect">
            <a:avLst/>
          </a:prstGeom>
          <a:ln>
            <a:noFill/>
          </a:ln>
        </p:spPr>
        <p:txBody>
          <a:bodyPr/>
          <a:lstStyle/>
          <a:p>
            <a:pPr marL="0" lvl="2" indent="0">
              <a:lnSpc>
                <a:spcPct val="100000"/>
              </a:lnSpc>
              <a:spcBef>
                <a:spcPts val="1200"/>
              </a:spcBef>
              <a:buClr>
                <a:srgbClr val="990000"/>
              </a:buClr>
              <a:buSzPct val="100000"/>
              <a:buNone/>
            </a:pPr>
            <a:r>
              <a:rPr lang="en-US" altLang="en-US" sz="2500" b="1" dirty="0"/>
              <a:t>Illustration: </a:t>
            </a:r>
            <a:r>
              <a:rPr lang="en-US" altLang="en-US" sz="2500" dirty="0"/>
              <a:t>Roland NV exchanged old trucks (cost €64,000 less €22,000 accumulated depreciation) plus cash of €17,000 for a new semi-truck.  The old trucks had a fair market value of €26,000. Prepare the entry to record the exchange of assets by Roland.</a:t>
            </a:r>
          </a:p>
        </p:txBody>
      </p:sp>
      <p:sp>
        <p:nvSpPr>
          <p:cNvPr id="8" name="Title "/>
          <p:cNvSpPr>
            <a:spLocks noGrp="1"/>
          </p:cNvSpPr>
          <p:nvPr>
            <p:ph type="title" idx="4294967295"/>
          </p:nvPr>
        </p:nvSpPr>
        <p:spPr>
          <a:xfrm>
            <a:off x="304800" y="762000"/>
            <a:ext cx="8682038" cy="646331"/>
          </a:xfrm>
          <a:prstGeom prst="rect">
            <a:avLst/>
          </a:prstGeom>
          <a:ln>
            <a:noFill/>
          </a:ln>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Loss Treatment</a:t>
            </a:r>
          </a:p>
        </p:txBody>
      </p:sp>
      <p:sp>
        <p:nvSpPr>
          <p:cNvPr id="9"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549565" y="3652414"/>
            <a:ext cx="4705490" cy="474785"/>
          </a:xfrm>
          <a:prstGeom prst="rect">
            <a:avLst/>
          </a:prstGeom>
          <a:ln>
            <a:noFill/>
          </a:ln>
        </p:spPr>
        <p:txBody>
          <a:bodyPr anchor="ctr" anchorCtr="0"/>
          <a:lstStyle/>
          <a:p>
            <a:pPr marL="0" indent="0">
              <a:lnSpc>
                <a:spcPct val="100000"/>
              </a:lnSpc>
              <a:spcBef>
                <a:spcPts val="1200"/>
              </a:spcBef>
              <a:buNone/>
            </a:pPr>
            <a:r>
              <a:rPr lang="en-US" sz="2500" dirty="0"/>
              <a:t>Equipment (new)</a:t>
            </a:r>
          </a:p>
        </p:txBody>
      </p:sp>
      <p:sp>
        <p:nvSpPr>
          <p:cNvPr id="11"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6089900" y="3663814"/>
            <a:ext cx="1487311" cy="474785"/>
          </a:xfrm>
          <a:prstGeom prst="rect">
            <a:avLst/>
          </a:prstGeom>
          <a:ln>
            <a:noFill/>
          </a:ln>
        </p:spPr>
        <p:txBody>
          <a:bodyPr anchor="ctr" anchorCtr="0"/>
          <a:lstStyle/>
          <a:p>
            <a:pPr marL="0" indent="0" algn="r">
              <a:lnSpc>
                <a:spcPct val="100000"/>
              </a:lnSpc>
              <a:spcBef>
                <a:spcPts val="1200"/>
              </a:spcBef>
              <a:buNone/>
            </a:pPr>
            <a:r>
              <a:rPr lang="en-US" sz="2500" dirty="0"/>
              <a:t>43,000</a:t>
            </a:r>
          </a:p>
        </p:txBody>
      </p:sp>
      <p:sp>
        <p:nvSpPr>
          <p:cNvPr id="12"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549565" y="5076032"/>
            <a:ext cx="6223390" cy="474785"/>
          </a:xfrm>
          <a:prstGeom prst="rect">
            <a:avLst/>
          </a:prstGeom>
          <a:ln>
            <a:noFill/>
          </a:ln>
        </p:spPr>
        <p:txBody>
          <a:bodyPr anchor="ctr" anchorCtr="0"/>
          <a:lstStyle/>
          <a:p>
            <a:pPr marL="457200" indent="0">
              <a:lnSpc>
                <a:spcPct val="100000"/>
              </a:lnSpc>
              <a:spcBef>
                <a:spcPts val="1200"/>
              </a:spcBef>
              <a:buNone/>
            </a:pPr>
            <a:r>
              <a:rPr lang="en-US" sz="2500" dirty="0"/>
              <a:t>Equipment (old)</a:t>
            </a:r>
          </a:p>
        </p:txBody>
      </p:sp>
      <p:sp>
        <p:nvSpPr>
          <p:cNvPr id="13"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7385301" y="5076800"/>
            <a:ext cx="1427198" cy="474785"/>
          </a:xfrm>
          <a:prstGeom prst="rect">
            <a:avLst/>
          </a:prstGeom>
          <a:ln>
            <a:noFill/>
          </a:ln>
        </p:spPr>
        <p:txBody>
          <a:bodyPr anchor="ctr" anchorCtr="0"/>
          <a:lstStyle/>
          <a:p>
            <a:pPr marL="0" indent="0" algn="r">
              <a:lnSpc>
                <a:spcPct val="100000"/>
              </a:lnSpc>
              <a:spcBef>
                <a:spcPts val="1200"/>
              </a:spcBef>
              <a:buNone/>
            </a:pPr>
            <a:r>
              <a:rPr lang="en-US" sz="2500" dirty="0">
                <a:cs typeface="Calibri" panose="020F0502020204030204" pitchFamily="34" charset="0"/>
              </a:rPr>
              <a:t>64,000</a:t>
            </a:r>
          </a:p>
        </p:txBody>
      </p:sp>
      <p:sp>
        <p:nvSpPr>
          <p:cNvPr id="14"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549565" y="5549825"/>
            <a:ext cx="6223390" cy="474785"/>
          </a:xfrm>
          <a:prstGeom prst="rect">
            <a:avLst/>
          </a:prstGeom>
          <a:ln>
            <a:noFill/>
          </a:ln>
        </p:spPr>
        <p:txBody>
          <a:bodyPr anchor="ctr" anchorCtr="0"/>
          <a:lstStyle/>
          <a:p>
            <a:pPr marL="457200" indent="0">
              <a:lnSpc>
                <a:spcPct val="100000"/>
              </a:lnSpc>
              <a:spcBef>
                <a:spcPts val="1200"/>
              </a:spcBef>
              <a:buNone/>
            </a:pPr>
            <a:r>
              <a:rPr lang="en-US" sz="2500" dirty="0"/>
              <a:t>Cash</a:t>
            </a:r>
          </a:p>
        </p:txBody>
      </p:sp>
      <p:sp>
        <p:nvSpPr>
          <p:cNvPr id="15"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7385301" y="5550593"/>
            <a:ext cx="1427198" cy="474785"/>
          </a:xfrm>
          <a:prstGeom prst="rect">
            <a:avLst/>
          </a:prstGeom>
          <a:ln>
            <a:noFill/>
          </a:ln>
        </p:spPr>
        <p:txBody>
          <a:bodyPr anchor="ctr" anchorCtr="0"/>
          <a:lstStyle/>
          <a:p>
            <a:pPr marL="0" indent="0" algn="r">
              <a:lnSpc>
                <a:spcPct val="100000"/>
              </a:lnSpc>
              <a:spcBef>
                <a:spcPts val="1200"/>
              </a:spcBef>
              <a:buNone/>
            </a:pPr>
            <a:r>
              <a:rPr lang="en-US" sz="2500" dirty="0">
                <a:cs typeface="Calibri" panose="020F0502020204030204" pitchFamily="34" charset="0"/>
              </a:rPr>
              <a:t>17,000</a:t>
            </a:r>
          </a:p>
        </p:txBody>
      </p:sp>
      <p:sp>
        <p:nvSpPr>
          <p:cNvPr id="16"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549565" y="4130921"/>
            <a:ext cx="5768020" cy="474785"/>
          </a:xfrm>
          <a:prstGeom prst="rect">
            <a:avLst/>
          </a:prstGeom>
          <a:ln>
            <a:noFill/>
          </a:ln>
        </p:spPr>
        <p:txBody>
          <a:bodyPr anchor="ctr" anchorCtr="0"/>
          <a:lstStyle/>
          <a:p>
            <a:pPr marL="0" indent="0">
              <a:lnSpc>
                <a:spcPct val="100000"/>
              </a:lnSpc>
              <a:spcBef>
                <a:spcPts val="1200"/>
              </a:spcBef>
              <a:buNone/>
            </a:pPr>
            <a:r>
              <a:rPr lang="en-US" sz="2500" dirty="0"/>
              <a:t>Accumulated Depreciation—Equipment</a:t>
            </a:r>
          </a:p>
        </p:txBody>
      </p:sp>
      <p:sp>
        <p:nvSpPr>
          <p:cNvPr id="17"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6089900" y="4131689"/>
            <a:ext cx="1487311" cy="474785"/>
          </a:xfrm>
          <a:prstGeom prst="rect">
            <a:avLst/>
          </a:prstGeom>
          <a:ln>
            <a:noFill/>
          </a:ln>
        </p:spPr>
        <p:txBody>
          <a:bodyPr anchor="ctr" anchorCtr="0"/>
          <a:lstStyle/>
          <a:p>
            <a:pPr marL="0" indent="0" algn="r">
              <a:lnSpc>
                <a:spcPct val="100000"/>
              </a:lnSpc>
              <a:spcBef>
                <a:spcPts val="1200"/>
              </a:spcBef>
              <a:buNone/>
            </a:pPr>
            <a:r>
              <a:rPr lang="en-US" sz="2500" dirty="0"/>
              <a:t>22,000</a:t>
            </a:r>
          </a:p>
        </p:txBody>
      </p:sp>
      <p:sp>
        <p:nvSpPr>
          <p:cNvPr id="18"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549565" y="4602641"/>
            <a:ext cx="5768020" cy="474785"/>
          </a:xfrm>
          <a:prstGeom prst="rect">
            <a:avLst/>
          </a:prstGeom>
          <a:ln>
            <a:noFill/>
          </a:ln>
        </p:spPr>
        <p:txBody>
          <a:bodyPr anchor="ctr" anchorCtr="0"/>
          <a:lstStyle/>
          <a:p>
            <a:pPr marL="0" indent="0">
              <a:lnSpc>
                <a:spcPct val="100000"/>
              </a:lnSpc>
              <a:spcBef>
                <a:spcPts val="1200"/>
              </a:spcBef>
              <a:buNone/>
            </a:pPr>
            <a:r>
              <a:rPr lang="en-US" sz="2500" dirty="0"/>
              <a:t>Loss on Disposal of Plant Assets</a:t>
            </a:r>
          </a:p>
        </p:txBody>
      </p:sp>
      <p:sp>
        <p:nvSpPr>
          <p:cNvPr id="19"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6089900" y="4603409"/>
            <a:ext cx="1487311" cy="474785"/>
          </a:xfrm>
          <a:prstGeom prst="rect">
            <a:avLst/>
          </a:prstGeom>
          <a:ln>
            <a:noFill/>
          </a:ln>
        </p:spPr>
        <p:txBody>
          <a:bodyPr anchor="ctr" anchorCtr="0"/>
          <a:lstStyle/>
          <a:p>
            <a:pPr marL="0" indent="0" algn="r">
              <a:lnSpc>
                <a:spcPct val="100000"/>
              </a:lnSpc>
              <a:spcBef>
                <a:spcPts val="1200"/>
              </a:spcBef>
              <a:buNone/>
            </a:pPr>
            <a:r>
              <a:rPr lang="en-US" sz="2500" dirty="0"/>
              <a:t>16,000</a:t>
            </a:r>
          </a:p>
        </p:txBody>
      </p:sp>
    </p:spTree>
    <p:extLst>
      <p:ext uri="{BB962C8B-B14F-4D97-AF65-F5344CB8AC3E}">
        <p14:creationId xmlns:p14="http://schemas.microsoft.com/office/powerpoint/2010/main" xmlns="" val="153570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P spid="12" grpId="0" build="p"/>
      <p:bldP spid="13" grpId="0" build="p"/>
      <p:bldP spid="14" grpId="0" build="p"/>
      <p:bldP spid="15" grpId="0" build="p"/>
      <p:bldP spid="16" grpId="0" build="p"/>
      <p:bldP spid="17" grpId="0" build="p"/>
      <p:bldP spid="18" grpId="0" build="p"/>
      <p:bldP spid="19"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87</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4800" y="1219200"/>
            <a:ext cx="8534400" cy="4800600"/>
          </a:xfrm>
          <a:prstGeom prst="rect">
            <a:avLst/>
          </a:prstGeom>
        </p:spPr>
        <p:txBody>
          <a:bodyPr/>
          <a:lstStyle/>
          <a:p>
            <a:pPr marL="0" lvl="2" indent="0">
              <a:lnSpc>
                <a:spcPct val="100000"/>
              </a:lnSpc>
              <a:spcBef>
                <a:spcPts val="1200"/>
              </a:spcBef>
              <a:buClr>
                <a:srgbClr val="990000"/>
              </a:buClr>
              <a:buSzPct val="100000"/>
              <a:buNone/>
            </a:pPr>
            <a:r>
              <a:rPr lang="en-US" altLang="en-US" sz="2500" b="1" dirty="0"/>
              <a:t>Illustration: </a:t>
            </a:r>
            <a:r>
              <a:rPr lang="en-US" altLang="en-US" sz="2500" dirty="0"/>
              <a:t>Mark Express trades its old delivery equipment (cost €40,000 less €28,000 accumulated depreciation) for new delivery equipment.  The old equipment had a fair market value of €19,000. Mark also paid €3,000.</a:t>
            </a:r>
          </a:p>
          <a:p>
            <a:pPr marL="0" lvl="2" indent="0">
              <a:lnSpc>
                <a:spcPct val="100000"/>
              </a:lnSpc>
              <a:spcBef>
                <a:spcPts val="1200"/>
              </a:spcBef>
              <a:buClr>
                <a:srgbClr val="990000"/>
              </a:buClr>
              <a:buSzPct val="100000"/>
              <a:buNone/>
            </a:pPr>
            <a:endParaRPr lang="en-US" altLang="en-US" sz="2500" dirty="0"/>
          </a:p>
          <a:p>
            <a:pPr marL="0" lvl="2" indent="0">
              <a:lnSpc>
                <a:spcPct val="100000"/>
              </a:lnSpc>
              <a:spcBef>
                <a:spcPts val="1200"/>
              </a:spcBef>
              <a:buClr>
                <a:srgbClr val="990000"/>
              </a:buClr>
              <a:buSzPct val="100000"/>
              <a:buNone/>
            </a:pPr>
            <a:endParaRPr lang="en-US" sz="2500" dirty="0"/>
          </a:p>
        </p:txBody>
      </p:sp>
      <p:sp>
        <p:nvSpPr>
          <p:cNvPr id="8" name="Title "/>
          <p:cNvSpPr>
            <a:spLocks noGrp="1"/>
          </p:cNvSpPr>
          <p:nvPr>
            <p:ph type="title" idx="4294967295"/>
          </p:nvPr>
        </p:nvSpPr>
        <p:spPr>
          <a:xfrm>
            <a:off x="304800" y="5334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Gain Treatment</a:t>
            </a: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3217031501"/>
              </p:ext>
            </p:extLst>
          </p:nvPr>
        </p:nvGraphicFramePr>
        <p:xfrm>
          <a:off x="1524000" y="2957409"/>
          <a:ext cx="6172200" cy="3138591"/>
        </p:xfrm>
        <a:graphic>
          <a:graphicData uri="http://schemas.openxmlformats.org/drawingml/2006/table">
            <a:tbl>
              <a:tblPr>
                <a:tableStyleId>{5C22544A-7EE6-4342-B048-85BDC9FD1C3A}</a:tableStyleId>
              </a:tblPr>
              <a:tblGrid>
                <a:gridCol w="4987010">
                  <a:extLst>
                    <a:ext uri="{9D8B030D-6E8A-4147-A177-3AD203B41FA5}">
                      <a16:colId xmlns:a16="http://schemas.microsoft.com/office/drawing/2014/main" xmlns="" val="20000"/>
                    </a:ext>
                  </a:extLst>
                </a:gridCol>
                <a:gridCol w="1185190">
                  <a:extLst>
                    <a:ext uri="{9D8B030D-6E8A-4147-A177-3AD203B41FA5}">
                      <a16:colId xmlns:a16="http://schemas.microsoft.com/office/drawing/2014/main" xmlns="" val="20001"/>
                    </a:ext>
                  </a:extLst>
                </a:gridCol>
              </a:tblGrid>
              <a:tr h="313690">
                <a:tc>
                  <a:txBody>
                    <a:bodyPr/>
                    <a:lstStyle/>
                    <a:p>
                      <a:pPr algn="l" rtl="0" fontAlgn="ctr"/>
                      <a:r>
                        <a:rPr lang="en-US" sz="2400" u="none" strike="noStrike" dirty="0">
                          <a:effectLst/>
                        </a:rPr>
                        <a:t>Cost of old equipment</a:t>
                      </a:r>
                      <a:endParaRPr lang="en-US" sz="2400" b="0" i="0" u="none" strike="noStrike" dirty="0">
                        <a:solidFill>
                          <a:srgbClr val="000000"/>
                        </a:solidFill>
                        <a:effectLst/>
                        <a:latin typeface="Liberation Sans" panose="020B0604020202020204"/>
                      </a:endParaRPr>
                    </a:p>
                  </a:txBody>
                  <a:tcPr marL="4233" marR="274320" marT="4233" marB="0" anchor="ctr">
                    <a:noFill/>
                  </a:tcPr>
                </a:tc>
                <a:tc>
                  <a:txBody>
                    <a:bodyPr/>
                    <a:lstStyle/>
                    <a:p>
                      <a:pPr algn="r" rtl="0" fontAlgn="ctr"/>
                      <a:r>
                        <a:rPr lang="en-US" sz="2400" u="none" strike="noStrike" dirty="0">
                          <a:effectLst/>
                        </a:rPr>
                        <a:t>€40,000 </a:t>
                      </a:r>
                      <a:endParaRPr lang="en-US" sz="2400" b="0" i="0" u="none" strike="noStrike" dirty="0">
                        <a:solidFill>
                          <a:srgbClr val="000000"/>
                        </a:solidFill>
                        <a:effectLst/>
                        <a:latin typeface="Liberation Sans" panose="020B0604020202020204"/>
                      </a:endParaRPr>
                    </a:p>
                  </a:txBody>
                  <a:tcPr marL="4233" marR="4233" marT="4233" marB="0" anchor="ctr">
                    <a:noFill/>
                  </a:tcPr>
                </a:tc>
                <a:extLst>
                  <a:ext uri="{0D108BD9-81ED-4DB2-BD59-A6C34878D82A}">
                    <a16:rowId xmlns:a16="http://schemas.microsoft.com/office/drawing/2014/main" xmlns="" val="10000"/>
                  </a:ext>
                </a:extLst>
              </a:tr>
              <a:tr h="313690">
                <a:tc>
                  <a:txBody>
                    <a:bodyPr/>
                    <a:lstStyle/>
                    <a:p>
                      <a:pPr algn="l" rtl="0" fontAlgn="ctr"/>
                      <a:r>
                        <a:rPr lang="en-US" sz="2400" u="none" strike="noStrike" dirty="0">
                          <a:effectLst/>
                        </a:rPr>
                        <a:t>Less: Accumulated depreciation</a:t>
                      </a:r>
                      <a:endParaRPr lang="en-US" sz="2400" b="0" i="0" u="none" strike="noStrike" dirty="0">
                        <a:solidFill>
                          <a:srgbClr val="000000"/>
                        </a:solidFill>
                        <a:effectLst/>
                        <a:latin typeface="Liberation Sans" panose="020B0604020202020204"/>
                      </a:endParaRPr>
                    </a:p>
                  </a:txBody>
                  <a:tcPr marL="4233" marR="274320" marT="4233" marB="0" anchor="ctr">
                    <a:noFill/>
                  </a:tcPr>
                </a:tc>
                <a:tc>
                  <a:txBody>
                    <a:bodyPr/>
                    <a:lstStyle/>
                    <a:p>
                      <a:pPr algn="r" rtl="0" fontAlgn="ctr"/>
                      <a:r>
                        <a:rPr lang="en-US" sz="2400" u="none" strike="noStrike" dirty="0">
                          <a:effectLst/>
                        </a:rPr>
                        <a:t>28,000</a:t>
                      </a:r>
                      <a:endParaRPr lang="en-US" sz="2400" b="0" i="0" u="none" strike="noStrike" dirty="0">
                        <a:solidFill>
                          <a:srgbClr val="000000"/>
                        </a:solidFill>
                        <a:effectLst/>
                        <a:latin typeface="Liberation Sans" panose="020B0604020202020204"/>
                      </a:endParaRPr>
                    </a:p>
                  </a:txBody>
                  <a:tcPr marL="4233" marR="4233" marT="4233" marB="0"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13690">
                <a:tc>
                  <a:txBody>
                    <a:bodyPr/>
                    <a:lstStyle/>
                    <a:p>
                      <a:pPr algn="l" rtl="0" fontAlgn="ctr"/>
                      <a:r>
                        <a:rPr lang="en-US" sz="2400" u="none" strike="noStrike" dirty="0">
                          <a:effectLst/>
                        </a:rPr>
                        <a:t>Book value</a:t>
                      </a:r>
                      <a:endParaRPr lang="en-US" sz="2400" b="0" i="0" u="none" strike="noStrike" dirty="0">
                        <a:solidFill>
                          <a:srgbClr val="000000"/>
                        </a:solidFill>
                        <a:effectLst/>
                        <a:latin typeface="Liberation Sans" panose="020B0604020202020204"/>
                      </a:endParaRPr>
                    </a:p>
                  </a:txBody>
                  <a:tcPr marL="4233" marR="274320" marT="4233" marB="0" anchor="ctr">
                    <a:noFill/>
                  </a:tcPr>
                </a:tc>
                <a:tc>
                  <a:txBody>
                    <a:bodyPr/>
                    <a:lstStyle/>
                    <a:p>
                      <a:pPr algn="r" rtl="0" fontAlgn="ctr"/>
                      <a:r>
                        <a:rPr lang="en-US" sz="2400" u="none" strike="noStrike" dirty="0">
                          <a:effectLst/>
                        </a:rPr>
                        <a:t>12,000</a:t>
                      </a:r>
                      <a:endParaRPr lang="en-US" sz="2400" b="0" i="0" u="none" strike="noStrike" dirty="0">
                        <a:solidFill>
                          <a:srgbClr val="000000"/>
                        </a:solidFill>
                        <a:effectLst/>
                        <a:latin typeface="Liberation Sans" panose="020B0604020202020204"/>
                      </a:endParaRPr>
                    </a:p>
                  </a:txBody>
                  <a:tcPr marL="4233" marR="4233" marT="4233" marB="0"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2"/>
                  </a:ext>
                </a:extLst>
              </a:tr>
              <a:tr h="313690">
                <a:tc>
                  <a:txBody>
                    <a:bodyPr/>
                    <a:lstStyle/>
                    <a:p>
                      <a:pPr algn="l" rtl="0" fontAlgn="ctr"/>
                      <a:r>
                        <a:rPr lang="en-US" sz="2400" u="none" strike="noStrike" dirty="0">
                          <a:effectLst/>
                        </a:rPr>
                        <a:t>Fair market value of old equipment</a:t>
                      </a:r>
                      <a:endParaRPr lang="en-US" sz="2400" b="0" i="0" u="none" strike="noStrike" dirty="0">
                        <a:solidFill>
                          <a:srgbClr val="000000"/>
                        </a:solidFill>
                        <a:effectLst/>
                        <a:latin typeface="Liberation Sans" panose="020B0604020202020204"/>
                      </a:endParaRPr>
                    </a:p>
                  </a:txBody>
                  <a:tcPr marL="4233" marR="274320" marT="4233" marB="0" anchor="ctr">
                    <a:noFill/>
                  </a:tcPr>
                </a:tc>
                <a:tc>
                  <a:txBody>
                    <a:bodyPr/>
                    <a:lstStyle/>
                    <a:p>
                      <a:pPr algn="r" rtl="0" fontAlgn="ctr"/>
                      <a:r>
                        <a:rPr lang="en-US" sz="2400" u="none" strike="noStrike" dirty="0">
                          <a:effectLst/>
                        </a:rPr>
                        <a:t>19,000</a:t>
                      </a:r>
                      <a:endParaRPr lang="en-US" sz="2400" b="0" i="0" u="none" strike="noStrike" dirty="0">
                        <a:solidFill>
                          <a:srgbClr val="000000"/>
                        </a:solidFill>
                        <a:effectLst/>
                        <a:latin typeface="Liberation Sans" panose="020B0604020202020204"/>
                      </a:endParaRPr>
                    </a:p>
                  </a:txBody>
                  <a:tcPr marL="4233" marR="4233" marT="4233" marB="0"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17500">
                <a:tc>
                  <a:txBody>
                    <a:bodyPr/>
                    <a:lstStyle/>
                    <a:p>
                      <a:pPr algn="l" rtl="0" fontAlgn="ctr"/>
                      <a:r>
                        <a:rPr lang="en-US" sz="2400" b="1" u="none" strike="noStrike" dirty="0">
                          <a:solidFill>
                            <a:srgbClr val="990000"/>
                          </a:solidFill>
                          <a:effectLst/>
                        </a:rPr>
                        <a:t>Gain on disposal of plant assets</a:t>
                      </a:r>
                      <a:endParaRPr lang="en-US" sz="2400" b="1" i="0" u="none" strike="noStrike" dirty="0">
                        <a:solidFill>
                          <a:srgbClr val="990000"/>
                        </a:solidFill>
                        <a:effectLst/>
                        <a:latin typeface="Liberation Sans" panose="020B0604020202020204"/>
                      </a:endParaRPr>
                    </a:p>
                  </a:txBody>
                  <a:tcPr marL="4233" marR="274320" marT="4233" marB="0" anchor="ctr">
                    <a:noFill/>
                  </a:tcPr>
                </a:tc>
                <a:tc>
                  <a:txBody>
                    <a:bodyPr/>
                    <a:lstStyle/>
                    <a:p>
                      <a:pPr algn="r" rtl="0" fontAlgn="ctr"/>
                      <a:r>
                        <a:rPr lang="en-US" sz="2400" b="1" u="none" strike="noStrike" dirty="0">
                          <a:solidFill>
                            <a:srgbClr val="990000"/>
                          </a:solidFill>
                          <a:effectLst/>
                        </a:rPr>
                        <a:t>€ 7,000 </a:t>
                      </a:r>
                      <a:endParaRPr lang="en-US" sz="2400" b="1" i="0" u="none" strike="noStrike" dirty="0">
                        <a:solidFill>
                          <a:srgbClr val="990000"/>
                        </a:solidFill>
                        <a:effectLst/>
                        <a:latin typeface="Liberation Sans" panose="020B0604020202020204"/>
                      </a:endParaRPr>
                    </a:p>
                  </a:txBody>
                  <a:tcPr marL="4233" marR="4233" marT="4233"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13690">
                <a:tc>
                  <a:txBody>
                    <a:bodyPr/>
                    <a:lstStyle/>
                    <a:p>
                      <a:pPr algn="l" rtl="0" fontAlgn="ctr"/>
                      <a:r>
                        <a:rPr lang="en-US" sz="2400" u="none" strike="noStrike" dirty="0">
                          <a:effectLst/>
                        </a:rPr>
                        <a:t>Fair market value of old equipment</a:t>
                      </a:r>
                      <a:endParaRPr lang="en-US" sz="2400" b="0" i="0" u="none" strike="noStrike" dirty="0">
                        <a:solidFill>
                          <a:srgbClr val="000000"/>
                        </a:solidFill>
                        <a:effectLst/>
                        <a:latin typeface="Liberation Sans" panose="020B0604020202020204"/>
                      </a:endParaRPr>
                    </a:p>
                  </a:txBody>
                  <a:tcPr marL="4233" marR="274320" marT="182880" marB="0" anchor="ctr">
                    <a:noFill/>
                  </a:tcPr>
                </a:tc>
                <a:tc>
                  <a:txBody>
                    <a:bodyPr/>
                    <a:lstStyle/>
                    <a:p>
                      <a:pPr algn="r" rtl="0" fontAlgn="ctr"/>
                      <a:r>
                        <a:rPr lang="en-US" sz="2400" u="none" strike="noStrike" dirty="0">
                          <a:effectLst/>
                        </a:rPr>
                        <a:t>€19,000 </a:t>
                      </a:r>
                      <a:endParaRPr lang="en-US" sz="2400" b="0" i="0" u="none" strike="noStrike" dirty="0">
                        <a:solidFill>
                          <a:srgbClr val="000000"/>
                        </a:solidFill>
                        <a:effectLst/>
                        <a:latin typeface="Liberation Sans" panose="020B0604020202020204"/>
                      </a:endParaRPr>
                    </a:p>
                  </a:txBody>
                  <a:tcPr marL="4233" marR="4233" marT="182880" marB="0"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5"/>
                  </a:ext>
                </a:extLst>
              </a:tr>
              <a:tr h="313690">
                <a:tc>
                  <a:txBody>
                    <a:bodyPr/>
                    <a:lstStyle/>
                    <a:p>
                      <a:pPr algn="l" rtl="0" fontAlgn="ctr"/>
                      <a:r>
                        <a:rPr lang="en-US" sz="2400" u="none" strike="noStrike" dirty="0">
                          <a:effectLst/>
                        </a:rPr>
                        <a:t>Cash paid</a:t>
                      </a:r>
                      <a:endParaRPr lang="en-US" sz="2400" b="0" i="0" u="none" strike="noStrike" dirty="0">
                        <a:solidFill>
                          <a:srgbClr val="000000"/>
                        </a:solidFill>
                        <a:effectLst/>
                        <a:latin typeface="Liberation Sans" panose="020B0604020202020204"/>
                      </a:endParaRPr>
                    </a:p>
                  </a:txBody>
                  <a:tcPr marL="4233" marR="274320" marT="4233" marB="0" anchor="ctr">
                    <a:noFill/>
                  </a:tcPr>
                </a:tc>
                <a:tc>
                  <a:txBody>
                    <a:bodyPr/>
                    <a:lstStyle/>
                    <a:p>
                      <a:pPr algn="r" rtl="0" fontAlgn="ctr"/>
                      <a:r>
                        <a:rPr lang="en-US" sz="2400" u="none" strike="noStrike" dirty="0">
                          <a:effectLst/>
                        </a:rPr>
                        <a:t>3,000</a:t>
                      </a:r>
                      <a:endParaRPr lang="en-US" sz="2400" b="0" i="0" u="none" strike="noStrike" dirty="0">
                        <a:solidFill>
                          <a:srgbClr val="000000"/>
                        </a:solidFill>
                        <a:effectLst/>
                        <a:latin typeface="Liberation Sans" panose="020B0604020202020204"/>
                      </a:endParaRPr>
                    </a:p>
                  </a:txBody>
                  <a:tcPr marL="4233" marR="4233" marT="4233" marB="0"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13690">
                <a:tc>
                  <a:txBody>
                    <a:bodyPr/>
                    <a:lstStyle/>
                    <a:p>
                      <a:pPr algn="l" rtl="0" fontAlgn="ctr"/>
                      <a:r>
                        <a:rPr lang="en-US" sz="2400" u="none" strike="noStrike" dirty="0">
                          <a:effectLst/>
                        </a:rPr>
                        <a:t>Cost of new equipment</a:t>
                      </a:r>
                      <a:endParaRPr lang="en-US" sz="2400" b="0" i="0" u="none" strike="noStrike" dirty="0">
                        <a:solidFill>
                          <a:srgbClr val="000000"/>
                        </a:solidFill>
                        <a:effectLst/>
                        <a:latin typeface="Liberation Sans" panose="020B0604020202020204"/>
                      </a:endParaRPr>
                    </a:p>
                  </a:txBody>
                  <a:tcPr marL="4233" marR="274320" marT="4233" marB="0" anchor="ctr">
                    <a:noFill/>
                  </a:tcPr>
                </a:tc>
                <a:tc>
                  <a:txBody>
                    <a:bodyPr/>
                    <a:lstStyle/>
                    <a:p>
                      <a:pPr algn="r" rtl="0" fontAlgn="ctr"/>
                      <a:r>
                        <a:rPr lang="en-US" sz="2400" u="none" strike="noStrike" dirty="0">
                          <a:effectLst/>
                        </a:rPr>
                        <a:t>€22,000 </a:t>
                      </a:r>
                      <a:endParaRPr lang="en-US" sz="2400" b="0" i="0" u="none" strike="noStrike" dirty="0">
                        <a:solidFill>
                          <a:srgbClr val="000000"/>
                        </a:solidFill>
                        <a:effectLst/>
                        <a:latin typeface="Liberation Sans" panose="020B0604020202020204"/>
                      </a:endParaRPr>
                    </a:p>
                  </a:txBody>
                  <a:tcPr marL="4233" marR="4233" marT="4233"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741244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88</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4800" y="1447800"/>
            <a:ext cx="8534400" cy="1677620"/>
          </a:xfrm>
          <a:prstGeom prst="rect">
            <a:avLst/>
          </a:prstGeom>
        </p:spPr>
        <p:txBody>
          <a:bodyPr/>
          <a:lstStyle/>
          <a:p>
            <a:pPr marL="0" lvl="2" indent="0">
              <a:lnSpc>
                <a:spcPct val="100000"/>
              </a:lnSpc>
              <a:spcBef>
                <a:spcPts val="1200"/>
              </a:spcBef>
              <a:buClr>
                <a:srgbClr val="990000"/>
              </a:buClr>
              <a:buSzPct val="100000"/>
              <a:buNone/>
            </a:pPr>
            <a:r>
              <a:rPr lang="en-US" altLang="en-US" sz="2500" b="1" dirty="0"/>
              <a:t>Illustration: </a:t>
            </a:r>
            <a:r>
              <a:rPr lang="en-US" altLang="en-US" sz="2500" dirty="0"/>
              <a:t>Mark Express trades its old delivery equipment (cost €40,000 less €28,000 accumulated depreciation) for new delivery equipment.  The old equipment had a fair market value of €19,000. Mark also paid €3,000.</a:t>
            </a:r>
          </a:p>
        </p:txBody>
      </p:sp>
      <p:sp>
        <p:nvSpPr>
          <p:cNvPr id="8" name="Title "/>
          <p:cNvSpPr>
            <a:spLocks noGrp="1"/>
          </p:cNvSpPr>
          <p:nvPr>
            <p:ph type="title" idx="4294967295"/>
          </p:nvPr>
        </p:nvSpPr>
        <p:spPr>
          <a:xfrm>
            <a:off x="304800"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Gain Treatment</a:t>
            </a:r>
          </a:p>
        </p:txBody>
      </p:sp>
      <p:sp>
        <p:nvSpPr>
          <p:cNvPr id="9"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549565" y="3332886"/>
            <a:ext cx="4705490" cy="474785"/>
          </a:xfrm>
          <a:prstGeom prst="rect">
            <a:avLst/>
          </a:prstGeom>
          <a:ln>
            <a:noFill/>
          </a:ln>
        </p:spPr>
        <p:txBody>
          <a:bodyPr anchor="ctr" anchorCtr="0"/>
          <a:lstStyle/>
          <a:p>
            <a:pPr marL="0" indent="0">
              <a:lnSpc>
                <a:spcPct val="100000"/>
              </a:lnSpc>
              <a:spcBef>
                <a:spcPts val="1200"/>
              </a:spcBef>
              <a:buNone/>
            </a:pPr>
            <a:r>
              <a:rPr lang="en-US" sz="2500" dirty="0"/>
              <a:t>Equipment (new)</a:t>
            </a:r>
          </a:p>
        </p:txBody>
      </p:sp>
      <p:sp>
        <p:nvSpPr>
          <p:cNvPr id="11"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6089900" y="3344286"/>
            <a:ext cx="1487311" cy="474785"/>
          </a:xfrm>
          <a:prstGeom prst="rect">
            <a:avLst/>
          </a:prstGeom>
          <a:ln>
            <a:noFill/>
          </a:ln>
        </p:spPr>
        <p:txBody>
          <a:bodyPr anchor="ctr" anchorCtr="0"/>
          <a:lstStyle/>
          <a:p>
            <a:pPr marL="0" indent="0" algn="r">
              <a:lnSpc>
                <a:spcPct val="100000"/>
              </a:lnSpc>
              <a:spcBef>
                <a:spcPts val="1200"/>
              </a:spcBef>
              <a:buNone/>
            </a:pPr>
            <a:r>
              <a:rPr lang="en-US" sz="2500" dirty="0"/>
              <a:t>22,000</a:t>
            </a:r>
          </a:p>
        </p:txBody>
      </p:sp>
      <p:sp>
        <p:nvSpPr>
          <p:cNvPr id="12"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549565" y="4756504"/>
            <a:ext cx="6223390" cy="474785"/>
          </a:xfrm>
          <a:prstGeom prst="rect">
            <a:avLst/>
          </a:prstGeom>
          <a:ln>
            <a:noFill/>
          </a:ln>
        </p:spPr>
        <p:txBody>
          <a:bodyPr anchor="ctr" anchorCtr="0"/>
          <a:lstStyle/>
          <a:p>
            <a:pPr marL="457200" indent="0">
              <a:lnSpc>
                <a:spcPct val="100000"/>
              </a:lnSpc>
              <a:spcBef>
                <a:spcPts val="1200"/>
              </a:spcBef>
              <a:buNone/>
            </a:pPr>
            <a:r>
              <a:rPr lang="en-US" sz="2500" dirty="0"/>
              <a:t>Gain on Disposal of Plant Assets</a:t>
            </a:r>
          </a:p>
        </p:txBody>
      </p:sp>
      <p:sp>
        <p:nvSpPr>
          <p:cNvPr id="13"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7385301" y="4757272"/>
            <a:ext cx="1427198" cy="474785"/>
          </a:xfrm>
          <a:prstGeom prst="rect">
            <a:avLst/>
          </a:prstGeom>
          <a:ln>
            <a:noFill/>
          </a:ln>
        </p:spPr>
        <p:txBody>
          <a:bodyPr anchor="ctr" anchorCtr="0"/>
          <a:lstStyle/>
          <a:p>
            <a:pPr marL="0" indent="0" algn="r">
              <a:lnSpc>
                <a:spcPct val="100000"/>
              </a:lnSpc>
              <a:spcBef>
                <a:spcPts val="1200"/>
              </a:spcBef>
              <a:buNone/>
            </a:pPr>
            <a:r>
              <a:rPr lang="en-US" sz="2500" dirty="0">
                <a:cs typeface="Calibri" panose="020F0502020204030204" pitchFamily="34" charset="0"/>
              </a:rPr>
              <a:t>7,000</a:t>
            </a:r>
          </a:p>
        </p:txBody>
      </p:sp>
      <p:sp>
        <p:nvSpPr>
          <p:cNvPr id="14"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549565" y="5230297"/>
            <a:ext cx="6223390" cy="474785"/>
          </a:xfrm>
          <a:prstGeom prst="rect">
            <a:avLst/>
          </a:prstGeom>
          <a:ln>
            <a:noFill/>
          </a:ln>
        </p:spPr>
        <p:txBody>
          <a:bodyPr anchor="ctr" anchorCtr="0"/>
          <a:lstStyle/>
          <a:p>
            <a:pPr marL="457200" indent="0">
              <a:lnSpc>
                <a:spcPct val="100000"/>
              </a:lnSpc>
              <a:spcBef>
                <a:spcPts val="1200"/>
              </a:spcBef>
              <a:buNone/>
            </a:pPr>
            <a:r>
              <a:rPr lang="en-US" sz="2500" dirty="0"/>
              <a:t>Cash</a:t>
            </a:r>
          </a:p>
        </p:txBody>
      </p:sp>
      <p:sp>
        <p:nvSpPr>
          <p:cNvPr id="15"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7385301" y="5231065"/>
            <a:ext cx="1427198" cy="474785"/>
          </a:xfrm>
          <a:prstGeom prst="rect">
            <a:avLst/>
          </a:prstGeom>
          <a:ln>
            <a:noFill/>
          </a:ln>
        </p:spPr>
        <p:txBody>
          <a:bodyPr anchor="ctr" anchorCtr="0"/>
          <a:lstStyle/>
          <a:p>
            <a:pPr marL="0" indent="0" algn="r">
              <a:lnSpc>
                <a:spcPct val="100000"/>
              </a:lnSpc>
              <a:spcBef>
                <a:spcPts val="1200"/>
              </a:spcBef>
              <a:buNone/>
            </a:pPr>
            <a:r>
              <a:rPr lang="en-US" sz="2500" dirty="0">
                <a:cs typeface="Calibri" panose="020F0502020204030204" pitchFamily="34" charset="0"/>
              </a:rPr>
              <a:t>3,000</a:t>
            </a:r>
          </a:p>
        </p:txBody>
      </p:sp>
      <p:sp>
        <p:nvSpPr>
          <p:cNvPr id="16"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549565" y="3811393"/>
            <a:ext cx="5768020" cy="474785"/>
          </a:xfrm>
          <a:prstGeom prst="rect">
            <a:avLst/>
          </a:prstGeom>
          <a:ln>
            <a:noFill/>
          </a:ln>
        </p:spPr>
        <p:txBody>
          <a:bodyPr anchor="ctr" anchorCtr="0"/>
          <a:lstStyle/>
          <a:p>
            <a:pPr marL="0" indent="0">
              <a:lnSpc>
                <a:spcPct val="100000"/>
              </a:lnSpc>
              <a:spcBef>
                <a:spcPts val="1200"/>
              </a:spcBef>
              <a:buNone/>
            </a:pPr>
            <a:r>
              <a:rPr lang="en-US" sz="2500" dirty="0"/>
              <a:t>Accumulated Depreciation—Equipment</a:t>
            </a:r>
          </a:p>
        </p:txBody>
      </p:sp>
      <p:sp>
        <p:nvSpPr>
          <p:cNvPr id="17"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6089900" y="3812161"/>
            <a:ext cx="1487311" cy="474785"/>
          </a:xfrm>
          <a:prstGeom prst="rect">
            <a:avLst/>
          </a:prstGeom>
          <a:ln>
            <a:noFill/>
          </a:ln>
        </p:spPr>
        <p:txBody>
          <a:bodyPr anchor="ctr" anchorCtr="0"/>
          <a:lstStyle/>
          <a:p>
            <a:pPr marL="0" indent="0" algn="r">
              <a:lnSpc>
                <a:spcPct val="100000"/>
              </a:lnSpc>
              <a:spcBef>
                <a:spcPts val="1200"/>
              </a:spcBef>
              <a:buNone/>
            </a:pPr>
            <a:r>
              <a:rPr lang="en-US" sz="2500" dirty="0"/>
              <a:t>28,000</a:t>
            </a:r>
          </a:p>
        </p:txBody>
      </p:sp>
      <p:sp>
        <p:nvSpPr>
          <p:cNvPr id="18"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549565" y="4283113"/>
            <a:ext cx="5768020" cy="474785"/>
          </a:xfrm>
          <a:prstGeom prst="rect">
            <a:avLst/>
          </a:prstGeom>
          <a:ln>
            <a:noFill/>
          </a:ln>
        </p:spPr>
        <p:txBody>
          <a:bodyPr anchor="ctr" anchorCtr="0"/>
          <a:lstStyle/>
          <a:p>
            <a:pPr marL="457200" indent="0">
              <a:lnSpc>
                <a:spcPct val="100000"/>
              </a:lnSpc>
              <a:spcBef>
                <a:spcPts val="1200"/>
              </a:spcBef>
              <a:buNone/>
            </a:pPr>
            <a:r>
              <a:rPr lang="en-US" sz="2500" dirty="0"/>
              <a:t>Equipment (old)</a:t>
            </a:r>
          </a:p>
        </p:txBody>
      </p:sp>
      <p:sp>
        <p:nvSpPr>
          <p:cNvPr id="19"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7334809" y="4283881"/>
            <a:ext cx="1487311" cy="474785"/>
          </a:xfrm>
          <a:prstGeom prst="rect">
            <a:avLst/>
          </a:prstGeom>
          <a:ln>
            <a:noFill/>
          </a:ln>
        </p:spPr>
        <p:txBody>
          <a:bodyPr anchor="ctr" anchorCtr="0"/>
          <a:lstStyle/>
          <a:p>
            <a:pPr marL="0" indent="0" algn="r">
              <a:lnSpc>
                <a:spcPct val="100000"/>
              </a:lnSpc>
              <a:spcBef>
                <a:spcPts val="1200"/>
              </a:spcBef>
              <a:buNone/>
            </a:pPr>
            <a:r>
              <a:rPr lang="en-US" sz="2500" dirty="0"/>
              <a:t>40,000</a:t>
            </a:r>
          </a:p>
        </p:txBody>
      </p:sp>
    </p:spTree>
    <p:extLst>
      <p:ext uri="{BB962C8B-B14F-4D97-AF65-F5344CB8AC3E}">
        <p14:creationId xmlns:p14="http://schemas.microsoft.com/office/powerpoint/2010/main" xmlns="" val="264410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P spid="12" grpId="0" build="p"/>
      <p:bldP spid="13" grpId="0" build="p"/>
      <p:bldP spid="14" grpId="0" build="p"/>
      <p:bldP spid="15" grpId="0" build="p"/>
      <p:bldP spid="16" grpId="0" build="p"/>
      <p:bldP spid="17" grpId="0" build="p"/>
      <p:bldP spid="18" grpId="0" build="p"/>
      <p:bldP spid="1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7</a:t>
            </a:r>
            <a:br>
              <a:rPr lang="en-IN" dirty="0">
                <a:solidFill>
                  <a:srgbClr val="931B21"/>
                </a:solidFill>
              </a:rPr>
            </a:br>
            <a:r>
              <a:rPr lang="en-IN" dirty="0">
                <a:solidFill>
                  <a:schemeClr val="accent1"/>
                </a:solidFill>
              </a:rPr>
              <a:t>Compare the Accounting For Long-lived Assets Under I </a:t>
            </a:r>
            <a:r>
              <a:rPr lang="en-IN" sz="300" dirty="0">
                <a:solidFill>
                  <a:schemeClr val="accent1"/>
                </a:solidFill>
              </a:rPr>
              <a:t> </a:t>
            </a:r>
            <a:r>
              <a:rPr lang="en-IN" dirty="0">
                <a:solidFill>
                  <a:schemeClr val="accent1"/>
                </a:solidFill>
              </a:rPr>
              <a:t>F </a:t>
            </a:r>
            <a:r>
              <a:rPr lang="en-IN" sz="300" dirty="0">
                <a:solidFill>
                  <a:schemeClr val="accent1"/>
                </a:solidFill>
              </a:rPr>
              <a:t> </a:t>
            </a:r>
            <a:r>
              <a:rPr lang="en-IN" dirty="0">
                <a:solidFill>
                  <a:schemeClr val="accent1"/>
                </a:solidFill>
              </a:rPr>
              <a:t>R </a:t>
            </a:r>
            <a:r>
              <a:rPr lang="en-IN" sz="300" dirty="0">
                <a:solidFill>
                  <a:schemeClr val="accent1"/>
                </a:solidFill>
              </a:rPr>
              <a:t> </a:t>
            </a:r>
            <a:r>
              <a:rPr lang="en-IN" dirty="0">
                <a:solidFill>
                  <a:schemeClr val="accent1"/>
                </a:solidFill>
              </a:rPr>
              <a:t>S and U.S. G A </a:t>
            </a:r>
            <a:r>
              <a:rPr lang="en-IN" dirty="0" err="1">
                <a:solidFill>
                  <a:schemeClr val="accent1"/>
                </a:solidFill>
              </a:rPr>
              <a:t>A</a:t>
            </a:r>
            <a:r>
              <a:rPr lang="en-IN" dirty="0">
                <a:solidFill>
                  <a:schemeClr val="accent1"/>
                </a:solidFill>
              </a:rPr>
              <a:t> P</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89</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83318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8" descr="&quot;The summary lists related expenditures for land and the corresponding amounts. Cash price of property: $100,000. Net removal cost of warehouse: $6,000. Attorney's fees: $1,000. Real estate broker’s commission: $8,000, single ruled. Cost of land: $115,000, double ruled.&#10;&#10;&quot;&#10;">
            <a:extLst>
              <a:ext uri="{FF2B5EF4-FFF2-40B4-BE49-F238E27FC236}">
                <a16:creationId xmlns:a16="http://schemas.microsoft.com/office/drawing/2014/main" xmlns="" id="{2F1515A6-091A-46D4-A977-295F14B1E3EF}"/>
              </a:ext>
            </a:extLst>
          </p:cNvPr>
          <p:cNvGraphicFramePr>
            <a:graphicFrameLocks noGrp="1"/>
          </p:cNvGraphicFramePr>
          <p:nvPr>
            <p:ph sz="quarter" idx="16"/>
            <p:extLst>
              <p:ext uri="{D42A27DB-BD31-4B8C-83A1-F6EECF244321}">
                <p14:modId xmlns:p14="http://schemas.microsoft.com/office/powerpoint/2010/main" xmlns="" val="3041512243"/>
              </p:ext>
            </p:extLst>
          </p:nvPr>
        </p:nvGraphicFramePr>
        <p:xfrm>
          <a:off x="304800" y="1986995"/>
          <a:ext cx="8498744" cy="2573778"/>
        </p:xfrm>
        <a:graphic>
          <a:graphicData uri="http://schemas.openxmlformats.org/drawingml/2006/table">
            <a:tbl>
              <a:tblPr firstRow="1" bandRow="1">
                <a:tableStyleId>{2D5ABB26-0587-4C30-8999-92F81FD0307C}</a:tableStyleId>
              </a:tblPr>
              <a:tblGrid>
                <a:gridCol w="6392260">
                  <a:extLst>
                    <a:ext uri="{9D8B030D-6E8A-4147-A177-3AD203B41FA5}">
                      <a16:colId xmlns:a16="http://schemas.microsoft.com/office/drawing/2014/main" xmlns="" val="2919932425"/>
                    </a:ext>
                  </a:extLst>
                </a:gridCol>
                <a:gridCol w="2106484">
                  <a:extLst>
                    <a:ext uri="{9D8B030D-6E8A-4147-A177-3AD203B41FA5}">
                      <a16:colId xmlns:a16="http://schemas.microsoft.com/office/drawing/2014/main" xmlns="" val="1200905507"/>
                    </a:ext>
                  </a:extLst>
                </a:gridCol>
              </a:tblGrid>
              <a:tr h="380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600" baseline="0" dirty="0">
                        <a:solidFill>
                          <a:schemeClr val="bg1"/>
                        </a:solidFill>
                        <a:latin typeface="Calibri" panose="020F0502020204030204" pitchFamily="34" charset="0"/>
                        <a:cs typeface="Calibri" panose="020F0502020204030204" pitchFamily="34" charset="0"/>
                      </a:endParaRPr>
                    </a:p>
                  </a:txBody>
                  <a:tcPr marL="92264" marR="92264" marT="9144" marB="9144">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600" b="1" baseline="0" dirty="0">
                          <a:latin typeface="Calibri" panose="020F0502020204030204" pitchFamily="34" charset="0"/>
                          <a:cs typeface="Calibri" panose="020F0502020204030204" pitchFamily="34" charset="0"/>
                        </a:rPr>
                        <a:t>Land</a:t>
                      </a:r>
                      <a:endParaRPr lang="en-US" sz="2600" b="1" baseline="0" dirty="0">
                        <a:latin typeface="Calibri" panose="020F0502020204030204" pitchFamily="34" charset="0"/>
                        <a:cs typeface="Calibri" panose="020F0502020204030204" pitchFamily="34" charset="0"/>
                      </a:endParaRPr>
                    </a:p>
                  </a:txBody>
                  <a:tcPr marL="92264" marR="92264" marT="9144" marB="9144">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80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aseline="0" dirty="0">
                          <a:solidFill>
                            <a:srgbClr val="000000"/>
                          </a:solidFill>
                          <a:latin typeface="Calibri" panose="020F0502020204030204" pitchFamily="34" charset="0"/>
                          <a:cs typeface="Calibri" panose="020F0502020204030204" pitchFamily="34" charset="0"/>
                        </a:rPr>
                        <a:t>Cash price of property (HK$2,000,000)</a:t>
                      </a:r>
                    </a:p>
                  </a:txBody>
                  <a:tcPr marL="92264" marR="92264"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600" baseline="0" dirty="0">
                          <a:solidFill>
                            <a:srgbClr val="000000"/>
                          </a:solidFill>
                          <a:latin typeface="Calibri" panose="020F0502020204030204" pitchFamily="34" charset="0"/>
                          <a:cs typeface="Calibri" panose="020F0502020204030204" pitchFamily="34" charset="0"/>
                        </a:rPr>
                        <a:t>HK$2,000,000</a:t>
                      </a:r>
                    </a:p>
                  </a:txBody>
                  <a:tcPr marL="45720" marR="92264" marT="9144" marB="9144">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594900311"/>
                  </a:ext>
                </a:extLst>
              </a:tr>
              <a:tr h="380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aseline="0" dirty="0">
                          <a:solidFill>
                            <a:srgbClr val="000000"/>
                          </a:solidFill>
                          <a:latin typeface="Calibri" panose="020F0502020204030204" pitchFamily="34" charset="0"/>
                          <a:cs typeface="Calibri" panose="020F0502020204030204" pitchFamily="34" charset="0"/>
                        </a:rPr>
                        <a:t>Net removal cost of </a:t>
                      </a:r>
                      <a:r>
                        <a:rPr lang="en-US" altLang="en-US" sz="2600" kern="1200" baseline="0" dirty="0">
                          <a:solidFill>
                            <a:srgbClr val="000000"/>
                          </a:solidFill>
                          <a:latin typeface="Calibri" panose="020F0502020204030204" pitchFamily="34" charset="0"/>
                          <a:ea typeface="+mn-ea"/>
                          <a:cs typeface="Calibri" panose="020F0502020204030204" pitchFamily="34" charset="0"/>
                        </a:rPr>
                        <a:t>warehouse (</a:t>
                      </a:r>
                      <a:r>
                        <a:rPr lang="en-US" sz="2600" kern="1200" baseline="0" dirty="0">
                          <a:solidFill>
                            <a:srgbClr val="000000"/>
                          </a:solidFill>
                          <a:latin typeface="Calibri" panose="020F0502020204030204" pitchFamily="34" charset="0"/>
                          <a:ea typeface="+mn-ea"/>
                          <a:cs typeface="Calibri" panose="020F0502020204030204" pitchFamily="34" charset="0"/>
                        </a:rPr>
                        <a:t>HK$60,000</a:t>
                      </a:r>
                      <a:r>
                        <a:rPr lang="en-US" altLang="en-US" sz="2600" kern="1200" baseline="0" dirty="0">
                          <a:solidFill>
                            <a:srgbClr val="000000"/>
                          </a:solidFill>
                          <a:latin typeface="Calibri" panose="020F0502020204030204" pitchFamily="34" charset="0"/>
                          <a:ea typeface="+mn-ea"/>
                          <a:cs typeface="Calibri" panose="020F0502020204030204" pitchFamily="34" charset="0"/>
                        </a:rPr>
                        <a:t>)</a:t>
                      </a:r>
                    </a:p>
                  </a:txBody>
                  <a:tcPr marL="92264" marR="92264"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600" baseline="0" dirty="0">
                          <a:solidFill>
                            <a:srgbClr val="000000"/>
                          </a:solidFill>
                          <a:latin typeface="Calibri" panose="020F0502020204030204" pitchFamily="34" charset="0"/>
                          <a:cs typeface="Calibri" panose="020F0502020204030204" pitchFamily="34" charset="0"/>
                        </a:rPr>
                        <a:t>60,000</a:t>
                      </a:r>
                    </a:p>
                  </a:txBody>
                  <a:tcPr marL="45720" marR="92264" marT="9144" marB="9144"/>
                </a:tc>
                <a:extLst>
                  <a:ext uri="{0D108BD9-81ED-4DB2-BD59-A6C34878D82A}">
                    <a16:rowId xmlns:a16="http://schemas.microsoft.com/office/drawing/2014/main" xmlns="" val="1324549874"/>
                  </a:ext>
                </a:extLst>
              </a:tr>
              <a:tr h="380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aseline="0" dirty="0">
                          <a:solidFill>
                            <a:srgbClr val="000000"/>
                          </a:solidFill>
                          <a:latin typeface="Calibri" panose="020F0502020204030204" pitchFamily="34" charset="0"/>
                          <a:cs typeface="Calibri" panose="020F0502020204030204" pitchFamily="34" charset="0"/>
                        </a:rPr>
                        <a:t>Attorney's fees (HK$10,000)</a:t>
                      </a:r>
                    </a:p>
                  </a:txBody>
                  <a:tcPr marL="92264" marR="92264" marT="9144" marB="9144"/>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2600" baseline="0" dirty="0">
                          <a:solidFill>
                            <a:srgbClr val="000000"/>
                          </a:solidFill>
                          <a:latin typeface="Calibri" panose="020F0502020204030204" pitchFamily="34" charset="0"/>
                          <a:cs typeface="Calibri" panose="020F0502020204030204" pitchFamily="34" charset="0"/>
                        </a:rPr>
                        <a:t> 10,000</a:t>
                      </a:r>
                    </a:p>
                  </a:txBody>
                  <a:tcPr marL="45720" marR="92264" marT="9144" marB="9144"/>
                </a:tc>
                <a:extLst>
                  <a:ext uri="{0D108BD9-81ED-4DB2-BD59-A6C34878D82A}">
                    <a16:rowId xmlns:a16="http://schemas.microsoft.com/office/drawing/2014/main" xmlns="" val="816017527"/>
                  </a:ext>
                </a:extLst>
              </a:tr>
              <a:tr h="457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aseline="0" dirty="0">
                          <a:solidFill>
                            <a:srgbClr val="000000"/>
                          </a:solidFill>
                          <a:latin typeface="Calibri" panose="020F0502020204030204" pitchFamily="34" charset="0"/>
                          <a:cs typeface="Calibri" panose="020F0502020204030204" pitchFamily="34" charset="0"/>
                        </a:rPr>
                        <a:t>Real estate broker’s commission (HK$80,000)</a:t>
                      </a:r>
                    </a:p>
                  </a:txBody>
                  <a:tcPr marL="92264" marR="92264"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600" kern="1200" baseline="0" dirty="0">
                          <a:solidFill>
                            <a:srgbClr val="000000"/>
                          </a:solidFill>
                          <a:latin typeface="Calibri" panose="020F0502020204030204" pitchFamily="34" charset="0"/>
                          <a:ea typeface="+mn-ea"/>
                          <a:cs typeface="Calibri" panose="020F0502020204030204" pitchFamily="34" charset="0"/>
                        </a:rPr>
                        <a:t> 80,000</a:t>
                      </a:r>
                    </a:p>
                  </a:txBody>
                  <a:tcPr marL="45720" marR="92264" marT="9144" marB="9144">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0299284"/>
                  </a:ext>
                </a:extLst>
              </a:tr>
              <a:tr h="457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a:solidFill>
                            <a:schemeClr val="accent2"/>
                          </a:solidFill>
                          <a:latin typeface="Calibri" panose="020F0502020204030204" pitchFamily="34" charset="0"/>
                          <a:cs typeface="Calibri" panose="020F0502020204030204" pitchFamily="34" charset="0"/>
                        </a:rPr>
                        <a:t>Cost of Land</a:t>
                      </a:r>
                    </a:p>
                  </a:txBody>
                  <a:tcPr marL="92264" marR="92264"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600" b="1" kern="1200" baseline="0" dirty="0">
                          <a:solidFill>
                            <a:srgbClr val="990000"/>
                          </a:solidFill>
                          <a:latin typeface="Calibri" panose="020F0502020204030204" pitchFamily="34" charset="0"/>
                          <a:ea typeface="+mn-ea"/>
                          <a:cs typeface="Calibri" panose="020F0502020204030204" pitchFamily="34" charset="0"/>
                        </a:rPr>
                        <a:t>HK$2,150,000</a:t>
                      </a:r>
                    </a:p>
                  </a:txBody>
                  <a:tcPr marL="45720" marR="92264" marT="9144" marB="9144">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2" name="Title 1">
            <a:extLst>
              <a:ext uri="{FF2B5EF4-FFF2-40B4-BE49-F238E27FC236}">
                <a16:creationId xmlns:a16="http://schemas.microsoft.com/office/drawing/2014/main" xmlns="" id="{97F19826-2042-4029-9C05-5D515930CE22}"/>
              </a:ext>
            </a:extLst>
          </p:cNvPr>
          <p:cNvSpPr>
            <a:spLocks noGrp="1"/>
          </p:cNvSpPr>
          <p:nvPr>
            <p:ph type="title"/>
          </p:nvPr>
        </p:nvSpPr>
        <p:spPr/>
        <p:txBody>
          <a:bodyPr/>
          <a:lstStyle/>
          <a:p>
            <a:r>
              <a:rPr lang="en-US" dirty="0"/>
              <a:t>The Cost of Plant Assets </a:t>
            </a:r>
            <a:r>
              <a:rPr lang="en-US" sz="2000" b="0" dirty="0"/>
              <a:t>(4 of 10)</a:t>
            </a:r>
            <a:endParaRPr lang="en-US" dirty="0"/>
          </a:p>
        </p:txBody>
      </p:sp>
      <p:sp>
        <p:nvSpPr>
          <p:cNvPr id="14" name="Content Placeholder 13"/>
          <p:cNvSpPr>
            <a:spLocks noGrp="1"/>
          </p:cNvSpPr>
          <p:nvPr>
            <p:ph sz="quarter" idx="17"/>
          </p:nvPr>
        </p:nvSpPr>
        <p:spPr>
          <a:xfrm>
            <a:off x="304800" y="1455730"/>
            <a:ext cx="8534400" cy="910740"/>
          </a:xfrm>
        </p:spPr>
        <p:txBody>
          <a:bodyPr/>
          <a:lstStyle/>
          <a:p>
            <a:pPr>
              <a:lnSpc>
                <a:spcPct val="100000"/>
              </a:lnSpc>
              <a:spcBef>
                <a:spcPts val="1200"/>
              </a:spcBef>
            </a:pPr>
            <a:r>
              <a:rPr lang="en-US" sz="2600" b="1" dirty="0">
                <a:latin typeface="Calibri" panose="020F0502020204030204" pitchFamily="34" charset="0"/>
                <a:cs typeface="Calibri" panose="020F0502020204030204" pitchFamily="34" charset="0"/>
              </a:rPr>
              <a:t>Required</a:t>
            </a:r>
            <a:r>
              <a:rPr lang="en-US" sz="2600" dirty="0">
                <a:latin typeface="Calibri" panose="020F0502020204030204" pitchFamily="34" charset="0"/>
                <a:cs typeface="Calibri" panose="020F0502020204030204" pitchFamily="34" charset="0"/>
              </a:rPr>
              <a:t>: Determine amount to be reported as the cost of the land.</a:t>
            </a:r>
          </a:p>
        </p:txBody>
      </p:sp>
      <p:sp>
        <p:nvSpPr>
          <p:cNvPr id="6" name="Rectangle 5" descr="Run slide in presentation mode to reveal solution."/>
          <p:cNvSpPr/>
          <p:nvPr/>
        </p:nvSpPr>
        <p:spPr>
          <a:xfrm>
            <a:off x="6545270" y="2461182"/>
            <a:ext cx="2222358"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Run slide in presentation mode to reveal solution."/>
          <p:cNvSpPr/>
          <p:nvPr/>
        </p:nvSpPr>
        <p:spPr>
          <a:xfrm>
            <a:off x="7100939" y="2838946"/>
            <a:ext cx="1669690" cy="342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Run slide in presentation mode to reveal solution."/>
          <p:cNvSpPr/>
          <p:nvPr/>
        </p:nvSpPr>
        <p:spPr>
          <a:xfrm>
            <a:off x="7076535" y="3232630"/>
            <a:ext cx="1669690"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Run slide in presentation mode to reveal solution."/>
          <p:cNvSpPr/>
          <p:nvPr/>
        </p:nvSpPr>
        <p:spPr>
          <a:xfrm>
            <a:off x="7076535" y="3656685"/>
            <a:ext cx="1669690"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descr="Run slide in presentation mode to reveal solution."/>
          <p:cNvSpPr/>
          <p:nvPr/>
        </p:nvSpPr>
        <p:spPr>
          <a:xfrm>
            <a:off x="6621165" y="4143398"/>
            <a:ext cx="2222358" cy="3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xmlns="" id="{B22EE7C6-2404-4270-AA4E-B5641E0056EB}"/>
              </a:ext>
            </a:extLst>
          </p:cNvPr>
          <p:cNvSpPr>
            <a:spLocks noGrp="1"/>
          </p:cNvSpPr>
          <p:nvPr>
            <p:ph type="ftr" sz="quarter" idx="11"/>
          </p:nvPr>
        </p:nvSpPr>
        <p:spPr/>
        <p:txBody>
          <a:bodyPr/>
          <a:lstStyle/>
          <a:p>
            <a:r>
              <a:rPr lang="en-US" dirty="0"/>
              <a:t>Copyright ©2019 John Wiley &amp; Sons, Inc. </a:t>
            </a:r>
          </a:p>
        </p:txBody>
      </p:sp>
      <p:sp>
        <p:nvSpPr>
          <p:cNvPr id="4" name="Slide Number Placeholder 3">
            <a:extLst>
              <a:ext uri="{FF2B5EF4-FFF2-40B4-BE49-F238E27FC236}">
                <a16:creationId xmlns:a16="http://schemas.microsoft.com/office/drawing/2014/main" xmlns="" id="{C17913F4-BF2D-489D-84B6-FDB64B16A816}"/>
              </a:ext>
            </a:extLst>
          </p:cNvPr>
          <p:cNvSpPr>
            <a:spLocks noGrp="1"/>
          </p:cNvSpPr>
          <p:nvPr>
            <p:ph type="sldNum" sz="quarter" idx="10"/>
          </p:nvPr>
        </p:nvSpPr>
        <p:spPr/>
        <p:txBody>
          <a:bodyPr/>
          <a:lstStyle/>
          <a:p>
            <a:fld id="{67B19427-F580-D146-B60E-4CADEE75497F}" type="slidenum">
              <a:rPr lang="en-US" smtClean="0"/>
              <a:pPr/>
              <a:t>9</a:t>
            </a:fld>
            <a:endParaRPr lang="en-US" dirty="0"/>
          </a:p>
        </p:txBody>
      </p:sp>
      <p:sp>
        <p:nvSpPr>
          <p:cNvPr id="16"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929040" y="5686435"/>
            <a:ext cx="4548158" cy="474785"/>
          </a:xfrm>
          <a:prstGeom prst="rect">
            <a:avLst/>
          </a:prstGeom>
          <a:ln>
            <a:noFill/>
          </a:ln>
        </p:spPr>
        <p:txBody>
          <a:bodyPr anchor="ctr" anchorCtr="0"/>
          <a:lstStyle/>
          <a:p>
            <a:pPr marL="457200" indent="0">
              <a:lnSpc>
                <a:spcPct val="100000"/>
              </a:lnSpc>
              <a:spcBef>
                <a:spcPts val="1200"/>
              </a:spcBef>
              <a:buNone/>
            </a:pPr>
            <a:r>
              <a:rPr lang="en-US" sz="2600" dirty="0"/>
              <a:t>Cash</a:t>
            </a:r>
          </a:p>
        </p:txBody>
      </p:sp>
      <p:sp>
        <p:nvSpPr>
          <p:cNvPr id="17"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7076177" y="5686435"/>
            <a:ext cx="1745943" cy="474785"/>
          </a:xfrm>
          <a:prstGeom prst="rect">
            <a:avLst/>
          </a:prstGeom>
          <a:ln>
            <a:noFill/>
          </a:ln>
        </p:spPr>
        <p:txBody>
          <a:bodyPr anchor="ctr" anchorCtr="0"/>
          <a:lstStyle/>
          <a:p>
            <a:pPr marL="0" indent="0" algn="r">
              <a:lnSpc>
                <a:spcPct val="100000"/>
              </a:lnSpc>
              <a:spcBef>
                <a:spcPts val="1200"/>
              </a:spcBef>
              <a:buNone/>
            </a:pPr>
            <a:r>
              <a:rPr lang="en-US" sz="2600" dirty="0">
                <a:cs typeface="Calibri" panose="020F0502020204030204" pitchFamily="34" charset="0"/>
              </a:rPr>
              <a:t>2,150,000</a:t>
            </a:r>
          </a:p>
        </p:txBody>
      </p:sp>
      <p:sp>
        <p:nvSpPr>
          <p:cNvPr id="18"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929040" y="5209801"/>
            <a:ext cx="4548158" cy="474785"/>
          </a:xfrm>
          <a:ln>
            <a:noFill/>
          </a:ln>
        </p:spPr>
        <p:txBody>
          <a:bodyPr anchor="ctr" anchorCtr="0"/>
          <a:lstStyle/>
          <a:p>
            <a:pPr>
              <a:lnSpc>
                <a:spcPct val="100000"/>
              </a:lnSpc>
              <a:spcBef>
                <a:spcPts val="1200"/>
              </a:spcBef>
            </a:pPr>
            <a:r>
              <a:rPr lang="en-US" sz="2600" dirty="0"/>
              <a:t>Land</a:t>
            </a:r>
          </a:p>
        </p:txBody>
      </p:sp>
      <p:sp>
        <p:nvSpPr>
          <p:cNvPr id="19"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330950" y="5209801"/>
            <a:ext cx="1819482" cy="474785"/>
          </a:xfrm>
          <a:ln>
            <a:noFill/>
          </a:ln>
        </p:spPr>
        <p:txBody>
          <a:bodyPr anchor="ctr" anchorCtr="0"/>
          <a:lstStyle/>
          <a:p>
            <a:pPr algn="r">
              <a:lnSpc>
                <a:spcPct val="100000"/>
              </a:lnSpc>
              <a:spcBef>
                <a:spcPts val="1200"/>
              </a:spcBef>
            </a:pPr>
            <a:r>
              <a:rPr lang="en-US" sz="2600" dirty="0"/>
              <a:t>2,150,000</a:t>
            </a:r>
          </a:p>
        </p:txBody>
      </p:sp>
      <p:sp>
        <p:nvSpPr>
          <p:cNvPr id="20" name="Content Placeholder 13"/>
          <p:cNvSpPr txBox="1">
            <a:spLocks/>
          </p:cNvSpPr>
          <p:nvPr/>
        </p:nvSpPr>
        <p:spPr>
          <a:xfrm>
            <a:off x="303668" y="4719215"/>
            <a:ext cx="8534400" cy="498082"/>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1200"/>
              </a:spcBef>
            </a:pPr>
            <a:r>
              <a:rPr lang="en-US" sz="2600" dirty="0">
                <a:latin typeface="Calibri" panose="020F0502020204030204" pitchFamily="34" charset="0"/>
                <a:cs typeface="Calibri" panose="020F0502020204030204" pitchFamily="34" charset="0"/>
              </a:rPr>
              <a:t>Lew makes the following entry:</a:t>
            </a:r>
          </a:p>
        </p:txBody>
      </p:sp>
    </p:spTree>
    <p:extLst>
      <p:ext uri="{BB962C8B-B14F-4D97-AF65-F5344CB8AC3E}">
        <p14:creationId xmlns:p14="http://schemas.microsoft.com/office/powerpoint/2010/main" xmlns="" val="10260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5" grpId="0" animBg="1"/>
      <p:bldP spid="16" grpId="0" build="p"/>
      <p:bldP spid="17" grpId="0" build="p"/>
      <p:bldP spid="18" grpId="0" build="p"/>
      <p:bldP spid="1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90</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a:solidFill>
                  <a:srgbClr val="196E78"/>
                </a:solidFill>
                <a:latin typeface="Calibri" panose="020F0502020204030204" pitchFamily="34" charset="0"/>
                <a:ea typeface="Source Sans Pro" charset="0"/>
                <a:cs typeface="Calibri" panose="020F0502020204030204" pitchFamily="34" charset="0"/>
              </a:rPr>
              <a:t>Key Points</a:t>
            </a:r>
          </a:p>
          <a:p>
            <a:pPr marL="0" indent="0">
              <a:buNone/>
            </a:pPr>
            <a:r>
              <a:rPr lang="en-US" b="1" dirty="0">
                <a:solidFill>
                  <a:srgbClr val="990000"/>
                </a:solidFill>
                <a:latin typeface="Calibri" panose="020F0502020204030204" pitchFamily="34" charset="0"/>
                <a:cs typeface="Calibri" panose="020F0502020204030204" pitchFamily="34" charset="0"/>
              </a:rPr>
              <a:t>Similarities</a:t>
            </a:r>
            <a:endParaRPr lang="en-US" dirty="0">
              <a:solidFill>
                <a:srgbClr val="990000"/>
              </a:solidFill>
            </a:endParaRPr>
          </a:p>
          <a:p>
            <a:pPr marL="515938" indent="-287338"/>
            <a:r>
              <a:rPr lang="en-US" altLang="en-US" sz="2200" dirty="0"/>
              <a:t>The definition for plant assets for both IFRS and GAAP is essentially the same.</a:t>
            </a:r>
          </a:p>
          <a:p>
            <a:pPr marL="515938" indent="-287338"/>
            <a:r>
              <a:rPr lang="en-US" sz="2200" dirty="0"/>
              <a:t>GAAP, like IFRS, capitalizes all direct costs in self-constructed assets such as raw materials and labor. IFRS does not address the capitalization of fixed overhead although in practice these costs are generally capitalized.</a:t>
            </a:r>
          </a:p>
          <a:p>
            <a:pPr marL="515938" indent="-287338"/>
            <a:r>
              <a:rPr lang="en-GB" sz="2200" dirty="0"/>
              <a:t>GAAP also views depreciation as an allocation of cost over an asset’s useful life. GAAP permits the same depreciation methods (e.g., straight-line, accelerated, and units-of activity) as IFRS.</a:t>
            </a:r>
            <a:r>
              <a:rPr lang="en-US" sz="2200" dirty="0"/>
              <a:t>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A Look at U.S. GAAP</a:t>
            </a:r>
            <a:endParaRPr lang="en-US" b="1" dirty="0">
              <a:solidFill>
                <a:srgbClr val="196E78"/>
              </a:solidFill>
            </a:endParaRPr>
          </a:p>
        </p:txBody>
      </p:sp>
    </p:spTree>
    <p:extLst>
      <p:ext uri="{BB962C8B-B14F-4D97-AF65-F5344CB8AC3E}">
        <p14:creationId xmlns:p14="http://schemas.microsoft.com/office/powerpoint/2010/main" xmlns="" val="20057462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91</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a:solidFill>
                  <a:srgbClr val="196E78"/>
                </a:solidFill>
                <a:latin typeface="Calibri" panose="020F0502020204030204" pitchFamily="34" charset="0"/>
                <a:ea typeface="Source Sans Pro" charset="0"/>
                <a:cs typeface="Calibri" panose="020F0502020204030204" pitchFamily="34" charset="0"/>
              </a:rPr>
              <a:t>Key Points</a:t>
            </a:r>
          </a:p>
          <a:p>
            <a:pPr marL="0" indent="0">
              <a:buNone/>
            </a:pPr>
            <a:r>
              <a:rPr lang="en-US" b="1" dirty="0">
                <a:solidFill>
                  <a:srgbClr val="990000"/>
                </a:solidFill>
                <a:latin typeface="Calibri" panose="020F0502020204030204" pitchFamily="34" charset="0"/>
                <a:cs typeface="Calibri" panose="020F0502020204030204" pitchFamily="34" charset="0"/>
              </a:rPr>
              <a:t>Similarities</a:t>
            </a:r>
            <a:endParaRPr lang="en-US" dirty="0">
              <a:solidFill>
                <a:srgbClr val="990000"/>
              </a:solidFill>
            </a:endParaRPr>
          </a:p>
          <a:p>
            <a:pPr marL="515938" indent="-287338"/>
            <a:r>
              <a:rPr lang="en-US" sz="2200" dirty="0"/>
              <a:t>The accounting for subsequent expenditures (such as ordinary repairs and additions) are essentially the same under IFRS and GAAP.</a:t>
            </a:r>
          </a:p>
          <a:p>
            <a:pPr marL="515938" indent="-287338"/>
            <a:r>
              <a:rPr lang="en-US" sz="2200" dirty="0"/>
              <a:t>Under both GAAP and IFRS, changes in the depreciation method used and changes in useful life are handled in current and future periods. Prior periods are not affected. GAAP recently conformed to IFRS in the accounting for changes in depreciation methods.</a:t>
            </a:r>
          </a:p>
          <a:p>
            <a:pPr marL="515938" indent="-287338"/>
            <a:r>
              <a:rPr lang="en-US" sz="2200" dirty="0"/>
              <a:t>The accounting for plant asset disposals is essentially the same under IFRS and GAAP. </a:t>
            </a:r>
          </a:p>
          <a:p>
            <a:pPr marL="515938" indent="-287338"/>
            <a:r>
              <a:rPr lang="en-US" sz="2200" dirty="0"/>
              <a:t>Initial costs to acquire natural resources are essentially the same under IFRS and GAAP. </a:t>
            </a:r>
          </a:p>
          <a:p>
            <a:pPr marL="515938" indent="-287338"/>
            <a:endParaRPr lang="en-US" altLang="en-US" sz="2200" dirty="0"/>
          </a:p>
          <a:p>
            <a:pPr marL="515938" indent="-287338"/>
            <a:endParaRPr lang="en-US" altLang="en-US" sz="22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A Look at U.S. GAAP</a:t>
            </a:r>
            <a:endParaRPr lang="en-US" b="1" dirty="0">
              <a:solidFill>
                <a:srgbClr val="196E78"/>
              </a:solidFill>
            </a:endParaRPr>
          </a:p>
        </p:txBody>
      </p:sp>
    </p:spTree>
    <p:extLst>
      <p:ext uri="{BB962C8B-B14F-4D97-AF65-F5344CB8AC3E}">
        <p14:creationId xmlns:p14="http://schemas.microsoft.com/office/powerpoint/2010/main" xmlns="" val="23698726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92</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a:solidFill>
                  <a:srgbClr val="196E78"/>
                </a:solidFill>
                <a:latin typeface="Calibri" panose="020F0502020204030204" pitchFamily="34" charset="0"/>
                <a:ea typeface="Source Sans Pro" charset="0"/>
                <a:cs typeface="Calibri" panose="020F0502020204030204" pitchFamily="34" charset="0"/>
              </a:rPr>
              <a:t>Key Points</a:t>
            </a:r>
          </a:p>
          <a:p>
            <a:pPr marL="0" indent="0">
              <a:buNone/>
            </a:pPr>
            <a:r>
              <a:rPr lang="en-US" b="1" dirty="0">
                <a:solidFill>
                  <a:srgbClr val="990000"/>
                </a:solidFill>
                <a:latin typeface="Calibri" panose="020F0502020204030204" pitchFamily="34" charset="0"/>
                <a:cs typeface="Calibri" panose="020F0502020204030204" pitchFamily="34" charset="0"/>
              </a:rPr>
              <a:t>Similarities</a:t>
            </a:r>
            <a:endParaRPr lang="en-US" dirty="0">
              <a:solidFill>
                <a:srgbClr val="990000"/>
              </a:solidFill>
            </a:endParaRPr>
          </a:p>
          <a:p>
            <a:pPr marL="515938" indent="-287338"/>
            <a:r>
              <a:rPr lang="en-US" sz="2200" dirty="0"/>
              <a:t>The definition of intangible assets is essentially the same under IFRS and GAAP.</a:t>
            </a:r>
          </a:p>
          <a:p>
            <a:pPr marL="515938" indent="-287338"/>
            <a:r>
              <a:rPr lang="en-US" sz="2200" dirty="0"/>
              <a:t>The accounting for exchanges of non-monetary assets has converged between IFRS and GAAP. GAAP now requires that gains on exchanges of non-monetary assets be recognized if the exchange has commercial substance. This is the same framework used in IFRS.</a:t>
            </a:r>
          </a:p>
          <a:p>
            <a:pPr marL="515938" indent="-287338"/>
            <a:r>
              <a:rPr lang="en-US" altLang="en-US" sz="2200" dirty="0"/>
              <a:t>Both IFRS and GAAP follow the historical cost principle when accounting for property, plant, and equipment at date of acquisition. Cost consists of all expenditures necessary to acquire the asset and make it ready for its intended use.</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A Look at U.S. GAAP</a:t>
            </a:r>
            <a:endParaRPr lang="en-US" b="1" dirty="0">
              <a:solidFill>
                <a:srgbClr val="196E78"/>
              </a:solidFill>
            </a:endParaRPr>
          </a:p>
        </p:txBody>
      </p:sp>
    </p:spTree>
    <p:extLst>
      <p:ext uri="{BB962C8B-B14F-4D97-AF65-F5344CB8AC3E}">
        <p14:creationId xmlns:p14="http://schemas.microsoft.com/office/powerpoint/2010/main" xmlns="" val="8098319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93</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a:solidFill>
                  <a:srgbClr val="196E78"/>
                </a:solidFill>
                <a:latin typeface="Calibri" panose="020F0502020204030204" pitchFamily="34" charset="0"/>
                <a:ea typeface="Source Sans Pro" charset="0"/>
                <a:cs typeface="Calibri" panose="020F0502020204030204" pitchFamily="34" charset="0"/>
              </a:rPr>
              <a:t>Key Points</a:t>
            </a:r>
          </a:p>
          <a:p>
            <a:pPr marL="0" indent="0">
              <a:buNone/>
            </a:pPr>
            <a:r>
              <a:rPr lang="en-US" b="1" dirty="0">
                <a:solidFill>
                  <a:srgbClr val="990000"/>
                </a:solidFill>
                <a:latin typeface="Calibri" panose="020F0502020204030204" pitchFamily="34" charset="0"/>
                <a:cs typeface="Calibri" panose="020F0502020204030204" pitchFamily="34" charset="0"/>
              </a:rPr>
              <a:t>Similarities</a:t>
            </a:r>
            <a:endParaRPr lang="en-US" dirty="0">
              <a:solidFill>
                <a:srgbClr val="990000"/>
              </a:solidFill>
            </a:endParaRPr>
          </a:p>
          <a:p>
            <a:pPr marL="515938" indent="-287338"/>
            <a:r>
              <a:rPr lang="en-US" sz="2200" dirty="0"/>
              <a:t>Under both IFRS and GAAP, interest costs incurred during construction are capitalized. Recently, IFRS converged to GAAP requirements in this area. </a:t>
            </a:r>
          </a:p>
          <a:p>
            <a:pPr marL="0" indent="0">
              <a:buNone/>
            </a:pPr>
            <a:r>
              <a:rPr lang="en-US" b="1" dirty="0">
                <a:solidFill>
                  <a:srgbClr val="990000"/>
                </a:solidFill>
                <a:latin typeface="Calibri" panose="020F0502020204030204" pitchFamily="34" charset="0"/>
                <a:cs typeface="Calibri" panose="020F0502020204030204" pitchFamily="34" charset="0"/>
              </a:rPr>
              <a:t>Differences</a:t>
            </a:r>
          </a:p>
          <a:p>
            <a:pPr marL="515938" indent="-287338"/>
            <a:r>
              <a:rPr lang="en-US" sz="2200" dirty="0"/>
              <a:t>Under GAAP, an item of property, plant, and equipment with multiple parts is generally depreciated over the useful life of the total asset. Thus, component depreciation is generally not used. However, GAAP permits companies to use component depreciation.</a:t>
            </a:r>
            <a:endParaRPr lang="en-GB" sz="2200" dirty="0"/>
          </a:p>
          <a:p>
            <a:pPr marL="515938" indent="-287338"/>
            <a:r>
              <a:rPr lang="en-GB" sz="2200" dirty="0"/>
              <a:t>GAAP uses the term </a:t>
            </a:r>
            <a:r>
              <a:rPr lang="en-GB" sz="2200" b="1" dirty="0"/>
              <a:t>salvage value</a:t>
            </a:r>
            <a:r>
              <a:rPr lang="en-GB" sz="2200" dirty="0"/>
              <a:t>, rather than residual value, to refer to an owner’s estimate of an asset’s value at the end of its useful life for that owner.</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A Look at U.S. GAAP</a:t>
            </a:r>
            <a:endParaRPr lang="en-US" b="1" dirty="0">
              <a:solidFill>
                <a:srgbClr val="196E78"/>
              </a:solidFill>
            </a:endParaRPr>
          </a:p>
        </p:txBody>
      </p:sp>
    </p:spTree>
    <p:extLst>
      <p:ext uri="{BB962C8B-B14F-4D97-AF65-F5344CB8AC3E}">
        <p14:creationId xmlns:p14="http://schemas.microsoft.com/office/powerpoint/2010/main" xmlns="" val="37730663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94</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9562" y="1408331"/>
            <a:ext cx="8535614" cy="4601099"/>
          </a:xfrm>
          <a:prstGeom prst="rect">
            <a:avLst/>
          </a:prstGeom>
        </p:spPr>
        <p:txBody>
          <a:bodyPr/>
          <a:lstStyle/>
          <a:p>
            <a:pPr marL="0" indent="0">
              <a:buNone/>
            </a:pPr>
            <a:r>
              <a:rPr lang="en-US" sz="3200" b="1" dirty="0">
                <a:solidFill>
                  <a:srgbClr val="196E78"/>
                </a:solidFill>
                <a:latin typeface="Calibri" panose="020F0502020204030204" pitchFamily="34" charset="0"/>
                <a:ea typeface="Source Sans Pro" charset="0"/>
                <a:cs typeface="Calibri" panose="020F0502020204030204" pitchFamily="34" charset="0"/>
              </a:rPr>
              <a:t>Key Points</a:t>
            </a:r>
          </a:p>
          <a:p>
            <a:pPr marL="0" indent="0">
              <a:buNone/>
            </a:pPr>
            <a:r>
              <a:rPr lang="en-US" b="1" dirty="0">
                <a:solidFill>
                  <a:srgbClr val="990000"/>
                </a:solidFill>
                <a:latin typeface="Calibri" panose="020F0502020204030204" pitchFamily="34" charset="0"/>
                <a:cs typeface="Calibri" panose="020F0502020204030204" pitchFamily="34" charset="0"/>
              </a:rPr>
              <a:t>Differences</a:t>
            </a:r>
          </a:p>
          <a:p>
            <a:pPr marL="515938" indent="-287338"/>
            <a:r>
              <a:rPr lang="en-US" sz="2200" dirty="0"/>
              <a:t>IFRS allows companies to revalue plant assets to fair value at the reporting date.</a:t>
            </a:r>
          </a:p>
          <a:p>
            <a:pPr marL="515938" indent="-287338"/>
            <a:r>
              <a:rPr lang="en-US" sz="2200" dirty="0"/>
              <a:t>As in IFRS, under GAAP the costs associated with research and development are segregated into the two components. Costs in the research phase are always expensed under both IFRS and GAAP. Under IFRS, however, costs in the development phase are capitalized as Development Costs once technological feasibility is achieved. </a:t>
            </a:r>
          </a:p>
          <a:p>
            <a:pPr marL="515938" indent="-287338"/>
            <a:r>
              <a:rPr lang="en-US" sz="2200" dirty="0"/>
              <a:t>IFRS permits revaluation of intangible assets (except for goodwill). GAAP prohibits revaluation of intangible assets.</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A Look at U.S. GAAP</a:t>
            </a:r>
            <a:endParaRPr lang="en-US" b="1" dirty="0">
              <a:solidFill>
                <a:srgbClr val="196E78"/>
              </a:solidFill>
            </a:endParaRPr>
          </a:p>
        </p:txBody>
      </p:sp>
    </p:spTree>
    <p:extLst>
      <p:ext uri="{BB962C8B-B14F-4D97-AF65-F5344CB8AC3E}">
        <p14:creationId xmlns:p14="http://schemas.microsoft.com/office/powerpoint/2010/main" xmlns="" val="34119948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95</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a:solidFill>
                  <a:srgbClr val="196E78"/>
                </a:solidFill>
                <a:latin typeface="Calibri" panose="020F0502020204030204" pitchFamily="34" charset="0"/>
                <a:ea typeface="Source Sans Pro" charset="0"/>
                <a:cs typeface="Calibri" panose="020F0502020204030204" pitchFamily="34" charset="0"/>
              </a:rPr>
              <a:t>Key Points</a:t>
            </a:r>
          </a:p>
          <a:p>
            <a:pPr marL="0" indent="0">
              <a:buNone/>
            </a:pPr>
            <a:r>
              <a:rPr lang="en-US" b="1" dirty="0">
                <a:solidFill>
                  <a:srgbClr val="990000"/>
                </a:solidFill>
                <a:latin typeface="Calibri" panose="020F0502020204030204" pitchFamily="34" charset="0"/>
                <a:cs typeface="Calibri" panose="020F0502020204030204" pitchFamily="34" charset="0"/>
              </a:rPr>
              <a:t>Differences</a:t>
            </a:r>
          </a:p>
          <a:p>
            <a:pPr marL="515938" indent="-287338"/>
            <a:r>
              <a:rPr lang="en-US" sz="2200" dirty="0"/>
              <a:t>IFRS requires an impairment test at each reporting date for plant assets and intangibles and records an impairment if the asset’s carrying amount exceeds its recoverable amount. The recoverable amount is the higher of the asset’s fair value less costs to sell or its value-in-use. Value-in-use is the future cash flows to be derived from the particular asset, discounted to present value. Under GAAP, impairment loss is measured as the excess of the carrying amount over the asset’s fair value.</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A Look at U.S. GAAP</a:t>
            </a:r>
            <a:endParaRPr lang="en-US" b="1" dirty="0">
              <a:solidFill>
                <a:srgbClr val="196E78"/>
              </a:solidFill>
            </a:endParaRPr>
          </a:p>
        </p:txBody>
      </p:sp>
    </p:spTree>
    <p:extLst>
      <p:ext uri="{BB962C8B-B14F-4D97-AF65-F5344CB8AC3E}">
        <p14:creationId xmlns:p14="http://schemas.microsoft.com/office/powerpoint/2010/main" xmlns="" val="33317112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96</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a:solidFill>
                  <a:srgbClr val="196E78"/>
                </a:solidFill>
                <a:latin typeface="Calibri" panose="020F0502020204030204" pitchFamily="34" charset="0"/>
                <a:ea typeface="Source Sans Pro" charset="0"/>
                <a:cs typeface="Calibri" panose="020F0502020204030204" pitchFamily="34" charset="0"/>
              </a:rPr>
              <a:t>Key Points</a:t>
            </a:r>
          </a:p>
          <a:p>
            <a:pPr marL="0" indent="0">
              <a:buNone/>
            </a:pPr>
            <a:r>
              <a:rPr lang="en-US" b="1" dirty="0">
                <a:solidFill>
                  <a:srgbClr val="990000"/>
                </a:solidFill>
                <a:latin typeface="Calibri" panose="020F0502020204030204" pitchFamily="34" charset="0"/>
                <a:cs typeface="Calibri" panose="020F0502020204030204" pitchFamily="34" charset="0"/>
              </a:rPr>
              <a:t>Differences</a:t>
            </a:r>
          </a:p>
          <a:p>
            <a:pPr marL="515938" indent="-287338"/>
            <a:r>
              <a:rPr lang="en-US" sz="2200" dirty="0"/>
              <a:t>IFRS allows reversal of impairment losses when there has been a change in economic conditions or in the expected use of the asset. Under GAAP, impairment losses cannot be reversed for assets to be held and used; the impairment loss results in a new cost basis for the asset. IFRS and GAAP are similar in the accounting for impairments of assets held for disposal.</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A Look at U.S. GAAP</a:t>
            </a:r>
            <a:endParaRPr lang="en-US" b="1" dirty="0">
              <a:solidFill>
                <a:srgbClr val="196E78"/>
              </a:solidFill>
            </a:endParaRPr>
          </a:p>
        </p:txBody>
      </p:sp>
    </p:spTree>
    <p:extLst>
      <p:ext uri="{BB962C8B-B14F-4D97-AF65-F5344CB8AC3E}">
        <p14:creationId xmlns:p14="http://schemas.microsoft.com/office/powerpoint/2010/main" xmlns="" val="39870783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97</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a:solidFill>
                  <a:srgbClr val="196E78"/>
                </a:solidFill>
                <a:latin typeface="Calibri" panose="020F0502020204030204" pitchFamily="34" charset="0"/>
                <a:ea typeface="Source Sans Pro" charset="0"/>
                <a:cs typeface="Calibri" panose="020F0502020204030204" pitchFamily="34" charset="0"/>
              </a:rPr>
              <a:t>Looking to the Future</a:t>
            </a:r>
          </a:p>
          <a:p>
            <a:pPr marL="0" indent="0">
              <a:buNone/>
            </a:pPr>
            <a:r>
              <a:rPr lang="en-US" sz="2200" dirty="0"/>
              <a:t>With respect to revaluations, as part of the conceptual framework project, the Boards will examine the measurement bases used in accounting. It is too early to say whether a converged conceptual framework will recommend fair value measurement (and revaluation accounting) for plant assets and intangibles. However, this is likely to be one of the more contentious issues, given the long-standing use of historical cost as a measurement basis in GAAP. The IASB and FASB have identified a project that would consider expanded recognition of internally generated intangible assets. IFRS permits more recognition of intangibles compared to GAAP. Thus, it will be challenging to develop converged standards for intangible assets, given the long-standing prohibition on capitalizing internally generated intangible assets and research and development costs in GAAP.</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A Look at U.S. GAAP</a:t>
            </a:r>
            <a:endParaRPr lang="en-US" b="1" dirty="0">
              <a:solidFill>
                <a:srgbClr val="196E78"/>
              </a:solidFill>
            </a:endParaRPr>
          </a:p>
        </p:txBody>
      </p:sp>
    </p:spTree>
    <p:extLst>
      <p:ext uri="{BB962C8B-B14F-4D97-AF65-F5344CB8AC3E}">
        <p14:creationId xmlns:p14="http://schemas.microsoft.com/office/powerpoint/2010/main" xmlns="" val="27505640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sp>
        <p:nvSpPr>
          <p:cNvPr id="3" name="Content Placeholder 2"/>
          <p:cNvSpPr>
            <a:spLocks noGrp="1"/>
          </p:cNvSpPr>
          <p:nvPr>
            <p:ph sz="quarter" idx="16"/>
          </p:nvPr>
        </p:nvSpPr>
        <p:spPr/>
        <p:txBody>
          <a:bodyPr/>
          <a:lstStyle/>
          <a:p>
            <a:r>
              <a:rPr lang="en-US" sz="2400" b="1" dirty="0"/>
              <a:t>Copyright © 2019 John Wiley &amp; Sons, Inc.</a:t>
            </a:r>
          </a:p>
          <a:p>
            <a:pPr>
              <a:lnSpc>
                <a:spcPct val="150000"/>
              </a:lnSpc>
            </a:pPr>
            <a:r>
              <a:rPr lang="en-US" sz="1800" dirty="0"/>
              <a:t>All rights reserved. Reproduction or translation of this work beyond that permitted in Section 117 of the 1976 United States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Slide Number Placeholder 3"/>
          <p:cNvSpPr>
            <a:spLocks noGrp="1"/>
          </p:cNvSpPr>
          <p:nvPr>
            <p:ph type="sldNum" sz="quarter" idx="10"/>
          </p:nvPr>
        </p:nvSpPr>
        <p:spPr/>
        <p:txBody>
          <a:bodyPr/>
          <a:lstStyle/>
          <a:p>
            <a:fld id="{67B19427-F580-D146-B60E-4CADEE75497F}" type="slidenum">
              <a:rPr lang="en-US" smtClean="0"/>
              <a:pPr/>
              <a:t>98</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3643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dc6d94fbd9c9fb2d4aabcdb17b7f6726c35a9da"/>
</p:tagLst>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E39A3ED730EF40BC95659DEDC34250" ma:contentTypeVersion="4" ma:contentTypeDescription="Create a new document." ma:contentTypeScope="" ma:versionID="35ae4085b5cb6bde6e905c69dcb10e27">
  <xsd:schema xmlns:xsd="http://www.w3.org/2001/XMLSchema" xmlns:xs="http://www.w3.org/2001/XMLSchema" xmlns:p="http://schemas.microsoft.com/office/2006/metadata/properties" xmlns:ns2="2e108766-8a5d-4dd6-bf2d-0e83b2e3ea10" targetNamespace="http://schemas.microsoft.com/office/2006/metadata/properties" ma:root="true" ma:fieldsID="6e076ca49e7c802acdbea8cc88235627" ns2:_="">
    <xsd:import namespace="2e108766-8a5d-4dd6-bf2d-0e83b2e3ea1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08766-8a5d-4dd6-bf2d-0e83b2e3ea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7605ED-CCB9-4441-91E0-7F14D93A1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08766-8a5d-4dd6-bf2d-0e83b2e3e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36CF6A-C1C3-4ABA-ACA7-1D450D43CCA9}">
  <ds:schemaRef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e108766-8a5d-4dd6-bf2d-0e83b2e3ea10"/>
    <ds:schemaRef ds:uri="http://purl.org/dc/terms/"/>
  </ds:schemaRefs>
</ds:datastoreItem>
</file>

<file path=customXml/itemProps3.xml><?xml version="1.0" encoding="utf-8"?>
<ds:datastoreItem xmlns:ds="http://schemas.openxmlformats.org/officeDocument/2006/customXml" ds:itemID="{A93F815B-6E6B-437C-95EA-B6C979BFB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17584</TotalTime>
  <Words>7233</Words>
  <Application>Microsoft Office PowerPoint</Application>
  <PresentationFormat>On-screen Show (4:3)</PresentationFormat>
  <Paragraphs>1381</Paragraphs>
  <Slides>98</Slides>
  <Notes>35</Notes>
  <HiddenSlides>0</HiddenSlides>
  <MMClips>0</MMClips>
  <ScaleCrop>false</ScaleCrop>
  <HeadingPairs>
    <vt:vector size="4" baseType="variant">
      <vt:variant>
        <vt:lpstr>Theme</vt:lpstr>
      </vt:variant>
      <vt:variant>
        <vt:i4>7</vt:i4>
      </vt:variant>
      <vt:variant>
        <vt:lpstr>Slide Titles</vt:lpstr>
      </vt:variant>
      <vt:variant>
        <vt:i4>98</vt:i4>
      </vt:variant>
    </vt:vector>
  </HeadingPairs>
  <TitlesOfParts>
    <vt:vector size="105" baseType="lpstr">
      <vt:lpstr>Opener</vt:lpstr>
      <vt:lpstr>Chapter Outline</vt:lpstr>
      <vt:lpstr>Learning Objectives</vt:lpstr>
      <vt:lpstr>Concept Check Question</vt:lpstr>
      <vt:lpstr>Key Term</vt:lpstr>
      <vt:lpstr>Image Slide Master</vt:lpstr>
      <vt:lpstr>Custom Design</vt:lpstr>
      <vt:lpstr>Financial Accounting</vt:lpstr>
      <vt:lpstr>Chapter Outline</vt:lpstr>
      <vt:lpstr>Learning Objective 1 Explain the Accounting for Plant Asset Expenditures</vt:lpstr>
      <vt:lpstr>Plant Asset Expenditures (1 of 2)</vt:lpstr>
      <vt:lpstr>Plant Asset Expenditures (2 of 2)</vt:lpstr>
      <vt:lpstr>The Cost of Plant Assets (1 of 10)</vt:lpstr>
      <vt:lpstr>The Cost of Plant Assets (2 of 10)</vt:lpstr>
      <vt:lpstr>The Cost of Plant Assets (3 of 10)</vt:lpstr>
      <vt:lpstr>The Cost of Plant Assets (4 of 10)</vt:lpstr>
      <vt:lpstr>The Cost of Plant Assets (5 of 10)</vt:lpstr>
      <vt:lpstr>The Cost of Plant Assets (6 of 10)</vt:lpstr>
      <vt:lpstr>The Cost of Plant Assets (7 of 10)</vt:lpstr>
      <vt:lpstr>The Cost of Plant Assets (8 of 10)</vt:lpstr>
      <vt:lpstr>The Cost of Plant Assets (9 of 10)</vt:lpstr>
      <vt:lpstr>The Cost of Plant Assets (10 of 10)</vt:lpstr>
      <vt:lpstr>Expenditures During Useful Life</vt:lpstr>
      <vt:lpstr>DO IT! 1: Cost of Plant Assets</vt:lpstr>
      <vt:lpstr>Learning Objective 2 Apply Depreciation Methods to Plant Assets</vt:lpstr>
      <vt:lpstr>Depreciation Methods</vt:lpstr>
      <vt:lpstr>Factors in Computing Depreciation</vt:lpstr>
      <vt:lpstr>Depreciation Methods (1 of 2)</vt:lpstr>
      <vt:lpstr>Depreciation Methods (2 of 2)</vt:lpstr>
      <vt:lpstr>Straight-Line Method (1 of 3)</vt:lpstr>
      <vt:lpstr>Straight-Line Method (2 of 3)</vt:lpstr>
      <vt:lpstr>Straight-Line Method (3 of 3)</vt:lpstr>
      <vt:lpstr>Do It! 2a: Straight-Line Depreciation</vt:lpstr>
      <vt:lpstr>Units-of-Activity Method (1 of 2)</vt:lpstr>
      <vt:lpstr>Units-of-Activity Method (2 of 2)</vt:lpstr>
      <vt:lpstr>Declining-Balance Method (1 of 3)</vt:lpstr>
      <vt:lpstr>Declining-Balance Method (2 of 3)</vt:lpstr>
      <vt:lpstr>Declining-Balance Method (3 of 3)</vt:lpstr>
      <vt:lpstr>Comparison of Methods (1 of 2)</vt:lpstr>
      <vt:lpstr>Comparison of Methods (2 of 2)</vt:lpstr>
      <vt:lpstr>Component Depreciation (1 of 2)</vt:lpstr>
      <vt:lpstr>Component Depreciation (2 of 2)</vt:lpstr>
      <vt:lpstr>Component Depreciation (2 of 2)</vt:lpstr>
      <vt:lpstr>Depreciation and Income Taxes</vt:lpstr>
      <vt:lpstr>Revaluation of Plant Assets (1 of 5)</vt:lpstr>
      <vt:lpstr>Revaluation of Plant Assets (2 of 5)</vt:lpstr>
      <vt:lpstr>Revaluation of Plant Assets (3 of 5)</vt:lpstr>
      <vt:lpstr>Revaluation of Plant Assets (4 of 5)</vt:lpstr>
      <vt:lpstr>Revaluation of Plant Assets (5 of 4)</vt:lpstr>
      <vt:lpstr>Revising Periodic Depreciation (1 of 4)</vt:lpstr>
      <vt:lpstr>Revising Periodic Depreciation (2 of 4)</vt:lpstr>
      <vt:lpstr>Revising Periodic Depreciation (3 of 4)</vt:lpstr>
      <vt:lpstr>Revising Periodic Depreciation (4 of 4)</vt:lpstr>
      <vt:lpstr>Do It! 2b: Revised Depreciation (1 of 3)</vt:lpstr>
      <vt:lpstr>Do It! 2b: Revised Depreciation (2 of 3)</vt:lpstr>
      <vt:lpstr>Do It! 2b: Revised Depreciation (3 of 3)</vt:lpstr>
      <vt:lpstr>Learning Objective 3 Explain How to Account for the Disposal of Plant Assets</vt:lpstr>
      <vt:lpstr>Plant Asset Disposals</vt:lpstr>
      <vt:lpstr>Retirement of Plant Assets (1 of 3)</vt:lpstr>
      <vt:lpstr>Retirement of Plant Assets (2 of 3)</vt:lpstr>
      <vt:lpstr>Retirement of Plant Assets (3 of 3)</vt:lpstr>
      <vt:lpstr>Sale of Plant Assets (1 of 4)</vt:lpstr>
      <vt:lpstr>Sale of Plant Assets (2 of 4)</vt:lpstr>
      <vt:lpstr>Sale of Plant Assets (3 of 4)</vt:lpstr>
      <vt:lpstr>Sale of Plant Assets (4 of 4)</vt:lpstr>
      <vt:lpstr>Do It! 3: Plant Asset Disposal (1 of 2)</vt:lpstr>
      <vt:lpstr>Do It! 3: Plant Asset Disposal (2 of 2)</vt:lpstr>
      <vt:lpstr>Learning Objective 4 Describe How to Account for Natural Resources and Intangible Assets</vt:lpstr>
      <vt:lpstr>Natural Resources and Intangible Assets</vt:lpstr>
      <vt:lpstr>Depletion (1 of 3)</vt:lpstr>
      <vt:lpstr>Depletion (2 of 3)</vt:lpstr>
      <vt:lpstr>Depletion (3 of 3)</vt:lpstr>
      <vt:lpstr>Intangible Assets</vt:lpstr>
      <vt:lpstr>Accounting for Intangible Assets (1 of 8)</vt:lpstr>
      <vt:lpstr>Accounting for Intangible Assets (2 of 8)</vt:lpstr>
      <vt:lpstr>Accounting for Intangible Assets (4 of 8)</vt:lpstr>
      <vt:lpstr>Accounting for Intangible Assets (5 of 8)</vt:lpstr>
      <vt:lpstr>Accounting for Intangible Assets (6 of 8)</vt:lpstr>
      <vt:lpstr>Accounting for Intangible Assets (7 of 8)</vt:lpstr>
      <vt:lpstr>Accounting for Intangible Assets (8 of 8)</vt:lpstr>
      <vt:lpstr>Research and Development Costs</vt:lpstr>
      <vt:lpstr>Do It! 4: Classification Concepts (1 of 3)</vt:lpstr>
      <vt:lpstr>Do It! 4: Classification Concepts (2 of 3)</vt:lpstr>
      <vt:lpstr>Do It! 4: Classification Concepts (3 of 3)</vt:lpstr>
      <vt:lpstr>Learning Objective 5 Discuss How Plant Assets, Natural Resources, and Intangible Assets are Reported and Analyzed</vt:lpstr>
      <vt:lpstr>Statement Presentation and Analysis</vt:lpstr>
      <vt:lpstr>Statement Presentation</vt:lpstr>
      <vt:lpstr>Analysis</vt:lpstr>
      <vt:lpstr>DO IT! 5: Asset Turnover</vt:lpstr>
      <vt:lpstr>Learning Objective 6 Explain How to Account for the Exchange of Plant Assets</vt:lpstr>
      <vt:lpstr>Appendix 9A  Exchange of Plant Assets</vt:lpstr>
      <vt:lpstr>Loss Treatment</vt:lpstr>
      <vt:lpstr>Loss Treatment</vt:lpstr>
      <vt:lpstr>Gain Treatment</vt:lpstr>
      <vt:lpstr>Gain Treatment</vt:lpstr>
      <vt:lpstr>Learning Objective 7 Compare the Accounting For Long-lived Assets Under I  F  R  S and U.S. G A A P</vt:lpstr>
      <vt:lpstr>A Look at U.S. GAAP</vt:lpstr>
      <vt:lpstr>A Look at U.S. GAAP</vt:lpstr>
      <vt:lpstr>A Look at U.S. GAAP</vt:lpstr>
      <vt:lpstr>A Look at U.S. GAAP</vt:lpstr>
      <vt:lpstr>A Look at U.S. GAAP</vt:lpstr>
      <vt:lpstr>A Look at U.S. GAAP</vt:lpstr>
      <vt:lpstr>A Look at U.S. GAAP</vt:lpstr>
      <vt:lpstr>A Look at U.S. GAAP</vt:lpstr>
      <vt:lpstr>Copyright</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Tools for Business Decision Making, 8e</dc:title>
  <dc:subject>Financial Accounting</dc:subject>
  <dc:creator>Kimmel/Weygandt/Kieso</dc:creator>
  <cp:lastModifiedBy>mt2x.com</cp:lastModifiedBy>
  <cp:revision>1880</cp:revision>
  <cp:lastPrinted>2017-04-26T13:25:47Z</cp:lastPrinted>
  <dcterms:created xsi:type="dcterms:W3CDTF">2017-04-21T14:49:46Z</dcterms:created>
  <dcterms:modified xsi:type="dcterms:W3CDTF">2020-09-04T19:26:27Z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0x01010070E39A3ED730EF40BC95659DEDC34250</vt:lpwstr>
  </property>
</Properties>
</file>