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D50A4-C76F-4746-8674-2492A7AAFE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62A65-3043-4752-86AB-9150DF6E1E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27EF-8CC1-466D-B87A-F7D3B9FFA7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03E1-2EEC-4622-BBFC-C7F201FADA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6022-6FF2-4FDA-91DA-94B389B2B4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4B38-4321-41F6-9716-5DD2FFE0F2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8751D-07D8-4098-B9B7-F333A3E5A4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7230-E868-4AF5-953D-70E590DF08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D45ED-5582-46EC-8F46-0643807771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ECB7F-807C-4073-8660-780FB9DF46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2DFEC-0A1D-41A3-A175-8267535A1F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D5DBDF-2B88-409C-B3FD-9A6EC859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rtl="1"/>
            <a:r>
              <a:rPr lang="en-US" sz="28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rgbClr val="02519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846263" y="4572000"/>
            <a:ext cx="564356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Chapter 5:</a:t>
            </a:r>
          </a:p>
          <a:p>
            <a:pPr algn="ctr"/>
            <a:r>
              <a:rPr lang="en-US" sz="28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The Nervous </a:t>
            </a:r>
            <a:r>
              <a:rPr lang="en-US" sz="2800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algn="ctr"/>
            <a:r>
              <a:rPr lang="en-US" sz="2400" i="1" u="sng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Part 1: Organization of the Nervous System, and Supporting Cells.</a:t>
            </a:r>
          </a:p>
          <a:p>
            <a:pPr algn="ctr"/>
            <a:r>
              <a:rPr lang="en-US" sz="2800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55788" y="465138"/>
            <a:ext cx="7477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Functions of the Nervous System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7188" y="1928813"/>
            <a:ext cx="8269287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 typeface="Symbol" pitchFamily="18" charset="2"/>
              <a:buNone/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1. Sensory input – gathering information</a:t>
            </a:r>
          </a:p>
          <a:p>
            <a:pPr marL="687388" lvl="1" indent="-230188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To monitor changes occurring inside and outside the body (changes = stimuli)</a:t>
            </a:r>
          </a:p>
          <a:p>
            <a:pPr marL="342900" indent="-34290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2. Integration –</a:t>
            </a:r>
          </a:p>
          <a:p>
            <a:pPr marL="687388" lvl="1" indent="-230188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To process and interpret sensory input and decide if action is needed.</a:t>
            </a:r>
          </a:p>
          <a:p>
            <a:pPr marL="342900" indent="-34290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3. Motor output</a:t>
            </a:r>
          </a:p>
          <a:p>
            <a:pPr marL="687388" lvl="1" indent="-230188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A response to integrated stimuli</a:t>
            </a:r>
          </a:p>
          <a:p>
            <a:pPr marL="687388" lvl="1" indent="-230188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The response activates muscles or glands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58913" y="168275"/>
            <a:ext cx="7977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Structural Classification of the Nervous System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1438" y="2362200"/>
            <a:ext cx="4429125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1. Central nervous system (CNS)</a:t>
            </a:r>
          </a:p>
          <a:p>
            <a:pPr marL="687388" lvl="1" indent="-230188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Brain</a:t>
            </a:r>
          </a:p>
          <a:p>
            <a:pPr marL="687388" lvl="1" indent="-230188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Spinal cord</a:t>
            </a:r>
          </a:p>
          <a:p>
            <a:pPr marL="342900" indent="-34290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2. Peripheral nervous system (PNS)</a:t>
            </a:r>
          </a:p>
          <a:p>
            <a:pPr marL="687388" lvl="1" indent="-230188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Nerve outside the brain and spinal cord</a:t>
            </a:r>
          </a:p>
        </p:txBody>
      </p:sp>
      <p:pic>
        <p:nvPicPr>
          <p:cNvPr id="4100" name="Picture 2" descr="http://www.humanillnesses.com/images/hdc_0000_0001_0_img0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0" y="2541588"/>
            <a:ext cx="48482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  <p:bldP spid="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52625" y="255588"/>
            <a:ext cx="6548438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3600" dirty="0">
                <a:solidFill>
                  <a:schemeClr val="bg1"/>
                </a:solidFill>
                <a:latin typeface="+mj-lt"/>
              </a:rPr>
              <a:t>Functional Classification of the Peripheral Nervous System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1438" y="2214563"/>
            <a:ext cx="4643437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1. Sensory (afferent) division</a:t>
            </a:r>
          </a:p>
          <a:p>
            <a:pPr marL="687388" lvl="1" indent="-230188"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Nerve fibers that carry information </a:t>
            </a:r>
            <a:r>
              <a:rPr lang="en-US" sz="2400" i="1" dirty="0">
                <a:solidFill>
                  <a:srgbClr val="025198"/>
                </a:solidFill>
                <a:latin typeface="+mj-lt"/>
              </a:rPr>
              <a:t>to</a:t>
            </a:r>
            <a:r>
              <a:rPr lang="en-US" sz="2400" dirty="0">
                <a:solidFill>
                  <a:srgbClr val="025198"/>
                </a:solidFill>
                <a:latin typeface="+mj-lt"/>
              </a:rPr>
              <a:t> the central nervous system</a:t>
            </a:r>
          </a:p>
          <a:p>
            <a:pPr marL="230188" indent="-230188">
              <a:spcAft>
                <a:spcPct val="50000"/>
              </a:spcAft>
              <a:buClr>
                <a:srgbClr val="FF6600"/>
              </a:buClr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2. Motor (efferent) division</a:t>
            </a:r>
          </a:p>
          <a:p>
            <a:pPr marL="687388" lvl="1" indent="-230188"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Nerve fibers that carry impulses away from the central nervous system</a:t>
            </a:r>
          </a:p>
          <a:p>
            <a:pPr marL="687388" lvl="1" indent="-230188">
              <a:spcAft>
                <a:spcPct val="50000"/>
              </a:spcAft>
              <a:buClr>
                <a:srgbClr val="FF6600"/>
              </a:buClr>
              <a:buFont typeface="Symbol" pitchFamily="18" charset="2"/>
              <a:buChar char="·"/>
              <a:defRPr/>
            </a:pPr>
            <a:endParaRPr lang="en-US" sz="2800" dirty="0">
              <a:solidFill>
                <a:srgbClr val="025198"/>
              </a:solidFill>
              <a:latin typeface="+mj-lt"/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/>
          <a:srcRect r="6654" b="5882"/>
          <a:stretch>
            <a:fillRect/>
          </a:stretch>
        </p:blipFill>
        <p:spPr bwMode="auto">
          <a:xfrm>
            <a:off x="4133850" y="2428875"/>
            <a:ext cx="486727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50" y="2973388"/>
            <a:ext cx="5116513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000" dirty="0">
                <a:solidFill>
                  <a:srgbClr val="025198"/>
                </a:solidFill>
                <a:latin typeface="+mj-lt"/>
              </a:rPr>
              <a:t>Organization of the Nervous System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8" y="127000"/>
            <a:ext cx="4048125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489075"/>
            <a:ext cx="6551612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57250" y="142875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100" dirty="0">
                <a:solidFill>
                  <a:schemeClr val="bg1"/>
                </a:solidFill>
                <a:latin typeface="+mj-lt"/>
              </a:rPr>
              <a:t>Nervous Tissue: Support Cells (</a:t>
            </a:r>
            <a:r>
              <a:rPr lang="en-US" sz="4100" dirty="0" err="1">
                <a:solidFill>
                  <a:schemeClr val="bg1"/>
                </a:solidFill>
                <a:latin typeface="+mj-lt"/>
              </a:rPr>
              <a:t>Neuroglia</a:t>
            </a:r>
            <a:r>
              <a:rPr lang="en-US" sz="4100" dirty="0">
                <a:solidFill>
                  <a:schemeClr val="bg1"/>
                </a:solidFill>
                <a:latin typeface="+mj-lt"/>
              </a:rPr>
              <a:t> or </a:t>
            </a:r>
            <a:r>
              <a:rPr lang="en-US" sz="4100" dirty="0" err="1">
                <a:solidFill>
                  <a:schemeClr val="bg1"/>
                </a:solidFill>
                <a:latin typeface="+mj-lt"/>
              </a:rPr>
              <a:t>Glia</a:t>
            </a:r>
            <a:r>
              <a:rPr lang="en-US" sz="4100" dirty="0">
                <a:solidFill>
                  <a:schemeClr val="bg1"/>
                </a:solidFill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2012-08-06T12:57:03Z</dcterms:created>
  <dcterms:modified xsi:type="dcterms:W3CDTF">2012-08-06T12:58:43Z</dcterms:modified>
</cp:coreProperties>
</file>