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1.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2.xml" ContentType="application/inkml+xml"/>
  <Override PartName="/ppt/ink/ink3.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2" r:id="rId6"/>
    <p:sldId id="260" r:id="rId7"/>
    <p:sldId id="264" r:id="rId8"/>
    <p:sldId id="265" r:id="rId9"/>
    <p:sldId id="317" r:id="rId10"/>
    <p:sldId id="308" r:id="rId11"/>
    <p:sldId id="305" r:id="rId12"/>
    <p:sldId id="306" r:id="rId13"/>
    <p:sldId id="268" r:id="rId14"/>
    <p:sldId id="267" r:id="rId15"/>
    <p:sldId id="269" r:id="rId16"/>
    <p:sldId id="270" r:id="rId17"/>
    <p:sldId id="271" r:id="rId18"/>
    <p:sldId id="272" r:id="rId19"/>
    <p:sldId id="273" r:id="rId20"/>
    <p:sldId id="324" r:id="rId21"/>
    <p:sldId id="275" r:id="rId22"/>
    <p:sldId id="325" r:id="rId23"/>
    <p:sldId id="274" r:id="rId24"/>
    <p:sldId id="277" r:id="rId25"/>
    <p:sldId id="329" r:id="rId26"/>
    <p:sldId id="331" r:id="rId27"/>
    <p:sldId id="280" r:id="rId28"/>
    <p:sldId id="332" r:id="rId29"/>
    <p:sldId id="333" r:id="rId30"/>
    <p:sldId id="334" r:id="rId31"/>
    <p:sldId id="335" r:id="rId32"/>
    <p:sldId id="336" r:id="rId33"/>
    <p:sldId id="261" r:id="rId34"/>
    <p:sldId id="337" r:id="rId35"/>
    <p:sldId id="313" r:id="rId36"/>
    <p:sldId id="314" r:id="rId37"/>
    <p:sldId id="315" r:id="rId38"/>
    <p:sldId id="316" r:id="rId39"/>
  </p:sldIdLst>
  <p:sldSz cx="9144000" cy="6858000" type="screen4x3"/>
  <p:notesSz cx="6808788" cy="994092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09T07:05:48.021"/>
    </inkml:context>
    <inkml:brush xml:id="br0">
      <inkml:brushProperty name="width" value="0.025" units="cm"/>
      <inkml:brushProperty name="height" value="0.025" units="cm"/>
      <inkml:brushProperty name="ignorePressure" value="1"/>
    </inkml:brush>
  </inkml:definitions>
  <inkml:trace contextRef="#ctx0" brushRef="#br0">8658 940,'-5'0,"-1"-5,0 4,1 6,-3 2,0 5,1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25T08:31:30.296"/>
    </inkml:context>
    <inkml:brush xml:id="br0">
      <inkml:brushProperty name="width" value="0.025" units="cm"/>
      <inkml:brushProperty name="height" value="0.025" units="cm"/>
      <inkml:brushProperty name="ignorePressure" value="1"/>
    </inkml:brush>
  </inkml:definitions>
  <inkml:trace contextRef="#ctx0" brushRef="#br0">28 1,'-5'0,"-1"0</inkml:trace>
  <inkml:trace contextRef="#ctx0" brushRef="#br0" timeOffset="266.919">0 1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25T08:31:29.532"/>
    </inkml:context>
    <inkml:brush xml:id="br0">
      <inkml:brushProperty name="width" value="0.025" units="cm"/>
      <inkml:brushProperty name="height" value="0.025" units="cm"/>
      <inkml:brushProperty name="ignorePressure" value="1"/>
    </inkml:brush>
  </inkml:definitions>
  <inkml:trace contextRef="#ctx0" brushRef="#br0">0 1</inkml:trace>
  <inkml:trace contextRef="#ctx0" brushRef="#br0" timeOffset="233.86">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577" tIns="45789" rIns="91577" bIns="45789"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idx="1"/>
          </p:nvPr>
        </p:nvSpPr>
        <p:spPr>
          <a:xfrm>
            <a:off x="3856738" y="0"/>
            <a:ext cx="2950475" cy="497046"/>
          </a:xfrm>
          <a:prstGeom prst="rect">
            <a:avLst/>
          </a:prstGeom>
        </p:spPr>
        <p:txBody>
          <a:bodyPr vert="horz" lIns="91577" tIns="45789" rIns="91577" bIns="45789" rtlCol="0"/>
          <a:lstStyle>
            <a:lvl1pPr algn="r" eaLnBrk="1" hangingPunct="1">
              <a:defRPr sz="1200">
                <a:cs typeface="Arial" charset="0"/>
              </a:defRPr>
            </a:lvl1pPr>
          </a:lstStyle>
          <a:p>
            <a:pPr>
              <a:defRPr/>
            </a:pPr>
            <a:fld id="{F74C39B9-B385-48CF-85B7-AB50D4D0FF63}" type="datetimeFigureOut">
              <a:rPr lang="en-US"/>
              <a:pPr>
                <a:defRPr/>
              </a:pPr>
              <a:t>2/25/2024</a:t>
            </a:fld>
            <a:endParaRPr lang="en-US"/>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pPr lvl="0"/>
            <a:endParaRPr lang="en-US" noProof="0"/>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1577" tIns="45789" rIns="91577" bIns="457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2153"/>
            <a:ext cx="2950475" cy="497046"/>
          </a:xfrm>
          <a:prstGeom prst="rect">
            <a:avLst/>
          </a:prstGeom>
        </p:spPr>
        <p:txBody>
          <a:bodyPr vert="horz" lIns="91577" tIns="45789" rIns="91577" bIns="45789" rtlCol="0" anchor="b"/>
          <a:lstStyle>
            <a:lvl1pPr algn="l" eaLnBrk="1" hangingPunct="1">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56738" y="9442153"/>
            <a:ext cx="2950475" cy="497046"/>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smtClean="0"/>
            </a:lvl1pPr>
          </a:lstStyle>
          <a:p>
            <a:pPr>
              <a:defRPr/>
            </a:pPr>
            <a:fld id="{3FEF4FF4-976B-4393-BF3F-0E71FF9FBA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CEE385-725C-41F2-90BA-B4A3099B7CCA}" type="slidenum">
              <a:rPr lang="en-US" altLang="en-US">
                <a:latin typeface="Times New Roman" panose="02020603050405020304" pitchFamily="18" charset="0"/>
              </a:rPr>
              <a:pPr>
                <a:spcBef>
                  <a:spcPct val="0"/>
                </a:spcBef>
              </a:pPr>
              <a:t>1</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E87286-EC8E-4195-A49A-54C889EDF043}" type="slidenum">
              <a:rPr lang="en-US" altLang="en-US">
                <a:latin typeface="Times New Roman" panose="02020603050405020304" pitchFamily="18" charset="0"/>
              </a:rPr>
              <a:pPr>
                <a:spcBef>
                  <a:spcPct val="0"/>
                </a:spcBef>
              </a:pPr>
              <a:t>10</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40EE4B-DBD7-48B3-9EAB-78A6861392C7}" type="slidenum">
              <a:rPr lang="en-US" altLang="en-US">
                <a:latin typeface="Times New Roman" panose="02020603050405020304" pitchFamily="18" charset="0"/>
              </a:rPr>
              <a:pPr>
                <a:spcBef>
                  <a:spcPct val="0"/>
                </a:spcBef>
              </a:pPr>
              <a:t>11</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0DE262-E138-4CD7-A900-9BF76225ACA9}" type="slidenum">
              <a:rPr lang="en-US" altLang="en-US">
                <a:latin typeface="Times New Roman" panose="02020603050405020304" pitchFamily="18" charset="0"/>
              </a:rPr>
              <a:pPr>
                <a:spcBef>
                  <a:spcPct val="0"/>
                </a:spcBef>
              </a:pPr>
              <a:t>12</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C6507F-C2CB-48C9-9525-9B6A215EC380}" type="slidenum">
              <a:rPr lang="en-US" altLang="en-US">
                <a:latin typeface="Times New Roman" panose="02020603050405020304" pitchFamily="18" charset="0"/>
              </a:rPr>
              <a:pPr>
                <a:spcBef>
                  <a:spcPct val="0"/>
                </a:spcBef>
              </a:pPr>
              <a:t>13</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3B6D73-55D4-4FFD-9FB6-E3BAC3C76B26}" type="slidenum">
              <a:rPr lang="en-US" altLang="en-US">
                <a:latin typeface="Times New Roman" panose="02020603050405020304" pitchFamily="18" charset="0"/>
              </a:rPr>
              <a:pPr>
                <a:spcBef>
                  <a:spcPct val="0"/>
                </a:spcBef>
              </a:pPr>
              <a:t>14</a:t>
            </a:fld>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C911DA-2738-4DB8-992E-893372130A48}" type="slidenum">
              <a:rPr lang="en-US" altLang="en-US">
                <a:latin typeface="Times New Roman" panose="02020603050405020304" pitchFamily="18" charset="0"/>
              </a:rPr>
              <a:pPr>
                <a:spcBef>
                  <a:spcPct val="0"/>
                </a:spcBef>
              </a:pPr>
              <a:t>15</a:t>
            </a:fld>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B59FE6-8776-4905-9512-208D3BBAA9D3}" type="slidenum">
              <a:rPr lang="en-US" altLang="en-US">
                <a:latin typeface="Times New Roman" panose="02020603050405020304" pitchFamily="18" charset="0"/>
              </a:rPr>
              <a:pPr>
                <a:spcBef>
                  <a:spcPct val="0"/>
                </a:spcBef>
              </a:pPr>
              <a:t>16</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4A2FFD-1DEB-4E23-BC9E-C1FF53C60369}" type="slidenum">
              <a:rPr lang="en-US" altLang="en-US">
                <a:latin typeface="Times New Roman" panose="02020603050405020304" pitchFamily="18" charset="0"/>
              </a:rPr>
              <a:pPr>
                <a:spcBef>
                  <a:spcPct val="0"/>
                </a:spcBef>
              </a:pPr>
              <a:t>17</a:t>
            </a:fld>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C14128-CF93-4ED7-AA8E-C9E17A3CCF6B}" type="slidenum">
              <a:rPr lang="en-US" altLang="en-US">
                <a:latin typeface="Times New Roman" panose="02020603050405020304" pitchFamily="18" charset="0"/>
              </a:rPr>
              <a:pPr>
                <a:spcBef>
                  <a:spcPct val="0"/>
                </a:spcBef>
              </a:pPr>
              <a:t>18</a:t>
            </a:fld>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5810A0-2059-495C-81D8-76EF16D85B3E}" type="slidenum">
              <a:rPr lang="en-US" altLang="en-US">
                <a:latin typeface="Times New Roman" panose="02020603050405020304" pitchFamily="18" charset="0"/>
              </a:rPr>
              <a:pPr>
                <a:spcBef>
                  <a:spcPct val="0"/>
                </a:spcBef>
              </a:pPr>
              <a:t>19</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8B7614-7DF8-424E-919B-5A90125FDB04}" type="slidenum">
              <a:rPr lang="en-US" altLang="en-US">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BD2F6D-EB9D-4C98-879C-93C5E5D9064A}" type="slidenum">
              <a:rPr lang="en-US" altLang="en-US">
                <a:latin typeface="Times New Roman" panose="02020603050405020304" pitchFamily="18" charset="0"/>
              </a:rPr>
              <a:pPr>
                <a:spcBef>
                  <a:spcPct val="0"/>
                </a:spcBef>
              </a:pPr>
              <a:t>21</a:t>
            </a:fld>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B4D1CE-873E-4959-8849-C4F41816E65B}" type="slidenum">
              <a:rPr lang="en-US" altLang="en-US">
                <a:latin typeface="Times New Roman" panose="02020603050405020304" pitchFamily="18" charset="0"/>
              </a:rPr>
              <a:pPr>
                <a:spcBef>
                  <a:spcPct val="0"/>
                </a:spcBef>
              </a:pPr>
              <a:t>22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809901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B4D1CE-873E-4959-8849-C4F41816E65B}" type="slidenum">
              <a:rPr lang="en-US" altLang="en-US">
                <a:latin typeface="Times New Roman" panose="02020603050405020304" pitchFamily="18" charset="0"/>
              </a:rPr>
              <a:pPr>
                <a:spcBef>
                  <a:spcPct val="0"/>
                </a:spcBef>
              </a:pPr>
              <a:t>23</a:t>
            </a:fld>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6C6B80-B124-4CCC-9D96-F13B6B708C56}" type="slidenum">
              <a:rPr lang="en-US" altLang="en-US">
                <a:latin typeface="Times New Roman" panose="02020603050405020304" pitchFamily="18" charset="0"/>
              </a:rPr>
              <a:pPr>
                <a:spcBef>
                  <a:spcPct val="0"/>
                </a:spcBef>
              </a:pPr>
              <a:t>24</a:t>
            </a:fld>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67AEF0-E330-43D5-B42E-9FF36C6DA772}" type="slidenum">
              <a:rPr lang="en-US" altLang="en-US">
                <a:latin typeface="Times New Roman" panose="02020603050405020304" pitchFamily="18" charset="0"/>
              </a:rPr>
              <a:pPr>
                <a:spcBef>
                  <a:spcPct val="0"/>
                </a:spcBef>
              </a:pPr>
              <a:t>26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79147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67AEF0-E330-43D5-B42E-9FF36C6DA772}" type="slidenum">
              <a:rPr lang="en-US" altLang="en-US">
                <a:latin typeface="Times New Roman" panose="02020603050405020304" pitchFamily="18" charset="0"/>
              </a:rPr>
              <a:pPr>
                <a:spcBef>
                  <a:spcPct val="0"/>
                </a:spcBef>
              </a:pPr>
              <a:t>27</a:t>
            </a:fld>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012355-8C84-4EE7-B389-77BB8DACB60C}" type="slidenum">
              <a:rPr lang="en-US" altLang="en-US">
                <a:latin typeface="Times New Roman" panose="02020603050405020304" pitchFamily="18" charset="0"/>
              </a:rPr>
              <a:pPr>
                <a:spcBef>
                  <a:spcPct val="0"/>
                </a:spcBef>
              </a:pPr>
              <a:t>35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8417510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F40101-0131-4EC3-A393-97B6BFA1F41D}" type="slidenum">
              <a:rPr lang="en-US" altLang="en-US">
                <a:latin typeface="Times New Roman" panose="02020603050405020304" pitchFamily="18" charset="0"/>
              </a:rPr>
              <a:pPr>
                <a:spcBef>
                  <a:spcPct val="0"/>
                </a:spcBef>
              </a:pPr>
              <a:t>36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7931810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F8527B-1FC9-42A3-915C-AF65F287BA92}" type="slidenum">
              <a:rPr lang="en-US" altLang="en-US">
                <a:latin typeface="Times New Roman" panose="02020603050405020304" pitchFamily="18" charset="0"/>
              </a:rPr>
              <a:pPr>
                <a:spcBef>
                  <a:spcPct val="0"/>
                </a:spcBef>
              </a:pPr>
              <a:t>37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252946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213D7D-47E3-48D0-AFC3-FAEFCA2754DD}" type="slidenum">
              <a:rPr lang="en-US" altLang="en-US">
                <a:latin typeface="Times New Roman" panose="02020603050405020304" pitchFamily="18" charset="0"/>
              </a:rPr>
              <a:pPr>
                <a:spcBef>
                  <a:spcPct val="0"/>
                </a:spcBef>
              </a:pPr>
              <a:t>38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32183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DA626C-BFED-49B8-BCAA-E11003FF24B2}" type="slidenum">
              <a:rPr lang="en-US" altLang="en-US">
                <a:latin typeface="Times New Roman" panose="02020603050405020304" pitchFamily="18" charset="0"/>
              </a:rPr>
              <a:pPr>
                <a:spcBef>
                  <a:spcPct val="0"/>
                </a:spcBef>
              </a:pPr>
              <a:t>3</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FE66B8-645A-4C07-8339-15FDCFA3B414}" type="slidenum">
              <a:rPr lang="en-US" altLang="en-US">
                <a:latin typeface="Times New Roman" panose="02020603050405020304" pitchFamily="18" charset="0"/>
              </a:rPr>
              <a:pPr>
                <a:spcBef>
                  <a:spcPct val="0"/>
                </a:spcBef>
              </a:pPr>
              <a:t>4</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721A29-C980-4D3B-BE15-0136365844BE}" type="slidenum">
              <a:rPr lang="en-US" altLang="en-US">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0A540-C699-449C-B6B8-38E3B150420F}" type="slidenum">
              <a:rPr lang="en-US" altLang="en-US">
                <a:latin typeface="Times New Roman" panose="02020603050405020304" pitchFamily="18" charset="0"/>
              </a:rPr>
              <a:pPr>
                <a:spcBef>
                  <a:spcPct val="0"/>
                </a:spcBef>
              </a:pPr>
              <a:t>6</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6C918F-676E-4FE1-B8DC-E0F4B43FE7FA}" type="slidenum">
              <a:rPr lang="en-US" altLang="en-US">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BF8D29-EF06-4E54-BD60-36E25DF0B4BA}" type="slidenum">
              <a:rPr lang="en-US" altLang="en-US">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A1F58B7B-A2A8-472A-9D95-E0D2F86838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86F1668A-1CBA-45AA-B040-E311BC2873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8C97AC3D-5350-480F-BB8E-C169C77F80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4064" indent="-286179" eaLnBrk="0" hangingPunct="0">
              <a:defRPr sz="2400">
                <a:solidFill>
                  <a:schemeClr val="tx1"/>
                </a:solidFill>
                <a:latin typeface="Times New Roman" panose="02020603050405020304" pitchFamily="18" charset="0"/>
                <a:cs typeface="Arial" panose="020B0604020202020204" pitchFamily="34" charset="0"/>
              </a:defRPr>
            </a:lvl2pPr>
            <a:lvl3pPr marL="1144715" indent="-228943" eaLnBrk="0" hangingPunct="0">
              <a:defRPr sz="2400">
                <a:solidFill>
                  <a:schemeClr val="tx1"/>
                </a:solidFill>
                <a:latin typeface="Times New Roman" panose="02020603050405020304" pitchFamily="18" charset="0"/>
                <a:cs typeface="Arial" panose="020B0604020202020204" pitchFamily="34" charset="0"/>
              </a:defRPr>
            </a:lvl3pPr>
            <a:lvl4pPr marL="1602600" indent="-228943" eaLnBrk="0" hangingPunct="0">
              <a:defRPr sz="2400">
                <a:solidFill>
                  <a:schemeClr val="tx1"/>
                </a:solidFill>
                <a:latin typeface="Times New Roman" panose="02020603050405020304" pitchFamily="18" charset="0"/>
                <a:cs typeface="Arial" panose="020B0604020202020204" pitchFamily="34" charset="0"/>
              </a:defRPr>
            </a:lvl4pPr>
            <a:lvl5pPr marL="2060486" indent="-228943" eaLnBrk="0" hangingPunct="0">
              <a:defRPr sz="2400">
                <a:solidFill>
                  <a:schemeClr val="tx1"/>
                </a:solidFill>
                <a:latin typeface="Times New Roman" panose="02020603050405020304" pitchFamily="18" charset="0"/>
                <a:cs typeface="Arial" panose="020B0604020202020204" pitchFamily="34" charset="0"/>
              </a:defRPr>
            </a:lvl5pPr>
            <a:lvl6pPr marL="2518372"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6258"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34144"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92029" indent="-228943"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5777856C-639D-4043-AF87-FEB5DCF5CB8C}"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F9761A-AEA2-4AFE-A092-1D0FA0E9D67E}" type="slidenum">
              <a:rPr lang="en-US" altLang="en-US"/>
              <a:pPr>
                <a:defRPr/>
              </a:pPr>
              <a:t>‹#›</a:t>
            </a:fld>
            <a:endParaRPr lang="en-US" altLang="en-US"/>
          </a:p>
        </p:txBody>
      </p:sp>
    </p:spTree>
    <p:extLst>
      <p:ext uri="{BB962C8B-B14F-4D97-AF65-F5344CB8AC3E}">
        <p14:creationId xmlns:p14="http://schemas.microsoft.com/office/powerpoint/2010/main" val="193738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6B6489-5076-438D-9E45-73EDBB5FEED0}" type="slidenum">
              <a:rPr lang="en-US" altLang="en-US"/>
              <a:pPr>
                <a:defRPr/>
              </a:pPr>
              <a:t>‹#›</a:t>
            </a:fld>
            <a:endParaRPr lang="en-US" altLang="en-US"/>
          </a:p>
        </p:txBody>
      </p:sp>
    </p:spTree>
    <p:extLst>
      <p:ext uri="{BB962C8B-B14F-4D97-AF65-F5344CB8AC3E}">
        <p14:creationId xmlns:p14="http://schemas.microsoft.com/office/powerpoint/2010/main" val="3338721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E03A0B-014D-4138-99E5-0633608A584B}" type="slidenum">
              <a:rPr lang="en-US" altLang="en-US"/>
              <a:pPr>
                <a:defRPr/>
              </a:pPr>
              <a:t>‹#›</a:t>
            </a:fld>
            <a:endParaRPr lang="en-US" altLang="en-US"/>
          </a:p>
        </p:txBody>
      </p:sp>
    </p:spTree>
    <p:extLst>
      <p:ext uri="{BB962C8B-B14F-4D97-AF65-F5344CB8AC3E}">
        <p14:creationId xmlns:p14="http://schemas.microsoft.com/office/powerpoint/2010/main" val="422916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A7BB3A-EA73-407D-ABBE-6B8A732E33D2}" type="slidenum">
              <a:rPr lang="en-US" altLang="en-US"/>
              <a:pPr>
                <a:defRPr/>
              </a:pPr>
              <a:t>‹#›</a:t>
            </a:fld>
            <a:endParaRPr lang="en-US" altLang="en-US"/>
          </a:p>
        </p:txBody>
      </p:sp>
    </p:spTree>
    <p:extLst>
      <p:ext uri="{BB962C8B-B14F-4D97-AF65-F5344CB8AC3E}">
        <p14:creationId xmlns:p14="http://schemas.microsoft.com/office/powerpoint/2010/main" val="1967732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25E1E4-9EA2-4F44-A2F9-0476A45A8AB4}" type="slidenum">
              <a:rPr lang="en-US" altLang="en-US"/>
              <a:pPr>
                <a:defRPr/>
              </a:pPr>
              <a:t>‹#›</a:t>
            </a:fld>
            <a:endParaRPr lang="en-US" altLang="en-US"/>
          </a:p>
        </p:txBody>
      </p:sp>
    </p:spTree>
    <p:extLst>
      <p:ext uri="{BB962C8B-B14F-4D97-AF65-F5344CB8AC3E}">
        <p14:creationId xmlns:p14="http://schemas.microsoft.com/office/powerpoint/2010/main" val="111418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611DFC-55C9-4339-A2E8-7738379B3405}" type="slidenum">
              <a:rPr lang="en-US" altLang="en-US"/>
              <a:pPr>
                <a:defRPr/>
              </a:pPr>
              <a:t>‹#›</a:t>
            </a:fld>
            <a:endParaRPr lang="en-US" altLang="en-US"/>
          </a:p>
        </p:txBody>
      </p:sp>
    </p:spTree>
    <p:extLst>
      <p:ext uri="{BB962C8B-B14F-4D97-AF65-F5344CB8AC3E}">
        <p14:creationId xmlns:p14="http://schemas.microsoft.com/office/powerpoint/2010/main" val="58250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B6694-36C4-4B23-B695-F77240668FDD}" type="slidenum">
              <a:rPr lang="en-US" altLang="en-US"/>
              <a:pPr>
                <a:defRPr/>
              </a:pPr>
              <a:t>‹#›</a:t>
            </a:fld>
            <a:endParaRPr lang="en-US" altLang="en-US"/>
          </a:p>
        </p:txBody>
      </p:sp>
    </p:spTree>
    <p:extLst>
      <p:ext uri="{BB962C8B-B14F-4D97-AF65-F5344CB8AC3E}">
        <p14:creationId xmlns:p14="http://schemas.microsoft.com/office/powerpoint/2010/main" val="388896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471EA8-88B5-432D-ADE3-7613101D7F3D}" type="slidenum">
              <a:rPr lang="en-US" altLang="en-US"/>
              <a:pPr>
                <a:defRPr/>
              </a:pPr>
              <a:t>‹#›</a:t>
            </a:fld>
            <a:endParaRPr lang="en-US" altLang="en-US"/>
          </a:p>
        </p:txBody>
      </p:sp>
    </p:spTree>
    <p:extLst>
      <p:ext uri="{BB962C8B-B14F-4D97-AF65-F5344CB8AC3E}">
        <p14:creationId xmlns:p14="http://schemas.microsoft.com/office/powerpoint/2010/main" val="137739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85CA47-64EF-44DE-BCE3-FF858A9A85C1}" type="slidenum">
              <a:rPr lang="en-US" altLang="en-US"/>
              <a:pPr>
                <a:defRPr/>
              </a:pPr>
              <a:t>‹#›</a:t>
            </a:fld>
            <a:endParaRPr lang="en-US" altLang="en-US"/>
          </a:p>
        </p:txBody>
      </p:sp>
    </p:spTree>
    <p:extLst>
      <p:ext uri="{BB962C8B-B14F-4D97-AF65-F5344CB8AC3E}">
        <p14:creationId xmlns:p14="http://schemas.microsoft.com/office/powerpoint/2010/main" val="298510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F189ED-D4D5-49B6-922A-D2B823354C13}" type="slidenum">
              <a:rPr lang="en-US" altLang="en-US"/>
              <a:pPr>
                <a:defRPr/>
              </a:pPr>
              <a:t>‹#›</a:t>
            </a:fld>
            <a:endParaRPr lang="en-US" altLang="en-US"/>
          </a:p>
        </p:txBody>
      </p:sp>
    </p:spTree>
    <p:extLst>
      <p:ext uri="{BB962C8B-B14F-4D97-AF65-F5344CB8AC3E}">
        <p14:creationId xmlns:p14="http://schemas.microsoft.com/office/powerpoint/2010/main" val="174401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0E8FA-03D3-42FE-A92F-4851692BC366}" type="slidenum">
              <a:rPr lang="en-US" altLang="en-US"/>
              <a:pPr>
                <a:defRPr/>
              </a:pPr>
              <a:t>‹#›</a:t>
            </a:fld>
            <a:endParaRPr lang="en-US" altLang="en-US"/>
          </a:p>
        </p:txBody>
      </p:sp>
    </p:spTree>
    <p:extLst>
      <p:ext uri="{BB962C8B-B14F-4D97-AF65-F5344CB8AC3E}">
        <p14:creationId xmlns:p14="http://schemas.microsoft.com/office/powerpoint/2010/main" val="369204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90984EB-085C-4033-BB8E-793EC1B5A1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Arial" charset="0"/>
        </a:defRPr>
      </a:lvl2pPr>
      <a:lvl3pPr algn="ctr" rtl="0" eaLnBrk="0" fontAlgn="base" hangingPunct="0">
        <a:spcBef>
          <a:spcPct val="0"/>
        </a:spcBef>
        <a:spcAft>
          <a:spcPct val="0"/>
        </a:spcAft>
        <a:defRPr sz="4400">
          <a:solidFill>
            <a:schemeClr val="tx2"/>
          </a:solidFill>
          <a:latin typeface="Times New Roman" pitchFamily="18" charset="0"/>
          <a:cs typeface="Arial" charset="0"/>
        </a:defRPr>
      </a:lvl3pPr>
      <a:lvl4pPr algn="ctr" rtl="0" eaLnBrk="0" fontAlgn="base" hangingPunct="0">
        <a:spcBef>
          <a:spcPct val="0"/>
        </a:spcBef>
        <a:spcAft>
          <a:spcPct val="0"/>
        </a:spcAft>
        <a:defRPr sz="4400">
          <a:solidFill>
            <a:schemeClr val="tx2"/>
          </a:solidFill>
          <a:latin typeface="Times New Roman" pitchFamily="18" charset="0"/>
          <a:cs typeface="Arial" charset="0"/>
        </a:defRPr>
      </a:lvl4pPr>
      <a:lvl5pPr algn="ctr" rtl="0" eaLnBrk="0" fontAlgn="base" hangingPunct="0">
        <a:spcBef>
          <a:spcPct val="0"/>
        </a:spcBef>
        <a:spcAft>
          <a:spcPct val="0"/>
        </a:spcAft>
        <a:defRPr sz="4400">
          <a:solidFill>
            <a:schemeClr val="tx2"/>
          </a:solidFill>
          <a:latin typeface="Times New Roman" pitchFamily="18"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ustomXml" Target="../ink/ink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3" Type="http://schemas.openxmlformats.org/officeDocument/2006/relationships/customXml" Target="../ink/ink3.xml"/><Relationship Id="rId3" Type="http://schemas.openxmlformats.org/officeDocument/2006/relationships/customXml" Target="../ink/ink2.xml"/><Relationship Id="rId12"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14" Type="http://schemas.openxmlformats.org/officeDocument/2006/relationships/image" Target="../media/image7.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a:solidFill>
                  <a:srgbClr val="FF0000"/>
                </a:solidFill>
              </a:rPr>
              <a:t>Pointers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b="1" dirty="0">
                <a:solidFill>
                  <a:srgbClr val="FF0000"/>
                </a:solidFill>
              </a:rPr>
              <a:t>Pointer operations cont.</a:t>
            </a:r>
            <a:endParaRPr lang="en-US" altLang="en-US" dirty="0">
              <a:solidFill>
                <a:srgbClr val="FF0000"/>
              </a:solidFill>
            </a:endParaRPr>
          </a:p>
        </p:txBody>
      </p:sp>
      <p:sp>
        <p:nvSpPr>
          <p:cNvPr id="21507" name="Content Placeholder 2"/>
          <p:cNvSpPr>
            <a:spLocks noGrp="1"/>
          </p:cNvSpPr>
          <p:nvPr>
            <p:ph idx="1"/>
          </p:nvPr>
        </p:nvSpPr>
        <p:spPr/>
        <p:txBody>
          <a:bodyPr/>
          <a:lstStyle/>
          <a:p>
            <a:pPr eaLnBrk="1" hangingPunct="1">
              <a:buFontTx/>
              <a:buNone/>
            </a:pPr>
            <a:r>
              <a:rPr lang="en-US" altLang="en-US"/>
              <a:t> if ( p1==p) // evaluates to 1 </a:t>
            </a:r>
          </a:p>
          <a:p>
            <a:pPr eaLnBrk="1" hangingPunct="1">
              <a:buFontTx/>
              <a:buNone/>
            </a:pPr>
            <a:r>
              <a:rPr lang="en-US" altLang="en-US"/>
              <a:t> if (p1 &gt;p) // evaluates to 0</a:t>
            </a:r>
          </a:p>
          <a:p>
            <a:pPr eaLnBrk="1" hangingPunct="1">
              <a:buFontTx/>
              <a:buNone/>
            </a:pPr>
            <a:r>
              <a:rPr lang="en-US" altLang="en-US"/>
              <a:t> if ( p1&gt;=p) // evaluates to 1</a:t>
            </a:r>
          </a:p>
          <a:p>
            <a:pPr eaLnBrk="1" hangingPunct="1">
              <a:buFontTx/>
              <a:buNone/>
            </a:pPr>
            <a:r>
              <a:rPr lang="en-US" altLang="en-US"/>
              <a:t> if ( p1&lt;=p) // evaluates to 1</a:t>
            </a:r>
          </a:p>
          <a:p>
            <a:pPr eaLnBrk="1" hangingPunct="1">
              <a:buFontTx/>
              <a:buNone/>
            </a:pPr>
            <a:r>
              <a:rPr lang="en-US" altLang="en-US"/>
              <a:t>if ( p1 != p) // evaluates to 0  </a:t>
            </a:r>
          </a:p>
          <a:p>
            <a:pPr eaLnBrk="1" hangingPunct="1">
              <a:buFontTx/>
              <a:buNone/>
            </a:pPr>
            <a:endParaRPr lang="en-US" altLang="en-US"/>
          </a:p>
          <a:p>
            <a:pPr eaLnBrk="1" hangingPunct="1">
              <a:buFontTx/>
              <a:buNone/>
            </a:pPr>
            <a:endParaRPr lang="en-US" altLang="en-US"/>
          </a:p>
          <a:p>
            <a:pPr eaLnBrk="1" hangingPunct="1">
              <a:buFontTx/>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solidFill>
                  <a:srgbClr val="FF0000"/>
                </a:solidFill>
              </a:rPr>
              <a:t>Pointer to Pointer</a:t>
            </a:r>
          </a:p>
        </p:txBody>
      </p:sp>
      <p:sp>
        <p:nvSpPr>
          <p:cNvPr id="23555" name="Content Placeholder 2"/>
          <p:cNvSpPr>
            <a:spLocks noGrp="1"/>
          </p:cNvSpPr>
          <p:nvPr>
            <p:ph idx="1"/>
          </p:nvPr>
        </p:nvSpPr>
        <p:spPr/>
        <p:txBody>
          <a:bodyPr/>
          <a:lstStyle/>
          <a:p>
            <a:pPr eaLnBrk="1" hangingPunct="1">
              <a:buFontTx/>
              <a:buNone/>
            </a:pPr>
            <a:r>
              <a:rPr lang="en-US" altLang="en-US"/>
              <a:t>Example:</a:t>
            </a:r>
          </a:p>
          <a:p>
            <a:pPr eaLnBrk="1" hangingPunct="1">
              <a:buFontTx/>
              <a:buNone/>
            </a:pPr>
            <a:r>
              <a:rPr lang="en-US" altLang="en-US"/>
              <a:t>int *p;</a:t>
            </a:r>
          </a:p>
          <a:p>
            <a:pPr eaLnBrk="1" hangingPunct="1">
              <a:buFontTx/>
              <a:buNone/>
            </a:pPr>
            <a:r>
              <a:rPr lang="en-US" altLang="en-US"/>
              <a:t>int *pt = &amp;p; // error</a:t>
            </a:r>
          </a:p>
          <a:p>
            <a:pPr eaLnBrk="1" hangingPunct="1">
              <a:buFontTx/>
              <a:buNone/>
            </a:pPr>
            <a:r>
              <a:rPr lang="en-US" altLang="en-US"/>
              <a:t>int **pp; // pointer to pointer to integer</a:t>
            </a:r>
          </a:p>
          <a:p>
            <a:pPr eaLnBrk="1" hangingPunct="1">
              <a:buFontTx/>
              <a:buNone/>
            </a:pPr>
            <a:r>
              <a:rPr lang="en-US" altLang="en-US"/>
              <a:t>pp = &amp;p; // ok</a:t>
            </a:r>
          </a:p>
          <a:p>
            <a:pPr eaLnBrk="1" hangingPunct="1">
              <a:buFontTx/>
              <a:buNone/>
            </a:pPr>
            <a:endParaRPr lang="en-US" altLang="en-US"/>
          </a:p>
          <a:p>
            <a:pPr eaLnBrk="1" hangingPunct="1">
              <a:buFontTx/>
              <a:buNone/>
            </a:pPr>
            <a:r>
              <a:rPr lang="en-US" altLang="en-US"/>
              <a:t>See next slide ( example contd.)</a:t>
            </a:r>
          </a:p>
          <a:p>
            <a:pPr eaLnBrk="1" hangingPunct="1">
              <a:buFontTx/>
              <a:buNone/>
            </a:pPr>
            <a:endParaRPr lang="en-US" altLang="en-US"/>
          </a:p>
          <a:p>
            <a:pPr eaLnBrk="1" hangingPunct="1">
              <a:buFontTx/>
              <a:buNone/>
            </a:pPr>
            <a:endParaRPr lang="en-US" altLang="en-US"/>
          </a:p>
          <a:p>
            <a:pPr eaLnBrk="1" hangingPunct="1">
              <a:buFontTx/>
              <a:buNone/>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solidFill>
                  <a:srgbClr val="FF0000"/>
                </a:solidFill>
              </a:rPr>
              <a:t>Pointer to pointer contd.</a:t>
            </a:r>
          </a:p>
        </p:txBody>
      </p:sp>
      <p:sp>
        <p:nvSpPr>
          <p:cNvPr id="25603" name="Content Placeholder 2"/>
          <p:cNvSpPr>
            <a:spLocks noGrp="1"/>
          </p:cNvSpPr>
          <p:nvPr>
            <p:ph idx="1"/>
          </p:nvPr>
        </p:nvSpPr>
        <p:spPr/>
        <p:txBody>
          <a:bodyPr/>
          <a:lstStyle/>
          <a:p>
            <a:pPr eaLnBrk="1" hangingPunct="1">
              <a:buFontTx/>
              <a:buNone/>
            </a:pPr>
            <a:r>
              <a:rPr lang="en-US" altLang="en-US" dirty="0"/>
              <a:t>int x=8;</a:t>
            </a:r>
          </a:p>
          <a:p>
            <a:pPr eaLnBrk="1" hangingPunct="1">
              <a:buFontTx/>
              <a:buNone/>
            </a:pPr>
            <a:r>
              <a:rPr lang="en-US" altLang="en-US" dirty="0"/>
              <a:t>P=&amp;x;</a:t>
            </a:r>
          </a:p>
          <a:p>
            <a:pPr eaLnBrk="1" hangingPunct="1">
              <a:buFontTx/>
              <a:buNone/>
            </a:pPr>
            <a:r>
              <a:rPr lang="en-US" altLang="en-US" dirty="0"/>
              <a:t>cout&lt;&lt;*p; //8</a:t>
            </a:r>
          </a:p>
          <a:p>
            <a:pPr eaLnBrk="1" hangingPunct="1">
              <a:buFontTx/>
              <a:buNone/>
            </a:pPr>
            <a:r>
              <a:rPr lang="en-US" altLang="en-US" dirty="0"/>
              <a:t>cout&lt;&lt;pp;// 0x 2000 (</a:t>
            </a:r>
            <a:r>
              <a:rPr lang="en-US" altLang="en-US" sz="1600" dirty="0"/>
              <a:t>address where p is stored in memory</a:t>
            </a:r>
            <a:r>
              <a:rPr lang="en-US" altLang="en-US" dirty="0"/>
              <a:t>)</a:t>
            </a:r>
          </a:p>
          <a:p>
            <a:pPr eaLnBrk="1" hangingPunct="1">
              <a:buFontTx/>
              <a:buNone/>
            </a:pPr>
            <a:r>
              <a:rPr lang="en-US" altLang="en-US" dirty="0"/>
              <a:t>cout&lt;&lt;*pp; // 0xFF4 (</a:t>
            </a:r>
            <a:r>
              <a:rPr lang="en-US" altLang="en-US" sz="1600" dirty="0"/>
              <a:t>address of x , which is stored in p</a:t>
            </a:r>
            <a:r>
              <a:rPr lang="en-US" altLang="en-US" dirty="0"/>
              <a:t>)</a:t>
            </a:r>
          </a:p>
          <a:p>
            <a:pPr eaLnBrk="1" hangingPunct="1">
              <a:buFontTx/>
              <a:buNone/>
            </a:pPr>
            <a:r>
              <a:rPr lang="en-US" altLang="en-US" dirty="0"/>
              <a:t>cout&lt;&lt;**pp;// 8 ( </a:t>
            </a:r>
            <a:r>
              <a:rPr lang="en-US" altLang="en-US" sz="1800" dirty="0"/>
              <a:t>value of x </a:t>
            </a:r>
            <a:r>
              <a:rPr lang="en-US" alt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304800"/>
            <a:ext cx="7772400" cy="762000"/>
          </a:xfrm>
        </p:spPr>
        <p:txBody>
          <a:bodyPr/>
          <a:lstStyle/>
          <a:p>
            <a:pPr eaLnBrk="1" hangingPunct="1"/>
            <a:r>
              <a:rPr lang="en-US" altLang="en-US" sz="2400" b="1" dirty="0">
                <a:solidFill>
                  <a:srgbClr val="FF0000"/>
                </a:solidFill>
              </a:rPr>
              <a:t>Pointer operations (</a:t>
            </a:r>
            <a:r>
              <a:rPr lang="en-US" altLang="en-US" sz="2400" b="1" dirty="0" err="1">
                <a:solidFill>
                  <a:srgbClr val="FF0000"/>
                </a:solidFill>
              </a:rPr>
              <a:t>Cont</a:t>
            </a:r>
            <a:r>
              <a:rPr lang="en-US" altLang="en-US" sz="2400" b="1" dirty="0">
                <a:solidFill>
                  <a:srgbClr val="FF0000"/>
                </a:solidFill>
              </a:rPr>
              <a:t>)</a:t>
            </a:r>
          </a:p>
        </p:txBody>
      </p:sp>
      <p:sp>
        <p:nvSpPr>
          <p:cNvPr id="35843" name="Rectangle 3"/>
          <p:cNvSpPr>
            <a:spLocks noGrp="1" noChangeArrowheads="1"/>
          </p:cNvSpPr>
          <p:nvPr>
            <p:ph type="body" idx="1"/>
          </p:nvPr>
        </p:nvSpPr>
        <p:spPr>
          <a:xfrm>
            <a:off x="0" y="1295400"/>
            <a:ext cx="8915400" cy="4038600"/>
          </a:xfrm>
        </p:spPr>
        <p:txBody>
          <a:bodyPr/>
          <a:lstStyle/>
          <a:p>
            <a:pPr eaLnBrk="1" hangingPunct="1"/>
            <a:endParaRPr lang="en-US" altLang="en-US"/>
          </a:p>
          <a:p>
            <a:pPr eaLnBrk="1" hangingPunct="1"/>
            <a:r>
              <a:rPr lang="en-US" altLang="en-US" sz="2800"/>
              <a:t>A pointer may be incremented (++) or decremented (--).</a:t>
            </a:r>
          </a:p>
          <a:p>
            <a:pPr eaLnBrk="1" hangingPunct="1"/>
            <a:r>
              <a:rPr lang="en-US" altLang="en-US" sz="2800"/>
              <a:t>An integer may be added to a pointer (+ or +=).	</a:t>
            </a:r>
          </a:p>
          <a:p>
            <a:pPr eaLnBrk="1" hangingPunct="1"/>
            <a:r>
              <a:rPr lang="en-US" altLang="en-US" sz="2800"/>
              <a:t>An integer may be subtracted from a pointer (- or -=).</a:t>
            </a:r>
          </a:p>
          <a:p>
            <a:pPr eaLnBrk="1" hangingPunct="1"/>
            <a:r>
              <a:rPr lang="en-US" altLang="en-US" sz="2800"/>
              <a:t>One pointer may be subtracted from another. The result is equal to the difference between the pointers values divided by data type size.</a:t>
            </a:r>
          </a:p>
          <a:p>
            <a:pPr eaLnBrk="1" hangingPunct="1">
              <a:buFontTx/>
              <a:buNone/>
            </a:pPr>
            <a:endParaRPr lang="en-US"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38200" y="228600"/>
            <a:ext cx="7772400" cy="1143000"/>
          </a:xfrm>
        </p:spPr>
        <p:txBody>
          <a:bodyPr/>
          <a:lstStyle/>
          <a:p>
            <a:pPr eaLnBrk="1" hangingPunct="1"/>
            <a:r>
              <a:rPr lang="en-US" altLang="en-US" dirty="0">
                <a:solidFill>
                  <a:srgbClr val="FF0000"/>
                </a:solidFill>
              </a:rPr>
              <a:t>Example</a:t>
            </a:r>
          </a:p>
        </p:txBody>
      </p:sp>
      <p:sp>
        <p:nvSpPr>
          <p:cNvPr id="37891" name="Rectangle 3"/>
          <p:cNvSpPr>
            <a:spLocks noGrp="1" noChangeArrowheads="1"/>
          </p:cNvSpPr>
          <p:nvPr>
            <p:ph type="body" idx="1"/>
          </p:nvPr>
        </p:nvSpPr>
        <p:spPr>
          <a:xfrm>
            <a:off x="685800" y="1371600"/>
            <a:ext cx="7772400" cy="5257800"/>
          </a:xfrm>
        </p:spPr>
        <p:txBody>
          <a:bodyPr/>
          <a:lstStyle/>
          <a:p>
            <a:pPr eaLnBrk="1" hangingPunct="1">
              <a:buFontTx/>
              <a:buNone/>
            </a:pPr>
            <a:r>
              <a:rPr lang="en-US" altLang="en-US" dirty="0"/>
              <a:t>int x;</a:t>
            </a:r>
          </a:p>
          <a:p>
            <a:pPr eaLnBrk="1" hangingPunct="1">
              <a:buFontTx/>
              <a:buNone/>
            </a:pPr>
            <a:r>
              <a:rPr lang="en-US" altLang="en-US" dirty="0"/>
              <a:t>int *y=&amp;x;</a:t>
            </a:r>
          </a:p>
          <a:p>
            <a:pPr eaLnBrk="1" hangingPunct="1">
              <a:buFontTx/>
              <a:buNone/>
            </a:pPr>
            <a:r>
              <a:rPr lang="en-US" altLang="en-US" dirty="0"/>
              <a:t>y++; //increases y by 4</a:t>
            </a:r>
          </a:p>
          <a:p>
            <a:pPr eaLnBrk="1" hangingPunct="1">
              <a:buFontTx/>
              <a:buNone/>
            </a:pPr>
            <a:r>
              <a:rPr lang="en-US" altLang="en-US" dirty="0"/>
              <a:t>y+=5; //increases y </a:t>
            </a:r>
            <a:r>
              <a:rPr lang="en-US" altLang="en-US"/>
              <a:t>by 20</a:t>
            </a:r>
            <a:endParaRPr lang="en-US" altLang="en-US" dirty="0"/>
          </a:p>
          <a:p>
            <a:pPr eaLnBrk="1" hangingPunct="1">
              <a:buFontTx/>
              <a:buNone/>
            </a:pPr>
            <a:r>
              <a:rPr lang="en-US" altLang="en-US" dirty="0"/>
              <a:t>double z;</a:t>
            </a:r>
          </a:p>
          <a:p>
            <a:pPr eaLnBrk="1" hangingPunct="1">
              <a:buFontTx/>
              <a:buNone/>
            </a:pPr>
            <a:r>
              <a:rPr lang="en-US" altLang="en-US" dirty="0"/>
              <a:t>double *w=&amp;z;</a:t>
            </a:r>
          </a:p>
          <a:p>
            <a:pPr eaLnBrk="1" hangingPunct="1">
              <a:buFontTx/>
              <a:buNone/>
            </a:pPr>
            <a:r>
              <a:rPr lang="en-US" altLang="en-US" dirty="0"/>
              <a:t>w--; //decreases w by 8</a:t>
            </a:r>
          </a:p>
          <a:p>
            <a:pPr eaLnBrk="1" hangingPunct="1">
              <a:buFontTx/>
              <a:buNone/>
            </a:pPr>
            <a:r>
              <a:rPr lang="en-US" altLang="en-US" dirty="0"/>
              <a:t>w-=5; //decreases w by 40</a:t>
            </a:r>
          </a:p>
          <a:p>
            <a:pPr eaLnBrk="1" hangingPunct="1"/>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8600"/>
            <a:ext cx="7772400" cy="1524000"/>
          </a:xfrm>
        </p:spPr>
        <p:txBody>
          <a:bodyPr/>
          <a:lstStyle/>
          <a:p>
            <a:pPr eaLnBrk="1" hangingPunct="1"/>
            <a:r>
              <a:rPr lang="en-US" altLang="en-US" sz="2800" b="1" dirty="0">
                <a:solidFill>
                  <a:srgbClr val="FF0000"/>
                </a:solidFill>
              </a:rPr>
              <a:t>The relationship between pointers and arrays</a:t>
            </a:r>
          </a:p>
        </p:txBody>
      </p:sp>
      <p:sp>
        <p:nvSpPr>
          <p:cNvPr id="39939" name="Rectangle 3"/>
          <p:cNvSpPr>
            <a:spLocks noGrp="1" noChangeArrowheads="1"/>
          </p:cNvSpPr>
          <p:nvPr>
            <p:ph type="body" idx="1"/>
          </p:nvPr>
        </p:nvSpPr>
        <p:spPr/>
        <p:txBody>
          <a:bodyPr/>
          <a:lstStyle/>
          <a:p>
            <a:pPr eaLnBrk="1" hangingPunct="1">
              <a:buFontTx/>
              <a:buNone/>
            </a:pPr>
            <a:endParaRPr lang="en-US" altLang="en-US" dirty="0"/>
          </a:p>
          <a:p>
            <a:pPr marL="0" indent="0" eaLnBrk="1" hangingPunct="1">
              <a:buNone/>
            </a:pPr>
            <a:r>
              <a:rPr lang="en-US" altLang="en-US" dirty="0"/>
              <a:t>- An array name is considered as one of the following:</a:t>
            </a:r>
          </a:p>
          <a:p>
            <a:pPr marL="0" indent="0" eaLnBrk="1" hangingPunct="1">
              <a:buNone/>
            </a:pPr>
            <a:r>
              <a:rPr lang="en-US" altLang="en-US" dirty="0"/>
              <a:t> A constant pointer that always points to the first element in the array OR a reference to the first element in the array.</a:t>
            </a:r>
            <a:r>
              <a:rPr lang="ar-JO" altLang="en-US" dirty="0"/>
              <a:t> </a:t>
            </a:r>
            <a:r>
              <a:rPr lang="en-US" altLang="en-US" dirty="0"/>
              <a:t> </a:t>
            </a:r>
          </a:p>
          <a:p>
            <a:pPr marL="0" indent="0" eaLnBrk="1" hangingPunct="1">
              <a:buNone/>
            </a:pPr>
            <a:r>
              <a:rPr lang="en-US" altLang="en-US" dirty="0"/>
              <a:t>- Pointers can be used to do any operation involving array subscribing.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228600"/>
            <a:ext cx="7772400" cy="914400"/>
          </a:xfrm>
        </p:spPr>
        <p:txBody>
          <a:bodyPr/>
          <a:lstStyle/>
          <a:p>
            <a:pPr eaLnBrk="1" hangingPunct="1"/>
            <a:r>
              <a:rPr lang="en-US" altLang="en-US" sz="2800" b="1" dirty="0">
                <a:solidFill>
                  <a:srgbClr val="FF0000"/>
                </a:solidFill>
              </a:rPr>
              <a:t>Example</a:t>
            </a:r>
          </a:p>
        </p:txBody>
      </p:sp>
      <p:sp>
        <p:nvSpPr>
          <p:cNvPr id="41987" name="Rectangle 3"/>
          <p:cNvSpPr>
            <a:spLocks noGrp="1" noChangeArrowheads="1"/>
          </p:cNvSpPr>
          <p:nvPr>
            <p:ph type="body" idx="1"/>
          </p:nvPr>
        </p:nvSpPr>
        <p:spPr>
          <a:xfrm>
            <a:off x="685800" y="1219200"/>
            <a:ext cx="7772400" cy="5486400"/>
          </a:xfrm>
        </p:spPr>
        <p:txBody>
          <a:bodyPr/>
          <a:lstStyle/>
          <a:p>
            <a:pPr eaLnBrk="1" hangingPunct="1">
              <a:lnSpc>
                <a:spcPct val="80000"/>
              </a:lnSpc>
              <a:buFontTx/>
              <a:buNone/>
            </a:pPr>
            <a:endParaRPr lang="en-US" altLang="en-US" sz="2800"/>
          </a:p>
          <a:p>
            <a:pPr eaLnBrk="1" hangingPunct="1">
              <a:lnSpc>
                <a:spcPct val="80000"/>
              </a:lnSpc>
              <a:buFontTx/>
              <a:buNone/>
            </a:pPr>
            <a:r>
              <a:rPr lang="en-US" altLang="en-US" sz="2800"/>
              <a:t>int b[5], *bPtr;</a:t>
            </a:r>
          </a:p>
          <a:p>
            <a:pPr eaLnBrk="1" hangingPunct="1">
              <a:lnSpc>
                <a:spcPct val="80000"/>
              </a:lnSpc>
              <a:buFontTx/>
              <a:buNone/>
            </a:pPr>
            <a:endParaRPr lang="en-US" altLang="en-US" sz="2800"/>
          </a:p>
          <a:p>
            <a:pPr eaLnBrk="1" hangingPunct="1">
              <a:lnSpc>
                <a:spcPct val="80000"/>
              </a:lnSpc>
              <a:buFontTx/>
              <a:buNone/>
            </a:pPr>
            <a:r>
              <a:rPr lang="en-US" altLang="en-US" sz="2800"/>
              <a:t>b++; //compiler error</a:t>
            </a:r>
          </a:p>
          <a:p>
            <a:pPr eaLnBrk="1" hangingPunct="1">
              <a:lnSpc>
                <a:spcPct val="80000"/>
              </a:lnSpc>
              <a:buFontTx/>
              <a:buNone/>
            </a:pPr>
            <a:endParaRPr lang="en-US" altLang="en-US" sz="2800"/>
          </a:p>
          <a:p>
            <a:pPr eaLnBrk="1" hangingPunct="1">
              <a:lnSpc>
                <a:spcPct val="80000"/>
              </a:lnSpc>
              <a:buFontTx/>
              <a:buNone/>
            </a:pPr>
            <a:r>
              <a:rPr lang="en-US" altLang="en-US" sz="2800"/>
              <a:t>b=bPtr; //compiler error</a:t>
            </a:r>
          </a:p>
          <a:p>
            <a:pPr eaLnBrk="1" hangingPunct="1">
              <a:lnSpc>
                <a:spcPct val="80000"/>
              </a:lnSpc>
              <a:buFontTx/>
              <a:buNone/>
            </a:pPr>
            <a:endParaRPr lang="en-US" altLang="en-US" sz="2800"/>
          </a:p>
          <a:p>
            <a:pPr eaLnBrk="1" hangingPunct="1">
              <a:lnSpc>
                <a:spcPct val="80000"/>
              </a:lnSpc>
              <a:buFontTx/>
              <a:buNone/>
            </a:pPr>
            <a:r>
              <a:rPr lang="en-US" altLang="en-US" sz="2800"/>
              <a:t>bPtr=b; </a:t>
            </a:r>
          </a:p>
          <a:p>
            <a:pPr eaLnBrk="1" hangingPunct="1">
              <a:lnSpc>
                <a:spcPct val="80000"/>
              </a:lnSpc>
              <a:buFontTx/>
              <a:buNone/>
            </a:pPr>
            <a:r>
              <a:rPr lang="en-US" altLang="en-US" sz="2800"/>
              <a:t>Is equivalent to:</a:t>
            </a:r>
          </a:p>
          <a:p>
            <a:pPr eaLnBrk="1" hangingPunct="1">
              <a:lnSpc>
                <a:spcPct val="80000"/>
              </a:lnSpc>
              <a:buFontTx/>
              <a:buNone/>
            </a:pPr>
            <a:r>
              <a:rPr lang="en-US" altLang="en-US" sz="2800"/>
              <a:t>bPtr=&amp;b[0];</a:t>
            </a:r>
          </a:p>
          <a:p>
            <a:pPr eaLnBrk="1" hangingPunct="1">
              <a:lnSpc>
                <a:spcPct val="80000"/>
              </a:lnSpc>
              <a:buFontTx/>
              <a:buNone/>
            </a:pPr>
            <a:endParaRPr lang="en-US" altLang="en-US" sz="2800"/>
          </a:p>
          <a:p>
            <a:pPr eaLnBrk="1" hangingPunct="1">
              <a:lnSpc>
                <a:spcPct val="80000"/>
              </a:lnSpc>
              <a:buFontTx/>
              <a:buNone/>
            </a:pPr>
            <a:r>
              <a:rPr lang="en-US" altLang="en-US" sz="2800"/>
              <a:t>if (b==&amp;b[0]) …//always true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228600"/>
            <a:ext cx="7772400" cy="914400"/>
          </a:xfrm>
        </p:spPr>
        <p:txBody>
          <a:bodyPr/>
          <a:lstStyle/>
          <a:p>
            <a:pPr eaLnBrk="1" hangingPunct="1"/>
            <a:r>
              <a:rPr lang="en-US" altLang="en-US" sz="2800" b="1" dirty="0">
                <a:solidFill>
                  <a:srgbClr val="FF0000"/>
                </a:solidFill>
              </a:rPr>
              <a:t>Example (Cont.)</a:t>
            </a:r>
          </a:p>
        </p:txBody>
      </p:sp>
      <p:sp>
        <p:nvSpPr>
          <p:cNvPr id="44035" name="Rectangle 3"/>
          <p:cNvSpPr>
            <a:spLocks noGrp="1" noChangeArrowheads="1"/>
          </p:cNvSpPr>
          <p:nvPr>
            <p:ph type="body" idx="1"/>
          </p:nvPr>
        </p:nvSpPr>
        <p:spPr>
          <a:xfrm>
            <a:off x="685800" y="1219200"/>
            <a:ext cx="7772400" cy="5486400"/>
          </a:xfrm>
        </p:spPr>
        <p:txBody>
          <a:bodyPr/>
          <a:lstStyle/>
          <a:p>
            <a:pPr eaLnBrk="1" hangingPunct="1">
              <a:lnSpc>
                <a:spcPct val="90000"/>
              </a:lnSpc>
              <a:buFontTx/>
              <a:buNone/>
            </a:pPr>
            <a:endParaRPr lang="en-US" altLang="en-US" sz="2800"/>
          </a:p>
          <a:p>
            <a:pPr eaLnBrk="1" hangingPunct="1">
              <a:lnSpc>
                <a:spcPct val="90000"/>
              </a:lnSpc>
              <a:buFontTx/>
              <a:buNone/>
            </a:pPr>
            <a:r>
              <a:rPr lang="en-US" altLang="en-US" sz="2800"/>
              <a:t>b[3] </a:t>
            </a:r>
          </a:p>
          <a:p>
            <a:pPr eaLnBrk="1" hangingPunct="1">
              <a:lnSpc>
                <a:spcPct val="90000"/>
              </a:lnSpc>
              <a:buFontTx/>
              <a:buNone/>
            </a:pPr>
            <a:r>
              <a:rPr lang="en-US" altLang="en-US" sz="2800"/>
              <a:t>can be replaced with</a:t>
            </a:r>
          </a:p>
          <a:p>
            <a:pPr eaLnBrk="1" hangingPunct="1">
              <a:lnSpc>
                <a:spcPct val="90000"/>
              </a:lnSpc>
              <a:buFontTx/>
              <a:buNone/>
            </a:pPr>
            <a:r>
              <a:rPr lang="en-US" altLang="en-US" sz="2800"/>
              <a:t>*(bPtr+3)</a:t>
            </a:r>
          </a:p>
          <a:p>
            <a:pPr eaLnBrk="1" hangingPunct="1">
              <a:lnSpc>
                <a:spcPct val="90000"/>
              </a:lnSpc>
              <a:buFontTx/>
              <a:buNone/>
            </a:pPr>
            <a:endParaRPr lang="en-US" altLang="en-US" sz="2800"/>
          </a:p>
          <a:p>
            <a:pPr eaLnBrk="1" hangingPunct="1">
              <a:lnSpc>
                <a:spcPct val="90000"/>
              </a:lnSpc>
              <a:buFontTx/>
              <a:buNone/>
            </a:pPr>
            <a:r>
              <a:rPr lang="en-US" altLang="en-US" sz="2800"/>
              <a:t>Or can be replaced with</a:t>
            </a:r>
          </a:p>
          <a:p>
            <a:pPr eaLnBrk="1" hangingPunct="1">
              <a:lnSpc>
                <a:spcPct val="90000"/>
              </a:lnSpc>
              <a:buFontTx/>
              <a:buNone/>
            </a:pPr>
            <a:r>
              <a:rPr lang="en-US" altLang="en-US" sz="2800"/>
              <a:t>*(b+3)</a:t>
            </a:r>
          </a:p>
          <a:p>
            <a:pPr eaLnBrk="1" hangingPunct="1">
              <a:lnSpc>
                <a:spcPct val="90000"/>
              </a:lnSpc>
              <a:buFontTx/>
              <a:buNone/>
            </a:pPr>
            <a:endParaRPr lang="en-US" altLang="en-US" sz="2800"/>
          </a:p>
          <a:p>
            <a:pPr eaLnBrk="1" hangingPunct="1">
              <a:lnSpc>
                <a:spcPct val="90000"/>
              </a:lnSpc>
              <a:buFontTx/>
              <a:buNone/>
            </a:pPr>
            <a:r>
              <a:rPr lang="en-US" altLang="en-US" sz="2800"/>
              <a:t>*bPtr+3</a:t>
            </a:r>
          </a:p>
          <a:p>
            <a:pPr eaLnBrk="1" hangingPunct="1">
              <a:lnSpc>
                <a:spcPct val="90000"/>
              </a:lnSpc>
              <a:buFontTx/>
              <a:buNone/>
            </a:pPr>
            <a:r>
              <a:rPr lang="en-US" altLang="en-US" sz="2800"/>
              <a:t>is equivalent to</a:t>
            </a:r>
          </a:p>
          <a:p>
            <a:pPr eaLnBrk="1" hangingPunct="1">
              <a:lnSpc>
                <a:spcPct val="90000"/>
              </a:lnSpc>
              <a:buFontTx/>
              <a:buNone/>
            </a:pPr>
            <a:r>
              <a:rPr lang="en-US" altLang="en-US" sz="2800"/>
              <a:t>b[0]+3</a:t>
            </a:r>
          </a:p>
          <a:p>
            <a:pPr eaLnBrk="1" hangingPunct="1">
              <a:lnSpc>
                <a:spcPct val="90000"/>
              </a:lnSpc>
              <a:buFontTx/>
              <a:buNone/>
            </a:pPr>
            <a:endParaRPr lang="en-US" alt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28600"/>
            <a:ext cx="7772400" cy="914400"/>
          </a:xfrm>
        </p:spPr>
        <p:txBody>
          <a:bodyPr/>
          <a:lstStyle/>
          <a:p>
            <a:pPr eaLnBrk="1" hangingPunct="1"/>
            <a:r>
              <a:rPr lang="en-US" altLang="en-US" sz="2800" b="1" dirty="0">
                <a:solidFill>
                  <a:srgbClr val="FF0000"/>
                </a:solidFill>
              </a:rPr>
              <a:t>Example (Cont.)</a:t>
            </a:r>
          </a:p>
        </p:txBody>
      </p:sp>
      <p:sp>
        <p:nvSpPr>
          <p:cNvPr id="46083" name="Rectangle 3"/>
          <p:cNvSpPr>
            <a:spLocks noGrp="1" noChangeArrowheads="1"/>
          </p:cNvSpPr>
          <p:nvPr>
            <p:ph type="body" idx="1"/>
          </p:nvPr>
        </p:nvSpPr>
        <p:spPr>
          <a:xfrm>
            <a:off x="685800" y="1219200"/>
            <a:ext cx="7772400" cy="5486400"/>
          </a:xfrm>
        </p:spPr>
        <p:txBody>
          <a:bodyPr/>
          <a:lstStyle/>
          <a:p>
            <a:pPr eaLnBrk="1" hangingPunct="1">
              <a:lnSpc>
                <a:spcPct val="90000"/>
              </a:lnSpc>
              <a:buFontTx/>
              <a:buNone/>
            </a:pPr>
            <a:endParaRPr lang="en-US" altLang="en-US" sz="2800" dirty="0"/>
          </a:p>
          <a:p>
            <a:pPr eaLnBrk="1" hangingPunct="1">
              <a:lnSpc>
                <a:spcPct val="90000"/>
              </a:lnSpc>
              <a:buFontTx/>
              <a:buNone/>
            </a:pPr>
            <a:r>
              <a:rPr lang="en-US" altLang="en-US" sz="2400" dirty="0"/>
              <a:t>&amp;b[3]</a:t>
            </a:r>
          </a:p>
          <a:p>
            <a:pPr eaLnBrk="1" hangingPunct="1">
              <a:lnSpc>
                <a:spcPct val="90000"/>
              </a:lnSpc>
              <a:buFontTx/>
              <a:buNone/>
            </a:pPr>
            <a:r>
              <a:rPr lang="en-US" altLang="en-US" sz="2400" dirty="0"/>
              <a:t>is equivalent to</a:t>
            </a:r>
          </a:p>
          <a:p>
            <a:pPr eaLnBrk="1" hangingPunct="1">
              <a:lnSpc>
                <a:spcPct val="90000"/>
              </a:lnSpc>
              <a:buFontTx/>
              <a:buNone/>
            </a:pPr>
            <a:r>
              <a:rPr lang="en-US" altLang="en-US" sz="2400" dirty="0"/>
              <a:t>bPtr+3</a:t>
            </a:r>
          </a:p>
          <a:p>
            <a:pPr eaLnBrk="1" hangingPunct="1">
              <a:lnSpc>
                <a:spcPct val="90000"/>
              </a:lnSpc>
              <a:buFontTx/>
              <a:buNone/>
            </a:pPr>
            <a:r>
              <a:rPr lang="en-US" altLang="en-US" sz="2400" dirty="0"/>
              <a:t>And is </a:t>
            </a:r>
            <a:r>
              <a:rPr lang="en-US" altLang="en-US" sz="2400" dirty="0" err="1"/>
              <a:t>equiavalent</a:t>
            </a:r>
            <a:r>
              <a:rPr lang="en-US" altLang="en-US" sz="2400" dirty="0"/>
              <a:t> to:</a:t>
            </a:r>
          </a:p>
          <a:p>
            <a:pPr eaLnBrk="1" hangingPunct="1">
              <a:lnSpc>
                <a:spcPct val="90000"/>
              </a:lnSpc>
              <a:buFontTx/>
              <a:buNone/>
            </a:pPr>
            <a:r>
              <a:rPr lang="en-US" altLang="en-US" sz="2400" dirty="0"/>
              <a:t>b+3</a:t>
            </a:r>
          </a:p>
          <a:p>
            <a:pPr eaLnBrk="1" hangingPunct="1">
              <a:lnSpc>
                <a:spcPct val="90000"/>
              </a:lnSpc>
              <a:buFontTx/>
              <a:buNone/>
            </a:pPr>
            <a:endParaRPr lang="en-US" altLang="en-US" sz="2400" dirty="0"/>
          </a:p>
          <a:p>
            <a:pPr eaLnBrk="1" hangingPunct="1">
              <a:lnSpc>
                <a:spcPct val="90000"/>
              </a:lnSpc>
              <a:buFontTx/>
              <a:buNone/>
            </a:pPr>
            <a:r>
              <a:rPr lang="en-US" altLang="en-US" sz="2400" dirty="0" err="1"/>
              <a:t>bPtr</a:t>
            </a:r>
            <a:r>
              <a:rPr lang="en-US" altLang="en-US" sz="2400" dirty="0"/>
              <a:t>=&amp;b[2];</a:t>
            </a:r>
          </a:p>
          <a:p>
            <a:pPr eaLnBrk="1" hangingPunct="1">
              <a:lnSpc>
                <a:spcPct val="90000"/>
              </a:lnSpc>
              <a:buFontTx/>
              <a:buNone/>
            </a:pPr>
            <a:r>
              <a:rPr lang="en-US" altLang="en-US" sz="2400" dirty="0"/>
              <a:t>cout&lt;&lt;*(bPtr+2); //prints b[4]</a:t>
            </a:r>
          </a:p>
          <a:p>
            <a:pPr eaLnBrk="1" hangingPunct="1">
              <a:lnSpc>
                <a:spcPct val="90000"/>
              </a:lnSpc>
              <a:buFontTx/>
              <a:buNone/>
            </a:pPr>
            <a:r>
              <a:rPr lang="en-US" altLang="en-US" sz="2400" dirty="0"/>
              <a:t>*(</a:t>
            </a:r>
            <a:r>
              <a:rPr lang="en-US" altLang="en-US" sz="2400" dirty="0" err="1"/>
              <a:t>bPtr</a:t>
            </a:r>
            <a:r>
              <a:rPr lang="en-US" altLang="en-US" sz="2400" dirty="0"/>
              <a:t>++); //increments </a:t>
            </a:r>
            <a:r>
              <a:rPr lang="en-US" altLang="en-US" sz="2400" dirty="0" err="1"/>
              <a:t>bPtr</a:t>
            </a:r>
            <a:endParaRPr lang="en-US" altLang="en-US" sz="2400" dirty="0"/>
          </a:p>
          <a:p>
            <a:pPr eaLnBrk="1" hangingPunct="1">
              <a:lnSpc>
                <a:spcPct val="90000"/>
              </a:lnSpc>
              <a:buFontTx/>
              <a:buNone/>
            </a:pPr>
            <a:r>
              <a:rPr lang="en-US" altLang="en-US" sz="2400" dirty="0"/>
              <a:t>(*</a:t>
            </a:r>
            <a:r>
              <a:rPr lang="en-US" altLang="en-US" sz="2400" dirty="0" err="1"/>
              <a:t>bPtr</a:t>
            </a:r>
            <a:r>
              <a:rPr lang="en-US" altLang="en-US" sz="2400" dirty="0"/>
              <a:t>)++; //increments b[2]</a:t>
            </a:r>
          </a:p>
          <a:p>
            <a:pPr eaLnBrk="1" hangingPunct="1">
              <a:lnSpc>
                <a:spcPct val="90000"/>
              </a:lnSpc>
              <a:buFontTx/>
              <a:buNone/>
            </a:pPr>
            <a:r>
              <a:rPr lang="en-US" altLang="en-US" sz="2400" dirty="0"/>
              <a:t>cout&lt;&lt;*</a:t>
            </a:r>
            <a:r>
              <a:rPr lang="en-US" altLang="en-US" sz="2400" dirty="0" err="1"/>
              <a:t>bptr</a:t>
            </a:r>
            <a:r>
              <a:rPr lang="en-US" altLang="en-US" sz="2400" dirty="0"/>
              <a:t>++;</a:t>
            </a:r>
          </a:p>
          <a:p>
            <a:pPr eaLnBrk="1" hangingPunct="1">
              <a:lnSpc>
                <a:spcPct val="90000"/>
              </a:lnSpc>
              <a:buFontTx/>
              <a:buNone/>
            </a:pPr>
            <a:r>
              <a:rPr lang="en-US" altLang="en-US" sz="2400" dirty="0"/>
              <a:t>cout&lt;&lt;++*</a:t>
            </a:r>
            <a:r>
              <a:rPr lang="en-US" altLang="en-US" sz="2400" dirty="0" err="1"/>
              <a:t>bptr</a:t>
            </a:r>
            <a:r>
              <a:rPr lang="en-US" altLang="en-US" sz="24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0"/>
            <a:ext cx="7772400" cy="1143000"/>
          </a:xfrm>
        </p:spPr>
        <p:txBody>
          <a:bodyPr/>
          <a:lstStyle/>
          <a:p>
            <a:pPr eaLnBrk="1" hangingPunct="1"/>
            <a:r>
              <a:rPr lang="en-US" altLang="en-US" dirty="0">
                <a:solidFill>
                  <a:srgbClr val="FF0000"/>
                </a:solidFill>
              </a:rPr>
              <a:t>Example: sum array</a:t>
            </a:r>
          </a:p>
        </p:txBody>
      </p:sp>
      <p:sp>
        <p:nvSpPr>
          <p:cNvPr id="48131" name="Rectangle 3"/>
          <p:cNvSpPr>
            <a:spLocks noGrp="1" noChangeArrowheads="1"/>
          </p:cNvSpPr>
          <p:nvPr>
            <p:ph type="body" idx="1"/>
          </p:nvPr>
        </p:nvSpPr>
        <p:spPr>
          <a:xfrm>
            <a:off x="685800" y="1295400"/>
            <a:ext cx="7772400" cy="5562600"/>
          </a:xfrm>
        </p:spPr>
        <p:txBody>
          <a:bodyPr/>
          <a:lstStyle/>
          <a:p>
            <a:pPr eaLnBrk="1" hangingPunct="1">
              <a:lnSpc>
                <a:spcPct val="80000"/>
              </a:lnSpc>
              <a:buFontTx/>
              <a:buNone/>
            </a:pPr>
            <a:endParaRPr lang="en-US" altLang="en-US" sz="2400" dirty="0"/>
          </a:p>
          <a:p>
            <a:pPr eaLnBrk="1" hangingPunct="1">
              <a:lnSpc>
                <a:spcPct val="80000"/>
              </a:lnSpc>
              <a:buFontTx/>
              <a:buNone/>
            </a:pPr>
            <a:r>
              <a:rPr lang="en-US" altLang="en-US" sz="2400" dirty="0"/>
              <a:t>//using array notation</a:t>
            </a:r>
          </a:p>
          <a:p>
            <a:pPr eaLnBrk="1" hangingPunct="1">
              <a:lnSpc>
                <a:spcPct val="80000"/>
              </a:lnSpc>
              <a:buFontTx/>
              <a:buNone/>
            </a:pPr>
            <a:r>
              <a:rPr lang="en-US" altLang="en-US" sz="2400" dirty="0"/>
              <a:t>int </a:t>
            </a:r>
            <a:r>
              <a:rPr lang="en-US" altLang="en-US" sz="2400" dirty="0" err="1"/>
              <a:t>sumArray</a:t>
            </a:r>
            <a:r>
              <a:rPr lang="en-US" altLang="en-US" sz="2400" dirty="0"/>
              <a:t>(int X[ ], int size){</a:t>
            </a:r>
          </a:p>
          <a:p>
            <a:pPr eaLnBrk="1" hangingPunct="1">
              <a:lnSpc>
                <a:spcPct val="80000"/>
              </a:lnSpc>
              <a:buFontTx/>
              <a:buNone/>
            </a:pPr>
            <a:r>
              <a:rPr lang="en-US" altLang="en-US" sz="2400" dirty="0"/>
              <a:t>	int sum=0;</a:t>
            </a:r>
          </a:p>
          <a:p>
            <a:pPr eaLnBrk="1" hangingPunct="1">
              <a:lnSpc>
                <a:spcPct val="80000"/>
              </a:lnSpc>
              <a:buFontTx/>
              <a:buNone/>
            </a:pPr>
            <a:r>
              <a:rPr lang="en-US" altLang="en-US" sz="2400" dirty="0"/>
              <a:t>	for (int </a:t>
            </a:r>
            <a:r>
              <a:rPr lang="en-US" altLang="en-US" sz="2400" dirty="0" err="1"/>
              <a:t>i</a:t>
            </a:r>
            <a:r>
              <a:rPr lang="en-US" altLang="en-US" sz="2400" dirty="0"/>
              <a:t>=0;i&lt;=size-1;i++) sum+=X[</a:t>
            </a:r>
            <a:r>
              <a:rPr lang="en-US" altLang="en-US" sz="2400" dirty="0" err="1"/>
              <a:t>i</a:t>
            </a:r>
            <a:r>
              <a:rPr lang="en-US" altLang="en-US" sz="2400" dirty="0"/>
              <a:t>];</a:t>
            </a:r>
          </a:p>
          <a:p>
            <a:pPr eaLnBrk="1" hangingPunct="1">
              <a:lnSpc>
                <a:spcPct val="80000"/>
              </a:lnSpc>
              <a:buFontTx/>
              <a:buNone/>
            </a:pPr>
            <a:r>
              <a:rPr lang="en-US" altLang="en-US" sz="2400" dirty="0"/>
              <a:t>	return sum;</a:t>
            </a:r>
          </a:p>
          <a:p>
            <a:pPr eaLnBrk="1" hangingPunct="1">
              <a:lnSpc>
                <a:spcPct val="80000"/>
              </a:lnSpc>
              <a:buFontTx/>
              <a:buNone/>
            </a:pPr>
            <a:r>
              <a:rPr lang="en-US" altLang="en-US" sz="2400" dirty="0"/>
              <a:t>}</a:t>
            </a:r>
          </a:p>
          <a:p>
            <a:pPr eaLnBrk="1" hangingPunct="1">
              <a:lnSpc>
                <a:spcPct val="80000"/>
              </a:lnSpc>
              <a:buFontTx/>
              <a:buNone/>
            </a:pPr>
            <a:endParaRPr lang="en-US" altLang="en-US" sz="2400" dirty="0"/>
          </a:p>
          <a:p>
            <a:pPr eaLnBrk="1" hangingPunct="1">
              <a:lnSpc>
                <a:spcPct val="80000"/>
              </a:lnSpc>
              <a:buFontTx/>
              <a:buNone/>
            </a:pPr>
            <a:r>
              <a:rPr lang="en-US" altLang="en-US" sz="2400" dirty="0"/>
              <a:t>//using pointer notation</a:t>
            </a:r>
          </a:p>
          <a:p>
            <a:pPr eaLnBrk="1" hangingPunct="1">
              <a:lnSpc>
                <a:spcPct val="80000"/>
              </a:lnSpc>
              <a:buFontTx/>
              <a:buNone/>
            </a:pPr>
            <a:r>
              <a:rPr lang="en-US" altLang="en-US" sz="2400" dirty="0"/>
              <a:t>int </a:t>
            </a:r>
            <a:r>
              <a:rPr lang="en-US" altLang="en-US" sz="2400" dirty="0" err="1"/>
              <a:t>sumArray</a:t>
            </a:r>
            <a:r>
              <a:rPr lang="en-US" altLang="en-US" sz="2400" dirty="0"/>
              <a:t>(int*X, int size){</a:t>
            </a:r>
          </a:p>
          <a:p>
            <a:pPr eaLnBrk="1" hangingPunct="1">
              <a:lnSpc>
                <a:spcPct val="80000"/>
              </a:lnSpc>
              <a:buFontTx/>
              <a:buNone/>
            </a:pPr>
            <a:r>
              <a:rPr lang="en-US" altLang="en-US" sz="2400" dirty="0"/>
              <a:t>	int *</a:t>
            </a:r>
            <a:r>
              <a:rPr lang="en-US" altLang="en-US" sz="2400" dirty="0" err="1"/>
              <a:t>xptr</a:t>
            </a:r>
            <a:r>
              <a:rPr lang="en-US" altLang="en-US" sz="2400" dirty="0"/>
              <a:t>; </a:t>
            </a:r>
          </a:p>
          <a:p>
            <a:pPr eaLnBrk="1" hangingPunct="1">
              <a:lnSpc>
                <a:spcPct val="80000"/>
              </a:lnSpc>
              <a:buFontTx/>
              <a:buNone/>
            </a:pPr>
            <a:r>
              <a:rPr lang="en-US" altLang="en-US" sz="2400" dirty="0"/>
              <a:t>	int sum=0;</a:t>
            </a:r>
          </a:p>
          <a:p>
            <a:pPr eaLnBrk="1" hangingPunct="1">
              <a:lnSpc>
                <a:spcPct val="80000"/>
              </a:lnSpc>
              <a:buFontTx/>
              <a:buNone/>
            </a:pPr>
            <a:r>
              <a:rPr lang="en-US" altLang="en-US" sz="2400" dirty="0"/>
              <a:t>	for (</a:t>
            </a:r>
            <a:r>
              <a:rPr lang="en-US" altLang="en-US" sz="2400" dirty="0" err="1"/>
              <a:t>xptr</a:t>
            </a:r>
            <a:r>
              <a:rPr lang="en-US" altLang="en-US" sz="2400" dirty="0"/>
              <a:t>=&amp;X[0]; </a:t>
            </a:r>
            <a:r>
              <a:rPr lang="en-US" altLang="en-US" sz="2400" dirty="0" err="1"/>
              <a:t>xptr</a:t>
            </a:r>
            <a:r>
              <a:rPr lang="en-US" altLang="en-US" sz="2400" dirty="0"/>
              <a:t>&lt;=&amp;X[size-1]; </a:t>
            </a:r>
            <a:r>
              <a:rPr lang="en-US" altLang="en-US" sz="2400" dirty="0" err="1"/>
              <a:t>xptr</a:t>
            </a:r>
            <a:r>
              <a:rPr lang="en-US" altLang="en-US" sz="2400" dirty="0"/>
              <a:t>++) sum+=*</a:t>
            </a:r>
            <a:r>
              <a:rPr lang="en-US" altLang="en-US" sz="2400" dirty="0" err="1"/>
              <a:t>xptr</a:t>
            </a:r>
            <a:r>
              <a:rPr lang="en-US" altLang="en-US" sz="2400" dirty="0"/>
              <a:t>;</a:t>
            </a:r>
          </a:p>
          <a:p>
            <a:pPr eaLnBrk="1" hangingPunct="1">
              <a:lnSpc>
                <a:spcPct val="80000"/>
              </a:lnSpc>
              <a:buFontTx/>
              <a:buNone/>
            </a:pPr>
            <a:r>
              <a:rPr lang="en-US" altLang="en-US" sz="2400" dirty="0"/>
              <a:t>	return sum;</a:t>
            </a:r>
          </a:p>
          <a:p>
            <a:pPr eaLnBrk="1" hangingPunct="1">
              <a:lnSpc>
                <a:spcPct val="80000"/>
              </a:lnSpc>
              <a:buFontTx/>
              <a:buNone/>
            </a:pPr>
            <a:r>
              <a:rPr lang="en-US" altLang="en-US" sz="2400" dirty="0"/>
              <a:t>}</a:t>
            </a:r>
          </a:p>
          <a:p>
            <a:pPr eaLnBrk="1" hangingPunct="1">
              <a:lnSpc>
                <a:spcPct val="80000"/>
              </a:lnSpc>
              <a:buFontTx/>
              <a:buNone/>
            </a:pP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solidFill>
                  <a:srgbClr val="FF0000"/>
                </a:solidFill>
              </a:rPr>
              <a:t>Introduction</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sz="2400"/>
              <a:t>Main memory is a sequence of memory locations that are addressed 0, 1, 2, …</a:t>
            </a:r>
          </a:p>
          <a:p>
            <a:pPr eaLnBrk="1" hangingPunct="1">
              <a:lnSpc>
                <a:spcPct val="90000"/>
              </a:lnSpc>
            </a:pPr>
            <a:r>
              <a:rPr lang="en-US" altLang="en-US" sz="2400"/>
              <a:t>Pointers are variables that contain memory addresses as their values. </a:t>
            </a:r>
          </a:p>
          <a:p>
            <a:pPr eaLnBrk="1" hangingPunct="1">
              <a:lnSpc>
                <a:spcPct val="90000"/>
              </a:lnSpc>
            </a:pPr>
            <a:r>
              <a:rPr lang="en-US" altLang="en-US" sz="2400"/>
              <a:t>A pointer containing an address of some location is said to be a pointer to that location.</a:t>
            </a:r>
          </a:p>
          <a:p>
            <a:pPr eaLnBrk="1" hangingPunct="1">
              <a:lnSpc>
                <a:spcPct val="90000"/>
              </a:lnSpc>
            </a:pPr>
            <a:r>
              <a:rPr lang="en-US" altLang="en-US" sz="2400"/>
              <a:t>A pointer variable can have NULL (or 0) value meaning that the pointer does not point to any memory location. </a:t>
            </a:r>
          </a:p>
          <a:p>
            <a:pPr eaLnBrk="1" hangingPunct="1">
              <a:lnSpc>
                <a:spcPct val="90000"/>
              </a:lnSpc>
            </a:pPr>
            <a:r>
              <a:rPr lang="en-US" altLang="en-US" sz="2400"/>
              <a:t>Zero is the only integer value that can be assigned to a pointer.</a:t>
            </a:r>
          </a:p>
          <a:p>
            <a:pPr eaLnBrk="1" hangingPunct="1">
              <a:lnSpc>
                <a:spcPct val="90000"/>
              </a:lnSpc>
            </a:pPr>
            <a:r>
              <a:rPr lang="en-US" altLang="en-US" sz="2400"/>
              <a:t>Size of pointer is often 4 bytes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8546A-D79C-4982-A4AC-FD9520B6B051}"/>
              </a:ext>
            </a:extLst>
          </p:cNvPr>
          <p:cNvSpPr>
            <a:spLocks noGrp="1"/>
          </p:cNvSpPr>
          <p:nvPr>
            <p:ph type="title"/>
          </p:nvPr>
        </p:nvSpPr>
        <p:spPr>
          <a:xfrm>
            <a:off x="685800" y="228600"/>
            <a:ext cx="7772400" cy="533400"/>
          </a:xfrm>
        </p:spPr>
        <p:txBody>
          <a:bodyPr/>
          <a:lstStyle/>
          <a:p>
            <a:r>
              <a:rPr lang="en-US" altLang="en-US" sz="3200" dirty="0">
                <a:solidFill>
                  <a:srgbClr val="FF0000"/>
                </a:solidFill>
              </a:rPr>
              <a:t>Example: sum array</a:t>
            </a:r>
            <a:endParaRPr lang="en-GB" sz="3200" dirty="0"/>
          </a:p>
        </p:txBody>
      </p:sp>
      <p:sp>
        <p:nvSpPr>
          <p:cNvPr id="3" name="Content Placeholder 2">
            <a:extLst>
              <a:ext uri="{FF2B5EF4-FFF2-40B4-BE49-F238E27FC236}">
                <a16:creationId xmlns:a16="http://schemas.microsoft.com/office/drawing/2014/main" id="{04B48324-5C39-4E0D-8124-ED03A99D643B}"/>
              </a:ext>
            </a:extLst>
          </p:cNvPr>
          <p:cNvSpPr>
            <a:spLocks noGrp="1"/>
          </p:cNvSpPr>
          <p:nvPr>
            <p:ph idx="1"/>
          </p:nvPr>
        </p:nvSpPr>
        <p:spPr>
          <a:xfrm>
            <a:off x="685800" y="838200"/>
            <a:ext cx="7772400" cy="5867400"/>
          </a:xfrm>
        </p:spPr>
        <p:txBody>
          <a:bodyPr/>
          <a:lstStyle/>
          <a:p>
            <a:pPr marL="0" indent="0">
              <a:buNone/>
            </a:pPr>
            <a:r>
              <a:rPr lang="en-GB" sz="2000" dirty="0"/>
              <a:t>#include "iostream"</a:t>
            </a:r>
          </a:p>
          <a:p>
            <a:pPr marL="0" indent="0">
              <a:buNone/>
            </a:pPr>
            <a:r>
              <a:rPr lang="en-GB" sz="2000" dirty="0"/>
              <a:t>using namespace std;</a:t>
            </a:r>
          </a:p>
          <a:p>
            <a:pPr marL="0" indent="0">
              <a:buNone/>
            </a:pPr>
            <a:r>
              <a:rPr lang="en-GB" sz="2000" dirty="0"/>
              <a:t>int Sum(int* A, int size)</a:t>
            </a:r>
          </a:p>
          <a:p>
            <a:pPr marL="0" indent="0">
              <a:buNone/>
            </a:pPr>
            <a:r>
              <a:rPr lang="en-GB" sz="2000" dirty="0"/>
              <a:t>{</a:t>
            </a:r>
          </a:p>
          <a:p>
            <a:pPr marL="0" indent="0">
              <a:buNone/>
            </a:pPr>
            <a:r>
              <a:rPr lang="en-GB" sz="2000" dirty="0"/>
              <a:t>int s = 0;</a:t>
            </a:r>
          </a:p>
          <a:p>
            <a:pPr marL="0" indent="0">
              <a:buNone/>
            </a:pPr>
            <a:r>
              <a:rPr lang="en-GB" sz="2000" dirty="0"/>
              <a:t>for (int* p = A; p &lt; A + size; p++)</a:t>
            </a:r>
          </a:p>
          <a:p>
            <a:pPr marL="0" indent="0">
              <a:buNone/>
            </a:pPr>
            <a:r>
              <a:rPr lang="en-GB" sz="2000" dirty="0"/>
              <a:t>{</a:t>
            </a:r>
          </a:p>
          <a:p>
            <a:pPr marL="0" indent="0">
              <a:buNone/>
            </a:pPr>
            <a:r>
              <a:rPr lang="en-GB" sz="2000" dirty="0"/>
              <a:t>s = s + *p;</a:t>
            </a:r>
          </a:p>
          <a:p>
            <a:pPr marL="0" indent="0">
              <a:buNone/>
            </a:pPr>
            <a:r>
              <a:rPr lang="en-GB" sz="2000" dirty="0"/>
              <a:t>}</a:t>
            </a:r>
          </a:p>
          <a:p>
            <a:pPr marL="0" indent="0">
              <a:buNone/>
            </a:pPr>
            <a:r>
              <a:rPr lang="en-GB" sz="2000" dirty="0"/>
              <a:t>return s;</a:t>
            </a:r>
          </a:p>
          <a:p>
            <a:pPr marL="0" indent="0">
              <a:buNone/>
            </a:pPr>
            <a:r>
              <a:rPr lang="en-GB" sz="2000" dirty="0"/>
              <a:t>}</a:t>
            </a:r>
          </a:p>
          <a:p>
            <a:pPr marL="0" indent="0">
              <a:buNone/>
            </a:pPr>
            <a:r>
              <a:rPr lang="en-GB" sz="2000" dirty="0"/>
              <a:t>void main()</a:t>
            </a:r>
          </a:p>
          <a:p>
            <a:pPr marL="0" indent="0">
              <a:buNone/>
            </a:pPr>
            <a:r>
              <a:rPr lang="en-GB" sz="2000" dirty="0"/>
              <a:t>{</a:t>
            </a:r>
          </a:p>
          <a:p>
            <a:pPr marL="0" indent="0">
              <a:buNone/>
            </a:pPr>
            <a:r>
              <a:rPr lang="en-GB" sz="2000" dirty="0"/>
              <a:t>int B[10] = { 10,1,2,1,1,1,1,1,1 };</a:t>
            </a:r>
          </a:p>
          <a:p>
            <a:pPr marL="0" indent="0">
              <a:buNone/>
            </a:pPr>
            <a:r>
              <a:rPr lang="en-GB" sz="2000" dirty="0" err="1"/>
              <a:t>cout</a:t>
            </a:r>
            <a:r>
              <a:rPr lang="en-GB" sz="2000" dirty="0"/>
              <a:t> &lt;&lt; Sum(B, 10);</a:t>
            </a:r>
          </a:p>
          <a:p>
            <a:pPr marL="0" indent="0">
              <a:buNone/>
            </a:pPr>
            <a:r>
              <a:rPr lang="en-GB" sz="2000" dirty="0"/>
              <a:t>}</a:t>
            </a:r>
          </a:p>
          <a:p>
            <a:pPr marL="0" indent="0">
              <a:buNone/>
            </a:pPr>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3309288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0"/>
            <a:ext cx="7772400" cy="685800"/>
          </a:xfrm>
        </p:spPr>
        <p:txBody>
          <a:bodyPr/>
          <a:lstStyle/>
          <a:p>
            <a:pPr algn="l" eaLnBrk="1" hangingPunct="1"/>
            <a:r>
              <a:rPr lang="en-US" altLang="en-US" sz="2800" dirty="0">
                <a:solidFill>
                  <a:srgbClr val="FF0000"/>
                </a:solidFill>
              </a:rPr>
              <a:t>Example: Find string length</a:t>
            </a:r>
          </a:p>
        </p:txBody>
      </p:sp>
      <p:sp>
        <p:nvSpPr>
          <p:cNvPr id="50179" name="Rectangle 3"/>
          <p:cNvSpPr>
            <a:spLocks noGrp="1" noChangeArrowheads="1"/>
          </p:cNvSpPr>
          <p:nvPr>
            <p:ph type="body" idx="1"/>
          </p:nvPr>
        </p:nvSpPr>
        <p:spPr>
          <a:xfrm>
            <a:off x="685800" y="685800"/>
            <a:ext cx="7772400" cy="5486400"/>
          </a:xfrm>
        </p:spPr>
        <p:txBody>
          <a:bodyPr/>
          <a:lstStyle/>
          <a:p>
            <a:pPr eaLnBrk="1" hangingPunct="1">
              <a:lnSpc>
                <a:spcPct val="80000"/>
              </a:lnSpc>
              <a:buFontTx/>
              <a:buNone/>
            </a:pPr>
            <a:r>
              <a:rPr lang="en-US" altLang="en-US" sz="2000" dirty="0"/>
              <a:t>//using array notation</a:t>
            </a:r>
          </a:p>
          <a:p>
            <a:pPr eaLnBrk="1" hangingPunct="1">
              <a:lnSpc>
                <a:spcPct val="80000"/>
              </a:lnSpc>
              <a:buFontTx/>
              <a:buNone/>
            </a:pPr>
            <a:r>
              <a:rPr lang="en-US" altLang="en-US" sz="2000" dirty="0"/>
              <a:t>int length(char X[ ]){</a:t>
            </a:r>
          </a:p>
          <a:p>
            <a:pPr eaLnBrk="1" hangingPunct="1">
              <a:lnSpc>
                <a:spcPct val="80000"/>
              </a:lnSpc>
              <a:buFontTx/>
              <a:buNone/>
            </a:pPr>
            <a:r>
              <a:rPr lang="en-US" altLang="en-US" sz="2000" dirty="0"/>
              <a:t>	int c=0;</a:t>
            </a:r>
          </a:p>
          <a:p>
            <a:pPr eaLnBrk="1" hangingPunct="1">
              <a:lnSpc>
                <a:spcPct val="80000"/>
              </a:lnSpc>
              <a:buFontTx/>
              <a:buNone/>
            </a:pPr>
            <a:r>
              <a:rPr lang="en-US" altLang="en-US" sz="2000" dirty="0"/>
              <a:t>	for (int </a:t>
            </a:r>
            <a:r>
              <a:rPr lang="en-US" altLang="en-US" sz="2000" dirty="0" err="1"/>
              <a:t>i</a:t>
            </a:r>
            <a:r>
              <a:rPr lang="en-US" altLang="en-US" sz="2000" dirty="0"/>
              <a:t>=0;X[</a:t>
            </a:r>
            <a:r>
              <a:rPr lang="en-US" altLang="en-US" sz="2000" dirty="0" err="1"/>
              <a:t>i</a:t>
            </a:r>
            <a:r>
              <a:rPr lang="en-US" altLang="en-US" sz="2000" dirty="0"/>
              <a:t>];</a:t>
            </a:r>
            <a:r>
              <a:rPr lang="en-US" altLang="en-US" sz="2000" dirty="0" err="1"/>
              <a:t>i</a:t>
            </a:r>
            <a:r>
              <a:rPr lang="en-US" altLang="en-US" sz="2000" dirty="0"/>
              <a:t>++) </a:t>
            </a:r>
            <a:r>
              <a:rPr lang="en-US" altLang="en-US" sz="2000" dirty="0" err="1"/>
              <a:t>c++</a:t>
            </a:r>
            <a:r>
              <a:rPr lang="en-US" altLang="en-US" sz="2000" dirty="0"/>
              <a:t>;</a:t>
            </a:r>
          </a:p>
          <a:p>
            <a:pPr eaLnBrk="1" hangingPunct="1">
              <a:lnSpc>
                <a:spcPct val="80000"/>
              </a:lnSpc>
              <a:buFontTx/>
              <a:buNone/>
            </a:pPr>
            <a:r>
              <a:rPr lang="en-US" altLang="en-US" sz="2000" dirty="0"/>
              <a:t>	return c;</a:t>
            </a:r>
          </a:p>
          <a:p>
            <a:pPr eaLnBrk="1" hangingPunct="1">
              <a:lnSpc>
                <a:spcPct val="80000"/>
              </a:lnSpc>
              <a:buFontTx/>
              <a:buNone/>
            </a:pPr>
            <a:r>
              <a:rPr lang="en-US" altLang="en-US" sz="2000" dirty="0"/>
              <a:t>}</a:t>
            </a:r>
            <a:endParaRPr lang="ar-JO" altLang="en-US" sz="2000" dirty="0"/>
          </a:p>
          <a:p>
            <a:pPr rtl="1" eaLnBrk="1" hangingPunct="1">
              <a:lnSpc>
                <a:spcPct val="80000"/>
              </a:lnSpc>
              <a:buFontTx/>
              <a:buNone/>
            </a:pPr>
            <a:r>
              <a:rPr lang="en-GB" altLang="en-US" sz="2000" dirty="0"/>
              <a:t>OR</a:t>
            </a:r>
          </a:p>
          <a:p>
            <a:pPr eaLnBrk="1" hangingPunct="1">
              <a:lnSpc>
                <a:spcPct val="80000"/>
              </a:lnSpc>
              <a:buFontTx/>
              <a:buNone/>
            </a:pPr>
            <a:r>
              <a:rPr lang="en-US" altLang="en-US" sz="2000" dirty="0"/>
              <a:t>int length(char X[ ]){</a:t>
            </a:r>
          </a:p>
          <a:p>
            <a:pPr eaLnBrk="1" hangingPunct="1">
              <a:lnSpc>
                <a:spcPct val="80000"/>
              </a:lnSpc>
              <a:buFontTx/>
              <a:buNone/>
            </a:pPr>
            <a:r>
              <a:rPr lang="en-US" altLang="en-US" sz="2000" dirty="0"/>
              <a:t>     int </a:t>
            </a:r>
            <a:r>
              <a:rPr lang="en-US" altLang="en-US" sz="2000" dirty="0" err="1"/>
              <a:t>i</a:t>
            </a:r>
            <a:r>
              <a:rPr lang="en-US" altLang="en-US" sz="2000" dirty="0"/>
              <a:t>;</a:t>
            </a:r>
          </a:p>
          <a:p>
            <a:pPr eaLnBrk="1" hangingPunct="1">
              <a:lnSpc>
                <a:spcPct val="80000"/>
              </a:lnSpc>
              <a:buFontTx/>
              <a:buNone/>
            </a:pPr>
            <a:r>
              <a:rPr lang="en-US" altLang="en-US" sz="2000" dirty="0"/>
              <a:t>	for (</a:t>
            </a:r>
            <a:r>
              <a:rPr lang="en-US" altLang="en-US" sz="2000" dirty="0" err="1"/>
              <a:t>i</a:t>
            </a:r>
            <a:r>
              <a:rPr lang="en-US" altLang="en-US" sz="2000" dirty="0"/>
              <a:t>=0;X[</a:t>
            </a:r>
            <a:r>
              <a:rPr lang="en-US" altLang="en-US" sz="2000" dirty="0" err="1"/>
              <a:t>i</a:t>
            </a:r>
            <a:r>
              <a:rPr lang="en-US" altLang="en-US" sz="2000" dirty="0"/>
              <a:t>];</a:t>
            </a:r>
            <a:r>
              <a:rPr lang="en-US" altLang="en-US" sz="2000" dirty="0" err="1"/>
              <a:t>i</a:t>
            </a:r>
            <a:r>
              <a:rPr lang="en-US" altLang="en-US" sz="2000" dirty="0"/>
              <a:t>++);</a:t>
            </a:r>
          </a:p>
          <a:p>
            <a:pPr eaLnBrk="1" hangingPunct="1">
              <a:lnSpc>
                <a:spcPct val="80000"/>
              </a:lnSpc>
              <a:buFontTx/>
              <a:buNone/>
            </a:pPr>
            <a:r>
              <a:rPr lang="en-US" altLang="en-US" sz="2000" dirty="0"/>
              <a:t>	return </a:t>
            </a:r>
            <a:r>
              <a:rPr lang="en-US" altLang="en-US" sz="2000" dirty="0" err="1"/>
              <a:t>i</a:t>
            </a:r>
            <a:r>
              <a:rPr lang="en-US" altLang="en-US" sz="2000" dirty="0"/>
              <a:t>;</a:t>
            </a:r>
          </a:p>
          <a:p>
            <a:pPr eaLnBrk="1" hangingPunct="1">
              <a:lnSpc>
                <a:spcPct val="80000"/>
              </a:lnSpc>
              <a:buFontTx/>
              <a:buNone/>
            </a:pPr>
            <a:r>
              <a:rPr lang="en-US" altLang="en-US" sz="2000" dirty="0"/>
              <a:t>}</a:t>
            </a:r>
          </a:p>
          <a:p>
            <a:pPr eaLnBrk="1" hangingPunct="1">
              <a:lnSpc>
                <a:spcPct val="80000"/>
              </a:lnSpc>
              <a:buFontTx/>
              <a:buNone/>
            </a:pPr>
            <a:r>
              <a:rPr lang="en-US" altLang="en-US" sz="2400" dirty="0"/>
              <a:t>//using pointer notation</a:t>
            </a:r>
          </a:p>
          <a:p>
            <a:pPr eaLnBrk="1" hangingPunct="1">
              <a:lnSpc>
                <a:spcPct val="80000"/>
              </a:lnSpc>
              <a:buFontTx/>
              <a:buNone/>
            </a:pPr>
            <a:r>
              <a:rPr lang="en-US" altLang="en-US" sz="2400" dirty="0"/>
              <a:t>	int length(char *X){</a:t>
            </a:r>
          </a:p>
          <a:p>
            <a:pPr eaLnBrk="1" hangingPunct="1">
              <a:lnSpc>
                <a:spcPct val="80000"/>
              </a:lnSpc>
              <a:buFontTx/>
              <a:buNone/>
            </a:pPr>
            <a:r>
              <a:rPr lang="en-US" altLang="en-US" sz="2400" dirty="0"/>
              <a:t>	int c=0;</a:t>
            </a:r>
          </a:p>
          <a:p>
            <a:pPr eaLnBrk="1" hangingPunct="1">
              <a:lnSpc>
                <a:spcPct val="80000"/>
              </a:lnSpc>
              <a:buFontTx/>
              <a:buNone/>
            </a:pPr>
            <a:r>
              <a:rPr lang="en-US" altLang="en-US" sz="2400" dirty="0"/>
              <a:t>	for (;*X;X++) </a:t>
            </a:r>
            <a:r>
              <a:rPr lang="en-US" altLang="en-US" sz="2400" dirty="0" err="1"/>
              <a:t>c++</a:t>
            </a:r>
            <a:r>
              <a:rPr lang="en-US" altLang="en-US" sz="2400" dirty="0"/>
              <a:t>;</a:t>
            </a:r>
          </a:p>
          <a:p>
            <a:pPr eaLnBrk="1" hangingPunct="1">
              <a:lnSpc>
                <a:spcPct val="80000"/>
              </a:lnSpc>
              <a:buFontTx/>
              <a:buNone/>
            </a:pPr>
            <a:r>
              <a:rPr lang="en-US" altLang="en-US" sz="2400" dirty="0"/>
              <a:t>	return c;</a:t>
            </a:r>
          </a:p>
          <a:p>
            <a:pPr eaLnBrk="1" hangingPunct="1">
              <a:lnSpc>
                <a:spcPct val="80000"/>
              </a:lnSpc>
              <a:buFontTx/>
              <a:buNone/>
            </a:pPr>
            <a:r>
              <a:rPr lang="en-US" altLang="en-US" sz="2400" dirty="0"/>
              <a:t>}</a:t>
            </a:r>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152400"/>
            <a:ext cx="7772400" cy="685800"/>
          </a:xfrm>
        </p:spPr>
        <p:txBody>
          <a:bodyPr/>
          <a:lstStyle/>
          <a:p>
            <a:pPr algn="l" eaLnBrk="1" hangingPunct="1"/>
            <a:r>
              <a:rPr lang="en-US" altLang="en-US" sz="2400" dirty="0">
                <a:solidFill>
                  <a:srgbClr val="FF0000"/>
                </a:solidFill>
              </a:rPr>
              <a:t>difference in (</a:t>
            </a:r>
            <a:r>
              <a:rPr lang="en-US" altLang="en-US" sz="2400" b="1" dirty="0">
                <a:solidFill>
                  <a:srgbClr val="FF0000"/>
                </a:solidFill>
              </a:rPr>
              <a:t>cout)</a:t>
            </a:r>
            <a:r>
              <a:rPr lang="en-US" altLang="en-US" sz="2400" dirty="0">
                <a:solidFill>
                  <a:srgbClr val="FF0000"/>
                </a:solidFill>
              </a:rPr>
              <a:t>  between pointers to characters and other pointers</a:t>
            </a:r>
          </a:p>
        </p:txBody>
      </p:sp>
      <p:sp>
        <p:nvSpPr>
          <p:cNvPr id="52227" name="Rectangle 3"/>
          <p:cNvSpPr>
            <a:spLocks noGrp="1" noChangeArrowheads="1"/>
          </p:cNvSpPr>
          <p:nvPr>
            <p:ph type="body" idx="1"/>
          </p:nvPr>
        </p:nvSpPr>
        <p:spPr>
          <a:xfrm>
            <a:off x="685800" y="838200"/>
            <a:ext cx="7772400" cy="5867400"/>
          </a:xfrm>
        </p:spPr>
        <p:txBody>
          <a:bodyPr/>
          <a:lstStyle/>
          <a:p>
            <a:pPr eaLnBrk="1" hangingPunct="1">
              <a:lnSpc>
                <a:spcPct val="80000"/>
              </a:lnSpc>
              <a:buFontTx/>
              <a:buNone/>
            </a:pPr>
            <a:r>
              <a:rPr lang="en-US" altLang="en-US" sz="2400" dirty="0" err="1"/>
              <a:t>int</a:t>
            </a:r>
            <a:r>
              <a:rPr lang="en-US" altLang="en-US" sz="2400" dirty="0"/>
              <a:t> A[5]={7,5,3,1,8};</a:t>
            </a:r>
          </a:p>
          <a:p>
            <a:pPr eaLnBrk="1" hangingPunct="1">
              <a:lnSpc>
                <a:spcPct val="80000"/>
              </a:lnSpc>
              <a:buFontTx/>
              <a:buNone/>
            </a:pPr>
            <a:r>
              <a:rPr lang="en-US" altLang="en-US" sz="2400" dirty="0"/>
              <a:t>char B[]=”</a:t>
            </a:r>
            <a:r>
              <a:rPr lang="en-US" altLang="en-US" sz="2400" dirty="0" err="1"/>
              <a:t>abcde</a:t>
            </a:r>
            <a:r>
              <a:rPr lang="en-US" altLang="en-US" sz="2400" dirty="0"/>
              <a:t>”;</a:t>
            </a:r>
          </a:p>
          <a:p>
            <a:pPr eaLnBrk="1" hangingPunct="1">
              <a:lnSpc>
                <a:spcPct val="80000"/>
              </a:lnSpc>
              <a:buFontTx/>
              <a:buNone/>
            </a:pPr>
            <a:r>
              <a:rPr lang="en-US" altLang="en-US" sz="2400" dirty="0" err="1"/>
              <a:t>int</a:t>
            </a:r>
            <a:r>
              <a:rPr lang="en-US" altLang="en-US" sz="2400" dirty="0"/>
              <a:t> *</a:t>
            </a:r>
            <a:r>
              <a:rPr lang="en-US" altLang="en-US" sz="2400" dirty="0" err="1"/>
              <a:t>aptr</a:t>
            </a:r>
            <a:r>
              <a:rPr lang="en-US" altLang="en-US" sz="2400" dirty="0"/>
              <a:t>=A+2;</a:t>
            </a:r>
          </a:p>
          <a:p>
            <a:pPr eaLnBrk="1" hangingPunct="1">
              <a:lnSpc>
                <a:spcPct val="80000"/>
              </a:lnSpc>
              <a:buFontTx/>
              <a:buNone/>
            </a:pPr>
            <a:r>
              <a:rPr lang="en-US" altLang="en-US" sz="2400" dirty="0"/>
              <a:t>char *</a:t>
            </a:r>
            <a:r>
              <a:rPr lang="en-US" altLang="en-US" sz="2400" dirty="0" err="1"/>
              <a:t>bptr</a:t>
            </a:r>
            <a:r>
              <a:rPr lang="en-US" altLang="en-US" sz="2400" dirty="0"/>
              <a:t>=B+2;</a:t>
            </a:r>
          </a:p>
          <a:p>
            <a:pPr eaLnBrk="1" hangingPunct="1">
              <a:lnSpc>
                <a:spcPct val="80000"/>
              </a:lnSpc>
              <a:buFontTx/>
              <a:buNone/>
            </a:pPr>
            <a:r>
              <a:rPr lang="en-US" altLang="en-US" sz="2400" dirty="0"/>
              <a:t>cout&lt;&lt;A; </a:t>
            </a:r>
          </a:p>
          <a:p>
            <a:pPr eaLnBrk="1" hangingPunct="1">
              <a:lnSpc>
                <a:spcPct val="80000"/>
              </a:lnSpc>
              <a:buFontTx/>
              <a:buNone/>
            </a:pPr>
            <a:r>
              <a:rPr lang="en-US" altLang="en-US" sz="2400" dirty="0"/>
              <a:t>cout&lt;&lt;B; </a:t>
            </a:r>
          </a:p>
          <a:p>
            <a:pPr eaLnBrk="1" hangingPunct="1">
              <a:lnSpc>
                <a:spcPct val="80000"/>
              </a:lnSpc>
              <a:buFontTx/>
              <a:buNone/>
            </a:pPr>
            <a:r>
              <a:rPr lang="en-US" altLang="en-US" sz="2400" dirty="0"/>
              <a:t>cout&lt;&lt;*A;</a:t>
            </a:r>
          </a:p>
          <a:p>
            <a:pPr eaLnBrk="1" hangingPunct="1">
              <a:lnSpc>
                <a:spcPct val="80000"/>
              </a:lnSpc>
              <a:buFontTx/>
              <a:buNone/>
            </a:pPr>
            <a:r>
              <a:rPr lang="en-US" altLang="en-US" sz="2400" dirty="0"/>
              <a:t>cout&lt;&lt;*B;</a:t>
            </a:r>
          </a:p>
          <a:p>
            <a:pPr eaLnBrk="1" hangingPunct="1">
              <a:lnSpc>
                <a:spcPct val="80000"/>
              </a:lnSpc>
              <a:buNone/>
            </a:pPr>
            <a:r>
              <a:rPr lang="en-US" altLang="en-US" sz="2400" dirty="0"/>
              <a:t>cout&lt;&lt;</a:t>
            </a:r>
            <a:r>
              <a:rPr lang="en-US" altLang="en-US" sz="2400" dirty="0" err="1"/>
              <a:t>aptr</a:t>
            </a:r>
            <a:r>
              <a:rPr lang="en-US" altLang="en-US" sz="2400" dirty="0"/>
              <a:t>; </a:t>
            </a:r>
          </a:p>
          <a:p>
            <a:pPr eaLnBrk="1" hangingPunct="1">
              <a:lnSpc>
                <a:spcPct val="80000"/>
              </a:lnSpc>
              <a:buFontTx/>
              <a:buNone/>
            </a:pPr>
            <a:r>
              <a:rPr lang="en-US" altLang="en-US" sz="2400" dirty="0"/>
              <a:t>cout&lt;&lt;</a:t>
            </a:r>
            <a:r>
              <a:rPr lang="en-US" altLang="en-US" sz="2400" dirty="0" err="1"/>
              <a:t>bptr</a:t>
            </a:r>
            <a:r>
              <a:rPr lang="en-US" altLang="en-US" sz="2400" dirty="0"/>
              <a:t>; </a:t>
            </a:r>
          </a:p>
          <a:p>
            <a:pPr eaLnBrk="1" hangingPunct="1">
              <a:lnSpc>
                <a:spcPct val="80000"/>
              </a:lnSpc>
              <a:buFontTx/>
              <a:buNone/>
            </a:pPr>
            <a:r>
              <a:rPr lang="en-US" altLang="en-US" sz="2400" dirty="0"/>
              <a:t>cout&lt;&lt;*(aptr+1); </a:t>
            </a:r>
          </a:p>
          <a:p>
            <a:pPr eaLnBrk="1" hangingPunct="1">
              <a:lnSpc>
                <a:spcPct val="80000"/>
              </a:lnSpc>
              <a:buFontTx/>
              <a:buNone/>
            </a:pPr>
            <a:r>
              <a:rPr lang="en-US" altLang="en-US" sz="2400" dirty="0"/>
              <a:t>cout&lt;&lt;*(bptr+1); </a:t>
            </a:r>
          </a:p>
          <a:p>
            <a:pPr eaLnBrk="1" hangingPunct="1">
              <a:lnSpc>
                <a:spcPct val="80000"/>
              </a:lnSpc>
              <a:buFontTx/>
              <a:buNone/>
            </a:pPr>
            <a:r>
              <a:rPr lang="en-US" altLang="en-US" sz="2400" dirty="0"/>
              <a:t>cout&lt;&lt;*aptr+1; </a:t>
            </a:r>
            <a:endParaRPr lang="ar-SA" altLang="en-US" sz="2400" dirty="0"/>
          </a:p>
          <a:p>
            <a:pPr eaLnBrk="1" hangingPunct="1">
              <a:lnSpc>
                <a:spcPct val="80000"/>
              </a:lnSpc>
              <a:buFontTx/>
              <a:buNone/>
            </a:pPr>
            <a:r>
              <a:rPr lang="en-US" altLang="en-US" sz="2400" dirty="0"/>
              <a:t>cout&lt;&lt;*bptr+1; </a:t>
            </a:r>
          </a:p>
          <a:p>
            <a:pPr eaLnBrk="1" hangingPunct="1">
              <a:lnSpc>
                <a:spcPct val="80000"/>
              </a:lnSpc>
              <a:buNone/>
            </a:pPr>
            <a:r>
              <a:rPr lang="en-US" altLang="en-US" sz="2400" dirty="0"/>
              <a:t>cout&lt;&lt; aptr+1; </a:t>
            </a:r>
          </a:p>
          <a:p>
            <a:pPr eaLnBrk="1" hangingPunct="1">
              <a:lnSpc>
                <a:spcPct val="80000"/>
              </a:lnSpc>
              <a:buFontTx/>
              <a:buNone/>
            </a:pPr>
            <a:r>
              <a:rPr lang="en-US" altLang="en-US" sz="2400" dirty="0"/>
              <a:t>cout&lt;&lt;bptr+1;</a:t>
            </a:r>
          </a:p>
          <a:p>
            <a:pPr eaLnBrk="1" hangingPunct="1">
              <a:lnSpc>
                <a:spcPct val="80000"/>
              </a:lnSpc>
              <a:buFontTx/>
              <a:buNone/>
            </a:pPr>
            <a:endParaRPr lang="en-US" altLang="en-US" sz="2400" dirty="0"/>
          </a:p>
          <a:p>
            <a:pPr eaLnBrk="1" hangingPunct="1">
              <a:lnSpc>
                <a:spcPct val="80000"/>
              </a:lnSpc>
              <a:buFontTx/>
              <a:buNone/>
            </a:pPr>
            <a:endParaRPr lang="en-US" altLang="en-US" sz="2400" dirty="0"/>
          </a:p>
        </p:txBody>
      </p:sp>
      <mc:AlternateContent xmlns:mc="http://schemas.openxmlformats.org/markup-compatibility/2006" xmlns:p14="http://schemas.microsoft.com/office/powerpoint/2010/main">
        <mc:Choice Requires="p14">
          <p:contentPart p14:bwMode="auto" r:id="rId3">
            <p14:nvContentPartPr>
              <p14:cNvPr id="52631" name="Ink 52630">
                <a:extLst>
                  <a:ext uri="{FF2B5EF4-FFF2-40B4-BE49-F238E27FC236}">
                    <a16:creationId xmlns:a16="http://schemas.microsoft.com/office/drawing/2014/main" id="{F837D2FE-0CFA-41E1-A997-390130AC15ED}"/>
                  </a:ext>
                </a:extLst>
              </p14:cNvPr>
              <p14:cNvContentPartPr/>
              <p14:nvPr/>
            </p14:nvContentPartPr>
            <p14:xfrm>
              <a:off x="3094920" y="4539678"/>
              <a:ext cx="16560" cy="13320"/>
            </p14:xfrm>
          </p:contentPart>
        </mc:Choice>
        <mc:Fallback xmlns="">
          <p:pic>
            <p:nvPicPr>
              <p:cNvPr id="52631" name="Ink 52630">
                <a:extLst>
                  <a:ext uri="{FF2B5EF4-FFF2-40B4-BE49-F238E27FC236}">
                    <a16:creationId xmlns:a16="http://schemas.microsoft.com/office/drawing/2014/main" id="{F837D2FE-0CFA-41E1-A997-390130AC15ED}"/>
                  </a:ext>
                </a:extLst>
              </p:cNvPr>
              <p:cNvPicPr/>
              <p:nvPr/>
            </p:nvPicPr>
            <p:blipFill>
              <a:blip r:embed="rId8"/>
              <a:stretch>
                <a:fillRect/>
              </a:stretch>
            </p:blipFill>
            <p:spPr>
              <a:xfrm>
                <a:off x="1881720" y="4535358"/>
                <a:ext cx="1233720" cy="2277360"/>
              </a:xfrm>
              <a:prstGeom prst="rect">
                <a:avLst/>
              </a:prstGeom>
            </p:spPr>
          </p:pic>
        </mc:Fallback>
      </mc:AlternateContent>
    </p:spTree>
    <p:extLst>
      <p:ext uri="{BB962C8B-B14F-4D97-AF65-F5344CB8AC3E}">
        <p14:creationId xmlns:p14="http://schemas.microsoft.com/office/powerpoint/2010/main" val="2261689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152400"/>
            <a:ext cx="7772400" cy="838200"/>
          </a:xfrm>
        </p:spPr>
        <p:txBody>
          <a:bodyPr/>
          <a:lstStyle/>
          <a:p>
            <a:pPr algn="l" eaLnBrk="1" hangingPunct="1"/>
            <a:r>
              <a:rPr lang="en-US" altLang="en-US" sz="2400" dirty="0">
                <a:solidFill>
                  <a:srgbClr val="FF0000"/>
                </a:solidFill>
              </a:rPr>
              <a:t>difference in (</a:t>
            </a:r>
            <a:r>
              <a:rPr lang="en-US" altLang="en-US" sz="2400" b="1" dirty="0">
                <a:solidFill>
                  <a:srgbClr val="FF0000"/>
                </a:solidFill>
              </a:rPr>
              <a:t>cout)</a:t>
            </a:r>
            <a:r>
              <a:rPr lang="en-US" altLang="en-US" sz="2400" dirty="0">
                <a:solidFill>
                  <a:srgbClr val="FF0000"/>
                </a:solidFill>
              </a:rPr>
              <a:t>  between pointers to characters and other pointers</a:t>
            </a:r>
          </a:p>
        </p:txBody>
      </p:sp>
      <p:sp>
        <p:nvSpPr>
          <p:cNvPr id="52227" name="Rectangle 3"/>
          <p:cNvSpPr>
            <a:spLocks noGrp="1" noChangeArrowheads="1"/>
          </p:cNvSpPr>
          <p:nvPr>
            <p:ph type="body" idx="1"/>
          </p:nvPr>
        </p:nvSpPr>
        <p:spPr>
          <a:xfrm>
            <a:off x="685800" y="990600"/>
            <a:ext cx="7772400" cy="5715000"/>
          </a:xfrm>
        </p:spPr>
        <p:txBody>
          <a:bodyPr/>
          <a:lstStyle/>
          <a:p>
            <a:pPr eaLnBrk="1" hangingPunct="1">
              <a:lnSpc>
                <a:spcPct val="80000"/>
              </a:lnSpc>
              <a:buFontTx/>
              <a:buNone/>
            </a:pPr>
            <a:r>
              <a:rPr lang="en-US" altLang="en-US" sz="2400" dirty="0" err="1"/>
              <a:t>int</a:t>
            </a:r>
            <a:r>
              <a:rPr lang="en-US" altLang="en-US" sz="2400" dirty="0"/>
              <a:t> A[5]={7,5,3,1,8};</a:t>
            </a:r>
          </a:p>
          <a:p>
            <a:pPr eaLnBrk="1" hangingPunct="1">
              <a:lnSpc>
                <a:spcPct val="80000"/>
              </a:lnSpc>
              <a:buFontTx/>
              <a:buNone/>
            </a:pPr>
            <a:r>
              <a:rPr lang="en-US" altLang="en-US" sz="2400" dirty="0"/>
              <a:t>char B[]=”</a:t>
            </a:r>
            <a:r>
              <a:rPr lang="en-US" altLang="en-US" sz="2400" dirty="0" err="1"/>
              <a:t>abcde</a:t>
            </a:r>
            <a:r>
              <a:rPr lang="en-US" altLang="en-US" sz="2400" dirty="0"/>
              <a:t>”;</a:t>
            </a:r>
          </a:p>
          <a:p>
            <a:pPr eaLnBrk="1" hangingPunct="1">
              <a:lnSpc>
                <a:spcPct val="80000"/>
              </a:lnSpc>
              <a:buFontTx/>
              <a:buNone/>
            </a:pPr>
            <a:r>
              <a:rPr lang="en-US" altLang="en-US" sz="2400" dirty="0" err="1"/>
              <a:t>int</a:t>
            </a:r>
            <a:r>
              <a:rPr lang="en-US" altLang="en-US" sz="2400" dirty="0"/>
              <a:t> *</a:t>
            </a:r>
            <a:r>
              <a:rPr lang="en-US" altLang="en-US" sz="2400" dirty="0" err="1"/>
              <a:t>aptr</a:t>
            </a:r>
            <a:r>
              <a:rPr lang="en-US" altLang="en-US" sz="2400" dirty="0"/>
              <a:t>=A+2;</a:t>
            </a:r>
          </a:p>
          <a:p>
            <a:pPr eaLnBrk="1" hangingPunct="1">
              <a:lnSpc>
                <a:spcPct val="80000"/>
              </a:lnSpc>
              <a:buFontTx/>
              <a:buNone/>
            </a:pPr>
            <a:r>
              <a:rPr lang="en-US" altLang="en-US" sz="2400" dirty="0"/>
              <a:t>char *</a:t>
            </a:r>
            <a:r>
              <a:rPr lang="en-US" altLang="en-US" sz="2400" dirty="0" err="1"/>
              <a:t>bptr</a:t>
            </a:r>
            <a:r>
              <a:rPr lang="en-US" altLang="en-US" sz="2400" dirty="0"/>
              <a:t>=B+2;</a:t>
            </a:r>
          </a:p>
          <a:p>
            <a:pPr eaLnBrk="1" hangingPunct="1">
              <a:lnSpc>
                <a:spcPct val="80000"/>
              </a:lnSpc>
              <a:buFontTx/>
              <a:buNone/>
            </a:pPr>
            <a:r>
              <a:rPr lang="en-US" altLang="en-US" sz="2400" dirty="0"/>
              <a:t>cout&lt;&lt;A; </a:t>
            </a:r>
            <a:r>
              <a:rPr lang="en-US" altLang="en-US" sz="2400" dirty="0">
                <a:solidFill>
                  <a:srgbClr val="00B0F0"/>
                </a:solidFill>
              </a:rPr>
              <a:t>// address (say 8000)</a:t>
            </a:r>
          </a:p>
          <a:p>
            <a:pPr eaLnBrk="1" hangingPunct="1">
              <a:lnSpc>
                <a:spcPct val="80000"/>
              </a:lnSpc>
              <a:buFontTx/>
              <a:buNone/>
            </a:pPr>
            <a:r>
              <a:rPr lang="en-US" altLang="en-US" sz="2400" dirty="0"/>
              <a:t>cout&lt;&lt;B; </a:t>
            </a:r>
            <a:r>
              <a:rPr lang="en-US" altLang="en-US" sz="2400" dirty="0">
                <a:solidFill>
                  <a:srgbClr val="00B0F0"/>
                </a:solidFill>
              </a:rPr>
              <a:t>//</a:t>
            </a:r>
            <a:r>
              <a:rPr lang="en-US" altLang="en-US" sz="2400" dirty="0" err="1">
                <a:solidFill>
                  <a:srgbClr val="00B0F0"/>
                </a:solidFill>
              </a:rPr>
              <a:t>abcde</a:t>
            </a:r>
            <a:endParaRPr lang="en-US" altLang="en-US" sz="2400" dirty="0">
              <a:solidFill>
                <a:srgbClr val="00B0F0"/>
              </a:solidFill>
            </a:endParaRPr>
          </a:p>
          <a:p>
            <a:pPr eaLnBrk="1" hangingPunct="1">
              <a:lnSpc>
                <a:spcPct val="80000"/>
              </a:lnSpc>
              <a:buFontTx/>
              <a:buNone/>
            </a:pPr>
            <a:r>
              <a:rPr lang="en-US" altLang="en-US" sz="2400" dirty="0"/>
              <a:t>cout&lt;&lt;*A;</a:t>
            </a:r>
            <a:r>
              <a:rPr lang="en-US" altLang="en-US" sz="2400" dirty="0">
                <a:solidFill>
                  <a:srgbClr val="00B0F0"/>
                </a:solidFill>
              </a:rPr>
              <a:t>//7</a:t>
            </a:r>
          </a:p>
          <a:p>
            <a:pPr eaLnBrk="1" hangingPunct="1">
              <a:lnSpc>
                <a:spcPct val="80000"/>
              </a:lnSpc>
              <a:buFontTx/>
              <a:buNone/>
            </a:pPr>
            <a:r>
              <a:rPr lang="en-US" altLang="en-US" sz="2400" dirty="0"/>
              <a:t>cout&lt;&lt;*B;</a:t>
            </a:r>
            <a:r>
              <a:rPr lang="en-US" altLang="en-US" sz="2400" dirty="0">
                <a:solidFill>
                  <a:srgbClr val="00B0F0"/>
                </a:solidFill>
              </a:rPr>
              <a:t>//a</a:t>
            </a:r>
          </a:p>
          <a:p>
            <a:pPr eaLnBrk="1" hangingPunct="1">
              <a:lnSpc>
                <a:spcPct val="80000"/>
              </a:lnSpc>
              <a:buNone/>
            </a:pPr>
            <a:r>
              <a:rPr lang="en-US" altLang="en-US" sz="2400" dirty="0"/>
              <a:t>cout&lt;&lt;</a:t>
            </a:r>
            <a:r>
              <a:rPr lang="en-US" altLang="en-US" sz="2400" dirty="0" err="1"/>
              <a:t>aptr</a:t>
            </a:r>
            <a:r>
              <a:rPr lang="en-US" altLang="en-US" sz="2400" dirty="0"/>
              <a:t>; </a:t>
            </a:r>
            <a:r>
              <a:rPr lang="en-US" altLang="en-US" sz="2400" dirty="0">
                <a:solidFill>
                  <a:srgbClr val="00B0F0"/>
                </a:solidFill>
              </a:rPr>
              <a:t>//address (say 8008)</a:t>
            </a:r>
          </a:p>
          <a:p>
            <a:pPr eaLnBrk="1" hangingPunct="1">
              <a:lnSpc>
                <a:spcPct val="80000"/>
              </a:lnSpc>
              <a:buFontTx/>
              <a:buNone/>
            </a:pPr>
            <a:r>
              <a:rPr lang="en-US" altLang="en-US" sz="2400" dirty="0"/>
              <a:t>cout&lt;&lt;</a:t>
            </a:r>
            <a:r>
              <a:rPr lang="en-US" altLang="en-US" sz="2400" dirty="0" err="1"/>
              <a:t>bptr</a:t>
            </a:r>
            <a:r>
              <a:rPr lang="en-US" altLang="en-US" sz="2400" dirty="0"/>
              <a:t>; </a:t>
            </a:r>
            <a:r>
              <a:rPr lang="en-US" altLang="en-US" sz="2400" dirty="0">
                <a:solidFill>
                  <a:srgbClr val="00B0F0"/>
                </a:solidFill>
              </a:rPr>
              <a:t>//</a:t>
            </a:r>
            <a:r>
              <a:rPr lang="en-US" altLang="en-US" sz="2400" dirty="0" err="1">
                <a:solidFill>
                  <a:srgbClr val="00B0F0"/>
                </a:solidFill>
              </a:rPr>
              <a:t>cde</a:t>
            </a:r>
            <a:endParaRPr lang="en-US" altLang="en-US" sz="2400" dirty="0">
              <a:solidFill>
                <a:srgbClr val="00B0F0"/>
              </a:solidFill>
            </a:endParaRPr>
          </a:p>
          <a:p>
            <a:pPr eaLnBrk="1" hangingPunct="1">
              <a:lnSpc>
                <a:spcPct val="80000"/>
              </a:lnSpc>
              <a:buFontTx/>
              <a:buNone/>
            </a:pPr>
            <a:r>
              <a:rPr lang="en-US" altLang="en-US" sz="2400" dirty="0"/>
              <a:t>cout&lt;&lt;*(aptr+1); </a:t>
            </a:r>
            <a:r>
              <a:rPr lang="en-US" altLang="en-US" sz="2400" dirty="0">
                <a:solidFill>
                  <a:srgbClr val="00B0F0"/>
                </a:solidFill>
              </a:rPr>
              <a:t>//1</a:t>
            </a:r>
          </a:p>
          <a:p>
            <a:pPr eaLnBrk="1" hangingPunct="1">
              <a:lnSpc>
                <a:spcPct val="80000"/>
              </a:lnSpc>
              <a:buFontTx/>
              <a:buNone/>
            </a:pPr>
            <a:r>
              <a:rPr lang="en-US" altLang="en-US" sz="2400" dirty="0"/>
              <a:t>cout&lt;&lt;*(bptr+1); </a:t>
            </a:r>
            <a:r>
              <a:rPr lang="en-US" altLang="en-US" sz="2400" dirty="0">
                <a:solidFill>
                  <a:srgbClr val="00B0F0"/>
                </a:solidFill>
              </a:rPr>
              <a:t>//d</a:t>
            </a:r>
          </a:p>
          <a:p>
            <a:pPr eaLnBrk="1" hangingPunct="1">
              <a:lnSpc>
                <a:spcPct val="80000"/>
              </a:lnSpc>
              <a:buFontTx/>
              <a:buNone/>
            </a:pPr>
            <a:r>
              <a:rPr lang="en-US" altLang="en-US" sz="2400" dirty="0"/>
              <a:t>cout&lt;&lt;*aptr+1; </a:t>
            </a:r>
            <a:r>
              <a:rPr lang="en-US" altLang="en-US" sz="2400" dirty="0">
                <a:solidFill>
                  <a:srgbClr val="00B0F0"/>
                </a:solidFill>
              </a:rPr>
              <a:t>//4</a:t>
            </a:r>
            <a:endParaRPr lang="ar-SA" altLang="en-US" sz="2400" dirty="0">
              <a:solidFill>
                <a:srgbClr val="00B0F0"/>
              </a:solidFill>
            </a:endParaRPr>
          </a:p>
          <a:p>
            <a:pPr eaLnBrk="1" hangingPunct="1">
              <a:lnSpc>
                <a:spcPct val="80000"/>
              </a:lnSpc>
              <a:buFontTx/>
              <a:buNone/>
            </a:pPr>
            <a:r>
              <a:rPr lang="en-US" altLang="en-US" sz="2400" dirty="0"/>
              <a:t>cout&lt;&lt;*bptr+1; </a:t>
            </a:r>
            <a:r>
              <a:rPr lang="en-US" altLang="en-US" sz="2400" dirty="0">
                <a:solidFill>
                  <a:srgbClr val="00B0F0"/>
                </a:solidFill>
              </a:rPr>
              <a:t>//100</a:t>
            </a:r>
          </a:p>
          <a:p>
            <a:pPr eaLnBrk="1" hangingPunct="1">
              <a:lnSpc>
                <a:spcPct val="80000"/>
              </a:lnSpc>
              <a:buNone/>
            </a:pPr>
            <a:r>
              <a:rPr lang="en-US" altLang="en-US" sz="2400" dirty="0"/>
              <a:t>cout&lt;&lt; aptr+1; </a:t>
            </a:r>
            <a:r>
              <a:rPr lang="en-US" altLang="en-US" sz="2400" dirty="0">
                <a:solidFill>
                  <a:srgbClr val="00B0F0"/>
                </a:solidFill>
              </a:rPr>
              <a:t>//address (say 8012)</a:t>
            </a:r>
          </a:p>
          <a:p>
            <a:pPr eaLnBrk="1" hangingPunct="1">
              <a:lnSpc>
                <a:spcPct val="80000"/>
              </a:lnSpc>
              <a:buFontTx/>
              <a:buNone/>
            </a:pPr>
            <a:r>
              <a:rPr lang="en-US" altLang="en-US" sz="2400" dirty="0"/>
              <a:t>cout&lt;&lt;bptr+1; </a:t>
            </a:r>
            <a:r>
              <a:rPr lang="en-US" altLang="en-US" sz="2400" dirty="0">
                <a:solidFill>
                  <a:srgbClr val="00B0F0"/>
                </a:solidFill>
              </a:rPr>
              <a:t>//de</a:t>
            </a:r>
          </a:p>
          <a:p>
            <a:pPr eaLnBrk="1" hangingPunct="1">
              <a:lnSpc>
                <a:spcPct val="80000"/>
              </a:lnSpc>
              <a:buFontTx/>
              <a:buNone/>
            </a:pPr>
            <a:endParaRPr lang="en-US" altLang="en-US" sz="2400" dirty="0"/>
          </a:p>
          <a:p>
            <a:pPr eaLnBrk="1" hangingPunct="1">
              <a:lnSpc>
                <a:spcPct val="80000"/>
              </a:lnSpc>
              <a:buFontTx/>
              <a:buNone/>
            </a:pPr>
            <a:endParaRPr lang="en-US"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228600"/>
            <a:ext cx="7772400" cy="838200"/>
          </a:xfrm>
        </p:spPr>
        <p:txBody>
          <a:bodyPr/>
          <a:lstStyle/>
          <a:p>
            <a:pPr eaLnBrk="1" hangingPunct="1"/>
            <a:r>
              <a:rPr lang="en-US" altLang="en-US" sz="3200" b="1" dirty="0">
                <a:solidFill>
                  <a:srgbClr val="FF0000"/>
                </a:solidFill>
              </a:rPr>
              <a:t>const qualifier</a:t>
            </a:r>
          </a:p>
        </p:txBody>
      </p:sp>
      <p:sp>
        <p:nvSpPr>
          <p:cNvPr id="56323" name="Rectangle 3"/>
          <p:cNvSpPr>
            <a:spLocks noGrp="1" noChangeArrowheads="1"/>
          </p:cNvSpPr>
          <p:nvPr>
            <p:ph type="body" idx="1"/>
          </p:nvPr>
        </p:nvSpPr>
        <p:spPr>
          <a:xfrm>
            <a:off x="228600" y="1143000"/>
            <a:ext cx="8686800" cy="5715000"/>
          </a:xfrm>
        </p:spPr>
        <p:txBody>
          <a:bodyPr/>
          <a:lstStyle/>
          <a:p>
            <a:pPr eaLnBrk="1" hangingPunct="1"/>
            <a:endParaRPr lang="en-US" altLang="en-US" sz="2800" dirty="0"/>
          </a:p>
          <a:p>
            <a:pPr eaLnBrk="1" hangingPunct="1">
              <a:buFontTx/>
              <a:buNone/>
            </a:pPr>
            <a:r>
              <a:rPr lang="en-US" altLang="en-US" sz="2400" dirty="0"/>
              <a:t>	The const qualifier informs the compiler that the value of a variable should not be modified once given a value.</a:t>
            </a:r>
          </a:p>
          <a:p>
            <a:pPr eaLnBrk="1" hangingPunct="1">
              <a:buFontTx/>
              <a:buNone/>
            </a:pPr>
            <a:endParaRPr lang="en-US" altLang="en-US" sz="2400" dirty="0"/>
          </a:p>
          <a:p>
            <a:pPr eaLnBrk="1" hangingPunct="1">
              <a:buFontTx/>
              <a:buNone/>
            </a:pPr>
            <a:r>
              <a:rPr lang="en-US" altLang="en-US" sz="2400" dirty="0"/>
              <a:t>	char </a:t>
            </a:r>
            <a:r>
              <a:rPr lang="en-US" altLang="en-US" sz="2400" dirty="0" err="1"/>
              <a:t>ch</a:t>
            </a:r>
            <a:r>
              <a:rPr lang="en-US" altLang="en-US" sz="2400" dirty="0"/>
              <a:t>;</a:t>
            </a:r>
          </a:p>
          <a:p>
            <a:pPr eaLnBrk="1" hangingPunct="1">
              <a:buFontTx/>
              <a:buNone/>
            </a:pPr>
            <a:r>
              <a:rPr lang="en-US" altLang="en-US" sz="2400" dirty="0"/>
              <a:t>	char *s=&amp;</a:t>
            </a:r>
            <a:r>
              <a:rPr lang="en-US" altLang="en-US" sz="2400" dirty="0" err="1"/>
              <a:t>ch</a:t>
            </a:r>
            <a:r>
              <a:rPr lang="en-US" altLang="en-US" sz="2400" dirty="0"/>
              <a:t>; // a non constant pointer to non-constant data</a:t>
            </a:r>
          </a:p>
          <a:p>
            <a:pPr eaLnBrk="1" hangingPunct="1">
              <a:buFontTx/>
              <a:buNone/>
            </a:pPr>
            <a:endParaRPr lang="en-US" altLang="en-US" sz="2400" dirty="0"/>
          </a:p>
          <a:p>
            <a:pPr eaLnBrk="1" hangingPunct="1">
              <a:buFontTx/>
              <a:buNone/>
            </a:pPr>
            <a:r>
              <a:rPr lang="en-US" altLang="en-US" sz="2400" dirty="0"/>
              <a:t>	const char *s=&amp;</a:t>
            </a:r>
            <a:r>
              <a:rPr lang="en-US" altLang="en-US" sz="2400" dirty="0" err="1"/>
              <a:t>ch</a:t>
            </a:r>
            <a:r>
              <a:rPr lang="en-US" altLang="en-US" sz="2400" dirty="0"/>
              <a:t>; // a non constant pointer to constant data</a:t>
            </a:r>
          </a:p>
          <a:p>
            <a:pPr eaLnBrk="1" hangingPunct="1">
              <a:buFontTx/>
              <a:buNone/>
            </a:pPr>
            <a:endParaRPr lang="en-US" altLang="en-US" sz="2400" dirty="0"/>
          </a:p>
          <a:p>
            <a:pPr eaLnBrk="1" hangingPunct="1">
              <a:buFontTx/>
              <a:buNone/>
            </a:pPr>
            <a:r>
              <a:rPr lang="en-US" altLang="en-US" sz="2400" dirty="0"/>
              <a:t>	char * const s=&amp;</a:t>
            </a:r>
            <a:r>
              <a:rPr lang="en-US" altLang="en-US" sz="2400" dirty="0" err="1"/>
              <a:t>ch</a:t>
            </a:r>
            <a:r>
              <a:rPr lang="en-US" altLang="en-US" sz="2400" dirty="0"/>
              <a:t>; // a constant pointer to non-constant data</a:t>
            </a:r>
          </a:p>
          <a:p>
            <a:pPr eaLnBrk="1" hangingPunct="1">
              <a:buFontTx/>
              <a:buNone/>
            </a:pPr>
            <a:endParaRPr lang="en-US" altLang="en-US" sz="2400" dirty="0"/>
          </a:p>
          <a:p>
            <a:pPr eaLnBrk="1" hangingPunct="1">
              <a:buFontTx/>
              <a:buNone/>
            </a:pPr>
            <a:r>
              <a:rPr lang="en-US" altLang="en-US" sz="2400" dirty="0"/>
              <a:t>	const char * const s=&amp;</a:t>
            </a:r>
            <a:r>
              <a:rPr lang="en-US" altLang="en-US" sz="2400" dirty="0" err="1"/>
              <a:t>ch</a:t>
            </a:r>
            <a:r>
              <a:rPr lang="en-US" altLang="en-US" sz="2400" dirty="0"/>
              <a:t>; // a constant pointer to constant data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083E1-1717-42FD-87FF-C8C32A20E006}"/>
              </a:ext>
            </a:extLst>
          </p:cNvPr>
          <p:cNvSpPr>
            <a:spLocks noGrp="1"/>
          </p:cNvSpPr>
          <p:nvPr>
            <p:ph type="title"/>
          </p:nvPr>
        </p:nvSpPr>
        <p:spPr>
          <a:xfrm>
            <a:off x="685800" y="228599"/>
            <a:ext cx="7772400" cy="381001"/>
          </a:xfrm>
        </p:spPr>
        <p:txBody>
          <a:bodyPr/>
          <a:lstStyle/>
          <a:p>
            <a:pPr algn="l"/>
            <a:r>
              <a:rPr lang="en-GB" sz="2800" u="sng" dirty="0">
                <a:solidFill>
                  <a:srgbClr val="FF0000"/>
                </a:solidFill>
              </a:rPr>
              <a:t>Exercise:</a:t>
            </a:r>
          </a:p>
        </p:txBody>
      </p:sp>
      <p:sp>
        <p:nvSpPr>
          <p:cNvPr id="3" name="Content Placeholder 2">
            <a:extLst>
              <a:ext uri="{FF2B5EF4-FFF2-40B4-BE49-F238E27FC236}">
                <a16:creationId xmlns:a16="http://schemas.microsoft.com/office/drawing/2014/main" id="{CC8AA643-E8E9-4DF6-A7D4-F9BB359DFE0A}"/>
              </a:ext>
            </a:extLst>
          </p:cNvPr>
          <p:cNvSpPr>
            <a:spLocks noGrp="1"/>
          </p:cNvSpPr>
          <p:nvPr>
            <p:ph idx="1"/>
          </p:nvPr>
        </p:nvSpPr>
        <p:spPr>
          <a:xfrm>
            <a:off x="685800" y="609600"/>
            <a:ext cx="7772400" cy="6172200"/>
          </a:xfrm>
        </p:spPr>
        <p:txBody>
          <a:bodyPr/>
          <a:lstStyle/>
          <a:p>
            <a:pPr marL="0" indent="0">
              <a:buNone/>
            </a:pPr>
            <a:r>
              <a:rPr lang="en-GB" sz="1600" u="sng" dirty="0">
                <a:highlight>
                  <a:srgbClr val="FFFF00"/>
                </a:highlight>
              </a:rPr>
              <a:t>Try the following and notice the results:</a:t>
            </a:r>
          </a:p>
          <a:p>
            <a:pPr marL="0" indent="0">
              <a:buNone/>
            </a:pPr>
            <a:r>
              <a:rPr lang="en-GB" sz="1600" dirty="0"/>
              <a:t>char A[50] = "Hello Planet";</a:t>
            </a:r>
          </a:p>
          <a:p>
            <a:pPr marL="0" indent="0">
              <a:buNone/>
            </a:pPr>
            <a:r>
              <a:rPr lang="en-GB" sz="1600" dirty="0" err="1"/>
              <a:t>const</a:t>
            </a:r>
            <a:r>
              <a:rPr lang="en-GB" sz="1600" dirty="0"/>
              <a:t> char* p = A;</a:t>
            </a:r>
          </a:p>
          <a:p>
            <a:pPr marL="0" indent="0">
              <a:buNone/>
            </a:pPr>
            <a:r>
              <a:rPr lang="en-GB" sz="1600" dirty="0"/>
              <a:t>p++;</a:t>
            </a:r>
          </a:p>
          <a:p>
            <a:pPr marL="0" indent="0">
              <a:buNone/>
            </a:pPr>
            <a:r>
              <a:rPr lang="en-GB" sz="1600" dirty="0"/>
              <a:t>p = p + 2;</a:t>
            </a:r>
          </a:p>
          <a:p>
            <a:pPr marL="0" indent="0">
              <a:buNone/>
            </a:pPr>
            <a:r>
              <a:rPr lang="en-GB" sz="1600" dirty="0"/>
              <a:t>*p = *p + 1; //error</a:t>
            </a:r>
          </a:p>
          <a:p>
            <a:pPr marL="0" indent="0">
              <a:buNone/>
            </a:pPr>
            <a:r>
              <a:rPr lang="en-GB" sz="1600" dirty="0"/>
              <a:t>(*p)++; //error</a:t>
            </a:r>
          </a:p>
          <a:p>
            <a:pPr marL="0" indent="0">
              <a:buNone/>
            </a:pPr>
            <a:r>
              <a:rPr lang="en-GB" sz="1600" dirty="0"/>
              <a:t>*p++;//ok</a:t>
            </a:r>
          </a:p>
          <a:p>
            <a:pPr marL="0" indent="0">
              <a:buNone/>
            </a:pPr>
            <a:r>
              <a:rPr lang="en-GB" sz="1600" dirty="0" err="1"/>
              <a:t>cout</a:t>
            </a:r>
            <a:r>
              <a:rPr lang="en-GB" sz="1600" dirty="0"/>
              <a:t>&lt;&lt;*p+1;//ok</a:t>
            </a:r>
          </a:p>
          <a:p>
            <a:pPr marL="0" indent="0">
              <a:buNone/>
            </a:pPr>
            <a:r>
              <a:rPr lang="en-GB" sz="1600" dirty="0"/>
              <a:t>char* </a:t>
            </a:r>
            <a:r>
              <a:rPr lang="en-GB" sz="1600" dirty="0" err="1"/>
              <a:t>const</a:t>
            </a:r>
            <a:r>
              <a:rPr lang="en-GB" sz="1600" dirty="0"/>
              <a:t> p = A;</a:t>
            </a:r>
          </a:p>
          <a:p>
            <a:pPr marL="0" indent="0">
              <a:buNone/>
            </a:pPr>
            <a:r>
              <a:rPr lang="en-GB" sz="1600" dirty="0"/>
              <a:t>p++;</a:t>
            </a:r>
          </a:p>
          <a:p>
            <a:pPr marL="0" indent="0">
              <a:buNone/>
            </a:pPr>
            <a:r>
              <a:rPr lang="en-GB" sz="1600" dirty="0"/>
              <a:t>p = p + 2;</a:t>
            </a:r>
          </a:p>
          <a:p>
            <a:pPr marL="0" indent="0">
              <a:buNone/>
            </a:pPr>
            <a:r>
              <a:rPr lang="en-GB" sz="1600" dirty="0"/>
              <a:t>*p = *p + 1;</a:t>
            </a:r>
          </a:p>
          <a:p>
            <a:pPr marL="0" indent="0">
              <a:buNone/>
            </a:pPr>
            <a:r>
              <a:rPr lang="en-GB" sz="1600" dirty="0"/>
              <a:t>(*p)++;</a:t>
            </a:r>
          </a:p>
          <a:p>
            <a:pPr marL="0" indent="0">
              <a:buNone/>
            </a:pPr>
            <a:r>
              <a:rPr lang="en-GB" sz="1600" dirty="0"/>
              <a:t>*p++;</a:t>
            </a:r>
          </a:p>
          <a:p>
            <a:pPr marL="0" indent="0">
              <a:buNone/>
            </a:pPr>
            <a:r>
              <a:rPr lang="en-GB" sz="1600" dirty="0" err="1"/>
              <a:t>const</a:t>
            </a:r>
            <a:r>
              <a:rPr lang="en-GB" sz="1600" dirty="0"/>
              <a:t> char* </a:t>
            </a:r>
            <a:r>
              <a:rPr lang="en-GB" sz="1600" dirty="0" err="1"/>
              <a:t>const</a:t>
            </a:r>
            <a:r>
              <a:rPr lang="en-GB" sz="1600" dirty="0"/>
              <a:t> p = A;</a:t>
            </a:r>
          </a:p>
          <a:p>
            <a:pPr marL="0" indent="0">
              <a:buNone/>
            </a:pPr>
            <a:r>
              <a:rPr lang="en-GB" sz="1600" dirty="0"/>
              <a:t>p++;</a:t>
            </a:r>
          </a:p>
          <a:p>
            <a:pPr marL="0" indent="0">
              <a:buNone/>
            </a:pPr>
            <a:r>
              <a:rPr lang="en-GB" sz="1600" dirty="0"/>
              <a:t>p = p + 2;</a:t>
            </a:r>
          </a:p>
          <a:p>
            <a:pPr marL="0" indent="0">
              <a:buNone/>
            </a:pPr>
            <a:r>
              <a:rPr lang="en-GB" sz="1600" dirty="0"/>
              <a:t>*p = *p + 1;</a:t>
            </a:r>
          </a:p>
          <a:p>
            <a:pPr marL="0" indent="0">
              <a:buNone/>
            </a:pPr>
            <a:r>
              <a:rPr lang="en-GB" sz="1600" dirty="0"/>
              <a:t>(*p)++;</a:t>
            </a:r>
          </a:p>
          <a:p>
            <a:pPr marL="0" indent="0">
              <a:buNone/>
            </a:pPr>
            <a:r>
              <a:rPr lang="en-GB" sz="1600" dirty="0"/>
              <a:t>*p++;</a:t>
            </a:r>
          </a:p>
          <a:p>
            <a:pPr marL="0" indent="0">
              <a:buNone/>
            </a:pPr>
            <a:endParaRPr lang="en-GB" sz="1400" dirty="0"/>
          </a:p>
        </p:txBody>
      </p:sp>
    </p:spTree>
    <p:extLst>
      <p:ext uri="{BB962C8B-B14F-4D97-AF65-F5344CB8AC3E}">
        <p14:creationId xmlns:p14="http://schemas.microsoft.com/office/powerpoint/2010/main" val="1274074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228600"/>
            <a:ext cx="7772400" cy="533400"/>
          </a:xfrm>
        </p:spPr>
        <p:txBody>
          <a:bodyPr/>
          <a:lstStyle/>
          <a:p>
            <a:pPr eaLnBrk="1" hangingPunct="1"/>
            <a:r>
              <a:rPr lang="en-US" altLang="en-US" sz="2400" b="1" dirty="0">
                <a:solidFill>
                  <a:srgbClr val="FF0000"/>
                </a:solidFill>
              </a:rPr>
              <a:t>const qualifier (Cont.)</a:t>
            </a:r>
          </a:p>
        </p:txBody>
      </p:sp>
      <p:sp>
        <p:nvSpPr>
          <p:cNvPr id="58371" name="Rectangle 3"/>
          <p:cNvSpPr>
            <a:spLocks noGrp="1" noChangeArrowheads="1"/>
          </p:cNvSpPr>
          <p:nvPr>
            <p:ph type="body" idx="1"/>
          </p:nvPr>
        </p:nvSpPr>
        <p:spPr>
          <a:xfrm>
            <a:off x="152400" y="762000"/>
            <a:ext cx="8839200" cy="6096000"/>
          </a:xfrm>
        </p:spPr>
        <p:txBody>
          <a:bodyPr/>
          <a:lstStyle/>
          <a:p>
            <a:pPr eaLnBrk="1" hangingPunct="1">
              <a:lnSpc>
                <a:spcPct val="90000"/>
              </a:lnSpc>
              <a:buFontTx/>
              <a:buNone/>
            </a:pPr>
            <a:r>
              <a:rPr lang="en-US" altLang="en-US" sz="2400" dirty="0"/>
              <a:t>Non-constant pointer to non-constant data:</a:t>
            </a:r>
          </a:p>
          <a:p>
            <a:pPr eaLnBrk="1" hangingPunct="1">
              <a:lnSpc>
                <a:spcPct val="90000"/>
              </a:lnSpc>
              <a:buFontTx/>
              <a:buNone/>
            </a:pPr>
            <a:r>
              <a:rPr lang="en-US" altLang="en-US" sz="2400" dirty="0"/>
              <a:t>	void </a:t>
            </a:r>
            <a:r>
              <a:rPr lang="en-US" altLang="en-US" sz="2400" dirty="0" err="1"/>
              <a:t>convertToUpperCase</a:t>
            </a:r>
            <a:r>
              <a:rPr lang="en-US" altLang="en-US" sz="2400" dirty="0"/>
              <a:t> (char *s){…}</a:t>
            </a:r>
          </a:p>
          <a:p>
            <a:pPr eaLnBrk="1" hangingPunct="1">
              <a:lnSpc>
                <a:spcPct val="90000"/>
              </a:lnSpc>
              <a:buFontTx/>
              <a:buNone/>
            </a:pPr>
            <a:endParaRPr lang="en-US" altLang="en-US" sz="2400" dirty="0"/>
          </a:p>
          <a:p>
            <a:pPr eaLnBrk="1" hangingPunct="1">
              <a:lnSpc>
                <a:spcPct val="90000"/>
              </a:lnSpc>
              <a:buNone/>
            </a:pPr>
            <a:r>
              <a:rPr lang="en-US" altLang="en-US" sz="2400" dirty="0"/>
              <a:t>//print string as chars each on a separate line</a:t>
            </a:r>
          </a:p>
          <a:p>
            <a:pPr eaLnBrk="1" hangingPunct="1">
              <a:lnSpc>
                <a:spcPct val="90000"/>
              </a:lnSpc>
              <a:buFontTx/>
              <a:buNone/>
            </a:pPr>
            <a:r>
              <a:rPr lang="en-US" altLang="en-US" sz="2400" dirty="0"/>
              <a:t>void </a:t>
            </a:r>
            <a:r>
              <a:rPr lang="en-US" altLang="en-US" sz="2400" dirty="0" err="1"/>
              <a:t>printStringChars</a:t>
            </a:r>
            <a:r>
              <a:rPr lang="en-US" altLang="en-US" sz="2400" dirty="0"/>
              <a:t> (char *s){…}</a:t>
            </a:r>
          </a:p>
          <a:p>
            <a:pPr eaLnBrk="1" hangingPunct="1">
              <a:lnSpc>
                <a:spcPct val="90000"/>
              </a:lnSpc>
              <a:buFontTx/>
              <a:buNone/>
            </a:pPr>
            <a:endParaRPr lang="en-US" altLang="en-US" sz="2400" dirty="0"/>
          </a:p>
          <a:p>
            <a:pPr eaLnBrk="1" hangingPunct="1">
              <a:lnSpc>
                <a:spcPct val="90000"/>
              </a:lnSpc>
              <a:buFontTx/>
              <a:buNone/>
            </a:pPr>
            <a:r>
              <a:rPr lang="en-US" altLang="en-US" sz="2400" dirty="0"/>
              <a:t>void </a:t>
            </a:r>
            <a:r>
              <a:rPr lang="en-US" altLang="en-US" sz="2400" dirty="0" err="1"/>
              <a:t>convertFirstCharToUpper</a:t>
            </a:r>
            <a:r>
              <a:rPr lang="en-US" altLang="en-US" sz="2400" dirty="0"/>
              <a:t> (char *  s){…}</a:t>
            </a:r>
          </a:p>
          <a:p>
            <a:pPr eaLnBrk="1" hangingPunct="1">
              <a:lnSpc>
                <a:spcPct val="90000"/>
              </a:lnSpc>
              <a:buFontTx/>
              <a:buNone/>
            </a:pPr>
            <a:endParaRPr lang="en-US" altLang="en-US" sz="2400" dirty="0"/>
          </a:p>
          <a:p>
            <a:pPr eaLnBrk="1" hangingPunct="1">
              <a:lnSpc>
                <a:spcPct val="90000"/>
              </a:lnSpc>
              <a:buNone/>
            </a:pPr>
            <a:r>
              <a:rPr lang="en-US" altLang="en-US" sz="2400"/>
              <a:t>int </a:t>
            </a:r>
            <a:r>
              <a:rPr lang="en-US" altLang="en-US" sz="2400" dirty="0" err="1"/>
              <a:t>PrintString</a:t>
            </a:r>
            <a:r>
              <a:rPr lang="en-US" altLang="en-US" sz="2400" dirty="0"/>
              <a:t>(const char * s){…}</a:t>
            </a:r>
          </a:p>
          <a:p>
            <a:pPr eaLnBrk="1" hangingPunct="1">
              <a:lnSpc>
                <a:spcPct val="90000"/>
              </a:lnSpc>
              <a:buNone/>
            </a:pPr>
            <a:endParaRPr lang="en-US" altLang="en-US" sz="2400" dirty="0"/>
          </a:p>
          <a:p>
            <a:pPr eaLnBrk="1" hangingPunct="1">
              <a:lnSpc>
                <a:spcPct val="90000"/>
              </a:lnSpc>
              <a:buFontTx/>
              <a:buNone/>
            </a:pPr>
            <a:r>
              <a:rPr lang="en-US" altLang="en-US" sz="2400" u="sng" dirty="0">
                <a:solidFill>
                  <a:srgbClr val="FF0000"/>
                </a:solidFill>
              </a:rPr>
              <a:t>Note:</a:t>
            </a:r>
          </a:p>
          <a:p>
            <a:pPr eaLnBrk="1" hangingPunct="1">
              <a:lnSpc>
                <a:spcPct val="90000"/>
              </a:lnSpc>
              <a:buFontTx/>
              <a:buNone/>
            </a:pPr>
            <a:r>
              <a:rPr lang="en-US" altLang="en-US" sz="2400" dirty="0"/>
              <a:t>	int </a:t>
            </a:r>
            <a:r>
              <a:rPr lang="en-US" altLang="en-US" sz="2400" dirty="0" err="1"/>
              <a:t>stringLength</a:t>
            </a:r>
            <a:r>
              <a:rPr lang="en-US" altLang="en-US" sz="2400" dirty="0"/>
              <a:t> (const char * const s){char *t=s; </a:t>
            </a:r>
            <a:r>
              <a:rPr lang="en-US" altLang="en-US" sz="2000" dirty="0"/>
              <a:t>…} </a:t>
            </a:r>
            <a:r>
              <a:rPr lang="en-US" altLang="en-US" sz="2000" dirty="0">
                <a:solidFill>
                  <a:srgbClr val="FF0000"/>
                </a:solidFill>
              </a:rPr>
              <a:t>//compiler error</a:t>
            </a:r>
          </a:p>
        </p:txBody>
      </p:sp>
    </p:spTree>
    <p:extLst>
      <p:ext uri="{BB962C8B-B14F-4D97-AF65-F5344CB8AC3E}">
        <p14:creationId xmlns:p14="http://schemas.microsoft.com/office/powerpoint/2010/main" val="225226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228600"/>
            <a:ext cx="7772400" cy="533400"/>
          </a:xfrm>
        </p:spPr>
        <p:txBody>
          <a:bodyPr/>
          <a:lstStyle/>
          <a:p>
            <a:pPr eaLnBrk="1" hangingPunct="1"/>
            <a:r>
              <a:rPr lang="en-US" altLang="en-US" sz="2400" b="1" dirty="0">
                <a:solidFill>
                  <a:srgbClr val="FF0000"/>
                </a:solidFill>
              </a:rPr>
              <a:t>const qualifier (Cont.)</a:t>
            </a:r>
          </a:p>
        </p:txBody>
      </p:sp>
      <p:sp>
        <p:nvSpPr>
          <p:cNvPr id="58371" name="Rectangle 3"/>
          <p:cNvSpPr>
            <a:spLocks noGrp="1" noChangeArrowheads="1"/>
          </p:cNvSpPr>
          <p:nvPr>
            <p:ph type="body" idx="1"/>
          </p:nvPr>
        </p:nvSpPr>
        <p:spPr>
          <a:xfrm>
            <a:off x="152400" y="762000"/>
            <a:ext cx="8839200" cy="6096000"/>
          </a:xfrm>
        </p:spPr>
        <p:txBody>
          <a:bodyPr/>
          <a:lstStyle/>
          <a:p>
            <a:pPr eaLnBrk="1" hangingPunct="1">
              <a:lnSpc>
                <a:spcPct val="90000"/>
              </a:lnSpc>
              <a:buFontTx/>
              <a:buNone/>
            </a:pPr>
            <a:r>
              <a:rPr lang="en-US" altLang="en-US" sz="2400" dirty="0"/>
              <a:t>Non-constant pointer to non-constant data:</a:t>
            </a:r>
          </a:p>
          <a:p>
            <a:pPr eaLnBrk="1" hangingPunct="1">
              <a:lnSpc>
                <a:spcPct val="90000"/>
              </a:lnSpc>
              <a:buFontTx/>
              <a:buNone/>
            </a:pPr>
            <a:r>
              <a:rPr lang="en-US" altLang="en-US" sz="2400" dirty="0"/>
              <a:t>	void </a:t>
            </a:r>
            <a:r>
              <a:rPr lang="en-US" altLang="en-US" sz="2400" dirty="0" err="1"/>
              <a:t>convertToUpperCase</a:t>
            </a:r>
            <a:r>
              <a:rPr lang="en-US" altLang="en-US" sz="2400" dirty="0"/>
              <a:t> (char *s){…}</a:t>
            </a:r>
          </a:p>
          <a:p>
            <a:pPr eaLnBrk="1" hangingPunct="1">
              <a:lnSpc>
                <a:spcPct val="90000"/>
              </a:lnSpc>
              <a:buFontTx/>
              <a:buNone/>
            </a:pPr>
            <a:endParaRPr lang="en-US" altLang="en-US" sz="2400" dirty="0"/>
          </a:p>
          <a:p>
            <a:pPr eaLnBrk="1" hangingPunct="1">
              <a:lnSpc>
                <a:spcPct val="90000"/>
              </a:lnSpc>
              <a:buFontTx/>
              <a:buNone/>
            </a:pPr>
            <a:r>
              <a:rPr lang="en-US" altLang="en-US" sz="2400" dirty="0"/>
              <a:t>Non-constant pointer to constant data:</a:t>
            </a:r>
          </a:p>
          <a:p>
            <a:pPr eaLnBrk="1" hangingPunct="1">
              <a:lnSpc>
                <a:spcPct val="90000"/>
              </a:lnSpc>
              <a:buNone/>
            </a:pPr>
            <a:r>
              <a:rPr lang="en-US" altLang="en-US" sz="2400" dirty="0"/>
              <a:t>//print string as chars each on a separate line</a:t>
            </a:r>
          </a:p>
          <a:p>
            <a:pPr eaLnBrk="1" hangingPunct="1">
              <a:lnSpc>
                <a:spcPct val="90000"/>
              </a:lnSpc>
              <a:buFontTx/>
              <a:buNone/>
            </a:pPr>
            <a:r>
              <a:rPr lang="en-US" altLang="en-US" sz="2400" dirty="0"/>
              <a:t>void </a:t>
            </a:r>
            <a:r>
              <a:rPr lang="en-US" altLang="en-US" sz="2400" dirty="0" err="1"/>
              <a:t>printStringChars</a:t>
            </a:r>
            <a:r>
              <a:rPr lang="en-US" altLang="en-US" sz="2400" dirty="0"/>
              <a:t> (const char *s){…}</a:t>
            </a:r>
          </a:p>
          <a:p>
            <a:pPr eaLnBrk="1" hangingPunct="1">
              <a:lnSpc>
                <a:spcPct val="90000"/>
              </a:lnSpc>
              <a:buFontTx/>
              <a:buNone/>
            </a:pPr>
            <a:endParaRPr lang="en-US" altLang="en-US" sz="2400" dirty="0"/>
          </a:p>
          <a:p>
            <a:pPr eaLnBrk="1" hangingPunct="1">
              <a:lnSpc>
                <a:spcPct val="90000"/>
              </a:lnSpc>
              <a:buFontTx/>
              <a:buNone/>
            </a:pPr>
            <a:r>
              <a:rPr lang="en-US" altLang="en-US" sz="2400" dirty="0"/>
              <a:t>constant pointer to non-constant data:</a:t>
            </a:r>
          </a:p>
          <a:p>
            <a:pPr eaLnBrk="1" hangingPunct="1">
              <a:lnSpc>
                <a:spcPct val="90000"/>
              </a:lnSpc>
              <a:buFontTx/>
              <a:buNone/>
            </a:pPr>
            <a:r>
              <a:rPr lang="en-US" altLang="en-US" sz="2400" dirty="0"/>
              <a:t>void </a:t>
            </a:r>
            <a:r>
              <a:rPr lang="en-US" altLang="en-US" sz="2400" dirty="0" err="1"/>
              <a:t>convertFirstCharToUpper</a:t>
            </a:r>
            <a:r>
              <a:rPr lang="en-US" altLang="en-US" sz="2400" dirty="0"/>
              <a:t> (char * const s){…}</a:t>
            </a:r>
          </a:p>
          <a:p>
            <a:pPr eaLnBrk="1" hangingPunct="1">
              <a:lnSpc>
                <a:spcPct val="90000"/>
              </a:lnSpc>
              <a:buFontTx/>
              <a:buNone/>
            </a:pPr>
            <a:endParaRPr lang="en-US" altLang="en-US" sz="2400" dirty="0"/>
          </a:p>
          <a:p>
            <a:pPr eaLnBrk="1" hangingPunct="1">
              <a:lnSpc>
                <a:spcPct val="90000"/>
              </a:lnSpc>
              <a:buFontTx/>
              <a:buNone/>
            </a:pPr>
            <a:r>
              <a:rPr lang="en-US" altLang="en-US" sz="2400" dirty="0"/>
              <a:t>constant pointer to constant data:</a:t>
            </a:r>
          </a:p>
          <a:p>
            <a:pPr eaLnBrk="1" hangingPunct="1">
              <a:lnSpc>
                <a:spcPct val="90000"/>
              </a:lnSpc>
              <a:buNone/>
            </a:pPr>
            <a:r>
              <a:rPr lang="en-US" altLang="en-US" sz="2400" dirty="0"/>
              <a:t>int </a:t>
            </a:r>
            <a:r>
              <a:rPr lang="en-US" altLang="en-US" sz="2400" dirty="0" err="1"/>
              <a:t>PrintString</a:t>
            </a:r>
            <a:r>
              <a:rPr lang="en-US" altLang="en-US" sz="2400" dirty="0"/>
              <a:t>(const char * const s){…}</a:t>
            </a:r>
          </a:p>
          <a:p>
            <a:pPr eaLnBrk="1" hangingPunct="1">
              <a:lnSpc>
                <a:spcPct val="90000"/>
              </a:lnSpc>
              <a:buNone/>
            </a:pPr>
            <a:endParaRPr lang="en-US" altLang="en-US" sz="2400" dirty="0"/>
          </a:p>
          <a:p>
            <a:pPr eaLnBrk="1" hangingPunct="1">
              <a:lnSpc>
                <a:spcPct val="90000"/>
              </a:lnSpc>
              <a:buFontTx/>
              <a:buNone/>
            </a:pPr>
            <a:r>
              <a:rPr lang="en-US" altLang="en-US" sz="2400" u="sng" dirty="0">
                <a:solidFill>
                  <a:srgbClr val="FF0000"/>
                </a:solidFill>
              </a:rPr>
              <a:t>Note:</a:t>
            </a:r>
          </a:p>
          <a:p>
            <a:pPr eaLnBrk="1" hangingPunct="1">
              <a:lnSpc>
                <a:spcPct val="90000"/>
              </a:lnSpc>
              <a:buFontTx/>
              <a:buNone/>
            </a:pPr>
            <a:r>
              <a:rPr lang="en-US" altLang="en-US" sz="2400" dirty="0"/>
              <a:t>	int </a:t>
            </a:r>
            <a:r>
              <a:rPr lang="en-US" altLang="en-US" sz="2400" dirty="0" err="1"/>
              <a:t>stringLength</a:t>
            </a:r>
            <a:r>
              <a:rPr lang="en-US" altLang="en-US" sz="2400" dirty="0"/>
              <a:t> (const char * const s){char *t=s; </a:t>
            </a:r>
            <a:r>
              <a:rPr lang="en-US" altLang="en-US" sz="2000" dirty="0"/>
              <a:t>…} </a:t>
            </a:r>
            <a:r>
              <a:rPr lang="en-US" altLang="en-US" sz="2000" dirty="0">
                <a:solidFill>
                  <a:srgbClr val="FF0000"/>
                </a:solidFill>
              </a:rPr>
              <a:t>//compiler error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p:spPr>
        <p:txBody>
          <a:bodyPr anchor="ctr"/>
          <a:lstStyle/>
          <a:p>
            <a:r>
              <a:rPr lang="en-US" altLang="en-US" sz="4400" dirty="0">
                <a:solidFill>
                  <a:srgbClr val="FF0000"/>
                </a:solidFill>
              </a:rPr>
              <a:t>Dynamic Memory Allocation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3600" dirty="0">
                <a:solidFill>
                  <a:srgbClr val="FF0000"/>
                </a:solidFill>
                <a:cs typeface="Times New Roman" panose="02020603050405020304" pitchFamily="18" charset="0"/>
              </a:rPr>
              <a:t>Static versus dynamic memory allocation</a:t>
            </a:r>
          </a:p>
        </p:txBody>
      </p:sp>
      <p:sp>
        <p:nvSpPr>
          <p:cNvPr id="6147" name="Rectangle 3"/>
          <p:cNvSpPr>
            <a:spLocks noGrp="1" noChangeArrowheads="1"/>
          </p:cNvSpPr>
          <p:nvPr>
            <p:ph type="body" idx="1"/>
          </p:nvPr>
        </p:nvSpPr>
        <p:spPr/>
        <p:txBody>
          <a:bodyPr/>
          <a:lstStyle/>
          <a:p>
            <a:pPr algn="l" rtl="0"/>
            <a:r>
              <a:rPr lang="en-US" altLang="en-US" dirty="0">
                <a:cs typeface="Times New Roman" panose="02020603050405020304" pitchFamily="18" charset="0"/>
              </a:rPr>
              <a:t>Static memory is allocated and deallocated implicitly.</a:t>
            </a:r>
          </a:p>
          <a:p>
            <a:pPr marL="0" indent="0" algn="l" rtl="0">
              <a:buNone/>
            </a:pPr>
            <a:r>
              <a:rPr lang="en-US" altLang="en-US" dirty="0">
                <a:cs typeface="Times New Roman" panose="02020603050405020304" pitchFamily="18" charset="0"/>
              </a:rPr>
              <a:t>   </a:t>
            </a:r>
            <a:r>
              <a:rPr lang="en-US" altLang="en-US" u="sng" dirty="0">
                <a:cs typeface="Times New Roman" panose="02020603050405020304" pitchFamily="18" charset="0"/>
              </a:rPr>
              <a:t>Ex:</a:t>
            </a:r>
          </a:p>
          <a:p>
            <a:pPr algn="l" rtl="0">
              <a:buFontTx/>
              <a:buNone/>
            </a:pPr>
            <a:r>
              <a:rPr lang="en-US" altLang="en-US" dirty="0">
                <a:cs typeface="Times New Roman" panose="02020603050405020304" pitchFamily="18" charset="0"/>
              </a:rPr>
              <a:t>	</a:t>
            </a:r>
            <a:r>
              <a:rPr lang="en-US" altLang="en-US" b="1" dirty="0">
                <a:cs typeface="Times New Roman" panose="02020603050405020304" pitchFamily="18" charset="0"/>
              </a:rPr>
              <a:t>int x; double y[100];</a:t>
            </a:r>
          </a:p>
          <a:p>
            <a:pPr algn="l" rtl="0"/>
            <a:r>
              <a:rPr lang="en-US" altLang="en-US" dirty="0">
                <a:cs typeface="Times New Roman" panose="02020603050405020304" pitchFamily="18" charset="0"/>
              </a:rPr>
              <a:t>Dynamic memory is allocated and deallocated during program execution explicitly using </a:t>
            </a:r>
            <a:r>
              <a:rPr lang="en-US" altLang="en-US" b="1" dirty="0">
                <a:cs typeface="Times New Roman" panose="02020603050405020304" pitchFamily="18" charset="0"/>
              </a:rPr>
              <a:t>new</a:t>
            </a:r>
            <a:r>
              <a:rPr lang="en-US" altLang="en-US" dirty="0">
                <a:cs typeface="Times New Roman" panose="02020603050405020304" pitchFamily="18" charset="0"/>
              </a:rPr>
              <a:t> and </a:t>
            </a:r>
            <a:r>
              <a:rPr lang="en-US" altLang="en-US" b="1" dirty="0">
                <a:cs typeface="Times New Roman" panose="02020603050405020304" pitchFamily="18" charset="0"/>
              </a:rPr>
              <a:t>delete</a:t>
            </a:r>
            <a:r>
              <a:rPr lang="en-US" altLang="en-US" dirty="0">
                <a:cs typeface="Times New Roman" panose="02020603050405020304" pitchFamily="18" charset="0"/>
              </a:rPr>
              <a:t> statements.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152400"/>
            <a:ext cx="7772400" cy="609600"/>
          </a:xfrm>
        </p:spPr>
        <p:txBody>
          <a:bodyPr/>
          <a:lstStyle/>
          <a:p>
            <a:pPr eaLnBrk="1" hangingPunct="1"/>
            <a:r>
              <a:rPr lang="en-US" altLang="en-US" sz="2800" dirty="0">
                <a:solidFill>
                  <a:srgbClr val="FF0000"/>
                </a:solidFill>
              </a:rPr>
              <a:t>Example</a:t>
            </a:r>
          </a:p>
        </p:txBody>
      </p:sp>
      <p:sp>
        <p:nvSpPr>
          <p:cNvPr id="7171" name="Rectangle 3"/>
          <p:cNvSpPr>
            <a:spLocks noGrp="1" noChangeArrowheads="1"/>
          </p:cNvSpPr>
          <p:nvPr>
            <p:ph type="body" idx="1"/>
          </p:nvPr>
        </p:nvSpPr>
        <p:spPr>
          <a:xfrm>
            <a:off x="762000" y="838200"/>
            <a:ext cx="3810000" cy="6019800"/>
          </a:xfrm>
        </p:spPr>
        <p:style>
          <a:lnRef idx="2">
            <a:schemeClr val="accent2"/>
          </a:lnRef>
          <a:fillRef idx="1">
            <a:schemeClr val="lt1"/>
          </a:fillRef>
          <a:effectRef idx="0">
            <a:schemeClr val="accent2"/>
          </a:effectRef>
          <a:fontRef idx="minor">
            <a:schemeClr val="dk1"/>
          </a:fontRef>
        </p:style>
        <p:txBody>
          <a:bodyPr/>
          <a:lstStyle/>
          <a:p>
            <a:pPr eaLnBrk="1" hangingPunct="1">
              <a:lnSpc>
                <a:spcPct val="80000"/>
              </a:lnSpc>
              <a:buFontTx/>
              <a:buNone/>
            </a:pPr>
            <a:endParaRPr lang="en-US" altLang="en-US" sz="1200" dirty="0"/>
          </a:p>
          <a:p>
            <a:pPr eaLnBrk="1" hangingPunct="1">
              <a:lnSpc>
                <a:spcPct val="80000"/>
              </a:lnSpc>
              <a:buFontTx/>
              <a:buNone/>
            </a:pPr>
            <a:r>
              <a:rPr lang="en-US" altLang="en-US" sz="1200" dirty="0"/>
              <a:t>	</a:t>
            </a:r>
            <a:r>
              <a:rPr lang="en-US" altLang="en-US" sz="2000" dirty="0"/>
              <a:t>int *w;</a:t>
            </a:r>
          </a:p>
          <a:p>
            <a:pPr eaLnBrk="1" hangingPunct="1">
              <a:lnSpc>
                <a:spcPct val="80000"/>
              </a:lnSpc>
              <a:buFontTx/>
              <a:buNone/>
            </a:pPr>
            <a:r>
              <a:rPr lang="en-US" altLang="en-US" sz="2000" dirty="0"/>
              <a:t>	int t=5;</a:t>
            </a:r>
          </a:p>
          <a:p>
            <a:pPr eaLnBrk="1" hangingPunct="1">
              <a:lnSpc>
                <a:spcPct val="80000"/>
              </a:lnSpc>
              <a:buFontTx/>
              <a:buNone/>
            </a:pPr>
            <a:r>
              <a:rPr lang="en-US" altLang="en-US" sz="2000" dirty="0"/>
              <a:t>	w=&amp;t;</a:t>
            </a:r>
          </a:p>
          <a:p>
            <a:pPr eaLnBrk="1" hangingPunct="1">
              <a:lnSpc>
                <a:spcPct val="80000"/>
              </a:lnSpc>
              <a:buFontTx/>
              <a:buNone/>
            </a:pPr>
            <a:r>
              <a:rPr lang="en-US" altLang="en-US" sz="2000" dirty="0"/>
              <a:t>	cout&lt;&lt;t;</a:t>
            </a:r>
          </a:p>
          <a:p>
            <a:pPr eaLnBrk="1" hangingPunct="1">
              <a:lnSpc>
                <a:spcPct val="80000"/>
              </a:lnSpc>
              <a:buFontTx/>
              <a:buNone/>
            </a:pPr>
            <a:r>
              <a:rPr lang="en-US" altLang="en-US" sz="2000" dirty="0"/>
              <a:t>	cout&lt;&lt;*w;</a:t>
            </a:r>
          </a:p>
          <a:p>
            <a:pPr eaLnBrk="1" hangingPunct="1">
              <a:lnSpc>
                <a:spcPct val="80000"/>
              </a:lnSpc>
              <a:buFontTx/>
              <a:buNone/>
            </a:pPr>
            <a:r>
              <a:rPr lang="en-US" altLang="en-US" sz="2000" dirty="0"/>
              <a:t>	t++;</a:t>
            </a:r>
          </a:p>
          <a:p>
            <a:pPr eaLnBrk="1" hangingPunct="1">
              <a:lnSpc>
                <a:spcPct val="80000"/>
              </a:lnSpc>
              <a:buFontTx/>
              <a:buNone/>
            </a:pPr>
            <a:r>
              <a:rPr lang="en-US" altLang="en-US" sz="2000" dirty="0"/>
              <a:t>	cout&lt;&lt;*w;</a:t>
            </a:r>
          </a:p>
          <a:p>
            <a:pPr eaLnBrk="1" hangingPunct="1">
              <a:lnSpc>
                <a:spcPct val="80000"/>
              </a:lnSpc>
              <a:buFontTx/>
              <a:buNone/>
            </a:pPr>
            <a:r>
              <a:rPr lang="en-US" altLang="en-US" sz="2000" dirty="0"/>
              <a:t>	*w=*w+2;</a:t>
            </a:r>
          </a:p>
          <a:p>
            <a:pPr eaLnBrk="1" hangingPunct="1">
              <a:lnSpc>
                <a:spcPct val="80000"/>
              </a:lnSpc>
              <a:buFontTx/>
              <a:buNone/>
            </a:pPr>
            <a:r>
              <a:rPr lang="en-US" altLang="en-US" sz="2000" dirty="0"/>
              <a:t>	cout&lt;&lt;t;</a:t>
            </a:r>
          </a:p>
          <a:p>
            <a:pPr eaLnBrk="1" hangingPunct="1">
              <a:lnSpc>
                <a:spcPct val="80000"/>
              </a:lnSpc>
              <a:buFontTx/>
              <a:buNone/>
            </a:pPr>
            <a:r>
              <a:rPr lang="en-US" altLang="en-US" sz="2000" dirty="0"/>
              <a:t>	float r;</a:t>
            </a:r>
          </a:p>
          <a:p>
            <a:pPr eaLnBrk="1" hangingPunct="1">
              <a:lnSpc>
                <a:spcPct val="80000"/>
              </a:lnSpc>
              <a:buFontTx/>
              <a:buNone/>
            </a:pPr>
            <a:r>
              <a:rPr lang="en-US" altLang="en-US" sz="2000" dirty="0"/>
              <a:t>	w=&amp;r; //syntax error</a:t>
            </a:r>
          </a:p>
          <a:p>
            <a:pPr eaLnBrk="1" hangingPunct="1">
              <a:lnSpc>
                <a:spcPct val="80000"/>
              </a:lnSpc>
              <a:buFontTx/>
              <a:buNone/>
            </a:pPr>
            <a:r>
              <a:rPr lang="en-US" altLang="en-US" sz="2000" dirty="0"/>
              <a:t>	w=NULL;</a:t>
            </a:r>
          </a:p>
          <a:p>
            <a:pPr eaLnBrk="1" hangingPunct="1">
              <a:lnSpc>
                <a:spcPct val="80000"/>
              </a:lnSpc>
              <a:buFontTx/>
              <a:buNone/>
            </a:pPr>
            <a:r>
              <a:rPr lang="en-US" altLang="en-US" sz="2000" dirty="0"/>
              <a:t>	</a:t>
            </a:r>
            <a:r>
              <a:rPr lang="en-US" altLang="en-US" sz="2000" dirty="0" err="1"/>
              <a:t>cout</a:t>
            </a:r>
            <a:r>
              <a:rPr lang="en-US" altLang="en-US" sz="2000" dirty="0"/>
              <a:t>&lt;&lt;*w; //run-time error</a:t>
            </a:r>
          </a:p>
          <a:p>
            <a:pPr eaLnBrk="1" hangingPunct="1">
              <a:lnSpc>
                <a:spcPct val="80000"/>
              </a:lnSpc>
              <a:buFontTx/>
              <a:buNone/>
            </a:pPr>
            <a:r>
              <a:rPr lang="en-US" altLang="en-US" sz="2000" dirty="0"/>
              <a:t>	t=8;</a:t>
            </a:r>
          </a:p>
          <a:p>
            <a:pPr eaLnBrk="1" hangingPunct="1">
              <a:lnSpc>
                <a:spcPct val="80000"/>
              </a:lnSpc>
              <a:buFontTx/>
              <a:buNone/>
            </a:pPr>
            <a:r>
              <a:rPr lang="en-US" altLang="en-US" sz="2000" dirty="0"/>
              <a:t>	w=&amp;t;</a:t>
            </a:r>
          </a:p>
          <a:p>
            <a:pPr eaLnBrk="1" hangingPunct="1">
              <a:lnSpc>
                <a:spcPct val="80000"/>
              </a:lnSpc>
              <a:buFontTx/>
              <a:buNone/>
            </a:pPr>
            <a:r>
              <a:rPr lang="en-US" altLang="en-US" sz="2000" dirty="0"/>
              <a:t>	</a:t>
            </a:r>
          </a:p>
          <a:p>
            <a:pPr eaLnBrk="1" hangingPunct="1">
              <a:lnSpc>
                <a:spcPct val="80000"/>
              </a:lnSpc>
              <a:buFontTx/>
              <a:buNone/>
            </a:pPr>
            <a:endParaRPr lang="en-US" altLang="en-US" sz="1800" dirty="0"/>
          </a:p>
          <a:p>
            <a:pPr eaLnBrk="1" hangingPunct="1">
              <a:lnSpc>
                <a:spcPct val="80000"/>
              </a:lnSpc>
              <a:buFontTx/>
              <a:buNone/>
            </a:pPr>
            <a:endParaRPr lang="en-US" altLang="en-US" sz="1200" dirty="0"/>
          </a:p>
        </p:txBody>
      </p:sp>
      <p:sp>
        <p:nvSpPr>
          <p:cNvPr id="6" name="Rectangle 3">
            <a:extLst>
              <a:ext uri="{FF2B5EF4-FFF2-40B4-BE49-F238E27FC236}">
                <a16:creationId xmlns:a16="http://schemas.microsoft.com/office/drawing/2014/main" id="{20EAC155-70B6-4F26-A348-C01D4BF67792}"/>
              </a:ext>
            </a:extLst>
          </p:cNvPr>
          <p:cNvSpPr txBox="1">
            <a:spLocks noChangeArrowheads="1"/>
          </p:cNvSpPr>
          <p:nvPr/>
        </p:nvSpPr>
        <p:spPr bwMode="auto">
          <a:xfrm>
            <a:off x="4572000" y="838200"/>
            <a:ext cx="3810000" cy="601980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36575" eaLnBrk="1" hangingPunct="1">
              <a:lnSpc>
                <a:spcPct val="80000"/>
              </a:lnSpc>
              <a:buFontTx/>
              <a:buNone/>
            </a:pPr>
            <a:endParaRPr lang="en-US" altLang="en-US" sz="1800" dirty="0"/>
          </a:p>
          <a:p>
            <a:pPr eaLnBrk="1" hangingPunct="1">
              <a:lnSpc>
                <a:spcPct val="80000"/>
              </a:lnSpc>
              <a:buFontTx/>
              <a:buNone/>
            </a:pPr>
            <a:r>
              <a:rPr lang="en-US" altLang="en-US" sz="2000" dirty="0" err="1"/>
              <a:t>cout</a:t>
            </a:r>
            <a:r>
              <a:rPr lang="en-US" altLang="en-US" sz="2000" dirty="0"/>
              <a:t>&lt;&lt;&amp;t; // FFF4 (for example)</a:t>
            </a:r>
          </a:p>
          <a:p>
            <a:pPr eaLnBrk="1" hangingPunct="1">
              <a:lnSpc>
                <a:spcPct val="80000"/>
              </a:lnSpc>
              <a:buFontTx/>
              <a:buNone/>
            </a:pPr>
            <a:r>
              <a:rPr lang="en-US" altLang="en-US" sz="2000" dirty="0" err="1"/>
              <a:t>cout</a:t>
            </a:r>
            <a:r>
              <a:rPr lang="en-US" altLang="en-US" sz="2000" dirty="0"/>
              <a:t>&lt;&lt;w;//FFF4</a:t>
            </a:r>
          </a:p>
          <a:p>
            <a:pPr eaLnBrk="1" hangingPunct="1">
              <a:lnSpc>
                <a:spcPct val="80000"/>
              </a:lnSpc>
              <a:buFontTx/>
              <a:buNone/>
            </a:pPr>
            <a:r>
              <a:rPr lang="en-US" altLang="en-US" sz="2000" dirty="0" err="1"/>
              <a:t>cout</a:t>
            </a:r>
            <a:r>
              <a:rPr lang="en-US" altLang="en-US" sz="2000" dirty="0"/>
              <a:t>&lt;&lt;t;//8</a:t>
            </a:r>
          </a:p>
          <a:p>
            <a:pPr eaLnBrk="1" hangingPunct="1">
              <a:lnSpc>
                <a:spcPct val="80000"/>
              </a:lnSpc>
              <a:buFontTx/>
              <a:buNone/>
            </a:pPr>
            <a:r>
              <a:rPr lang="en-US" altLang="en-US" sz="2000" dirty="0" err="1"/>
              <a:t>cout</a:t>
            </a:r>
            <a:r>
              <a:rPr lang="en-US" altLang="en-US" sz="2000" dirty="0"/>
              <a:t>&lt;&lt;*t;//error</a:t>
            </a:r>
          </a:p>
          <a:p>
            <a:pPr eaLnBrk="1" hangingPunct="1">
              <a:lnSpc>
                <a:spcPct val="80000"/>
              </a:lnSpc>
              <a:buFontTx/>
              <a:buNone/>
            </a:pPr>
            <a:r>
              <a:rPr lang="en-US" altLang="en-US" sz="2000" dirty="0" err="1"/>
              <a:t>cout</a:t>
            </a:r>
            <a:r>
              <a:rPr lang="en-US" altLang="en-US" sz="2000" dirty="0"/>
              <a:t>&lt;&lt;&amp;*w; //FFF4</a:t>
            </a:r>
          </a:p>
          <a:p>
            <a:pPr eaLnBrk="1" hangingPunct="1">
              <a:lnSpc>
                <a:spcPct val="80000"/>
              </a:lnSpc>
              <a:buFontTx/>
              <a:buNone/>
            </a:pPr>
            <a:r>
              <a:rPr lang="en-US" altLang="en-US" sz="2000" dirty="0" err="1"/>
              <a:t>cout</a:t>
            </a:r>
            <a:r>
              <a:rPr lang="en-US" altLang="en-US" sz="2000" dirty="0"/>
              <a:t>&lt;&lt;*&amp;w; //FFF4</a:t>
            </a:r>
            <a:endParaRPr lang="en-GB" altLang="en-US" sz="2000" kern="0" dirty="0"/>
          </a:p>
          <a:p>
            <a:pPr eaLnBrk="1" hangingPunct="1">
              <a:lnSpc>
                <a:spcPct val="80000"/>
              </a:lnSpc>
              <a:buFontTx/>
              <a:buNone/>
            </a:pPr>
            <a:r>
              <a:rPr lang="en-GB" altLang="en-US" sz="2000" kern="0" dirty="0" err="1"/>
              <a:t>cin</a:t>
            </a:r>
            <a:r>
              <a:rPr lang="en-GB" altLang="en-US" sz="2000" kern="0" dirty="0"/>
              <a:t>&gt;&gt;w;</a:t>
            </a:r>
          </a:p>
          <a:p>
            <a:pPr eaLnBrk="1" hangingPunct="1">
              <a:lnSpc>
                <a:spcPct val="80000"/>
              </a:lnSpc>
              <a:buFontTx/>
              <a:buNone/>
            </a:pPr>
            <a:r>
              <a:rPr lang="en-GB" altLang="en-US" sz="2000" kern="0" dirty="0" err="1"/>
              <a:t>cout</a:t>
            </a:r>
            <a:r>
              <a:rPr lang="en-GB" altLang="en-US" sz="2000" kern="0" dirty="0"/>
              <a:t>&lt;&lt;w;</a:t>
            </a:r>
          </a:p>
          <a:p>
            <a:pPr eaLnBrk="1" hangingPunct="1">
              <a:lnSpc>
                <a:spcPct val="80000"/>
              </a:lnSpc>
              <a:buFontTx/>
              <a:buNone/>
            </a:pPr>
            <a:r>
              <a:rPr lang="en-GB" altLang="en-US" sz="2000" kern="0" dirty="0"/>
              <a:t>w=5000;</a:t>
            </a:r>
          </a:p>
          <a:p>
            <a:pPr eaLnBrk="1" hangingPunct="1">
              <a:lnSpc>
                <a:spcPct val="80000"/>
              </a:lnSpc>
              <a:buFontTx/>
              <a:buNone/>
            </a:pPr>
            <a:r>
              <a:rPr lang="en-GB" altLang="en-US" sz="2000" kern="0" dirty="0"/>
              <a:t>*w=5000;</a:t>
            </a:r>
          </a:p>
          <a:p>
            <a:pPr eaLnBrk="1" hangingPunct="1">
              <a:lnSpc>
                <a:spcPct val="80000"/>
              </a:lnSpc>
              <a:buFontTx/>
              <a:buNone/>
            </a:pPr>
            <a:endParaRPr lang="en-US" altLang="en-US" sz="1800" kern="0" dirty="0"/>
          </a:p>
          <a:p>
            <a:pPr eaLnBrk="1" hangingPunct="1">
              <a:lnSpc>
                <a:spcPct val="80000"/>
              </a:lnSpc>
              <a:buFontTx/>
              <a:buNone/>
            </a:pPr>
            <a:endParaRPr lang="en-US" altLang="en-US" sz="1800" kern="0" dirty="0"/>
          </a:p>
          <a:p>
            <a:pPr eaLnBrk="1" hangingPunct="1">
              <a:lnSpc>
                <a:spcPct val="80000"/>
              </a:lnSpc>
              <a:buFontTx/>
              <a:buNone/>
            </a:pPr>
            <a:endParaRPr lang="en-US" altLang="en-US" sz="1200" kern="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81000"/>
            <a:ext cx="7772400" cy="914400"/>
          </a:xfrm>
        </p:spPr>
        <p:txBody>
          <a:bodyPr/>
          <a:lstStyle/>
          <a:p>
            <a:r>
              <a:rPr lang="en-US" altLang="en-US" dirty="0">
                <a:solidFill>
                  <a:srgbClr val="FF0000"/>
                </a:solidFill>
              </a:rPr>
              <a:t>new statement</a:t>
            </a:r>
          </a:p>
        </p:txBody>
      </p:sp>
      <p:sp>
        <p:nvSpPr>
          <p:cNvPr id="7171" name="Rectangle 3"/>
          <p:cNvSpPr>
            <a:spLocks noGrp="1" noChangeArrowheads="1"/>
          </p:cNvSpPr>
          <p:nvPr>
            <p:ph type="body" idx="1"/>
          </p:nvPr>
        </p:nvSpPr>
        <p:spPr>
          <a:xfrm>
            <a:off x="0" y="1295400"/>
            <a:ext cx="9144000" cy="4800600"/>
          </a:xfrm>
        </p:spPr>
        <p:txBody>
          <a:bodyPr/>
          <a:lstStyle/>
          <a:p>
            <a:pPr algn="l" rtl="0">
              <a:buFontTx/>
              <a:buNone/>
            </a:pPr>
            <a:r>
              <a:rPr lang="en-US" altLang="en-US" sz="2800" dirty="0">
                <a:cs typeface="Times New Roman" panose="02020603050405020304" pitchFamily="18" charset="0"/>
              </a:rPr>
              <a:t>	The new statement is used to allocate memory during run-time.</a:t>
            </a:r>
          </a:p>
          <a:p>
            <a:pPr algn="l" rtl="0">
              <a:buFontTx/>
              <a:buNone/>
            </a:pPr>
            <a:r>
              <a:rPr lang="en-US" altLang="en-US" sz="2800" dirty="0">
                <a:cs typeface="Times New Roman" panose="02020603050405020304" pitchFamily="18" charset="0"/>
              </a:rPr>
              <a:t>	Example:</a:t>
            </a:r>
          </a:p>
          <a:p>
            <a:pPr algn="l" rtl="0">
              <a:buFontTx/>
              <a:buNone/>
            </a:pPr>
            <a:r>
              <a:rPr lang="en-US" altLang="en-US" sz="2800" dirty="0">
                <a:cs typeface="Times New Roman" panose="02020603050405020304" pitchFamily="18" charset="0"/>
              </a:rPr>
              <a:t>	int *p; </a:t>
            </a:r>
          </a:p>
          <a:p>
            <a:pPr algn="l" rtl="0">
              <a:buFontTx/>
              <a:buNone/>
            </a:pPr>
            <a:r>
              <a:rPr lang="en-US" altLang="en-US" sz="2800" dirty="0">
                <a:cs typeface="Times New Roman" panose="02020603050405020304" pitchFamily="18" charset="0"/>
              </a:rPr>
              <a:t>	p=new int; </a:t>
            </a:r>
            <a:r>
              <a:rPr lang="en-US" altLang="en-US" sz="2000" dirty="0">
                <a:solidFill>
                  <a:srgbClr val="00B0F0"/>
                </a:solidFill>
                <a:cs typeface="Times New Roman" panose="02020603050405020304" pitchFamily="18" charset="0"/>
              </a:rPr>
              <a:t>/* returns the address of allocated </a:t>
            </a:r>
            <a:r>
              <a:rPr lang="ar-JO" altLang="en-US" sz="2000" dirty="0">
                <a:solidFill>
                  <a:srgbClr val="00B0F0"/>
                </a:solidFill>
                <a:cs typeface="Times New Roman" panose="02020603050405020304" pitchFamily="18" charset="0"/>
              </a:rPr>
              <a:t>4</a:t>
            </a:r>
            <a:r>
              <a:rPr lang="en-US" altLang="en-US" sz="2000" dirty="0">
                <a:solidFill>
                  <a:srgbClr val="00B0F0"/>
                </a:solidFill>
                <a:cs typeface="Times New Roman" panose="02020603050405020304" pitchFamily="18" charset="0"/>
              </a:rPr>
              <a:t> bytes. If memory could not be allocated  NULL is returned */</a:t>
            </a:r>
          </a:p>
          <a:p>
            <a:pPr algn="l" rtl="0">
              <a:buFontTx/>
              <a:buNone/>
            </a:pPr>
            <a:r>
              <a:rPr lang="en-US" altLang="en-US" sz="2800" dirty="0">
                <a:cs typeface="Times New Roman" panose="02020603050405020304" pitchFamily="18" charset="0"/>
              </a:rPr>
              <a:t>	</a:t>
            </a:r>
            <a:r>
              <a:rPr lang="en-US" altLang="en-US" sz="2800" dirty="0" err="1">
                <a:cs typeface="Times New Roman" panose="02020603050405020304" pitchFamily="18" charset="0"/>
              </a:rPr>
              <a:t>cin</a:t>
            </a:r>
            <a:r>
              <a:rPr lang="en-US" altLang="en-US" sz="2800" dirty="0">
                <a:cs typeface="Times New Roman" panose="02020603050405020304" pitchFamily="18" charset="0"/>
              </a:rPr>
              <a:t>&gt;&gt;*p;</a:t>
            </a:r>
          </a:p>
          <a:p>
            <a:pPr algn="l" rtl="0">
              <a:buFontTx/>
              <a:buNone/>
            </a:pPr>
            <a:r>
              <a:rPr lang="en-US" altLang="en-US" sz="2800" dirty="0">
                <a:cs typeface="Times New Roman" panose="02020603050405020304" pitchFamily="18" charset="0"/>
              </a:rPr>
              <a:t>	</a:t>
            </a:r>
            <a:r>
              <a:rPr lang="en-US" altLang="en-US" sz="2800" dirty="0" err="1">
                <a:cs typeface="Times New Roman" panose="02020603050405020304" pitchFamily="18" charset="0"/>
              </a:rPr>
              <a:t>cout</a:t>
            </a:r>
            <a:r>
              <a:rPr lang="en-US" altLang="en-US" sz="2800" dirty="0">
                <a:cs typeface="Times New Roman" panose="02020603050405020304" pitchFamily="18" charset="0"/>
              </a:rPr>
              <a:t>&lt;&lt;*p;</a:t>
            </a:r>
          </a:p>
          <a:p>
            <a:pPr algn="l" rtl="0">
              <a:buFontTx/>
              <a:buNone/>
            </a:pPr>
            <a:endParaRPr lang="en-US" altLang="en-US" sz="2800" dirty="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914400"/>
          </a:xfrm>
        </p:spPr>
        <p:txBody>
          <a:bodyPr/>
          <a:lstStyle/>
          <a:p>
            <a:r>
              <a:rPr lang="en-US" altLang="en-US" dirty="0">
                <a:solidFill>
                  <a:srgbClr val="FF0000"/>
                </a:solidFill>
              </a:rPr>
              <a:t>Example</a:t>
            </a:r>
          </a:p>
        </p:txBody>
      </p:sp>
      <p:sp>
        <p:nvSpPr>
          <p:cNvPr id="9219" name="Rectangle 3"/>
          <p:cNvSpPr>
            <a:spLocks noGrp="1" noChangeArrowheads="1"/>
          </p:cNvSpPr>
          <p:nvPr>
            <p:ph type="body" idx="1"/>
          </p:nvPr>
        </p:nvSpPr>
        <p:spPr>
          <a:xfrm>
            <a:off x="609600" y="1676400"/>
            <a:ext cx="7848600" cy="4495800"/>
          </a:xfrm>
        </p:spPr>
        <p:txBody>
          <a:bodyPr/>
          <a:lstStyle/>
          <a:p>
            <a:pPr algn="l" rtl="0">
              <a:buFontTx/>
              <a:buNone/>
            </a:pPr>
            <a:r>
              <a:rPr lang="en-US" altLang="en-US" sz="2400" dirty="0">
                <a:cs typeface="Times New Roman" panose="02020603050405020304" pitchFamily="18" charset="0"/>
              </a:rPr>
              <a:t>double * B=new double[20];   </a:t>
            </a:r>
            <a:endParaRPr lang="ar-JO" altLang="en-US" sz="2400" dirty="0">
              <a:cs typeface="Times New Roman" panose="02020603050405020304" pitchFamily="18" charset="0"/>
            </a:endParaRPr>
          </a:p>
          <a:p>
            <a:pPr algn="l" rtl="0">
              <a:buFontTx/>
              <a:buNone/>
            </a:pPr>
            <a:r>
              <a:rPr lang="en-US" altLang="en-US" sz="2400" dirty="0">
                <a:solidFill>
                  <a:srgbClr val="00B0F0"/>
                </a:solidFill>
                <a:cs typeface="Times New Roman" panose="02020603050405020304" pitchFamily="18" charset="0"/>
              </a:rPr>
              <a:t>/*B is a dynamic array of 20 double elements. B points to the first element */</a:t>
            </a:r>
          </a:p>
          <a:p>
            <a:pPr algn="l" rtl="0">
              <a:buFontTx/>
              <a:buNone/>
            </a:pPr>
            <a:r>
              <a:rPr lang="en-US" altLang="en-US" sz="2400" dirty="0">
                <a:cs typeface="Times New Roman" panose="02020603050405020304" pitchFamily="18" charset="0"/>
              </a:rPr>
              <a:t>int N;</a:t>
            </a:r>
          </a:p>
          <a:p>
            <a:pPr algn="l" rtl="0">
              <a:buFontTx/>
              <a:buNone/>
            </a:pPr>
            <a:r>
              <a:rPr lang="en-US" altLang="en-US" sz="2400" dirty="0">
                <a:cs typeface="Times New Roman" panose="02020603050405020304" pitchFamily="18" charset="0"/>
              </a:rPr>
              <a:t>int *A;</a:t>
            </a:r>
          </a:p>
          <a:p>
            <a:pPr algn="l" rtl="0">
              <a:buFontTx/>
              <a:buNone/>
            </a:pPr>
            <a:r>
              <a:rPr lang="en-US" altLang="en-US" sz="2400" dirty="0" err="1">
                <a:cs typeface="Times New Roman" panose="02020603050405020304" pitchFamily="18" charset="0"/>
              </a:rPr>
              <a:t>cin</a:t>
            </a:r>
            <a:r>
              <a:rPr lang="en-US" altLang="en-US" sz="2400" dirty="0">
                <a:cs typeface="Times New Roman" panose="02020603050405020304" pitchFamily="18" charset="0"/>
              </a:rPr>
              <a:t>&gt;&gt;N;</a:t>
            </a:r>
          </a:p>
          <a:p>
            <a:pPr algn="l" rtl="0">
              <a:buFontTx/>
              <a:buNone/>
            </a:pPr>
            <a:r>
              <a:rPr lang="en-US" altLang="en-US" sz="2400" dirty="0">
                <a:cs typeface="Times New Roman" panose="02020603050405020304" pitchFamily="18" charset="0"/>
              </a:rPr>
              <a:t>A=new int[N]; </a:t>
            </a:r>
            <a:r>
              <a:rPr lang="en-US" altLang="en-US" sz="2400" dirty="0">
                <a:solidFill>
                  <a:srgbClr val="00B0F0"/>
                </a:solidFill>
                <a:cs typeface="Times New Roman" panose="02020603050405020304" pitchFamily="18" charset="0"/>
              </a:rPr>
              <a:t>// A is a dynamic array of N integers </a:t>
            </a:r>
          </a:p>
          <a:p>
            <a:pPr lvl="4" algn="l" rtl="0">
              <a:buFontTx/>
              <a:buNone/>
            </a:pPr>
            <a:endParaRPr lang="en-US" altLang="en-US" sz="2400" dirty="0">
              <a:cs typeface="Times New Roman" panose="02020603050405020304" pitchFamily="18" charset="0"/>
            </a:endParaRPr>
          </a:p>
          <a:p>
            <a:pPr lvl="4" algn="l" rtl="0">
              <a:buFontTx/>
              <a:buNone/>
            </a:pPr>
            <a:endParaRPr lang="en-US" altLang="en-US" sz="2400" dirty="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solidFill>
                  <a:srgbClr val="FF0000"/>
                </a:solidFill>
              </a:rPr>
              <a:t>delete statement</a:t>
            </a:r>
          </a:p>
        </p:txBody>
      </p:sp>
      <p:sp>
        <p:nvSpPr>
          <p:cNvPr id="8195" name="Rectangle 3"/>
          <p:cNvSpPr>
            <a:spLocks noGrp="1" noChangeArrowheads="1"/>
          </p:cNvSpPr>
          <p:nvPr>
            <p:ph type="body" idx="1"/>
          </p:nvPr>
        </p:nvSpPr>
        <p:spPr/>
        <p:txBody>
          <a:bodyPr/>
          <a:lstStyle/>
          <a:p>
            <a:pPr algn="l" rtl="0"/>
            <a:r>
              <a:rPr lang="en-US" altLang="en-US" sz="2800" dirty="0">
                <a:cs typeface="Times New Roman" panose="02020603050405020304" pitchFamily="18" charset="0"/>
              </a:rPr>
              <a:t>The (delete) statement is used to deallocate memory reserved during run-time using the (new) statement.  </a:t>
            </a:r>
          </a:p>
          <a:p>
            <a:pPr algn="l" rtl="0"/>
            <a:r>
              <a:rPr lang="en-US" altLang="en-US" sz="2800" dirty="0">
                <a:cs typeface="Times New Roman" panose="02020603050405020304" pitchFamily="18" charset="0"/>
              </a:rPr>
              <a:t>Example:</a:t>
            </a:r>
          </a:p>
          <a:p>
            <a:pPr algn="l" rtl="0">
              <a:buFontTx/>
              <a:buNone/>
            </a:pPr>
            <a:r>
              <a:rPr lang="en-US" altLang="en-US" sz="2800" dirty="0">
                <a:cs typeface="Times New Roman" panose="02020603050405020304" pitchFamily="18" charset="0"/>
              </a:rPr>
              <a:t>	char *p=new char;</a:t>
            </a:r>
          </a:p>
          <a:p>
            <a:pPr algn="l" rtl="0">
              <a:buFontTx/>
              <a:buNone/>
            </a:pPr>
            <a:r>
              <a:rPr lang="en-US" altLang="en-US" sz="2800" dirty="0">
                <a:cs typeface="Times New Roman" panose="02020603050405020304" pitchFamily="18" charset="0"/>
              </a:rPr>
              <a:t>	</a:t>
            </a:r>
            <a:r>
              <a:rPr lang="en-US" altLang="en-US" sz="2800" dirty="0" err="1">
                <a:cs typeface="Times New Roman" panose="02020603050405020304" pitchFamily="18" charset="0"/>
              </a:rPr>
              <a:t>cin</a:t>
            </a:r>
            <a:r>
              <a:rPr lang="en-US" altLang="en-US" sz="2800" dirty="0">
                <a:cs typeface="Times New Roman" panose="02020603050405020304" pitchFamily="18" charset="0"/>
              </a:rPr>
              <a:t>&gt;&gt;*p;</a:t>
            </a:r>
          </a:p>
          <a:p>
            <a:pPr algn="l" rtl="0">
              <a:buFontTx/>
              <a:buNone/>
            </a:pPr>
            <a:r>
              <a:rPr lang="en-US" altLang="en-US" sz="2800" dirty="0">
                <a:cs typeface="Times New Roman" panose="02020603050405020304" pitchFamily="18" charset="0"/>
              </a:rPr>
              <a:t>	…</a:t>
            </a:r>
          </a:p>
          <a:p>
            <a:pPr algn="l" rtl="0">
              <a:buFontTx/>
              <a:buNone/>
            </a:pPr>
            <a:r>
              <a:rPr lang="en-US" altLang="en-US" sz="2800" dirty="0">
                <a:cs typeface="Times New Roman" panose="02020603050405020304" pitchFamily="18" charset="0"/>
              </a:rPr>
              <a:t>	delete p;</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solidFill>
                  <a:srgbClr val="FF0000"/>
                </a:solidFill>
              </a:rPr>
              <a:t>Example</a:t>
            </a:r>
            <a:br>
              <a:rPr lang="en-US" altLang="en-US" dirty="0">
                <a:solidFill>
                  <a:srgbClr val="FF0000"/>
                </a:solidFill>
              </a:rPr>
            </a:br>
            <a:r>
              <a:rPr lang="en-US" altLang="en-US" sz="2400" dirty="0">
                <a:solidFill>
                  <a:srgbClr val="FF0000"/>
                </a:solidFill>
              </a:rPr>
              <a:t>a dynamic array of integers</a:t>
            </a:r>
          </a:p>
        </p:txBody>
      </p:sp>
      <p:sp>
        <p:nvSpPr>
          <p:cNvPr id="10243" name="Rectangle 3"/>
          <p:cNvSpPr>
            <a:spLocks noGrp="1" noChangeArrowheads="1"/>
          </p:cNvSpPr>
          <p:nvPr>
            <p:ph type="body" idx="1"/>
          </p:nvPr>
        </p:nvSpPr>
        <p:spPr/>
        <p:txBody>
          <a:bodyPr/>
          <a:lstStyle/>
          <a:p>
            <a:pPr algn="l" rtl="0">
              <a:buFontTx/>
              <a:buNone/>
            </a:pPr>
            <a:r>
              <a:rPr lang="en-US" altLang="en-US" sz="2800" dirty="0">
                <a:cs typeface="Times New Roman" panose="02020603050405020304" pitchFamily="18" charset="0"/>
              </a:rPr>
              <a:t>int *a;</a:t>
            </a:r>
          </a:p>
          <a:p>
            <a:pPr algn="l" rtl="0">
              <a:buFontTx/>
              <a:buNone/>
            </a:pPr>
            <a:r>
              <a:rPr lang="en-US" altLang="en-US" sz="2800" dirty="0">
                <a:cs typeface="Times New Roman" panose="02020603050405020304" pitchFamily="18" charset="0"/>
              </a:rPr>
              <a:t>a=new int[10];</a:t>
            </a:r>
          </a:p>
          <a:p>
            <a:pPr algn="l" rtl="0">
              <a:buFontTx/>
              <a:buNone/>
            </a:pPr>
            <a:r>
              <a:rPr lang="en-US" altLang="en-US" sz="2800" dirty="0">
                <a:cs typeface="Times New Roman" panose="02020603050405020304" pitchFamily="18" charset="0"/>
              </a:rPr>
              <a:t>for (int </a:t>
            </a:r>
            <a:r>
              <a:rPr lang="en-US" altLang="en-US" sz="2800" dirty="0" err="1">
                <a:cs typeface="Times New Roman" panose="02020603050405020304" pitchFamily="18" charset="0"/>
              </a:rPr>
              <a:t>i</a:t>
            </a:r>
            <a:r>
              <a:rPr lang="en-US" altLang="en-US" sz="2800" dirty="0">
                <a:cs typeface="Times New Roman" panose="02020603050405020304" pitchFamily="18" charset="0"/>
              </a:rPr>
              <a:t>=0; </a:t>
            </a:r>
            <a:r>
              <a:rPr lang="en-US" altLang="en-US" sz="2800" dirty="0" err="1">
                <a:cs typeface="Times New Roman" panose="02020603050405020304" pitchFamily="18" charset="0"/>
              </a:rPr>
              <a:t>i</a:t>
            </a:r>
            <a:r>
              <a:rPr lang="en-US" altLang="en-US" sz="2800" dirty="0">
                <a:cs typeface="Times New Roman" panose="02020603050405020304" pitchFamily="18" charset="0"/>
              </a:rPr>
              <a:t>&lt;=9; </a:t>
            </a:r>
            <a:r>
              <a:rPr lang="en-US" altLang="en-US" sz="2800" dirty="0" err="1">
                <a:cs typeface="Times New Roman" panose="02020603050405020304" pitchFamily="18" charset="0"/>
              </a:rPr>
              <a:t>i</a:t>
            </a:r>
            <a:r>
              <a:rPr lang="en-US" altLang="en-US" sz="2800" dirty="0">
                <a:cs typeface="Times New Roman" panose="02020603050405020304" pitchFamily="18" charset="0"/>
              </a:rPr>
              <a:t>++) </a:t>
            </a:r>
          </a:p>
          <a:p>
            <a:pPr algn="l" rtl="0">
              <a:buFontTx/>
              <a:buNone/>
            </a:pPr>
            <a:r>
              <a:rPr lang="en-US" altLang="en-US" sz="2800" dirty="0" err="1">
                <a:cs typeface="Times New Roman" panose="02020603050405020304" pitchFamily="18" charset="0"/>
              </a:rPr>
              <a:t>cin</a:t>
            </a:r>
            <a:r>
              <a:rPr lang="en-US" altLang="en-US" sz="2800" dirty="0">
                <a:cs typeface="Times New Roman" panose="02020603050405020304" pitchFamily="18" charset="0"/>
              </a:rPr>
              <a:t>&gt;&gt;a[</a:t>
            </a:r>
            <a:r>
              <a:rPr lang="en-US" altLang="en-US" sz="2800" dirty="0" err="1">
                <a:cs typeface="Times New Roman" panose="02020603050405020304" pitchFamily="18" charset="0"/>
              </a:rPr>
              <a:t>i</a:t>
            </a:r>
            <a:r>
              <a:rPr lang="en-US" altLang="en-US" sz="2800" dirty="0">
                <a:cs typeface="Times New Roman" panose="02020603050405020304" pitchFamily="18" charset="0"/>
              </a:rPr>
              <a:t>]; // </a:t>
            </a:r>
            <a:r>
              <a:rPr lang="en-US" altLang="en-US" sz="2800" dirty="0" err="1">
                <a:cs typeface="Times New Roman" panose="02020603050405020304" pitchFamily="18" charset="0"/>
              </a:rPr>
              <a:t>cin</a:t>
            </a:r>
            <a:r>
              <a:rPr lang="en-US" altLang="en-US" sz="2800" dirty="0">
                <a:cs typeface="Times New Roman" panose="02020603050405020304" pitchFamily="18" charset="0"/>
              </a:rPr>
              <a:t>&gt;&gt;*(</a:t>
            </a:r>
            <a:r>
              <a:rPr lang="en-US" altLang="en-US" sz="2800" dirty="0" err="1">
                <a:cs typeface="Times New Roman" panose="02020603050405020304" pitchFamily="18" charset="0"/>
              </a:rPr>
              <a:t>a+i</a:t>
            </a:r>
            <a:r>
              <a:rPr lang="en-US" altLang="en-US" sz="2800" dirty="0">
                <a:cs typeface="Times New Roman" panose="02020603050405020304" pitchFamily="18" charset="0"/>
              </a:rPr>
              <a:t>);</a:t>
            </a:r>
          </a:p>
          <a:p>
            <a:pPr algn="l" rtl="0">
              <a:buFontTx/>
              <a:buNone/>
            </a:pPr>
            <a:r>
              <a:rPr lang="en-US" altLang="en-US" sz="2800" dirty="0">
                <a:cs typeface="Times New Roman" panose="02020603050405020304" pitchFamily="18" charset="0"/>
              </a:rPr>
              <a:t>…</a:t>
            </a:r>
          </a:p>
          <a:p>
            <a:pPr algn="l" rtl="0">
              <a:buFontTx/>
              <a:buNone/>
            </a:pPr>
            <a:r>
              <a:rPr lang="en-US" altLang="en-US" sz="2800" dirty="0">
                <a:cs typeface="Times New Roman" panose="02020603050405020304" pitchFamily="18" charset="0"/>
              </a:rPr>
              <a:t>delete a; </a:t>
            </a:r>
            <a:r>
              <a:rPr lang="en-US" altLang="en-US" sz="2800" dirty="0">
                <a:solidFill>
                  <a:srgbClr val="00B0F0"/>
                </a:solidFill>
                <a:cs typeface="Times New Roman" panose="02020603050405020304" pitchFamily="18" charset="0"/>
              </a:rPr>
              <a:t>// deletes only a[0]</a:t>
            </a:r>
          </a:p>
          <a:p>
            <a:pPr algn="l" rtl="0">
              <a:buFontTx/>
              <a:buNone/>
            </a:pPr>
            <a:r>
              <a:rPr lang="en-US" altLang="en-US" sz="2800" dirty="0">
                <a:cs typeface="Times New Roman" panose="02020603050405020304" pitchFamily="18" charset="0"/>
              </a:rPr>
              <a:t>delete [ ] a; </a:t>
            </a:r>
            <a:r>
              <a:rPr lang="en-US" altLang="en-US" sz="2800" dirty="0">
                <a:solidFill>
                  <a:srgbClr val="00B0F0"/>
                </a:solidFill>
                <a:cs typeface="Times New Roman" panose="02020603050405020304" pitchFamily="18" charset="0"/>
              </a:rPr>
              <a:t>// deletes the 10 elements</a:t>
            </a:r>
          </a:p>
          <a:p>
            <a:pPr algn="l" rtl="0">
              <a:buFontTx/>
              <a:buNone/>
            </a:pPr>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2800" dirty="0">
                <a:solidFill>
                  <a:srgbClr val="FF0000"/>
                </a:solidFill>
              </a:rPr>
              <a:t>Example</a:t>
            </a:r>
            <a:br>
              <a:rPr lang="en-US" altLang="en-US" sz="2800" dirty="0">
                <a:solidFill>
                  <a:srgbClr val="FF0000"/>
                </a:solidFill>
              </a:rPr>
            </a:br>
            <a:r>
              <a:rPr lang="en-US" altLang="en-US" sz="2800" dirty="0">
                <a:solidFill>
                  <a:srgbClr val="FF0000"/>
                </a:solidFill>
              </a:rPr>
              <a:t>a dynamic array of characters (string)</a:t>
            </a:r>
            <a:endParaRPr lang="en-US" altLang="en-US" sz="2800" dirty="0">
              <a:cs typeface="Times New Roman" panose="02020603050405020304" pitchFamily="18" charset="0"/>
            </a:endParaRPr>
          </a:p>
        </p:txBody>
      </p:sp>
      <p:sp>
        <p:nvSpPr>
          <p:cNvPr id="11267" name="Rectangle 3"/>
          <p:cNvSpPr>
            <a:spLocks noGrp="1" noChangeArrowheads="1"/>
          </p:cNvSpPr>
          <p:nvPr>
            <p:ph type="body" idx="1"/>
          </p:nvPr>
        </p:nvSpPr>
        <p:spPr/>
        <p:txBody>
          <a:bodyPr/>
          <a:lstStyle/>
          <a:p>
            <a:pPr algn="l" rtl="0">
              <a:buFontTx/>
              <a:buNone/>
            </a:pPr>
            <a:r>
              <a:rPr lang="en-US" altLang="en-US" sz="2800" dirty="0">
                <a:cs typeface="Times New Roman" panose="02020603050405020304" pitchFamily="18" charset="0"/>
              </a:rPr>
              <a:t>char *s;</a:t>
            </a:r>
          </a:p>
          <a:p>
            <a:pPr algn="l" rtl="0">
              <a:buFontTx/>
              <a:buNone/>
            </a:pPr>
            <a:r>
              <a:rPr lang="en-US" altLang="en-US" sz="2800" dirty="0">
                <a:cs typeface="Times New Roman" panose="02020603050405020304" pitchFamily="18" charset="0"/>
              </a:rPr>
              <a:t>s=new char[20];</a:t>
            </a:r>
          </a:p>
          <a:p>
            <a:pPr algn="l" rtl="0">
              <a:buFontTx/>
              <a:buNone/>
            </a:pPr>
            <a:r>
              <a:rPr lang="en-US" altLang="en-US" sz="2800" dirty="0" err="1">
                <a:cs typeface="Times New Roman" panose="02020603050405020304" pitchFamily="18" charset="0"/>
              </a:rPr>
              <a:t>cin</a:t>
            </a:r>
            <a:r>
              <a:rPr lang="en-US" altLang="en-US" sz="2800" dirty="0">
                <a:cs typeface="Times New Roman" panose="02020603050405020304" pitchFamily="18" charset="0"/>
              </a:rPr>
              <a:t>&gt;&gt;s;</a:t>
            </a:r>
          </a:p>
          <a:p>
            <a:pPr algn="l" rtl="0">
              <a:buFontTx/>
              <a:buNone/>
            </a:pPr>
            <a:r>
              <a:rPr lang="en-US" altLang="en-US" sz="2800" dirty="0" err="1">
                <a:cs typeface="Times New Roman" panose="02020603050405020304" pitchFamily="18" charset="0"/>
              </a:rPr>
              <a:t>cout</a:t>
            </a:r>
            <a:r>
              <a:rPr lang="en-US" altLang="en-US" sz="2800" dirty="0">
                <a:cs typeface="Times New Roman" panose="02020603050405020304" pitchFamily="18" charset="0"/>
              </a:rPr>
              <a:t>&lt;&lt;s;</a:t>
            </a:r>
          </a:p>
          <a:p>
            <a:pPr algn="l" rtl="0">
              <a:buFontTx/>
              <a:buNone/>
            </a:pPr>
            <a:r>
              <a:rPr lang="en-US" altLang="en-US" sz="2800" dirty="0" err="1">
                <a:cs typeface="Times New Roman" panose="02020603050405020304" pitchFamily="18" charset="0"/>
              </a:rPr>
              <a:t>cin</a:t>
            </a:r>
            <a:r>
              <a:rPr lang="en-US" altLang="en-US" sz="2800" dirty="0">
                <a:cs typeface="Times New Roman" panose="02020603050405020304" pitchFamily="18" charset="0"/>
              </a:rPr>
              <a:t>&gt;&gt;*s; </a:t>
            </a:r>
            <a:r>
              <a:rPr lang="en-US" altLang="en-US" sz="2000" dirty="0">
                <a:solidFill>
                  <a:srgbClr val="00B0F0"/>
                </a:solidFill>
                <a:cs typeface="Times New Roman" panose="02020603050405020304" pitchFamily="18" charset="0"/>
              </a:rPr>
              <a:t>//reads the first character in the array</a:t>
            </a:r>
          </a:p>
          <a:p>
            <a:pPr algn="l" rtl="0">
              <a:buFontTx/>
              <a:buNone/>
            </a:pPr>
            <a:r>
              <a:rPr lang="en-US" altLang="en-US" sz="2800" dirty="0" err="1">
                <a:cs typeface="Times New Roman" panose="02020603050405020304" pitchFamily="18" charset="0"/>
              </a:rPr>
              <a:t>cin</a:t>
            </a:r>
            <a:r>
              <a:rPr lang="en-US" altLang="en-US" sz="2800" dirty="0">
                <a:cs typeface="Times New Roman" panose="02020603050405020304" pitchFamily="18" charset="0"/>
              </a:rPr>
              <a:t>&gt;&gt;*(s+1); </a:t>
            </a:r>
            <a:r>
              <a:rPr lang="en-US" altLang="en-US" sz="2000" dirty="0">
                <a:solidFill>
                  <a:srgbClr val="00B0F0"/>
                </a:solidFill>
                <a:cs typeface="Times New Roman" panose="02020603050405020304" pitchFamily="18" charset="0"/>
              </a:rPr>
              <a:t>//reads the second character in the array</a:t>
            </a:r>
            <a:endParaRPr lang="en-US" altLang="en-US" sz="2000" dirty="0">
              <a:cs typeface="Times New Roman" panose="02020603050405020304" pitchFamily="18" charset="0"/>
            </a:endParaRPr>
          </a:p>
          <a:p>
            <a:pPr algn="l" rtl="0">
              <a:buFontTx/>
              <a:buNone/>
            </a:pPr>
            <a:r>
              <a:rPr lang="en-US" altLang="en-US" sz="2800" dirty="0" err="1">
                <a:cs typeface="Times New Roman" panose="02020603050405020304" pitchFamily="18" charset="0"/>
              </a:rPr>
              <a:t>cout</a:t>
            </a:r>
            <a:r>
              <a:rPr lang="en-US" altLang="en-US" sz="2800" dirty="0">
                <a:cs typeface="Times New Roman" panose="02020603050405020304" pitchFamily="18" charset="0"/>
              </a:rPr>
              <a:t>&lt;&lt;s[3];</a:t>
            </a:r>
          </a:p>
          <a:p>
            <a:pPr algn="l" rtl="0">
              <a:buFontTx/>
              <a:buNone/>
            </a:pPr>
            <a:r>
              <a:rPr lang="en-US" altLang="en-US" sz="2800" dirty="0">
                <a:cs typeface="Times New Roman" panose="02020603050405020304" pitchFamily="18" charset="0"/>
              </a:rPr>
              <a:t>delete []s;</a:t>
            </a:r>
          </a:p>
          <a:p>
            <a:pPr algn="l" rtl="0">
              <a:buFontTx/>
              <a:buNone/>
            </a:pPr>
            <a:r>
              <a:rPr lang="en-US" altLang="en-US" sz="2800" dirty="0">
                <a:cs typeface="Times New Roman" panose="02020603050405020304" pitchFamily="18"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609600"/>
            <a:ext cx="8153400" cy="1143000"/>
          </a:xfrm>
        </p:spPr>
        <p:txBody>
          <a:bodyPr/>
          <a:lstStyle/>
          <a:p>
            <a:pPr eaLnBrk="1" hangingPunct="1"/>
            <a:r>
              <a:rPr lang="en-US" altLang="en-US" dirty="0">
                <a:solidFill>
                  <a:srgbClr val="FF0000"/>
                </a:solidFill>
              </a:rPr>
              <a:t>The Generic Pointer (void pointer)</a:t>
            </a:r>
          </a:p>
        </p:txBody>
      </p:sp>
      <p:sp>
        <p:nvSpPr>
          <p:cNvPr id="27651" name="Content Placeholder 2"/>
          <p:cNvSpPr>
            <a:spLocks noGrp="1"/>
          </p:cNvSpPr>
          <p:nvPr>
            <p:ph idx="1"/>
          </p:nvPr>
        </p:nvSpPr>
        <p:spPr/>
        <p:txBody>
          <a:bodyPr/>
          <a:lstStyle/>
          <a:p>
            <a:pPr eaLnBrk="1" hangingPunct="1">
              <a:lnSpc>
                <a:spcPct val="90000"/>
              </a:lnSpc>
            </a:pPr>
            <a:r>
              <a:rPr lang="en-US" altLang="en-US" sz="2000" dirty="0"/>
              <a:t>The generic pointer (void *) can be assigned to any pointer and any pointer can be assigned to it. However, a generic pointer cannot be dereferenced.</a:t>
            </a:r>
          </a:p>
          <a:p>
            <a:pPr eaLnBrk="1" hangingPunct="1">
              <a:lnSpc>
                <a:spcPct val="90000"/>
              </a:lnSpc>
            </a:pPr>
            <a:r>
              <a:rPr lang="en-US" altLang="en-US" sz="2000" dirty="0"/>
              <a:t>To dereference a void pointer it must be type casted to some pointer type.  </a:t>
            </a:r>
          </a:p>
          <a:p>
            <a:pPr eaLnBrk="1" hangingPunct="1">
              <a:buFontTx/>
              <a:buNone/>
            </a:pPr>
            <a:r>
              <a:rPr lang="en-US" altLang="en-US" sz="2400" dirty="0"/>
              <a:t>Example:</a:t>
            </a:r>
          </a:p>
          <a:p>
            <a:pPr eaLnBrk="1" hangingPunct="1">
              <a:buFontTx/>
              <a:buNone/>
            </a:pPr>
            <a:r>
              <a:rPr lang="en-US" altLang="en-US" sz="2400" dirty="0"/>
              <a:t>int  *ptr1;</a:t>
            </a:r>
          </a:p>
          <a:p>
            <a:pPr eaLnBrk="1" hangingPunct="1">
              <a:buFontTx/>
              <a:buNone/>
            </a:pPr>
            <a:r>
              <a:rPr lang="en-US" altLang="en-US" sz="2400" dirty="0"/>
              <a:t>void  *ptr2;</a:t>
            </a:r>
          </a:p>
          <a:p>
            <a:pPr eaLnBrk="1" hangingPunct="1">
              <a:buFontTx/>
              <a:buNone/>
            </a:pPr>
            <a:r>
              <a:rPr lang="en-US" altLang="en-US" sz="2400" dirty="0"/>
              <a:t>ptr2=ptr1;//ok</a:t>
            </a:r>
          </a:p>
          <a:p>
            <a:pPr eaLnBrk="1" hangingPunct="1">
              <a:buFontTx/>
              <a:buNone/>
            </a:pPr>
            <a:r>
              <a:rPr lang="en-US" altLang="en-US" sz="2400" dirty="0"/>
              <a:t>ptr1=ptr2; //error</a:t>
            </a:r>
          </a:p>
          <a:p>
            <a:pPr eaLnBrk="1" hangingPunct="1">
              <a:buFontTx/>
              <a:buNone/>
            </a:pPr>
            <a:r>
              <a:rPr lang="en-US" altLang="en-US" sz="2400" dirty="0"/>
              <a:t>ptr1= (int *) ptr2;</a:t>
            </a:r>
          </a:p>
          <a:p>
            <a:pPr eaLnBrk="1" hangingPunct="1">
              <a:buFontTx/>
              <a:buNone/>
            </a:pPr>
            <a:endParaRPr lang="en-US" altLang="en-US" sz="2800" dirty="0"/>
          </a:p>
        </p:txBody>
      </p:sp>
      <mc:AlternateContent xmlns:mc="http://schemas.openxmlformats.org/markup-compatibility/2006" xmlns:p14="http://schemas.microsoft.com/office/powerpoint/2010/main">
        <mc:Choice Requires="p14">
          <p:contentPart p14:bwMode="auto" r:id="rId3">
            <p14:nvContentPartPr>
              <p14:cNvPr id="27664" name="Ink 27663">
                <a:extLst>
                  <a:ext uri="{FF2B5EF4-FFF2-40B4-BE49-F238E27FC236}">
                    <a16:creationId xmlns:a16="http://schemas.microsoft.com/office/drawing/2014/main" id="{B1B8CA55-3810-4E68-A7EC-4CAAA1783C9F}"/>
                  </a:ext>
                </a:extLst>
              </p14:cNvPr>
              <p14:cNvContentPartPr/>
              <p14:nvPr/>
            </p14:nvContentPartPr>
            <p14:xfrm>
              <a:off x="6162120" y="1291993"/>
              <a:ext cx="10080" cy="360"/>
            </p14:xfrm>
          </p:contentPart>
        </mc:Choice>
        <mc:Fallback xmlns="">
          <p:pic>
            <p:nvPicPr>
              <p:cNvPr id="27664" name="Ink 27663">
                <a:extLst>
                  <a:ext uri="{FF2B5EF4-FFF2-40B4-BE49-F238E27FC236}">
                    <a16:creationId xmlns:a16="http://schemas.microsoft.com/office/drawing/2014/main" id="{B1B8CA55-3810-4E68-A7EC-4CAAA1783C9F}"/>
                  </a:ext>
                </a:extLst>
              </p:cNvPr>
              <p:cNvPicPr/>
              <p:nvPr/>
            </p:nvPicPr>
            <p:blipFill>
              <a:blip r:embed="rId12"/>
              <a:stretch>
                <a:fillRect/>
              </a:stretch>
            </p:blipFill>
            <p:spPr>
              <a:xfrm>
                <a:off x="6157800" y="1287673"/>
                <a:ext cx="1872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7665" name="Ink 27664">
                <a:extLst>
                  <a:ext uri="{FF2B5EF4-FFF2-40B4-BE49-F238E27FC236}">
                    <a16:creationId xmlns:a16="http://schemas.microsoft.com/office/drawing/2014/main" id="{693AB997-5A6D-481B-B27B-9CC5FB52D70A}"/>
                  </a:ext>
                </a:extLst>
              </p14:cNvPr>
              <p14:cNvContentPartPr/>
              <p14:nvPr/>
            </p14:nvContentPartPr>
            <p14:xfrm>
              <a:off x="6848280" y="1023433"/>
              <a:ext cx="360" cy="360"/>
            </p14:xfrm>
          </p:contentPart>
        </mc:Choice>
        <mc:Fallback xmlns="">
          <p:pic>
            <p:nvPicPr>
              <p:cNvPr id="27665" name="Ink 27664">
                <a:extLst>
                  <a:ext uri="{FF2B5EF4-FFF2-40B4-BE49-F238E27FC236}">
                    <a16:creationId xmlns:a16="http://schemas.microsoft.com/office/drawing/2014/main" id="{693AB997-5A6D-481B-B27B-9CC5FB52D70A}"/>
                  </a:ext>
                </a:extLst>
              </p:cNvPr>
              <p:cNvPicPr/>
              <p:nvPr/>
            </p:nvPicPr>
            <p:blipFill>
              <a:blip r:embed="rId14"/>
              <a:stretch>
                <a:fillRect/>
              </a:stretch>
            </p:blipFill>
            <p:spPr>
              <a:xfrm>
                <a:off x="6843960" y="1019113"/>
                <a:ext cx="9000" cy="9000"/>
              </a:xfrm>
              <a:prstGeom prst="rect">
                <a:avLst/>
              </a:prstGeom>
            </p:spPr>
          </p:pic>
        </mc:Fallback>
      </mc:AlternateContent>
    </p:spTree>
    <p:extLst>
      <p:ext uri="{BB962C8B-B14F-4D97-AF65-F5344CB8AC3E}">
        <p14:creationId xmlns:p14="http://schemas.microsoft.com/office/powerpoint/2010/main" val="1945745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a:solidFill>
                  <a:srgbClr val="FF0000"/>
                </a:solidFill>
              </a:rPr>
              <a:t>The Generic Pointer</a:t>
            </a:r>
          </a:p>
        </p:txBody>
      </p:sp>
      <p:sp>
        <p:nvSpPr>
          <p:cNvPr id="29699" name="Content Placeholder 2"/>
          <p:cNvSpPr>
            <a:spLocks noGrp="1"/>
          </p:cNvSpPr>
          <p:nvPr>
            <p:ph idx="1"/>
          </p:nvPr>
        </p:nvSpPr>
        <p:spPr/>
        <p:txBody>
          <a:bodyPr/>
          <a:lstStyle/>
          <a:p>
            <a:pPr eaLnBrk="1" hangingPunct="1">
              <a:buFontTx/>
              <a:buNone/>
            </a:pPr>
            <a:r>
              <a:rPr lang="en-US" altLang="en-US" dirty="0"/>
              <a:t>Example:</a:t>
            </a:r>
          </a:p>
          <a:p>
            <a:pPr eaLnBrk="1" hangingPunct="1">
              <a:buFontTx/>
              <a:buNone/>
            </a:pPr>
            <a:r>
              <a:rPr lang="en-US" altLang="en-US" dirty="0"/>
              <a:t>int t=9;</a:t>
            </a:r>
          </a:p>
          <a:p>
            <a:pPr eaLnBrk="1" hangingPunct="1">
              <a:buFontTx/>
              <a:buNone/>
            </a:pPr>
            <a:r>
              <a:rPr lang="en-US" altLang="en-US" dirty="0"/>
              <a:t> void *p; // generic pointer</a:t>
            </a:r>
          </a:p>
          <a:p>
            <a:pPr eaLnBrk="1" hangingPunct="1">
              <a:buFontTx/>
              <a:buNone/>
            </a:pPr>
            <a:r>
              <a:rPr lang="en-US" altLang="en-US" dirty="0"/>
              <a:t> int  *pp;</a:t>
            </a:r>
          </a:p>
          <a:p>
            <a:pPr eaLnBrk="1" hangingPunct="1">
              <a:buFontTx/>
              <a:buNone/>
            </a:pPr>
            <a:r>
              <a:rPr lang="en-US" altLang="en-US" dirty="0"/>
              <a:t>pp=&amp;t;</a:t>
            </a:r>
          </a:p>
          <a:p>
            <a:pPr eaLnBrk="1" hangingPunct="1">
              <a:buFontTx/>
              <a:buNone/>
            </a:pPr>
            <a:r>
              <a:rPr lang="en-US" altLang="en-US" dirty="0"/>
              <a:t>p=pp;</a:t>
            </a:r>
          </a:p>
          <a:p>
            <a:pPr eaLnBrk="1" hangingPunct="1">
              <a:buFontTx/>
              <a:buNone/>
            </a:pPr>
            <a:r>
              <a:rPr lang="en-US" altLang="en-US" dirty="0"/>
              <a:t>cout&lt;&lt;p; //0x77FF4</a:t>
            </a:r>
          </a:p>
          <a:p>
            <a:pPr eaLnBrk="1" hangingPunct="1">
              <a:buFontTx/>
              <a:buNone/>
            </a:pPr>
            <a:r>
              <a:rPr lang="en-US" altLang="en-US" dirty="0"/>
              <a:t>cout&lt;&lt;pp;//0x77FF4</a:t>
            </a:r>
          </a:p>
          <a:p>
            <a:pPr eaLnBrk="1" hangingPunct="1">
              <a:buFontTx/>
              <a:buNone/>
            </a:pPr>
            <a:endParaRPr lang="en-US" altLang="en-US" dirty="0"/>
          </a:p>
        </p:txBody>
      </p:sp>
    </p:spTree>
    <p:extLst>
      <p:ext uri="{BB962C8B-B14F-4D97-AF65-F5344CB8AC3E}">
        <p14:creationId xmlns:p14="http://schemas.microsoft.com/office/powerpoint/2010/main" val="1693351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09600" y="533400"/>
            <a:ext cx="7772400" cy="1143000"/>
          </a:xfrm>
        </p:spPr>
        <p:txBody>
          <a:bodyPr/>
          <a:lstStyle/>
          <a:p>
            <a:pPr eaLnBrk="1" hangingPunct="1"/>
            <a:r>
              <a:rPr lang="en-US" altLang="en-US" dirty="0">
                <a:solidFill>
                  <a:srgbClr val="FF0000"/>
                </a:solidFill>
              </a:rPr>
              <a:t>Generic Pointer Example contd.</a:t>
            </a:r>
          </a:p>
        </p:txBody>
      </p:sp>
      <p:sp>
        <p:nvSpPr>
          <p:cNvPr id="31747" name="Content Placeholder 2"/>
          <p:cNvSpPr>
            <a:spLocks noGrp="1"/>
          </p:cNvSpPr>
          <p:nvPr>
            <p:ph idx="1"/>
          </p:nvPr>
        </p:nvSpPr>
        <p:spPr>
          <a:xfrm>
            <a:off x="152400" y="1961322"/>
            <a:ext cx="8001000" cy="4876800"/>
          </a:xfrm>
        </p:spPr>
        <p:txBody>
          <a:bodyPr/>
          <a:lstStyle/>
          <a:p>
            <a:pPr eaLnBrk="1" hangingPunct="1">
              <a:buFontTx/>
              <a:buNone/>
            </a:pPr>
            <a:r>
              <a:rPr lang="en-US" altLang="en-US" dirty="0"/>
              <a:t>cout &lt;&lt;*pp; // 9</a:t>
            </a:r>
          </a:p>
          <a:p>
            <a:pPr eaLnBrk="1" hangingPunct="1">
              <a:buFontTx/>
              <a:buNone/>
            </a:pPr>
            <a:r>
              <a:rPr lang="en-US" altLang="en-US" dirty="0"/>
              <a:t>cout&lt;&lt;*p;//error , should be type casted</a:t>
            </a:r>
          </a:p>
          <a:p>
            <a:pPr eaLnBrk="1" hangingPunct="1">
              <a:buFontTx/>
              <a:buNone/>
            </a:pPr>
            <a:r>
              <a:rPr lang="en-US" altLang="en-US" dirty="0"/>
              <a:t>cout&lt;&lt; (int *) pp; // 0x 77FF4</a:t>
            </a:r>
          </a:p>
          <a:p>
            <a:pPr eaLnBrk="1" hangingPunct="1">
              <a:buFontTx/>
              <a:buNone/>
            </a:pPr>
            <a:r>
              <a:rPr lang="en-US" altLang="en-US" dirty="0"/>
              <a:t>cout&lt;&lt; (int *) p; // 0x 77FF4</a:t>
            </a:r>
          </a:p>
          <a:p>
            <a:pPr eaLnBrk="1" hangingPunct="1">
              <a:buFontTx/>
              <a:buNone/>
            </a:pPr>
            <a:r>
              <a:rPr lang="en-US" altLang="en-US" dirty="0"/>
              <a:t>cout&lt;&lt; * (int *) p; // 9</a:t>
            </a:r>
          </a:p>
          <a:p>
            <a:pPr eaLnBrk="1" hangingPunct="1">
              <a:buFontTx/>
              <a:buNone/>
            </a:pPr>
            <a:endParaRPr lang="en-US" altLang="en-US" dirty="0"/>
          </a:p>
        </p:txBody>
      </p:sp>
    </p:spTree>
    <p:extLst>
      <p:ext uri="{BB962C8B-B14F-4D97-AF65-F5344CB8AC3E}">
        <p14:creationId xmlns:p14="http://schemas.microsoft.com/office/powerpoint/2010/main" val="773585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dirty="0">
                <a:solidFill>
                  <a:srgbClr val="FF0000"/>
                </a:solidFill>
              </a:rPr>
              <a:t>Generic Pointer Example contd.</a:t>
            </a:r>
          </a:p>
        </p:txBody>
      </p:sp>
      <p:sp>
        <p:nvSpPr>
          <p:cNvPr id="33795" name="Content Placeholder 2"/>
          <p:cNvSpPr>
            <a:spLocks noGrp="1"/>
          </p:cNvSpPr>
          <p:nvPr>
            <p:ph idx="1"/>
          </p:nvPr>
        </p:nvSpPr>
        <p:spPr/>
        <p:txBody>
          <a:bodyPr/>
          <a:lstStyle/>
          <a:p>
            <a:pPr eaLnBrk="1" hangingPunct="1">
              <a:buFontTx/>
              <a:buNone/>
            </a:pPr>
            <a:r>
              <a:rPr lang="en-US" altLang="en-US" dirty="0"/>
              <a:t>p = &amp;t; // ok</a:t>
            </a:r>
          </a:p>
          <a:p>
            <a:pPr eaLnBrk="1" hangingPunct="1">
              <a:buFontTx/>
              <a:buNone/>
            </a:pPr>
            <a:r>
              <a:rPr lang="en-US" altLang="en-US" dirty="0"/>
              <a:t>cout&lt;&lt;p; // 0x77FF4</a:t>
            </a:r>
          </a:p>
          <a:p>
            <a:pPr eaLnBrk="1" hangingPunct="1">
              <a:buFontTx/>
              <a:buNone/>
            </a:pPr>
            <a:r>
              <a:rPr lang="en-US" altLang="en-US" dirty="0"/>
              <a:t>cout&lt;&lt; *p; //error</a:t>
            </a:r>
          </a:p>
          <a:p>
            <a:pPr eaLnBrk="1" hangingPunct="1">
              <a:buFontTx/>
              <a:buNone/>
            </a:pPr>
            <a:r>
              <a:rPr lang="en-US" altLang="en-US" dirty="0"/>
              <a:t>cout&lt;&lt; (int *) p; // 0x77FF4</a:t>
            </a:r>
          </a:p>
          <a:p>
            <a:pPr eaLnBrk="1" hangingPunct="1">
              <a:buFontTx/>
              <a:buNone/>
            </a:pPr>
            <a:r>
              <a:rPr lang="en-US" altLang="en-US" dirty="0"/>
              <a:t>cout&lt;&lt; * ( int *) p; // 9</a:t>
            </a:r>
          </a:p>
        </p:txBody>
      </p:sp>
    </p:spTree>
    <p:extLst>
      <p:ext uri="{BB962C8B-B14F-4D97-AF65-F5344CB8AC3E}">
        <p14:creationId xmlns:p14="http://schemas.microsoft.com/office/powerpoint/2010/main" val="293948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228600"/>
            <a:ext cx="7772400" cy="914400"/>
          </a:xfrm>
        </p:spPr>
        <p:txBody>
          <a:bodyPr/>
          <a:lstStyle/>
          <a:p>
            <a:pPr eaLnBrk="1" hangingPunct="1"/>
            <a:r>
              <a:rPr lang="en-US" altLang="en-US" sz="2400" b="1" dirty="0">
                <a:solidFill>
                  <a:srgbClr val="FF0000"/>
                </a:solidFill>
              </a:rPr>
              <a:t>Pass by address</a:t>
            </a:r>
          </a:p>
        </p:txBody>
      </p:sp>
      <p:sp>
        <p:nvSpPr>
          <p:cNvPr id="9219" name="Rectangle 3"/>
          <p:cNvSpPr>
            <a:spLocks noGrp="1" noChangeArrowheads="1"/>
          </p:cNvSpPr>
          <p:nvPr>
            <p:ph type="body" idx="1"/>
          </p:nvPr>
        </p:nvSpPr>
        <p:spPr>
          <a:xfrm>
            <a:off x="685800" y="1066800"/>
            <a:ext cx="7772400" cy="5029200"/>
          </a:xfrm>
        </p:spPr>
        <p:txBody>
          <a:bodyPr/>
          <a:lstStyle/>
          <a:p>
            <a:pPr eaLnBrk="1" hangingPunct="1">
              <a:lnSpc>
                <a:spcPct val="90000"/>
              </a:lnSpc>
            </a:pPr>
            <a:endParaRPr lang="en-US" altLang="en-US" sz="2400" dirty="0"/>
          </a:p>
          <a:p>
            <a:pPr eaLnBrk="1" hangingPunct="1">
              <a:lnSpc>
                <a:spcPct val="90000"/>
              </a:lnSpc>
              <a:buFontTx/>
              <a:buNone/>
            </a:pPr>
            <a:r>
              <a:rPr lang="en-US" altLang="en-US" sz="2400" dirty="0"/>
              <a:t>The program</a:t>
            </a:r>
          </a:p>
          <a:p>
            <a:pPr eaLnBrk="1" hangingPunct="1">
              <a:lnSpc>
                <a:spcPct val="90000"/>
              </a:lnSpc>
              <a:buFontTx/>
              <a:buNone/>
            </a:pPr>
            <a:endParaRPr lang="en-US" altLang="en-US" sz="2400" dirty="0"/>
          </a:p>
          <a:p>
            <a:pPr eaLnBrk="1" hangingPunct="1">
              <a:lnSpc>
                <a:spcPct val="90000"/>
              </a:lnSpc>
              <a:buFontTx/>
              <a:buNone/>
            </a:pPr>
            <a:r>
              <a:rPr lang="en-US" altLang="en-US" sz="2400" dirty="0"/>
              <a:t>	int sum(int x, int y){return </a:t>
            </a:r>
            <a:r>
              <a:rPr lang="en-US" altLang="en-US" sz="2400" dirty="0" err="1"/>
              <a:t>x+y</a:t>
            </a:r>
            <a:r>
              <a:rPr lang="en-US" altLang="en-US" sz="2400" dirty="0"/>
              <a:t>;}</a:t>
            </a:r>
          </a:p>
          <a:p>
            <a:pPr eaLnBrk="1" hangingPunct="1">
              <a:lnSpc>
                <a:spcPct val="90000"/>
              </a:lnSpc>
              <a:buFontTx/>
              <a:buNone/>
            </a:pPr>
            <a:r>
              <a:rPr lang="en-US" altLang="en-US" sz="2400" dirty="0"/>
              <a:t>    void main(){cout&lt;&lt;sum(2,3);}</a:t>
            </a:r>
          </a:p>
          <a:p>
            <a:pPr eaLnBrk="1" hangingPunct="1">
              <a:lnSpc>
                <a:spcPct val="90000"/>
              </a:lnSpc>
              <a:buFontTx/>
              <a:buNone/>
            </a:pPr>
            <a:endParaRPr lang="en-US" altLang="en-US" sz="2400" dirty="0"/>
          </a:p>
          <a:p>
            <a:pPr eaLnBrk="1" hangingPunct="1">
              <a:lnSpc>
                <a:spcPct val="90000"/>
              </a:lnSpc>
              <a:buFontTx/>
              <a:buNone/>
            </a:pPr>
            <a:r>
              <a:rPr lang="en-US" altLang="en-US" sz="2400" dirty="0"/>
              <a:t>can be rewritten as</a:t>
            </a:r>
          </a:p>
          <a:p>
            <a:pPr eaLnBrk="1" hangingPunct="1">
              <a:lnSpc>
                <a:spcPct val="90000"/>
              </a:lnSpc>
              <a:buFontTx/>
              <a:buNone/>
            </a:pPr>
            <a:endParaRPr lang="en-US" altLang="en-US" sz="2400" dirty="0"/>
          </a:p>
          <a:p>
            <a:pPr eaLnBrk="1" hangingPunct="1">
              <a:lnSpc>
                <a:spcPct val="90000"/>
              </a:lnSpc>
              <a:buFontTx/>
              <a:buNone/>
            </a:pPr>
            <a:r>
              <a:rPr lang="en-US" altLang="en-US" sz="2400" dirty="0"/>
              <a:t>	void sum(int x, int y, int *result){*result= </a:t>
            </a:r>
            <a:r>
              <a:rPr lang="en-US" altLang="en-US" sz="2400" dirty="0" err="1"/>
              <a:t>x+y</a:t>
            </a:r>
            <a:r>
              <a:rPr lang="en-US" altLang="en-US" sz="2400" dirty="0"/>
              <a:t>;}  </a:t>
            </a:r>
          </a:p>
          <a:p>
            <a:pPr eaLnBrk="1" hangingPunct="1">
              <a:lnSpc>
                <a:spcPct val="90000"/>
              </a:lnSpc>
              <a:buFontTx/>
              <a:buNone/>
            </a:pPr>
            <a:r>
              <a:rPr lang="en-US" altLang="en-US" sz="2400" dirty="0"/>
              <a:t>	void main(){int x; sum(2,3,&amp;x); cout&lt;&lt;x;}</a:t>
            </a:r>
          </a:p>
          <a:p>
            <a:pPr eaLnBrk="1" hangingPunct="1">
              <a:lnSpc>
                <a:spcPct val="90000"/>
              </a:lnSpc>
              <a:buFontTx/>
              <a:buNone/>
            </a:pPr>
            <a:endParaRPr lang="en-US" altLang="en-US" sz="2400" dirty="0"/>
          </a:p>
          <a:p>
            <a:pPr eaLnBrk="1" hangingPunct="1">
              <a:lnSpc>
                <a:spcPct val="90000"/>
              </a:lnSpc>
              <a:buFontTx/>
              <a:buNone/>
            </a:pPr>
            <a:r>
              <a:rPr lang="en-US" altLang="en-US" sz="24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228600"/>
            <a:ext cx="7772400" cy="914400"/>
          </a:xfrm>
        </p:spPr>
        <p:txBody>
          <a:bodyPr/>
          <a:lstStyle/>
          <a:p>
            <a:pPr eaLnBrk="1" hangingPunct="1"/>
            <a:r>
              <a:rPr lang="en-US" altLang="en-US" sz="2400" b="1" dirty="0">
                <a:solidFill>
                  <a:srgbClr val="FF0000"/>
                </a:solidFill>
              </a:rPr>
              <a:t>Pass by reference</a:t>
            </a:r>
          </a:p>
        </p:txBody>
      </p:sp>
      <p:sp>
        <p:nvSpPr>
          <p:cNvPr id="11267" name="Rectangle 3"/>
          <p:cNvSpPr>
            <a:spLocks noGrp="1" noChangeArrowheads="1"/>
          </p:cNvSpPr>
          <p:nvPr>
            <p:ph type="body" idx="1"/>
          </p:nvPr>
        </p:nvSpPr>
        <p:spPr>
          <a:xfrm>
            <a:off x="685800" y="1066800"/>
            <a:ext cx="7772400" cy="5029200"/>
          </a:xfrm>
        </p:spPr>
        <p:txBody>
          <a:bodyPr/>
          <a:lstStyle/>
          <a:p>
            <a:pPr eaLnBrk="1" hangingPunct="1">
              <a:lnSpc>
                <a:spcPct val="90000"/>
              </a:lnSpc>
            </a:pPr>
            <a:endParaRPr lang="en-US" altLang="en-US" sz="2400" dirty="0"/>
          </a:p>
          <a:p>
            <a:pPr eaLnBrk="1" hangingPunct="1">
              <a:lnSpc>
                <a:spcPct val="90000"/>
              </a:lnSpc>
              <a:buFontTx/>
              <a:buNone/>
            </a:pPr>
            <a:r>
              <a:rPr lang="en-US" altLang="en-US" sz="2400" dirty="0"/>
              <a:t>The program</a:t>
            </a:r>
          </a:p>
          <a:p>
            <a:pPr eaLnBrk="1" hangingPunct="1">
              <a:lnSpc>
                <a:spcPct val="90000"/>
              </a:lnSpc>
              <a:buFontTx/>
              <a:buNone/>
            </a:pPr>
            <a:endParaRPr lang="en-US" altLang="en-US" sz="2400" dirty="0"/>
          </a:p>
          <a:p>
            <a:pPr eaLnBrk="1" hangingPunct="1">
              <a:lnSpc>
                <a:spcPct val="90000"/>
              </a:lnSpc>
              <a:buFontTx/>
              <a:buNone/>
            </a:pPr>
            <a:r>
              <a:rPr lang="en-US" altLang="en-US" sz="2400" dirty="0"/>
              <a:t>	int sum(int x, int y){return </a:t>
            </a:r>
            <a:r>
              <a:rPr lang="en-US" altLang="en-US" sz="2400" dirty="0" err="1"/>
              <a:t>x+y</a:t>
            </a:r>
            <a:r>
              <a:rPr lang="en-US" altLang="en-US" sz="2400" dirty="0"/>
              <a:t>;}</a:t>
            </a:r>
          </a:p>
          <a:p>
            <a:pPr eaLnBrk="1" hangingPunct="1">
              <a:lnSpc>
                <a:spcPct val="90000"/>
              </a:lnSpc>
              <a:buFontTx/>
              <a:buNone/>
            </a:pPr>
            <a:r>
              <a:rPr lang="en-US" altLang="en-US" sz="2400" dirty="0"/>
              <a:t>    void main(){cout&lt;&lt;sum(2,3);}</a:t>
            </a:r>
          </a:p>
          <a:p>
            <a:pPr eaLnBrk="1" hangingPunct="1">
              <a:lnSpc>
                <a:spcPct val="90000"/>
              </a:lnSpc>
              <a:buFontTx/>
              <a:buNone/>
            </a:pPr>
            <a:endParaRPr lang="en-US" altLang="en-US" sz="2400" dirty="0"/>
          </a:p>
          <a:p>
            <a:pPr eaLnBrk="1" hangingPunct="1">
              <a:lnSpc>
                <a:spcPct val="90000"/>
              </a:lnSpc>
              <a:buFontTx/>
              <a:buNone/>
            </a:pPr>
            <a:r>
              <a:rPr lang="en-US" altLang="en-US" sz="2400" dirty="0"/>
              <a:t>can be rewritten as</a:t>
            </a:r>
          </a:p>
          <a:p>
            <a:pPr eaLnBrk="1" hangingPunct="1">
              <a:lnSpc>
                <a:spcPct val="90000"/>
              </a:lnSpc>
              <a:buFontTx/>
              <a:buNone/>
            </a:pPr>
            <a:r>
              <a:rPr lang="en-US" altLang="en-US" sz="2400" dirty="0"/>
              <a:t>	</a:t>
            </a:r>
          </a:p>
          <a:p>
            <a:pPr eaLnBrk="1" hangingPunct="1">
              <a:lnSpc>
                <a:spcPct val="90000"/>
              </a:lnSpc>
              <a:buFontTx/>
              <a:buNone/>
            </a:pPr>
            <a:r>
              <a:rPr lang="en-US" altLang="en-US" sz="2400" dirty="0"/>
              <a:t>	void sum(int x, int y, int&amp; result){result= </a:t>
            </a:r>
            <a:r>
              <a:rPr lang="en-US" altLang="en-US" sz="2400" dirty="0" err="1"/>
              <a:t>x+y</a:t>
            </a:r>
            <a:r>
              <a:rPr lang="en-US" altLang="en-US" sz="2400" dirty="0"/>
              <a:t>;}       </a:t>
            </a:r>
          </a:p>
          <a:p>
            <a:pPr eaLnBrk="1" hangingPunct="1">
              <a:lnSpc>
                <a:spcPct val="90000"/>
              </a:lnSpc>
              <a:buFontTx/>
              <a:buNone/>
            </a:pPr>
            <a:r>
              <a:rPr lang="en-US" altLang="en-US" sz="2400" dirty="0"/>
              <a:t>	void main(){int x; sum(2,3,x); cout&lt;&lt;x;}</a:t>
            </a:r>
          </a:p>
          <a:p>
            <a:pPr eaLnBrk="1" hangingPunct="1">
              <a:lnSpc>
                <a:spcPct val="90000"/>
              </a:lnSpc>
              <a:buFontTx/>
              <a:buNone/>
            </a:pPr>
            <a:endParaRPr lang="en-US" altLang="en-US" sz="2400" dirty="0"/>
          </a:p>
          <a:p>
            <a:pPr eaLnBrk="1" hangingPunct="1">
              <a:lnSpc>
                <a:spcPct val="90000"/>
              </a:lnSpc>
              <a:buFontTx/>
              <a:buNone/>
            </a:pPr>
            <a:r>
              <a:rPr lang="en-US" altLang="en-US" sz="24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838200"/>
          </a:xfrm>
        </p:spPr>
        <p:txBody>
          <a:bodyPr/>
          <a:lstStyle/>
          <a:p>
            <a:pPr eaLnBrk="1" hangingPunct="1"/>
            <a:r>
              <a:rPr lang="en-US" altLang="en-US" sz="2800" dirty="0">
                <a:solidFill>
                  <a:srgbClr val="FF0000"/>
                </a:solidFill>
              </a:rPr>
              <a:t>Example</a:t>
            </a:r>
          </a:p>
        </p:txBody>
      </p:sp>
      <p:sp>
        <p:nvSpPr>
          <p:cNvPr id="13315" name="Rectangle 3"/>
          <p:cNvSpPr>
            <a:spLocks noGrp="1" noChangeArrowheads="1"/>
          </p:cNvSpPr>
          <p:nvPr>
            <p:ph type="body" idx="1"/>
          </p:nvPr>
        </p:nvSpPr>
        <p:spPr>
          <a:xfrm>
            <a:off x="381000" y="1143000"/>
            <a:ext cx="8763000" cy="5486400"/>
          </a:xfrm>
        </p:spPr>
        <p:txBody>
          <a:bodyPr/>
          <a:lstStyle/>
          <a:p>
            <a:pPr eaLnBrk="1" hangingPunct="1">
              <a:lnSpc>
                <a:spcPct val="90000"/>
              </a:lnSpc>
              <a:buFontTx/>
              <a:buNone/>
            </a:pPr>
            <a:r>
              <a:rPr lang="en-US" altLang="en-US" sz="2400" dirty="0"/>
              <a:t>int </a:t>
            </a:r>
            <a:r>
              <a:rPr lang="en-US" altLang="en-US" sz="2400" dirty="0" err="1"/>
              <a:t>sumArray</a:t>
            </a:r>
            <a:r>
              <a:rPr lang="en-US" altLang="en-US" sz="2400" dirty="0"/>
              <a:t>(int a[ ], int size){</a:t>
            </a:r>
          </a:p>
          <a:p>
            <a:pPr eaLnBrk="1" hangingPunct="1">
              <a:lnSpc>
                <a:spcPct val="90000"/>
              </a:lnSpc>
              <a:buFontTx/>
              <a:buNone/>
            </a:pPr>
            <a:r>
              <a:rPr lang="en-US" altLang="en-US" sz="2400" dirty="0"/>
              <a:t>	int I, sum=0; for (I=0; I&lt;size; I++) sum+=a[I]; return sum;</a:t>
            </a:r>
          </a:p>
          <a:p>
            <a:pPr eaLnBrk="1" hangingPunct="1">
              <a:lnSpc>
                <a:spcPct val="90000"/>
              </a:lnSpc>
              <a:buFontTx/>
              <a:buNone/>
            </a:pPr>
            <a:r>
              <a:rPr lang="en-US" altLang="en-US" sz="2400" dirty="0"/>
              <a:t>}</a:t>
            </a:r>
          </a:p>
          <a:p>
            <a:pPr eaLnBrk="1" hangingPunct="1">
              <a:lnSpc>
                <a:spcPct val="90000"/>
              </a:lnSpc>
              <a:buFontTx/>
              <a:buNone/>
            </a:pPr>
            <a:endParaRPr lang="en-US" altLang="en-US" sz="2400" dirty="0"/>
          </a:p>
          <a:p>
            <a:pPr eaLnBrk="1" hangingPunct="1">
              <a:lnSpc>
                <a:spcPct val="90000"/>
              </a:lnSpc>
              <a:buFontTx/>
              <a:buNone/>
            </a:pPr>
            <a:r>
              <a:rPr lang="en-US" altLang="en-US" sz="2400" dirty="0"/>
              <a:t>//pass by address</a:t>
            </a:r>
          </a:p>
          <a:p>
            <a:pPr eaLnBrk="1" hangingPunct="1">
              <a:lnSpc>
                <a:spcPct val="90000"/>
              </a:lnSpc>
              <a:buFontTx/>
              <a:buNone/>
            </a:pPr>
            <a:r>
              <a:rPr lang="en-US" altLang="en-US" sz="2400" dirty="0"/>
              <a:t>void </a:t>
            </a:r>
            <a:r>
              <a:rPr lang="en-US" altLang="en-US" sz="2400" dirty="0" err="1"/>
              <a:t>sumArray</a:t>
            </a:r>
            <a:r>
              <a:rPr lang="en-US" altLang="en-US" sz="2400" dirty="0"/>
              <a:t>(int a[ ], int size, int * </a:t>
            </a:r>
            <a:r>
              <a:rPr lang="en-US" altLang="en-US" sz="2400" dirty="0" err="1"/>
              <a:t>sumPtr</a:t>
            </a:r>
            <a:r>
              <a:rPr lang="en-US" altLang="en-US" sz="2400" dirty="0"/>
              <a:t>) {</a:t>
            </a:r>
          </a:p>
          <a:p>
            <a:pPr eaLnBrk="1" hangingPunct="1">
              <a:lnSpc>
                <a:spcPct val="90000"/>
              </a:lnSpc>
              <a:buFontTx/>
              <a:buNone/>
            </a:pPr>
            <a:r>
              <a:rPr lang="en-US" altLang="en-US" sz="2400" dirty="0"/>
              <a:t>	int I, *</a:t>
            </a:r>
            <a:r>
              <a:rPr lang="en-US" altLang="en-US" sz="2400" dirty="0" err="1"/>
              <a:t>sumPtr</a:t>
            </a:r>
            <a:r>
              <a:rPr lang="en-US" altLang="en-US" sz="2400" dirty="0"/>
              <a:t>=0; for (I=0; I&lt;size; I++) *</a:t>
            </a:r>
            <a:r>
              <a:rPr lang="en-US" altLang="en-US" sz="2400" dirty="0" err="1"/>
              <a:t>sumPtr</a:t>
            </a:r>
            <a:r>
              <a:rPr lang="en-US" altLang="en-US" sz="2400" dirty="0"/>
              <a:t>+=a[I];</a:t>
            </a:r>
          </a:p>
          <a:p>
            <a:pPr eaLnBrk="1" hangingPunct="1">
              <a:lnSpc>
                <a:spcPct val="90000"/>
              </a:lnSpc>
              <a:buFontTx/>
              <a:buNone/>
            </a:pPr>
            <a:r>
              <a:rPr lang="en-US" altLang="en-US" sz="2400" dirty="0"/>
              <a:t>}</a:t>
            </a:r>
          </a:p>
          <a:p>
            <a:pPr eaLnBrk="1" hangingPunct="1">
              <a:lnSpc>
                <a:spcPct val="90000"/>
              </a:lnSpc>
              <a:buFontTx/>
              <a:buNone/>
            </a:pPr>
            <a:endParaRPr lang="en-US" altLang="en-US" sz="2400" dirty="0"/>
          </a:p>
          <a:p>
            <a:pPr eaLnBrk="1" hangingPunct="1">
              <a:lnSpc>
                <a:spcPct val="90000"/>
              </a:lnSpc>
              <a:buFontTx/>
              <a:buNone/>
            </a:pPr>
            <a:r>
              <a:rPr lang="en-US" altLang="en-US" sz="2400" dirty="0"/>
              <a:t>//pass by reference</a:t>
            </a:r>
          </a:p>
          <a:p>
            <a:pPr eaLnBrk="1" hangingPunct="1">
              <a:lnSpc>
                <a:spcPct val="90000"/>
              </a:lnSpc>
              <a:buFontTx/>
              <a:buNone/>
            </a:pPr>
            <a:r>
              <a:rPr lang="en-US" altLang="en-US" sz="2400" dirty="0"/>
              <a:t>void </a:t>
            </a:r>
            <a:r>
              <a:rPr lang="en-US" altLang="en-US" sz="2400" dirty="0" err="1"/>
              <a:t>sumArray</a:t>
            </a:r>
            <a:r>
              <a:rPr lang="en-US" altLang="en-US" sz="2400" dirty="0"/>
              <a:t>(int a[ ], int size, int &amp; sum) {</a:t>
            </a:r>
          </a:p>
          <a:p>
            <a:pPr eaLnBrk="1" hangingPunct="1">
              <a:lnSpc>
                <a:spcPct val="90000"/>
              </a:lnSpc>
              <a:buFontTx/>
              <a:buNone/>
            </a:pPr>
            <a:r>
              <a:rPr lang="en-US" altLang="en-US" sz="2400" dirty="0"/>
              <a:t>	int I; sum=0; for (I=0; I&lt;size; I++) sum+=a[I];</a:t>
            </a:r>
          </a:p>
          <a:p>
            <a:pPr eaLnBrk="1" hangingPunct="1">
              <a:lnSpc>
                <a:spcPct val="90000"/>
              </a:lnSpc>
              <a:buFontTx/>
              <a:buNone/>
            </a:pPr>
            <a:r>
              <a:rPr lang="en-US" altLang="en-US" sz="2400" dirty="0"/>
              <a:t>}</a:t>
            </a:r>
          </a:p>
          <a:p>
            <a:pPr eaLnBrk="1" hangingPunct="1">
              <a:lnSpc>
                <a:spcPct val="90000"/>
              </a:lnSpc>
              <a:buFontTx/>
              <a:buNone/>
            </a:pP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600200"/>
          </a:xfrm>
        </p:spPr>
        <p:txBody>
          <a:bodyPr/>
          <a:lstStyle/>
          <a:p>
            <a:pPr algn="l" eaLnBrk="1" hangingPunct="1"/>
            <a:r>
              <a:rPr lang="en-US" altLang="en-US" sz="3200" u="sng" dirty="0">
                <a:solidFill>
                  <a:srgbClr val="FF0000"/>
                </a:solidFill>
              </a:rPr>
              <a:t>Example:</a:t>
            </a:r>
            <a:r>
              <a:rPr lang="en-US" altLang="en-US" sz="3200" dirty="0"/>
              <a:t> </a:t>
            </a:r>
            <a:br>
              <a:rPr lang="en-US" altLang="en-US" sz="3200" dirty="0"/>
            </a:br>
            <a:r>
              <a:rPr lang="en-US" altLang="en-US" sz="3200" dirty="0"/>
              <a:t>A function to swap the values of two variables using pass by address</a:t>
            </a:r>
          </a:p>
        </p:txBody>
      </p:sp>
      <p:sp>
        <p:nvSpPr>
          <p:cNvPr id="15363" name="Rectangle 3"/>
          <p:cNvSpPr>
            <a:spLocks noGrp="1" noChangeArrowheads="1"/>
          </p:cNvSpPr>
          <p:nvPr>
            <p:ph type="body" idx="1"/>
          </p:nvPr>
        </p:nvSpPr>
        <p:spPr>
          <a:xfrm>
            <a:off x="685800" y="2209800"/>
            <a:ext cx="7772400" cy="4419600"/>
          </a:xfrm>
        </p:spPr>
        <p:txBody>
          <a:bodyPr/>
          <a:lstStyle/>
          <a:p>
            <a:pPr eaLnBrk="1" hangingPunct="1">
              <a:lnSpc>
                <a:spcPct val="90000"/>
              </a:lnSpc>
              <a:buFontTx/>
              <a:buNone/>
            </a:pPr>
            <a:r>
              <a:rPr lang="en-US" altLang="en-US" sz="2800" dirty="0"/>
              <a:t>void exchange(int *x, int *y){</a:t>
            </a:r>
          </a:p>
          <a:p>
            <a:pPr eaLnBrk="1" hangingPunct="1">
              <a:lnSpc>
                <a:spcPct val="90000"/>
              </a:lnSpc>
              <a:buFontTx/>
              <a:buNone/>
            </a:pPr>
            <a:r>
              <a:rPr lang="en-US" altLang="en-US" sz="2800" dirty="0"/>
              <a:t>	int temp=*x;</a:t>
            </a:r>
          </a:p>
          <a:p>
            <a:pPr eaLnBrk="1" hangingPunct="1">
              <a:lnSpc>
                <a:spcPct val="90000"/>
              </a:lnSpc>
              <a:buFontTx/>
              <a:buNone/>
            </a:pPr>
            <a:r>
              <a:rPr lang="en-US" altLang="en-US" sz="2800" dirty="0"/>
              <a:t>	*x=*y;</a:t>
            </a:r>
          </a:p>
          <a:p>
            <a:pPr eaLnBrk="1" hangingPunct="1">
              <a:lnSpc>
                <a:spcPct val="90000"/>
              </a:lnSpc>
              <a:buFontTx/>
              <a:buNone/>
            </a:pPr>
            <a:r>
              <a:rPr lang="en-US" altLang="en-US" sz="2800" dirty="0"/>
              <a:t>	*y=temp;</a:t>
            </a:r>
          </a:p>
          <a:p>
            <a:pPr eaLnBrk="1" hangingPunct="1">
              <a:lnSpc>
                <a:spcPct val="90000"/>
              </a:lnSpc>
              <a:buFontTx/>
              <a:buNone/>
            </a:pPr>
            <a:r>
              <a:rPr lang="en-US" altLang="en-US" sz="2800" dirty="0"/>
              <a:t>}</a:t>
            </a:r>
          </a:p>
          <a:p>
            <a:pPr eaLnBrk="1" hangingPunct="1">
              <a:lnSpc>
                <a:spcPct val="90000"/>
              </a:lnSpc>
              <a:buFontTx/>
              <a:buNone/>
            </a:pPr>
            <a:r>
              <a:rPr lang="en-US" altLang="en-US" sz="2800" dirty="0"/>
              <a:t>void main(){</a:t>
            </a:r>
          </a:p>
          <a:p>
            <a:pPr eaLnBrk="1" hangingPunct="1">
              <a:lnSpc>
                <a:spcPct val="90000"/>
              </a:lnSpc>
              <a:buFontTx/>
              <a:buNone/>
            </a:pPr>
            <a:r>
              <a:rPr lang="en-US" altLang="en-US" sz="2800" dirty="0"/>
              <a:t>	int a=2, b=3; exchange(&amp;</a:t>
            </a:r>
            <a:r>
              <a:rPr lang="en-US" altLang="en-US" sz="2800" dirty="0" err="1"/>
              <a:t>a,&amp;b</a:t>
            </a:r>
            <a:r>
              <a:rPr lang="en-US" altLang="en-US" sz="2800" dirty="0"/>
              <a:t>); </a:t>
            </a:r>
          </a:p>
          <a:p>
            <a:pPr eaLnBrk="1" hangingPunct="1">
              <a:lnSpc>
                <a:spcPct val="90000"/>
              </a:lnSpc>
              <a:buFontTx/>
              <a:buNone/>
            </a:pPr>
            <a:r>
              <a:rPr lang="en-US" altLang="en-US" sz="2800" dirty="0"/>
              <a:t>	cout&lt;&lt;a&lt;&lt;" "&lt;&lt;b; //3 2</a:t>
            </a:r>
          </a:p>
          <a:p>
            <a:pPr eaLnBrk="1" hangingPunct="1">
              <a:lnSpc>
                <a:spcPct val="90000"/>
              </a:lnSpc>
              <a:buFontTx/>
              <a:buNone/>
            </a:pPr>
            <a:r>
              <a:rPr lang="en-US" altLang="en-US" sz="2800" dirty="0"/>
              <a:t>}</a:t>
            </a:r>
          </a:p>
          <a:p>
            <a:pPr eaLnBrk="1" hangingPunct="1">
              <a:lnSpc>
                <a:spcPct val="90000"/>
              </a:lnSpc>
              <a:buFontTx/>
              <a:buNone/>
            </a:pPr>
            <a:r>
              <a:rPr lang="en-US" altLang="en-US" sz="28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600200"/>
          </a:xfrm>
        </p:spPr>
        <p:txBody>
          <a:bodyPr/>
          <a:lstStyle/>
          <a:p>
            <a:pPr algn="l" eaLnBrk="1" hangingPunct="1"/>
            <a:r>
              <a:rPr lang="en-US" altLang="en-US" sz="3200" u="sng" dirty="0">
                <a:solidFill>
                  <a:srgbClr val="FF0000"/>
                </a:solidFill>
              </a:rPr>
              <a:t>Example:</a:t>
            </a:r>
            <a:r>
              <a:rPr lang="en-US" altLang="en-US" sz="3200" dirty="0"/>
              <a:t> </a:t>
            </a:r>
            <a:br>
              <a:rPr lang="en-US" altLang="en-US" sz="3200" dirty="0"/>
            </a:br>
            <a:r>
              <a:rPr lang="en-US" altLang="en-US" sz="3200" dirty="0"/>
              <a:t>A function to swap the values of two variables using pass by reference</a:t>
            </a:r>
          </a:p>
        </p:txBody>
      </p:sp>
      <p:sp>
        <p:nvSpPr>
          <p:cNvPr id="17411" name="Rectangle 3"/>
          <p:cNvSpPr>
            <a:spLocks noGrp="1" noChangeArrowheads="1"/>
          </p:cNvSpPr>
          <p:nvPr>
            <p:ph type="body" idx="1"/>
          </p:nvPr>
        </p:nvSpPr>
        <p:spPr>
          <a:xfrm>
            <a:off x="685800" y="2133600"/>
            <a:ext cx="7772400" cy="4495800"/>
          </a:xfrm>
        </p:spPr>
        <p:txBody>
          <a:bodyPr/>
          <a:lstStyle/>
          <a:p>
            <a:pPr eaLnBrk="1" hangingPunct="1">
              <a:lnSpc>
                <a:spcPct val="90000"/>
              </a:lnSpc>
              <a:buFontTx/>
              <a:buNone/>
            </a:pPr>
            <a:r>
              <a:rPr lang="en-US" altLang="en-US" sz="2800" dirty="0"/>
              <a:t>void exchange(int &amp;x, int &amp;y){</a:t>
            </a:r>
          </a:p>
          <a:p>
            <a:pPr eaLnBrk="1" hangingPunct="1">
              <a:lnSpc>
                <a:spcPct val="90000"/>
              </a:lnSpc>
              <a:buFontTx/>
              <a:buNone/>
            </a:pPr>
            <a:r>
              <a:rPr lang="en-US" altLang="en-US" sz="2800" dirty="0"/>
              <a:t>	int temp=x;</a:t>
            </a:r>
          </a:p>
          <a:p>
            <a:pPr eaLnBrk="1" hangingPunct="1">
              <a:lnSpc>
                <a:spcPct val="90000"/>
              </a:lnSpc>
              <a:buFontTx/>
              <a:buNone/>
            </a:pPr>
            <a:r>
              <a:rPr lang="en-US" altLang="en-US" sz="2800" dirty="0"/>
              <a:t>	x=y;</a:t>
            </a:r>
          </a:p>
          <a:p>
            <a:pPr eaLnBrk="1" hangingPunct="1">
              <a:lnSpc>
                <a:spcPct val="90000"/>
              </a:lnSpc>
              <a:buFontTx/>
              <a:buNone/>
            </a:pPr>
            <a:r>
              <a:rPr lang="en-US" altLang="en-US" sz="2800" dirty="0"/>
              <a:t>	y=temp;</a:t>
            </a:r>
          </a:p>
          <a:p>
            <a:pPr eaLnBrk="1" hangingPunct="1">
              <a:lnSpc>
                <a:spcPct val="90000"/>
              </a:lnSpc>
              <a:buFontTx/>
              <a:buNone/>
            </a:pPr>
            <a:r>
              <a:rPr lang="en-US" altLang="en-US" sz="2800" dirty="0"/>
              <a:t>}</a:t>
            </a:r>
          </a:p>
          <a:p>
            <a:pPr eaLnBrk="1" hangingPunct="1">
              <a:lnSpc>
                <a:spcPct val="90000"/>
              </a:lnSpc>
              <a:buFontTx/>
              <a:buNone/>
            </a:pPr>
            <a:r>
              <a:rPr lang="en-US" altLang="en-US" sz="2800" dirty="0"/>
              <a:t>void main(){</a:t>
            </a:r>
          </a:p>
          <a:p>
            <a:pPr eaLnBrk="1" hangingPunct="1">
              <a:lnSpc>
                <a:spcPct val="90000"/>
              </a:lnSpc>
              <a:buFontTx/>
              <a:buNone/>
            </a:pPr>
            <a:r>
              <a:rPr lang="en-US" altLang="en-US" sz="2800" dirty="0"/>
              <a:t>	int a=2, b=3; exchange(</a:t>
            </a:r>
            <a:r>
              <a:rPr lang="en-US" altLang="en-US" sz="2800" dirty="0" err="1"/>
              <a:t>a,b</a:t>
            </a:r>
            <a:r>
              <a:rPr lang="en-US" altLang="en-US" sz="2800" dirty="0"/>
              <a:t>); </a:t>
            </a:r>
          </a:p>
          <a:p>
            <a:pPr eaLnBrk="1" hangingPunct="1">
              <a:lnSpc>
                <a:spcPct val="90000"/>
              </a:lnSpc>
              <a:buFontTx/>
              <a:buNone/>
            </a:pPr>
            <a:r>
              <a:rPr lang="en-US" altLang="en-US" sz="2800" dirty="0"/>
              <a:t>	cout&lt;&lt;a&lt;&lt;" "&lt;&lt;b; //3 2</a:t>
            </a:r>
          </a:p>
          <a:p>
            <a:pPr eaLnBrk="1" hangingPunct="1">
              <a:lnSpc>
                <a:spcPct val="90000"/>
              </a:lnSpc>
              <a:buFontTx/>
              <a:buNone/>
            </a:pPr>
            <a:r>
              <a:rPr lang="en-US" altLang="en-US" sz="2800" dirty="0"/>
              <a:t>}</a:t>
            </a:r>
          </a:p>
          <a:p>
            <a:pPr eaLnBrk="1" hangingPunct="1">
              <a:lnSpc>
                <a:spcPct val="90000"/>
              </a:lnSpc>
              <a:buFontTx/>
              <a:buNone/>
            </a:pPr>
            <a:r>
              <a:rPr lang="en-US" altLang="en-US" sz="2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3C920F6-0102-493D-9D44-1540B98E20D3}"/>
              </a:ext>
            </a:extLst>
          </p:cNvPr>
          <p:cNvSpPr>
            <a:spLocks noGrp="1" noChangeArrowheads="1"/>
          </p:cNvSpPr>
          <p:nvPr>
            <p:ph type="title"/>
          </p:nvPr>
        </p:nvSpPr>
        <p:spPr>
          <a:xfrm>
            <a:off x="838200" y="304800"/>
            <a:ext cx="7772400" cy="762000"/>
          </a:xfrm>
        </p:spPr>
        <p:txBody>
          <a:bodyPr/>
          <a:lstStyle/>
          <a:p>
            <a:pPr eaLnBrk="1" hangingPunct="1"/>
            <a:r>
              <a:rPr lang="en-US" altLang="en-US" sz="2400" b="1" dirty="0">
                <a:solidFill>
                  <a:srgbClr val="FF0000"/>
                </a:solidFill>
              </a:rPr>
              <a:t>Pointer operations</a:t>
            </a:r>
          </a:p>
        </p:txBody>
      </p:sp>
      <p:sp>
        <p:nvSpPr>
          <p:cNvPr id="10243" name="Rectangle 3">
            <a:extLst>
              <a:ext uri="{FF2B5EF4-FFF2-40B4-BE49-F238E27FC236}">
                <a16:creationId xmlns:a16="http://schemas.microsoft.com/office/drawing/2014/main" id="{01962A57-39EF-48B2-AAE4-06F0B038CE5C}"/>
              </a:ext>
            </a:extLst>
          </p:cNvPr>
          <p:cNvSpPr>
            <a:spLocks noGrp="1" noChangeArrowheads="1"/>
          </p:cNvSpPr>
          <p:nvPr>
            <p:ph type="body" idx="1"/>
          </p:nvPr>
        </p:nvSpPr>
        <p:spPr>
          <a:xfrm>
            <a:off x="685800" y="1447800"/>
            <a:ext cx="7772400" cy="5181600"/>
          </a:xfrm>
        </p:spPr>
        <p:txBody>
          <a:bodyPr/>
          <a:lstStyle/>
          <a:p>
            <a:pPr eaLnBrk="1" hangingPunct="1">
              <a:lnSpc>
                <a:spcPct val="90000"/>
              </a:lnSpc>
            </a:pPr>
            <a:endParaRPr lang="en-US" altLang="en-US" sz="2400" dirty="0"/>
          </a:p>
          <a:p>
            <a:pPr eaLnBrk="1" hangingPunct="1">
              <a:lnSpc>
                <a:spcPct val="90000"/>
              </a:lnSpc>
              <a:buFontTx/>
              <a:buNone/>
            </a:pPr>
            <a:r>
              <a:rPr lang="en-US" altLang="en-US" sz="2000" dirty="0"/>
              <a:t>A limited set of arithmetic operations may be performed on pointers:</a:t>
            </a:r>
          </a:p>
          <a:p>
            <a:pPr eaLnBrk="1" hangingPunct="1">
              <a:lnSpc>
                <a:spcPct val="90000"/>
              </a:lnSpc>
            </a:pPr>
            <a:r>
              <a:rPr lang="en-US" altLang="en-US" sz="2000" dirty="0"/>
              <a:t>Pointers can be compared using equality and relational operators.</a:t>
            </a:r>
          </a:p>
          <a:p>
            <a:pPr eaLnBrk="1" hangingPunct="1">
              <a:lnSpc>
                <a:spcPct val="90000"/>
              </a:lnSpc>
            </a:pPr>
            <a:r>
              <a:rPr lang="en-US" altLang="en-US" sz="2000" dirty="0"/>
              <a:t>A pointer can be assigned to another pointer if both pointers are of the same type, in which case the pointer on the LHS of the assignment stores the same address stored in the RHS pointer. ( i.e. They both point to the same place).</a:t>
            </a:r>
          </a:p>
          <a:p>
            <a:pPr eaLnBrk="1" hangingPunct="1">
              <a:lnSpc>
                <a:spcPct val="90000"/>
              </a:lnSpc>
              <a:buFontTx/>
              <a:buNone/>
            </a:pPr>
            <a:r>
              <a:rPr lang="en-US" altLang="en-US" sz="2400" dirty="0">
                <a:solidFill>
                  <a:srgbClr val="FF0000"/>
                </a:solidFill>
              </a:rPr>
              <a:t>Example:</a:t>
            </a:r>
          </a:p>
          <a:p>
            <a:pPr eaLnBrk="1" hangingPunct="1">
              <a:lnSpc>
                <a:spcPct val="90000"/>
              </a:lnSpc>
              <a:buFontTx/>
              <a:buNone/>
            </a:pPr>
            <a:r>
              <a:rPr lang="en-US" altLang="en-US" sz="2400" dirty="0"/>
              <a:t>int  *p;</a:t>
            </a:r>
          </a:p>
          <a:p>
            <a:pPr eaLnBrk="1" hangingPunct="1">
              <a:lnSpc>
                <a:spcPct val="90000"/>
              </a:lnSpc>
              <a:buFontTx/>
              <a:buNone/>
            </a:pPr>
            <a:r>
              <a:rPr lang="en-US" altLang="en-US" sz="2400" dirty="0"/>
              <a:t> int t = 10;</a:t>
            </a:r>
          </a:p>
          <a:p>
            <a:pPr eaLnBrk="1" hangingPunct="1">
              <a:lnSpc>
                <a:spcPct val="90000"/>
              </a:lnSpc>
              <a:buFontTx/>
              <a:buNone/>
            </a:pPr>
            <a:r>
              <a:rPr lang="en-US" altLang="en-US" sz="2400" dirty="0"/>
              <a:t>  p = &amp; x;</a:t>
            </a:r>
          </a:p>
          <a:p>
            <a:pPr eaLnBrk="1" hangingPunct="1">
              <a:lnSpc>
                <a:spcPct val="90000"/>
              </a:lnSpc>
              <a:buFontTx/>
              <a:buNone/>
            </a:pPr>
            <a:r>
              <a:rPr lang="en-US" altLang="en-US" sz="2400" dirty="0"/>
              <a:t>int *p1 = p; // let p1 point where p is pointing to </a:t>
            </a:r>
          </a:p>
          <a:p>
            <a:pPr eaLnBrk="1" hangingPunct="1">
              <a:lnSpc>
                <a:spcPct val="90000"/>
              </a:lnSpc>
              <a:buFontTx/>
              <a:buNone/>
            </a:pPr>
            <a:r>
              <a:rPr lang="en-US" altLang="en-US" sz="2400" dirty="0"/>
              <a:t>cout &lt;&lt; p; // 0xFF4           cout &lt;&lt; *p; // 10</a:t>
            </a:r>
          </a:p>
          <a:p>
            <a:pPr eaLnBrk="1" hangingPunct="1">
              <a:lnSpc>
                <a:spcPct val="90000"/>
              </a:lnSpc>
              <a:buFontTx/>
              <a:buNone/>
            </a:pPr>
            <a:r>
              <a:rPr lang="en-US" altLang="en-US" sz="2400" dirty="0"/>
              <a:t>cout&lt;&lt;p1; // 0xFF4           cout&lt;&lt;*p1; 10                 </a:t>
            </a:r>
          </a:p>
          <a:p>
            <a:pPr eaLnBrk="1" hangingPunct="1">
              <a:lnSpc>
                <a:spcPct val="90000"/>
              </a:lnSpc>
              <a:buFontTx/>
              <a:buNone/>
            </a:pPr>
            <a:r>
              <a:rPr lang="en-US" altLang="en-US" sz="2400" dirty="0"/>
              <a:t>                                                                                cont. next</a:t>
            </a:r>
          </a:p>
          <a:p>
            <a:pPr eaLnBrk="1" hangingPunct="1">
              <a:lnSpc>
                <a:spcPct val="90000"/>
              </a:lnSpc>
              <a:buFontTx/>
              <a:buNone/>
            </a:pPr>
            <a:r>
              <a:rPr lang="en-US" altLang="en-US" sz="2400" dirty="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3091</TotalTime>
  <Words>2756</Words>
  <Application>Microsoft Office PowerPoint</Application>
  <PresentationFormat>On-screen Show (4:3)</PresentationFormat>
  <Paragraphs>450</Paragraphs>
  <Slides>38</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Default Design</vt:lpstr>
      <vt:lpstr>Pointers</vt:lpstr>
      <vt:lpstr>Introduction</vt:lpstr>
      <vt:lpstr>Example</vt:lpstr>
      <vt:lpstr>Pass by address</vt:lpstr>
      <vt:lpstr>Pass by reference</vt:lpstr>
      <vt:lpstr>Example</vt:lpstr>
      <vt:lpstr>Example:  A function to swap the values of two variables using pass by address</vt:lpstr>
      <vt:lpstr>Example:  A function to swap the values of two variables using pass by reference</vt:lpstr>
      <vt:lpstr>Pointer operations</vt:lpstr>
      <vt:lpstr>Pointer operations cont.</vt:lpstr>
      <vt:lpstr>Pointer to Pointer</vt:lpstr>
      <vt:lpstr>Pointer to pointer contd.</vt:lpstr>
      <vt:lpstr>Pointer operations (Cont)</vt:lpstr>
      <vt:lpstr>Example</vt:lpstr>
      <vt:lpstr>The relationship between pointers and arrays</vt:lpstr>
      <vt:lpstr>Example</vt:lpstr>
      <vt:lpstr>Example (Cont.)</vt:lpstr>
      <vt:lpstr>Example (Cont.)</vt:lpstr>
      <vt:lpstr>Example: sum array</vt:lpstr>
      <vt:lpstr>Example: sum array</vt:lpstr>
      <vt:lpstr>Example: Find string length</vt:lpstr>
      <vt:lpstr>difference in (cout)  between pointers to characters and other pointers</vt:lpstr>
      <vt:lpstr>difference in (cout)  between pointers to characters and other pointers</vt:lpstr>
      <vt:lpstr>const qualifier</vt:lpstr>
      <vt:lpstr>Exercise:</vt:lpstr>
      <vt:lpstr>const qualifier (Cont.)</vt:lpstr>
      <vt:lpstr>const qualifier (Cont.)</vt:lpstr>
      <vt:lpstr>Dynamic Memory Allocation</vt:lpstr>
      <vt:lpstr>Static versus dynamic memory allocation</vt:lpstr>
      <vt:lpstr>new statement</vt:lpstr>
      <vt:lpstr>Example</vt:lpstr>
      <vt:lpstr>delete statement</vt:lpstr>
      <vt:lpstr>Example a dynamic array of integers</vt:lpstr>
      <vt:lpstr>Example a dynamic array of characters (string)</vt:lpstr>
      <vt:lpstr>The Generic Pointer (void pointer)</vt:lpstr>
      <vt:lpstr>The Generic Pointer</vt:lpstr>
      <vt:lpstr>Generic Pointer Example contd.</vt:lpstr>
      <vt:lpstr>Generic Pointer Example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MaiOoO</dc:creator>
  <cp:lastModifiedBy>mai mimo</cp:lastModifiedBy>
  <cp:revision>395</cp:revision>
  <cp:lastPrinted>2023-09-25T06:06:43Z</cp:lastPrinted>
  <dcterms:created xsi:type="dcterms:W3CDTF">1601-01-01T00:00:00Z</dcterms:created>
  <dcterms:modified xsi:type="dcterms:W3CDTF">2024-02-25T09:02:30Z</dcterms:modified>
</cp:coreProperties>
</file>