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339" r:id="rId2"/>
    <p:sldId id="322" r:id="rId3"/>
    <p:sldId id="331" r:id="rId4"/>
    <p:sldId id="328" r:id="rId5"/>
    <p:sldId id="330" r:id="rId6"/>
    <p:sldId id="329" r:id="rId7"/>
    <p:sldId id="332" r:id="rId8"/>
    <p:sldId id="323" r:id="rId9"/>
    <p:sldId id="324" r:id="rId10"/>
    <p:sldId id="326" r:id="rId11"/>
    <p:sldId id="337" r:id="rId12"/>
    <p:sldId id="338" r:id="rId13"/>
  </p:sldIdLst>
  <p:sldSz cx="9144000" cy="6858000" type="screen4x3"/>
  <p:notesSz cx="6805613" cy="9939338"/>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4081">
          <p15:clr>
            <a:srgbClr val="A4A3A4"/>
          </p15:clr>
        </p15:guide>
        <p15:guide id="2" pos="295">
          <p15:clr>
            <a:srgbClr val="A4A3A4"/>
          </p15:clr>
        </p15:guide>
      </p15:sldGuideLst>
    </p:ext>
    <p:ext uri="{2D200454-40CA-4A62-9FC3-DE9A4176ACB9}">
      <p15:notesGuideLst xmlns:p15="http://schemas.microsoft.com/office/powerpoint/2012/main" xmlns="">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800080"/>
    <a:srgbClr val="000000"/>
    <a:srgbClr val="5F5F5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9039" autoAdjust="0"/>
    <p:restoredTop sz="92179" autoAdjust="0"/>
  </p:normalViewPr>
  <p:slideViewPr>
    <p:cSldViewPr>
      <p:cViewPr varScale="1">
        <p:scale>
          <a:sx n="67" d="100"/>
          <a:sy n="67" d="100"/>
        </p:scale>
        <p:origin x="-1728" y="-102"/>
      </p:cViewPr>
      <p:guideLst>
        <p:guide orient="horz" pos="4081"/>
        <p:guide pos="295"/>
      </p:guideLst>
    </p:cSldViewPr>
  </p:slideViewPr>
  <p:outlineViewPr>
    <p:cViewPr>
      <p:scale>
        <a:sx n="33" d="100"/>
        <a:sy n="33" d="100"/>
      </p:scale>
      <p:origin x="0" y="122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974" y="-90"/>
      </p:cViewPr>
      <p:guideLst>
        <p:guide orient="horz" pos="3131"/>
        <p:guide pos="214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5AD37D-07ED-4362-8CC5-91A2DD77A2F9}" type="doc">
      <dgm:prSet loTypeId="urn:microsoft.com/office/officeart/2005/8/layout/chart3" loCatId="cycle" qsTypeId="urn:microsoft.com/office/officeart/2005/8/quickstyle/simple1" qsCatId="simple" csTypeId="urn:microsoft.com/office/officeart/2005/8/colors/accent1_2" csCatId="accent1" phldr="1"/>
      <dgm:spPr/>
    </dgm:pt>
    <dgm:pt modelId="{28005400-42C6-47EC-ABAF-3F261F3B62D7}">
      <dgm:prSet phldrT="[Text]" custT="1"/>
      <dgm:spPr/>
      <dgm:t>
        <a:bodyPr/>
        <a:lstStyle/>
        <a:p>
          <a:r>
            <a:rPr lang="en-AU" sz="1200" b="1" dirty="0" smtClean="0">
              <a:solidFill>
                <a:srgbClr val="800080"/>
              </a:solidFill>
            </a:rPr>
            <a:t>Secondary Care</a:t>
          </a:r>
        </a:p>
        <a:p>
          <a:r>
            <a:rPr lang="en-AU" sz="1200" dirty="0" smtClean="0">
              <a:solidFill>
                <a:srgbClr val="800080"/>
              </a:solidFill>
            </a:rPr>
            <a:t>Hospitals</a:t>
          </a:r>
        </a:p>
        <a:p>
          <a:r>
            <a:rPr lang="en-AU" sz="1200" dirty="0" smtClean="0">
              <a:solidFill>
                <a:srgbClr val="800080"/>
              </a:solidFill>
            </a:rPr>
            <a:t>Inpatients</a:t>
          </a:r>
        </a:p>
        <a:p>
          <a:r>
            <a:rPr lang="en-AU" sz="1200" dirty="0" smtClean="0">
              <a:solidFill>
                <a:srgbClr val="800080"/>
              </a:solidFill>
            </a:rPr>
            <a:t>Day Surgery</a:t>
          </a:r>
        </a:p>
        <a:p>
          <a:r>
            <a:rPr lang="en-AU" sz="1200" dirty="0" smtClean="0">
              <a:solidFill>
                <a:srgbClr val="800080"/>
              </a:solidFill>
            </a:rPr>
            <a:t>Outpatient Clinics</a:t>
          </a:r>
          <a:endParaRPr lang="en-AU" sz="1200" dirty="0">
            <a:solidFill>
              <a:srgbClr val="800080"/>
            </a:solidFill>
          </a:endParaRPr>
        </a:p>
      </dgm:t>
    </dgm:pt>
    <dgm:pt modelId="{BA781CFF-69B3-402E-9148-4FF38735718D}" type="parTrans" cxnId="{CB12BFDA-2EDB-4E3C-9B46-0D22F98956CF}">
      <dgm:prSet/>
      <dgm:spPr/>
      <dgm:t>
        <a:bodyPr/>
        <a:lstStyle/>
        <a:p>
          <a:endParaRPr lang="en-AU"/>
        </a:p>
      </dgm:t>
    </dgm:pt>
    <dgm:pt modelId="{0B25D9ED-E054-4721-8A13-1B103795EA52}" type="sibTrans" cxnId="{CB12BFDA-2EDB-4E3C-9B46-0D22F98956CF}">
      <dgm:prSet/>
      <dgm:spPr/>
      <dgm:t>
        <a:bodyPr/>
        <a:lstStyle/>
        <a:p>
          <a:endParaRPr lang="en-AU"/>
        </a:p>
      </dgm:t>
    </dgm:pt>
    <dgm:pt modelId="{8CE38F8D-325C-4404-A0E6-DBF388A739BB}">
      <dgm:prSet phldrT="[Text]" custT="1"/>
      <dgm:spPr/>
      <dgm:t>
        <a:bodyPr/>
        <a:lstStyle/>
        <a:p>
          <a:r>
            <a:rPr lang="en-AU" sz="1200" b="1" dirty="0" smtClean="0">
              <a:solidFill>
                <a:srgbClr val="800080"/>
              </a:solidFill>
            </a:rPr>
            <a:t>Tertiary Care</a:t>
          </a:r>
        </a:p>
        <a:p>
          <a:r>
            <a:rPr lang="en-AU" sz="1200" dirty="0" smtClean="0">
              <a:solidFill>
                <a:srgbClr val="800080"/>
              </a:solidFill>
            </a:rPr>
            <a:t>Specialist units</a:t>
          </a:r>
        </a:p>
        <a:p>
          <a:r>
            <a:rPr lang="en-AU" sz="1200" dirty="0" smtClean="0">
              <a:solidFill>
                <a:srgbClr val="800080"/>
              </a:solidFill>
            </a:rPr>
            <a:t>Inpatients</a:t>
          </a:r>
        </a:p>
        <a:p>
          <a:r>
            <a:rPr lang="en-AU" sz="1200" dirty="0" smtClean="0">
              <a:solidFill>
                <a:srgbClr val="800080"/>
              </a:solidFill>
            </a:rPr>
            <a:t>Outpatients</a:t>
          </a:r>
        </a:p>
        <a:p>
          <a:r>
            <a:rPr lang="en-AU" sz="1200" dirty="0" smtClean="0">
              <a:solidFill>
                <a:srgbClr val="800080"/>
              </a:solidFill>
            </a:rPr>
            <a:t>Rehabilitation Services</a:t>
          </a:r>
        </a:p>
      </dgm:t>
    </dgm:pt>
    <dgm:pt modelId="{1BE63520-41F0-4356-8E7F-C0B217E9688F}" type="parTrans" cxnId="{8677F6A9-0550-4305-AF22-93CF91B2ACB4}">
      <dgm:prSet/>
      <dgm:spPr/>
      <dgm:t>
        <a:bodyPr/>
        <a:lstStyle/>
        <a:p>
          <a:endParaRPr lang="en-AU"/>
        </a:p>
      </dgm:t>
    </dgm:pt>
    <dgm:pt modelId="{6A41760D-F07F-4600-9C1F-57AB89A1CF80}" type="sibTrans" cxnId="{8677F6A9-0550-4305-AF22-93CF91B2ACB4}">
      <dgm:prSet/>
      <dgm:spPr/>
      <dgm:t>
        <a:bodyPr/>
        <a:lstStyle/>
        <a:p>
          <a:endParaRPr lang="en-AU"/>
        </a:p>
      </dgm:t>
    </dgm:pt>
    <dgm:pt modelId="{D0938E34-2420-497A-AA0E-2027179138FC}">
      <dgm:prSet phldrT="[Text]" custT="1"/>
      <dgm:spPr/>
      <dgm:t>
        <a:bodyPr/>
        <a:lstStyle/>
        <a:p>
          <a:r>
            <a:rPr lang="en-AU" sz="1200" b="1" dirty="0" smtClean="0">
              <a:solidFill>
                <a:srgbClr val="800080"/>
              </a:solidFill>
            </a:rPr>
            <a:t>Primary Health Care</a:t>
          </a:r>
        </a:p>
        <a:p>
          <a:r>
            <a:rPr lang="en-AU" sz="1200" b="0" dirty="0" smtClean="0">
              <a:solidFill>
                <a:srgbClr val="800080"/>
              </a:solidFill>
            </a:rPr>
            <a:t>General Practitioners</a:t>
          </a:r>
        </a:p>
        <a:p>
          <a:r>
            <a:rPr lang="en-AU" sz="1200" dirty="0" smtClean="0">
              <a:solidFill>
                <a:srgbClr val="800080"/>
              </a:solidFill>
            </a:rPr>
            <a:t>Community Nurses</a:t>
          </a:r>
        </a:p>
        <a:p>
          <a:r>
            <a:rPr lang="en-AU" sz="1200" dirty="0" smtClean="0">
              <a:solidFill>
                <a:srgbClr val="800080"/>
              </a:solidFill>
            </a:rPr>
            <a:t>Pharmacists</a:t>
          </a:r>
        </a:p>
        <a:p>
          <a:r>
            <a:rPr lang="en-AU" sz="1200" dirty="0" smtClean="0">
              <a:solidFill>
                <a:srgbClr val="800080"/>
              </a:solidFill>
            </a:rPr>
            <a:t>Opticians</a:t>
          </a:r>
        </a:p>
        <a:p>
          <a:r>
            <a:rPr lang="en-AU" sz="1200" dirty="0" smtClean="0">
              <a:solidFill>
                <a:srgbClr val="800080"/>
              </a:solidFill>
            </a:rPr>
            <a:t>Therapists</a:t>
          </a:r>
        </a:p>
        <a:p>
          <a:r>
            <a:rPr lang="en-AU" sz="1200" dirty="0" smtClean="0">
              <a:solidFill>
                <a:srgbClr val="800080"/>
              </a:solidFill>
            </a:rPr>
            <a:t>Mental Health Workers</a:t>
          </a:r>
          <a:endParaRPr lang="en-AU" sz="1200" dirty="0">
            <a:solidFill>
              <a:srgbClr val="800080"/>
            </a:solidFill>
          </a:endParaRPr>
        </a:p>
      </dgm:t>
    </dgm:pt>
    <dgm:pt modelId="{7D75FA16-7D13-41AE-908B-F635A19D1733}" type="parTrans" cxnId="{1FA2DF82-9DEC-4EB2-BFC7-337D7C118600}">
      <dgm:prSet/>
      <dgm:spPr/>
      <dgm:t>
        <a:bodyPr/>
        <a:lstStyle/>
        <a:p>
          <a:endParaRPr lang="en-AU"/>
        </a:p>
      </dgm:t>
    </dgm:pt>
    <dgm:pt modelId="{9F1283AA-3923-4049-A5AA-D1B2695D1033}" type="sibTrans" cxnId="{1FA2DF82-9DEC-4EB2-BFC7-337D7C118600}">
      <dgm:prSet/>
      <dgm:spPr/>
      <dgm:t>
        <a:bodyPr/>
        <a:lstStyle/>
        <a:p>
          <a:endParaRPr lang="en-AU"/>
        </a:p>
      </dgm:t>
    </dgm:pt>
    <dgm:pt modelId="{684D0EF2-FBEA-4F5F-AA37-C012AA8D5441}" type="pres">
      <dgm:prSet presAssocID="{425AD37D-07ED-4362-8CC5-91A2DD77A2F9}" presName="compositeShape" presStyleCnt="0">
        <dgm:presLayoutVars>
          <dgm:chMax val="7"/>
          <dgm:dir/>
          <dgm:resizeHandles val="exact"/>
        </dgm:presLayoutVars>
      </dgm:prSet>
      <dgm:spPr/>
    </dgm:pt>
    <dgm:pt modelId="{BCF3C908-ED8E-46CB-906D-B8B0ED3482BE}" type="pres">
      <dgm:prSet presAssocID="{425AD37D-07ED-4362-8CC5-91A2DD77A2F9}" presName="wedge1" presStyleLbl="node1" presStyleIdx="0" presStyleCnt="3" custScaleX="119368" custScaleY="100341" custLinFactNeighborX="39168" custLinFactNeighborY="-10217"/>
      <dgm:spPr/>
      <dgm:t>
        <a:bodyPr/>
        <a:lstStyle/>
        <a:p>
          <a:endParaRPr lang="en-AU"/>
        </a:p>
      </dgm:t>
    </dgm:pt>
    <dgm:pt modelId="{C8C50E75-65CF-4259-8B84-3E6C2A0636E2}" type="pres">
      <dgm:prSet presAssocID="{425AD37D-07ED-4362-8CC5-91A2DD77A2F9}" presName="wedge1Tx" presStyleLbl="node1" presStyleIdx="0" presStyleCnt="3">
        <dgm:presLayoutVars>
          <dgm:chMax val="0"/>
          <dgm:chPref val="0"/>
          <dgm:bulletEnabled val="1"/>
        </dgm:presLayoutVars>
      </dgm:prSet>
      <dgm:spPr/>
      <dgm:t>
        <a:bodyPr/>
        <a:lstStyle/>
        <a:p>
          <a:endParaRPr lang="en-AU"/>
        </a:p>
      </dgm:t>
    </dgm:pt>
    <dgm:pt modelId="{2B0E0559-1C23-49BC-9B8C-5396F2759ED2}" type="pres">
      <dgm:prSet presAssocID="{425AD37D-07ED-4362-8CC5-91A2DD77A2F9}" presName="wedge2" presStyleLbl="node1" presStyleIdx="1" presStyleCnt="3" custScaleX="138180" custScaleY="116071" custLinFactNeighborX="13406" custLinFactNeighborY="13873"/>
      <dgm:spPr/>
      <dgm:t>
        <a:bodyPr/>
        <a:lstStyle/>
        <a:p>
          <a:endParaRPr lang="en-AU"/>
        </a:p>
      </dgm:t>
    </dgm:pt>
    <dgm:pt modelId="{54079B7A-DC7E-4498-AEB2-C7DEA58ED431}" type="pres">
      <dgm:prSet presAssocID="{425AD37D-07ED-4362-8CC5-91A2DD77A2F9}" presName="wedge2Tx" presStyleLbl="node1" presStyleIdx="1" presStyleCnt="3">
        <dgm:presLayoutVars>
          <dgm:chMax val="0"/>
          <dgm:chPref val="0"/>
          <dgm:bulletEnabled val="1"/>
        </dgm:presLayoutVars>
      </dgm:prSet>
      <dgm:spPr/>
      <dgm:t>
        <a:bodyPr/>
        <a:lstStyle/>
        <a:p>
          <a:endParaRPr lang="en-AU"/>
        </a:p>
      </dgm:t>
    </dgm:pt>
    <dgm:pt modelId="{B6054BC1-42B1-4999-B6F2-D52E50256118}" type="pres">
      <dgm:prSet presAssocID="{425AD37D-07ED-4362-8CC5-91A2DD77A2F9}" presName="wedge3" presStyleLbl="node1" presStyleIdx="2" presStyleCnt="3" custScaleX="133929" custScaleY="97789" custLinFactNeighborX="-17521" custLinFactNeighborY="-14470"/>
      <dgm:spPr/>
      <dgm:t>
        <a:bodyPr/>
        <a:lstStyle/>
        <a:p>
          <a:endParaRPr lang="en-AU"/>
        </a:p>
      </dgm:t>
    </dgm:pt>
    <dgm:pt modelId="{E5EC89D2-6FAB-4FB8-8C7B-5232A818C7B8}" type="pres">
      <dgm:prSet presAssocID="{425AD37D-07ED-4362-8CC5-91A2DD77A2F9}" presName="wedge3Tx" presStyleLbl="node1" presStyleIdx="2" presStyleCnt="3">
        <dgm:presLayoutVars>
          <dgm:chMax val="0"/>
          <dgm:chPref val="0"/>
          <dgm:bulletEnabled val="1"/>
        </dgm:presLayoutVars>
      </dgm:prSet>
      <dgm:spPr/>
      <dgm:t>
        <a:bodyPr/>
        <a:lstStyle/>
        <a:p>
          <a:endParaRPr lang="en-AU"/>
        </a:p>
      </dgm:t>
    </dgm:pt>
  </dgm:ptLst>
  <dgm:cxnLst>
    <dgm:cxn modelId="{81404CF4-AD6E-4EBB-A185-A92C6513B83C}" type="presOf" srcId="{8CE38F8D-325C-4404-A0E6-DBF388A739BB}" destId="{54079B7A-DC7E-4498-AEB2-C7DEA58ED431}" srcOrd="1" destOrd="0" presId="urn:microsoft.com/office/officeart/2005/8/layout/chart3"/>
    <dgm:cxn modelId="{3754D4B9-CD89-4CBA-917E-9C0E95DF65F2}" type="presOf" srcId="{28005400-42C6-47EC-ABAF-3F261F3B62D7}" destId="{C8C50E75-65CF-4259-8B84-3E6C2A0636E2}" srcOrd="1" destOrd="0" presId="urn:microsoft.com/office/officeart/2005/8/layout/chart3"/>
    <dgm:cxn modelId="{8677F6A9-0550-4305-AF22-93CF91B2ACB4}" srcId="{425AD37D-07ED-4362-8CC5-91A2DD77A2F9}" destId="{8CE38F8D-325C-4404-A0E6-DBF388A739BB}" srcOrd="1" destOrd="0" parTransId="{1BE63520-41F0-4356-8E7F-C0B217E9688F}" sibTransId="{6A41760D-F07F-4600-9C1F-57AB89A1CF80}"/>
    <dgm:cxn modelId="{D0A85F1A-0FED-409F-853F-B2F565BAE04D}" type="presOf" srcId="{28005400-42C6-47EC-ABAF-3F261F3B62D7}" destId="{BCF3C908-ED8E-46CB-906D-B8B0ED3482BE}" srcOrd="0" destOrd="0" presId="urn:microsoft.com/office/officeart/2005/8/layout/chart3"/>
    <dgm:cxn modelId="{1FA2DF82-9DEC-4EB2-BFC7-337D7C118600}" srcId="{425AD37D-07ED-4362-8CC5-91A2DD77A2F9}" destId="{D0938E34-2420-497A-AA0E-2027179138FC}" srcOrd="2" destOrd="0" parTransId="{7D75FA16-7D13-41AE-908B-F635A19D1733}" sibTransId="{9F1283AA-3923-4049-A5AA-D1B2695D1033}"/>
    <dgm:cxn modelId="{B9535A8F-DB2C-40AB-8243-679301BA5605}" type="presOf" srcId="{D0938E34-2420-497A-AA0E-2027179138FC}" destId="{E5EC89D2-6FAB-4FB8-8C7B-5232A818C7B8}" srcOrd="1" destOrd="0" presId="urn:microsoft.com/office/officeart/2005/8/layout/chart3"/>
    <dgm:cxn modelId="{BD014211-DB17-4CBB-A360-2A3E4C596539}" type="presOf" srcId="{D0938E34-2420-497A-AA0E-2027179138FC}" destId="{B6054BC1-42B1-4999-B6F2-D52E50256118}" srcOrd="0" destOrd="0" presId="urn:microsoft.com/office/officeart/2005/8/layout/chart3"/>
    <dgm:cxn modelId="{CB12BFDA-2EDB-4E3C-9B46-0D22F98956CF}" srcId="{425AD37D-07ED-4362-8CC5-91A2DD77A2F9}" destId="{28005400-42C6-47EC-ABAF-3F261F3B62D7}" srcOrd="0" destOrd="0" parTransId="{BA781CFF-69B3-402E-9148-4FF38735718D}" sibTransId="{0B25D9ED-E054-4721-8A13-1B103795EA52}"/>
    <dgm:cxn modelId="{98966874-CF59-4C8C-8701-1906D2E4D4A2}" type="presOf" srcId="{8CE38F8D-325C-4404-A0E6-DBF388A739BB}" destId="{2B0E0559-1C23-49BC-9B8C-5396F2759ED2}" srcOrd="0" destOrd="0" presId="urn:microsoft.com/office/officeart/2005/8/layout/chart3"/>
    <dgm:cxn modelId="{89FD9B6F-6B42-4C55-9549-A8380781BBB1}" type="presOf" srcId="{425AD37D-07ED-4362-8CC5-91A2DD77A2F9}" destId="{684D0EF2-FBEA-4F5F-AA37-C012AA8D5441}" srcOrd="0" destOrd="0" presId="urn:microsoft.com/office/officeart/2005/8/layout/chart3"/>
    <dgm:cxn modelId="{7FAA1D74-B769-47C0-9FD9-75DC875556D2}" type="presParOf" srcId="{684D0EF2-FBEA-4F5F-AA37-C012AA8D5441}" destId="{BCF3C908-ED8E-46CB-906D-B8B0ED3482BE}" srcOrd="0" destOrd="0" presId="urn:microsoft.com/office/officeart/2005/8/layout/chart3"/>
    <dgm:cxn modelId="{ADC7BDD1-8154-4B66-ABC6-35001FD0BFE8}" type="presParOf" srcId="{684D0EF2-FBEA-4F5F-AA37-C012AA8D5441}" destId="{C8C50E75-65CF-4259-8B84-3E6C2A0636E2}" srcOrd="1" destOrd="0" presId="urn:microsoft.com/office/officeart/2005/8/layout/chart3"/>
    <dgm:cxn modelId="{8C522A62-DB01-411F-A497-6120FC5B7520}" type="presParOf" srcId="{684D0EF2-FBEA-4F5F-AA37-C012AA8D5441}" destId="{2B0E0559-1C23-49BC-9B8C-5396F2759ED2}" srcOrd="2" destOrd="0" presId="urn:microsoft.com/office/officeart/2005/8/layout/chart3"/>
    <dgm:cxn modelId="{FA60B17B-CE25-49BC-AB25-6EDDB636DD85}" type="presParOf" srcId="{684D0EF2-FBEA-4F5F-AA37-C012AA8D5441}" destId="{54079B7A-DC7E-4498-AEB2-C7DEA58ED431}" srcOrd="3" destOrd="0" presId="urn:microsoft.com/office/officeart/2005/8/layout/chart3"/>
    <dgm:cxn modelId="{65B8D393-1628-4D70-BE53-83D4ED4071E5}" type="presParOf" srcId="{684D0EF2-FBEA-4F5F-AA37-C012AA8D5441}" destId="{B6054BC1-42B1-4999-B6F2-D52E50256118}" srcOrd="4" destOrd="0" presId="urn:microsoft.com/office/officeart/2005/8/layout/chart3"/>
    <dgm:cxn modelId="{78B83F6B-FF0E-401F-A341-DC6C0F8ED613}" type="presParOf" srcId="{684D0EF2-FBEA-4F5F-AA37-C012AA8D5441}" destId="{E5EC89D2-6FAB-4FB8-8C7B-5232A818C7B8}" srcOrd="5" destOrd="0" presId="urn:microsoft.com/office/officeart/2005/8/layout/char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F3C908-ED8E-46CB-906D-B8B0ED3482BE}">
      <dsp:nvSpPr>
        <dsp:cNvPr id="0" name=""/>
        <dsp:cNvSpPr/>
      </dsp:nvSpPr>
      <dsp:spPr>
        <a:xfrm>
          <a:off x="2448262" y="-144002"/>
          <a:ext cx="4476510" cy="3762964"/>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AU" sz="1200" b="1" kern="1200" dirty="0" smtClean="0">
              <a:solidFill>
                <a:srgbClr val="800080"/>
              </a:solidFill>
            </a:rPr>
            <a:t>Secondary Care</a:t>
          </a:r>
        </a:p>
        <a:p>
          <a:pPr lvl="0" algn="ctr" defTabSz="533400">
            <a:lnSpc>
              <a:spcPct val="90000"/>
            </a:lnSpc>
            <a:spcBef>
              <a:spcPct val="0"/>
            </a:spcBef>
            <a:spcAft>
              <a:spcPct val="35000"/>
            </a:spcAft>
          </a:pPr>
          <a:r>
            <a:rPr lang="en-AU" sz="1200" kern="1200" dirty="0" smtClean="0">
              <a:solidFill>
                <a:srgbClr val="800080"/>
              </a:solidFill>
            </a:rPr>
            <a:t>Hospitals</a:t>
          </a:r>
        </a:p>
        <a:p>
          <a:pPr lvl="0" algn="ctr" defTabSz="533400">
            <a:lnSpc>
              <a:spcPct val="90000"/>
            </a:lnSpc>
            <a:spcBef>
              <a:spcPct val="0"/>
            </a:spcBef>
            <a:spcAft>
              <a:spcPct val="35000"/>
            </a:spcAft>
          </a:pPr>
          <a:r>
            <a:rPr lang="en-AU" sz="1200" kern="1200" dirty="0" smtClean="0">
              <a:solidFill>
                <a:srgbClr val="800080"/>
              </a:solidFill>
            </a:rPr>
            <a:t>Inpatients</a:t>
          </a:r>
        </a:p>
        <a:p>
          <a:pPr lvl="0" algn="ctr" defTabSz="533400">
            <a:lnSpc>
              <a:spcPct val="90000"/>
            </a:lnSpc>
            <a:spcBef>
              <a:spcPct val="0"/>
            </a:spcBef>
            <a:spcAft>
              <a:spcPct val="35000"/>
            </a:spcAft>
          </a:pPr>
          <a:r>
            <a:rPr lang="en-AU" sz="1200" kern="1200" dirty="0" smtClean="0">
              <a:solidFill>
                <a:srgbClr val="800080"/>
              </a:solidFill>
            </a:rPr>
            <a:t>Day Surgery</a:t>
          </a:r>
        </a:p>
        <a:p>
          <a:pPr lvl="0" algn="ctr" defTabSz="533400">
            <a:lnSpc>
              <a:spcPct val="90000"/>
            </a:lnSpc>
            <a:spcBef>
              <a:spcPct val="0"/>
            </a:spcBef>
            <a:spcAft>
              <a:spcPct val="35000"/>
            </a:spcAft>
          </a:pPr>
          <a:r>
            <a:rPr lang="en-AU" sz="1200" kern="1200" dirty="0" smtClean="0">
              <a:solidFill>
                <a:srgbClr val="800080"/>
              </a:solidFill>
            </a:rPr>
            <a:t>Outpatient Clinics</a:t>
          </a:r>
          <a:endParaRPr lang="en-AU" sz="1200" kern="1200" dirty="0">
            <a:solidFill>
              <a:srgbClr val="800080"/>
            </a:solidFill>
          </a:endParaRPr>
        </a:p>
      </dsp:txBody>
      <dsp:txXfrm>
        <a:off x="4882098" y="550354"/>
        <a:ext cx="1518816" cy="1254321"/>
      </dsp:txXfrm>
    </dsp:sp>
    <dsp:sp modelId="{2B0E0559-1C23-49BC-9B8C-5396F2759ED2}">
      <dsp:nvSpPr>
        <dsp:cNvPr id="0" name=""/>
        <dsp:cNvSpPr/>
      </dsp:nvSpPr>
      <dsp:spPr>
        <a:xfrm>
          <a:off x="936087" y="576076"/>
          <a:ext cx="5181994" cy="4352867"/>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AU" sz="1200" b="1" kern="1200" dirty="0" smtClean="0">
              <a:solidFill>
                <a:srgbClr val="800080"/>
              </a:solidFill>
            </a:rPr>
            <a:t>Tertiary Care</a:t>
          </a:r>
        </a:p>
        <a:p>
          <a:pPr lvl="0" algn="ctr" defTabSz="533400">
            <a:lnSpc>
              <a:spcPct val="90000"/>
            </a:lnSpc>
            <a:spcBef>
              <a:spcPct val="0"/>
            </a:spcBef>
            <a:spcAft>
              <a:spcPct val="35000"/>
            </a:spcAft>
          </a:pPr>
          <a:r>
            <a:rPr lang="en-AU" sz="1200" kern="1200" dirty="0" smtClean="0">
              <a:solidFill>
                <a:srgbClr val="800080"/>
              </a:solidFill>
            </a:rPr>
            <a:t>Specialist units</a:t>
          </a:r>
        </a:p>
        <a:p>
          <a:pPr lvl="0" algn="ctr" defTabSz="533400">
            <a:lnSpc>
              <a:spcPct val="90000"/>
            </a:lnSpc>
            <a:spcBef>
              <a:spcPct val="0"/>
            </a:spcBef>
            <a:spcAft>
              <a:spcPct val="35000"/>
            </a:spcAft>
          </a:pPr>
          <a:r>
            <a:rPr lang="en-AU" sz="1200" kern="1200" dirty="0" smtClean="0">
              <a:solidFill>
                <a:srgbClr val="800080"/>
              </a:solidFill>
            </a:rPr>
            <a:t>Inpatients</a:t>
          </a:r>
        </a:p>
        <a:p>
          <a:pPr lvl="0" algn="ctr" defTabSz="533400">
            <a:lnSpc>
              <a:spcPct val="90000"/>
            </a:lnSpc>
            <a:spcBef>
              <a:spcPct val="0"/>
            </a:spcBef>
            <a:spcAft>
              <a:spcPct val="35000"/>
            </a:spcAft>
          </a:pPr>
          <a:r>
            <a:rPr lang="en-AU" sz="1200" kern="1200" dirty="0" smtClean="0">
              <a:solidFill>
                <a:srgbClr val="800080"/>
              </a:solidFill>
            </a:rPr>
            <a:t>Outpatients</a:t>
          </a:r>
        </a:p>
        <a:p>
          <a:pPr lvl="0" algn="ctr" defTabSz="533400">
            <a:lnSpc>
              <a:spcPct val="90000"/>
            </a:lnSpc>
            <a:spcBef>
              <a:spcPct val="0"/>
            </a:spcBef>
            <a:spcAft>
              <a:spcPct val="35000"/>
            </a:spcAft>
          </a:pPr>
          <a:r>
            <a:rPr lang="en-AU" sz="1200" kern="1200" dirty="0" smtClean="0">
              <a:solidFill>
                <a:srgbClr val="800080"/>
              </a:solidFill>
            </a:rPr>
            <a:t>Rehabilitation Services</a:t>
          </a:r>
        </a:p>
      </dsp:txBody>
      <dsp:txXfrm>
        <a:off x="2354966" y="3322528"/>
        <a:ext cx="2344235" cy="1347316"/>
      </dsp:txXfrm>
    </dsp:sp>
    <dsp:sp modelId="{B6054BC1-42B1-4999-B6F2-D52E50256118}">
      <dsp:nvSpPr>
        <dsp:cNvPr id="0" name=""/>
        <dsp:cNvSpPr/>
      </dsp:nvSpPr>
      <dsp:spPr>
        <a:xfrm>
          <a:off x="-144019" y="-144032"/>
          <a:ext cx="5022574" cy="3667260"/>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AU" sz="1200" b="1" kern="1200" dirty="0" smtClean="0">
              <a:solidFill>
                <a:srgbClr val="800080"/>
              </a:solidFill>
            </a:rPr>
            <a:t>Primary Health Care</a:t>
          </a:r>
        </a:p>
        <a:p>
          <a:pPr lvl="0" algn="ctr" defTabSz="533400">
            <a:lnSpc>
              <a:spcPct val="90000"/>
            </a:lnSpc>
            <a:spcBef>
              <a:spcPct val="0"/>
            </a:spcBef>
            <a:spcAft>
              <a:spcPct val="35000"/>
            </a:spcAft>
          </a:pPr>
          <a:r>
            <a:rPr lang="en-AU" sz="1200" b="0" kern="1200" dirty="0" smtClean="0">
              <a:solidFill>
                <a:srgbClr val="800080"/>
              </a:solidFill>
            </a:rPr>
            <a:t>General Practitioners</a:t>
          </a:r>
        </a:p>
        <a:p>
          <a:pPr lvl="0" algn="ctr" defTabSz="533400">
            <a:lnSpc>
              <a:spcPct val="90000"/>
            </a:lnSpc>
            <a:spcBef>
              <a:spcPct val="0"/>
            </a:spcBef>
            <a:spcAft>
              <a:spcPct val="35000"/>
            </a:spcAft>
          </a:pPr>
          <a:r>
            <a:rPr lang="en-AU" sz="1200" kern="1200" dirty="0" smtClean="0">
              <a:solidFill>
                <a:srgbClr val="800080"/>
              </a:solidFill>
            </a:rPr>
            <a:t>Community Nurses</a:t>
          </a:r>
        </a:p>
        <a:p>
          <a:pPr lvl="0" algn="ctr" defTabSz="533400">
            <a:lnSpc>
              <a:spcPct val="90000"/>
            </a:lnSpc>
            <a:spcBef>
              <a:spcPct val="0"/>
            </a:spcBef>
            <a:spcAft>
              <a:spcPct val="35000"/>
            </a:spcAft>
          </a:pPr>
          <a:r>
            <a:rPr lang="en-AU" sz="1200" kern="1200" dirty="0" smtClean="0">
              <a:solidFill>
                <a:srgbClr val="800080"/>
              </a:solidFill>
            </a:rPr>
            <a:t>Pharmacists</a:t>
          </a:r>
        </a:p>
        <a:p>
          <a:pPr lvl="0" algn="ctr" defTabSz="533400">
            <a:lnSpc>
              <a:spcPct val="90000"/>
            </a:lnSpc>
            <a:spcBef>
              <a:spcPct val="0"/>
            </a:spcBef>
            <a:spcAft>
              <a:spcPct val="35000"/>
            </a:spcAft>
          </a:pPr>
          <a:r>
            <a:rPr lang="en-AU" sz="1200" kern="1200" dirty="0" smtClean="0">
              <a:solidFill>
                <a:srgbClr val="800080"/>
              </a:solidFill>
            </a:rPr>
            <a:t>Opticians</a:t>
          </a:r>
        </a:p>
        <a:p>
          <a:pPr lvl="0" algn="ctr" defTabSz="533400">
            <a:lnSpc>
              <a:spcPct val="90000"/>
            </a:lnSpc>
            <a:spcBef>
              <a:spcPct val="0"/>
            </a:spcBef>
            <a:spcAft>
              <a:spcPct val="35000"/>
            </a:spcAft>
          </a:pPr>
          <a:r>
            <a:rPr lang="en-AU" sz="1200" kern="1200" dirty="0" smtClean="0">
              <a:solidFill>
                <a:srgbClr val="800080"/>
              </a:solidFill>
            </a:rPr>
            <a:t>Therapists</a:t>
          </a:r>
        </a:p>
        <a:p>
          <a:pPr lvl="0" algn="ctr" defTabSz="533400">
            <a:lnSpc>
              <a:spcPct val="90000"/>
            </a:lnSpc>
            <a:spcBef>
              <a:spcPct val="0"/>
            </a:spcBef>
            <a:spcAft>
              <a:spcPct val="35000"/>
            </a:spcAft>
          </a:pPr>
          <a:r>
            <a:rPr lang="en-AU" sz="1200" kern="1200" dirty="0" smtClean="0">
              <a:solidFill>
                <a:srgbClr val="800080"/>
              </a:solidFill>
            </a:rPr>
            <a:t>Mental Health Workers</a:t>
          </a:r>
          <a:endParaRPr lang="en-AU" sz="1200" kern="1200" dirty="0">
            <a:solidFill>
              <a:srgbClr val="800080"/>
            </a:solidFill>
          </a:endParaRPr>
        </a:p>
      </dsp:txBody>
      <dsp:txXfrm>
        <a:off x="394113" y="576322"/>
        <a:ext cx="1704087" cy="1222420"/>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2"/>
            <a:ext cx="3259448" cy="664349"/>
          </a:xfrm>
          <a:prstGeom prst="rect">
            <a:avLst/>
          </a:prstGeom>
          <a:noFill/>
          <a:ln w="9525">
            <a:noFill/>
            <a:miter lim="800000"/>
            <a:headEnd/>
            <a:tailEnd/>
          </a:ln>
          <a:effectLst/>
        </p:spPr>
        <p:txBody>
          <a:bodyPr vert="horz" wrap="square" lIns="361719" tIns="361719" rIns="91877" bIns="45938" numCol="1" anchor="t" anchorCtr="0" compatLnSpc="1">
            <a:prstTxWarp prst="textNoShape">
              <a:avLst/>
            </a:prstTxWarp>
          </a:bodyPr>
          <a:lstStyle>
            <a:lvl1pPr>
              <a:defRPr sz="800"/>
            </a:lvl1pPr>
          </a:lstStyle>
          <a:p>
            <a:endParaRPr lang="en-AU"/>
          </a:p>
        </p:txBody>
      </p:sp>
      <p:sp>
        <p:nvSpPr>
          <p:cNvPr id="45059" name="Rectangle 3"/>
          <p:cNvSpPr>
            <a:spLocks noGrp="1" noChangeArrowheads="1"/>
          </p:cNvSpPr>
          <p:nvPr>
            <p:ph type="dt" sz="quarter" idx="1"/>
          </p:nvPr>
        </p:nvSpPr>
        <p:spPr bwMode="auto">
          <a:xfrm>
            <a:off x="3854941" y="2"/>
            <a:ext cx="2949099" cy="664349"/>
          </a:xfrm>
          <a:prstGeom prst="rect">
            <a:avLst/>
          </a:prstGeom>
          <a:noFill/>
          <a:ln w="9525">
            <a:noFill/>
            <a:miter lim="800000"/>
            <a:headEnd/>
            <a:tailEnd/>
          </a:ln>
          <a:effectLst/>
        </p:spPr>
        <p:txBody>
          <a:bodyPr vert="horz" wrap="square" lIns="0" tIns="361719" rIns="361719" bIns="45938" numCol="1" anchor="t" anchorCtr="0" compatLnSpc="1">
            <a:prstTxWarp prst="textNoShape">
              <a:avLst/>
            </a:prstTxWarp>
          </a:bodyPr>
          <a:lstStyle>
            <a:lvl1pPr algn="r">
              <a:defRPr sz="800"/>
            </a:lvl1pPr>
          </a:lstStyle>
          <a:p>
            <a:r>
              <a:rPr lang="en-AU" smtClean="0"/>
              <a:t>30.07.2010</a:t>
            </a:r>
            <a:endParaRPr lang="en-AU"/>
          </a:p>
        </p:txBody>
      </p:sp>
      <p:sp>
        <p:nvSpPr>
          <p:cNvPr id="45060" name="Rectangle 4"/>
          <p:cNvSpPr>
            <a:spLocks noGrp="1" noChangeArrowheads="1"/>
          </p:cNvSpPr>
          <p:nvPr>
            <p:ph type="ftr" sz="quarter" idx="2"/>
          </p:nvPr>
        </p:nvSpPr>
        <p:spPr bwMode="auto">
          <a:xfrm>
            <a:off x="1" y="9440647"/>
            <a:ext cx="2949099" cy="496967"/>
          </a:xfrm>
          <a:prstGeom prst="rect">
            <a:avLst/>
          </a:prstGeom>
          <a:noFill/>
          <a:ln w="9525">
            <a:noFill/>
            <a:miter lim="800000"/>
            <a:headEnd/>
            <a:tailEnd/>
          </a:ln>
          <a:effectLst/>
        </p:spPr>
        <p:txBody>
          <a:bodyPr vert="horz" wrap="square" lIns="361719" tIns="0" rIns="0" bIns="361719" numCol="1" anchor="b" anchorCtr="0" compatLnSpc="1">
            <a:prstTxWarp prst="textNoShape">
              <a:avLst/>
            </a:prstTxWarp>
          </a:bodyPr>
          <a:lstStyle>
            <a:lvl1pPr>
              <a:defRPr sz="600"/>
            </a:lvl1pPr>
          </a:lstStyle>
          <a:p>
            <a:endParaRPr lang="en-AU"/>
          </a:p>
        </p:txBody>
      </p:sp>
      <p:sp>
        <p:nvSpPr>
          <p:cNvPr id="45061" name="Rectangle 5"/>
          <p:cNvSpPr>
            <a:spLocks noGrp="1" noChangeArrowheads="1"/>
          </p:cNvSpPr>
          <p:nvPr>
            <p:ph type="sldNum" sz="quarter" idx="3"/>
          </p:nvPr>
        </p:nvSpPr>
        <p:spPr bwMode="auto">
          <a:xfrm>
            <a:off x="5797374" y="9440647"/>
            <a:ext cx="1006664" cy="496967"/>
          </a:xfrm>
          <a:prstGeom prst="rect">
            <a:avLst/>
          </a:prstGeom>
          <a:noFill/>
          <a:ln w="9525">
            <a:noFill/>
            <a:miter lim="800000"/>
            <a:headEnd/>
            <a:tailEnd/>
          </a:ln>
          <a:effectLst/>
        </p:spPr>
        <p:txBody>
          <a:bodyPr vert="horz" wrap="square" lIns="0" tIns="0" rIns="361719" bIns="361719" numCol="1" anchor="b" anchorCtr="0" compatLnSpc="1">
            <a:prstTxWarp prst="textNoShape">
              <a:avLst/>
            </a:prstTxWarp>
          </a:bodyPr>
          <a:lstStyle>
            <a:lvl1pPr algn="r">
              <a:defRPr sz="800"/>
            </a:lvl1pPr>
          </a:lstStyle>
          <a:p>
            <a:fld id="{F35B41F6-5276-4A72-A2FD-9F5C106C2B31}" type="slidenum">
              <a:rPr lang="en-AU"/>
              <a:pPr/>
              <a:t>‹#›</a:t>
            </a:fld>
            <a:endParaRPr lang="en-AU"/>
          </a:p>
        </p:txBody>
      </p:sp>
      <p:sp>
        <p:nvSpPr>
          <p:cNvPr id="45062" name="Text Box 6"/>
          <p:cNvSpPr txBox="1">
            <a:spLocks noChangeArrowheads="1"/>
          </p:cNvSpPr>
          <p:nvPr/>
        </p:nvSpPr>
        <p:spPr bwMode="auto">
          <a:xfrm>
            <a:off x="3402808" y="9352642"/>
            <a:ext cx="2322100" cy="234679"/>
          </a:xfrm>
          <a:prstGeom prst="rect">
            <a:avLst/>
          </a:prstGeom>
          <a:noFill/>
          <a:ln w="9525">
            <a:noFill/>
            <a:miter lim="800000"/>
            <a:headEnd/>
            <a:tailEnd/>
          </a:ln>
          <a:effectLst/>
        </p:spPr>
        <p:txBody>
          <a:bodyPr wrap="none" lIns="0" tIns="0" rIns="0" bIns="0"/>
          <a:lstStyle/>
          <a:p>
            <a:r>
              <a:rPr lang="en-US" sz="600" dirty="0">
                <a:solidFill>
                  <a:srgbClr val="000000"/>
                </a:solidFill>
              </a:rPr>
              <a:t>Curtin University is a trademark of Curtin University of Technology</a:t>
            </a:r>
          </a:p>
          <a:p>
            <a:r>
              <a:rPr lang="en-US" sz="600" dirty="0">
                <a:solidFill>
                  <a:srgbClr val="000000"/>
                </a:solidFill>
              </a:rPr>
              <a:t>CRICOS Provider Code 00301J</a:t>
            </a:r>
            <a:endParaRPr lang="en-AU" sz="600" dirty="0">
              <a:solidFill>
                <a:srgbClr val="000000"/>
              </a:solidFill>
            </a:endParaRPr>
          </a:p>
        </p:txBody>
      </p:sp>
    </p:spTree>
    <p:extLst>
      <p:ext uri="{BB962C8B-B14F-4D97-AF65-F5344CB8AC3E}">
        <p14:creationId xmlns:p14="http://schemas.microsoft.com/office/powerpoint/2010/main" xmlns="" val="27655378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949099" cy="496967"/>
          </a:xfrm>
          <a:prstGeom prst="rect">
            <a:avLst/>
          </a:prstGeom>
          <a:noFill/>
          <a:ln w="9525">
            <a:noFill/>
            <a:miter lim="800000"/>
            <a:headEnd/>
            <a:tailEnd/>
          </a:ln>
          <a:effectLst/>
        </p:spPr>
        <p:txBody>
          <a:bodyPr vert="horz" wrap="square" lIns="361719" tIns="361719" rIns="0" bIns="0" numCol="1" anchor="t" anchorCtr="0" compatLnSpc="1">
            <a:prstTxWarp prst="textNoShape">
              <a:avLst/>
            </a:prstTxWarp>
          </a:bodyPr>
          <a:lstStyle>
            <a:lvl1pPr>
              <a:defRPr sz="800"/>
            </a:lvl1pPr>
          </a:lstStyle>
          <a:p>
            <a:endParaRPr lang="en-AU"/>
          </a:p>
        </p:txBody>
      </p:sp>
      <p:sp>
        <p:nvSpPr>
          <p:cNvPr id="7171" name="Rectangle 3"/>
          <p:cNvSpPr>
            <a:spLocks noGrp="1" noChangeArrowheads="1"/>
          </p:cNvSpPr>
          <p:nvPr>
            <p:ph type="dt" idx="1"/>
          </p:nvPr>
        </p:nvSpPr>
        <p:spPr bwMode="auto">
          <a:xfrm>
            <a:off x="3854941" y="1"/>
            <a:ext cx="2949099" cy="496967"/>
          </a:xfrm>
          <a:prstGeom prst="rect">
            <a:avLst/>
          </a:prstGeom>
          <a:noFill/>
          <a:ln w="9525">
            <a:noFill/>
            <a:miter lim="800000"/>
            <a:headEnd/>
            <a:tailEnd/>
          </a:ln>
          <a:effectLst/>
        </p:spPr>
        <p:txBody>
          <a:bodyPr vert="horz" wrap="square" lIns="0" tIns="361719" rIns="361719" bIns="0" numCol="1" anchor="t" anchorCtr="0" compatLnSpc="1">
            <a:prstTxWarp prst="textNoShape">
              <a:avLst/>
            </a:prstTxWarp>
          </a:bodyPr>
          <a:lstStyle>
            <a:lvl1pPr algn="r">
              <a:defRPr sz="800"/>
            </a:lvl1pPr>
          </a:lstStyle>
          <a:p>
            <a:r>
              <a:rPr lang="en-AU" smtClean="0"/>
              <a:t>30.07.2010</a:t>
            </a:r>
            <a:endParaRPr lang="en-AU"/>
          </a:p>
        </p:txBody>
      </p:sp>
      <p:sp>
        <p:nvSpPr>
          <p:cNvPr id="7172" name="Rectangle 4"/>
          <p:cNvSpPr>
            <a:spLocks noGrp="1" noRot="1" noChangeAspect="1" noChangeArrowheads="1" noTextEdit="1"/>
          </p:cNvSpPr>
          <p:nvPr>
            <p:ph type="sldImg" idx="2"/>
          </p:nvPr>
        </p:nvSpPr>
        <p:spPr bwMode="auto">
          <a:xfrm>
            <a:off x="919163" y="746125"/>
            <a:ext cx="4967287" cy="372745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0562" y="4721186"/>
            <a:ext cx="5444490" cy="4472702"/>
          </a:xfrm>
          <a:prstGeom prst="rect">
            <a:avLst/>
          </a:prstGeom>
          <a:noFill/>
          <a:ln w="9525">
            <a:noFill/>
            <a:miter lim="800000"/>
            <a:headEnd/>
            <a:tailEnd/>
          </a:ln>
          <a:effectLst/>
        </p:spPr>
        <p:txBody>
          <a:bodyPr vert="horz" wrap="square" lIns="91877" tIns="45938" rIns="91877" bIns="45938"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7174" name="Rectangle 6"/>
          <p:cNvSpPr>
            <a:spLocks noGrp="1" noChangeArrowheads="1"/>
          </p:cNvSpPr>
          <p:nvPr>
            <p:ph type="ftr" sz="quarter" idx="4"/>
          </p:nvPr>
        </p:nvSpPr>
        <p:spPr bwMode="auto">
          <a:xfrm>
            <a:off x="1" y="9440647"/>
            <a:ext cx="2949099" cy="496967"/>
          </a:xfrm>
          <a:prstGeom prst="rect">
            <a:avLst/>
          </a:prstGeom>
          <a:noFill/>
          <a:ln w="9525">
            <a:noFill/>
            <a:miter lim="800000"/>
            <a:headEnd/>
            <a:tailEnd/>
          </a:ln>
          <a:effectLst/>
        </p:spPr>
        <p:txBody>
          <a:bodyPr vert="horz" wrap="square" lIns="361719" tIns="0" rIns="0" bIns="361719" numCol="1" anchor="b" anchorCtr="0" compatLnSpc="1">
            <a:prstTxWarp prst="textNoShape">
              <a:avLst/>
            </a:prstTxWarp>
          </a:bodyPr>
          <a:lstStyle>
            <a:lvl1pPr>
              <a:defRPr sz="600"/>
            </a:lvl1pPr>
          </a:lstStyle>
          <a:p>
            <a:endParaRPr lang="en-AU"/>
          </a:p>
        </p:txBody>
      </p:sp>
      <p:sp>
        <p:nvSpPr>
          <p:cNvPr id="7175" name="Rectangle 7"/>
          <p:cNvSpPr>
            <a:spLocks noGrp="1" noChangeArrowheads="1"/>
          </p:cNvSpPr>
          <p:nvPr>
            <p:ph type="sldNum" sz="quarter" idx="5"/>
          </p:nvPr>
        </p:nvSpPr>
        <p:spPr bwMode="auto">
          <a:xfrm>
            <a:off x="5797374" y="9440647"/>
            <a:ext cx="1006664" cy="496967"/>
          </a:xfrm>
          <a:prstGeom prst="rect">
            <a:avLst/>
          </a:prstGeom>
          <a:noFill/>
          <a:ln w="9525">
            <a:noFill/>
            <a:miter lim="800000"/>
            <a:headEnd/>
            <a:tailEnd/>
          </a:ln>
          <a:effectLst/>
        </p:spPr>
        <p:txBody>
          <a:bodyPr vert="horz" wrap="square" lIns="0" tIns="0" rIns="361719" bIns="361719" numCol="1" anchor="b" anchorCtr="0" compatLnSpc="1">
            <a:prstTxWarp prst="textNoShape">
              <a:avLst/>
            </a:prstTxWarp>
          </a:bodyPr>
          <a:lstStyle>
            <a:lvl1pPr algn="r">
              <a:defRPr sz="800"/>
            </a:lvl1pPr>
          </a:lstStyle>
          <a:p>
            <a:fld id="{DC5FF6EA-A62B-4D93-8360-A7E544C10F94}" type="slidenum">
              <a:rPr lang="en-AU"/>
              <a:pPr/>
              <a:t>‹#›</a:t>
            </a:fld>
            <a:endParaRPr lang="en-AU"/>
          </a:p>
        </p:txBody>
      </p:sp>
      <p:sp>
        <p:nvSpPr>
          <p:cNvPr id="7176" name="Text Box 8"/>
          <p:cNvSpPr txBox="1">
            <a:spLocks noChangeArrowheads="1"/>
          </p:cNvSpPr>
          <p:nvPr/>
        </p:nvSpPr>
        <p:spPr bwMode="auto">
          <a:xfrm>
            <a:off x="3402808" y="9352642"/>
            <a:ext cx="2322100" cy="234679"/>
          </a:xfrm>
          <a:prstGeom prst="rect">
            <a:avLst/>
          </a:prstGeom>
          <a:noFill/>
          <a:ln w="9525">
            <a:noFill/>
            <a:miter lim="800000"/>
            <a:headEnd/>
            <a:tailEnd/>
          </a:ln>
          <a:effectLst/>
        </p:spPr>
        <p:txBody>
          <a:bodyPr wrap="none" lIns="0" tIns="0" rIns="0" bIns="0"/>
          <a:lstStyle/>
          <a:p>
            <a:r>
              <a:rPr lang="en-US" sz="600" dirty="0">
                <a:solidFill>
                  <a:srgbClr val="000000"/>
                </a:solidFill>
              </a:rPr>
              <a:t>Curtin University is a trademark of Curtin University of Technology</a:t>
            </a:r>
          </a:p>
          <a:p>
            <a:r>
              <a:rPr lang="en-US" sz="600" dirty="0">
                <a:solidFill>
                  <a:srgbClr val="000000"/>
                </a:solidFill>
              </a:rPr>
              <a:t>CRICOS Provider Code 00301J</a:t>
            </a:r>
            <a:endParaRPr lang="en-AU" sz="600" dirty="0">
              <a:solidFill>
                <a:srgbClr val="000000"/>
              </a:solidFill>
            </a:endParaRPr>
          </a:p>
        </p:txBody>
      </p:sp>
    </p:spTree>
    <p:extLst>
      <p:ext uri="{BB962C8B-B14F-4D97-AF65-F5344CB8AC3E}">
        <p14:creationId xmlns:p14="http://schemas.microsoft.com/office/powerpoint/2010/main" xmlns="" val="1261927890"/>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Making</a:t>
            </a:r>
            <a:r>
              <a:rPr lang="en-AU" baseline="0" dirty="0" smtClean="0"/>
              <a:t> generalisations about the structure of healthcare can be difficult due to national and international variations. However, knowing the relationship between Primary, Secondary and Tertiary care can make understanding the complexity of healthcare systems easier. </a:t>
            </a:r>
            <a:endParaRPr lang="en-AU" dirty="0"/>
          </a:p>
        </p:txBody>
      </p:sp>
      <p:sp>
        <p:nvSpPr>
          <p:cNvPr id="4" name="Date Placeholder 3"/>
          <p:cNvSpPr>
            <a:spLocks noGrp="1"/>
          </p:cNvSpPr>
          <p:nvPr>
            <p:ph type="dt" idx="10"/>
          </p:nvPr>
        </p:nvSpPr>
        <p:spPr/>
        <p:txBody>
          <a:bodyPr/>
          <a:lstStyle/>
          <a:p>
            <a:r>
              <a:rPr lang="en-AU" smtClean="0"/>
              <a:t>30.07.2010</a:t>
            </a:r>
            <a:endParaRPr lang="en-AU"/>
          </a:p>
        </p:txBody>
      </p:sp>
      <p:sp>
        <p:nvSpPr>
          <p:cNvPr id="5" name="Slide Number Placeholder 4"/>
          <p:cNvSpPr>
            <a:spLocks noGrp="1"/>
          </p:cNvSpPr>
          <p:nvPr>
            <p:ph type="sldNum" sz="quarter" idx="11"/>
          </p:nvPr>
        </p:nvSpPr>
        <p:spPr/>
        <p:txBody>
          <a:bodyPr/>
          <a:lstStyle/>
          <a:p>
            <a:fld id="{DC5FF6EA-A62B-4D93-8360-A7E544C10F94}" type="slidenum">
              <a:rPr lang="en-AU" smtClean="0"/>
              <a:pPr/>
              <a:t>8</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ne-line title">
    <p:spTree>
      <p:nvGrpSpPr>
        <p:cNvPr id="1" name=""/>
        <p:cNvGrpSpPr/>
        <p:nvPr/>
      </p:nvGrpSpPr>
      <p:grpSpPr>
        <a:xfrm>
          <a:off x="0" y="0"/>
          <a:ext cx="0" cy="0"/>
          <a:chOff x="0" y="0"/>
          <a:chExt cx="0" cy="0"/>
        </a:xfrm>
      </p:grpSpPr>
      <p:sp>
        <p:nvSpPr>
          <p:cNvPr id="10252" name="Text Box 12"/>
          <p:cNvSpPr txBox="1">
            <a:spLocks noChangeArrowheads="1"/>
          </p:cNvSpPr>
          <p:nvPr userDrawn="1"/>
        </p:nvSpPr>
        <p:spPr bwMode="auto">
          <a:xfrm>
            <a:off x="0" y="4000504"/>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10243" name="Rectangle 3"/>
          <p:cNvSpPr>
            <a:spLocks noGrp="1" noChangeArrowheads="1"/>
          </p:cNvSpPr>
          <p:nvPr>
            <p:ph type="subTitle" idx="1"/>
          </p:nvPr>
        </p:nvSpPr>
        <p:spPr>
          <a:xfrm>
            <a:off x="0" y="4000504"/>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US" smtClean="0"/>
              <a:t>Click to edit Master subtitle style</a:t>
            </a:r>
            <a:endParaRPr lang="en-AU" dirty="0"/>
          </a:p>
        </p:txBody>
      </p:sp>
      <p:sp>
        <p:nvSpPr>
          <p:cNvPr id="10246" name="Text Box 6"/>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sp>
        <p:nvSpPr>
          <p:cNvPr id="10242" name="Rectangle 2"/>
          <p:cNvSpPr>
            <a:spLocks noGrp="1" noChangeArrowheads="1"/>
          </p:cNvSpPr>
          <p:nvPr>
            <p:ph type="ctrTitle"/>
          </p:nvPr>
        </p:nvSpPr>
        <p:spPr>
          <a:xfrm>
            <a:off x="0" y="3214686"/>
            <a:ext cx="5760000" cy="786163"/>
          </a:xfrm>
          <a:solidFill>
            <a:schemeClr val="accent1"/>
          </a:solidFill>
        </p:spPr>
        <p:txBody>
          <a:bodyPr wrap="none" lIns="432000" tIns="108000" rIns="252000" anchor="b">
            <a:spAutoFit/>
          </a:bodyPr>
          <a:lstStyle>
            <a:lvl1pPr>
              <a:lnSpc>
                <a:spcPct val="100000"/>
              </a:lnSpc>
              <a:defRPr sz="4400">
                <a:solidFill>
                  <a:schemeClr val="bg1"/>
                </a:solidFill>
              </a:defRPr>
            </a:lvl1pPr>
          </a:lstStyle>
          <a:p>
            <a:r>
              <a:rPr lang="en-US" smtClean="0"/>
              <a:t>Click to edit Master title style</a:t>
            </a:r>
            <a:endParaRPr lang="en-AU" dirty="0"/>
          </a:p>
        </p:txBody>
      </p:sp>
      <p:sp>
        <p:nvSpPr>
          <p:cNvPr id="6" name="Date Placeholder 5"/>
          <p:cNvSpPr>
            <a:spLocks noGrp="1"/>
          </p:cNvSpPr>
          <p:nvPr>
            <p:ph type="dt" sz="half" idx="10"/>
          </p:nvPr>
        </p:nvSpPr>
        <p:spPr>
          <a:xfrm>
            <a:off x="5214942" y="4000504"/>
            <a:ext cx="1428760" cy="345600"/>
          </a:xfrm>
        </p:spPr>
        <p:txBody>
          <a:bodyPr rIns="180000" anchor="ctr" anchorCtr="0"/>
          <a:lstStyle>
            <a:lvl1pPr algn="r">
              <a:defRPr sz="1600">
                <a:solidFill>
                  <a:schemeClr val="accent1"/>
                </a:solidFill>
              </a:defRPr>
            </a:lvl1pPr>
          </a:lstStyle>
          <a:p>
            <a:r>
              <a:rPr lang="en-US" smtClean="0"/>
              <a:t>30.07.2010</a:t>
            </a:r>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30.07.2010</a:t>
            </a:r>
            <a:endParaRPr lang="en-AU"/>
          </a:p>
        </p:txBody>
      </p:sp>
      <p:sp>
        <p:nvSpPr>
          <p:cNvPr id="3" name="Footer Placeholder 2"/>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1"/>
            <a:ext cx="5111750" cy="56562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1"/>
            <a:ext cx="3008313" cy="44942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30.07.2010</a:t>
            </a:r>
            <a:endParaRPr lang="en-AU"/>
          </a:p>
        </p:txBody>
      </p:sp>
      <p:sp>
        <p:nvSpPr>
          <p:cNvPr id="6" name="Footer Placeholder 5"/>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49055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30.07.2010</a:t>
            </a:r>
            <a:endParaRPr lang="en-AU"/>
          </a:p>
        </p:txBody>
      </p:sp>
      <p:sp>
        <p:nvSpPr>
          <p:cNvPr id="6" name="Footer Placeholder 5"/>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smtClean="0"/>
              <a:t>30.07.2010</a:t>
            </a:r>
            <a:endParaRPr lang="en-AU"/>
          </a:p>
        </p:txBody>
      </p:sp>
      <p:sp>
        <p:nvSpPr>
          <p:cNvPr id="5" name="Footer Placeholder 4"/>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0388"/>
            <a:ext cx="2057400" cy="538956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560388"/>
            <a:ext cx="6019800" cy="5389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smtClean="0"/>
              <a:t>30.07.2010</a:t>
            </a:r>
            <a:endParaRPr lang="en-AU"/>
          </a:p>
        </p:txBody>
      </p:sp>
      <p:sp>
        <p:nvSpPr>
          <p:cNvPr id="5" name="Footer Placeholder 4"/>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One-line title, transparent">
    <p:spTree>
      <p:nvGrpSpPr>
        <p:cNvPr id="1" name=""/>
        <p:cNvGrpSpPr/>
        <p:nvPr/>
      </p:nvGrpSpPr>
      <p:grpSpPr>
        <a:xfrm>
          <a:off x="0" y="0"/>
          <a:ext cx="0" cy="0"/>
          <a:chOff x="0" y="0"/>
          <a:chExt cx="0" cy="0"/>
        </a:xfrm>
      </p:grpSpPr>
      <p:sp>
        <p:nvSpPr>
          <p:cNvPr id="44034" name="Text Box 2"/>
          <p:cNvSpPr txBox="1">
            <a:spLocks noChangeArrowheads="1"/>
          </p:cNvSpPr>
          <p:nvPr userDrawn="1"/>
        </p:nvSpPr>
        <p:spPr bwMode="auto">
          <a:xfrm>
            <a:off x="0" y="4000504"/>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44035" name="Rectangle 3"/>
          <p:cNvSpPr>
            <a:spLocks noGrp="1" noChangeArrowheads="1"/>
          </p:cNvSpPr>
          <p:nvPr>
            <p:ph type="subTitle" idx="1"/>
          </p:nvPr>
        </p:nvSpPr>
        <p:spPr>
          <a:xfrm>
            <a:off x="0" y="4000504"/>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US" smtClean="0"/>
              <a:t>Click to edit Master subtitle style</a:t>
            </a:r>
            <a:endParaRPr lang="en-AU"/>
          </a:p>
        </p:txBody>
      </p:sp>
      <p:sp>
        <p:nvSpPr>
          <p:cNvPr id="44037" name="Rectangle 5"/>
          <p:cNvSpPr>
            <a:spLocks noGrp="1" noChangeArrowheads="1"/>
          </p:cNvSpPr>
          <p:nvPr>
            <p:ph type="ctrTitle"/>
          </p:nvPr>
        </p:nvSpPr>
        <p:spPr>
          <a:xfrm>
            <a:off x="0" y="3214686"/>
            <a:ext cx="5760000" cy="786163"/>
          </a:xfrm>
          <a:solidFill>
            <a:schemeClr val="accent1">
              <a:alpha val="80000"/>
            </a:schemeClr>
          </a:solidFill>
        </p:spPr>
        <p:txBody>
          <a:bodyPr wrap="none" lIns="432000" tIns="108000" rIns="252000" anchor="b">
            <a:spAutoFit/>
          </a:bodyPr>
          <a:lstStyle>
            <a:lvl1pPr>
              <a:lnSpc>
                <a:spcPct val="100000"/>
              </a:lnSpc>
              <a:defRPr sz="4400">
                <a:solidFill>
                  <a:schemeClr val="bg1"/>
                </a:solidFill>
              </a:defRPr>
            </a:lvl1pPr>
          </a:lstStyle>
          <a:p>
            <a:r>
              <a:rPr lang="en-US" smtClean="0"/>
              <a:t>Click to edit Master title style</a:t>
            </a:r>
            <a:endParaRPr lang="en-AU" dirty="0"/>
          </a:p>
        </p:txBody>
      </p:sp>
      <p:sp>
        <p:nvSpPr>
          <p:cNvPr id="7" name="Date Placeholder 5"/>
          <p:cNvSpPr>
            <a:spLocks noGrp="1"/>
          </p:cNvSpPr>
          <p:nvPr>
            <p:ph type="dt" sz="half" idx="10"/>
          </p:nvPr>
        </p:nvSpPr>
        <p:spPr>
          <a:xfrm>
            <a:off x="5214942" y="4000504"/>
            <a:ext cx="1428760" cy="345600"/>
          </a:xfrm>
        </p:spPr>
        <p:txBody>
          <a:bodyPr rIns="180000" anchor="ctr" anchorCtr="0"/>
          <a:lstStyle>
            <a:lvl1pPr algn="r">
              <a:defRPr sz="1600">
                <a:solidFill>
                  <a:schemeClr val="accent1"/>
                </a:solidFill>
              </a:defRPr>
            </a:lvl1pPr>
          </a:lstStyle>
          <a:p>
            <a:r>
              <a:rPr lang="en-US" smtClean="0"/>
              <a:t>30.07.2010</a:t>
            </a:r>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wo-line title">
    <p:spTree>
      <p:nvGrpSpPr>
        <p:cNvPr id="1" name=""/>
        <p:cNvGrpSpPr/>
        <p:nvPr/>
      </p:nvGrpSpPr>
      <p:grpSpPr>
        <a:xfrm>
          <a:off x="0" y="0"/>
          <a:ext cx="0" cy="0"/>
          <a:chOff x="0" y="0"/>
          <a:chExt cx="0" cy="0"/>
        </a:xfrm>
      </p:grpSpPr>
      <p:sp>
        <p:nvSpPr>
          <p:cNvPr id="36866" name="Text Box 2"/>
          <p:cNvSpPr txBox="1">
            <a:spLocks noChangeArrowheads="1"/>
          </p:cNvSpPr>
          <p:nvPr userDrawn="1"/>
        </p:nvSpPr>
        <p:spPr bwMode="auto">
          <a:xfrm>
            <a:off x="0" y="4429132"/>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36867" name="Rectangle 3"/>
          <p:cNvSpPr>
            <a:spLocks noGrp="1" noChangeArrowheads="1"/>
          </p:cNvSpPr>
          <p:nvPr>
            <p:ph type="subTitle" idx="1"/>
          </p:nvPr>
        </p:nvSpPr>
        <p:spPr>
          <a:xfrm>
            <a:off x="0" y="4429132"/>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US" smtClean="0"/>
              <a:t>Click to edit Master subtitle style</a:t>
            </a:r>
            <a:endParaRPr lang="en-AU"/>
          </a:p>
        </p:txBody>
      </p:sp>
      <p:sp>
        <p:nvSpPr>
          <p:cNvPr id="36868" name="Text Box 4"/>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sp>
        <p:nvSpPr>
          <p:cNvPr id="36869" name="Rectangle 5"/>
          <p:cNvSpPr>
            <a:spLocks noGrp="1" noChangeArrowheads="1"/>
          </p:cNvSpPr>
          <p:nvPr>
            <p:ph type="ctrTitle"/>
          </p:nvPr>
        </p:nvSpPr>
        <p:spPr>
          <a:xfrm>
            <a:off x="0" y="2857496"/>
            <a:ext cx="5760000" cy="786163"/>
          </a:xfrm>
          <a:solidFill>
            <a:schemeClr val="accent1"/>
          </a:solidFill>
        </p:spPr>
        <p:txBody>
          <a:bodyPr wrap="none" lIns="432000" tIns="108000" rIns="252000" anchor="b">
            <a:spAutoFit/>
          </a:bodyPr>
          <a:lstStyle>
            <a:lvl1pPr>
              <a:lnSpc>
                <a:spcPct val="100000"/>
              </a:lnSpc>
              <a:defRPr sz="4400">
                <a:solidFill>
                  <a:schemeClr val="bg1"/>
                </a:solidFill>
              </a:defRPr>
            </a:lvl1pPr>
          </a:lstStyle>
          <a:p>
            <a:r>
              <a:rPr lang="en-US" smtClean="0"/>
              <a:t>Click to edit Master title style</a:t>
            </a:r>
            <a:endParaRPr lang="en-AU" dirty="0"/>
          </a:p>
        </p:txBody>
      </p:sp>
      <p:sp>
        <p:nvSpPr>
          <p:cNvPr id="36870" name="Rectangle 6"/>
          <p:cNvSpPr>
            <a:spLocks noChangeArrowheads="1"/>
          </p:cNvSpPr>
          <p:nvPr userDrawn="1"/>
        </p:nvSpPr>
        <p:spPr bwMode="auto">
          <a:xfrm>
            <a:off x="0" y="3643314"/>
            <a:ext cx="6334854" cy="786163"/>
          </a:xfrm>
          <a:prstGeom prst="rect">
            <a:avLst/>
          </a:prstGeom>
          <a:solidFill>
            <a:schemeClr val="accent1"/>
          </a:solidFill>
          <a:ln w="9525">
            <a:noFill/>
            <a:miter lim="800000"/>
            <a:headEnd/>
            <a:tailEnd/>
          </a:ln>
          <a:effectLst/>
        </p:spPr>
        <p:txBody>
          <a:bodyPr wrap="none" lIns="432000" tIns="108000" rIns="252000" bIns="0" anchor="b">
            <a:spAutoFit/>
          </a:bodyPr>
          <a:lstStyle/>
          <a:p>
            <a:pPr>
              <a:lnSpc>
                <a:spcPct val="100000"/>
              </a:lnSpc>
            </a:pPr>
            <a:r>
              <a:rPr lang="en-AU" sz="4400" dirty="0" smtClean="0">
                <a:solidFill>
                  <a:schemeClr val="bg1"/>
                </a:solidFill>
              </a:rPr>
              <a:t>CHANGE IN MASTER</a:t>
            </a:r>
            <a:endParaRPr lang="en-AU" sz="4400" dirty="0">
              <a:solidFill>
                <a:schemeClr val="bg1"/>
              </a:solidFill>
            </a:endParaRPr>
          </a:p>
        </p:txBody>
      </p:sp>
      <p:sp>
        <p:nvSpPr>
          <p:cNvPr id="7" name="Date Placeholder 5"/>
          <p:cNvSpPr>
            <a:spLocks noGrp="1"/>
          </p:cNvSpPr>
          <p:nvPr>
            <p:ph type="dt" sz="half" idx="10"/>
          </p:nvPr>
        </p:nvSpPr>
        <p:spPr>
          <a:xfrm>
            <a:off x="5214942" y="4429132"/>
            <a:ext cx="1428760" cy="345600"/>
          </a:xfrm>
        </p:spPr>
        <p:txBody>
          <a:bodyPr rIns="180000" anchor="ctr" anchorCtr="0"/>
          <a:lstStyle>
            <a:lvl1pPr algn="r">
              <a:defRPr sz="1600">
                <a:solidFill>
                  <a:schemeClr val="accent1"/>
                </a:solidFill>
              </a:defRPr>
            </a:lvl1pPr>
          </a:lstStyle>
          <a:p>
            <a:r>
              <a:rPr lang="en-US" smtClean="0"/>
              <a:t>30.07.2010</a:t>
            </a:r>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line title, transparent">
    <p:spTree>
      <p:nvGrpSpPr>
        <p:cNvPr id="1" name=""/>
        <p:cNvGrpSpPr/>
        <p:nvPr/>
      </p:nvGrpSpPr>
      <p:grpSpPr>
        <a:xfrm>
          <a:off x="0" y="0"/>
          <a:ext cx="0" cy="0"/>
          <a:chOff x="0" y="0"/>
          <a:chExt cx="0" cy="0"/>
        </a:xfrm>
      </p:grpSpPr>
      <p:sp>
        <p:nvSpPr>
          <p:cNvPr id="14" name="Text Box 2"/>
          <p:cNvSpPr txBox="1">
            <a:spLocks noChangeArrowheads="1"/>
          </p:cNvSpPr>
          <p:nvPr userDrawn="1"/>
        </p:nvSpPr>
        <p:spPr bwMode="auto">
          <a:xfrm>
            <a:off x="0" y="4429132"/>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15" name="Rectangle 3"/>
          <p:cNvSpPr>
            <a:spLocks noGrp="1" noChangeArrowheads="1"/>
          </p:cNvSpPr>
          <p:nvPr>
            <p:ph type="subTitle" idx="1"/>
          </p:nvPr>
        </p:nvSpPr>
        <p:spPr>
          <a:xfrm>
            <a:off x="0" y="4429132"/>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US" smtClean="0"/>
              <a:t>Click to edit Master subtitle style</a:t>
            </a:r>
            <a:endParaRPr lang="en-AU"/>
          </a:p>
        </p:txBody>
      </p:sp>
      <p:sp>
        <p:nvSpPr>
          <p:cNvPr id="16" name="Rectangle 5"/>
          <p:cNvSpPr>
            <a:spLocks noGrp="1" noChangeArrowheads="1"/>
          </p:cNvSpPr>
          <p:nvPr>
            <p:ph type="ctrTitle"/>
          </p:nvPr>
        </p:nvSpPr>
        <p:spPr>
          <a:xfrm>
            <a:off x="0" y="2857496"/>
            <a:ext cx="5760000" cy="786163"/>
          </a:xfrm>
          <a:solidFill>
            <a:schemeClr val="accent1">
              <a:alpha val="80000"/>
            </a:schemeClr>
          </a:solidFill>
        </p:spPr>
        <p:txBody>
          <a:bodyPr wrap="none" lIns="432000" tIns="108000" rIns="252000" anchor="b">
            <a:spAutoFit/>
          </a:bodyPr>
          <a:lstStyle>
            <a:lvl1pPr>
              <a:lnSpc>
                <a:spcPct val="100000"/>
              </a:lnSpc>
              <a:defRPr sz="4400">
                <a:solidFill>
                  <a:schemeClr val="bg1"/>
                </a:solidFill>
              </a:defRPr>
            </a:lvl1pPr>
          </a:lstStyle>
          <a:p>
            <a:r>
              <a:rPr lang="en-US" smtClean="0"/>
              <a:t>Click to edit Master title style</a:t>
            </a:r>
            <a:endParaRPr lang="en-AU" dirty="0"/>
          </a:p>
        </p:txBody>
      </p:sp>
      <p:sp>
        <p:nvSpPr>
          <p:cNvPr id="17" name="Rectangle 6"/>
          <p:cNvSpPr>
            <a:spLocks noChangeArrowheads="1"/>
          </p:cNvSpPr>
          <p:nvPr userDrawn="1"/>
        </p:nvSpPr>
        <p:spPr bwMode="auto">
          <a:xfrm>
            <a:off x="0" y="3643314"/>
            <a:ext cx="6334854" cy="786163"/>
          </a:xfrm>
          <a:prstGeom prst="rect">
            <a:avLst/>
          </a:prstGeom>
          <a:solidFill>
            <a:schemeClr val="accent1">
              <a:alpha val="80000"/>
            </a:schemeClr>
          </a:solidFill>
          <a:ln w="9525">
            <a:noFill/>
            <a:miter lim="800000"/>
            <a:headEnd/>
            <a:tailEnd/>
          </a:ln>
          <a:effectLst/>
        </p:spPr>
        <p:txBody>
          <a:bodyPr wrap="none" lIns="432000" tIns="108000" rIns="252000" bIns="0" anchor="b">
            <a:spAutoFit/>
          </a:bodyPr>
          <a:lstStyle/>
          <a:p>
            <a:pPr>
              <a:lnSpc>
                <a:spcPct val="100000"/>
              </a:lnSpc>
            </a:pPr>
            <a:r>
              <a:rPr lang="en-AU" sz="4400" dirty="0" smtClean="0">
                <a:solidFill>
                  <a:schemeClr val="bg1"/>
                </a:solidFill>
              </a:rPr>
              <a:t>CHANGE IN MASTER</a:t>
            </a:r>
            <a:endParaRPr lang="en-AU" sz="4400" dirty="0">
              <a:solidFill>
                <a:schemeClr val="bg1"/>
              </a:solidFill>
            </a:endParaRPr>
          </a:p>
        </p:txBody>
      </p:sp>
      <p:sp>
        <p:nvSpPr>
          <p:cNvPr id="8" name="Date Placeholder 5"/>
          <p:cNvSpPr>
            <a:spLocks noGrp="1"/>
          </p:cNvSpPr>
          <p:nvPr>
            <p:ph type="dt" sz="half" idx="10"/>
          </p:nvPr>
        </p:nvSpPr>
        <p:spPr>
          <a:xfrm>
            <a:off x="5214942" y="4429132"/>
            <a:ext cx="1428760" cy="345600"/>
          </a:xfrm>
        </p:spPr>
        <p:txBody>
          <a:bodyPr rIns="180000" anchor="ctr" anchorCtr="0"/>
          <a:lstStyle>
            <a:lvl1pPr algn="r">
              <a:defRPr sz="1600">
                <a:solidFill>
                  <a:schemeClr val="accent1"/>
                </a:solidFill>
              </a:defRPr>
            </a:lvl1pPr>
          </a:lstStyle>
          <a:p>
            <a:r>
              <a:rPr lang="en-US" smtClean="0"/>
              <a:t>30.07.2010</a:t>
            </a:r>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smtClean="0"/>
              <a:t>30.07.2010</a:t>
            </a:r>
            <a:endParaRPr lang="en-AU"/>
          </a:p>
        </p:txBody>
      </p:sp>
      <p:sp>
        <p:nvSpPr>
          <p:cNvPr id="5" name="Footer Placeholder 4"/>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30.07.2010</a:t>
            </a:r>
            <a:endParaRPr lang="en-AU"/>
          </a:p>
        </p:txBody>
      </p:sp>
      <p:sp>
        <p:nvSpPr>
          <p:cNvPr id="5" name="Footer Placeholder 4"/>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r>
              <a:rPr lang="en-US" smtClean="0"/>
              <a:t>30.07.2010</a:t>
            </a:r>
            <a:endParaRPr lang="en-AU"/>
          </a:p>
        </p:txBody>
      </p:sp>
      <p:sp>
        <p:nvSpPr>
          <p:cNvPr id="6" name="Footer Placeholder 5"/>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75445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75445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lvl1pPr>
              <a:defRPr/>
            </a:lvl1pPr>
          </a:lstStyle>
          <a:p>
            <a:r>
              <a:rPr lang="en-US" smtClean="0"/>
              <a:t>30.07.2010</a:t>
            </a:r>
            <a:endParaRPr lang="en-AU"/>
          </a:p>
        </p:txBody>
      </p:sp>
      <p:sp>
        <p:nvSpPr>
          <p:cNvPr id="8" name="Footer Placeholder 7"/>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r>
              <a:rPr lang="en-US" smtClean="0"/>
              <a:t>30.07.2010</a:t>
            </a:r>
            <a:endParaRPr lang="en-AU"/>
          </a:p>
        </p:txBody>
      </p:sp>
      <p:sp>
        <p:nvSpPr>
          <p:cNvPr id="4" name="Footer Placeholder 3"/>
          <p:cNvSpPr>
            <a:spLocks noGrp="1"/>
          </p:cNvSpPr>
          <p:nvPr>
            <p:ph type="ftr" sz="quarter" idx="11"/>
          </p:nvPr>
        </p:nvSpPr>
        <p:spPr/>
        <p:txBody>
          <a:bodyPr/>
          <a:lstStyle>
            <a:lvl1pPr>
              <a:defRPr/>
            </a:lvl1pPr>
          </a:lstStyle>
          <a:p>
            <a:r>
              <a:rPr lang="en-AU" smtClean="0"/>
              <a:t>Footer text - slideshow title</a:t>
            </a:r>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560388"/>
            <a:ext cx="8207375" cy="9969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AU" smtClean="0"/>
          </a:p>
        </p:txBody>
      </p:sp>
      <p:sp>
        <p:nvSpPr>
          <p:cNvPr id="1027" name="Rectangle 3"/>
          <p:cNvSpPr>
            <a:spLocks noGrp="1" noChangeArrowheads="1"/>
          </p:cNvSpPr>
          <p:nvPr>
            <p:ph type="body" idx="1"/>
          </p:nvPr>
        </p:nvSpPr>
        <p:spPr bwMode="auto">
          <a:xfrm>
            <a:off x="457200" y="1600200"/>
            <a:ext cx="8229600" cy="43497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1028" name="Rectangle 4"/>
          <p:cNvSpPr>
            <a:spLocks noGrp="1" noChangeArrowheads="1"/>
          </p:cNvSpPr>
          <p:nvPr>
            <p:ph type="dt" sz="half" idx="2"/>
          </p:nvPr>
        </p:nvSpPr>
        <p:spPr bwMode="auto">
          <a:xfrm>
            <a:off x="4022725" y="6078538"/>
            <a:ext cx="2133600" cy="215900"/>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defRPr sz="1200">
                <a:solidFill>
                  <a:schemeClr val="accent1"/>
                </a:solidFill>
              </a:defRPr>
            </a:lvl1pPr>
          </a:lstStyle>
          <a:p>
            <a:r>
              <a:rPr lang="en-US" smtClean="0"/>
              <a:t>30.07.2010</a:t>
            </a:r>
            <a:endParaRPr lang="en-AU"/>
          </a:p>
        </p:txBody>
      </p:sp>
      <p:sp>
        <p:nvSpPr>
          <p:cNvPr id="1029" name="Rectangle 5"/>
          <p:cNvSpPr>
            <a:spLocks noGrp="1" noChangeArrowheads="1"/>
          </p:cNvSpPr>
          <p:nvPr>
            <p:ph type="ftr" sz="quarter" idx="3"/>
          </p:nvPr>
        </p:nvSpPr>
        <p:spPr bwMode="auto">
          <a:xfrm>
            <a:off x="468313" y="6078538"/>
            <a:ext cx="3455987" cy="215900"/>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defRPr sz="1200">
                <a:solidFill>
                  <a:schemeClr val="tx2"/>
                </a:solidFill>
              </a:defRPr>
            </a:lvl1pPr>
          </a:lstStyle>
          <a:p>
            <a:r>
              <a:rPr lang="en-AU" smtClean="0"/>
              <a:t>Footer text - slideshow title</a:t>
            </a:r>
            <a:endParaRPr lang="en-AU"/>
          </a:p>
        </p:txBody>
      </p:sp>
    </p:spTree>
  </p:cSld>
  <p:clrMap bg1="lt1" tx1="dk1" bg2="lt2" tx2="dk2" accent1="accent1" accent2="accent2" accent3="accent3" accent4="accent4" accent5="accent5" accent6="accent6" hlink="hlink" folHlink="folHlink"/>
  <p:sldLayoutIdLst>
    <p:sldLayoutId id="2147483649" r:id="rId1"/>
    <p:sldLayoutId id="2147483654" r:id="rId2"/>
    <p:sldLayoutId id="2147483652"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 id="2147483665" r:id="rId13"/>
    <p:sldLayoutId id="2147483666" r:id="rId14"/>
  </p:sldLayoutIdLst>
  <p:hf sldNum="0" hdr="0"/>
  <p:txStyles>
    <p:titleStyle>
      <a:lvl1pPr algn="l" rtl="0" eaLnBrk="1" fontAlgn="base" hangingPunct="1">
        <a:spcBef>
          <a:spcPct val="0"/>
        </a:spcBef>
        <a:spcAft>
          <a:spcPct val="0"/>
        </a:spcAft>
        <a:defRPr sz="3200">
          <a:solidFill>
            <a:srgbClr val="5F5F5F"/>
          </a:solidFill>
          <a:latin typeface="+mj-lt"/>
          <a:ea typeface="+mj-ea"/>
          <a:cs typeface="+mj-cs"/>
        </a:defRPr>
      </a:lvl1pPr>
      <a:lvl2pPr algn="l" rtl="0" eaLnBrk="1" fontAlgn="base" hangingPunct="1">
        <a:spcBef>
          <a:spcPct val="0"/>
        </a:spcBef>
        <a:spcAft>
          <a:spcPct val="0"/>
        </a:spcAft>
        <a:defRPr sz="3200">
          <a:solidFill>
            <a:srgbClr val="5F5F5F"/>
          </a:solidFill>
          <a:latin typeface="Arial" charset="0"/>
        </a:defRPr>
      </a:lvl2pPr>
      <a:lvl3pPr algn="l" rtl="0" eaLnBrk="1" fontAlgn="base" hangingPunct="1">
        <a:spcBef>
          <a:spcPct val="0"/>
        </a:spcBef>
        <a:spcAft>
          <a:spcPct val="0"/>
        </a:spcAft>
        <a:defRPr sz="3200">
          <a:solidFill>
            <a:srgbClr val="5F5F5F"/>
          </a:solidFill>
          <a:latin typeface="Arial" charset="0"/>
        </a:defRPr>
      </a:lvl3pPr>
      <a:lvl4pPr algn="l" rtl="0" eaLnBrk="1" fontAlgn="base" hangingPunct="1">
        <a:spcBef>
          <a:spcPct val="0"/>
        </a:spcBef>
        <a:spcAft>
          <a:spcPct val="0"/>
        </a:spcAft>
        <a:defRPr sz="3200">
          <a:solidFill>
            <a:srgbClr val="5F5F5F"/>
          </a:solidFill>
          <a:latin typeface="Arial" charset="0"/>
        </a:defRPr>
      </a:lvl4pPr>
      <a:lvl5pPr algn="l" rtl="0" eaLnBrk="1" fontAlgn="base" hangingPunct="1">
        <a:spcBef>
          <a:spcPct val="0"/>
        </a:spcBef>
        <a:spcAft>
          <a:spcPct val="0"/>
        </a:spcAft>
        <a:defRPr sz="3200">
          <a:solidFill>
            <a:srgbClr val="5F5F5F"/>
          </a:solidFill>
          <a:latin typeface="Arial" charset="0"/>
        </a:defRPr>
      </a:lvl5pPr>
      <a:lvl6pPr marL="457200" algn="l" rtl="0" eaLnBrk="1" fontAlgn="base" hangingPunct="1">
        <a:spcBef>
          <a:spcPct val="0"/>
        </a:spcBef>
        <a:spcAft>
          <a:spcPct val="0"/>
        </a:spcAft>
        <a:defRPr sz="3200">
          <a:solidFill>
            <a:srgbClr val="5F5F5F"/>
          </a:solidFill>
          <a:latin typeface="Arial" charset="0"/>
        </a:defRPr>
      </a:lvl6pPr>
      <a:lvl7pPr marL="914400" algn="l" rtl="0" eaLnBrk="1" fontAlgn="base" hangingPunct="1">
        <a:spcBef>
          <a:spcPct val="0"/>
        </a:spcBef>
        <a:spcAft>
          <a:spcPct val="0"/>
        </a:spcAft>
        <a:defRPr sz="3200">
          <a:solidFill>
            <a:srgbClr val="5F5F5F"/>
          </a:solidFill>
          <a:latin typeface="Arial" charset="0"/>
        </a:defRPr>
      </a:lvl7pPr>
      <a:lvl8pPr marL="1371600" algn="l" rtl="0" eaLnBrk="1" fontAlgn="base" hangingPunct="1">
        <a:spcBef>
          <a:spcPct val="0"/>
        </a:spcBef>
        <a:spcAft>
          <a:spcPct val="0"/>
        </a:spcAft>
        <a:defRPr sz="3200">
          <a:solidFill>
            <a:srgbClr val="5F5F5F"/>
          </a:solidFill>
          <a:latin typeface="Arial" charset="0"/>
        </a:defRPr>
      </a:lvl8pPr>
      <a:lvl9pPr marL="1828800" algn="l" rtl="0" eaLnBrk="1" fontAlgn="base" hangingPunct="1">
        <a:spcBef>
          <a:spcPct val="0"/>
        </a:spcBef>
        <a:spcAft>
          <a:spcPct val="0"/>
        </a:spcAft>
        <a:defRPr sz="3200">
          <a:solidFill>
            <a:srgbClr val="5F5F5F"/>
          </a:solidFill>
          <a:latin typeface="Arial" charset="0"/>
        </a:defRPr>
      </a:lvl9pPr>
    </p:titleStyle>
    <p:bodyStyle>
      <a:lvl1pPr marL="266700" indent="-266700" algn="l" rtl="0" eaLnBrk="1" fontAlgn="base" hangingPunct="1">
        <a:lnSpc>
          <a:spcPct val="110000"/>
        </a:lnSpc>
        <a:spcBef>
          <a:spcPct val="30000"/>
        </a:spcBef>
        <a:spcAft>
          <a:spcPct val="0"/>
        </a:spcAft>
        <a:buClr>
          <a:schemeClr val="accent1"/>
        </a:buClr>
        <a:buFont typeface="Wingdings" pitchFamily="2" charset="2"/>
        <a:buChar char="§"/>
        <a:defRPr sz="2400">
          <a:solidFill>
            <a:schemeClr val="tx1"/>
          </a:solidFill>
          <a:latin typeface="+mn-lt"/>
          <a:ea typeface="+mn-ea"/>
          <a:cs typeface="+mn-cs"/>
        </a:defRPr>
      </a:lvl1pPr>
      <a:lvl2pPr marL="538163" algn="l" rtl="0" eaLnBrk="1" fontAlgn="base" hangingPunct="1">
        <a:lnSpc>
          <a:spcPct val="110000"/>
        </a:lnSpc>
        <a:spcBef>
          <a:spcPct val="20000"/>
        </a:spcBef>
        <a:spcAft>
          <a:spcPct val="0"/>
        </a:spcAft>
        <a:defRPr>
          <a:solidFill>
            <a:schemeClr val="tx1"/>
          </a:solidFill>
          <a:latin typeface="+mn-lt"/>
        </a:defRPr>
      </a:lvl2pPr>
      <a:lvl3pPr marL="985838" algn="l" rtl="0" eaLnBrk="1" fontAlgn="base" hangingPunct="1">
        <a:lnSpc>
          <a:spcPct val="110000"/>
        </a:lnSpc>
        <a:spcBef>
          <a:spcPct val="20000"/>
        </a:spcBef>
        <a:spcAft>
          <a:spcPct val="0"/>
        </a:spcAft>
        <a:defRPr>
          <a:solidFill>
            <a:schemeClr val="tx1"/>
          </a:solidFill>
          <a:latin typeface="+mn-lt"/>
        </a:defRPr>
      </a:lvl3pPr>
      <a:lvl4pPr marL="1435100" indent="-1588" algn="l" rtl="0" eaLnBrk="1" fontAlgn="base" hangingPunct="1">
        <a:lnSpc>
          <a:spcPct val="110000"/>
        </a:lnSpc>
        <a:spcBef>
          <a:spcPct val="20000"/>
        </a:spcBef>
        <a:spcAft>
          <a:spcPct val="0"/>
        </a:spcAft>
        <a:defRPr>
          <a:solidFill>
            <a:schemeClr val="tx1"/>
          </a:solidFill>
          <a:latin typeface="+mn-lt"/>
        </a:defRPr>
      </a:lvl4pPr>
      <a:lvl5pPr marL="1790700" algn="l" rtl="0" eaLnBrk="1" fontAlgn="base" hangingPunct="1">
        <a:lnSpc>
          <a:spcPct val="110000"/>
        </a:lnSpc>
        <a:spcBef>
          <a:spcPct val="20000"/>
        </a:spcBef>
        <a:spcAft>
          <a:spcPct val="0"/>
        </a:spcAft>
        <a:defRPr>
          <a:solidFill>
            <a:schemeClr val="tx1"/>
          </a:solidFill>
          <a:latin typeface="+mn-lt"/>
        </a:defRPr>
      </a:lvl5pPr>
      <a:lvl6pPr marL="2247900" algn="l" rtl="0" eaLnBrk="1" fontAlgn="base" hangingPunct="1">
        <a:lnSpc>
          <a:spcPct val="110000"/>
        </a:lnSpc>
        <a:spcBef>
          <a:spcPct val="20000"/>
        </a:spcBef>
        <a:spcAft>
          <a:spcPct val="0"/>
        </a:spcAft>
        <a:defRPr>
          <a:solidFill>
            <a:schemeClr val="tx1"/>
          </a:solidFill>
          <a:latin typeface="+mn-lt"/>
        </a:defRPr>
      </a:lvl6pPr>
      <a:lvl7pPr marL="2705100" algn="l" rtl="0" eaLnBrk="1" fontAlgn="base" hangingPunct="1">
        <a:lnSpc>
          <a:spcPct val="110000"/>
        </a:lnSpc>
        <a:spcBef>
          <a:spcPct val="20000"/>
        </a:spcBef>
        <a:spcAft>
          <a:spcPct val="0"/>
        </a:spcAft>
        <a:defRPr>
          <a:solidFill>
            <a:schemeClr val="tx1"/>
          </a:solidFill>
          <a:latin typeface="+mn-lt"/>
        </a:defRPr>
      </a:lvl7pPr>
      <a:lvl8pPr marL="3162300" algn="l" rtl="0" eaLnBrk="1" fontAlgn="base" hangingPunct="1">
        <a:lnSpc>
          <a:spcPct val="110000"/>
        </a:lnSpc>
        <a:spcBef>
          <a:spcPct val="20000"/>
        </a:spcBef>
        <a:spcAft>
          <a:spcPct val="0"/>
        </a:spcAft>
        <a:defRPr>
          <a:solidFill>
            <a:schemeClr val="tx1"/>
          </a:solidFill>
          <a:latin typeface="+mn-lt"/>
        </a:defRPr>
      </a:lvl8pPr>
      <a:lvl9pPr marL="3619500" algn="l" rtl="0" eaLnBrk="1" fontAlgn="base" hangingPunct="1">
        <a:lnSpc>
          <a:spcPct val="110000"/>
        </a:lnSpc>
        <a:spcBef>
          <a:spcPct val="2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rPr>
              <a:t>Introduction </a:t>
            </a:r>
            <a:r>
              <a:rPr lang="en-US" b="1" dirty="0" smtClean="0">
                <a:solidFill>
                  <a:srgbClr val="FF0000"/>
                </a:solidFill>
              </a:rPr>
              <a:t>to Health Service </a:t>
            </a:r>
            <a:r>
              <a:rPr lang="en-US" b="1" dirty="0" smtClean="0">
                <a:solidFill>
                  <a:srgbClr val="FF0000"/>
                </a:solidFill>
              </a:rPr>
              <a:t>Organizations</a:t>
            </a:r>
            <a:endParaRPr lang="en-US" b="1" dirty="0">
              <a:solidFill>
                <a:srgbClr val="FF0000"/>
              </a:solidFill>
            </a:endParaRPr>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207375" cy="996950"/>
          </a:xfrm>
        </p:spPr>
        <p:txBody>
          <a:bodyPr/>
          <a:lstStyle/>
          <a:p>
            <a:r>
              <a:rPr lang="en-AU" dirty="0" smtClean="0">
                <a:solidFill>
                  <a:srgbClr val="800080"/>
                </a:solidFill>
              </a:rPr>
              <a:t>Conclusion</a:t>
            </a:r>
            <a:endParaRPr lang="en-AU" dirty="0">
              <a:solidFill>
                <a:srgbClr val="800080"/>
              </a:solidFill>
            </a:endParaRPr>
          </a:p>
        </p:txBody>
      </p:sp>
      <p:sp>
        <p:nvSpPr>
          <p:cNvPr id="3" name="Content Placeholder 2"/>
          <p:cNvSpPr>
            <a:spLocks noGrp="1"/>
          </p:cNvSpPr>
          <p:nvPr>
            <p:ph idx="1"/>
          </p:nvPr>
        </p:nvSpPr>
        <p:spPr>
          <a:xfrm>
            <a:off x="467544" y="1124744"/>
            <a:ext cx="8229600" cy="4349750"/>
          </a:xfrm>
        </p:spPr>
        <p:txBody>
          <a:bodyPr/>
          <a:lstStyle/>
          <a:p>
            <a:r>
              <a:rPr lang="en-AU" sz="1800" dirty="0" smtClean="0"/>
              <a:t>Organisational theory indicates  history / context and range variables which make up an organisational type.</a:t>
            </a:r>
          </a:p>
          <a:p>
            <a:r>
              <a:rPr lang="en-AU" sz="1800" dirty="0" smtClean="0"/>
              <a:t>Nationally and Internationally health service organisations vary in size / shape and role.</a:t>
            </a:r>
          </a:p>
          <a:p>
            <a:r>
              <a:rPr lang="en-AU" sz="1800" dirty="0" smtClean="0"/>
              <a:t>Understanding the organisation, the Health Sectors, the complexity of relationships between all sectors is paramount to the Health Service Manager and the design of patient flow across the system.</a:t>
            </a:r>
            <a:endParaRPr lang="en-AU"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207375" cy="996950"/>
          </a:xfrm>
        </p:spPr>
        <p:txBody>
          <a:bodyPr/>
          <a:lstStyle/>
          <a:p>
            <a:pPr algn="ctr"/>
            <a:r>
              <a:rPr lang="en-AU" b="1" dirty="0" smtClean="0">
                <a:solidFill>
                  <a:srgbClr val="FF0000"/>
                </a:solidFill>
              </a:rPr>
              <a:t>Primary Health Concept Model </a:t>
            </a:r>
            <a:br>
              <a:rPr lang="en-AU" b="1" dirty="0" smtClean="0">
                <a:solidFill>
                  <a:srgbClr val="FF0000"/>
                </a:solidFill>
              </a:rPr>
            </a:br>
            <a:r>
              <a:rPr lang="en-AU" b="1" dirty="0" smtClean="0">
                <a:solidFill>
                  <a:srgbClr val="FF0000"/>
                </a:solidFill>
              </a:rPr>
              <a:t>(Multi-Purpose Site)</a:t>
            </a:r>
            <a:endParaRPr lang="en-AU" b="1" dirty="0">
              <a:solidFill>
                <a:srgbClr val="FF0000"/>
              </a:solidFill>
            </a:endParaRPr>
          </a:p>
        </p:txBody>
      </p:sp>
      <p:sp>
        <p:nvSpPr>
          <p:cNvPr id="3" name="Content Placeholder 2"/>
          <p:cNvSpPr>
            <a:spLocks noGrp="1"/>
          </p:cNvSpPr>
          <p:nvPr>
            <p:ph idx="1"/>
          </p:nvPr>
        </p:nvSpPr>
        <p:spPr>
          <a:xfrm>
            <a:off x="467544" y="2051050"/>
            <a:ext cx="8229600" cy="4349750"/>
          </a:xfrm>
        </p:spPr>
        <p:txBody>
          <a:bodyPr/>
          <a:lstStyle/>
          <a:p>
            <a:r>
              <a:rPr lang="en-AU" sz="2200" dirty="0" smtClean="0"/>
              <a:t>Look at the Primary Health Concept Model (Multi-Purpose Site) on the next slide:</a:t>
            </a:r>
          </a:p>
          <a:p>
            <a:r>
              <a:rPr lang="en-AU" sz="2200" dirty="0" smtClean="0"/>
              <a:t>Outline the different organisations</a:t>
            </a:r>
          </a:p>
          <a:p>
            <a:r>
              <a:rPr lang="en-AU" sz="2200" dirty="0" smtClean="0"/>
              <a:t>Outline how they might inter-link with each other</a:t>
            </a:r>
          </a:p>
          <a:p>
            <a:r>
              <a:rPr lang="en-AU" sz="2200" dirty="0" smtClean="0"/>
              <a:t>How a HSM may manage (their role) the MPS health service </a:t>
            </a:r>
          </a:p>
          <a:p>
            <a:endParaRPr lang="en-AU" sz="2200" dirty="0"/>
          </a:p>
        </p:txBody>
      </p:sp>
    </p:spTree>
    <p:extLst>
      <p:ext uri="{BB962C8B-B14F-4D97-AF65-F5344CB8AC3E}">
        <p14:creationId xmlns:p14="http://schemas.microsoft.com/office/powerpoint/2010/main" xmlns="" val="572832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30.07.2010</a:t>
            </a:r>
            <a:endParaRPr lang="en-AU"/>
          </a:p>
        </p:txBody>
      </p:sp>
      <p:sp>
        <p:nvSpPr>
          <p:cNvPr id="3" name="Footer Placeholder 2"/>
          <p:cNvSpPr>
            <a:spLocks noGrp="1"/>
          </p:cNvSpPr>
          <p:nvPr>
            <p:ph type="ftr" sz="quarter" idx="11"/>
          </p:nvPr>
        </p:nvSpPr>
        <p:spPr/>
        <p:txBody>
          <a:bodyPr/>
          <a:lstStyle/>
          <a:p>
            <a:r>
              <a:rPr lang="en-AU" smtClean="0"/>
              <a:t>Footer text - slideshow title</a:t>
            </a:r>
            <a:endParaRPr lang="en-AU"/>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08520" y="0"/>
            <a:ext cx="9252520" cy="6858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486964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rgbClr val="800080"/>
                </a:solidFill>
              </a:rPr>
              <a:t>Types of Health Service Organisations</a:t>
            </a:r>
            <a:endParaRPr lang="en-AU" dirty="0">
              <a:solidFill>
                <a:srgbClr val="800080"/>
              </a:solidFill>
            </a:endParaRPr>
          </a:p>
        </p:txBody>
      </p:sp>
      <p:sp>
        <p:nvSpPr>
          <p:cNvPr id="3" name="Content Placeholder 2"/>
          <p:cNvSpPr>
            <a:spLocks noGrp="1"/>
          </p:cNvSpPr>
          <p:nvPr>
            <p:ph idx="1"/>
          </p:nvPr>
        </p:nvSpPr>
        <p:spPr/>
        <p:txBody>
          <a:bodyPr/>
          <a:lstStyle/>
          <a:p>
            <a:r>
              <a:rPr lang="en-AU" sz="2500" dirty="0" smtClean="0">
                <a:solidFill>
                  <a:srgbClr val="800080"/>
                </a:solidFill>
              </a:rPr>
              <a:t>Public</a:t>
            </a:r>
            <a:r>
              <a:rPr lang="en-AU" sz="2500" dirty="0" smtClean="0"/>
              <a:t> – supported by government funds and provide service to the community. </a:t>
            </a:r>
          </a:p>
          <a:p>
            <a:r>
              <a:rPr lang="en-AU" sz="2500" dirty="0" smtClean="0">
                <a:solidFill>
                  <a:srgbClr val="800080"/>
                </a:solidFill>
              </a:rPr>
              <a:t>Private –</a:t>
            </a:r>
            <a:r>
              <a:rPr lang="en-AU" sz="2500" dirty="0" smtClean="0"/>
              <a:t> the aim is to make a profit and return to shareholders</a:t>
            </a:r>
          </a:p>
          <a:p>
            <a:r>
              <a:rPr lang="en-AU" sz="2500" dirty="0" smtClean="0">
                <a:solidFill>
                  <a:srgbClr val="800080"/>
                </a:solidFill>
              </a:rPr>
              <a:t>Not for Profit </a:t>
            </a:r>
            <a:r>
              <a:rPr lang="en-AU" sz="2500" dirty="0" smtClean="0"/>
              <a:t>– mainly charity or public based, profits returned to the organisation to meet on-going costs</a:t>
            </a:r>
          </a:p>
          <a:p>
            <a:r>
              <a:rPr lang="en-AU" sz="2500" dirty="0" smtClean="0">
                <a:solidFill>
                  <a:srgbClr val="800080"/>
                </a:solidFill>
              </a:rPr>
              <a:t>Non-governmental</a:t>
            </a:r>
            <a:r>
              <a:rPr lang="en-AU" sz="2500" dirty="0" smtClean="0"/>
              <a:t> Organisation (NGOs)</a:t>
            </a:r>
            <a:endParaRPr lang="en-AU" sz="25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rgbClr val="800080"/>
                </a:solidFill>
              </a:rPr>
              <a:t>Jordanian Health Care System – Organisational perspective</a:t>
            </a:r>
            <a:endParaRPr lang="en-AU" dirty="0">
              <a:solidFill>
                <a:srgbClr val="800080"/>
              </a:solidFill>
            </a:endParaRPr>
          </a:p>
        </p:txBody>
      </p:sp>
      <p:sp>
        <p:nvSpPr>
          <p:cNvPr id="3" name="Content Placeholder 2"/>
          <p:cNvSpPr>
            <a:spLocks noGrp="1"/>
          </p:cNvSpPr>
          <p:nvPr>
            <p:ph idx="1"/>
          </p:nvPr>
        </p:nvSpPr>
        <p:spPr>
          <a:xfrm>
            <a:off x="467544" y="1700808"/>
            <a:ext cx="8229600" cy="4349750"/>
          </a:xfrm>
        </p:spPr>
        <p:txBody>
          <a:bodyPr/>
          <a:lstStyle/>
          <a:p>
            <a:r>
              <a:rPr lang="en-AU" sz="2800" dirty="0" smtClean="0"/>
              <a:t>Jordan's </a:t>
            </a:r>
            <a:r>
              <a:rPr lang="en-AU" sz="2800" dirty="0"/>
              <a:t>health-care system is a multi-faceted </a:t>
            </a:r>
            <a:r>
              <a:rPr lang="en-AU" sz="2800" dirty="0" smtClean="0"/>
              <a:t>consisted of public, military, private, and nonprofits providers (</a:t>
            </a:r>
            <a:r>
              <a:rPr lang="en-AU" sz="2800" dirty="0" err="1" smtClean="0"/>
              <a:t>e.g</a:t>
            </a:r>
            <a:r>
              <a:rPr lang="en-AU" sz="2800" dirty="0" smtClean="0"/>
              <a:t> UNRWA).</a:t>
            </a:r>
          </a:p>
          <a:p>
            <a:r>
              <a:rPr lang="en-AU" sz="2800" dirty="0" smtClean="0"/>
              <a:t>Consists of many different organisations of differing sizes, purposes and workforce</a:t>
            </a:r>
          </a:p>
          <a:p>
            <a:r>
              <a:rPr lang="en-AU" sz="2800" dirty="0" smtClean="0"/>
              <a:t>Health Services Managers and varying levels and types of management are found in all these organisations across the health care system</a:t>
            </a:r>
          </a:p>
          <a:p>
            <a:r>
              <a:rPr lang="en-AU" sz="2800" dirty="0" smtClean="0"/>
              <a:t>Made up of mainly Primary, Secondary and Tertiary Health Care Sectors</a:t>
            </a:r>
          </a:p>
        </p:txBody>
      </p:sp>
    </p:spTree>
    <p:extLst>
      <p:ext uri="{BB962C8B-B14F-4D97-AF65-F5344CB8AC3E}">
        <p14:creationId xmlns:p14="http://schemas.microsoft.com/office/powerpoint/2010/main" xmlns="" val="3964817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332656"/>
            <a:ext cx="9144000" cy="996950"/>
          </a:xfrm>
        </p:spPr>
        <p:txBody>
          <a:bodyPr/>
          <a:lstStyle/>
          <a:p>
            <a:pPr algn="ctr"/>
            <a:r>
              <a:rPr lang="en-AU" sz="3000" b="1" dirty="0" smtClean="0">
                <a:solidFill>
                  <a:srgbClr val="800080"/>
                </a:solidFill>
              </a:rPr>
              <a:t>Health Organisations within health care sectors </a:t>
            </a:r>
            <a:endParaRPr lang="en-AU" sz="3000" b="1" dirty="0">
              <a:solidFill>
                <a:srgbClr val="800080"/>
              </a:solidFill>
            </a:endParaRPr>
          </a:p>
        </p:txBody>
      </p:sp>
      <p:sp>
        <p:nvSpPr>
          <p:cNvPr id="3" name="Content Placeholder 2"/>
          <p:cNvSpPr>
            <a:spLocks noGrp="1"/>
          </p:cNvSpPr>
          <p:nvPr>
            <p:ph idx="1"/>
          </p:nvPr>
        </p:nvSpPr>
        <p:spPr>
          <a:xfrm>
            <a:off x="457200" y="1066800"/>
            <a:ext cx="8229600" cy="4349750"/>
          </a:xfrm>
        </p:spPr>
        <p:txBody>
          <a:bodyPr/>
          <a:lstStyle/>
          <a:p>
            <a:pPr marL="0" indent="0">
              <a:buNone/>
            </a:pPr>
            <a:r>
              <a:rPr lang="en-AU" sz="2500" dirty="0" smtClean="0">
                <a:solidFill>
                  <a:srgbClr val="800080"/>
                </a:solidFill>
              </a:rPr>
              <a:t>Primary Health Care (PHC) Sector</a:t>
            </a:r>
          </a:p>
          <a:p>
            <a:r>
              <a:rPr lang="en-AU" sz="2500" dirty="0" smtClean="0"/>
              <a:t>Primary </a:t>
            </a:r>
            <a:r>
              <a:rPr lang="en-AU" sz="2500" dirty="0"/>
              <a:t>health care (PHC) is the first level of contact individuals, families and communities have with the health care system.</a:t>
            </a:r>
          </a:p>
          <a:p>
            <a:pPr marL="0" indent="0">
              <a:buNone/>
            </a:pPr>
            <a:r>
              <a:rPr lang="en-AU" sz="2500" dirty="0" smtClean="0"/>
              <a:t>PHC:</a:t>
            </a:r>
            <a:endParaRPr lang="en-AU" sz="2500" dirty="0"/>
          </a:p>
          <a:p>
            <a:r>
              <a:rPr lang="en-AU" sz="2500" dirty="0"/>
              <a:t>incorporates personal care with health promotion, the prevention of illness and community development</a:t>
            </a:r>
          </a:p>
          <a:p>
            <a:r>
              <a:rPr lang="en-AU" sz="2500" dirty="0"/>
              <a:t>includes the interconnecting principles of equity, access, empowerment, community self-determination and inter-sectoral collaboration</a:t>
            </a:r>
          </a:p>
          <a:p>
            <a:r>
              <a:rPr lang="en-AU" sz="2500" dirty="0"/>
              <a:t>it encompasses an understanding of the social, economic, cultural and political determinants of health.</a:t>
            </a:r>
          </a:p>
          <a:p>
            <a:pPr marL="0" indent="0">
              <a:buNone/>
            </a:pPr>
            <a:endParaRPr lang="en-AU" sz="2500" dirty="0" smtClean="0"/>
          </a:p>
          <a:p>
            <a:endParaRPr lang="en-AU" sz="2500" dirty="0" smtClean="0">
              <a:solidFill>
                <a:srgbClr val="800080"/>
              </a:solidFill>
            </a:endParaRPr>
          </a:p>
        </p:txBody>
      </p:sp>
    </p:spTree>
    <p:extLst>
      <p:ext uri="{BB962C8B-B14F-4D97-AF65-F5344CB8AC3E}">
        <p14:creationId xmlns:p14="http://schemas.microsoft.com/office/powerpoint/2010/main" xmlns="" val="3600783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04800"/>
            <a:ext cx="8207375" cy="708372"/>
          </a:xfrm>
        </p:spPr>
        <p:txBody>
          <a:bodyPr/>
          <a:lstStyle/>
          <a:p>
            <a:r>
              <a:rPr lang="en-AU" dirty="0" smtClean="0">
                <a:solidFill>
                  <a:srgbClr val="800080"/>
                </a:solidFill>
              </a:rPr>
              <a:t>PHC definition:</a:t>
            </a:r>
            <a:endParaRPr lang="en-AU" dirty="0">
              <a:solidFill>
                <a:srgbClr val="800080"/>
              </a:solidFill>
            </a:endParaRPr>
          </a:p>
        </p:txBody>
      </p:sp>
      <p:sp>
        <p:nvSpPr>
          <p:cNvPr id="3" name="Content Placeholder 2"/>
          <p:cNvSpPr>
            <a:spLocks noGrp="1"/>
          </p:cNvSpPr>
          <p:nvPr>
            <p:ph idx="1"/>
          </p:nvPr>
        </p:nvSpPr>
        <p:spPr>
          <a:xfrm>
            <a:off x="457200" y="1066800"/>
            <a:ext cx="8229600" cy="4349750"/>
          </a:xfrm>
        </p:spPr>
        <p:txBody>
          <a:bodyPr/>
          <a:lstStyle/>
          <a:p>
            <a:pPr marL="0" indent="0">
              <a:lnSpc>
                <a:spcPct val="150000"/>
              </a:lnSpc>
              <a:spcBef>
                <a:spcPts val="0"/>
              </a:spcBef>
              <a:buNone/>
            </a:pPr>
            <a:r>
              <a:rPr lang="en-AU" sz="2200" dirty="0"/>
              <a:t>Primary health care is socially appropriate, universally accessible, scientifically sound first level care provided by health services and systems with a </a:t>
            </a:r>
            <a:r>
              <a:rPr lang="en-AU" sz="2200" dirty="0">
                <a:solidFill>
                  <a:srgbClr val="800080"/>
                </a:solidFill>
              </a:rPr>
              <a:t>suitably trained workforce </a:t>
            </a:r>
            <a:r>
              <a:rPr lang="en-AU" sz="2200" dirty="0"/>
              <a:t>comprised of </a:t>
            </a:r>
            <a:r>
              <a:rPr lang="en-AU" sz="2200" dirty="0">
                <a:solidFill>
                  <a:srgbClr val="800080"/>
                </a:solidFill>
              </a:rPr>
              <a:t>multi-disciplinary teams </a:t>
            </a:r>
            <a:r>
              <a:rPr lang="en-AU" sz="2200" dirty="0"/>
              <a:t>supported by </a:t>
            </a:r>
            <a:r>
              <a:rPr lang="en-AU" sz="2200" dirty="0">
                <a:solidFill>
                  <a:srgbClr val="800080"/>
                </a:solidFill>
              </a:rPr>
              <a:t>integrated referral systems </a:t>
            </a:r>
            <a:r>
              <a:rPr lang="en-AU" sz="2200" dirty="0"/>
              <a:t>in a way that: gives priority to those most in need and addresses health inequalities; </a:t>
            </a:r>
            <a:r>
              <a:rPr lang="en-AU" sz="2200" dirty="0">
                <a:solidFill>
                  <a:srgbClr val="800080"/>
                </a:solidFill>
              </a:rPr>
              <a:t>maximises community and individual self-reliance</a:t>
            </a:r>
            <a:r>
              <a:rPr lang="en-AU" sz="2200" dirty="0"/>
              <a:t>, participation and control; and involves </a:t>
            </a:r>
            <a:r>
              <a:rPr lang="en-AU" sz="2200" dirty="0">
                <a:solidFill>
                  <a:srgbClr val="800080"/>
                </a:solidFill>
              </a:rPr>
              <a:t>collaboration and partnership with other sectors to promote public health</a:t>
            </a:r>
            <a:r>
              <a:rPr lang="en-AU" sz="2200" dirty="0"/>
              <a:t>. Comprehensive primary health care includes health promotion, illness prevention, treatment and care of the sick, community development, and advocacy and rehabilitation. </a:t>
            </a:r>
          </a:p>
        </p:txBody>
      </p:sp>
    </p:spTree>
    <p:extLst>
      <p:ext uri="{BB962C8B-B14F-4D97-AF65-F5344CB8AC3E}">
        <p14:creationId xmlns:p14="http://schemas.microsoft.com/office/powerpoint/2010/main" xmlns="" val="2966766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457200"/>
            <a:ext cx="8207375" cy="996950"/>
          </a:xfrm>
        </p:spPr>
        <p:txBody>
          <a:bodyPr/>
          <a:lstStyle/>
          <a:p>
            <a:pPr algn="ctr"/>
            <a:r>
              <a:rPr lang="en-AU" dirty="0" smtClean="0">
                <a:solidFill>
                  <a:srgbClr val="800080"/>
                </a:solidFill>
              </a:rPr>
              <a:t>Health </a:t>
            </a:r>
            <a:r>
              <a:rPr lang="en-AU" dirty="0">
                <a:solidFill>
                  <a:srgbClr val="800080"/>
                </a:solidFill>
              </a:rPr>
              <a:t>Organisations within health care sectors </a:t>
            </a:r>
            <a:endParaRPr lang="en-AU" dirty="0"/>
          </a:p>
        </p:txBody>
      </p:sp>
      <p:sp>
        <p:nvSpPr>
          <p:cNvPr id="3" name="Content Placeholder 2"/>
          <p:cNvSpPr>
            <a:spLocks noGrp="1"/>
          </p:cNvSpPr>
          <p:nvPr>
            <p:ph idx="1"/>
          </p:nvPr>
        </p:nvSpPr>
        <p:spPr>
          <a:xfrm>
            <a:off x="467544" y="1700808"/>
            <a:ext cx="8229600" cy="4349750"/>
          </a:xfrm>
        </p:spPr>
        <p:txBody>
          <a:bodyPr/>
          <a:lstStyle/>
          <a:p>
            <a:pPr marL="0" indent="0">
              <a:buNone/>
            </a:pPr>
            <a:r>
              <a:rPr lang="en-AU" sz="2200" dirty="0" smtClean="0"/>
              <a:t>The </a:t>
            </a:r>
            <a:r>
              <a:rPr lang="en-AU" sz="2200" dirty="0"/>
              <a:t>primary health-care system does not operate in isolation. It is part of a larger system involving other services and sectors, and so can be considered as the gateway to the wider health system. Through assessment and referral, individuals are directed from one primary care service to another, and from primary services into </a:t>
            </a:r>
            <a:r>
              <a:rPr lang="en-AU" sz="2200" dirty="0">
                <a:solidFill>
                  <a:srgbClr val="800080"/>
                </a:solidFill>
              </a:rPr>
              <a:t>secondary and other health services</a:t>
            </a:r>
            <a:r>
              <a:rPr lang="en-AU" sz="2200" dirty="0"/>
              <a:t>, and back again (AIHW 2008</a:t>
            </a:r>
            <a:r>
              <a:rPr lang="en-AU" sz="2200" dirty="0" smtClean="0"/>
              <a:t>).</a:t>
            </a:r>
          </a:p>
          <a:p>
            <a:r>
              <a:rPr lang="en-AU" sz="2200" dirty="0">
                <a:solidFill>
                  <a:srgbClr val="800080"/>
                </a:solidFill>
              </a:rPr>
              <a:t>Secondary Health Care Sector:</a:t>
            </a:r>
          </a:p>
          <a:p>
            <a:pPr marL="0" indent="0">
              <a:buNone/>
            </a:pPr>
            <a:r>
              <a:rPr lang="en-AU" sz="2200" dirty="0"/>
              <a:t>Medical care provided by a specialist or facility upon referral by a primary care practitioner that requires more specialized knowledge, skill, or equipment than the primary care practitioner </a:t>
            </a:r>
            <a:endParaRPr lang="en-AU" sz="2200" dirty="0" smtClean="0"/>
          </a:p>
          <a:p>
            <a:pPr marL="0" indent="0">
              <a:buNone/>
            </a:pPr>
            <a:r>
              <a:rPr lang="en-AU" sz="2200" dirty="0"/>
              <a:t>It includes services provided by hospitals and specialist medical practices</a:t>
            </a:r>
          </a:p>
          <a:p>
            <a:pPr marL="0" indent="0">
              <a:buNone/>
            </a:pPr>
            <a:endParaRPr lang="en-AU" sz="2200" dirty="0"/>
          </a:p>
        </p:txBody>
      </p:sp>
    </p:spTree>
    <p:extLst>
      <p:ext uri="{BB962C8B-B14F-4D97-AF65-F5344CB8AC3E}">
        <p14:creationId xmlns:p14="http://schemas.microsoft.com/office/powerpoint/2010/main" xmlns="" val="3486586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07375" cy="996950"/>
          </a:xfrm>
        </p:spPr>
        <p:txBody>
          <a:bodyPr/>
          <a:lstStyle/>
          <a:p>
            <a:pPr algn="ctr"/>
            <a:r>
              <a:rPr lang="en-AU" dirty="0" smtClean="0">
                <a:solidFill>
                  <a:srgbClr val="800080"/>
                </a:solidFill>
              </a:rPr>
              <a:t>Health </a:t>
            </a:r>
            <a:r>
              <a:rPr lang="en-AU" dirty="0">
                <a:solidFill>
                  <a:srgbClr val="800080"/>
                </a:solidFill>
              </a:rPr>
              <a:t>Organisations within health care sectors </a:t>
            </a:r>
            <a:endParaRPr lang="en-AU" dirty="0"/>
          </a:p>
        </p:txBody>
      </p:sp>
      <p:sp>
        <p:nvSpPr>
          <p:cNvPr id="3" name="Content Placeholder 2"/>
          <p:cNvSpPr>
            <a:spLocks noGrp="1"/>
          </p:cNvSpPr>
          <p:nvPr>
            <p:ph idx="1"/>
          </p:nvPr>
        </p:nvSpPr>
        <p:spPr>
          <a:xfrm>
            <a:off x="467544" y="1772816"/>
            <a:ext cx="8229600" cy="4349750"/>
          </a:xfrm>
        </p:spPr>
        <p:txBody>
          <a:bodyPr/>
          <a:lstStyle/>
          <a:p>
            <a:r>
              <a:rPr lang="en-AU" sz="2300" dirty="0" smtClean="0"/>
              <a:t>Tertiary Health Care System - Definition </a:t>
            </a:r>
            <a:r>
              <a:rPr lang="en-AU" sz="2300" dirty="0"/>
              <a:t>of Tertiary Care: </a:t>
            </a:r>
            <a:r>
              <a:rPr lang="en-AU" sz="2300" dirty="0" smtClean="0"/>
              <a:t>Specialised </a:t>
            </a:r>
            <a:r>
              <a:rPr lang="en-AU" sz="2300" dirty="0"/>
              <a:t>consultative care, usually on referral from primary or secondary medical care </a:t>
            </a:r>
            <a:r>
              <a:rPr lang="en-AU" sz="2300" dirty="0" smtClean="0"/>
              <a:t>professionals, </a:t>
            </a:r>
            <a:r>
              <a:rPr lang="en-AU" sz="2300" dirty="0"/>
              <a:t>by specialists working in a </a:t>
            </a:r>
            <a:r>
              <a:rPr lang="en-AU" sz="2300" dirty="0" smtClean="0"/>
              <a:t>centre </a:t>
            </a:r>
            <a:r>
              <a:rPr lang="en-AU" sz="2300" dirty="0"/>
              <a:t>that has personnel and facilities for special investigation and </a:t>
            </a:r>
            <a:r>
              <a:rPr lang="en-AU" sz="2300" dirty="0" smtClean="0"/>
              <a:t>treatment </a:t>
            </a:r>
            <a:r>
              <a:rPr lang="en-AU" sz="2300" dirty="0"/>
              <a:t>(Secondary medical care is the medical care provided by a physician who acts as a consultant at the request of the primary </a:t>
            </a:r>
            <a:r>
              <a:rPr lang="en-AU" sz="2300" dirty="0" smtClean="0"/>
              <a:t>physician)</a:t>
            </a:r>
          </a:p>
          <a:p>
            <a:r>
              <a:rPr lang="en-AU" sz="2300" dirty="0" smtClean="0"/>
              <a:t>Specialty </a:t>
            </a:r>
            <a:r>
              <a:rPr lang="en-AU" sz="2300" dirty="0"/>
              <a:t>Care: </a:t>
            </a:r>
            <a:r>
              <a:rPr lang="en-AU" sz="2300" dirty="0" smtClean="0"/>
              <a:t>Specialised </a:t>
            </a:r>
            <a:r>
              <a:rPr lang="en-AU" sz="2300" dirty="0"/>
              <a:t>health care provided by physicians whose training focused primarily in a specific field, such as neurology, cardiology, rheumatology, dermatology, oncology, orthopaedics, ophthalmology, and other </a:t>
            </a:r>
            <a:r>
              <a:rPr lang="en-AU" sz="2300" dirty="0" smtClean="0"/>
              <a:t>specialised fields</a:t>
            </a:r>
            <a:endParaRPr lang="en-AU" sz="2300" dirty="0"/>
          </a:p>
        </p:txBody>
      </p:sp>
    </p:spTree>
    <p:extLst>
      <p:ext uri="{BB962C8B-B14F-4D97-AF65-F5344CB8AC3E}">
        <p14:creationId xmlns:p14="http://schemas.microsoft.com/office/powerpoint/2010/main" xmlns="" val="1225906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12328" y="188640"/>
            <a:ext cx="8207375" cy="996950"/>
          </a:xfrm>
        </p:spPr>
        <p:txBody>
          <a:bodyPr/>
          <a:lstStyle/>
          <a:p>
            <a:r>
              <a:rPr lang="en-AU" dirty="0" smtClean="0">
                <a:solidFill>
                  <a:srgbClr val="800080"/>
                </a:solidFill>
              </a:rPr>
              <a:t>Primary / Secondary / Tertiary Care</a:t>
            </a:r>
            <a:endParaRPr lang="en-AU" dirty="0">
              <a:solidFill>
                <a:srgbClr val="80008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3292968164"/>
              </p:ext>
            </p:extLst>
          </p:nvPr>
        </p:nvGraphicFramePr>
        <p:xfrm>
          <a:off x="1187624" y="1124744"/>
          <a:ext cx="6048672" cy="4464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3923928" y="2852936"/>
            <a:ext cx="1584176" cy="738664"/>
          </a:xfrm>
          <a:prstGeom prst="rect">
            <a:avLst/>
          </a:prstGeom>
          <a:noFill/>
        </p:spPr>
        <p:txBody>
          <a:bodyPr wrap="square" rtlCol="0">
            <a:spAutoFit/>
          </a:bodyPr>
          <a:lstStyle/>
          <a:p>
            <a:pPr algn="ctr"/>
            <a:r>
              <a:rPr lang="en-AU" sz="1400" b="1" dirty="0" smtClean="0">
                <a:solidFill>
                  <a:srgbClr val="800080"/>
                </a:solidFill>
              </a:rPr>
              <a:t>Public, private, Not for profit, NGOs</a:t>
            </a:r>
            <a:endParaRPr lang="en-AU" sz="1400" b="1" dirty="0">
              <a:solidFill>
                <a:srgbClr val="80008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rgbClr val="800080"/>
                </a:solidFill>
              </a:rPr>
              <a:t>Relationship between healthcare expenditure and levels of care</a:t>
            </a:r>
            <a:endParaRPr lang="en-AU" dirty="0">
              <a:solidFill>
                <a:srgbClr val="800080"/>
              </a:solidFill>
            </a:endParaRPr>
          </a:p>
        </p:txBody>
      </p:sp>
      <p:sp>
        <p:nvSpPr>
          <p:cNvPr id="6" name="Isosceles Triangle 5"/>
          <p:cNvSpPr/>
          <p:nvPr/>
        </p:nvSpPr>
        <p:spPr>
          <a:xfrm rot="5400000">
            <a:off x="3216826" y="679718"/>
            <a:ext cx="2083290" cy="527759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Arrow Connector 7"/>
          <p:cNvCxnSpPr/>
          <p:nvPr/>
        </p:nvCxnSpPr>
        <p:spPr>
          <a:xfrm>
            <a:off x="1475656" y="1844824"/>
            <a:ext cx="5400600"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0" name="Straight Arrow Connector 9"/>
          <p:cNvCxnSpPr/>
          <p:nvPr/>
        </p:nvCxnSpPr>
        <p:spPr>
          <a:xfrm flipH="1">
            <a:off x="1619672" y="4869160"/>
            <a:ext cx="5400600" cy="7200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15" name="TextBox 14"/>
          <p:cNvSpPr txBox="1"/>
          <p:nvPr/>
        </p:nvSpPr>
        <p:spPr>
          <a:xfrm>
            <a:off x="7020272" y="1445875"/>
            <a:ext cx="1440160" cy="830997"/>
          </a:xfrm>
          <a:prstGeom prst="rect">
            <a:avLst/>
          </a:prstGeom>
          <a:noFill/>
        </p:spPr>
        <p:txBody>
          <a:bodyPr wrap="square" rtlCol="0">
            <a:spAutoFit/>
          </a:bodyPr>
          <a:lstStyle/>
          <a:p>
            <a:r>
              <a:rPr lang="en-AU" sz="1200" b="1" dirty="0" smtClean="0">
                <a:solidFill>
                  <a:srgbClr val="800080"/>
                </a:solidFill>
              </a:rPr>
              <a:t>Decreasing patient episodes</a:t>
            </a:r>
          </a:p>
          <a:p>
            <a:r>
              <a:rPr lang="en-AU" sz="1200" b="1" dirty="0" smtClean="0">
                <a:solidFill>
                  <a:srgbClr val="800080"/>
                </a:solidFill>
              </a:rPr>
              <a:t>Higher costs per episodes</a:t>
            </a:r>
            <a:endParaRPr lang="en-AU" sz="1200" b="1" dirty="0">
              <a:solidFill>
                <a:srgbClr val="800080"/>
              </a:solidFill>
            </a:endParaRPr>
          </a:p>
        </p:txBody>
      </p:sp>
      <p:sp>
        <p:nvSpPr>
          <p:cNvPr id="16" name="TextBox 15"/>
          <p:cNvSpPr txBox="1"/>
          <p:nvPr/>
        </p:nvSpPr>
        <p:spPr>
          <a:xfrm>
            <a:off x="3923928" y="3140968"/>
            <a:ext cx="1440160" cy="276999"/>
          </a:xfrm>
          <a:prstGeom prst="rect">
            <a:avLst/>
          </a:prstGeom>
          <a:noFill/>
        </p:spPr>
        <p:txBody>
          <a:bodyPr wrap="square" rtlCol="0">
            <a:spAutoFit/>
          </a:bodyPr>
          <a:lstStyle/>
          <a:p>
            <a:r>
              <a:rPr lang="en-AU" sz="1200" dirty="0" smtClean="0">
                <a:solidFill>
                  <a:srgbClr val="800080"/>
                </a:solidFill>
              </a:rPr>
              <a:t>Secondary Care</a:t>
            </a:r>
            <a:endParaRPr lang="en-AU" sz="1200" dirty="0">
              <a:solidFill>
                <a:srgbClr val="800080"/>
              </a:solidFill>
            </a:endParaRPr>
          </a:p>
        </p:txBody>
      </p:sp>
      <p:sp>
        <p:nvSpPr>
          <p:cNvPr id="17" name="TextBox 16"/>
          <p:cNvSpPr txBox="1"/>
          <p:nvPr/>
        </p:nvSpPr>
        <p:spPr>
          <a:xfrm>
            <a:off x="5364088" y="3140968"/>
            <a:ext cx="1440160" cy="276999"/>
          </a:xfrm>
          <a:prstGeom prst="rect">
            <a:avLst/>
          </a:prstGeom>
          <a:noFill/>
        </p:spPr>
        <p:txBody>
          <a:bodyPr wrap="square" rtlCol="0">
            <a:spAutoFit/>
          </a:bodyPr>
          <a:lstStyle/>
          <a:p>
            <a:r>
              <a:rPr lang="en-AU" sz="1200" dirty="0" smtClean="0">
                <a:solidFill>
                  <a:srgbClr val="800080"/>
                </a:solidFill>
              </a:rPr>
              <a:t>Tertiary Care</a:t>
            </a:r>
            <a:endParaRPr lang="en-AU" sz="1200" dirty="0">
              <a:solidFill>
                <a:srgbClr val="800080"/>
              </a:solidFill>
            </a:endParaRPr>
          </a:p>
        </p:txBody>
      </p:sp>
      <p:sp>
        <p:nvSpPr>
          <p:cNvPr id="18" name="TextBox 17"/>
          <p:cNvSpPr txBox="1"/>
          <p:nvPr/>
        </p:nvSpPr>
        <p:spPr>
          <a:xfrm>
            <a:off x="2411760" y="3140968"/>
            <a:ext cx="1440160" cy="276999"/>
          </a:xfrm>
          <a:prstGeom prst="rect">
            <a:avLst/>
          </a:prstGeom>
          <a:noFill/>
        </p:spPr>
        <p:txBody>
          <a:bodyPr wrap="square" rtlCol="0">
            <a:spAutoFit/>
          </a:bodyPr>
          <a:lstStyle/>
          <a:p>
            <a:r>
              <a:rPr lang="en-AU" sz="1200" dirty="0" smtClean="0">
                <a:solidFill>
                  <a:srgbClr val="800080"/>
                </a:solidFill>
              </a:rPr>
              <a:t>Primary Care</a:t>
            </a:r>
            <a:endParaRPr lang="en-AU" sz="1200" dirty="0">
              <a:solidFill>
                <a:srgbClr val="800080"/>
              </a:solidFill>
            </a:endParaRPr>
          </a:p>
        </p:txBody>
      </p:sp>
      <p:sp>
        <p:nvSpPr>
          <p:cNvPr id="19" name="TextBox 18"/>
          <p:cNvSpPr txBox="1"/>
          <p:nvPr/>
        </p:nvSpPr>
        <p:spPr>
          <a:xfrm>
            <a:off x="1619672" y="2924944"/>
            <a:ext cx="864096" cy="830997"/>
          </a:xfrm>
          <a:prstGeom prst="rect">
            <a:avLst/>
          </a:prstGeom>
          <a:noFill/>
        </p:spPr>
        <p:txBody>
          <a:bodyPr wrap="square" rtlCol="0">
            <a:spAutoFit/>
          </a:bodyPr>
          <a:lstStyle/>
          <a:p>
            <a:r>
              <a:rPr lang="en-AU" sz="1200" dirty="0" smtClean="0">
                <a:solidFill>
                  <a:srgbClr val="800080"/>
                </a:solidFill>
              </a:rPr>
              <a:t>Self-care or care by family &amp; Friends</a:t>
            </a:r>
            <a:endParaRPr lang="en-AU" sz="1200" dirty="0">
              <a:solidFill>
                <a:srgbClr val="800080"/>
              </a:solidFill>
            </a:endParaRPr>
          </a:p>
        </p:txBody>
      </p:sp>
      <p:sp>
        <p:nvSpPr>
          <p:cNvPr id="20" name="TextBox 19"/>
          <p:cNvSpPr txBox="1"/>
          <p:nvPr/>
        </p:nvSpPr>
        <p:spPr>
          <a:xfrm>
            <a:off x="539552" y="4802668"/>
            <a:ext cx="1224136" cy="276999"/>
          </a:xfrm>
          <a:prstGeom prst="rect">
            <a:avLst/>
          </a:prstGeom>
          <a:noFill/>
        </p:spPr>
        <p:txBody>
          <a:bodyPr wrap="square" rtlCol="0">
            <a:spAutoFit/>
          </a:bodyPr>
          <a:lstStyle/>
          <a:p>
            <a:r>
              <a:rPr lang="en-AU" sz="1200" b="1" dirty="0" smtClean="0">
                <a:solidFill>
                  <a:srgbClr val="800080"/>
                </a:solidFill>
              </a:rPr>
              <a:t>Lower costs</a:t>
            </a:r>
            <a:endParaRPr lang="en-AU" sz="1200" b="1" dirty="0">
              <a:solidFill>
                <a:srgbClr val="800080"/>
              </a:solidFill>
            </a:endParaRPr>
          </a:p>
        </p:txBody>
      </p:sp>
      <p:sp>
        <p:nvSpPr>
          <p:cNvPr id="22" name="TextBox 21"/>
          <p:cNvSpPr txBox="1"/>
          <p:nvPr/>
        </p:nvSpPr>
        <p:spPr>
          <a:xfrm>
            <a:off x="2843808" y="5013176"/>
            <a:ext cx="4032448" cy="276999"/>
          </a:xfrm>
          <a:prstGeom prst="rect">
            <a:avLst/>
          </a:prstGeom>
          <a:noFill/>
        </p:spPr>
        <p:txBody>
          <a:bodyPr wrap="square" rtlCol="0">
            <a:spAutoFit/>
          </a:bodyPr>
          <a:lstStyle/>
          <a:p>
            <a:pPr algn="ctr"/>
            <a:r>
              <a:rPr lang="en-AU" sz="1200" b="1" dirty="0" smtClean="0">
                <a:solidFill>
                  <a:srgbClr val="800080"/>
                </a:solidFill>
              </a:rPr>
              <a:t>Proportion of expenditure on healthcare</a:t>
            </a:r>
            <a:endParaRPr lang="en-AU" sz="1200" b="1" dirty="0">
              <a:solidFill>
                <a:srgbClr val="800080"/>
              </a:solidFill>
            </a:endParaRPr>
          </a:p>
        </p:txBody>
      </p:sp>
      <p:cxnSp>
        <p:nvCxnSpPr>
          <p:cNvPr id="24" name="Straight Connector 23"/>
          <p:cNvCxnSpPr/>
          <p:nvPr/>
        </p:nvCxnSpPr>
        <p:spPr>
          <a:xfrm>
            <a:off x="2411760" y="2492896"/>
            <a:ext cx="0" cy="16561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923928" y="2780928"/>
            <a:ext cx="0" cy="10801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364088" y="3068960"/>
            <a:ext cx="0"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curtin2010-PP2007">
  <a:themeElements>
    <a:clrScheme name="Default Design 13">
      <a:dk1>
        <a:srgbClr val="333333"/>
      </a:dk1>
      <a:lt1>
        <a:srgbClr val="FFFFFF"/>
      </a:lt1>
      <a:dk2>
        <a:srgbClr val="666666"/>
      </a:dk2>
      <a:lt2>
        <a:srgbClr val="969696"/>
      </a:lt2>
      <a:accent1>
        <a:srgbClr val="CC9900"/>
      </a:accent1>
      <a:accent2>
        <a:srgbClr val="333399"/>
      </a:accent2>
      <a:accent3>
        <a:srgbClr val="FFFFFF"/>
      </a:accent3>
      <a:accent4>
        <a:srgbClr val="2A2A2A"/>
      </a:accent4>
      <a:accent5>
        <a:srgbClr val="E2CAAA"/>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3333"/>
        </a:dk1>
        <a:lt1>
          <a:srgbClr val="FFFFFF"/>
        </a:lt1>
        <a:dk2>
          <a:srgbClr val="666666"/>
        </a:dk2>
        <a:lt2>
          <a:srgbClr val="969696"/>
        </a:lt2>
        <a:accent1>
          <a:srgbClr val="CC9900"/>
        </a:accent1>
        <a:accent2>
          <a:srgbClr val="333399"/>
        </a:accent2>
        <a:accent3>
          <a:srgbClr val="FFFFFF"/>
        </a:accent3>
        <a:accent4>
          <a:srgbClr val="2A2A2A"/>
        </a:accent4>
        <a:accent5>
          <a:srgbClr val="E2CAA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curtin2010-PP2007</Template>
  <TotalTime>1546</TotalTime>
  <Words>789</Words>
  <Application>Microsoft Office PowerPoint</Application>
  <PresentationFormat>On-screen Show (4:3)</PresentationFormat>
  <Paragraphs>70</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curtin2010-PP2007</vt:lpstr>
      <vt:lpstr>Introduction to Health Service Organizations</vt:lpstr>
      <vt:lpstr>Types of Health Service Organisations</vt:lpstr>
      <vt:lpstr>Jordanian Health Care System – Organisational perspective</vt:lpstr>
      <vt:lpstr>Health Organisations within health care sectors </vt:lpstr>
      <vt:lpstr>PHC definition:</vt:lpstr>
      <vt:lpstr>Health Organisations within health care sectors </vt:lpstr>
      <vt:lpstr>Health Organisations within health care sectors </vt:lpstr>
      <vt:lpstr>Primary / Secondary / Tertiary Care</vt:lpstr>
      <vt:lpstr>Relationship between healthcare expenditure and levels of care</vt:lpstr>
      <vt:lpstr>Conclusion</vt:lpstr>
      <vt:lpstr>Primary Health Concept Model  (Multi-Purpose Site)</vt:lpstr>
      <vt:lpstr>Slide 12</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ONE-LINE TITLE</dc:title>
  <dc:creator>Mark Petrich</dc:creator>
  <cp:lastModifiedBy>Home</cp:lastModifiedBy>
  <cp:revision>158</cp:revision>
  <dcterms:created xsi:type="dcterms:W3CDTF">2011-07-19T03:59:52Z</dcterms:created>
  <dcterms:modified xsi:type="dcterms:W3CDTF">2018-05-09T13:53:12Z</dcterms:modified>
</cp:coreProperties>
</file>