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59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2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8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9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6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0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9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0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2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5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9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B46F-293D-4A0A-A24D-69E3F182735B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1C21-F72B-43CE-A839-CC6C57A27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9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cess.st/project-propos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Proposals</a:t>
            </a:r>
          </a:p>
        </p:txBody>
      </p:sp>
    </p:spTree>
    <p:extLst>
      <p:ext uri="{BB962C8B-B14F-4D97-AF65-F5344CB8AC3E}">
        <p14:creationId xmlns:p14="http://schemas.microsoft.com/office/powerpoint/2010/main" val="108457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9ECCC-49A2-4CEB-B93B-536B3591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1FF33-AFE2-4C08-BD2F-8C75593C3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figures and tables must be captioned.</a:t>
            </a:r>
          </a:p>
          <a:p>
            <a:r>
              <a:rPr lang="en-GB" dirty="0"/>
              <a:t>Be consistent in headings and numbering.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974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proposals (extra information – not required)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six types of proposal:</a:t>
            </a:r>
          </a:p>
          <a:p>
            <a:r>
              <a:rPr lang="en-US" dirty="0"/>
              <a:t>Formally solicited</a:t>
            </a:r>
          </a:p>
          <a:p>
            <a:r>
              <a:rPr lang="en-US" dirty="0"/>
              <a:t>Informally solicited</a:t>
            </a:r>
          </a:p>
          <a:p>
            <a:r>
              <a:rPr lang="en-US" dirty="0"/>
              <a:t>Unsolicited</a:t>
            </a:r>
          </a:p>
          <a:p>
            <a:r>
              <a:rPr lang="en-US" dirty="0"/>
              <a:t>Continuation</a:t>
            </a:r>
          </a:p>
          <a:p>
            <a:r>
              <a:rPr lang="en-US" dirty="0"/>
              <a:t>Renewal</a:t>
            </a:r>
          </a:p>
          <a:p>
            <a:r>
              <a:rPr lang="en-US" dirty="0"/>
              <a:t>Supplemental</a:t>
            </a:r>
          </a:p>
          <a:p>
            <a:pPr marL="0" indent="0">
              <a:buNone/>
            </a:pPr>
            <a:r>
              <a:rPr lang="en-US" dirty="0"/>
              <a:t>For explanation see: </a:t>
            </a:r>
            <a:r>
              <a:rPr lang="en-US" dirty="0">
                <a:hlinkClick r:id="rId2"/>
              </a:rPr>
              <a:t>https://www.process.st/project-proposal/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3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proposal is a document that is submitted to a funding agency, an oversight committee, management, or some other entity that can provide permission, funding, or substantive support for some planned activity. </a:t>
            </a:r>
          </a:p>
          <a:p>
            <a:r>
              <a:rPr lang="en-US" dirty="0"/>
              <a:t>Government agencies have elaborate requirements for their proposals. </a:t>
            </a:r>
          </a:p>
          <a:p>
            <a:r>
              <a:rPr lang="en-US" dirty="0"/>
              <a:t>Many private foundations and corporations have simple proposal formats (Some offer no specific format)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6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770"/>
            <a:ext cx="10515600" cy="6313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modified proposal template for a U.S. Government agency (from book) </a:t>
            </a:r>
          </a:p>
          <a:p>
            <a:r>
              <a:rPr lang="en-US" sz="1600" dirty="0"/>
              <a:t>Title</a:t>
            </a:r>
          </a:p>
          <a:p>
            <a:pPr marL="0" indent="0">
              <a:buNone/>
            </a:pPr>
            <a:r>
              <a:rPr lang="en-US" sz="1600" dirty="0"/>
              <a:t>• Problem Statement</a:t>
            </a:r>
          </a:p>
          <a:p>
            <a:pPr marL="0" indent="0">
              <a:buNone/>
            </a:pPr>
            <a:r>
              <a:rPr lang="en-US" sz="1600" dirty="0"/>
              <a:t>• Hypotheses/Objective</a:t>
            </a:r>
          </a:p>
          <a:p>
            <a:pPr marL="0" indent="0">
              <a:buNone/>
            </a:pPr>
            <a:r>
              <a:rPr lang="en-US" sz="1600" dirty="0"/>
              <a:t>• Scope and Limitations</a:t>
            </a:r>
          </a:p>
          <a:p>
            <a:pPr marL="0" indent="0">
              <a:buNone/>
            </a:pPr>
            <a:r>
              <a:rPr lang="en-US" sz="1600" dirty="0"/>
              <a:t>• Definition of Terms</a:t>
            </a:r>
          </a:p>
          <a:p>
            <a:pPr marL="0" indent="0">
              <a:buNone/>
            </a:pPr>
            <a:r>
              <a:rPr lang="en-US" sz="1600" dirty="0"/>
              <a:t>• Abbreviations</a:t>
            </a:r>
          </a:p>
          <a:p>
            <a:pPr marL="0" indent="0">
              <a:buNone/>
            </a:pPr>
            <a:r>
              <a:rPr lang="en-US" sz="1600" dirty="0"/>
              <a:t>• Background</a:t>
            </a:r>
          </a:p>
          <a:p>
            <a:pPr marL="0" indent="0">
              <a:buNone/>
            </a:pPr>
            <a:r>
              <a:rPr lang="en-US" sz="1600" dirty="0"/>
              <a:t>• Uniqueness of the Research</a:t>
            </a:r>
          </a:p>
          <a:p>
            <a:pPr marL="0" indent="0">
              <a:buNone/>
            </a:pPr>
            <a:r>
              <a:rPr lang="en-US" sz="1600" dirty="0"/>
              <a:t>• Potential Contribution</a:t>
            </a:r>
          </a:p>
          <a:p>
            <a:pPr marL="0" indent="0">
              <a:buNone/>
            </a:pPr>
            <a:r>
              <a:rPr lang="en-US" sz="1600" dirty="0"/>
              <a:t>• Direct Application</a:t>
            </a:r>
          </a:p>
          <a:p>
            <a:pPr marL="0" indent="0">
              <a:buNone/>
            </a:pPr>
            <a:r>
              <a:rPr lang="en-US" sz="1600" dirty="0"/>
              <a:t>• Potential for Technology Transfer</a:t>
            </a:r>
          </a:p>
          <a:p>
            <a:pPr marL="0" indent="0">
              <a:buNone/>
            </a:pPr>
            <a:r>
              <a:rPr lang="en-US" sz="1600" dirty="0"/>
              <a:t>• Methods and Procedures</a:t>
            </a:r>
          </a:p>
          <a:p>
            <a:pPr marL="0" indent="0">
              <a:buNone/>
            </a:pPr>
            <a:r>
              <a:rPr lang="en-US" sz="1600" dirty="0"/>
              <a:t>• Success Criteria</a:t>
            </a:r>
          </a:p>
          <a:p>
            <a:pPr marL="0" indent="0">
              <a:buNone/>
            </a:pPr>
            <a:r>
              <a:rPr lang="en-US" sz="1600" dirty="0"/>
              <a:t>• Qualifications of the Research Team</a:t>
            </a:r>
          </a:p>
          <a:p>
            <a:pPr marL="0" indent="0">
              <a:buNone/>
            </a:pPr>
            <a:r>
              <a:rPr lang="en-US" sz="1600" dirty="0"/>
              <a:t>• Organizational Center Initiative History</a:t>
            </a:r>
          </a:p>
          <a:p>
            <a:pPr marL="0" indent="0">
              <a:buNone/>
            </a:pPr>
            <a:r>
              <a:rPr lang="en-US" sz="1600" dirty="0"/>
              <a:t>• Deliverables/Schedule</a:t>
            </a:r>
          </a:p>
          <a:p>
            <a:pPr marL="0" indent="0">
              <a:buNone/>
            </a:pPr>
            <a:r>
              <a:rPr lang="en-US" sz="1600" dirty="0"/>
              <a:t>• Estimated Cost</a:t>
            </a:r>
          </a:p>
          <a:p>
            <a:pPr marL="0" indent="0">
              <a:buNone/>
            </a:pPr>
            <a:r>
              <a:rPr lang="en-US" sz="1600" dirty="0"/>
              <a:t>• Other Funding Sources</a:t>
            </a:r>
          </a:p>
        </p:txBody>
      </p:sp>
    </p:spTree>
    <p:extLst>
      <p:ext uri="{BB962C8B-B14F-4D97-AF65-F5344CB8AC3E}">
        <p14:creationId xmlns:p14="http://schemas.microsoft.com/office/powerpoint/2010/main" val="61907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example in textbook pages (143-147)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8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761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514"/>
            <a:ext cx="10515600" cy="5578104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/>
              <a:t>Title page (title of project, participants’ names, course name, university name).</a:t>
            </a:r>
          </a:p>
          <a:p>
            <a:r>
              <a:rPr lang="en-US" sz="4900" dirty="0"/>
              <a:t>Table of contents</a:t>
            </a:r>
          </a:p>
          <a:p>
            <a:r>
              <a:rPr lang="en-US" sz="4900" dirty="0"/>
              <a:t>Problem</a:t>
            </a:r>
          </a:p>
          <a:p>
            <a:pPr marL="0" indent="0">
              <a:buNone/>
            </a:pPr>
            <a:r>
              <a:rPr lang="en-US" sz="4900" dirty="0"/>
              <a:t>Why is the project being undertaken? Describe an opportunity or problem that the project will address</a:t>
            </a:r>
          </a:p>
          <a:p>
            <a:r>
              <a:rPr lang="en-US" sz="4900" dirty="0"/>
              <a:t>Objective(s)/vision/Solution</a:t>
            </a:r>
          </a:p>
          <a:p>
            <a:pPr marL="0" lvl="0" indent="0">
              <a:buNone/>
            </a:pPr>
            <a:r>
              <a:rPr lang="en-US" sz="4900" dirty="0"/>
              <a:t>[specific &amp; measurable objective  1]</a:t>
            </a:r>
          </a:p>
          <a:p>
            <a:pPr marL="0" lvl="0" indent="0">
              <a:buNone/>
            </a:pPr>
            <a:r>
              <a:rPr lang="en-US" sz="4900" dirty="0"/>
              <a:t>[specific &amp; measurable objective  2]</a:t>
            </a:r>
          </a:p>
          <a:p>
            <a:pPr marL="0" lvl="0" indent="0">
              <a:buNone/>
            </a:pPr>
            <a:r>
              <a:rPr lang="en-US" sz="4900" dirty="0"/>
              <a:t>[specific &amp; measurable objective  3]</a:t>
            </a:r>
          </a:p>
          <a:p>
            <a:r>
              <a:rPr lang="en-US" sz="4900" dirty="0">
                <a:solidFill>
                  <a:srgbClr val="00B0F0"/>
                </a:solidFill>
              </a:rPr>
              <a:t>Definition of terms</a:t>
            </a:r>
            <a:endParaRPr lang="ar-JO" sz="4900" dirty="0">
              <a:solidFill>
                <a:srgbClr val="00B0F0"/>
              </a:solidFill>
            </a:endParaRPr>
          </a:p>
          <a:p>
            <a:r>
              <a:rPr lang="en-US" sz="4900" dirty="0">
                <a:solidFill>
                  <a:srgbClr val="00B0F0"/>
                </a:solidFill>
              </a:rPr>
              <a:t>Background/overview</a:t>
            </a:r>
          </a:p>
          <a:p>
            <a:r>
              <a:rPr lang="en-US" sz="4900" dirty="0"/>
              <a:t>Related work &amp; uniqueness of research or project</a:t>
            </a:r>
          </a:p>
          <a:p>
            <a:r>
              <a:rPr lang="en-US" sz="4900" dirty="0"/>
              <a:t>Methods and procedures (Methodology)</a:t>
            </a:r>
          </a:p>
          <a:p>
            <a:r>
              <a:rPr lang="en-US" sz="4900" dirty="0"/>
              <a:t>Software &amp; Hardware used </a:t>
            </a:r>
          </a:p>
          <a:p>
            <a:r>
              <a:rPr lang="en-US" sz="4900" dirty="0">
                <a:solidFill>
                  <a:srgbClr val="00B0F0"/>
                </a:solidFill>
              </a:rPr>
              <a:t>References </a:t>
            </a:r>
          </a:p>
          <a:p>
            <a:pPr marL="0" indent="0">
              <a:buNone/>
            </a:pPr>
            <a:r>
              <a:rPr lang="en-US" sz="4900" dirty="0"/>
              <a:t>Ex: References or pages where you read about related work</a:t>
            </a:r>
          </a:p>
          <a:p>
            <a:r>
              <a:rPr lang="en-US" sz="4900" dirty="0"/>
              <a:t>Tasks and Gantt Chart</a:t>
            </a:r>
          </a:p>
          <a:p>
            <a:r>
              <a:rPr lang="en-US" sz="4900" dirty="0"/>
              <a:t>Stakeholders</a:t>
            </a:r>
          </a:p>
          <a:p>
            <a:r>
              <a:rPr lang="en-US" sz="4900" dirty="0"/>
              <a:t>Estimated Costs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8783B3-1E9C-41B1-840F-56447D86FCC9}"/>
              </a:ext>
            </a:extLst>
          </p:cNvPr>
          <p:cNvSpPr txBox="1"/>
          <p:nvPr/>
        </p:nvSpPr>
        <p:spPr>
          <a:xfrm>
            <a:off x="7176654" y="2971800"/>
            <a:ext cx="3491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B0F0"/>
                </a:solidFill>
              </a:rPr>
              <a:t>Note: Choose 2 from the blue titles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3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7271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Time table of tasks and Gantt chart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967038" y="3882186"/>
            <a:ext cx="672850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7030" y="1153944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31781" y="1510849"/>
          <a:ext cx="5026874" cy="423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037">
                  <a:extLst>
                    <a:ext uri="{9D8B030D-6E8A-4147-A177-3AD203B41FA5}">
                      <a16:colId xmlns:a16="http://schemas.microsoft.com/office/drawing/2014/main" val="1031886797"/>
                    </a:ext>
                  </a:extLst>
                </a:gridCol>
                <a:gridCol w="2385661">
                  <a:extLst>
                    <a:ext uri="{9D8B030D-6E8A-4147-A177-3AD203B41FA5}">
                      <a16:colId xmlns:a16="http://schemas.microsoft.com/office/drawing/2014/main" val="862190374"/>
                    </a:ext>
                  </a:extLst>
                </a:gridCol>
                <a:gridCol w="1501176">
                  <a:extLst>
                    <a:ext uri="{9D8B030D-6E8A-4147-A177-3AD203B41FA5}">
                      <a16:colId xmlns:a16="http://schemas.microsoft.com/office/drawing/2014/main" val="3142264465"/>
                    </a:ext>
                  </a:extLst>
                </a:gridCol>
              </a:tblGrid>
              <a:tr h="885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 of 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Start and End Dates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6624473"/>
                  </a:ext>
                </a:extLst>
              </a:tr>
              <a:tr h="786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Phase One /</a:t>
                      </a:r>
                      <a:r>
                        <a:rPr lang="en-US" sz="1600" baseline="0" dirty="0">
                          <a:effectLst/>
                        </a:rPr>
                        <a:t> task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…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796523"/>
                  </a:ext>
                </a:extLst>
              </a:tr>
              <a:tr h="1382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Phase Two  /task</a:t>
                      </a:r>
                      <a:r>
                        <a:rPr lang="en-US" sz="1600" baseline="0" dirty="0">
                          <a:effectLst/>
                        </a:rPr>
                        <a:t>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…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621548"/>
                  </a:ext>
                </a:extLst>
              </a:tr>
              <a:tr h="11801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Phase Three/ task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…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…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6332270"/>
                  </a:ext>
                </a:extLst>
              </a:tr>
            </a:tbl>
          </a:graphicData>
        </a:graphic>
      </p:graphicFrame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64979" y="1332396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430943"/>
            <a:ext cx="5816601" cy="47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92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Estimated cost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669143" y="1364343"/>
          <a:ext cx="8113485" cy="2801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044">
                  <a:extLst>
                    <a:ext uri="{9D8B030D-6E8A-4147-A177-3AD203B41FA5}">
                      <a16:colId xmlns:a16="http://schemas.microsoft.com/office/drawing/2014/main" val="3715114594"/>
                    </a:ext>
                  </a:extLst>
                </a:gridCol>
                <a:gridCol w="3850509">
                  <a:extLst>
                    <a:ext uri="{9D8B030D-6E8A-4147-A177-3AD203B41FA5}">
                      <a16:colId xmlns:a16="http://schemas.microsoft.com/office/drawing/2014/main" val="3426383087"/>
                    </a:ext>
                  </a:extLst>
                </a:gridCol>
                <a:gridCol w="2422932">
                  <a:extLst>
                    <a:ext uri="{9D8B030D-6E8A-4147-A177-3AD203B41FA5}">
                      <a16:colId xmlns:a16="http://schemas.microsoft.com/office/drawing/2014/main" val="1512881530"/>
                    </a:ext>
                  </a:extLst>
                </a:gridCol>
              </a:tblGrid>
              <a:tr h="560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Description of Work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Anticipated Costs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586369"/>
                  </a:ext>
                </a:extLst>
              </a:tr>
              <a:tr h="560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Phase One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…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597068"/>
                  </a:ext>
                </a:extLst>
              </a:tr>
              <a:tr h="560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Phase Two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0258339"/>
                  </a:ext>
                </a:extLst>
              </a:tr>
              <a:tr h="560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Phase Three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…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218437"/>
                  </a:ext>
                </a:extLst>
              </a:tr>
              <a:tr h="560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	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   0.00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1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700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Stakeholders: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fontAlgn="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6000" y="2364808"/>
          <a:ext cx="8128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7649666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87311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14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Supervisor</a:t>
                      </a:r>
                      <a:r>
                        <a:rPr lang="en-US" b="1" dirty="0"/>
                        <a:t> 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44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Student1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153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Student2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08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Company/organization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90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83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504"/>
          </a:xfrm>
        </p:spPr>
        <p:txBody>
          <a:bodyPr/>
          <a:lstStyle/>
          <a:p>
            <a:r>
              <a:rPr lang="en-US" dirty="0"/>
              <a:t>Table of contents example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028" y="1146630"/>
            <a:ext cx="11030857" cy="550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01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404</Words>
  <Application>Microsoft Office PowerPoint</Application>
  <PresentationFormat>Widescreen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Proposals</vt:lpstr>
      <vt:lpstr>PowerPoint Presentation</vt:lpstr>
      <vt:lpstr>PowerPoint Presentation</vt:lpstr>
      <vt:lpstr>PowerPoint Presentation</vt:lpstr>
      <vt:lpstr>Assignment</vt:lpstr>
      <vt:lpstr>Time table of tasks and Gantt chart </vt:lpstr>
      <vt:lpstr>Estimated cost</vt:lpstr>
      <vt:lpstr>PowerPoint Presentation</vt:lpstr>
      <vt:lpstr>Table of contents example</vt:lpstr>
      <vt:lpstr>Notes</vt:lpstr>
      <vt:lpstr>Types of proposals (extra information – not required)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</dc:title>
  <dc:creator>Windows User</dc:creator>
  <cp:lastModifiedBy>mai mimo</cp:lastModifiedBy>
  <cp:revision>127</cp:revision>
  <dcterms:created xsi:type="dcterms:W3CDTF">2019-01-28T19:33:48Z</dcterms:created>
  <dcterms:modified xsi:type="dcterms:W3CDTF">2024-05-13T18:01:51Z</dcterms:modified>
</cp:coreProperties>
</file>