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6" r:id="rId1"/>
    <p:sldMasterId id="2147483679" r:id="rId2"/>
  </p:sldMasterIdLst>
  <p:notesMasterIdLst>
    <p:notesMasterId r:id="rId69"/>
  </p:notesMasterIdLst>
  <p:sldIdLst>
    <p:sldId id="290" r:id="rId3"/>
    <p:sldId id="258" r:id="rId4"/>
    <p:sldId id="293" r:id="rId5"/>
    <p:sldId id="295" r:id="rId6"/>
    <p:sldId id="300" r:id="rId7"/>
    <p:sldId id="301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307" r:id="rId17"/>
    <p:sldId id="428" r:id="rId18"/>
    <p:sldId id="429" r:id="rId19"/>
    <p:sldId id="431" r:id="rId20"/>
    <p:sldId id="430" r:id="rId21"/>
    <p:sldId id="434" r:id="rId22"/>
    <p:sldId id="465" r:id="rId23"/>
    <p:sldId id="435" r:id="rId24"/>
    <p:sldId id="436" r:id="rId25"/>
    <p:sldId id="432" r:id="rId26"/>
    <p:sldId id="433" r:id="rId27"/>
    <p:sldId id="437" r:id="rId28"/>
    <p:sldId id="466" r:id="rId29"/>
    <p:sldId id="438" r:id="rId30"/>
    <p:sldId id="439" r:id="rId31"/>
    <p:sldId id="440" r:id="rId32"/>
    <p:sldId id="441" r:id="rId33"/>
    <p:sldId id="442" r:id="rId34"/>
    <p:sldId id="443" r:id="rId35"/>
    <p:sldId id="444" r:id="rId36"/>
    <p:sldId id="445" r:id="rId37"/>
    <p:sldId id="447" r:id="rId38"/>
    <p:sldId id="448" r:id="rId39"/>
    <p:sldId id="449" r:id="rId40"/>
    <p:sldId id="451" r:id="rId41"/>
    <p:sldId id="453" r:id="rId42"/>
    <p:sldId id="452" r:id="rId43"/>
    <p:sldId id="454" r:id="rId44"/>
    <p:sldId id="455" r:id="rId45"/>
    <p:sldId id="456" r:id="rId46"/>
    <p:sldId id="457" r:id="rId47"/>
    <p:sldId id="458" r:id="rId48"/>
    <p:sldId id="459" r:id="rId49"/>
    <p:sldId id="460" r:id="rId50"/>
    <p:sldId id="461" r:id="rId51"/>
    <p:sldId id="463" r:id="rId52"/>
    <p:sldId id="462" r:id="rId53"/>
    <p:sldId id="464" r:id="rId54"/>
    <p:sldId id="467" r:id="rId55"/>
    <p:sldId id="468" r:id="rId56"/>
    <p:sldId id="469" r:id="rId57"/>
    <p:sldId id="470" r:id="rId58"/>
    <p:sldId id="471" r:id="rId59"/>
    <p:sldId id="472" r:id="rId60"/>
    <p:sldId id="473" r:id="rId61"/>
    <p:sldId id="474" r:id="rId62"/>
    <p:sldId id="475" r:id="rId63"/>
    <p:sldId id="476" r:id="rId64"/>
    <p:sldId id="477" r:id="rId65"/>
    <p:sldId id="478" r:id="rId66"/>
    <p:sldId id="479" r:id="rId67"/>
    <p:sldId id="480" r:id="rId6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211D1E"/>
    <a:srgbClr val="55461C"/>
    <a:srgbClr val="7A6536"/>
    <a:srgbClr val="ACA9A2"/>
    <a:srgbClr val="B1AEA7"/>
    <a:srgbClr val="CFCFC7"/>
    <a:srgbClr val="979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883" autoAdjust="0"/>
  </p:normalViewPr>
  <p:slideViewPr>
    <p:cSldViewPr snapToGrid="0">
      <p:cViewPr>
        <p:scale>
          <a:sx n="100" d="100"/>
          <a:sy n="100" d="100"/>
        </p:scale>
        <p:origin x="211" y="-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785D4-2478-4740-A2AE-667B0F15F17D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4F8D3-EF22-4510-B511-5A9F7C818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40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4F8D3-EF22-4510-B511-5A9F7C8189A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87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3F7E5-48DA-4841-B57F-062E8D2D9C0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3F7E5-48DA-4841-B57F-062E8D2D9C0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3F7E5-48DA-4841-B57F-062E8D2D9C0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3F7E5-48DA-4841-B57F-062E8D2D9C0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3F7E5-48DA-4841-B57F-062E8D2D9C0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3F7E5-48DA-4841-B57F-062E8D2D9C0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6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3F7E5-48DA-4841-B57F-062E8D2D9C0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C15ED-6295-4024-ADAD-04D20A5C9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7753F-6CD3-4716-8A7D-4C85D441C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73702-A501-40FF-A4F5-1022EF754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8884-CA94-47FC-94E1-DE1EEE4DCCDF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92458-76EF-42B5-9609-E7CB86B72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192D9-0947-4E3D-9E48-C8560B359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2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AA68-3B2F-4406-B8F1-D26826C1E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4772D7-1EBD-45A0-A8CF-FD8EF81C8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66B4E-6683-4F95-8DB2-0B7951F73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27C7-0328-40F8-8533-23A2195C1349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B750D-04EC-440D-A59F-98D82303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D975E-EAD1-48D0-B7E9-FE9BC66C1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1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7E1DDC-440C-4A85-9B51-1BBB702895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00819-16DF-4E16-8B39-1F7F536F3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3FF51-B266-42FD-A4A5-6B5B31699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5FC8-32A9-4F49-991A-9C983DE427A7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BC9C7-3102-463C-9466-8C734C596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4ED0B-55C5-44B8-A532-596291685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just"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Falah Mohammed, An Najah National University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27628-5793-427A-8625-D6CD0EE90C88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1032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C15ED-6295-4024-ADAD-04D20A5C9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7753F-6CD3-4716-8A7D-4C85D441C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73702-A501-40FF-A4F5-1022EF754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D200-0CB4-429E-8F93-B3D43457C018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92458-76EF-42B5-9609-E7CB86B72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192D9-0947-4E3D-9E48-C8560B359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288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87401-EDFF-4F98-A2FC-64FD0DDC7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AD026-9B1B-4439-956E-09B091837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 algn="just">
              <a:buFont typeface="Wingdings" panose="05000000000000000000" pitchFamily="2" charset="2"/>
              <a:buChar char="q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just">
              <a:buFont typeface="Wingdings" panose="05000000000000000000" pitchFamily="2" charset="2"/>
              <a:buChar char="q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just">
              <a:buFont typeface="Wingdings" panose="05000000000000000000" pitchFamily="2" charset="2"/>
              <a:buChar char="q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just">
              <a:buFont typeface="Wingdings" panose="05000000000000000000" pitchFamily="2" charset="2"/>
              <a:buChar char="q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just">
              <a:buFont typeface="Wingdings" panose="05000000000000000000" pitchFamily="2" charset="2"/>
              <a:buChar char="q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975F0-14D9-49AC-A6EE-F4711EA33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B40C-1D16-4344-98C8-88A9C0644D27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A1D2E-9943-48D0-8091-B9C69943F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B7872-6FDA-40BF-B5E2-168EF4400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6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C68A-9AC9-4B9F-BBDB-4F98CCA57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8658E-E16F-446D-B31D-C3AF19781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237D-6CCE-4E09-972F-8508047AE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4CE0-5FC4-476C-9411-C9A5C7B34F24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97247-6B7E-44D3-8929-E07DF2AC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6567D-5057-4E1F-9DBD-39CEDC578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472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60F89-DBD3-4F95-827B-CD7ABEE2B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3A8B4-28E6-4074-A4A5-450B9A4DE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0CD26-DE59-473B-82EF-C2BDF696E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73C82-952F-478B-9817-2A062D523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B6AD-C53E-4AB3-A56C-9059369467D4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92D28-84BE-44D6-A373-460984AF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8B128-67A1-4A2E-B659-293A35767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14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A4BA3-354E-47BA-A6FC-C0FFECAE3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65468-89C1-4312-9EC4-699111950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A9306D-39B4-455C-B677-590C03463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3C691B-1207-4DDF-81DF-561B21564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6A2778-F713-4716-9E98-C1A0491BA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B28917-02A3-43BB-80A9-F1BE6271B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E29A-4063-49DA-84E9-4069D446B09B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BF1DA1-31F6-464C-A1B3-222687A5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7F177E-1E9D-4A70-B64D-FCA6CE7E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10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4643D-4F94-44E6-AC55-FAD73AF4D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368CAC-6A75-495F-B47F-659F1F73C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0805-E7A4-4325-8882-4EA45781465E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945187-AD8C-4867-BBAC-B844A83F9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2C5F75-4B66-4505-9AB6-F55C80DEC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311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0C64BF-6CC4-4B5D-8B8C-55A0E5DC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BCA-3169-458C-945F-1FFB5D4FEA66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A3BA4-023E-4751-820E-B00D8B210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27D5B-DCA5-4674-BCC2-FDB678820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87401-EDFF-4F98-A2FC-64FD0DDC7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AD026-9B1B-4439-956E-09B091837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975F0-14D9-49AC-A6EE-F4711EA33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54FCEF-7EE9-4AB1-B2AC-7996CC225F73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A1D2E-9943-48D0-8091-B9C69943F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B7872-6FDA-40BF-B5E2-168EF4400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16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C83A4-22D9-46B8-8FED-462CBCB01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9264F-2DF2-46AF-91FB-9EDF02964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C3317-D3E6-4515-9072-53358AA6C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232FB-80CE-4FA7-A0A5-523656538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1617-0494-47A2-B444-E4F3B1FF7871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48281-5F1C-4B95-8EA7-66D5CD9F7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532B7-6268-40B5-8B63-21F3E1D7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22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5D3FE-7E3D-4B6D-8A36-6A64B98F2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BB3142-6F9A-4FDB-B788-7B2F8E0648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F2001-7600-45FD-9CBF-4CB5602D4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8F5C0-08AC-405C-930F-D55BC1475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0170-2BEB-4492-951D-7941EED0E149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BB1F5-2DD0-496F-8312-0D6A8337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47ECD-027E-43AD-8CDA-4FF537C75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711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AA68-3B2F-4406-B8F1-D26826C1E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4772D7-1EBD-45A0-A8CF-FD8EF81C8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66B4E-6683-4F95-8DB2-0B7951F73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8A67-0835-4408-B056-4BAEA2EC2E80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B750D-04EC-440D-A59F-98D82303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D975E-EAD1-48D0-B7E9-FE9BC66C1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309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7E1DDC-440C-4A85-9B51-1BBB702895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00819-16DF-4E16-8B39-1F7F536F3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3FF51-B266-42FD-A4A5-6B5B31699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0418-EF8B-4099-84A5-A91C5DA60BF8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BC9C7-3102-463C-9466-8C734C596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4ED0B-55C5-44B8-A532-596291685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C68A-9AC9-4B9F-BBDB-4F98CCA57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8658E-E16F-446D-B31D-C3AF19781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237D-6CCE-4E09-972F-8508047AE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83B0-B9C5-418C-90D6-9C6E7C4E6773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97247-6B7E-44D3-8929-E07DF2AC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6567D-5057-4E1F-9DBD-39CEDC578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57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60F89-DBD3-4F95-827B-CD7ABEE2B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3A8B4-28E6-4074-A4A5-450B9A4DE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0CD26-DE59-473B-82EF-C2BDF696E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73C82-952F-478B-9817-2A062D523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B3A8-1A26-41D0-A6E7-23FD9C2644B9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92D28-84BE-44D6-A373-460984AF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8B128-67A1-4A2E-B659-293A35767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4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A4BA3-354E-47BA-A6FC-C0FFECAE3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65468-89C1-4312-9EC4-699111950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A9306D-39B4-455C-B677-590C03463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3C691B-1207-4DDF-81DF-561B21564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6A2778-F713-4716-9E98-C1A0491BA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B28917-02A3-43BB-80A9-F1BE6271B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6BD6-4D0B-4AD5-97DF-DE47C4CEBBDD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BF1DA1-31F6-464C-A1B3-222687A5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7F177E-1E9D-4A70-B64D-FCA6CE7E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4643D-4F94-44E6-AC55-FAD73AF4D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368CAC-6A75-495F-B47F-659F1F73C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799B-2595-40E8-AD7E-1741B1C8CEB5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945187-AD8C-4867-BBAC-B844A83F9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2C5F75-4B66-4505-9AB6-F55C80DEC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0C64BF-6CC4-4B5D-8B8C-55A0E5DC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97AE-CD95-4CC7-9891-1213D9D948A1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A3BA4-023E-4751-820E-B00D8B210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27D5B-DCA5-4674-BCC2-FDB678820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2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C83A4-22D9-46B8-8FED-462CBCB01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9264F-2DF2-46AF-91FB-9EDF02964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C3317-D3E6-4515-9072-53358AA6C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232FB-80CE-4FA7-A0A5-523656538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44DC-411D-4024-829D-93D67AC1BD77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48281-5F1C-4B95-8EA7-66D5CD9F7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532B7-6268-40B5-8B63-21F3E1D7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0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5D3FE-7E3D-4B6D-8A36-6A64B98F2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BB3142-6F9A-4FDB-B788-7B2F8E0648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F2001-7600-45FD-9CBF-4CB5602D4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8F5C0-08AC-405C-930F-D55BC1475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74DF-3406-430C-85F7-E6818C6546B4}" type="datetime1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BB1F5-2DD0-496F-8312-0D6A8337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47ECD-027E-43AD-8CDA-4FF537C75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3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707BD-31C4-473E-9124-E8A2167DD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9D40A-35C9-4D2D-8CAA-4A5B3F909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55E77-061C-4613-945D-9653BB48B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F4F6A-FA2F-45B8-8611-70900E6DB833}" type="datetime1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99D56-3C10-4645-BCDB-A4924FEAB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B8832-E1DA-42AB-8073-23EF6DB19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4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0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just" defTabSz="685800" rtl="0" eaLnBrk="1" latinLnBrk="0" hangingPunct="1">
        <a:lnSpc>
          <a:spcPct val="100000"/>
        </a:lnSpc>
        <a:spcBef>
          <a:spcPts val="750"/>
        </a:spcBef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just" defTabSz="685800" rtl="0" eaLnBrk="1" latinLnBrk="0" hangingPunct="1">
        <a:lnSpc>
          <a:spcPct val="100000"/>
        </a:lnSpc>
        <a:spcBef>
          <a:spcPts val="375"/>
        </a:spcBef>
        <a:buFont typeface="Wingdings" panose="05000000000000000000" pitchFamily="2" charset="2"/>
        <a:buChar char="q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just" defTabSz="685800" rtl="0" eaLnBrk="1" latinLnBrk="0" hangingPunct="1">
        <a:lnSpc>
          <a:spcPct val="100000"/>
        </a:lnSpc>
        <a:spcBef>
          <a:spcPts val="375"/>
        </a:spcBef>
        <a:buFont typeface="Wingdings" panose="05000000000000000000" pitchFamily="2" charset="2"/>
        <a:buChar char="q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just" defTabSz="685800" rtl="0" eaLnBrk="1" latinLnBrk="0" hangingPunct="1">
        <a:lnSpc>
          <a:spcPct val="100000"/>
        </a:lnSpc>
        <a:spcBef>
          <a:spcPts val="375"/>
        </a:spcBef>
        <a:buFont typeface="Wingdings" panose="05000000000000000000" pitchFamily="2" charset="2"/>
        <a:buChar char="q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just" defTabSz="685800" rtl="0" eaLnBrk="1" latinLnBrk="0" hangingPunct="1">
        <a:lnSpc>
          <a:spcPct val="100000"/>
        </a:lnSpc>
        <a:spcBef>
          <a:spcPts val="375"/>
        </a:spcBef>
        <a:buFont typeface="Wingdings" panose="05000000000000000000" pitchFamily="2" charset="2"/>
        <a:buChar char="q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707BD-31C4-473E-9124-E8A2167DD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9D40A-35C9-4D2D-8CAA-4A5B3F909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55E77-061C-4613-945D-9653BB48B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F00F-8F74-466A-84E6-34C62C8BFA84}" type="datetime1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99D56-3C10-4645-BCDB-A4924FEAB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4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B8832-E1DA-42AB-8073-23EF6DB19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4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84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4400" kern="1200" smtClean="0">
          <a:solidFill>
            <a:srgbClr val="FF00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5.w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6.png"/><Relationship Id="rId7" Type="http://schemas.openxmlformats.org/officeDocument/2006/relationships/image" Target="../media/image5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png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8" Type="http://schemas.openxmlformats.org/officeDocument/2006/relationships/image" Target="../media/image193.png"/><Relationship Id="rId12" Type="http://schemas.openxmlformats.org/officeDocument/2006/relationships/image" Target="../media/image24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5" Type="http://schemas.openxmlformats.org/officeDocument/2006/relationships/image" Target="../media/image19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247.png"/></Relationships>
</file>

<file path=ppt/slides/_rels/slide44.xml.rels><?xml version="1.0" encoding="UTF-8" standalone="yes"?>
<Relationships xmlns="http://schemas.openxmlformats.org/package/2006/relationships"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01.pn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9.png"/><Relationship Id="rId8" Type="http://schemas.openxmlformats.org/officeDocument/2006/relationships/image" Target="../media/image211.png"/><Relationship Id="rId7" Type="http://schemas.openxmlformats.org/officeDocument/2006/relationships/image" Target="../media/image2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9.png"/><Relationship Id="rId11" Type="http://schemas.openxmlformats.org/officeDocument/2006/relationships/image" Target="../media/image214.png"/><Relationship Id="rId15" Type="http://schemas.openxmlformats.org/officeDocument/2006/relationships/image" Target="../media/image46.png"/><Relationship Id="rId10" Type="http://schemas.openxmlformats.org/officeDocument/2006/relationships/image" Target="../media/image213.png"/><Relationship Id="rId14" Type="http://schemas.openxmlformats.org/officeDocument/2006/relationships/image" Target="../media/image45.png"/><Relationship Id="rId9" Type="http://schemas.openxmlformats.org/officeDocument/2006/relationships/image" Target="../media/image212.png"/></Relationships>
</file>

<file path=ppt/slides/_rels/slide4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8.png"/><Relationship Id="rId17" Type="http://schemas.openxmlformats.org/officeDocument/2006/relationships/image" Target="../media/image47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15" Type="http://schemas.openxmlformats.org/officeDocument/2006/relationships/image" Target="../media/image25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23.png"/></Relationships>
</file>

<file path=ppt/slides/_rels/slide48.xml.rels><?xml version="1.0" encoding="UTF-8" standalone="yes"?>
<Relationships xmlns="http://schemas.openxmlformats.org/package/2006/relationships"><Relationship Id="rId7" Type="http://schemas.openxmlformats.org/officeDocument/2006/relationships/image" Target="../media/image5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2.png"/></Relationships>
</file>

<file path=ppt/slides/_rels/slide49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56.png"/><Relationship Id="rId1" Type="http://schemas.openxmlformats.org/officeDocument/2006/relationships/slideLayout" Target="../slideLayouts/slideLayout14.xml"/><Relationship Id="rId11" Type="http://schemas.openxmlformats.org/officeDocument/2006/relationships/image" Target="../media/image54.png"/><Relationship Id="rId10" Type="http://schemas.openxmlformats.org/officeDocument/2006/relationships/image" Target="../media/image2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7" Type="http://schemas.openxmlformats.org/officeDocument/2006/relationships/image" Target="../media/image5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7.png"/><Relationship Id="rId9" Type="http://schemas.openxmlformats.org/officeDocument/2006/relationships/image" Target="../media/image25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7" Type="http://schemas.openxmlformats.org/officeDocument/2006/relationships/image" Target="../media/image6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7" Type="http://schemas.openxmlformats.org/officeDocument/2006/relationships/image" Target="../media/image7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99.png"/><Relationship Id="rId3" Type="http://schemas.openxmlformats.org/officeDocument/2006/relationships/image" Target="../media/image78.png"/><Relationship Id="rId7" Type="http://schemas.openxmlformats.org/officeDocument/2006/relationships/image" Target="../media/image83.png"/><Relationship Id="rId12" Type="http://schemas.openxmlformats.org/officeDocument/2006/relationships/image" Target="../media/image9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2.png"/><Relationship Id="rId11" Type="http://schemas.openxmlformats.org/officeDocument/2006/relationships/image" Target="../media/image97.png"/><Relationship Id="rId5" Type="http://schemas.openxmlformats.org/officeDocument/2006/relationships/image" Target="../media/image80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64.png"/><Relationship Id="rId9" Type="http://schemas.openxmlformats.org/officeDocument/2006/relationships/image" Target="../media/image85.png"/><Relationship Id="rId14" Type="http://schemas.openxmlformats.org/officeDocument/2006/relationships/image" Target="../media/image10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96.png"/><Relationship Id="rId18" Type="http://schemas.openxmlformats.org/officeDocument/2006/relationships/image" Target="../media/image106.png"/><Relationship Id="rId12" Type="http://schemas.openxmlformats.org/officeDocument/2006/relationships/image" Target="../media/image64.png"/><Relationship Id="rId7" Type="http://schemas.openxmlformats.org/officeDocument/2006/relationships/image" Target="../media/image82.png"/><Relationship Id="rId17" Type="http://schemas.openxmlformats.org/officeDocument/2006/relationships/image" Target="../media/image100.pn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14.xml"/><Relationship Id="rId11" Type="http://schemas.openxmlformats.org/officeDocument/2006/relationships/image" Target="../media/image102.png"/><Relationship Id="rId15" Type="http://schemas.openxmlformats.org/officeDocument/2006/relationships/image" Target="../media/image104.png"/><Relationship Id="rId10" Type="http://schemas.openxmlformats.org/officeDocument/2006/relationships/image" Target="../media/image85.png"/><Relationship Id="rId4" Type="http://schemas.openxmlformats.org/officeDocument/2006/relationships/image" Target="../media/image80.png"/><Relationship Id="rId9" Type="http://schemas.openxmlformats.org/officeDocument/2006/relationships/image" Target="../media/image84.png"/><Relationship Id="rId14" Type="http://schemas.openxmlformats.org/officeDocument/2006/relationships/image" Target="../media/image10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7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11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D8D917-11AC-435D-9DC3-05233E9DAE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Angle modulation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D0C773-D9DA-4335-BF47-CF55B55911C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Falah Mohammed, An Najah National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4185E-80EB-47C4-9FEC-C8B3083318F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0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9F72-E71B-4729-A49F-AAC1C6A38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325563"/>
          </a:xfrm>
        </p:spPr>
        <p:txBody>
          <a:bodyPr/>
          <a:lstStyle/>
          <a:p>
            <a:r>
              <a:rPr lang="en-US" dirty="0"/>
              <a:t>Narrowband FM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9D143A-FEC3-4E64-A5A2-C4B3F51154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71852"/>
                <a:ext cx="7886700" cy="49536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nary>
                        <m:nary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n-US" altLang="ko-KR" sz="1800" b="0" i="0" smtClean="0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ko-KR" sz="1800" dirty="0"/>
              </a:p>
              <a:p>
                <a:r>
                  <a:rPr lang="en-US" altLang="ko-KR" sz="1800" dirty="0"/>
                  <a:t>The term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ko-KR" sz="1800" dirty="0"/>
                  <a:t> is known as the FM modulation constant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ko-KR" sz="1800" dirty="0"/>
              </a:p>
              <a:p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ko-KR" sz="1800" b="0" dirty="0"/>
                  <a:t> is also know as the peak phase deviation of the carrier,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ko-KR" sz="1800" b="0" dirty="0"/>
                  <a:t> is measured in radians/second</a:t>
                </a:r>
              </a:p>
              <a:p>
                <a:r>
                  <a:rPr lang="en-US" altLang="ko-KR" sz="1800" dirty="0"/>
                  <a:t>For narrow band FM (NBFM) typically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altLang="ko-KR" sz="1800" b="0" dirty="0"/>
              </a:p>
              <a:p>
                <a:r>
                  <a:rPr lang="en-US" altLang="ko-KR" sz="1800" b="0" dirty="0"/>
                  <a:t>For values of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altLang="ko-KR" sz="1800" b="0" dirty="0"/>
                  <a:t> the modulation is known as wideband FM</a:t>
                </a:r>
              </a:p>
              <a:p>
                <a:r>
                  <a:rPr lang="en-US" altLang="ko-KR" sz="1800" dirty="0"/>
                  <a:t>The expression for NBFM signal when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1800" dirty="0"/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𝑁𝐵𝐹𝑀</m:t>
                          </m:r>
                        </m:sub>
                      </m:sSub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func>
                                <m:func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8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altLang="ko-KR" sz="1800" b="0" dirty="0"/>
              </a:p>
              <a:p>
                <a:r>
                  <a:rPr lang="en-US" altLang="ko-KR" sz="1800" dirty="0"/>
                  <a:t>The general expression for the NBFM modulated signal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𝑁𝐵𝐹𝑀</m:t>
                          </m:r>
                        </m:sub>
                      </m:sSub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nary>
                                <m:nary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d>
                                    <m:d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func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𝑝𝑟𝑜𝑣𝑖𝑑𝑒𝑑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ko-KR" sz="1800" dirty="0"/>
              </a:p>
              <a:p>
                <a:endParaRPr lang="en-US" altLang="ko-KR" sz="1800" b="0" dirty="0"/>
              </a:p>
              <a:p>
                <a:endParaRPr lang="en-US" sz="1800" dirty="0"/>
              </a:p>
              <a:p>
                <a:endParaRPr lang="en-US" sz="18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9D143A-FEC3-4E64-A5A2-C4B3F51154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71852"/>
                <a:ext cx="7886700" cy="4953679"/>
              </a:xfrm>
              <a:blipFill>
                <a:blip r:embed="rId2"/>
                <a:stretch>
                  <a:fillRect l="-464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15891-51A1-4417-A030-FBB17FDF9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35414A-C845-415B-BAD6-A021949C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CE88801-36FE-426F-8BDE-23FFA4D1CC6D}"/>
              </a:ext>
            </a:extLst>
          </p:cNvPr>
          <p:cNvSpPr/>
          <p:nvPr/>
        </p:nvSpPr>
        <p:spPr>
          <a:xfrm>
            <a:off x="5913564" y="2497415"/>
            <a:ext cx="2057400" cy="427514"/>
          </a:xfrm>
          <a:prstGeom prst="wedgeRectCallout">
            <a:avLst>
              <a:gd name="adj1" fmla="val -72258"/>
              <a:gd name="adj2" fmla="val -5250"/>
            </a:avLst>
          </a:prstGeom>
          <a:solidFill>
            <a:srgbClr val="FF00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Peak phase deviation</a:t>
            </a:r>
          </a:p>
        </p:txBody>
      </p:sp>
    </p:spTree>
    <p:extLst>
      <p:ext uri="{BB962C8B-B14F-4D97-AF65-F5344CB8AC3E}">
        <p14:creationId xmlns:p14="http://schemas.microsoft.com/office/powerpoint/2010/main" val="474519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9F72-E71B-4729-A49F-AAC1C6A3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Bandwidth, and block diagram representation of NBFM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9D143A-FEC3-4E64-A5A2-C4B3F51154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84325"/>
                <a:ext cx="411861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bandwidth required for the NBFM signal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is the bandwidth (largest frequency component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9D143A-FEC3-4E64-A5A2-C4B3F51154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84325"/>
                <a:ext cx="4118610" cy="4351338"/>
              </a:xfrm>
              <a:blipFill>
                <a:blip r:embed="rId2"/>
                <a:stretch>
                  <a:fillRect l="-1923" t="-980" r="-2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15891-51A1-4417-A030-FBB17FDF9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35414A-C845-415B-BAD6-A021949C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F197CF8-532A-41CE-A479-2D2016600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260" y="1690689"/>
            <a:ext cx="4183676" cy="19739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E26FB3D-CE75-429F-8578-EB5B4D36DFE4}"/>
                  </a:ext>
                </a:extLst>
              </p:cNvPr>
              <p:cNvSpPr txBox="1"/>
              <p:nvPr/>
            </p:nvSpPr>
            <p:spPr>
              <a:xfrm>
                <a:off x="-187960" y="4317257"/>
                <a:ext cx="9144000" cy="1958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𝑁𝐵𝐹𝑀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nary>
                                <m:nary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𝑁𝐵𝐹𝑀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func>
                      <m:nary>
                        <m:nary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altLang="ko-KR" b="0" i="1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)−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nary>
                            <m:nary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nary>
                          <m:r>
                            <m:rPr>
                              <m:sty m:val="p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fun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𝑁𝐵𝐹𝑀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nary>
                        <m:nary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altLang="ko-KR" b="0" i="1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E26FB3D-CE75-429F-8578-EB5B4D36D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7960" y="4317257"/>
                <a:ext cx="9144000" cy="19587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41A886B-A279-4CBE-8FDE-87345A2446D7}"/>
              </a:ext>
            </a:extLst>
          </p:cNvPr>
          <p:cNvCxnSpPr/>
          <p:nvPr/>
        </p:nvCxnSpPr>
        <p:spPr>
          <a:xfrm flipV="1">
            <a:off x="3175000" y="5052787"/>
            <a:ext cx="1209040" cy="487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1A06599-2A85-433B-B09F-5A63DF0B55C8}"/>
              </a:ext>
            </a:extLst>
          </p:cNvPr>
          <p:cNvSpPr txBox="1"/>
          <p:nvPr/>
        </p:nvSpPr>
        <p:spPr>
          <a:xfrm>
            <a:off x="4304032" y="4883510"/>
            <a:ext cx="455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66"/>
                </a:solidFill>
              </a:rPr>
              <a:t>1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734322D-878A-48A6-9726-7D7F89902EE7}"/>
              </a:ext>
            </a:extLst>
          </p:cNvPr>
          <p:cNvCxnSpPr>
            <a:cxnSpLocks/>
          </p:cNvCxnSpPr>
          <p:nvPr/>
        </p:nvCxnSpPr>
        <p:spPr>
          <a:xfrm flipV="1">
            <a:off x="6294293" y="4957249"/>
            <a:ext cx="1209040" cy="583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8DA806A-9709-4219-B77D-74971E4E2B83}"/>
                  </a:ext>
                </a:extLst>
              </p:cNvPr>
              <p:cNvSpPr txBox="1"/>
              <p:nvPr/>
            </p:nvSpPr>
            <p:spPr>
              <a:xfrm>
                <a:off x="7118595" y="4431409"/>
                <a:ext cx="1545936" cy="711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nary>
                        <m:naryPr>
                          <m:ctrlPr>
                            <a:rPr lang="en-US" altLang="ko-KR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altLang="ko-KR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altLang="ko-KR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altLang="ko-KR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8DA806A-9709-4219-B77D-74971E4E2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595" y="4431409"/>
                <a:ext cx="1545936" cy="7117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9602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9F72-E71B-4729-A49F-AAC1C6A3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Narrowband PM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9D143A-FEC3-4E64-A5A2-C4B3F51154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To formulate the narrow band PM modulation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i="1" dirty="0"/>
              </a:p>
              <a:p>
                <a:r>
                  <a:rPr lang="en-US" dirty="0"/>
                  <a:t>The instantaneous phase  of the carrier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ko-KR" b="0" dirty="0"/>
              </a:p>
              <a:p>
                <a:pPr marL="0" indent="0">
                  <a:buNone/>
                </a:pPr>
                <a:r>
                  <a:rPr lang="en-US" altLang="ko-KR" b="0" dirty="0"/>
                  <a:t>The instantaneous frequency is given by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b="0" dirty="0"/>
              </a:p>
              <a:p>
                <a:r>
                  <a:rPr lang="en-US" altLang="ko-KR" b="0" dirty="0"/>
                  <a:t>The peak frequency deviation from the carrier is obtained when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=−1</m:t>
                        </m:r>
                      </m:e>
                    </m:func>
                  </m:oMath>
                </a14:m>
                <a:r>
                  <a:rPr lang="en-US" altLang="ko-KR" b="0" dirty="0"/>
                  <a:t>, therefore we can write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altLang="ko-KR" b="0" dirty="0"/>
              </a:p>
              <a:p>
                <a:pPr marL="0" indent="0">
                  <a:buNone/>
                </a:pPr>
                <a:endParaRPr lang="en-US" altLang="ko-KR" b="0" dirty="0"/>
              </a:p>
              <a:p>
                <a:endParaRPr lang="en-US" dirty="0"/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9D143A-FEC3-4E64-A5A2-C4B3F51154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980" r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15891-51A1-4417-A030-FBB17FDF9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35414A-C845-415B-BAD6-A021949C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CE88801-36FE-426F-8BDE-23FFA4D1CC6D}"/>
              </a:ext>
            </a:extLst>
          </p:cNvPr>
          <p:cNvSpPr/>
          <p:nvPr/>
        </p:nvSpPr>
        <p:spPr>
          <a:xfrm>
            <a:off x="6576688" y="5826443"/>
            <a:ext cx="2057400" cy="350520"/>
          </a:xfrm>
          <a:prstGeom prst="wedgeRectCallout">
            <a:avLst>
              <a:gd name="adj1" fmla="val -218856"/>
              <a:gd name="adj2" fmla="val -76347"/>
            </a:avLst>
          </a:prstGeom>
          <a:solidFill>
            <a:srgbClr val="FF00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Peak frequency deviation</a:t>
            </a:r>
          </a:p>
        </p:txBody>
      </p:sp>
    </p:spTree>
    <p:extLst>
      <p:ext uri="{BB962C8B-B14F-4D97-AF65-F5344CB8AC3E}">
        <p14:creationId xmlns:p14="http://schemas.microsoft.com/office/powerpoint/2010/main" val="3813196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9F72-E71B-4729-A49F-AAC1C6A3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Narrowband PM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9D143A-FEC3-4E64-A5A2-C4B3F51154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35125"/>
                <a:ext cx="7886700" cy="435133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altLang="ko-KR" dirty="0"/>
                  <a:t>The term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ko-KR" dirty="0"/>
                  <a:t> is known as the PM modulation constant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altLang="ko-KR" dirty="0"/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ko-KR" b="0" dirty="0"/>
                  <a:t> is also know as the peak phase deviation of the carrier,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ko-KR" b="0" dirty="0"/>
                  <a:t> is measured in radians/second</a:t>
                </a:r>
              </a:p>
              <a:p>
                <a:r>
                  <a:rPr lang="en-US" altLang="ko-KR" dirty="0"/>
                  <a:t>For narrow band PM (NBPM) typically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≤0.5</m:t>
                    </m:r>
                  </m:oMath>
                </a14:m>
                <a:r>
                  <a:rPr lang="en-US" altLang="ko-KR" b="0" dirty="0"/>
                  <a:t> </a:t>
                </a:r>
              </a:p>
              <a:p>
                <a:r>
                  <a:rPr lang="en-US" altLang="ko-KR" b="0" dirty="0"/>
                  <a:t>For values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&gt;0.5</m:t>
                    </m:r>
                  </m:oMath>
                </a14:m>
                <a:r>
                  <a:rPr lang="en-US" altLang="ko-KR" b="0" dirty="0"/>
                  <a:t> the modulation is known as wideband PM</a:t>
                </a:r>
              </a:p>
              <a:p>
                <a:r>
                  <a:rPr lang="en-US" altLang="ko-KR" dirty="0"/>
                  <a:t>The expression for NBPM signal when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𝑁𝐵𝐹𝑀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altLang="ko-KR" b="0" dirty="0"/>
              </a:p>
              <a:p>
                <a:r>
                  <a:rPr lang="en-US" altLang="ko-KR" dirty="0"/>
                  <a:t>The general expression for the NBPM modulated signal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𝑁𝐵𝑃𝑀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𝑝𝑟𝑜𝑣𝑖𝑑𝑒𝑑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𝑡h𝑎𝑡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≤0.5 </m:t>
                      </m:r>
                    </m:oMath>
                  </m:oMathPara>
                </a14:m>
                <a:endParaRPr lang="en-US" altLang="ko-KR" dirty="0"/>
              </a:p>
              <a:p>
                <a:endParaRPr lang="en-US" altLang="ko-KR" b="0" dirty="0"/>
              </a:p>
              <a:p>
                <a:endParaRPr lang="en-US" dirty="0"/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9D143A-FEC3-4E64-A5A2-C4B3F51154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35125"/>
                <a:ext cx="7886700" cy="4351338"/>
              </a:xfrm>
              <a:blipFill>
                <a:blip r:embed="rId2"/>
                <a:stretch>
                  <a:fillRect l="-696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15891-51A1-4417-A030-FBB17FDF9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35414A-C845-415B-BAD6-A021949C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CE88801-36FE-426F-8BDE-23FFA4D1CC6D}"/>
              </a:ext>
            </a:extLst>
          </p:cNvPr>
          <p:cNvSpPr/>
          <p:nvPr/>
        </p:nvSpPr>
        <p:spPr>
          <a:xfrm>
            <a:off x="6348571" y="2359092"/>
            <a:ext cx="2057400" cy="427514"/>
          </a:xfrm>
          <a:prstGeom prst="wedgeRectCallout">
            <a:avLst>
              <a:gd name="adj1" fmla="val -80024"/>
              <a:gd name="adj2" fmla="val -30169"/>
            </a:avLst>
          </a:prstGeom>
          <a:solidFill>
            <a:srgbClr val="FF00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Peak phase deviation</a:t>
            </a:r>
          </a:p>
        </p:txBody>
      </p:sp>
    </p:spTree>
    <p:extLst>
      <p:ext uri="{BB962C8B-B14F-4D97-AF65-F5344CB8AC3E}">
        <p14:creationId xmlns:p14="http://schemas.microsoft.com/office/powerpoint/2010/main" val="2556565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9F72-E71B-4729-A49F-AAC1C6A3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Bandwidth, and block diagram representation of NBPM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9D143A-FEC3-4E64-A5A2-C4B3F51154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35125"/>
                <a:ext cx="411861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The bandwidth required for the NBPM signal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dirty="0"/>
                  <a:t> is the bandwidth (largest frequency component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/>
                  <a:t>)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9D143A-FEC3-4E64-A5A2-C4B3F51154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35125"/>
                <a:ext cx="4118610" cy="4351338"/>
              </a:xfrm>
              <a:blipFill>
                <a:blip r:embed="rId2"/>
                <a:stretch>
                  <a:fillRect l="-1331" t="-560" r="-1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15891-51A1-4417-A030-FBB17FDF9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35414A-C845-415B-BAD6-A021949C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43875E-A166-4DC8-BC2F-720E5A6D2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260" y="1528128"/>
            <a:ext cx="4367143" cy="23871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22305F-46D0-4E78-A316-69FA81EE8F3F}"/>
                  </a:ext>
                </a:extLst>
              </p:cNvPr>
              <p:cNvSpPr txBox="1"/>
              <p:nvPr/>
            </p:nvSpPr>
            <p:spPr>
              <a:xfrm>
                <a:off x="1305016" y="3521876"/>
                <a:ext cx="8334591" cy="1219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𝑁𝐵𝑃𝑀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𝑁𝐵𝐹𝑀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𝑁𝐵𝐹𝑀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22305F-46D0-4E78-A316-69FA81EE8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016" y="3521876"/>
                <a:ext cx="8334591" cy="12198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C7482CA-7C11-4D91-B865-3058FDCE193A}"/>
              </a:ext>
            </a:extLst>
          </p:cNvPr>
          <p:cNvCxnSpPr>
            <a:cxnSpLocks/>
          </p:cNvCxnSpPr>
          <p:nvPr/>
        </p:nvCxnSpPr>
        <p:spPr>
          <a:xfrm flipV="1">
            <a:off x="4640940" y="3989232"/>
            <a:ext cx="1198880" cy="375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C895A94-6858-4A1D-9B0F-6B7DDFDA93D1}"/>
                  </a:ext>
                </a:extLst>
              </p:cNvPr>
              <p:cNvSpPr txBox="1"/>
              <p:nvPr/>
            </p:nvSpPr>
            <p:spPr>
              <a:xfrm>
                <a:off x="5619992" y="3804566"/>
                <a:ext cx="5785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FF0066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C895A94-6858-4A1D-9B0F-6B7DDFDA9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992" y="3804566"/>
                <a:ext cx="57851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547E460-4870-46E9-9019-62B4CD7EBE03}"/>
                  </a:ext>
                </a:extLst>
              </p:cNvPr>
              <p:cNvSpPr txBox="1"/>
              <p:nvPr/>
            </p:nvSpPr>
            <p:spPr>
              <a:xfrm>
                <a:off x="8278681" y="3636659"/>
                <a:ext cx="578519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66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547E460-4870-46E9-9019-62B4CD7EB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681" y="3636659"/>
                <a:ext cx="578519" cy="390748"/>
              </a:xfrm>
              <a:prstGeom prst="rect">
                <a:avLst/>
              </a:prstGeom>
              <a:blipFill>
                <a:blip r:embed="rId6"/>
                <a:stretch>
                  <a:fillRect r="-3894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7C07750-E826-49E4-ACB7-55CA31CED503}"/>
              </a:ext>
            </a:extLst>
          </p:cNvPr>
          <p:cNvCxnSpPr>
            <a:cxnSpLocks/>
          </p:cNvCxnSpPr>
          <p:nvPr/>
        </p:nvCxnSpPr>
        <p:spPr>
          <a:xfrm flipV="1">
            <a:off x="7351827" y="3934820"/>
            <a:ext cx="1138575" cy="393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9B2F6FB-94AA-4293-B6ED-F6249D621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568" y="4752843"/>
            <a:ext cx="4747812" cy="14504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A6E5A4-059A-41FA-8F4C-68375F6062FA}"/>
              </a:ext>
            </a:extLst>
          </p:cNvPr>
          <p:cNvSpPr txBox="1"/>
          <p:nvPr/>
        </p:nvSpPr>
        <p:spPr>
          <a:xfrm>
            <a:off x="4462191" y="5351223"/>
            <a:ext cx="2894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NBFM, NBPM generation block diagram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CF386A-0824-4894-94E2-87BF1C7ABA36}"/>
              </a:ext>
            </a:extLst>
          </p:cNvPr>
          <p:cNvSpPr/>
          <p:nvPr/>
        </p:nvSpPr>
        <p:spPr>
          <a:xfrm>
            <a:off x="4929484" y="5089401"/>
            <a:ext cx="310896" cy="188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628ED1-A516-463E-97AA-77DFF583DE25}"/>
                  </a:ext>
                </a:extLst>
              </p:cNvPr>
              <p:cNvSpPr txBox="1"/>
              <p:nvPr/>
            </p:nvSpPr>
            <p:spPr>
              <a:xfrm>
                <a:off x="4958017" y="5172518"/>
                <a:ext cx="78831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628ED1-A516-463E-97AA-77DFF583D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17" y="5172518"/>
                <a:ext cx="788310" cy="2462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8840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FM, PM comparison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Falah Mohammed, An Najah National University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379233-EAE1-4BC7-ACE2-FABD582F58C0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5" descr="04_01tbl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0565" y="2057400"/>
            <a:ext cx="8771035" cy="418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2205037" y="3657600"/>
          <a:ext cx="32051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6" imgW="1828800" imgH="393480" progId="Equation.3">
                  <p:embed/>
                </p:oleObj>
              </mc:Choice>
              <mc:Fallback>
                <p:oleObj name="Equation" r:id="rId6" imgW="1828800" imgH="393480" progId="Equation.3">
                  <p:embed/>
                  <p:pic>
                    <p:nvPicPr>
                      <p:cNvPr id="5939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37" y="3657600"/>
                        <a:ext cx="320516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84181-A572-4150-ABC5-D6743D1E5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Wideband FM modulation, transmission bandwidth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C5AA1-169A-48F0-8C24-A532BA065F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Wide band FM modulation is usually obtained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major problem in wide band FM modulation is to compute its required transmission bandwidth</a:t>
                </a:r>
              </a:p>
              <a:p>
                <a:r>
                  <a:rPr lang="en-US" dirty="0"/>
                  <a:t>The bandwidth can be computed by computing the Fourier transform of the wideband FM signal which can be computed by the use of the Bessel function</a:t>
                </a:r>
              </a:p>
              <a:p>
                <a:r>
                  <a:rPr lang="en-US" dirty="0"/>
                  <a:t>The bandwidth can be computed by using one of the following ways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dirty="0"/>
                  <a:t>Using the harmonics generated by the Bessel function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dirty="0"/>
                  <a:t>Approximated by Carson’s rule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C5AA1-169A-48F0-8C24-A532BA065F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50" t="-700" r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EF5FD4-DF1D-4631-8AC0-B160473AC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2A5D9-B4BB-4288-849C-4EB3EF8C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38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84181-A572-4150-ABC5-D6743D1E5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Wideband FM modulation, transmission bandwidth using Bessel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C5AA1-169A-48F0-8C24-A532BA065F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3506470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The bandwidth using the Bessel function can be computed from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number of the Bessel function component  (spectrum harmonic) whose magnitude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≥0.01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is the maximum frequency component contained within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C5AA1-169A-48F0-8C24-A532BA065F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3506470" cy="4351338"/>
              </a:xfrm>
              <a:blipFill>
                <a:blip r:embed="rId2"/>
                <a:stretch>
                  <a:fillRect l="-1913" t="-700" r="-2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EF5FD4-DF1D-4631-8AC0-B160473AC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2A5D9-B4BB-4288-849C-4EB3EF8C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A47C44-7EDA-478D-AD1B-CBD73A63F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461" y="1494909"/>
            <a:ext cx="2716554" cy="47717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1D07CF-5751-48E8-8AB8-C0F0DFF9E5D0}"/>
              </a:ext>
            </a:extLst>
          </p:cNvPr>
          <p:cNvSpPr txBox="1"/>
          <p:nvPr/>
        </p:nvSpPr>
        <p:spPr>
          <a:xfrm>
            <a:off x="6457950" y="4718482"/>
            <a:ext cx="257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Magnitude spectrum of the FM generated signal</a:t>
            </a:r>
          </a:p>
        </p:txBody>
      </p:sp>
    </p:spTree>
    <p:extLst>
      <p:ext uri="{BB962C8B-B14F-4D97-AF65-F5344CB8AC3E}">
        <p14:creationId xmlns:p14="http://schemas.microsoft.com/office/powerpoint/2010/main" val="3105990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84181-A572-4150-ABC5-D6743D1E5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Wideband FM modulation, transmission bandwidth using Carson’s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C5AA1-169A-48F0-8C24-A532BA065F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05280"/>
                <a:ext cx="8312150" cy="4571683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300" dirty="0"/>
                  <a:t>It was been noted that, for large values of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≥10</m:t>
                    </m:r>
                  </m:oMath>
                </a14:m>
                <a:r>
                  <a:rPr lang="en-US" sz="2300" dirty="0"/>
                  <a:t>, the value of Bessel harmonic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d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≥0.01</m:t>
                    </m:r>
                  </m:oMath>
                </a14:m>
                <a:r>
                  <a:rPr lang="en-US" sz="2300" dirty="0"/>
                  <a:t> occurs when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300" dirty="0"/>
              </a:p>
              <a:p>
                <a:pPr>
                  <a:spcBef>
                    <a:spcPts val="0"/>
                  </a:spcBef>
                </a:pPr>
                <a:r>
                  <a:rPr lang="en-US" sz="2300" dirty="0"/>
                  <a:t>Form the above observation it was been noticed that bandwidth for wide band FM signal, the bandwidth is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𝑊𝐵𝐹𝑀</m:t>
                          </m:r>
                        </m:sub>
                      </m:sSub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=2∆</m:t>
                      </m:r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300" dirty="0"/>
              </a:p>
              <a:p>
                <a:pPr>
                  <a:spcBef>
                    <a:spcPts val="0"/>
                  </a:spcBef>
                </a:pPr>
                <a:r>
                  <a:rPr lang="en-US" sz="2300" dirty="0"/>
                  <a:t>Also for narrow band signals the bandwidth is given by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𝑁𝐵𝐹𝑀</m:t>
                          </m:r>
                        </m:sub>
                      </m:sSub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300" dirty="0"/>
              </a:p>
              <a:p>
                <a:pPr>
                  <a:spcBef>
                    <a:spcPts val="0"/>
                  </a:spcBef>
                </a:pPr>
                <a:r>
                  <a:rPr lang="en-US" sz="2300" dirty="0"/>
                  <a:t> where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300" dirty="0"/>
                  <a:t> is the bandwidth (maximum frequency content of the message signal)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300" dirty="0"/>
                  <a:t>Carson’s suggest an approximate relation for the bandwidth which is the sum of the bandwidths of the wideband and narrow band cases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C5AA1-169A-48F0-8C24-A532BA065F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05280"/>
                <a:ext cx="8312150" cy="4571683"/>
              </a:xfrm>
              <a:blipFill>
                <a:blip r:embed="rId2"/>
                <a:stretch>
                  <a:fillRect l="-880" t="-933" r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EF5FD4-DF1D-4631-8AC0-B160473AC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2A5D9-B4BB-4288-849C-4EB3EF8C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141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84181-A572-4150-ABC5-D6743D1E5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Wideband FM modulation, transmission bandwidth using Carson’s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C5AA1-169A-48F0-8C24-A532BA065F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05280"/>
                <a:ext cx="8312150" cy="457168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000" dirty="0"/>
                  <a:t>Therefore, the bandwidth using Carson’s rule can be approximated by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000" dirty="0"/>
                  <a:t>Or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C5AA1-169A-48F0-8C24-A532BA065F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05280"/>
                <a:ext cx="8312150" cy="4571683"/>
              </a:xfrm>
              <a:blipFill>
                <a:blip r:embed="rId2"/>
                <a:stretch>
                  <a:fillRect l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EF5FD4-DF1D-4631-8AC0-B160473AC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2A5D9-B4BB-4288-849C-4EB3EF8C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7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Angle modulation- 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 this chapter we will study the following topics</a:t>
            </a:r>
          </a:p>
          <a:p>
            <a:r>
              <a:rPr lang="en-US" altLang="ko-KR" dirty="0"/>
              <a:t>Frequency modulation (FM) and phase modulation (PM) </a:t>
            </a:r>
          </a:p>
          <a:p>
            <a:r>
              <a:rPr lang="en-US" altLang="ko-KR" dirty="0"/>
              <a:t>Narrowband and wide band modulation</a:t>
            </a:r>
          </a:p>
          <a:p>
            <a:r>
              <a:rPr lang="en-US" altLang="ko-KR" dirty="0"/>
              <a:t>Modulation and demodulation of FM signals</a:t>
            </a:r>
          </a:p>
          <a:p>
            <a:r>
              <a:rPr lang="en-US" altLang="ko-KR" dirty="0"/>
              <a:t>Commercial FM systems</a:t>
            </a:r>
          </a:p>
          <a:p>
            <a:r>
              <a:rPr lang="en-US" altLang="ko-KR" dirty="0"/>
              <a:t>Relationship between PM and FM waves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Falah Mohammed, An Najah National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379233-EAE1-4BC7-ACE2-FABD582F58C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F7EEB-F4A4-4102-9AD1-9FD21D1A5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Bessel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FDA12F-E006-4BC5-95C1-F9D6C65F22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Bessel function that can be used to estimate the spectrum of the angle modulated signal would have the following properties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dirty="0"/>
                  <a:t> are real valued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𝑒𝑣𝑒𝑛</m:t>
                    </m:r>
                  </m:oMath>
                </a14:m>
                <a:endParaRPr lang="en-US" b="0" dirty="0"/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𝑜𝑑𝑑</m:t>
                    </m:r>
                  </m:oMath>
                </a14:m>
                <a:endParaRPr lang="en-US" b="0" dirty="0"/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FDA12F-E006-4BC5-95C1-F9D6C65F22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5" t="-980" r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C197C-903D-40BF-95A0-06ADED025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AE1EDE-1AE0-4E20-875B-E6CC6CFEF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4FAF96-70B2-47B3-A311-ECBB90FCF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3985" y="2644140"/>
            <a:ext cx="3608527" cy="28641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E489A5-9C5C-4809-A24B-54F889BDE223}"/>
              </a:ext>
            </a:extLst>
          </p:cNvPr>
          <p:cNvSpPr txBox="1"/>
          <p:nvPr/>
        </p:nvSpPr>
        <p:spPr>
          <a:xfrm>
            <a:off x="5648325" y="5381633"/>
            <a:ext cx="2758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 of the Bessel function of the first kind for varying order</a:t>
            </a:r>
          </a:p>
        </p:txBody>
      </p:sp>
    </p:spTree>
    <p:extLst>
      <p:ext uri="{BB962C8B-B14F-4D97-AF65-F5344CB8AC3E}">
        <p14:creationId xmlns:p14="http://schemas.microsoft.com/office/powerpoint/2010/main" val="3835083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5AAB-CA3F-4242-8F89-5420982B0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821" y="110171"/>
            <a:ext cx="7886700" cy="548639"/>
          </a:xfrm>
        </p:spPr>
        <p:txBody>
          <a:bodyPr>
            <a:normAutofit fontScale="90000"/>
          </a:bodyPr>
          <a:lstStyle/>
          <a:p>
            <a:r>
              <a:rPr lang="en-US" dirty="0"/>
              <a:t>Bessel function table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8BF7A63-67FF-43A2-A990-EB6A19C66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632" y="658810"/>
            <a:ext cx="7506927" cy="563184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B886F-471F-4E07-8B95-75D9E1678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8422A9-9379-4844-860A-696360EB5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08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86E93-95DD-4AE7-998A-65A7839B5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2BD150-217A-4BE3-A690-92D7514B73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000" i="1" u="sng" dirty="0">
                    <a:solidFill>
                      <a:srgbClr val="FF0066"/>
                    </a:solidFill>
                  </a:rPr>
                  <a:t>Example</a:t>
                </a:r>
                <a:r>
                  <a:rPr lang="en-US" sz="2000" dirty="0"/>
                  <a:t>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US" sz="2000" dirty="0"/>
                  <a:t> carrier is frequency-modulated by a sinusoidal signal such that the peak frequency deviation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𝑘𝐻𝑧</m:t>
                    </m:r>
                  </m:oMath>
                </a14:m>
                <a:r>
                  <a:rPr lang="en-US" sz="2000" dirty="0"/>
                  <a:t>. Determine the bandwidth of the FM signal if the carrier frequency is</a:t>
                </a:r>
              </a:p>
              <a:p>
                <a:pPr marL="457200" indent="-457200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lphaLcParenR"/>
                </a:pP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500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𝑘𝐻𝑧</m:t>
                    </m:r>
                  </m:oMath>
                </a14:m>
                <a:endParaRPr lang="en-US" sz="2000" b="0" dirty="0"/>
              </a:p>
              <a:p>
                <a:pPr marL="457200" indent="-457200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lphaLcParenR"/>
                </a:pP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500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endParaRPr lang="en-US" sz="2000" b="0" dirty="0"/>
              </a:p>
              <a:p>
                <a:pPr marL="457200" indent="-457200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lphaLcParenR"/>
                </a:pP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𝑘𝐻𝑧</m:t>
                    </m:r>
                  </m:oMath>
                </a14:m>
                <a:endParaRPr lang="en-US" sz="20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000" i="1" u="sng" dirty="0">
                    <a:solidFill>
                      <a:srgbClr val="FF0066"/>
                    </a:solidFill>
                  </a:rPr>
                  <a:t>Solution</a:t>
                </a:r>
              </a:p>
              <a:p>
                <a:pPr marL="457200" indent="-457200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lphaLcParenR"/>
                </a:pP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𝐵𝑊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𝑘𝐻𝑧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𝑘𝐻𝑧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b="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𝑀𝐻𝑧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2BD150-217A-4BE3-A690-92D7514B73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ADCF1-FCA2-4336-AA10-ACFB31871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8D9D61-C3A9-4DEC-B89B-EF9321DD8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55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86E93-95DD-4AE7-998A-65A7839B5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2BD150-217A-4BE3-A690-92D7514B73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457200" indent="-457200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lphaLcParenR" startAt="2"/>
                </a:pP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𝑘𝐻𝑧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500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𝐻𝑧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2000" b="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500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101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2000" b="0" dirty="0"/>
              </a:p>
              <a:p>
                <a:pPr marL="457200" indent="-457200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lphaLcParenR" startAt="3"/>
                </a:pP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𝑘𝐻𝑧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𝑘𝐻𝑧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000" b="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2000" b="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000" dirty="0"/>
                  <a:t>In this case if we compute the bandwidth using the number of generated harmonics around the carrier, the number of the significant harmonics whose magnitude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8, therefore the bandwidth is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160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2BD150-217A-4BE3-A690-92D7514B73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ADCF1-FCA2-4336-AA10-ACFB31871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8D9D61-C3A9-4DEC-B89B-EF9321DD8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781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84181-A572-4150-ABC5-D6743D1E5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Average power in angle modulated waveforms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C5AA1-169A-48F0-8C24-A532BA065F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05280"/>
                <a:ext cx="7814310" cy="457168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000" dirty="0"/>
                  <a:t>Recall that the general expression for the FM modulated signal can be written as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𝐹𝑀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nary>
                              <m:nary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nary>
                          </m:e>
                        </m:d>
                      </m:e>
                    </m:func>
                  </m:oMath>
                </a14:m>
                <a:endParaRPr lang="en-US" sz="2000" b="0" dirty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000" dirty="0"/>
                  <a:t>If the signal is applied a transmission system whose resistance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/>
                  <a:t>, then the average power delivered by the FM signal is given by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𝐹𝑀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000" dirty="0"/>
                  <a:t>This average power will be distributed over the sideband spectrum of the harmonics generated around the carrier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C5AA1-169A-48F0-8C24-A532BA065F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05280"/>
                <a:ext cx="7814310" cy="4571683"/>
              </a:xfrm>
              <a:blipFill>
                <a:blip r:embed="rId2"/>
                <a:stretch>
                  <a:fillRect l="-702" r="-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EF5FD4-DF1D-4631-8AC0-B160473AC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2A5D9-B4BB-4288-849C-4EB3EF8C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26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8E670-C7DD-4AB2-A731-64AB7CADC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power in angle modulated waveforms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4C3B88-A405-4CE7-B118-DFC444E20E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dirty="0"/>
                  <a:t>For example the fraction of the average power that is available on the carrier frequency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The fraction of the average power contained within the first side band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800" b="0" dirty="0"/>
              </a:p>
              <a:p>
                <a:r>
                  <a:rPr lang="en-US" sz="1800" dirty="0"/>
                  <a:t>The fraction of the average power contained within the second side band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1800" b="0" dirty="0"/>
              </a:p>
              <a:p>
                <a:r>
                  <a:rPr lang="en-US" sz="1800" dirty="0"/>
                  <a:t>The fraction of the average power contained within the third side band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1800" b="0" dirty="0"/>
              </a:p>
              <a:p>
                <a:pPr marL="0" indent="0">
                  <a:buNone/>
                </a:pPr>
                <a:endParaRPr lang="en-US" sz="1800" b="0" dirty="0"/>
              </a:p>
              <a:p>
                <a:pPr marL="0" indent="0">
                  <a:buNone/>
                </a:pPr>
                <a:endParaRPr lang="en-US" sz="1800" b="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4C3B88-A405-4CE7-B118-DFC444E20E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4" t="-700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5264B-998D-4D48-911C-4850CD8EF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03F82-20E4-4FF4-9226-7EDEF4F2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484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9B832-E1EA-4D96-9374-141CE6869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power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F9058C-96C8-423E-8623-374718236D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A given FM transmitter is modulated with single sinusoid. The output average power with no modulation is 100 Watt across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50 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dirty="0"/>
                  <a:t> resistive load. The peak frequency deviation of the transmitter is increased carefully from zero until the first side band in the output spectrum is zero.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2000" dirty="0"/>
                  <a:t>The fraction of the average power at the carrier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2000" dirty="0"/>
                  <a:t>The average power in the remaining side bands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2000" dirty="0"/>
                  <a:t>The average power in the second-order side band</a:t>
                </a:r>
              </a:p>
              <a:p>
                <a:pPr marL="0" indent="0">
                  <a:buNone/>
                </a:pPr>
                <a:r>
                  <a:rPr lang="en-US" sz="2000" i="1" u="sng" dirty="0">
                    <a:solidFill>
                      <a:srgbClr val="FF0066"/>
                    </a:solidFill>
                  </a:rPr>
                  <a:t>Solution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2000" dirty="0"/>
                  <a:t>The fraction of the average power at the carrier frequency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F9058C-96C8-423E-8623-374718236D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773" t="-560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B5452F-1C44-4451-8431-16E2F2C9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B4BB5-C2DB-4072-B61D-7799696CE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963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9B832-E1EA-4D96-9374-141CE6869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81"/>
            <a:ext cx="7886700" cy="861694"/>
          </a:xfrm>
        </p:spPr>
        <p:txBody>
          <a:bodyPr/>
          <a:lstStyle/>
          <a:p>
            <a:r>
              <a:rPr lang="en-US" dirty="0"/>
              <a:t>Average power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F9058C-96C8-423E-8623-374718236D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965518"/>
                <a:ext cx="7886700" cy="184358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i="1" u="sng" dirty="0">
                    <a:solidFill>
                      <a:srgbClr val="FF0066"/>
                    </a:solidFill>
                  </a:rPr>
                  <a:t>Solution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/>
                  <a:t> can be determined from the Bessel function table. Note that the peak frequency deviation is increased from zero until the magnitude of the first side band became zero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/>
                  <a:t>, therefore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/>
                  <a:t> from the Bessel function table is determined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1800" dirty="0"/>
                  <a:t> is the smallest in magnitude. From the table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=3.8 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F9058C-96C8-423E-8623-374718236D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65518"/>
                <a:ext cx="7886700" cy="1843585"/>
              </a:xfrm>
              <a:blipFill>
                <a:blip r:embed="rId3"/>
                <a:stretch>
                  <a:fillRect l="-618" t="-1650" r="-696" b="-4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B5452F-1C44-4451-8431-16E2F2C9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B4BB5-C2DB-4072-B61D-7799696CE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3D2B12-3216-450C-A2A2-4028E53E6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40" y="2809103"/>
            <a:ext cx="8222520" cy="35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60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54E55-653A-42F2-BFB1-7360D1D35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power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C0CC1D-1C02-4C3C-B0D8-D467322C4A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Solution </a:t>
                </a:r>
              </a:p>
              <a:p>
                <a:r>
                  <a:rPr lang="en-US" sz="2000" dirty="0"/>
                  <a:t>The fraction of the average power at the carrier frequency is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𝑊𝑎𝑡𝑡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𝑊𝑎𝑡𝑡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The average power in the remaining sidebands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𝑎𝑣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𝑐𝑎𝑟𝑟𝑖𝑒𝑟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84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𝑊𝑎𝑡𝑡</m:t>
                    </m:r>
                  </m:oMath>
                </a14:m>
                <a:endParaRPr lang="en-US" sz="2000" b="0" dirty="0"/>
              </a:p>
              <a:p>
                <a:r>
                  <a:rPr lang="en-US" sz="2000" dirty="0"/>
                  <a:t>The fraction of the average power in the second side band is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41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𝑊𝑎𝑡𝑡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C0CC1D-1C02-4C3C-B0D8-D467322C4A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4F2E5-B434-4D7F-8902-7E9965E4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2AF826-C872-4B72-8787-059F7E612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82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01780-C824-4923-8A1E-B3AF41146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 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F05C16-012A-45C2-8083-A223944D2A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i="1" u="sng" dirty="0">
                    <a:solidFill>
                      <a:srgbClr val="FF0066"/>
                    </a:solidFill>
                  </a:rPr>
                  <a:t>Example</a:t>
                </a:r>
                <a:r>
                  <a:rPr lang="en-US" sz="2000" dirty="0"/>
                  <a:t> A given FM modulator is excited by a sinusoidal signal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2000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. The resulting modulated FM signal is applied across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50 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dirty="0"/>
                  <a:t> resistive load. If the resulting FM signal has the following expression determine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𝐹𝑀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=100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2000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sz="2000" b="0" dirty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2000" dirty="0"/>
                  <a:t>The peak frequency deviation from the carrier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2000" dirty="0"/>
                  <a:t>The total average power developed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𝐹𝑀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2000" dirty="0"/>
                  <a:t>What percentage of the average power is present 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2000" dirty="0"/>
                  <a:t>What is the approximate bandwidth using Carson’s rule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F05C16-012A-45C2-8083-A223944D2A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560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8CFA23-08B4-4474-A9D6-B3C7DC3C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6643D-1C9E-42EE-8B04-6B13543C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1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62521"/>
                <a:ext cx="7886700" cy="435133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800" dirty="0"/>
                  <a:t>In angle modulation the angle of the carrier is varied according to the message signal </a:t>
                </a:r>
                <a14:m>
                  <m:oMath xmlns:m="http://schemas.openxmlformats.org/officeDocument/2006/math">
                    <m:r>
                      <a:rPr lang="en-US" sz="1800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dirty="0"/>
                  <a:t> while the amplitude of the carrier remains constant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800" dirty="0"/>
                  <a:t>The carrier typically is a sinusoidal signal which is expressed mathematically by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800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80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180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dirty="0"/>
              </a:p>
              <a:p>
                <a:pPr>
                  <a:lnSpc>
                    <a:spcPct val="120000"/>
                  </a:lnSpc>
                </a:pPr>
                <a:endParaRPr lang="en-US" sz="1800" dirty="0"/>
              </a:p>
              <a:p>
                <a:pPr>
                  <a:lnSpc>
                    <a:spcPct val="120000"/>
                  </a:lnSpc>
                </a:pPr>
                <a:r>
                  <a:rPr lang="en-US" sz="1800" dirty="0"/>
                  <a:t>The angle modulation is a nonlinear process while the amplitude modulation is a linear process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800" dirty="0"/>
                  <a:t>The nonlinearity of the angle modulation means that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1800" dirty="0"/>
                  <a:t> In analytic terms, the spectral analysis of angle modulation is complicated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1800" dirty="0"/>
                  <a:t> In practical terms, the implementation of angle modulation is harder than amplitude modulation</a:t>
                </a:r>
                <a:endParaRPr lang="en-US" altLang="ko-KR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62521"/>
                <a:ext cx="7886700" cy="4351338"/>
              </a:xfrm>
              <a:blipFill>
                <a:blip r:embed="rId3"/>
                <a:stretch>
                  <a:fillRect l="-464" t="-140" r="-696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Falah Mohammed, An Najah National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379233-EAE1-4BC7-ACE2-FABD582F58C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DF8EFC05-3A0F-4D7A-85CF-3E0832BEC32A}"/>
              </a:ext>
            </a:extLst>
          </p:cNvPr>
          <p:cNvSpPr/>
          <p:nvPr/>
        </p:nvSpPr>
        <p:spPr>
          <a:xfrm>
            <a:off x="2949052" y="3332783"/>
            <a:ext cx="1305017" cy="309190"/>
          </a:xfrm>
          <a:prstGeom prst="wedgeRectCallout">
            <a:avLst>
              <a:gd name="adj1" fmla="val 44639"/>
              <a:gd name="adj2" fmla="val -115700"/>
            </a:avLst>
          </a:prstGeom>
          <a:solidFill>
            <a:srgbClr val="FF006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Amplitude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AB61311-8086-454F-A588-CFEF97AA28B7}"/>
              </a:ext>
            </a:extLst>
          </p:cNvPr>
          <p:cNvSpPr/>
          <p:nvPr/>
        </p:nvSpPr>
        <p:spPr>
          <a:xfrm>
            <a:off x="5805441" y="3429000"/>
            <a:ext cx="1305017" cy="309190"/>
          </a:xfrm>
          <a:prstGeom prst="wedgeRectCallout">
            <a:avLst>
              <a:gd name="adj1" fmla="val -85766"/>
              <a:gd name="adj2" fmla="val -122272"/>
            </a:avLst>
          </a:prstGeom>
          <a:solidFill>
            <a:srgbClr val="FF006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Angle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DF1DF8-35AD-4B74-94BE-6454A26B14FB}"/>
              </a:ext>
            </a:extLst>
          </p:cNvPr>
          <p:cNvSpPr/>
          <p:nvPr/>
        </p:nvSpPr>
        <p:spPr>
          <a:xfrm>
            <a:off x="4722100" y="2975891"/>
            <a:ext cx="961933" cy="262804"/>
          </a:xfrm>
          <a:prstGeom prst="rect">
            <a:avLst/>
          </a:prstGeom>
          <a:solidFill>
            <a:srgbClr val="FF006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64252-8ACB-4C96-A293-1B0F540FD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581933-049E-483C-AA84-D924723001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i="1" u="sng" dirty="0">
                    <a:solidFill>
                      <a:srgbClr val="FF0066"/>
                    </a:solidFill>
                  </a:rPr>
                  <a:t>Solution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2000" dirty="0"/>
                  <a:t>The peak frequency deviation from the carrier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2000" dirty="0"/>
              </a:p>
              <a:p>
                <a:pPr marL="457200" indent="-457200">
                  <a:buFont typeface="+mj-lt"/>
                  <a:buAutoNum type="alphaLcParenR" startAt="2"/>
                </a:pPr>
                <a:r>
                  <a:rPr lang="en-US" sz="2000" dirty="0"/>
                  <a:t>The total average power developed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𝐹𝑀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/>
                  <a:t>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𝑊𝑎𝑡𝑡</m:t>
                      </m:r>
                    </m:oMath>
                  </m:oMathPara>
                </a14:m>
                <a:endParaRPr lang="en-US" sz="2000" b="0" dirty="0"/>
              </a:p>
              <a:p>
                <a:pPr marL="457200" indent="-457200">
                  <a:buFont typeface="+mj-lt"/>
                  <a:buAutoNum type="alphaLcParenR" startAt="3"/>
                </a:pPr>
                <a:r>
                  <a:rPr lang="en-US" sz="2000" dirty="0"/>
                  <a:t>The percentage of average power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US" sz="2000" dirty="0"/>
                  <a:t> is the power found at the carrier, therefore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97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𝑊𝑎𝑡𝑡</m:t>
                      </m:r>
                    </m:oMath>
                  </m:oMathPara>
                </a14:m>
                <a:endParaRPr lang="en-US" sz="2000" b="0" dirty="0"/>
              </a:p>
              <a:p>
                <a:pPr marL="457200" indent="-457200">
                  <a:buFont typeface="+mj-lt"/>
                  <a:buAutoNum type="alphaLcParenR" startAt="4"/>
                </a:pPr>
                <a:r>
                  <a:rPr lang="en-US" sz="2000" dirty="0"/>
                  <a:t>The bandwidth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581933-049E-483C-AA84-D924723001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 t="-560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581E71-890B-49A0-AE0C-5BC6380F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D32A6C-6653-403A-B6E1-20FAD862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20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44052-0D9F-435E-942E-EFAD0634C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7263"/>
            <a:ext cx="7886700" cy="708300"/>
          </a:xfrm>
        </p:spPr>
        <p:txBody>
          <a:bodyPr/>
          <a:lstStyle/>
          <a:p>
            <a:r>
              <a:rPr lang="en-US" dirty="0"/>
              <a:t>Commercial FM stations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8CF921-AE15-4E37-8727-7922BF8FB6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681037"/>
                <a:ext cx="7886700" cy="5495926"/>
              </a:xfrm>
            </p:spPr>
            <p:txBody>
              <a:bodyPr/>
              <a:lstStyle/>
              <a:p>
                <a:r>
                  <a:rPr lang="en-US" sz="2000" dirty="0"/>
                  <a:t>FM stations are broadcasting from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88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108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The bandwidth used for commercial FM stations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US" sz="2000" dirty="0"/>
                  <a:t> bandwidth is derived as follows</a:t>
                </a:r>
              </a:p>
              <a:p>
                <a:r>
                  <a:rPr lang="en-US" sz="2000" dirty="0"/>
                  <a:t>The maximum frequency content of the audio signal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2000" b="0" dirty="0"/>
              </a:p>
              <a:p>
                <a:r>
                  <a:rPr lang="en-US" sz="2000" dirty="0"/>
                  <a:t>The peak frequency deviation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75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𝑘𝐻𝑧</m:t>
                    </m:r>
                  </m:oMath>
                </a14:m>
                <a:endParaRPr lang="en-US" sz="2000" b="0" dirty="0"/>
              </a:p>
              <a:p>
                <a:r>
                  <a:rPr lang="en-US" sz="2000" dirty="0"/>
                  <a:t>The bandwidth using Carson’s rule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180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2000" b="0" dirty="0"/>
              </a:p>
              <a:p>
                <a:r>
                  <a:rPr lang="en-US" sz="2000" dirty="0"/>
                  <a:t>Also we use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𝑘𝐻𝑧</m:t>
                    </m:r>
                  </m:oMath>
                </a14:m>
                <a:r>
                  <a:rPr lang="en-US" sz="2000" dirty="0"/>
                  <a:t> as guard frequency to prevent interference between adjacent channels</a:t>
                </a:r>
              </a:p>
              <a:p>
                <a:r>
                  <a:rPr lang="en-US" sz="2000" dirty="0"/>
                  <a:t> The overall bandwidth of the commercial FM signal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180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𝑀𝐻𝑧</m:t>
                      </m:r>
                    </m:oMath>
                  </m:oMathPara>
                </a14:m>
                <a:endParaRPr lang="en-US" sz="2000" b="0" dirty="0"/>
              </a:p>
              <a:p>
                <a:r>
                  <a:rPr lang="en-US" sz="2000" dirty="0"/>
                  <a:t>The number of channels in commercial FM stations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108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88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channels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8CF921-AE15-4E37-8727-7922BF8FB6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681037"/>
                <a:ext cx="7886700" cy="5495926"/>
              </a:xfrm>
              <a:blipFill>
                <a:blip r:embed="rId3"/>
                <a:stretch>
                  <a:fillRect l="-696" t="-555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D9EBA7-6291-4AE1-B997-61A4EC9A7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DA7E22-A35C-4211-9E3A-1A27F7F5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31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8D3E3-80CD-451A-8AB0-5E3CA6D0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FM 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CA3283-6A0D-4E81-B56F-9B5F380589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Commercial FM system uses the superheterodyne receiver with an RF frequencies ranging from 88-108 MHz</a:t>
                </a:r>
              </a:p>
              <a:p>
                <a:r>
                  <a:rPr lang="en-US" sz="2000" dirty="0"/>
                  <a:t>The intermediate frequency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𝐼𝐹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US" sz="2000" dirty="0"/>
                  <a:t> to avoid image problems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CA3283-6A0D-4E81-B56F-9B5F380589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560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7092D-20B9-49DE-B1E3-7D20F2831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D1EC9-6710-4803-9329-A11FB741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046A09-5709-4172-81AE-8AFA77994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" y="3429000"/>
            <a:ext cx="7141667" cy="240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60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62F51-6C9A-43CB-8F6E-2971B07F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(modulation) of WBFM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E5671-BAF0-446A-83C5-B46BB346E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WBFM signals can be generated by two ways</a:t>
            </a:r>
          </a:p>
          <a:p>
            <a:pPr lvl="1"/>
            <a:r>
              <a:rPr lang="en-US" sz="2000" dirty="0"/>
              <a:t>Direct method by using voltage controlled oscillator (VCO)</a:t>
            </a:r>
          </a:p>
          <a:p>
            <a:pPr lvl="1"/>
            <a:r>
              <a:rPr lang="en-US" sz="2000" dirty="0"/>
              <a:t>Indirect method by Armstrong modulator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8CCAC-40C6-4140-A9BB-4D3BF1283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CD9A2A-5F5F-452B-AABD-AC66DDE6F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719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0A21A-082A-4EE9-A277-C3CD7BD99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237"/>
            <a:ext cx="7886700" cy="1230554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Generation of WBFM-direct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7E423-4DC2-4796-B8F8-10DEF50E8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4791"/>
            <a:ext cx="7886700" cy="4892172"/>
          </a:xfrm>
        </p:spPr>
        <p:txBody>
          <a:bodyPr/>
          <a:lstStyle/>
          <a:p>
            <a:r>
              <a:rPr lang="en-US" sz="2000" dirty="0"/>
              <a:t>In the direct method of generating FM signal we can use a VCO as illustrated by the following diagrams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u="sng" dirty="0">
                <a:solidFill>
                  <a:srgbClr val="FF0000"/>
                </a:solidFill>
              </a:rPr>
              <a:t>Disadvantage:</a:t>
            </a:r>
          </a:p>
          <a:p>
            <a:r>
              <a:rPr lang="en-US" sz="2000" dirty="0"/>
              <a:t>A serious limitation of the direct method is the tendency for the carrier to drift, which is usually unacceptable for commercial radio applications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2A379-F0CC-4F75-AFE8-3D46D9EE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E7BEA-ECC1-494E-938A-6CDDB78BF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A3D141-F5AA-49C9-AE95-18002F14E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82" y="1982465"/>
            <a:ext cx="3276600" cy="809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2944FE-9C41-4025-99B2-884B755DF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857" y="1727822"/>
            <a:ext cx="3057525" cy="2581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16564C-4A50-4895-BF64-843D14E3D1CC}"/>
                  </a:ext>
                </a:extLst>
              </p:cNvPr>
              <p:cNvSpPr txBox="1"/>
              <p:nvPr/>
            </p:nvSpPr>
            <p:spPr>
              <a:xfrm>
                <a:off x="4187793" y="3018459"/>
                <a:ext cx="2064417" cy="1027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16564C-4A50-4895-BF64-843D14E3D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793" y="3018459"/>
                <a:ext cx="2064417" cy="1027461"/>
              </a:xfrm>
              <a:prstGeom prst="rect">
                <a:avLst/>
              </a:prstGeom>
              <a:blipFill>
                <a:blip r:embed="rId4"/>
                <a:stretch>
                  <a:fillRect b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54F20DC6-5C22-45FD-8991-0D45B8E80DA0}"/>
              </a:ext>
            </a:extLst>
          </p:cNvPr>
          <p:cNvSpPr/>
          <p:nvPr/>
        </p:nvSpPr>
        <p:spPr>
          <a:xfrm>
            <a:off x="6774497" y="2295464"/>
            <a:ext cx="108585" cy="183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50224D-6B0D-45A8-844A-199A150ACC46}"/>
                  </a:ext>
                </a:extLst>
              </p:cNvPr>
              <p:cNvSpPr txBox="1"/>
              <p:nvPr/>
            </p:nvSpPr>
            <p:spPr>
              <a:xfrm>
                <a:off x="6688137" y="2295464"/>
                <a:ext cx="1727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50224D-6B0D-45A8-844A-199A150AC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137" y="2295464"/>
                <a:ext cx="172720" cy="215444"/>
              </a:xfrm>
              <a:prstGeom prst="rect">
                <a:avLst/>
              </a:prstGeom>
              <a:blipFill>
                <a:blip r:embed="rId5"/>
                <a:stretch>
                  <a:fillRect r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10ECA4E8-E231-4180-868B-14186633D764}"/>
              </a:ext>
            </a:extLst>
          </p:cNvPr>
          <p:cNvSpPr/>
          <p:nvPr/>
        </p:nvSpPr>
        <p:spPr>
          <a:xfrm>
            <a:off x="7937817" y="3380044"/>
            <a:ext cx="108585" cy="183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2B11D1-4919-4FF7-A435-FC31062F2848}"/>
                  </a:ext>
                </a:extLst>
              </p:cNvPr>
              <p:cNvSpPr txBox="1"/>
              <p:nvPr/>
            </p:nvSpPr>
            <p:spPr>
              <a:xfrm>
                <a:off x="7851457" y="3380044"/>
                <a:ext cx="1727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2B11D1-4919-4FF7-A435-FC31062F2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457" y="3380044"/>
                <a:ext cx="172720" cy="215444"/>
              </a:xfrm>
              <a:prstGeom prst="rect">
                <a:avLst/>
              </a:prstGeom>
              <a:blipFill>
                <a:blip r:embed="rId6"/>
                <a:stretch>
                  <a:fillRect r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2330164A-07D3-47B7-B29D-874732F218AC}"/>
              </a:ext>
            </a:extLst>
          </p:cNvPr>
          <p:cNvSpPr/>
          <p:nvPr/>
        </p:nvSpPr>
        <p:spPr>
          <a:xfrm>
            <a:off x="7368857" y="2327283"/>
            <a:ext cx="108585" cy="183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6D51642-513E-44DE-9566-8A467D92D49A}"/>
                  </a:ext>
                </a:extLst>
              </p:cNvPr>
              <p:cNvSpPr txBox="1"/>
              <p:nvPr/>
            </p:nvSpPr>
            <p:spPr>
              <a:xfrm>
                <a:off x="7282497" y="2295464"/>
                <a:ext cx="1727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6D51642-513E-44DE-9566-8A467D92D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497" y="2295464"/>
                <a:ext cx="172720" cy="215444"/>
              </a:xfrm>
              <a:prstGeom prst="rect">
                <a:avLst/>
              </a:prstGeom>
              <a:blipFill>
                <a:blip r:embed="rId7"/>
                <a:stretch>
                  <a:fillRect r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3939A4AA-10FD-4577-84EF-CD38A8B48BA2}"/>
              </a:ext>
            </a:extLst>
          </p:cNvPr>
          <p:cNvSpPr/>
          <p:nvPr/>
        </p:nvSpPr>
        <p:spPr>
          <a:xfrm>
            <a:off x="8575841" y="3156524"/>
            <a:ext cx="108585" cy="183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EFD472-0546-45C7-96F9-E4D9D3DED697}"/>
                  </a:ext>
                </a:extLst>
              </p:cNvPr>
              <p:cNvSpPr txBox="1"/>
              <p:nvPr/>
            </p:nvSpPr>
            <p:spPr>
              <a:xfrm>
                <a:off x="8501856" y="3190745"/>
                <a:ext cx="3500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EFD472-0546-45C7-96F9-E4D9D3DED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856" y="3190745"/>
                <a:ext cx="350044" cy="215444"/>
              </a:xfrm>
              <a:prstGeom prst="rect">
                <a:avLst/>
              </a:prstGeom>
              <a:blipFill>
                <a:blip r:embed="rId8"/>
                <a:stretch>
                  <a:fillRect r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301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CEC1C-4BBD-40CD-B8C8-9E0F95685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of WBFM –direct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1724F-9A41-4FFD-BC35-C1CD8E571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solve the frequency drift problem, frequency stabilization of the FM generator is required, Which is realized through the use of feedback around the oscillator</a:t>
            </a:r>
          </a:p>
          <a:p>
            <a:r>
              <a:rPr lang="en-US" dirty="0"/>
              <a:t>Although the oscillator itself be simple to build, the use of frequency stabilization adds system complexity to the design of the frequency modulator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A3C30A-F86B-4C02-8F1F-6853D58B2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DE321-5B75-428B-9933-32D6D4946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10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5CAEB-AC1E-4E0C-A0E2-5818E9537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of WBFM-indirect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9760C6-D530-42FC-82C8-FC4506477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indirect method, the modulator starts by generating a NBFM signal</a:t>
                </a:r>
              </a:p>
              <a:p>
                <a:r>
                  <a:rPr lang="en-US" dirty="0"/>
                  <a:t>The NBFM signal is fed through a frequency multiplier as shown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To understand the principle of operation of this modulator assume that the frequency multiplication factor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9760C6-D530-42FC-82C8-FC4506477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980" r="-1236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55D13-A1D1-48A5-9268-DE493B9B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D8309-CCAB-47FC-8BB7-F945744F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0C3C53-310B-445A-8DFA-46474478C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561" y="3217012"/>
            <a:ext cx="5570136" cy="15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735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558B4-6986-45AD-AF82-F43017C9B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7199"/>
            <a:ext cx="7886700" cy="901083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Generation of WBFM-indirect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471630-CE0C-43DD-95BB-CD61BF40A1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29305"/>
                <a:ext cx="7886700" cy="4747658"/>
              </a:xfrm>
            </p:spPr>
            <p:txBody>
              <a:bodyPr/>
              <a:lstStyle/>
              <a:p>
                <a:r>
                  <a:rPr lang="en-US" sz="2000" dirty="0"/>
                  <a:t>The output of the frequency multiplier would be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func>
                                <m:func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func>
                                    <m:func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Observe that at the output of the multiplier both the carrier frequency and the magnitude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/>
                  <a:t> are doubled</a:t>
                </a:r>
              </a:p>
              <a:p>
                <a:r>
                  <a:rPr lang="en-US" sz="2000" dirty="0"/>
                  <a:t>If the frequency of the multiplier is set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value, then the resulting signal would contain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 plus other harmonics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471630-CE0C-43DD-95BB-CD61BF40A1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29305"/>
                <a:ext cx="7886700" cy="4747658"/>
              </a:xfrm>
              <a:blipFill>
                <a:blip r:embed="rId5"/>
                <a:stretch>
                  <a:fillRect l="-696" t="-513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09F5B-857B-41FA-B1DF-D7FC5A6B5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75D54-C1EB-416D-A356-A0438122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3328E5-9F79-4503-ADD7-6D9AE352F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5425" y="2370955"/>
            <a:ext cx="59912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49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1BFB81-9DA9-40A1-B41F-051FECFC79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By using a BPF whose center frequency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/>
                  <a:t> and its bandwidth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𝐵𝑊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we can isolate the required WBFM signal 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The major problem with the indirect method is sometimes the carrier frequency is increased to large levels greater than the commercial FM range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88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108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To solve this problem we can use a down frequency converter to convert the carrier frequency to an acceptable level as illustrated in the next slide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1BFB81-9DA9-40A1-B41F-051FECFC79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96" t="-560" r="-850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CD01D-67CE-4056-ADC8-685345CE7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BDFFF-71CC-4548-90F8-16F532767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5FB04D-4E20-49A4-B4AA-5CD016630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Generation of WBFM-indirect method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2D18EA-1A69-416D-8192-631D0DE17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322" y="2550296"/>
            <a:ext cx="694372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100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303D0-C87F-4293-B645-8A4C9EE8E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of WBF-indirect method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8B2A09-67B8-4CDF-A059-F04033F07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C549D-B464-4BFC-AB81-8A7CF18A5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8143ECE-3CD8-42B8-8E59-6A7301FEC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35" y="2038905"/>
            <a:ext cx="78962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4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and noise effect on angle modulation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Theoretically the bandwidth of an angle-modulated extends to infinity compared to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for AM modulated signals wave may an infinite extent, at least in theory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Because the information signal is contained within the angle of the carrier, the angle modulation is less affected by noise compared with amplitude modulated signals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Angle modulation can provide better discrimination against noise and interference than amplitude modulation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Angle modulation has relatively large bandwidth for improved noise performance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50" t="-700" r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Falah Mohammed, An Najah National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379233-EAE1-4BC7-ACE2-FABD582F58C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4778-C2F5-401E-A3A4-0FA4196D4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of WBFM-indirect method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71A9EE-609E-4352-B3D2-1FE03D228A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A WBFM signal is generated indirectly. If the carrier frequency of the narrowband FM modulator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𝑁𝐵𝐹𝑀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𝑘𝐻𝑧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dirty="0"/>
                  <a:t>the peak frequency deviation of the narrow band FM modulator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𝑁𝐵𝐹𝑀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en-US" sz="2000" dirty="0"/>
                  <a:t>, and the bandwidth of the message signal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500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 The wideband signal have a carrier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𝑊𝐵𝐹𝑀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85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US" sz="2000" dirty="0"/>
                  <a:t> and a deviation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𝑊𝐵𝐹𝑀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. Determine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2000" dirty="0"/>
                  <a:t>Frequency multiplication factor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b="0" dirty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2000" dirty="0"/>
                  <a:t>The possible values of the local oscillator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𝐿𝑂</m:t>
                        </m:r>
                      </m:sub>
                    </m:sSub>
                  </m:oMath>
                </a14:m>
                <a:endParaRPr lang="en-US" sz="2000" b="0" dirty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2000" dirty="0"/>
                  <a:t>The center frequency and bandwidth of the down frequency filter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71A9EE-609E-4352-B3D2-1FE03D228A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560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B74552-F22E-4036-ACF4-DCD9E7A9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0D3E0-8187-4740-B8B9-15366C018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811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4778-C2F5-401E-A3A4-0FA4196D4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of WBFM-indirect method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71A9EE-609E-4352-B3D2-1FE03D228A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2963" y="1665317"/>
                <a:ext cx="4741834" cy="4351338"/>
              </a:xfrm>
            </p:spPr>
            <p:txBody>
              <a:bodyPr/>
              <a:lstStyle/>
              <a:p>
                <a:r>
                  <a:rPr lang="en-US" sz="1800" i="1" u="sng" dirty="0">
                    <a:solidFill>
                      <a:srgbClr val="FF0066"/>
                    </a:solidFill>
                  </a:rPr>
                  <a:t>Solution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1800" dirty="0"/>
                  <a:t>The frequency multiplication factor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0" dirty="0"/>
                  <a:t> can be determined from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𝑊𝐵𝐹𝑀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𝑁𝐵𝐹𝑀</m:t>
                            </m:r>
                          </m:sub>
                        </m:sSub>
                      </m:den>
                    </m:f>
                  </m:oMath>
                </a14:m>
                <a:endParaRPr lang="en-US" sz="1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𝑁𝐵𝐹𝑀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𝑁𝐵𝐹𝑀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b="0" dirty="0"/>
              </a:p>
              <a:p>
                <a:pPr marL="457200" indent="-457200">
                  <a:buFont typeface="+mj-lt"/>
                  <a:buAutoNum type="alphaLcParenR" startAt="2"/>
                </a:pPr>
                <a:r>
                  <a:rPr lang="en-US" sz="1800" dirty="0"/>
                  <a:t>The possible values of the local oscillator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𝐿𝑂</m:t>
                        </m:r>
                      </m:sub>
                    </m:sSub>
                  </m:oMath>
                </a14:m>
                <a:r>
                  <a:rPr lang="en-US" sz="1800" b="0" dirty="0"/>
                  <a:t> would be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𝐿𝑂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𝑊𝐵𝐹𝑀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800" b="0" dirty="0"/>
              </a:p>
              <a:p>
                <a:pPr marL="0" indent="0">
                  <a:buNone/>
                </a:pPr>
                <a:r>
                  <a:rPr lang="en-US" sz="1800" dirty="0"/>
                  <a:t>Or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𝐿𝑂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𝑁𝐵𝐹𝑀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𝑁𝐵𝐹𝑀</m:t>
                              </m:r>
                            </m:sub>
                          </m:sSub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𝑀𝐻𝑍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71A9EE-609E-4352-B3D2-1FE03D228A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2963" y="1665317"/>
                <a:ext cx="4741834" cy="4351338"/>
              </a:xfrm>
              <a:blipFill>
                <a:blip r:embed="rId12"/>
                <a:stretch>
                  <a:fillRect l="-1028" t="-700" r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B74552-F22E-4036-ACF4-DCD9E7A9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0D3E0-8187-4740-B8B9-15366C018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5E9AC2-3C47-42EF-BE5C-53E0FA634F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7147" y="1561369"/>
            <a:ext cx="3870664" cy="18676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C4B2390-4BFB-4B87-AFA5-59184A038D80}"/>
              </a:ext>
            </a:extLst>
          </p:cNvPr>
          <p:cNvSpPr/>
          <p:nvPr/>
        </p:nvSpPr>
        <p:spPr>
          <a:xfrm>
            <a:off x="6457950" y="2577941"/>
            <a:ext cx="331470" cy="370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92E58F-07D2-415D-888F-406289D1602C}"/>
              </a:ext>
            </a:extLst>
          </p:cNvPr>
          <p:cNvSpPr/>
          <p:nvPr/>
        </p:nvSpPr>
        <p:spPr>
          <a:xfrm>
            <a:off x="5273337" y="2346960"/>
            <a:ext cx="323850" cy="144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EBF9ED-82F9-4765-B749-09D7AFB98529}"/>
                  </a:ext>
                </a:extLst>
              </p:cNvPr>
              <p:cNvSpPr txBox="1"/>
              <p:nvPr/>
            </p:nvSpPr>
            <p:spPr>
              <a:xfrm>
                <a:off x="4914900" y="2311628"/>
                <a:ext cx="92082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500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EBF9ED-82F9-4765-B749-09D7AFB98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900" y="2311628"/>
                <a:ext cx="920827" cy="2154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7E6EB7CD-8501-4743-A1EE-AB1E6A00C486}"/>
              </a:ext>
            </a:extLst>
          </p:cNvPr>
          <p:cNvSpPr/>
          <p:nvPr/>
        </p:nvSpPr>
        <p:spPr>
          <a:xfrm>
            <a:off x="6457950" y="2392441"/>
            <a:ext cx="95250" cy="370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C9F1443-5911-4BFF-B43F-78660645D23B}"/>
                  </a:ext>
                </a:extLst>
              </p:cNvPr>
              <p:cNvSpPr txBox="1"/>
              <p:nvPr/>
            </p:nvSpPr>
            <p:spPr>
              <a:xfrm>
                <a:off x="6214110" y="2577918"/>
                <a:ext cx="971550" cy="349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𝑁𝐵𝐹𝑀</m:t>
                              </m:r>
                            </m:sub>
                          </m:sSub>
                        </m:sub>
                      </m:sSub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𝑁𝐵𝐹𝑀</m:t>
                          </m:r>
                        </m:sub>
                      </m:sSub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C9F1443-5911-4BFF-B43F-78660645D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110" y="2577918"/>
                <a:ext cx="971550" cy="3491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5CB25104-4E08-47F1-817F-77175433AB7E}"/>
              </a:ext>
            </a:extLst>
          </p:cNvPr>
          <p:cNvSpPr/>
          <p:nvPr/>
        </p:nvSpPr>
        <p:spPr>
          <a:xfrm>
            <a:off x="7843520" y="1561369"/>
            <a:ext cx="822960" cy="399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E565DF-97C4-4D54-BEA8-7200F7E121DD}"/>
                  </a:ext>
                </a:extLst>
              </p:cNvPr>
              <p:cNvSpPr txBox="1"/>
              <p:nvPr/>
            </p:nvSpPr>
            <p:spPr>
              <a:xfrm>
                <a:off x="7717987" y="1650737"/>
                <a:ext cx="1283970" cy="349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𝑊𝐵𝐹𝑀</m:t>
                              </m:r>
                            </m:sub>
                          </m:sSub>
                        </m:sub>
                      </m:sSub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85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𝑀𝐻𝑧</m:t>
                      </m:r>
                    </m:oMath>
                  </m:oMathPara>
                </a14:m>
                <a:endParaRPr lang="en-US" sz="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𝑊𝐵𝐹𝑀</m:t>
                          </m:r>
                        </m:sub>
                      </m:sSub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𝑁𝐵𝐹𝑀</m:t>
                          </m:r>
                        </m:sub>
                      </m:sSub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E565DF-97C4-4D54-BEA8-7200F7E12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987" y="1650737"/>
                <a:ext cx="1283970" cy="3497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DA207388-FF82-4BFA-BFA7-F42CBB0E99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34797" y="3112530"/>
                <a:ext cx="3967160" cy="26776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just" defTabSz="685800" rtl="0" eaLnBrk="1" latinLnBrk="0" hangingPunct="1">
                  <a:lnSpc>
                    <a:spcPct val="100000"/>
                  </a:lnSpc>
                  <a:spcBef>
                    <a:spcPts val="750"/>
                  </a:spcBef>
                  <a:buFont typeface="Wingdings" panose="05000000000000000000" pitchFamily="2" charset="2"/>
                  <a:buChar char="q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514350" indent="-171450" algn="just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Wingdings" panose="05000000000000000000" pitchFamily="2" charset="2"/>
                  <a:buChar char="q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857250" indent="-171450" algn="just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Wingdings" panose="05000000000000000000" pitchFamily="2" charset="2"/>
                  <a:buChar char="q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200150" indent="-171450" algn="just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Wingdings" panose="05000000000000000000" pitchFamily="2" charset="2"/>
                  <a:buChar char="q"/>
                  <a:defRPr sz="1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543050" indent="-171450" algn="just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Wingdings" panose="05000000000000000000" pitchFamily="2" charset="2"/>
                  <a:buChar char="q"/>
                  <a:defRPr sz="12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i="1" u="sng" dirty="0">
                    <a:solidFill>
                      <a:srgbClr val="FF0066"/>
                    </a:solidFill>
                  </a:rPr>
                  <a:t>Solution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𝐿𝑂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85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𝑀𝐻𝑧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𝐿𝑜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85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80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𝑀𝐻𝑧</m:t>
                      </m:r>
                    </m:oMath>
                  </m:oMathPara>
                </a14:m>
                <a:endParaRPr lang="en-US" sz="2000" dirty="0"/>
              </a:p>
              <a:p>
                <a:pPr marL="457200" indent="-457200">
                  <a:buFont typeface="+mj-lt"/>
                  <a:buAutoNum type="alphaLcParenR" startAt="3"/>
                </a:pPr>
                <a:r>
                  <a:rPr lang="en-US" sz="2000" dirty="0"/>
                  <a:t>The center frequency and bandwidth of the down frequency filter are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85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𝑀𝐻𝑧</m:t>
                      </m:r>
                    </m:oMath>
                  </m:oMathPara>
                </a14:m>
                <a:endParaRPr lang="en-US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500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DA207388-FF82-4BFA-BFA7-F42CBB0E9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797" y="3112530"/>
                <a:ext cx="3967160" cy="2677629"/>
              </a:xfrm>
              <a:prstGeom prst="rect">
                <a:avLst/>
              </a:prstGeom>
              <a:blipFill>
                <a:blip r:embed="rId11"/>
                <a:stretch>
                  <a:fillRect l="-1382" t="-1139" r="-1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385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1B2B1-7999-41B4-BF41-842BD70EC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Demodulation of angle modulated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A4C66-AEDB-48B4-99BE-DB3934DE8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We can demodulate an angle modulated signal by two ways</a:t>
            </a:r>
          </a:p>
          <a:p>
            <a:pPr lvl="1"/>
            <a:r>
              <a:rPr lang="en-US" dirty="0"/>
              <a:t>Direct method by using a differentiator followed by an envelope detector </a:t>
            </a:r>
          </a:p>
          <a:p>
            <a:pPr lvl="1"/>
            <a:r>
              <a:rPr lang="en-US" dirty="0"/>
              <a:t>Indirect method using phase locked loop</a:t>
            </a:r>
          </a:p>
          <a:p>
            <a:pPr lvl="1"/>
            <a:r>
              <a:rPr lang="en-US" dirty="0"/>
              <a:t>By using zero crossing detector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34472C-07BE-4E22-9F0A-C777E03DC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A0C01A-5130-4A0C-B6CB-63E8ACEB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111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1B2B1-7999-41B4-BF41-842BD70EC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Demodulation of angle modulated signals-Direct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A4C66-AEDB-48B4-99BE-DB3934DE82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35125"/>
                <a:ext cx="7886700" cy="4351338"/>
              </a:xfrm>
            </p:spPr>
            <p:txBody>
              <a:bodyPr/>
              <a:lstStyle/>
              <a:p>
                <a:r>
                  <a:rPr lang="en-US" sz="1800" dirty="0"/>
                  <a:t>In the direct method we can pass the FM signal through a differentiator followed by an envelope detector as illustrated by</a:t>
                </a:r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r>
                  <a:rPr lang="en-US" sz="1800" dirty="0"/>
                  <a:t>The differentiator is typically know as discriminator</a:t>
                </a:r>
              </a:p>
              <a:p>
                <a:r>
                  <a:rPr lang="en-US" sz="1800" dirty="0"/>
                  <a:t>To understand the theory of operation of this kind of modulator assume that then input to the modulator is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𝐹𝑀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nary>
                              <m:nary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sup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nary>
                          </m:e>
                        </m:d>
                      </m:e>
                    </m:func>
                  </m:oMath>
                </a14:m>
                <a:endParaRPr lang="en-US" sz="1800" dirty="0"/>
              </a:p>
              <a:p>
                <a:r>
                  <a:rPr lang="en-US" sz="1800" dirty="0"/>
                  <a:t>Taking the derivative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𝐹𝑀</m:t>
                            </m:r>
                          </m:sub>
                        </m:sSub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m:rPr>
                            <m:lit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func>
                          <m:func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nary>
                                  <m:nary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sup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nary>
                              </m:e>
                            </m:d>
                          </m:e>
                        </m:func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nary>
                              <m:nary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sup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nary>
                          </m:e>
                        </m:d>
                      </m:e>
                    </m:func>
                  </m:oMath>
                </a14:m>
                <a:endParaRPr lang="en-US" sz="1800" dirty="0"/>
              </a:p>
              <a:p>
                <a:r>
                  <a:rPr lang="en-US" sz="1800" dirty="0"/>
                  <a:t>Observe that output of the differentiator is an AM modulated signal that can be demodulated by an envelope detector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A4C66-AEDB-48B4-99BE-DB3934DE8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35125"/>
                <a:ext cx="7886700" cy="4351338"/>
              </a:xfrm>
              <a:blipFill>
                <a:blip r:embed="rId5"/>
                <a:stretch>
                  <a:fillRect l="-464" t="-700" r="-696" b="-4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34472C-07BE-4E22-9F0A-C777E03DC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A0C01A-5130-4A0C-B6CB-63E8ACEB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4A2373-014D-409E-BD9E-E82B6B854C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441" y="2179801"/>
            <a:ext cx="7417117" cy="12491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3D9B85-E7F2-4ACF-91DC-FCB164F3F146}"/>
                  </a:ext>
                </a:extLst>
              </p:cNvPr>
              <p:cNvSpPr txBox="1"/>
              <p:nvPr/>
            </p:nvSpPr>
            <p:spPr>
              <a:xfrm>
                <a:off x="6035040" y="2400300"/>
                <a:ext cx="4229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𝐴𝑀</m:t>
                          </m:r>
                        </m:sub>
                      </m:sSub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1200" dirty="0">
                  <a:latin typeface="Arial 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3D9B85-E7F2-4ACF-91DC-FCB164F3F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40" y="2400300"/>
                <a:ext cx="422910" cy="276999"/>
              </a:xfrm>
              <a:prstGeom prst="rect">
                <a:avLst/>
              </a:prstGeom>
              <a:blipFill>
                <a:blip r:embed="rId7"/>
                <a:stretch>
                  <a:fillRect r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5813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1B2B1-7999-41B4-BF41-842BD70EC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Demodulation of angle modulated signals-discriminator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A4C66-AEDB-48B4-99BE-DB3934DE82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The discriminator (differentiator) can be implemented by any circuit whose transfer characteristics is linear with frequency (i.e.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r>
                  <a:rPr lang="en-US" sz="2000" dirty="0"/>
                  <a:t>Typical low pass, high pass and pass filters can be used as differentiators if the input signal is fed through their linear part of their frequency responses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A4C66-AEDB-48B4-99BE-DB3934DE8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96" t="-560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34472C-07BE-4E22-9F0A-C777E03DC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A0C01A-5130-4A0C-B6CB-63E8ACEB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EEDB55-7F5A-4D6E-A573-A6D984B90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385" y="4214812"/>
            <a:ext cx="1352550" cy="1552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963AD9-CC07-4CDB-87DC-E35C051FAB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5685" y="4229099"/>
            <a:ext cx="1352550" cy="152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CB2EBA-B941-4113-BEBE-88A2F7A624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4970" y="4502976"/>
            <a:ext cx="2969895" cy="126441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881594-A814-49F7-A0B8-17CCB69CD679}"/>
              </a:ext>
            </a:extLst>
          </p:cNvPr>
          <p:cNvCxnSpPr>
            <a:cxnSpLocks/>
          </p:cNvCxnSpPr>
          <p:nvPr/>
        </p:nvCxnSpPr>
        <p:spPr>
          <a:xfrm>
            <a:off x="1314450" y="5318759"/>
            <a:ext cx="0" cy="4953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FF4359-52E5-45C2-BF8C-30C5464E1D3D}"/>
              </a:ext>
            </a:extLst>
          </p:cNvPr>
          <p:cNvCxnSpPr>
            <a:cxnSpLocks/>
          </p:cNvCxnSpPr>
          <p:nvPr/>
        </p:nvCxnSpPr>
        <p:spPr>
          <a:xfrm>
            <a:off x="1497330" y="5017769"/>
            <a:ext cx="0" cy="796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2AA8F66-D92A-425E-A904-484C1B13F12C}"/>
              </a:ext>
            </a:extLst>
          </p:cNvPr>
          <p:cNvSpPr txBox="1"/>
          <p:nvPr/>
        </p:nvSpPr>
        <p:spPr>
          <a:xfrm>
            <a:off x="977265" y="5749290"/>
            <a:ext cx="954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 "/>
              </a:rPr>
              <a:t>Linear region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F3CA71-A438-4C87-946B-D72EDA355B55}"/>
              </a:ext>
            </a:extLst>
          </p:cNvPr>
          <p:cNvCxnSpPr>
            <a:cxnSpLocks/>
          </p:cNvCxnSpPr>
          <p:nvPr/>
        </p:nvCxnSpPr>
        <p:spPr>
          <a:xfrm>
            <a:off x="4598669" y="4956810"/>
            <a:ext cx="0" cy="836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EEAE02B-7013-4716-B2FD-C0602DCE9F5B}"/>
              </a:ext>
            </a:extLst>
          </p:cNvPr>
          <p:cNvCxnSpPr>
            <a:cxnSpLocks/>
          </p:cNvCxnSpPr>
          <p:nvPr/>
        </p:nvCxnSpPr>
        <p:spPr>
          <a:xfrm>
            <a:off x="4781549" y="5318759"/>
            <a:ext cx="0" cy="474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25C33A9-7CC8-4AE9-828E-C85C3B8E7D21}"/>
              </a:ext>
            </a:extLst>
          </p:cNvPr>
          <p:cNvSpPr txBox="1"/>
          <p:nvPr/>
        </p:nvSpPr>
        <p:spPr>
          <a:xfrm>
            <a:off x="4276724" y="5735876"/>
            <a:ext cx="954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 "/>
              </a:rPr>
              <a:t>Linear region</a:t>
            </a:r>
          </a:p>
        </p:txBody>
      </p:sp>
    </p:spTree>
    <p:extLst>
      <p:ext uri="{BB962C8B-B14F-4D97-AF65-F5344CB8AC3E}">
        <p14:creationId xmlns:p14="http://schemas.microsoft.com/office/powerpoint/2010/main" val="32583404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938A1-DFBD-493F-A4D8-CF727E26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Differentiator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691FEA-459A-4072-9326-D5923AF78B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1" y="1414802"/>
                <a:ext cx="4786728" cy="476216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i="1" u="sng" dirty="0">
                    <a:solidFill>
                      <a:srgbClr val="FF0066"/>
                    </a:solidFill>
                  </a:rPr>
                  <a:t>Example</a:t>
                </a:r>
                <a:r>
                  <a:rPr lang="en-US" sz="1800" i="1" dirty="0">
                    <a:solidFill>
                      <a:srgbClr val="FF0066"/>
                    </a:solidFill>
                  </a:rPr>
                  <a:t> </a:t>
                </a:r>
                <a:r>
                  <a:rPr lang="en-US" sz="1800" dirty="0"/>
                  <a:t>For the simple RC filter shown below find 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1800" dirty="0"/>
                  <a:t>An expression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en-US" sz="1800" b="0" dirty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1800" dirty="0"/>
                  <a:t>Under what conditions this filter behaves as a differentiator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1800" dirty="0"/>
                  <a:t>Find and expression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1800" dirty="0"/>
              </a:p>
              <a:p>
                <a:r>
                  <a:rPr lang="en-US" sz="1800" i="1" u="sng" dirty="0">
                    <a:solidFill>
                      <a:srgbClr val="FF0066"/>
                    </a:solidFill>
                  </a:rPr>
                  <a:t>Solution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den>
                    </m:f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den>
                        </m:f>
                      </m:den>
                    </m:f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𝑅𝐶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𝑅𝐶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1800" i="1" dirty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1800" dirty="0"/>
                  <a:t> the filter behaves as a differentiator if it operates in its linear region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1800" dirty="0"/>
                  <a:t>. This can be achieved only if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𝑅𝐶</m:t>
                    </m:r>
                  </m:oMath>
                </a14:m>
                <a:r>
                  <a:rPr lang="en-US" sz="1800" dirty="0"/>
                  <a:t> under this conditions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𝑅𝐶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691FEA-459A-4072-9326-D5923AF78B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1" y="1414802"/>
                <a:ext cx="4786728" cy="4762161"/>
              </a:xfrm>
              <a:blipFill>
                <a:blip r:embed="rId13"/>
                <a:stretch>
                  <a:fillRect l="-1019" t="-640" r="-1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72B96-BA7E-4219-9447-8FFE3F65C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177E31-F081-4D1A-A2D8-127FFF76E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E498E6-B8A3-43B6-8561-1FB141E022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8714" y="1414802"/>
            <a:ext cx="1496635" cy="1739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E5B958-AFF2-4E1D-9780-EEA8C244A2B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16442" y="3292461"/>
            <a:ext cx="2940416" cy="2241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F27583-ADE7-411B-B005-6BEE59443EEF}"/>
                  </a:ext>
                </a:extLst>
              </p:cNvPr>
              <p:cNvSpPr txBox="1"/>
              <p:nvPr/>
            </p:nvSpPr>
            <p:spPr>
              <a:xfrm>
                <a:off x="6747030" y="2143697"/>
                <a:ext cx="883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F27583-ADE7-411B-B005-6BEE59443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030" y="2143697"/>
                <a:ext cx="883312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51AB38-7E95-41FA-9C65-F3C9D872C4A2}"/>
                  </a:ext>
                </a:extLst>
              </p:cNvPr>
              <p:cNvSpPr txBox="1"/>
              <p:nvPr/>
            </p:nvSpPr>
            <p:spPr>
              <a:xfrm>
                <a:off x="6702640" y="2718079"/>
                <a:ext cx="883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51AB38-7E95-41FA-9C65-F3C9D872C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640" y="2718079"/>
                <a:ext cx="88331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FB19E9-8121-47CC-B29C-63CA4B0308AF}"/>
                  </a:ext>
                </a:extLst>
              </p:cNvPr>
              <p:cNvSpPr txBox="1"/>
              <p:nvPr/>
            </p:nvSpPr>
            <p:spPr>
              <a:xfrm>
                <a:off x="6702640" y="1820517"/>
                <a:ext cx="883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FB19E9-8121-47CC-B29C-63CA4B030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640" y="1820517"/>
                <a:ext cx="88331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0498B6-C4F3-41ED-8389-7441226BEABF}"/>
                  </a:ext>
                </a:extLst>
              </p:cNvPr>
              <p:cNvSpPr txBox="1"/>
              <p:nvPr/>
            </p:nvSpPr>
            <p:spPr>
              <a:xfrm>
                <a:off x="8118083" y="2137721"/>
                <a:ext cx="883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0498B6-C4F3-41ED-8389-7441226BE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083" y="2137721"/>
                <a:ext cx="88331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54AD37-A467-40A7-929A-ADEA5A5B3437}"/>
                  </a:ext>
                </a:extLst>
              </p:cNvPr>
              <p:cNvSpPr txBox="1"/>
              <p:nvPr/>
            </p:nvSpPr>
            <p:spPr>
              <a:xfrm>
                <a:off x="8073693" y="2712103"/>
                <a:ext cx="883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54AD37-A467-40A7-929A-ADEA5A5B3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693" y="2712103"/>
                <a:ext cx="88331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053C00-2CCE-4100-9FF5-C8BD0F1AD6AA}"/>
                  </a:ext>
                </a:extLst>
              </p:cNvPr>
              <p:cNvSpPr txBox="1"/>
              <p:nvPr/>
            </p:nvSpPr>
            <p:spPr>
              <a:xfrm>
                <a:off x="8073693" y="1814541"/>
                <a:ext cx="883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053C00-2CCE-4100-9FF5-C8BD0F1AD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693" y="1814541"/>
                <a:ext cx="88331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79148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938A1-DFBD-493F-A4D8-CF727E263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325563"/>
          </a:xfrm>
        </p:spPr>
        <p:txBody>
          <a:bodyPr/>
          <a:lstStyle/>
          <a:p>
            <a:r>
              <a:rPr lang="en-US" dirty="0"/>
              <a:t>Differentiator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691FEA-459A-4072-9326-D5923AF78B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1" y="1482571"/>
                <a:ext cx="4786728" cy="4694392"/>
              </a:xfrm>
            </p:spPr>
            <p:txBody>
              <a:bodyPr/>
              <a:lstStyle/>
              <a:p>
                <a:r>
                  <a:rPr lang="en-US" sz="2000" i="1" u="sng" dirty="0">
                    <a:solidFill>
                      <a:srgbClr val="FF0066"/>
                    </a:solidFill>
                  </a:rPr>
                  <a:t>Solution</a:t>
                </a:r>
              </a:p>
              <a:p>
                <a:pPr marL="457200" indent="-457200">
                  <a:buFont typeface="+mj-lt"/>
                  <a:buAutoNum type="alphaLcParenR" startAt="3"/>
                </a:pP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𝑅𝐶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Taking the inverse Fourier transform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𝑅𝐶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691FEA-459A-4072-9326-D5923AF78B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1" y="1482571"/>
                <a:ext cx="4786728" cy="4694392"/>
              </a:xfrm>
              <a:blipFill>
                <a:blip r:embed="rId15"/>
                <a:stretch>
                  <a:fillRect l="-1274" t="-519" r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72B96-BA7E-4219-9447-8FFE3F65C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177E31-F081-4D1A-A2D8-127FFF76E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E5B958-AFF2-4E1D-9780-EEA8C244A2B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93865" y="2628875"/>
            <a:ext cx="2220887" cy="1693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7FCFA6-A4E7-4434-BB28-9EAD790E297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62540" y="1140340"/>
            <a:ext cx="1848219" cy="1395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2AF087-7987-47A0-959B-755C2C06617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98969" y="4414696"/>
            <a:ext cx="2975360" cy="14248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08F57B-2EA2-4844-9C50-C1EFA5DF3E5A}"/>
              </a:ext>
            </a:extLst>
          </p:cNvPr>
          <p:cNvSpPr txBox="1"/>
          <p:nvPr/>
        </p:nvSpPr>
        <p:spPr>
          <a:xfrm>
            <a:off x="6213068" y="5839593"/>
            <a:ext cx="2401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 "/>
              </a:rPr>
              <a:t>Complete FM demodulator</a:t>
            </a:r>
          </a:p>
        </p:txBody>
      </p:sp>
    </p:spTree>
    <p:extLst>
      <p:ext uri="{BB962C8B-B14F-4D97-AF65-F5344CB8AC3E}">
        <p14:creationId xmlns:p14="http://schemas.microsoft.com/office/powerpoint/2010/main" val="3694839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938A1-DFBD-493F-A4D8-CF727E263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325563"/>
          </a:xfrm>
        </p:spPr>
        <p:txBody>
          <a:bodyPr/>
          <a:lstStyle/>
          <a:p>
            <a:r>
              <a:rPr lang="en-US" dirty="0"/>
              <a:t>Differentiator limitation and balanced discriminator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691FEA-459A-4072-9326-D5923AF78B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6912" y="1562023"/>
                <a:ext cx="4786728" cy="4694392"/>
              </a:xfrm>
            </p:spPr>
            <p:txBody>
              <a:bodyPr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The discriminator suffers from limited linear range, therefore </a:t>
                </a:r>
                <a:r>
                  <a:rPr lang="en-US" sz="2000" dirty="0"/>
                  <a:t>it can not be used to demodulate wideband FM signals properly</a:t>
                </a:r>
              </a:p>
              <a:p>
                <a:r>
                  <a:rPr lang="en-US" sz="2000" dirty="0"/>
                  <a:t>To overcome this limitation, it is possible to extend the linear range of the discriminator by using two band pass filters as shown</a:t>
                </a:r>
              </a:p>
              <a:p>
                <a:r>
                  <a:rPr lang="en-US" sz="2000" dirty="0"/>
                  <a:t>If we take transfere characteristics of the balanced discrimenator to be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Then an increased linear range can be obtained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691FEA-459A-4072-9326-D5923AF78B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6912" y="1562023"/>
                <a:ext cx="4786728" cy="4694392"/>
              </a:xfrm>
              <a:blipFill>
                <a:blip r:embed="rId4"/>
                <a:stretch>
                  <a:fillRect l="-1146" t="-519" r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72B96-BA7E-4219-9447-8FFE3F65C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177E31-F081-4D1A-A2D8-127FFF76E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8501FD-9791-4E2C-AA15-2A553A929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817" y="3827976"/>
            <a:ext cx="3597183" cy="22229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91DC99-7F3B-4E3B-AAF0-177DB5639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1558683"/>
            <a:ext cx="38862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746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FBEB9-D7D0-403B-BFDE-F25123541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Discriminator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63A82B-A135-41D9-97B4-142DB1784E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745" y="1712376"/>
                <a:ext cx="4387233" cy="4351338"/>
              </a:xfrm>
            </p:spPr>
            <p:txBody>
              <a:bodyPr/>
              <a:lstStyle/>
              <a:p>
                <a:r>
                  <a:rPr lang="en-US" sz="2000" dirty="0"/>
                  <a:t>The discriminator circuit can be approximated by using a time delay as illustrated by the following block</a:t>
                </a:r>
              </a:p>
              <a:p>
                <a:r>
                  <a:rPr lang="en-US" sz="2000" dirty="0"/>
                  <a:t>Observe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𝐹𝑀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𝐹𝑀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If the time delay is made too small, then it is possible to write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𝐹𝑀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𝐹𝑀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𝐹𝑀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The use of an envelope detector can be used to recover the message signal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63A82B-A135-41D9-97B4-142DB1784E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745" y="1712376"/>
                <a:ext cx="4387233" cy="4351338"/>
              </a:xfrm>
              <a:blipFill>
                <a:blip r:embed="rId6"/>
                <a:stretch>
                  <a:fillRect l="-1252" t="-700" r="-1530" b="-6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A5E3C-648E-40E5-A42C-D07C24277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9616E-A622-48BD-8075-0593A675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4143E9-9DBC-4D6B-9B6A-7B69E94339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3024" y="1762125"/>
            <a:ext cx="44862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318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D15AB4-9A55-4BDA-9701-E15D006C42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850" y="1530985"/>
                <a:ext cx="4362450" cy="4351338"/>
              </a:xfrm>
            </p:spPr>
            <p:txBody>
              <a:bodyPr/>
              <a:lstStyle/>
              <a:p>
                <a:r>
                  <a:rPr lang="en-US" sz="1800" dirty="0"/>
                  <a:t>It is possible to demodulate FM signals by using a PLL as illustrated by the following system</a:t>
                </a:r>
              </a:p>
              <a:p>
                <a:r>
                  <a:rPr lang="en-US" sz="1800" dirty="0"/>
                  <a:t>The principle of operation of this modulator can be understood from the following mathematical equations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𝐹𝑀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nary>
                                <m:nary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nary>
                                <m:nary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nary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However for good design, the phase difference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nary>
                      <m:nary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dirty="0"/>
                  <a:t> is too small and approaches zero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D15AB4-9A55-4BDA-9701-E15D006C42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850" y="1530985"/>
                <a:ext cx="4362450" cy="4351338"/>
              </a:xfrm>
              <a:blipFill>
                <a:blip r:embed="rId10"/>
                <a:stretch>
                  <a:fillRect l="-1117" t="-700" r="-1117" b="-15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E9DF91-E183-4906-8B9C-5C55F9C8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1BB9C-3DC8-4959-BCF2-DDF417A7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F08A06-2174-49F3-8B54-CFA43D135E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00930" y="1067753"/>
            <a:ext cx="4152900" cy="1438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A8F3251-F2DF-457A-AFC3-1B65B3BBFD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91100" y="2567782"/>
                <a:ext cx="3972560" cy="36882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just" defTabSz="685800" rtl="0" eaLnBrk="1" latinLnBrk="0" hangingPunct="1">
                  <a:lnSpc>
                    <a:spcPct val="100000"/>
                  </a:lnSpc>
                  <a:spcBef>
                    <a:spcPts val="750"/>
                  </a:spcBef>
                  <a:buFont typeface="Wingdings" panose="05000000000000000000" pitchFamily="2" charset="2"/>
                  <a:buChar char="q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514350" indent="-171450" algn="just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Wingdings" panose="05000000000000000000" pitchFamily="2" charset="2"/>
                  <a:buChar char="q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857250" indent="-171450" algn="just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Wingdings" panose="05000000000000000000" pitchFamily="2" charset="2"/>
                  <a:buChar char="q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200150" indent="-171450" algn="just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Wingdings" panose="05000000000000000000" pitchFamily="2" charset="2"/>
                  <a:buChar char="q"/>
                  <a:defRPr sz="1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543050" indent="-171450" algn="just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Wingdings" panose="05000000000000000000" pitchFamily="2" charset="2"/>
                  <a:buChar char="q"/>
                  <a:defRPr sz="12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/>
                  <a:t>Recall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≅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sz="1600" dirty="0"/>
                  <a:t> when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≅0</m:t>
                    </m:r>
                  </m:oMath>
                </a14:m>
                <a:r>
                  <a:rPr lang="en-US" sz="1600" dirty="0"/>
                  <a:t>, therefore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nary>
                            <m:nary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nary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i="1" dirty="0"/>
              </a:p>
              <a:p>
                <a:pPr marL="0" indent="0">
                  <a:buNone/>
                </a:pPr>
                <a:r>
                  <a:rPr lang="en-US" sz="1600" dirty="0"/>
                  <a:t>Or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nary>
                        <m:nary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sz="1600" i="1" dirty="0"/>
              </a:p>
              <a:p>
                <a:r>
                  <a:rPr lang="en-US" sz="1600" dirty="0"/>
                  <a:t>The loop filter is a LPF which eliminate the high frequency signal</a:t>
                </a:r>
              </a:p>
              <a:p>
                <a:r>
                  <a:rPr lang="en-US" sz="1600" dirty="0"/>
                  <a:t>We can recover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/>
                  <a:t> by deriving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/>
                  <a:t> as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A8F3251-F2DF-457A-AFC3-1B65B3BBF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100" y="2567782"/>
                <a:ext cx="3972560" cy="3688238"/>
              </a:xfrm>
              <a:prstGeom prst="rect">
                <a:avLst/>
              </a:prstGeom>
              <a:blipFill>
                <a:blip r:embed="rId12"/>
                <a:stretch>
                  <a:fillRect l="-922" t="-496" r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9DE432E-CEA2-411D-81F4-51A001FA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/>
          <a:p>
            <a:r>
              <a:rPr lang="en-US" dirty="0"/>
              <a:t>Demodulation of FM signals using PLL</a:t>
            </a:r>
          </a:p>
        </p:txBody>
      </p:sp>
    </p:spTree>
    <p:extLst>
      <p:ext uri="{BB962C8B-B14F-4D97-AF65-F5344CB8AC3E}">
        <p14:creationId xmlns:p14="http://schemas.microsoft.com/office/powerpoint/2010/main" val="3016559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Definition of FM and PM signals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FC7C96CF-374F-4759-8374-EC3E17BD6C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Recall that the carrier of the signal is defined by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Frequency modulation (FM)  can be obtained by varying the frequency of the carrier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according to the message signal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Phase modulation (PM) can be obtained by varying the phase of the carrier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according to the message signal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FC7C96CF-374F-4759-8374-EC3E17BD6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5" t="-980" r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Falah Mohammed, An Najah National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379233-EAE1-4BC7-ACE2-FABD582F58C0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E432E-CEA2-411D-81F4-51A001FA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/>
          <a:p>
            <a:r>
              <a:rPr lang="en-US" dirty="0"/>
              <a:t>Demodulation of FM signals using PLL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D15AB4-9A55-4BDA-9701-E15D006C42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850" y="1530985"/>
                <a:ext cx="4438650" cy="4351338"/>
              </a:xfrm>
            </p:spPr>
            <p:txBody>
              <a:bodyPr/>
              <a:lstStyle/>
              <a:p>
                <a:r>
                  <a:rPr lang="en-US" sz="1800" dirty="0"/>
                  <a:t>The phase detector can be implemented by a multiplier followed by a LPF or by using simple XOR circuit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𝐹𝑀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nary>
                                <m:nary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𝐹𝑀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nary>
                                <m:nary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nary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nary>
                                <m:nary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nary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D15AB4-9A55-4BDA-9701-E15D006C42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850" y="1530985"/>
                <a:ext cx="4438650" cy="4351338"/>
              </a:xfrm>
              <a:blipFill>
                <a:blip r:embed="rId6"/>
                <a:stretch>
                  <a:fillRect l="-824" t="-700" r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E9DF91-E183-4906-8B9C-5C55F9C8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1BB9C-3DC8-4959-BCF2-DDF417A7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F08A06-2174-49F3-8B54-CFA43D135E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0930" y="1206976"/>
            <a:ext cx="4152900" cy="1438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7327A7-DD9F-4821-9E31-FFC795481D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6184" y="3185477"/>
            <a:ext cx="2443531" cy="2605405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945F4D73-5D3B-480B-8A40-89CBB70F1F56}"/>
              </a:ext>
            </a:extLst>
          </p:cNvPr>
          <p:cNvSpPr/>
          <p:nvPr/>
        </p:nvSpPr>
        <p:spPr>
          <a:xfrm rot="20416376">
            <a:off x="5489784" y="1838300"/>
            <a:ext cx="486410" cy="1633952"/>
          </a:xfrm>
          <a:prstGeom prst="downArrow">
            <a:avLst/>
          </a:prstGeom>
          <a:solidFill>
            <a:srgbClr val="FF00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0740CF-7893-4C88-AAFC-9368D273D62B}"/>
              </a:ext>
            </a:extLst>
          </p:cNvPr>
          <p:cNvCxnSpPr>
            <a:cxnSpLocks/>
          </p:cNvCxnSpPr>
          <p:nvPr/>
        </p:nvCxnSpPr>
        <p:spPr>
          <a:xfrm flipV="1">
            <a:off x="1642110" y="4174789"/>
            <a:ext cx="2773680" cy="100584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2A7EF76-4EE9-40D4-A155-F7D92F6B9C75}"/>
              </a:ext>
            </a:extLst>
          </p:cNvPr>
          <p:cNvSpPr txBox="1"/>
          <p:nvPr/>
        </p:nvSpPr>
        <p:spPr>
          <a:xfrm>
            <a:off x="4078791" y="3704086"/>
            <a:ext cx="1298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66"/>
                </a:solidFill>
                <a:latin typeface="Arial "/>
              </a:rPr>
              <a:t>Removed by the LPF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B3363A-A519-456A-874D-C818F813702B}"/>
                  </a:ext>
                </a:extLst>
              </p:cNvPr>
              <p:cNvSpPr txBox="1"/>
              <p:nvPr/>
            </p:nvSpPr>
            <p:spPr>
              <a:xfrm>
                <a:off x="6851650" y="3183964"/>
                <a:ext cx="2202180" cy="490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func>
                        <m:func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nary>
                                <m:naryPr>
                                  <m:ctrlP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p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d>
                                    <m:dPr>
                                      <m:ctrlPr>
                                        <a:rPr lang="en-US" sz="1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000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nary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B3363A-A519-456A-874D-C818F8137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650" y="3183964"/>
                <a:ext cx="2202180" cy="490071"/>
              </a:xfrm>
              <a:prstGeom prst="rect">
                <a:avLst/>
              </a:prstGeom>
              <a:blipFill>
                <a:blip r:embed="rId9"/>
                <a:stretch>
                  <a:fillRect t="-119753" b="-179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2214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E432E-CEA2-411D-81F4-51A001FA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/>
          <a:p>
            <a:r>
              <a:rPr lang="en-US" dirty="0"/>
              <a:t>Demodulation of FM signals using zero crossing detector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E9DF91-E183-4906-8B9C-5C55F9C8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1BB9C-3DC8-4959-BCF2-DDF417A7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977C59-28B9-41F6-A59B-DFA62A62E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858" y="1316944"/>
            <a:ext cx="6216143" cy="46669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15AB4-9A55-4BDA-9701-E15D006C4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530985"/>
            <a:ext cx="2947670" cy="4351338"/>
          </a:xfrm>
        </p:spPr>
        <p:txBody>
          <a:bodyPr/>
          <a:lstStyle/>
          <a:p>
            <a:r>
              <a:rPr lang="en-US" sz="1600" dirty="0"/>
              <a:t>The demodulation of FM signals by the use of zero crossing detector can be illustrated by the diagram shown</a:t>
            </a:r>
          </a:p>
          <a:p>
            <a:r>
              <a:rPr lang="en-US" sz="1600" dirty="0"/>
              <a:t>The averaging circuit is a simple LPF</a:t>
            </a:r>
          </a:p>
        </p:txBody>
      </p:sp>
    </p:spTree>
    <p:extLst>
      <p:ext uri="{BB962C8B-B14F-4D97-AF65-F5344CB8AC3E}">
        <p14:creationId xmlns:p14="http://schemas.microsoft.com/office/powerpoint/2010/main" val="10130590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01A8E-642B-49BB-BE8B-56A091172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Solved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7886BD-EFAB-4FAE-8A1A-F65F7B702C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3086100" cy="4351338"/>
              </a:xfrm>
            </p:spPr>
            <p:txBody>
              <a:bodyPr/>
              <a:lstStyle/>
              <a:p>
                <a:r>
                  <a:rPr lang="en-US" sz="1800" i="1" u="sng" dirty="0">
                    <a:solidFill>
                      <a:srgbClr val="FF0066"/>
                    </a:solidFill>
                  </a:rPr>
                  <a:t>Example</a:t>
                </a:r>
                <a:r>
                  <a:rPr lang="en-US" sz="1800" i="1" dirty="0"/>
                  <a:t> </a:t>
                </a:r>
                <a:r>
                  <a:rPr lang="en-US" sz="1800" dirty="0"/>
                  <a:t>For the FM system shown, find</a:t>
                </a:r>
              </a:p>
              <a:p>
                <a:pPr marL="342900" indent="-342900">
                  <a:buFont typeface="+mj-lt"/>
                  <a:buAutoNum type="alphaLcParenR"/>
                </a:pPr>
                <a:r>
                  <a:rPr lang="en-US" sz="1800" dirty="0"/>
                  <a:t>The modulation index at the output of the modulator</a:t>
                </a:r>
              </a:p>
              <a:p>
                <a:pPr marL="342900" indent="-342900">
                  <a:buFont typeface="+mj-lt"/>
                  <a:buAutoNum type="alphaLcParenR"/>
                </a:pPr>
                <a:r>
                  <a:rPr lang="en-US" sz="1800" dirty="0"/>
                  <a:t>The center frequency and bandwidth of the BPF</a:t>
                </a:r>
              </a:p>
              <a:p>
                <a:pPr marL="0" indent="0">
                  <a:buNone/>
                </a:pPr>
                <a:r>
                  <a:rPr lang="en-US" sz="1800" u="sng" dirty="0">
                    <a:solidFill>
                      <a:srgbClr val="FF0066"/>
                    </a:solidFill>
                  </a:rPr>
                  <a:t>Solution</a:t>
                </a:r>
              </a:p>
              <a:p>
                <a:pPr marL="342900" indent="-342900">
                  <a:buFont typeface="+mj-lt"/>
                  <a:buAutoNum type="alphaLcParenR"/>
                </a:pPr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200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𝑘𝐻𝑧</m:t>
                        </m:r>
                      </m:den>
                    </m:f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1800" b="0" dirty="0"/>
              </a:p>
              <a:p>
                <a:pPr marL="342900" indent="-342900">
                  <a:buFont typeface="+mj-lt"/>
                  <a:buAutoNum type="alphaLcParenR"/>
                </a:pPr>
                <a:r>
                  <a:rPr lang="en-US" sz="1800" b="0" dirty="0"/>
                  <a:t>The center frequency of the filter would be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7886BD-EFAB-4FAE-8A1A-F65F7B702C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3086100" cy="4351338"/>
              </a:xfrm>
              <a:blipFill>
                <a:blip r:embed="rId6"/>
                <a:stretch>
                  <a:fillRect l="-1581" t="-700" r="-1779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622F5-5361-44BD-9495-A4E8EA30A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52E99-3E24-4CFF-B56D-805DD3A39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E21A3BF-3A41-4937-AE20-D38D6B8FB5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847" y="1744980"/>
            <a:ext cx="4543425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5294D536-F225-457B-AC63-5D017222A7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00550" y="2659380"/>
                <a:ext cx="4637722" cy="19964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just" defTabSz="685800" rtl="0" eaLnBrk="1" latinLnBrk="0" hangingPunct="1">
                  <a:lnSpc>
                    <a:spcPct val="100000"/>
                  </a:lnSpc>
                  <a:spcBef>
                    <a:spcPts val="750"/>
                  </a:spcBef>
                  <a:buFont typeface="Wingdings" panose="05000000000000000000" pitchFamily="2" charset="2"/>
                  <a:buChar char="q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514350" indent="-171450" algn="just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Wingdings" panose="05000000000000000000" pitchFamily="2" charset="2"/>
                  <a:buChar char="q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857250" indent="-171450" algn="just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Wingdings" panose="05000000000000000000" pitchFamily="2" charset="2"/>
                  <a:buChar char="q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200150" indent="-171450" algn="just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Wingdings" panose="05000000000000000000" pitchFamily="2" charset="2"/>
                  <a:buChar char="q"/>
                  <a:defRPr sz="1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543050" indent="-171450" algn="just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Wingdings" panose="05000000000000000000" pitchFamily="2" charset="2"/>
                  <a:buChar char="q"/>
                  <a:defRPr sz="12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en-US" sz="1800" dirty="0"/>
                  <a:t>The bandwidth can be approximated by Carson’s rule by </a:t>
                </a:r>
              </a:p>
              <a:p>
                <a:pPr marL="0" indent="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𝐵𝑊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0" indent="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𝐵𝑊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5294D536-F225-457B-AC63-5D017222A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550" y="2659380"/>
                <a:ext cx="4637722" cy="1996440"/>
              </a:xfrm>
              <a:prstGeom prst="rect">
                <a:avLst/>
              </a:prstGeom>
              <a:blipFill>
                <a:blip r:embed="rId8"/>
                <a:stretch>
                  <a:fillRect l="-1183" t="-1524" r="-1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4896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01D5B-DDDC-456D-ACF3-3F4BEB72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Solved examples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13EFB-5201-44DE-A4FA-20717B6983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i="1" u="sng" dirty="0">
                    <a:solidFill>
                      <a:srgbClr val="FF0066"/>
                    </a:solidFill>
                  </a:rPr>
                  <a:t>Example</a:t>
                </a:r>
                <a:r>
                  <a:rPr lang="en-US" sz="2000" dirty="0"/>
                  <a:t>: A carrier is phase modulated such that the PM modulated signal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=100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2000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The resulting PM modulated signal is applied across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dirty="0"/>
                  <a:t> resistive load, find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2000" dirty="0"/>
                  <a:t>The peak frequency deviation from the carrier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2000" dirty="0"/>
                  <a:t>The total average power developed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2000" dirty="0"/>
                  <a:t>What percentage of the average power is present 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2000" dirty="0"/>
                  <a:t>What is the approximate bandwidth using Carson’s rule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13EFB-5201-44DE-A4FA-20717B698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3" t="-560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01B06-4450-4021-90D7-1960D85AD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9FA48-ECED-433B-8E0B-6AED7E6F5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26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01D5B-DDDC-456D-ACF3-3F4BEB722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3828"/>
          </a:xfrm>
        </p:spPr>
        <p:txBody>
          <a:bodyPr/>
          <a:lstStyle/>
          <a:p>
            <a:r>
              <a:rPr lang="en-US" dirty="0"/>
              <a:t>Solved examples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13EFB-5201-44DE-A4FA-20717B6983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i="1" u="sng" dirty="0">
                    <a:solidFill>
                      <a:srgbClr val="FF0066"/>
                    </a:solidFill>
                  </a:rPr>
                  <a:t>Solution</a:t>
                </a:r>
                <a:r>
                  <a:rPr lang="en-US" sz="2000" dirty="0"/>
                  <a:t>: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2000" dirty="0"/>
                  <a:t>The peak frequency deviation can be found from the phase of the carrier (i.e.)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2000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The peak frequency deviation is the largest value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000" dirty="0"/>
                  <a:t> which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8000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⇒∆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8000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2000" dirty="0"/>
              </a:p>
              <a:p>
                <a:pPr marL="457200" indent="-457200">
                  <a:buFont typeface="+mj-lt"/>
                  <a:buAutoNum type="alphaLcParenR" startAt="2"/>
                </a:pPr>
                <a:r>
                  <a:rPr lang="en-US" sz="2000" dirty="0"/>
                  <a:t>The total average power developed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𝐹𝑀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/>
                  <a:t>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𝑊𝑎𝑡𝑡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13EFB-5201-44DE-A4FA-20717B698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7"/>
                <a:stretch>
                  <a:fillRect l="-773" t="-560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01B06-4450-4021-90D7-1960D85AD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9FA48-ECED-433B-8E0B-6AED7E6F5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F84A4E-7E0D-411D-8555-37DD5D04E333}"/>
                  </a:ext>
                </a:extLst>
              </p:cNvPr>
              <p:cNvSpPr txBox="1"/>
              <p:nvPr/>
            </p:nvSpPr>
            <p:spPr>
              <a:xfrm>
                <a:off x="3790764" y="1500745"/>
                <a:ext cx="51490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100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unc>
                                <m:func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2000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F84A4E-7E0D-411D-8555-37DD5D04E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764" y="1500745"/>
                <a:ext cx="514904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87FD3F8D-0B81-47D2-9EBB-20F9278C75E4}"/>
              </a:ext>
            </a:extLst>
          </p:cNvPr>
          <p:cNvSpPr/>
          <p:nvPr/>
        </p:nvSpPr>
        <p:spPr>
          <a:xfrm rot="5400000">
            <a:off x="7011426" y="169148"/>
            <a:ext cx="271430" cy="2502272"/>
          </a:xfrm>
          <a:prstGeom prst="leftBrace">
            <a:avLst>
              <a:gd name="adj1" fmla="val 8333"/>
              <a:gd name="adj2" fmla="val 50920"/>
            </a:avLst>
          </a:prstGeom>
          <a:ln w="158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B841CE-6C1F-4856-8435-D0FBAEE2D110}"/>
                  </a:ext>
                </a:extLst>
              </p:cNvPr>
              <p:cNvSpPr txBox="1"/>
              <p:nvPr/>
            </p:nvSpPr>
            <p:spPr>
              <a:xfrm>
                <a:off x="6543459" y="952025"/>
                <a:ext cx="12073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B841CE-6C1F-4856-8435-D0FBAEE2D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459" y="952025"/>
                <a:ext cx="120736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>
            <a:extLst>
              <a:ext uri="{FF2B5EF4-FFF2-40B4-BE49-F238E27FC236}">
                <a16:creationId xmlns:a16="http://schemas.microsoft.com/office/drawing/2014/main" id="{7B247D17-1EDC-4464-AA2C-1264DCA0E40D}"/>
              </a:ext>
            </a:extLst>
          </p:cNvPr>
          <p:cNvSpPr/>
          <p:nvPr/>
        </p:nvSpPr>
        <p:spPr>
          <a:xfrm rot="16200000">
            <a:off x="7764795" y="1201006"/>
            <a:ext cx="188266" cy="1330602"/>
          </a:xfrm>
          <a:prstGeom prst="leftBrace">
            <a:avLst>
              <a:gd name="adj1" fmla="val 8333"/>
              <a:gd name="adj2" fmla="val 50920"/>
            </a:avLst>
          </a:prstGeom>
          <a:ln w="158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5E4E0B-1BE2-4A9F-AC23-3D7108408B13}"/>
                  </a:ext>
                </a:extLst>
              </p:cNvPr>
              <p:cNvSpPr txBox="1"/>
              <p:nvPr/>
            </p:nvSpPr>
            <p:spPr>
              <a:xfrm>
                <a:off x="7316866" y="1913751"/>
                <a:ext cx="1207363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5E4E0B-1BE2-4A9F-AC23-3D7108408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866" y="1913751"/>
                <a:ext cx="1207363" cy="390748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7190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01D5B-DDDC-456D-ACF3-3F4BEB722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3828"/>
          </a:xfrm>
        </p:spPr>
        <p:txBody>
          <a:bodyPr/>
          <a:lstStyle/>
          <a:p>
            <a:r>
              <a:rPr lang="en-US" dirty="0"/>
              <a:t>Solved examples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13EFB-5201-44DE-A4FA-20717B6983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i="1" u="sng" dirty="0">
                    <a:solidFill>
                      <a:srgbClr val="FF0066"/>
                    </a:solidFill>
                  </a:rPr>
                  <a:t>Solution</a:t>
                </a:r>
                <a:r>
                  <a:rPr lang="en-US" sz="2000" dirty="0"/>
                  <a:t>:</a:t>
                </a:r>
              </a:p>
              <a:p>
                <a:pPr marL="457200" indent="-457200">
                  <a:buFont typeface="+mj-lt"/>
                  <a:buAutoNum type="alphaLcParenR" startAt="3"/>
                </a:pPr>
                <a:r>
                  <a:rPr lang="en-US" sz="2000" dirty="0"/>
                  <a:t>The percentage of the average power present 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US" sz="2000" dirty="0"/>
                  <a:t>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×100=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0.3971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×100=16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𝑊𝑎𝑡𝑡</m:t>
                      </m:r>
                    </m:oMath>
                  </m:oMathPara>
                </a14:m>
                <a:endParaRPr lang="en-US" sz="2000" dirty="0"/>
              </a:p>
              <a:p>
                <a:pPr marL="457200" indent="-457200">
                  <a:buFont typeface="+mj-lt"/>
                  <a:buAutoNum type="alphaLcParenR" startAt="4"/>
                </a:pPr>
                <a:r>
                  <a:rPr lang="en-US" sz="2000" dirty="0"/>
                  <a:t>The approximate bandwidth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=2×1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1+4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13EFB-5201-44DE-A4FA-20717B698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773" t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01B06-4450-4021-90D7-1960D85AD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9FA48-ECED-433B-8E0B-6AED7E6F5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F84A4E-7E0D-411D-8555-37DD5D04E333}"/>
                  </a:ext>
                </a:extLst>
              </p:cNvPr>
              <p:cNvSpPr txBox="1"/>
              <p:nvPr/>
            </p:nvSpPr>
            <p:spPr>
              <a:xfrm>
                <a:off x="3790764" y="1500745"/>
                <a:ext cx="51490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=100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func>
                                <m:func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2000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F84A4E-7E0D-411D-8555-37DD5D04E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764" y="1500745"/>
                <a:ext cx="514904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87FD3F8D-0B81-47D2-9EBB-20F9278C75E4}"/>
              </a:ext>
            </a:extLst>
          </p:cNvPr>
          <p:cNvSpPr/>
          <p:nvPr/>
        </p:nvSpPr>
        <p:spPr>
          <a:xfrm rot="5400000">
            <a:off x="7011426" y="169148"/>
            <a:ext cx="271430" cy="2502272"/>
          </a:xfrm>
          <a:prstGeom prst="leftBrace">
            <a:avLst>
              <a:gd name="adj1" fmla="val 8333"/>
              <a:gd name="adj2" fmla="val 50920"/>
            </a:avLst>
          </a:prstGeom>
          <a:ln w="158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B841CE-6C1F-4856-8435-D0FBAEE2D110}"/>
                  </a:ext>
                </a:extLst>
              </p:cNvPr>
              <p:cNvSpPr txBox="1"/>
              <p:nvPr/>
            </p:nvSpPr>
            <p:spPr>
              <a:xfrm>
                <a:off x="6543459" y="952025"/>
                <a:ext cx="12073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B841CE-6C1F-4856-8435-D0FBAEE2D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459" y="952025"/>
                <a:ext cx="120736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>
            <a:extLst>
              <a:ext uri="{FF2B5EF4-FFF2-40B4-BE49-F238E27FC236}">
                <a16:creationId xmlns:a16="http://schemas.microsoft.com/office/drawing/2014/main" id="{7B247D17-1EDC-4464-AA2C-1264DCA0E40D}"/>
              </a:ext>
            </a:extLst>
          </p:cNvPr>
          <p:cNvSpPr/>
          <p:nvPr/>
        </p:nvSpPr>
        <p:spPr>
          <a:xfrm rot="16200000">
            <a:off x="7764795" y="1201006"/>
            <a:ext cx="188266" cy="1330602"/>
          </a:xfrm>
          <a:prstGeom prst="leftBrace">
            <a:avLst>
              <a:gd name="adj1" fmla="val 8333"/>
              <a:gd name="adj2" fmla="val 50920"/>
            </a:avLst>
          </a:prstGeom>
          <a:ln w="158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5E4E0B-1BE2-4A9F-AC23-3D7108408B13}"/>
                  </a:ext>
                </a:extLst>
              </p:cNvPr>
              <p:cNvSpPr txBox="1"/>
              <p:nvPr/>
            </p:nvSpPr>
            <p:spPr>
              <a:xfrm>
                <a:off x="7316866" y="1913751"/>
                <a:ext cx="1207363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5E4E0B-1BE2-4A9F-AC23-3D7108408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866" y="1913751"/>
                <a:ext cx="1207363" cy="390748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7614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76368-BC18-431C-BD1A-92CE6071D0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083076"/>
                <a:ext cx="7886700" cy="50938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i="1" u="sng" dirty="0">
                    <a:solidFill>
                      <a:srgbClr val="FF0066"/>
                    </a:solidFill>
                  </a:rPr>
                  <a:t>Example:</a:t>
                </a:r>
                <a:r>
                  <a:rPr lang="en-US" sz="2000" dirty="0"/>
                  <a:t> For the indirect FM modulator shown below specify the bandwidth and the center frequency of each BPF used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i="1" u="sng" dirty="0">
                    <a:solidFill>
                      <a:srgbClr val="FF0066"/>
                    </a:solidFill>
                  </a:rPr>
                  <a:t>Solution</a:t>
                </a:r>
              </a:p>
              <a:p>
                <a:pPr marL="0" indent="0">
                  <a:buNone/>
                </a:pPr>
                <a:r>
                  <a:rPr lang="en-US" sz="2000" dirty="0"/>
                  <a:t>The bandwidth of each filter can be determined by Carson’s rule</a:t>
                </a:r>
              </a:p>
              <a:p>
                <a:pPr marL="0" indent="0">
                  <a:buNone/>
                </a:pPr>
                <a:r>
                  <a:rPr lang="en-US" sz="2000" dirty="0"/>
                  <a:t>For the firs filter the bandwidth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2000" b="0" dirty="0"/>
              </a:p>
              <a:p>
                <a:pPr marL="0" indent="0">
                  <a:buNone/>
                </a:pPr>
                <a:r>
                  <a:rPr lang="en-US" sz="2000" dirty="0"/>
                  <a:t>The center frequency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𝑘𝐻𝑧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For the second BPF filter 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2000" b="0" dirty="0"/>
              </a:p>
              <a:p>
                <a:pPr marL="0" indent="0">
                  <a:buNone/>
                </a:pPr>
                <a:r>
                  <a:rPr lang="en-US" sz="2000" dirty="0"/>
                  <a:t>The center frequency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𝑘𝐻𝑧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76368-BC18-431C-BD1A-92CE6071D0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083076"/>
                <a:ext cx="7886700" cy="5093887"/>
              </a:xfrm>
              <a:blipFill>
                <a:blip r:embed="rId3"/>
                <a:stretch>
                  <a:fillRect l="-773" t="-599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C2E0F6-700C-46BA-BACB-6A5A72867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AD2AC-FECA-437B-AF11-E6AD62B2B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33555D-7246-4FB1-BD57-B61E421D2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163"/>
            <a:ext cx="7886700" cy="780094"/>
          </a:xfrm>
        </p:spPr>
        <p:txBody>
          <a:bodyPr/>
          <a:lstStyle/>
          <a:p>
            <a:r>
              <a:rPr lang="en-US" dirty="0"/>
              <a:t>Solved examples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EA2CD41-4D65-4C2D-80CE-05C92388B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572" y="1835083"/>
            <a:ext cx="6445188" cy="830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4101BF7-BCE0-4FBF-8BB5-4A6436359623}"/>
                  </a:ext>
                </a:extLst>
              </p:cNvPr>
              <p:cNvSpPr txBox="1"/>
              <p:nvPr/>
            </p:nvSpPr>
            <p:spPr>
              <a:xfrm>
                <a:off x="2635899" y="2310482"/>
                <a:ext cx="78028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200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4101BF7-BCE0-4FBF-8BB5-4A6436359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899" y="2310482"/>
                <a:ext cx="780288" cy="215444"/>
              </a:xfrm>
              <a:prstGeom prst="rect">
                <a:avLst/>
              </a:prstGeom>
              <a:blipFill>
                <a:blip r:embed="rId5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CB20EAD-689D-4476-9715-F41A8CF07636}"/>
                  </a:ext>
                </a:extLst>
              </p:cNvPr>
              <p:cNvSpPr txBox="1"/>
              <p:nvPr/>
            </p:nvSpPr>
            <p:spPr>
              <a:xfrm>
                <a:off x="3791712" y="2327679"/>
                <a:ext cx="78028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400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CB20EAD-689D-4476-9715-F41A8CF07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712" y="2327679"/>
                <a:ext cx="780288" cy="215444"/>
              </a:xfrm>
              <a:prstGeom prst="rect">
                <a:avLst/>
              </a:prstGeom>
              <a:blipFill>
                <a:blip r:embed="rId6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29C2042-18AC-48BE-97CA-8D216F134E4D}"/>
                  </a:ext>
                </a:extLst>
              </p:cNvPr>
              <p:cNvSpPr txBox="1"/>
              <p:nvPr/>
            </p:nvSpPr>
            <p:spPr>
              <a:xfrm>
                <a:off x="4947525" y="2327679"/>
                <a:ext cx="78028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800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29C2042-18AC-48BE-97CA-8D216F134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525" y="2327679"/>
                <a:ext cx="780288" cy="215444"/>
              </a:xfrm>
              <a:prstGeom prst="rect">
                <a:avLst/>
              </a:prstGeom>
              <a:blipFill>
                <a:blip r:embed="rId7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9CFB418-B9C0-40B9-8BD0-7557D7C1F365}"/>
                  </a:ext>
                </a:extLst>
              </p:cNvPr>
              <p:cNvSpPr txBox="1"/>
              <p:nvPr/>
            </p:nvSpPr>
            <p:spPr>
              <a:xfrm>
                <a:off x="6103337" y="2344876"/>
                <a:ext cx="84852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1600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9CFB418-B9C0-40B9-8BD0-7557D7C1F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337" y="2344876"/>
                <a:ext cx="848529" cy="215444"/>
              </a:xfrm>
              <a:prstGeom prst="rect">
                <a:avLst/>
              </a:prstGeom>
              <a:blipFill>
                <a:blip r:embed="rId8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679FEB-4524-4E12-8833-B1B0B5742343}"/>
                  </a:ext>
                </a:extLst>
              </p:cNvPr>
              <p:cNvSpPr txBox="1"/>
              <p:nvPr/>
            </p:nvSpPr>
            <p:spPr>
              <a:xfrm>
                <a:off x="7327390" y="2344876"/>
                <a:ext cx="84852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3200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679FEB-4524-4E12-8833-B1B0B5742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390" y="2344876"/>
                <a:ext cx="848529" cy="215444"/>
              </a:xfrm>
              <a:prstGeom prst="rect">
                <a:avLst/>
              </a:prstGeom>
              <a:blipFill>
                <a:blip r:embed="rId9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F697856-8403-41F5-91F7-CEB79D030155}"/>
                  </a:ext>
                </a:extLst>
              </p:cNvPr>
              <p:cNvSpPr txBox="1"/>
              <p:nvPr/>
            </p:nvSpPr>
            <p:spPr>
              <a:xfrm>
                <a:off x="357180" y="2037099"/>
                <a:ext cx="13582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F697856-8403-41F5-91F7-CEB79D030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0" y="2037099"/>
                <a:ext cx="1358284" cy="307777"/>
              </a:xfrm>
              <a:prstGeom prst="rect">
                <a:avLst/>
              </a:prstGeom>
              <a:blipFill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D0DB17F-FE7F-4E0F-A56B-00AE941DCDF5}"/>
                  </a:ext>
                </a:extLst>
              </p:cNvPr>
              <p:cNvSpPr txBox="1"/>
              <p:nvPr/>
            </p:nvSpPr>
            <p:spPr>
              <a:xfrm>
                <a:off x="2675249" y="2489870"/>
                <a:ext cx="780288" cy="226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D0DB17F-FE7F-4E0F-A56B-00AE941DC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249" y="2489870"/>
                <a:ext cx="780288" cy="2260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C3296DE-DDC7-4244-9E84-2F2E36FAEA30}"/>
                  </a:ext>
                </a:extLst>
              </p:cNvPr>
              <p:cNvSpPr txBox="1"/>
              <p:nvPr/>
            </p:nvSpPr>
            <p:spPr>
              <a:xfrm>
                <a:off x="3831062" y="2507067"/>
                <a:ext cx="780288" cy="226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C3296DE-DDC7-4244-9E84-2F2E36FAE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062" y="2507067"/>
                <a:ext cx="780288" cy="2260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686E02A-16E6-4DC1-9A91-3ED05902C4BF}"/>
                  </a:ext>
                </a:extLst>
              </p:cNvPr>
              <p:cNvSpPr txBox="1"/>
              <p:nvPr/>
            </p:nvSpPr>
            <p:spPr>
              <a:xfrm>
                <a:off x="4986875" y="2507067"/>
                <a:ext cx="780288" cy="226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686E02A-16E6-4DC1-9A91-3ED05902C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875" y="2507067"/>
                <a:ext cx="780288" cy="2266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BB63357-9684-4678-96BD-2124F7FB2ACF}"/>
                  </a:ext>
                </a:extLst>
              </p:cNvPr>
              <p:cNvSpPr txBox="1"/>
              <p:nvPr/>
            </p:nvSpPr>
            <p:spPr>
              <a:xfrm>
                <a:off x="6142687" y="2524264"/>
                <a:ext cx="848529" cy="226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BB63357-9684-4678-96BD-2124F7FB2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687" y="2524264"/>
                <a:ext cx="848529" cy="2260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FDCB73D-6805-4906-B513-D43535326612}"/>
                  </a:ext>
                </a:extLst>
              </p:cNvPr>
              <p:cNvSpPr txBox="1"/>
              <p:nvPr/>
            </p:nvSpPr>
            <p:spPr>
              <a:xfrm>
                <a:off x="7366740" y="2524264"/>
                <a:ext cx="848529" cy="226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b>
                      </m:sSub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𝑘𝐻</m:t>
                      </m:r>
                    </m:oMath>
                  </m:oMathPara>
                </a14:m>
                <a:endParaRPr lang="en-US" sz="800" i="1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FDCB73D-6805-4906-B513-D43535326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740" y="2524264"/>
                <a:ext cx="848529" cy="2267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6102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76368-BC18-431C-BD1A-92CE6071D0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032987"/>
                <a:ext cx="7886700" cy="4323364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i="1" u="sng" dirty="0">
                    <a:solidFill>
                      <a:srgbClr val="FF0066"/>
                    </a:solidFill>
                  </a:rPr>
                  <a:t>Solution</a:t>
                </a:r>
              </a:p>
              <a:p>
                <a:pPr marL="0" indent="0">
                  <a:buNone/>
                </a:pPr>
                <a:r>
                  <a:rPr lang="en-US" sz="2000" dirty="0"/>
                  <a:t>For the third BPF filter 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3=2×1+2×0.8=3.6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The center frequency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=2×2=4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𝑘𝐻𝑧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For the fourth BPF filter 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4=2×1+2×1.6=5.6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The center frequency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=2×4=8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𝑘𝐻𝑧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For the fifth BPF filter 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5=2×1+2×3.2=8.4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The center frequency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=2×8=16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𝑘𝐻𝑧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76368-BC18-431C-BD1A-92CE6071D0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032987"/>
                <a:ext cx="7886700" cy="4323364"/>
              </a:xfrm>
              <a:blipFill>
                <a:blip r:embed="rId11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C2E0F6-700C-46BA-BACB-6A5A72867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AD2AC-FECA-437B-AF11-E6AD62B2B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33555D-7246-4FB1-BD57-B61E421D2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 dirty="0"/>
              <a:t>Solved examples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EA2CD41-4D65-4C2D-80CE-05C92388B7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4715" y="1548777"/>
            <a:ext cx="6445188" cy="830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76B7921-D63B-44AC-8BF2-C16E903E2CDF}"/>
                  </a:ext>
                </a:extLst>
              </p:cNvPr>
              <p:cNvSpPr txBox="1"/>
              <p:nvPr/>
            </p:nvSpPr>
            <p:spPr>
              <a:xfrm>
                <a:off x="2700528" y="2036162"/>
                <a:ext cx="78028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=200 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76B7921-D63B-44AC-8BF2-C16E903E2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528" y="2036162"/>
                <a:ext cx="780288" cy="215444"/>
              </a:xfrm>
              <a:prstGeom prst="rect">
                <a:avLst/>
              </a:prstGeom>
              <a:blipFill>
                <a:blip r:embed="rId4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F265D2-C9BA-40C9-BE3F-DED92F7CA52C}"/>
                  </a:ext>
                </a:extLst>
              </p:cNvPr>
              <p:cNvSpPr txBox="1"/>
              <p:nvPr/>
            </p:nvSpPr>
            <p:spPr>
              <a:xfrm>
                <a:off x="3856341" y="2053359"/>
                <a:ext cx="78028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=400 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F265D2-C9BA-40C9-BE3F-DED92F7CA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341" y="2053359"/>
                <a:ext cx="780288" cy="215444"/>
              </a:xfrm>
              <a:prstGeom prst="rect">
                <a:avLst/>
              </a:prstGeom>
              <a:blipFill>
                <a:blip r:embed="rId7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F94CD9-2801-46B4-8AC7-E75E81365497}"/>
                  </a:ext>
                </a:extLst>
              </p:cNvPr>
              <p:cNvSpPr txBox="1"/>
              <p:nvPr/>
            </p:nvSpPr>
            <p:spPr>
              <a:xfrm>
                <a:off x="5012154" y="2053359"/>
                <a:ext cx="78028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=800 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F94CD9-2801-46B4-8AC7-E75E81365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154" y="2053359"/>
                <a:ext cx="780288" cy="215444"/>
              </a:xfrm>
              <a:prstGeom prst="rect">
                <a:avLst/>
              </a:prstGeom>
              <a:blipFill>
                <a:blip r:embed="rId8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640864-3993-4AA2-9693-CC34C9802FD8}"/>
                  </a:ext>
                </a:extLst>
              </p:cNvPr>
              <p:cNvSpPr txBox="1"/>
              <p:nvPr/>
            </p:nvSpPr>
            <p:spPr>
              <a:xfrm>
                <a:off x="6167966" y="2070556"/>
                <a:ext cx="84852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=1600 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640864-3993-4AA2-9693-CC34C9802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966" y="2070556"/>
                <a:ext cx="848529" cy="215444"/>
              </a:xfrm>
              <a:prstGeom prst="rect">
                <a:avLst/>
              </a:prstGeom>
              <a:blipFill>
                <a:blip r:embed="rId9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C8CDB5-0555-4D97-9EEF-54AC98136D28}"/>
                  </a:ext>
                </a:extLst>
              </p:cNvPr>
              <p:cNvSpPr txBox="1"/>
              <p:nvPr/>
            </p:nvSpPr>
            <p:spPr>
              <a:xfrm>
                <a:off x="7392019" y="2070556"/>
                <a:ext cx="84852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=3200 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C8CDB5-0555-4D97-9EEF-54AC98136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019" y="2070556"/>
                <a:ext cx="848529" cy="215444"/>
              </a:xfrm>
              <a:prstGeom prst="rect">
                <a:avLst/>
              </a:prstGeom>
              <a:blipFill>
                <a:blip r:embed="rId10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9306D0-D551-4990-9C9C-87BD49385D86}"/>
                  </a:ext>
                </a:extLst>
              </p:cNvPr>
              <p:cNvSpPr txBox="1"/>
              <p:nvPr/>
            </p:nvSpPr>
            <p:spPr>
              <a:xfrm>
                <a:off x="320737" y="1752060"/>
                <a:ext cx="13582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9306D0-D551-4990-9C9C-87BD49385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37" y="1752060"/>
                <a:ext cx="1358284" cy="307777"/>
              </a:xfrm>
              <a:prstGeom prst="rect">
                <a:avLst/>
              </a:prstGeom>
              <a:blipFill>
                <a:blip r:embed="rId1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588D84A-D7F1-4ECC-9320-497D2614C17C}"/>
                  </a:ext>
                </a:extLst>
              </p:cNvPr>
              <p:cNvSpPr txBox="1"/>
              <p:nvPr/>
            </p:nvSpPr>
            <p:spPr>
              <a:xfrm>
                <a:off x="2638806" y="2204831"/>
                <a:ext cx="780288" cy="226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588D84A-D7F1-4ECC-9320-497D2614C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806" y="2204831"/>
                <a:ext cx="780288" cy="2260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CF2B84-D6B1-4BBD-9B9C-3035481388DD}"/>
                  </a:ext>
                </a:extLst>
              </p:cNvPr>
              <p:cNvSpPr txBox="1"/>
              <p:nvPr/>
            </p:nvSpPr>
            <p:spPr>
              <a:xfrm>
                <a:off x="3794619" y="2222028"/>
                <a:ext cx="780288" cy="226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CF2B84-D6B1-4BBD-9B9C-303548138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619" y="2222028"/>
                <a:ext cx="780288" cy="2260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3DA208-72F9-47E0-B6B8-9C3A2C34A1BE}"/>
                  </a:ext>
                </a:extLst>
              </p:cNvPr>
              <p:cNvSpPr txBox="1"/>
              <p:nvPr/>
            </p:nvSpPr>
            <p:spPr>
              <a:xfrm>
                <a:off x="4950432" y="2222028"/>
                <a:ext cx="780288" cy="226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=4 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3DA208-72F9-47E0-B6B8-9C3A2C34A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432" y="2222028"/>
                <a:ext cx="780288" cy="2266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FAF0911-330A-477A-AA80-866B72CCC2B1}"/>
                  </a:ext>
                </a:extLst>
              </p:cNvPr>
              <p:cNvSpPr txBox="1"/>
              <p:nvPr/>
            </p:nvSpPr>
            <p:spPr>
              <a:xfrm>
                <a:off x="6106244" y="2239225"/>
                <a:ext cx="848529" cy="226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=8 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FAF0911-330A-477A-AA80-866B72CCC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244" y="2239225"/>
                <a:ext cx="848529" cy="22602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11D2C39-FB3B-423A-9850-332426CF3179}"/>
                  </a:ext>
                </a:extLst>
              </p:cNvPr>
              <p:cNvSpPr txBox="1"/>
              <p:nvPr/>
            </p:nvSpPr>
            <p:spPr>
              <a:xfrm>
                <a:off x="7330297" y="2239225"/>
                <a:ext cx="848529" cy="226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80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sSub>
                            <m:sSub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800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US" sz="800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b>
                      </m:sSub>
                      <m:r>
                        <a:rPr lang="en-US" sz="800" b="0" i="0" smtClean="0">
                          <a:latin typeface="Cambria Math" panose="02040503050406030204" pitchFamily="18" charset="0"/>
                        </a:rPr>
                        <m:t>=16 </m:t>
                      </m:r>
                      <m:r>
                        <m:rPr>
                          <m:sty m:val="p"/>
                        </m:rPr>
                        <a:rPr lang="en-US" sz="800" b="0" i="0" smtClean="0">
                          <a:latin typeface="Cambria Math" panose="02040503050406030204" pitchFamily="18" charset="0"/>
                        </a:rPr>
                        <m:t>kH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11D2C39-FB3B-423A-9850-332426CF3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297" y="2239225"/>
                <a:ext cx="848529" cy="2267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9033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F0B8C-275D-4DD5-97C9-AE780A1C1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Solved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F2492-3F2F-4356-8088-9DA20BCB0B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i="1" u="sng" dirty="0">
                    <a:solidFill>
                      <a:srgbClr val="FF0066"/>
                    </a:solidFill>
                  </a:rPr>
                  <a:t>Example </a:t>
                </a:r>
              </a:p>
              <a:p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An angle modulated signal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𝐹𝑀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=100</m:t>
                    </m:r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cos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⁡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(2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+20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𝑠𝑖𝑛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1000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+10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𝑠𝑖𝑛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2000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 across a 50-ohm resistive load. </a:t>
                </a:r>
                <a:r>
                  <a:rPr lang="en-US" sz="2000" dirty="0">
                    <a:ea typeface="Times New Roman" panose="02020603050405020304" pitchFamily="18" charset="0"/>
                  </a:rPr>
                  <a:t>Determine the peak frequency deviation from the carrier</a:t>
                </a:r>
                <a:endParaRPr lang="en-US" sz="2000" dirty="0">
                  <a:effectLst/>
                  <a:ea typeface="Times New Roman" panose="02020603050405020304" pitchFamily="18" charset="0"/>
                </a:endParaRPr>
              </a:p>
              <a:p>
                <a:r>
                  <a:rPr lang="en-US" sz="2000" i="1" u="sng" dirty="0">
                    <a:solidFill>
                      <a:srgbClr val="FF0066"/>
                    </a:solidFill>
                  </a:rPr>
                  <a:t>Solution</a:t>
                </a:r>
              </a:p>
              <a:p>
                <a:pPr marL="0" indent="0">
                  <a:buNone/>
                </a:pPr>
                <a:r>
                  <a:rPr lang="en-US" sz="2000" dirty="0"/>
                  <a:t>The peak frequency deviation can be computed by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1000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+10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2000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20×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𝑐𝑜𝑠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1000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+20×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𝑐𝑜𝑠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2000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=20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F2492-3F2F-4356-8088-9DA20BCB0B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773" t="-560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817A3-BF28-4B52-92ED-7FB47BC24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6645B-B68A-4FCD-9863-F46487EC7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039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03461-CF5C-486D-8D87-68C00AD85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Solved examples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ECF3B49-6EC6-4500-8DA4-7D757C92E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894" y="1825625"/>
            <a:ext cx="7234212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EADE0D-F7B1-4B32-A6D6-BA1088BBF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125C7-3E38-4A53-85CB-D8C6AECC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146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Mathematical formulation of FM signals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Falah Mohammed, An Najah National University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ko-KR" dirty="0"/>
                  <a:t>When generating FM signals the frequency of the carrier is varied linearly with message signal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ko-KR" dirty="0"/>
              </a:p>
              <a:p>
                <a:pPr>
                  <a:lnSpc>
                    <a:spcPct val="120000"/>
                  </a:lnSpc>
                </a:pPr>
                <a:r>
                  <a:rPr lang="en-US" altLang="ko-KR" dirty="0"/>
                  <a:t>Mathematically we can write the instantaneous frequency of the carrier as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ko-KR" b="0" dirty="0"/>
              </a:p>
              <a:p>
                <a:pPr>
                  <a:lnSpc>
                    <a:spcPct val="120000"/>
                  </a:lnSpc>
                </a:pPr>
                <a:r>
                  <a:rPr lang="en-US" altLang="ko-KR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/>
                  <a:t> is the instantaneous frequency of the carrier, 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ko-KR" dirty="0"/>
                  <a:t> is the carrier frequency,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ko-KR" dirty="0"/>
                  <a:t> is the frequency modulation constant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ko-KR" dirty="0"/>
                  <a:t> The phase of the carrier is related to its instantaneous frequency by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nary>
                        <m:nary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altLang="ko-KR" dirty="0"/>
              </a:p>
              <a:p>
                <a:pPr>
                  <a:lnSpc>
                    <a:spcPct val="120000"/>
                  </a:lnSpc>
                </a:pPr>
                <a:r>
                  <a:rPr lang="en-US" altLang="ko-KR" dirty="0"/>
                  <a:t>The mathematical expression for the FM modulated signal is given by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𝐹𝑀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nary>
                                <m:nary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09" r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6379233-EAE1-4BC7-ACE2-FABD582F58C0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6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52400" y="322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52400" y="322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152400" y="322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152400" y="322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B0858369-CED4-4505-97E9-4AF0B25D3BCF}"/>
              </a:ext>
            </a:extLst>
          </p:cNvPr>
          <p:cNvSpPr/>
          <p:nvPr/>
        </p:nvSpPr>
        <p:spPr>
          <a:xfrm>
            <a:off x="6688789" y="5685394"/>
            <a:ext cx="2140886" cy="491569"/>
          </a:xfrm>
          <a:prstGeom prst="wedgeRectCallout">
            <a:avLst>
              <a:gd name="adj1" fmla="val -60027"/>
              <a:gd name="adj2" fmla="val -59850"/>
            </a:avLst>
          </a:prstGeom>
          <a:solidFill>
            <a:srgbClr val="FF00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FM modulated signal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D35E10-6EEC-4072-8CD1-A47BEDEA56D0}"/>
              </a:ext>
            </a:extLst>
          </p:cNvPr>
          <p:cNvSpPr/>
          <p:nvPr/>
        </p:nvSpPr>
        <p:spPr>
          <a:xfrm>
            <a:off x="2568329" y="5355870"/>
            <a:ext cx="4007342" cy="659048"/>
          </a:xfrm>
          <a:prstGeom prst="rect">
            <a:avLst/>
          </a:prstGeom>
          <a:solidFill>
            <a:srgbClr val="FF00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7551E7-C58E-44A4-B43B-E02F7F9C7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371" y="742041"/>
            <a:ext cx="4932629" cy="1826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E03461-CF5C-486D-8D87-68C00AD85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575907"/>
          </a:xfrm>
        </p:spPr>
        <p:txBody>
          <a:bodyPr>
            <a:normAutofit fontScale="90000"/>
          </a:bodyPr>
          <a:lstStyle/>
          <a:p>
            <a:r>
              <a:rPr lang="en-US" dirty="0"/>
              <a:t>Solved examples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EADE0D-F7B1-4B32-A6D6-BA1088BBF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125C7-3E38-4A53-85CB-D8C6AECC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796960C-770D-4F78-B76C-F79721C34A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40023"/>
                <a:ext cx="7886700" cy="461632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i="1" u="sng" dirty="0">
                    <a:solidFill>
                      <a:srgbClr val="FF0066"/>
                    </a:solidFill>
                  </a:rPr>
                  <a:t>Solution</a:t>
                </a:r>
              </a:p>
              <a:p>
                <a:r>
                  <a:rPr lang="en-US" sz="2000" dirty="0"/>
                  <a:t>The solution could starts from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𝑘𝐻𝑧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⇒∆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𝑘𝐻𝑧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2000" b="0" dirty="0"/>
              </a:p>
              <a:p>
                <a:pPr marL="0" indent="0">
                  <a:buNone/>
                </a:pPr>
                <a:r>
                  <a:rPr lang="en-US" sz="2000" dirty="0"/>
                  <a:t>Also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𝑀𝐻𝑧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endParaRPr lang="en-US" sz="2000" b="0" dirty="0"/>
              </a:p>
              <a:p>
                <a:pPr marL="0" indent="0">
                  <a:buNone/>
                </a:pPr>
                <a:r>
                  <a:rPr lang="en-US" sz="2000" dirty="0"/>
                  <a:t>Since the multiplier circuit in the down frequency converter does not affect the peak frequency deviation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=∆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2000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796960C-770D-4F78-B76C-F79721C34A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40023"/>
                <a:ext cx="7886700" cy="4616328"/>
              </a:xfrm>
              <a:blipFill>
                <a:blip r:embed="rId5"/>
                <a:stretch>
                  <a:fillRect l="-773" t="-528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0673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7551E7-C58E-44A4-B43B-E02F7F9C7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371" y="742041"/>
            <a:ext cx="4932629" cy="1826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E03461-CF5C-486D-8D87-68C00AD85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575907"/>
          </a:xfrm>
        </p:spPr>
        <p:txBody>
          <a:bodyPr>
            <a:normAutofit fontScale="90000"/>
          </a:bodyPr>
          <a:lstStyle/>
          <a:p>
            <a:r>
              <a:rPr lang="en-US" dirty="0"/>
              <a:t>Solved examples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EADE0D-F7B1-4B32-A6D6-BA1088BBF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125C7-3E38-4A53-85CB-D8C6AECC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796960C-770D-4F78-B76C-F79721C34A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40023"/>
                <a:ext cx="7886700" cy="461632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i="1" u="sng" dirty="0">
                    <a:solidFill>
                      <a:srgbClr val="FF0066"/>
                    </a:solidFill>
                  </a:rPr>
                  <a:t>Solution</a:t>
                </a:r>
              </a:p>
              <a:p>
                <a:pPr marL="0" indent="0">
                  <a:buNone/>
                </a:pPr>
                <a:r>
                  <a:rPr lang="en-US" sz="2000" dirty="0"/>
                  <a:t>Now from the first frequency multiplier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=50×200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𝑀𝐻𝑧</m:t>
                      </m:r>
                    </m:oMath>
                  </m:oMathPara>
                </a14:m>
                <a:endParaRPr lang="en-US" sz="2000" b="0" dirty="0"/>
              </a:p>
              <a:p>
                <a:pPr marL="0" indent="0">
                  <a:buNone/>
                </a:pPr>
                <a:r>
                  <a:rPr lang="en-US" sz="2000" dirty="0"/>
                  <a:t>Now the frequency of the local oscillator can be determined from the multiplier circuit to be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𝐿𝑂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𝐿𝑂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=10+2.4=12. 4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𝑀𝐻𝑧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𝐿𝑂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𝐿𝑂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=10−2.4=7.6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𝑀𝐻𝑧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796960C-770D-4F78-B76C-F79721C34A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40023"/>
                <a:ext cx="7886700" cy="4616328"/>
              </a:xfrm>
              <a:blipFill>
                <a:blip r:embed="rId3"/>
                <a:stretch>
                  <a:fillRect l="-773" t="-528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1560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CAF3F-9915-4BDA-BBA4-4EAA5D20F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Solved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328B0-7A12-446A-B43B-4224CCF27B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i="1" u="sng" dirty="0">
                    <a:solidFill>
                      <a:srgbClr val="FF0066"/>
                    </a:solidFill>
                  </a:rPr>
                  <a:t>Example:</a:t>
                </a:r>
                <a:r>
                  <a:rPr lang="en-US" dirty="0"/>
                  <a:t> A given FM modulator is excited by a sinusoidal signal whose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𝑘𝐻𝑧</m:t>
                    </m:r>
                  </m:oMath>
                </a14:m>
                <a:r>
                  <a:rPr lang="en-US" dirty="0"/>
                  <a:t>. The amplitude of the message signal is increased from zero until the carrier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. Determine 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dirty="0"/>
                  <a:t>The frequency sensitivity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of the modulator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dirty="0"/>
                  <a:t>What is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for which the carrier component is reduced to zero for the second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328B0-7A12-446A-B43B-4224CCF27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159" t="-980" r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4C777-361B-47B5-A08C-079E696A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E1A3D-DF59-4BD1-8A2E-304ECA9E8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748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CAF3F-9915-4BDA-BBA4-4EAA5D20F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Solved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328B0-7A12-446A-B43B-4224CCF27B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2435" y="1340528"/>
                <a:ext cx="4397219" cy="483643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i="1" u="sng" dirty="0">
                    <a:solidFill>
                      <a:srgbClr val="FF0066"/>
                    </a:solidFill>
                  </a:rPr>
                  <a:t>Solution</a:t>
                </a:r>
                <a:r>
                  <a:rPr lang="en-US" sz="1800" i="1" dirty="0">
                    <a:solidFill>
                      <a:srgbClr val="FF0066"/>
                    </a:solidFill>
                  </a:rPr>
                  <a:t> 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1800" dirty="0"/>
                  <a:t>The frequency sensitivity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800" dirty="0"/>
                  <a:t> can be determined from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0" dirty="0"/>
              </a:p>
              <a:p>
                <a:pPr marL="0" indent="0">
                  <a:buNone/>
                </a:pPr>
                <a:r>
                  <a:rPr lang="en-US" sz="1800" dirty="0"/>
                  <a:t>From the Bessel function table we can see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/>
                  <a:t> for the first time when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41</m:t>
                    </m:r>
                  </m:oMath>
                </a14:m>
                <a:endParaRPr lang="en-US" sz="1800" b="0" dirty="0"/>
              </a:p>
              <a:p>
                <a:pPr marL="0" indent="0" algn="ctr">
                  <a:buNone/>
                </a:pPr>
                <a:r>
                  <a:rPr lang="en-US" sz="1600" b="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41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205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𝑘𝐻𝑧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en-US" sz="1600" b="0" dirty="0"/>
              </a:p>
              <a:p>
                <a:pPr marL="342900" indent="-342900">
                  <a:buFont typeface="+mj-lt"/>
                  <a:buAutoNum type="alphaLcParenR" startAt="2"/>
                </a:pPr>
                <a:r>
                  <a:rPr lang="en-US" sz="1600" b="0" dirty="0"/>
                  <a:t>If we keep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600" b="0" dirty="0"/>
                  <a:t> more than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𝑉𝑜𝑙𝑡𝑠</m:t>
                    </m:r>
                  </m:oMath>
                </a14:m>
                <a:r>
                  <a:rPr lang="en-US" sz="1600" b="0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1600" b="0" dirty="0"/>
                  <a:t> would be zero again when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53</m:t>
                    </m:r>
                  </m:oMath>
                </a14:m>
                <a:r>
                  <a:rPr lang="en-US" sz="1600" b="0" dirty="0"/>
                  <a:t>, therefore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205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16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  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328B0-7A12-446A-B43B-4224CCF27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435" y="1340528"/>
                <a:ext cx="4397219" cy="4836435"/>
              </a:xfrm>
              <a:blipFill>
                <a:blip r:embed="rId5"/>
                <a:stretch>
                  <a:fillRect l="-1248" t="-757" r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4C777-361B-47B5-A08C-079E696A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E1A3D-DF59-4BD1-8A2E-304ECA9E8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2E3C8B3D-A0B1-4715-8D45-3487F993A8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9654" y="1318334"/>
            <a:ext cx="4397219" cy="32988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CB7ACE-B190-4E39-8877-8E547314346B}"/>
              </a:ext>
            </a:extLst>
          </p:cNvPr>
          <p:cNvSpPr/>
          <p:nvPr/>
        </p:nvSpPr>
        <p:spPr>
          <a:xfrm>
            <a:off x="4703055" y="2602075"/>
            <a:ext cx="2372115" cy="153710"/>
          </a:xfrm>
          <a:prstGeom prst="rect">
            <a:avLst/>
          </a:prstGeom>
          <a:solidFill>
            <a:srgbClr val="FF006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E1AA18-BC46-4FE0-A441-65B320FCC8A3}"/>
              </a:ext>
            </a:extLst>
          </p:cNvPr>
          <p:cNvSpPr/>
          <p:nvPr/>
        </p:nvSpPr>
        <p:spPr>
          <a:xfrm>
            <a:off x="4703054" y="3352145"/>
            <a:ext cx="2600716" cy="153710"/>
          </a:xfrm>
          <a:prstGeom prst="rect">
            <a:avLst/>
          </a:prstGeom>
          <a:solidFill>
            <a:srgbClr val="FF006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243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42A7E9-B324-4FB7-82A5-A9766CF7ED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718" y="1502738"/>
                <a:ext cx="4589757" cy="4952925"/>
              </a:xfrm>
            </p:spPr>
            <p:txBody>
              <a:bodyPr/>
              <a:lstStyle/>
              <a:p>
                <a:r>
                  <a:rPr lang="en-US" sz="1800" u="sng" dirty="0">
                    <a:solidFill>
                      <a:srgbClr val="FF0066"/>
                    </a:solidFill>
                  </a:rPr>
                  <a:t>Example</a:t>
                </a:r>
                <a:r>
                  <a:rPr lang="en-US" sz="1800" dirty="0"/>
                  <a:t> A FM modulator is excited by a sinusoidal signal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800" dirty="0"/>
                  <a:t>. If the modulator sensitivity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dirty="0"/>
                  <a:t>, the carrier frequency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𝑘𝐻𝑧</m:t>
                    </m:r>
                  </m:oMath>
                </a14:m>
                <a:r>
                  <a:rPr lang="en-US" sz="1800" dirty="0"/>
                  <a:t>, and the carrier amplitude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dirty="0"/>
                  <a:t>. Compute the values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/>
                  <a:t> and sketch the resulting magnitude (line spectrum) in the following cases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="0" dirty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i="1" u="sng" dirty="0">
                    <a:solidFill>
                      <a:srgbClr val="FF0066"/>
                    </a:solidFill>
                  </a:rPr>
                  <a:t>Solution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1800" dirty="0"/>
                  <a:t>Recall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1800" b="0" dirty="0"/>
              </a:p>
              <a:p>
                <a:pPr marL="0" indent="0">
                  <a:buNone/>
                </a:pPr>
                <a:r>
                  <a:rPr lang="en-US" sz="1800" dirty="0"/>
                  <a:t>If we plot the magnitude spectrum of the FM modulated signal we may obtain the following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42A7E9-B324-4FB7-82A5-A9766CF7ED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718" y="1502738"/>
                <a:ext cx="4589757" cy="4952925"/>
              </a:xfrm>
              <a:blipFill>
                <a:blip r:embed="rId2"/>
                <a:stretch>
                  <a:fillRect l="-1195" t="-739" r="-1062" b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34871B-2EF7-4B2A-A214-E088F5DC8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8DBA1-B926-4C3E-8708-B0735573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183789-59D5-4A3C-BAA9-608D47E5C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84" y="-1403"/>
            <a:ext cx="7886700" cy="682440"/>
          </a:xfrm>
        </p:spPr>
        <p:txBody>
          <a:bodyPr>
            <a:normAutofit fontScale="90000"/>
          </a:bodyPr>
          <a:lstStyle/>
          <a:p>
            <a:r>
              <a:rPr lang="en-US" dirty="0"/>
              <a:t>Solved examples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E93A00-889F-4652-91C2-A1C08C41F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475" y="4281556"/>
            <a:ext cx="4173855" cy="17359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6D1DC7-A38C-4029-808E-FE0E72F8B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475" y="1502739"/>
            <a:ext cx="4243525" cy="15451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D26B68-096C-485D-A2D1-DC903F8AD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37" y="628833"/>
            <a:ext cx="7400925" cy="8477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8C9056-9FEA-442C-A781-2D754301E822}"/>
                  </a:ext>
                </a:extLst>
              </p:cNvPr>
              <p:cNvSpPr txBox="1"/>
              <p:nvPr/>
            </p:nvSpPr>
            <p:spPr>
              <a:xfrm>
                <a:off x="4970145" y="3047905"/>
                <a:ext cx="4173855" cy="1110689"/>
              </a:xfrm>
              <a:prstGeom prst="rect">
                <a:avLst/>
              </a:prstGeom>
              <a:solidFill>
                <a:srgbClr val="FF0066">
                  <a:alpha val="4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Wide band FM signal can be expressed mathematically by using Bessel function  by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𝐹𝑀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d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8C9056-9FEA-442C-A781-2D754301E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145" y="3047905"/>
                <a:ext cx="4173855" cy="1110689"/>
              </a:xfrm>
              <a:prstGeom prst="rect">
                <a:avLst/>
              </a:prstGeom>
              <a:blipFill>
                <a:blip r:embed="rId6"/>
                <a:stretch>
                  <a:fillRect t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4955F86-08E1-4489-88B8-8EE3ED01C5B5}"/>
              </a:ext>
            </a:extLst>
          </p:cNvPr>
          <p:cNvSpPr txBox="1"/>
          <p:nvPr/>
        </p:nvSpPr>
        <p:spPr>
          <a:xfrm>
            <a:off x="6115050" y="6017797"/>
            <a:ext cx="2583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Wideband FM spectrum</a:t>
            </a:r>
          </a:p>
        </p:txBody>
      </p:sp>
    </p:spTree>
    <p:extLst>
      <p:ext uri="{BB962C8B-B14F-4D97-AF65-F5344CB8AC3E}">
        <p14:creationId xmlns:p14="http://schemas.microsoft.com/office/powerpoint/2010/main" val="11196406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42A7E9-B324-4FB7-82A5-A9766CF7ED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718" y="1589103"/>
                <a:ext cx="4589757" cy="45878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i="1" u="sng" dirty="0">
                    <a:solidFill>
                      <a:srgbClr val="FF0066"/>
                    </a:solidFill>
                  </a:rPr>
                  <a:t>Solution</a:t>
                </a:r>
              </a:p>
              <a:p>
                <a:pPr marL="457200" indent="-457200">
                  <a:buFont typeface="+mj-lt"/>
                  <a:buAutoNum type="alphaLcParenR" startAt="2"/>
                </a:pPr>
                <a:r>
                  <a:rPr lang="en-US" sz="1800" dirty="0"/>
                  <a:t>Recall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0.5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If we plot the magnitude spectrum of the FM modulated signal we may obtain the following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42A7E9-B324-4FB7-82A5-A9766CF7ED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718" y="1589103"/>
                <a:ext cx="4589757" cy="4587860"/>
              </a:xfrm>
              <a:blipFill>
                <a:blip r:embed="rId2"/>
                <a:stretch>
                  <a:fillRect l="-1195" t="-798" r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34871B-2EF7-4B2A-A214-E088F5DC8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8DBA1-B926-4C3E-8708-B0735573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183789-59D5-4A3C-BAA9-608D47E5C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 dirty="0"/>
              <a:t>Solved examples</a:t>
            </a:r>
          </a:p>
        </p:txBody>
      </p:sp>
      <p:pic>
        <p:nvPicPr>
          <p:cNvPr id="44" name="Content Placeholder 6">
            <a:extLst>
              <a:ext uri="{FF2B5EF4-FFF2-40B4-BE49-F238E27FC236}">
                <a16:creationId xmlns:a16="http://schemas.microsoft.com/office/drawing/2014/main" id="{CA7B85A5-F6EE-4743-AE39-589443653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986" y="1458222"/>
            <a:ext cx="4175077" cy="313222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C77B814D-C0FC-4E63-9F08-20536802EF6D}"/>
              </a:ext>
            </a:extLst>
          </p:cNvPr>
          <p:cNvSpPr/>
          <p:nvPr/>
        </p:nvSpPr>
        <p:spPr>
          <a:xfrm>
            <a:off x="4993235" y="2103120"/>
            <a:ext cx="4055515" cy="137160"/>
          </a:xfrm>
          <a:prstGeom prst="rect">
            <a:avLst/>
          </a:prstGeom>
          <a:solidFill>
            <a:srgbClr val="FF00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B354A04F-9FBA-45E2-85A8-0417F952D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17399"/>
            <a:ext cx="4900475" cy="248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769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8E7291-DCAD-4A22-9D5A-CC05C867E04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summery for FM and PM signals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8E7291-DCAD-4A22-9D5A-CC05C867E0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3825" r="-4250" b="-20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42730-03E5-4AE9-B74F-972E16BC55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986155"/>
              </a:xfrm>
            </p:spPr>
            <p:txBody>
              <a:bodyPr/>
              <a:lstStyle/>
              <a:p>
                <a:r>
                  <a:rPr lang="en-US" sz="2000" dirty="0"/>
                  <a:t>We can summarize the peak frequency deviation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and the peak phase deviation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/>
                  <a:t> for both FM and PM modulated signals by the following table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42730-03E5-4AE9-B74F-972E16BC55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986155"/>
              </a:xfrm>
              <a:blipFill>
                <a:blip r:embed="rId3"/>
                <a:stretch>
                  <a:fillRect l="-696" t="-2469" r="-850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5DDFDB-740D-48DA-86CD-A9BE171D5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F949A-8D28-4170-9106-9062530D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46C1977E-D6FB-418A-B059-12B8BAD403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6580548"/>
                  </p:ext>
                </p:extLst>
              </p:nvPr>
            </p:nvGraphicFramePr>
            <p:xfrm>
              <a:off x="1428750" y="3509044"/>
              <a:ext cx="6096000" cy="1577849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381250">
                      <a:extLst>
                        <a:ext uri="{9D8B030D-6E8A-4147-A177-3AD203B41FA5}">
                          <a16:colId xmlns:a16="http://schemas.microsoft.com/office/drawing/2014/main" val="4239346862"/>
                        </a:ext>
                      </a:extLst>
                    </a:gridCol>
                    <a:gridCol w="1912620">
                      <a:extLst>
                        <a:ext uri="{9D8B030D-6E8A-4147-A177-3AD203B41FA5}">
                          <a16:colId xmlns:a16="http://schemas.microsoft.com/office/drawing/2014/main" val="822955957"/>
                        </a:ext>
                      </a:extLst>
                    </a:gridCol>
                    <a:gridCol w="1802130">
                      <a:extLst>
                        <a:ext uri="{9D8B030D-6E8A-4147-A177-3AD203B41FA5}">
                          <a16:colId xmlns:a16="http://schemas.microsoft.com/office/drawing/2014/main" val="37949709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7662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/>
                            <a:t>Peak frequency deviation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03730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/>
                            <a:t>Peak</a:t>
                          </a:r>
                          <a:r>
                            <a:rPr lang="en-US" b="0" baseline="0" dirty="0"/>
                            <a:t> phase deviation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302491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46C1977E-D6FB-418A-B059-12B8BAD403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6580548"/>
                  </p:ext>
                </p:extLst>
              </p:nvPr>
            </p:nvGraphicFramePr>
            <p:xfrm>
              <a:off x="1428750" y="3509044"/>
              <a:ext cx="6096000" cy="1577849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381250">
                      <a:extLst>
                        <a:ext uri="{9D8B030D-6E8A-4147-A177-3AD203B41FA5}">
                          <a16:colId xmlns:a16="http://schemas.microsoft.com/office/drawing/2014/main" val="4239346862"/>
                        </a:ext>
                      </a:extLst>
                    </a:gridCol>
                    <a:gridCol w="1912620">
                      <a:extLst>
                        <a:ext uri="{9D8B030D-6E8A-4147-A177-3AD203B41FA5}">
                          <a16:colId xmlns:a16="http://schemas.microsoft.com/office/drawing/2014/main" val="822955957"/>
                        </a:ext>
                      </a:extLst>
                    </a:gridCol>
                    <a:gridCol w="1802130">
                      <a:extLst>
                        <a:ext uri="{9D8B030D-6E8A-4147-A177-3AD203B41FA5}">
                          <a16:colId xmlns:a16="http://schemas.microsoft.com/office/drawing/2014/main" val="37949709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766293"/>
                      </a:ext>
                    </a:extLst>
                  </a:tr>
                  <a:tr h="6884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6" t="-54386" r="-157033" b="-7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4841" t="-54386" r="-95541" b="-7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38514" t="-54386" r="-1351" b="-7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373064"/>
                      </a:ext>
                    </a:extLst>
                  </a:tr>
                  <a:tr h="5186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6" t="-207059" r="-157033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4841" t="-207059" r="-95541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38514" t="-207059" r="-1351" b="-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30249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3305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Mathematical formulation of PM signals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ko-KR" dirty="0"/>
                  <a:t>When generating PM signals the phase of the carrier is varied linearly with message signal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ko-KR" dirty="0"/>
              </a:p>
              <a:p>
                <a:r>
                  <a:rPr lang="en-US" altLang="ko-KR" dirty="0"/>
                  <a:t>Mathematically we can write the instantaneous phase of the carrier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ko-KR" b="0" dirty="0"/>
              </a:p>
              <a:p>
                <a:r>
                  <a:rPr lang="en-US" altLang="ko-KR" dirty="0"/>
                  <a:t>Where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ko-KR" dirty="0"/>
                  <a:t> is the phase of the carrier,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ko-KR" dirty="0"/>
                  <a:t> is the phase modulation constant,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/>
                  <a:t> is the initial phase of the carrier </a:t>
                </a:r>
              </a:p>
              <a:p>
                <a:r>
                  <a:rPr lang="en-US" altLang="ko-KR" dirty="0"/>
                  <a:t> The instantaneous frequency of the carrier is defined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𝜕𝜃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altLang="ko-KR" dirty="0"/>
              </a:p>
              <a:p>
                <a:r>
                  <a:rPr lang="en-US" altLang="ko-KR" dirty="0"/>
                  <a:t>The mathematical expression for the carrier is given by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50" t="-1541" r="-1005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Falah Mohammed, An Najah National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6379233-EAE1-4BC7-ACE2-FABD582F58C0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52400" y="322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52400" y="322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3429000" y="541020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2800" dirty="0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152400" y="322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152400" y="322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09BB98DF-5B1F-4FCE-B2D4-FC9B1BF671D8}"/>
              </a:ext>
            </a:extLst>
          </p:cNvPr>
          <p:cNvSpPr/>
          <p:nvPr/>
        </p:nvSpPr>
        <p:spPr>
          <a:xfrm>
            <a:off x="6964975" y="5779095"/>
            <a:ext cx="2179025" cy="523221"/>
          </a:xfrm>
          <a:prstGeom prst="wedgeRectCallout">
            <a:avLst>
              <a:gd name="adj1" fmla="val -58003"/>
              <a:gd name="adj2" fmla="val -1236"/>
            </a:avLst>
          </a:prstGeom>
          <a:solidFill>
            <a:srgbClr val="FF00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PM modulated signal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516748-587D-45E1-B114-4283D799CA22}"/>
              </a:ext>
            </a:extLst>
          </p:cNvPr>
          <p:cNvSpPr/>
          <p:nvPr/>
        </p:nvSpPr>
        <p:spPr>
          <a:xfrm>
            <a:off x="2312634" y="5779095"/>
            <a:ext cx="4518732" cy="366022"/>
          </a:xfrm>
          <a:prstGeom prst="rect">
            <a:avLst/>
          </a:prstGeom>
          <a:solidFill>
            <a:srgbClr val="FF00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4693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10D7A-605C-470C-B560-A7BCB3303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 and PM waveforms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1A0E8E-ED74-464C-86F6-3B909826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8004AF-0611-4A1D-AD15-068BC0CB6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8703B3-5C2F-4ABA-B912-10E2EBBA9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920" y="1690689"/>
            <a:ext cx="4110361" cy="3085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F63BD2-E190-4022-9BA8-22D70F821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6" y="1563712"/>
            <a:ext cx="4346505" cy="3339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8D1A69-E322-4CF7-B6BA-9F0AF6FC2F0D}"/>
                  </a:ext>
                </a:extLst>
              </p:cNvPr>
              <p:cNvSpPr txBox="1"/>
              <p:nvPr/>
            </p:nvSpPr>
            <p:spPr>
              <a:xfrm>
                <a:off x="628650" y="5067300"/>
                <a:ext cx="32423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FM and PM modulated waveforms when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400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sz="14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sz="1400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8D1A69-E322-4CF7-B6BA-9F0AF6FC2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067300"/>
                <a:ext cx="3242310" cy="523220"/>
              </a:xfrm>
              <a:prstGeom prst="rect">
                <a:avLst/>
              </a:prstGeom>
              <a:blipFill>
                <a:blip r:embed="rId4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7D826F-72D0-472B-BC55-C9AEEC3F28C2}"/>
                  </a:ext>
                </a:extLst>
              </p:cNvPr>
              <p:cNvSpPr txBox="1"/>
              <p:nvPr/>
            </p:nvSpPr>
            <p:spPr>
              <a:xfrm>
                <a:off x="5449570" y="4973572"/>
                <a:ext cx="32423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FM and PM modulated waveforms when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400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𝑠𝑞𝑢𝑎𝑟𝑒</m:t>
                    </m:r>
                    <m:r>
                      <a:rPr lang="en-US" sz="1400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𝑤𝑎𝑣𝑒</m:t>
                    </m:r>
                  </m:oMath>
                </a14:m>
                <a:endParaRPr lang="en-US" sz="1400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7D826F-72D0-472B-BC55-C9AEEC3F2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570" y="4973572"/>
                <a:ext cx="3242310" cy="523220"/>
              </a:xfrm>
              <a:prstGeom prst="rect">
                <a:avLst/>
              </a:prstGeom>
              <a:blipFill>
                <a:blip r:embed="rId5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484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9F72-E71B-4729-A49F-AAC1C6A3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Narrowband FM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9D143A-FEC3-4E64-A5A2-C4B3F51154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To formulate the narrow band FM modulation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i="1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The instantaneous frequency of the carrier is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ko-KR" b="0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b="0" dirty="0"/>
              </a:p>
              <a:p>
                <a:pPr>
                  <a:lnSpc>
                    <a:spcPct val="110000"/>
                  </a:lnSpc>
                </a:pPr>
                <a:r>
                  <a:rPr lang="en-US" altLang="ko-KR" b="0" dirty="0"/>
                  <a:t>The peak frequency deviation from the carrier is obtained when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=+1</m:t>
                        </m:r>
                      </m:e>
                    </m:func>
                  </m:oMath>
                </a14:m>
                <a:r>
                  <a:rPr lang="en-US" altLang="ko-KR" b="0" dirty="0"/>
                  <a:t>, therefore we can write 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altLang="ko-KR" b="0" dirty="0"/>
              </a:p>
              <a:p>
                <a:pPr>
                  <a:lnSpc>
                    <a:spcPct val="110000"/>
                  </a:lnSpc>
                </a:pPr>
                <a:r>
                  <a:rPr lang="en-US" altLang="ko-KR" dirty="0"/>
                  <a:t>Now the instantaneous phase of the carrier is given by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nary>
                        <m:nary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9D143A-FEC3-4E64-A5A2-C4B3F51154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1" t="-1401" r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15891-51A1-4417-A030-FBB17FDF9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Falah Mohammed, An Najah National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35414A-C845-415B-BAD6-A021949C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CE88801-36FE-426F-8BDE-23FFA4D1CC6D}"/>
              </a:ext>
            </a:extLst>
          </p:cNvPr>
          <p:cNvSpPr/>
          <p:nvPr/>
        </p:nvSpPr>
        <p:spPr>
          <a:xfrm>
            <a:off x="6796264" y="3826034"/>
            <a:ext cx="2057400" cy="350520"/>
          </a:xfrm>
          <a:prstGeom prst="wedgeRectCallout">
            <a:avLst>
              <a:gd name="adj1" fmla="val -205911"/>
              <a:gd name="adj2" fmla="val 27494"/>
            </a:avLst>
          </a:prstGeom>
          <a:solidFill>
            <a:srgbClr val="FF00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Peak frequency deviation</a:t>
            </a:r>
          </a:p>
        </p:txBody>
      </p:sp>
    </p:spTree>
    <p:extLst>
      <p:ext uri="{BB962C8B-B14F-4D97-AF65-F5344CB8AC3E}">
        <p14:creationId xmlns:p14="http://schemas.microsoft.com/office/powerpoint/2010/main" val="12151445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48126</TotalTime>
  <Words>5256</Words>
  <Application>Microsoft Office PowerPoint</Application>
  <PresentationFormat>On-screen Show (4:3)</PresentationFormat>
  <Paragraphs>680</Paragraphs>
  <Slides>66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Arial</vt:lpstr>
      <vt:lpstr>Arial </vt:lpstr>
      <vt:lpstr>Calibri</vt:lpstr>
      <vt:lpstr>Calibri Light</vt:lpstr>
      <vt:lpstr>Cambria Math</vt:lpstr>
      <vt:lpstr>Wingdings</vt:lpstr>
      <vt:lpstr>Office Theme</vt:lpstr>
      <vt:lpstr>1_Office Theme</vt:lpstr>
      <vt:lpstr>Equation</vt:lpstr>
      <vt:lpstr>Angle modulation</vt:lpstr>
      <vt:lpstr>Angle modulation- Outlines</vt:lpstr>
      <vt:lpstr>Introduction</vt:lpstr>
      <vt:lpstr>Bandwidth and noise effect on angle modulation</vt:lpstr>
      <vt:lpstr> Definition of FM and PM signals</vt:lpstr>
      <vt:lpstr>Mathematical formulation of FM signals</vt:lpstr>
      <vt:lpstr>Mathematical formulation of PM signals</vt:lpstr>
      <vt:lpstr>FM and PM waveforms</vt:lpstr>
      <vt:lpstr>Narrowband FM</vt:lpstr>
      <vt:lpstr>Narrowband FM</vt:lpstr>
      <vt:lpstr>Bandwidth, and block diagram representation of NBFM</vt:lpstr>
      <vt:lpstr>Narrowband PM</vt:lpstr>
      <vt:lpstr>Narrowband PM</vt:lpstr>
      <vt:lpstr>Bandwidth, and block diagram representation of NBPM</vt:lpstr>
      <vt:lpstr> FM, PM comparison</vt:lpstr>
      <vt:lpstr>Wideband FM modulation, transmission bandwidth</vt:lpstr>
      <vt:lpstr>Wideband FM modulation, transmission bandwidth using Bessel function</vt:lpstr>
      <vt:lpstr>Wideband FM modulation, transmission bandwidth using Carson’s rule</vt:lpstr>
      <vt:lpstr>Wideband FM modulation, transmission bandwidth using Carson’s rule</vt:lpstr>
      <vt:lpstr>Properties of the Bessel function</vt:lpstr>
      <vt:lpstr>Bessel function table </vt:lpstr>
      <vt:lpstr>Bandwidth example </vt:lpstr>
      <vt:lpstr>Bandwidth example </vt:lpstr>
      <vt:lpstr>Average power in angle modulated waveforms</vt:lpstr>
      <vt:lpstr>Average power in angle modulated waveforms</vt:lpstr>
      <vt:lpstr>Average power example</vt:lpstr>
      <vt:lpstr>Average power example</vt:lpstr>
      <vt:lpstr>Average power example</vt:lpstr>
      <vt:lpstr>FM example </vt:lpstr>
      <vt:lpstr>FM example</vt:lpstr>
      <vt:lpstr>Commercial FM stations</vt:lpstr>
      <vt:lpstr>Commercial FM receiver</vt:lpstr>
      <vt:lpstr>Generation (modulation) of WBFM</vt:lpstr>
      <vt:lpstr>Generation of WBFM-direct method</vt:lpstr>
      <vt:lpstr>Generation of WBFM –direct method</vt:lpstr>
      <vt:lpstr>Generation of WBFM-indirect method</vt:lpstr>
      <vt:lpstr>Generation of WBFM-indirect method</vt:lpstr>
      <vt:lpstr>Generation of WBFM-indirect method</vt:lpstr>
      <vt:lpstr>Generation of WBF-indirect method</vt:lpstr>
      <vt:lpstr>Generation of WBFM-indirect method example</vt:lpstr>
      <vt:lpstr>Generation of WBFM-indirect method solution</vt:lpstr>
      <vt:lpstr>Demodulation of angle modulated signals</vt:lpstr>
      <vt:lpstr>Demodulation of angle modulated signals-Direct method</vt:lpstr>
      <vt:lpstr>Demodulation of angle modulated signals-discriminator circuit</vt:lpstr>
      <vt:lpstr>Differentiator example</vt:lpstr>
      <vt:lpstr>Differentiator example</vt:lpstr>
      <vt:lpstr>Differentiator limitation and balanced discriminator </vt:lpstr>
      <vt:lpstr>Discriminator approximation</vt:lpstr>
      <vt:lpstr>Demodulation of FM signals using PLL</vt:lpstr>
      <vt:lpstr>Demodulation of FM signals using PLL</vt:lpstr>
      <vt:lpstr>Demodulation of FM signals using zero crossing detector</vt:lpstr>
      <vt:lpstr>Solved examples</vt:lpstr>
      <vt:lpstr>Solved examples </vt:lpstr>
      <vt:lpstr>Solved examples </vt:lpstr>
      <vt:lpstr>Solved examples </vt:lpstr>
      <vt:lpstr>Solved examples </vt:lpstr>
      <vt:lpstr>Solved examples </vt:lpstr>
      <vt:lpstr>Solved examples</vt:lpstr>
      <vt:lpstr>Solved examples</vt:lpstr>
      <vt:lpstr>Solved examples</vt:lpstr>
      <vt:lpstr>Solved examples</vt:lpstr>
      <vt:lpstr>Solved examples</vt:lpstr>
      <vt:lpstr>Solved examples</vt:lpstr>
      <vt:lpstr>Solved examples</vt:lpstr>
      <vt:lpstr>Solved examples</vt:lpstr>
      <vt:lpstr>∆f and β summery for FM and PM signals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kamel</dc:creator>
  <cp:lastModifiedBy>Falah Mohammed</cp:lastModifiedBy>
  <cp:revision>391</cp:revision>
  <dcterms:created xsi:type="dcterms:W3CDTF">2018-01-19T22:57:58Z</dcterms:created>
  <dcterms:modified xsi:type="dcterms:W3CDTF">2020-10-19T12:11:59Z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2011-06-21T00:00:00Z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2018-01-19T00:00:00Z</vt:filetime>
  </property>
</Properties>
</file>