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316" r:id="rId3"/>
    <p:sldId id="315" r:id="rId4"/>
    <p:sldId id="271" r:id="rId5"/>
    <p:sldId id="272" r:id="rId6"/>
    <p:sldId id="257" r:id="rId7"/>
    <p:sldId id="273" r:id="rId8"/>
    <p:sldId id="258" r:id="rId9"/>
    <p:sldId id="259" r:id="rId10"/>
    <p:sldId id="260" r:id="rId11"/>
    <p:sldId id="261" r:id="rId12"/>
    <p:sldId id="262" r:id="rId13"/>
    <p:sldId id="263" r:id="rId14"/>
    <p:sldId id="269" r:id="rId15"/>
    <p:sldId id="264" r:id="rId16"/>
    <p:sldId id="265" r:id="rId17"/>
    <p:sldId id="267" r:id="rId18"/>
    <p:sldId id="268"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4" autoAdjust="0"/>
    <p:restoredTop sz="94660"/>
  </p:normalViewPr>
  <p:slideViewPr>
    <p:cSldViewPr>
      <p:cViewPr>
        <p:scale>
          <a:sx n="64" d="100"/>
          <a:sy n="64" d="100"/>
        </p:scale>
        <p:origin x="-2154" y="-5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9D0B42-3022-4662-B753-A4FAAB5BBD90}"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9D0B42-3022-4662-B753-A4FAAB5BBD9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9D0B42-3022-4662-B753-A4FAAB5BBD9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9D0B42-3022-4662-B753-A4FAAB5BBD9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9D0B42-3022-4662-B753-A4FAAB5BBD90}"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9D0B42-3022-4662-B753-A4FAAB5BBD9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09D0B42-3022-4662-B753-A4FAAB5BBD90}"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9D0B42-3022-4662-B753-A4FAAB5BBD9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9D0B42-3022-4662-B753-A4FAAB5BBD9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9D0B42-3022-4662-B753-A4FAAB5BBD90}"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0B082-40CF-4276-A937-8866275DDC30}" type="datetimeFigureOut">
              <a:rPr lang="en-US" smtClean="0"/>
              <a:t>12/15/2012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9D0B42-3022-4662-B753-A4FAAB5BBD9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090B082-40CF-4276-A937-8866275DDC30}" type="datetimeFigureOut">
              <a:rPr lang="en-US" smtClean="0"/>
              <a:t>12/15/2012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09D0B42-3022-4662-B753-A4FAAB5BBD9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Reproductive </a:t>
            </a:r>
            <a:r>
              <a:rPr lang="en-US"/>
              <a:t>Toxicity- Males </a:t>
            </a:r>
            <a:endParaRPr lang="en-US" dirty="0"/>
          </a:p>
        </p:txBody>
      </p:sp>
      <p:sp>
        <p:nvSpPr>
          <p:cNvPr id="3" name="Subtitle 2"/>
          <p:cNvSpPr>
            <a:spLocks noGrp="1"/>
          </p:cNvSpPr>
          <p:nvPr>
            <p:ph type="subTitle" idx="1"/>
          </p:nvPr>
        </p:nvSpPr>
        <p:spPr/>
        <p:txBody>
          <a:bodyPr>
            <a:normAutofit/>
          </a:bodyPr>
          <a:lstStyle/>
          <a:p>
            <a:r>
              <a:rPr lang="en-US" dirty="0" smtClean="0"/>
              <a:t>Chapter 11-</a:t>
            </a:r>
          </a:p>
          <a:p>
            <a:r>
              <a:rPr lang="en-US" dirty="0" smtClean="0"/>
              <a:t>Dr. </a:t>
            </a:r>
            <a:r>
              <a:rPr lang="en-US" dirty="0" err="1" smtClean="0"/>
              <a:t>Basma</a:t>
            </a:r>
            <a:r>
              <a:rPr lang="en-US" dirty="0" smtClean="0"/>
              <a:t> </a:t>
            </a:r>
            <a:r>
              <a:rPr lang="en-US" dirty="0" err="1" smtClean="0"/>
              <a:t>Damiri</a:t>
            </a:r>
            <a:endParaRPr lang="en-US" dirty="0"/>
          </a:p>
        </p:txBody>
      </p:sp>
    </p:spTree>
    <p:extLst>
      <p:ext uri="{BB962C8B-B14F-4D97-AF65-F5344CB8AC3E}">
        <p14:creationId xmlns:p14="http://schemas.microsoft.com/office/powerpoint/2010/main" val="1847749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Direct and Indirect Modes of Toxicity</a:t>
            </a:r>
            <a:endParaRPr lang="en-US" sz="3600" dirty="0"/>
          </a:p>
        </p:txBody>
      </p:sp>
      <p:sp>
        <p:nvSpPr>
          <p:cNvPr id="3" name="Content Placeholder 2"/>
          <p:cNvSpPr>
            <a:spLocks noGrp="1"/>
          </p:cNvSpPr>
          <p:nvPr>
            <p:ph idx="1"/>
          </p:nvPr>
        </p:nvSpPr>
        <p:spPr/>
        <p:txBody>
          <a:bodyPr>
            <a:normAutofit/>
          </a:bodyPr>
          <a:lstStyle/>
          <a:p>
            <a:r>
              <a:rPr lang="en-US" dirty="0" smtClean="0"/>
              <a:t>Lead and cadmium→ direct mode of action.</a:t>
            </a:r>
          </a:p>
          <a:p>
            <a:endParaRPr lang="en-US" dirty="0"/>
          </a:p>
          <a:p>
            <a:r>
              <a:rPr lang="en-US" dirty="0"/>
              <a:t>Lead can damage </a:t>
            </a:r>
            <a:r>
              <a:rPr lang="en-US" dirty="0" smtClean="0"/>
              <a:t>genetic material</a:t>
            </a:r>
            <a:r>
              <a:rPr lang="en-US" dirty="0"/>
              <a:t>, disrupting cell division and resulting in cell death. While many different cell types </a:t>
            </a:r>
            <a:r>
              <a:rPr lang="en-US" dirty="0" smtClean="0"/>
              <a:t>are susceptible </a:t>
            </a:r>
            <a:r>
              <a:rPr lang="en-US" dirty="0"/>
              <a:t>to damage from lead, the importance of continual division during spermatogenesis </a:t>
            </a:r>
            <a:r>
              <a:rPr lang="en-US" dirty="0" smtClean="0"/>
              <a:t>makes this </a:t>
            </a:r>
            <a:r>
              <a:rPr lang="en-US" dirty="0"/>
              <a:t>process particularly vulnerable.</a:t>
            </a:r>
            <a:endParaRPr lang="en-US" dirty="0" smtClean="0"/>
          </a:p>
          <a:p>
            <a:endParaRPr lang="en-US" dirty="0"/>
          </a:p>
          <a:p>
            <a:r>
              <a:rPr lang="en-US" dirty="0" smtClean="0"/>
              <a:t> </a:t>
            </a:r>
            <a:endParaRPr lang="en-US" dirty="0"/>
          </a:p>
        </p:txBody>
      </p:sp>
    </p:spTree>
    <p:extLst>
      <p:ext uri="{BB962C8B-B14F-4D97-AF65-F5344CB8AC3E}">
        <p14:creationId xmlns:p14="http://schemas.microsoft.com/office/powerpoint/2010/main" val="1424798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Cadmium</a:t>
            </a:r>
          </a:p>
        </p:txBody>
      </p:sp>
      <p:sp>
        <p:nvSpPr>
          <p:cNvPr id="3" name="Content Placeholder 2"/>
          <p:cNvSpPr>
            <a:spLocks noGrp="1"/>
          </p:cNvSpPr>
          <p:nvPr>
            <p:ph idx="1"/>
          </p:nvPr>
        </p:nvSpPr>
        <p:spPr/>
        <p:txBody>
          <a:bodyPr>
            <a:normAutofit/>
          </a:bodyPr>
          <a:lstStyle/>
          <a:p>
            <a:pPr marL="114300" indent="0">
              <a:buNone/>
            </a:pPr>
            <a:r>
              <a:rPr lang="en-US" sz="2400" dirty="0" smtClean="0"/>
              <a:t>Cd has </a:t>
            </a:r>
            <a:r>
              <a:rPr lang="en-US" sz="2400" dirty="0"/>
              <a:t>an interesting direct mode of action on the vasculature surrounding the testis </a:t>
            </a:r>
            <a:r>
              <a:rPr lang="en-US" sz="2400" dirty="0" smtClean="0"/>
              <a:t>and epididymis. </a:t>
            </a:r>
          </a:p>
          <a:p>
            <a:pPr marL="114300" indent="0">
              <a:buNone/>
            </a:pPr>
            <a:endParaRPr lang="en-US" sz="2400" dirty="0" smtClean="0"/>
          </a:p>
          <a:p>
            <a:pPr marL="114300" indent="0">
              <a:buNone/>
            </a:pPr>
            <a:r>
              <a:rPr lang="en-US" sz="2400" dirty="0"/>
              <a:t>Extensive and specialized vascularization is provided to </a:t>
            </a:r>
            <a:r>
              <a:rPr lang="en-US" sz="2400" dirty="0">
                <a:solidFill>
                  <a:srgbClr val="FF0000"/>
                </a:solidFill>
              </a:rPr>
              <a:t>remove heat from the testis</a:t>
            </a:r>
            <a:r>
              <a:rPr lang="en-US" sz="2400" dirty="0"/>
              <a:t>. This vasculature is extremely vulnerable to direct damage by cadmium. When such damage occurs, the remaining vessels are unable to carry away as much blood, and thus as much heat. The combination of reduced perfusion with oxygenated blood and higher temperatures can subsequently destroy the </a:t>
            </a:r>
            <a:r>
              <a:rPr lang="en-US" sz="2400" dirty="0" err="1"/>
              <a:t>spermatogenic</a:t>
            </a:r>
            <a:r>
              <a:rPr lang="en-US" sz="2400" dirty="0"/>
              <a:t> cells.</a:t>
            </a:r>
          </a:p>
        </p:txBody>
      </p:sp>
    </p:spTree>
    <p:extLst>
      <p:ext uri="{BB962C8B-B14F-4D97-AF65-F5344CB8AC3E}">
        <p14:creationId xmlns:p14="http://schemas.microsoft.com/office/powerpoint/2010/main" val="3741217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chemicals have direct mode of action</a:t>
            </a:r>
            <a:endParaRPr lang="en-US" dirty="0"/>
          </a:p>
        </p:txBody>
      </p:sp>
      <p:sp>
        <p:nvSpPr>
          <p:cNvPr id="3" name="Content Placeholder 2"/>
          <p:cNvSpPr>
            <a:spLocks noGrp="1"/>
          </p:cNvSpPr>
          <p:nvPr>
            <p:ph idx="1"/>
          </p:nvPr>
        </p:nvSpPr>
        <p:spPr>
          <a:xfrm>
            <a:off x="304800" y="2133600"/>
            <a:ext cx="8229600" cy="4876800"/>
          </a:xfrm>
        </p:spPr>
        <p:txBody>
          <a:bodyPr>
            <a:normAutofit/>
          </a:bodyPr>
          <a:lstStyle/>
          <a:p>
            <a:pPr marL="571500" indent="-457200"/>
            <a:r>
              <a:rPr lang="en-US" dirty="0" smtClean="0"/>
              <a:t>Alkylating </a:t>
            </a:r>
            <a:r>
              <a:rPr lang="en-US" dirty="0"/>
              <a:t>chemotherapeutic </a:t>
            </a:r>
            <a:r>
              <a:rPr lang="en-US" dirty="0" smtClean="0"/>
              <a:t>drugs -</a:t>
            </a:r>
            <a:r>
              <a:rPr lang="en-US" dirty="0" err="1" smtClean="0"/>
              <a:t>Busulfan</a:t>
            </a:r>
            <a:r>
              <a:rPr lang="en-US" dirty="0" smtClean="0"/>
              <a:t> </a:t>
            </a:r>
            <a:r>
              <a:rPr lang="en-US" dirty="0"/>
              <a:t>and cyclophosphamide. </a:t>
            </a:r>
            <a:endParaRPr lang="en-US" dirty="0" smtClean="0"/>
          </a:p>
          <a:p>
            <a:pPr marL="571500" indent="-457200"/>
            <a:endParaRPr lang="en-US" dirty="0"/>
          </a:p>
          <a:p>
            <a:pPr marL="571500" indent="-457200"/>
            <a:r>
              <a:rPr lang="en-US" dirty="0" smtClean="0"/>
              <a:t>Ethylene </a:t>
            </a:r>
            <a:r>
              <a:rPr lang="en-US" dirty="0"/>
              <a:t>oxide, used extensively </a:t>
            </a:r>
            <a:r>
              <a:rPr lang="en-US" dirty="0" smtClean="0"/>
              <a:t>as a </a:t>
            </a:r>
            <a:r>
              <a:rPr lang="en-US" dirty="0"/>
              <a:t>chemical intermediate in industry and for gas sterilization of medical devices and even </a:t>
            </a:r>
            <a:r>
              <a:rPr lang="en-US" dirty="0" smtClean="0"/>
              <a:t>foods. </a:t>
            </a:r>
          </a:p>
          <a:p>
            <a:pPr marL="114300" indent="0">
              <a:buNone/>
            </a:pPr>
            <a:endParaRPr lang="en-US" dirty="0"/>
          </a:p>
        </p:txBody>
      </p:sp>
    </p:spTree>
    <p:extLst>
      <p:ext uri="{BB962C8B-B14F-4D97-AF65-F5344CB8AC3E}">
        <p14:creationId xmlns:p14="http://schemas.microsoft.com/office/powerpoint/2010/main" val="2098785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Activation of compounds to reproduce reproductive effect</a:t>
            </a:r>
            <a:endParaRPr lang="en-US" dirty="0"/>
          </a:p>
        </p:txBody>
      </p:sp>
      <p:sp>
        <p:nvSpPr>
          <p:cNvPr id="3" name="Content Placeholder 2"/>
          <p:cNvSpPr>
            <a:spLocks noGrp="1"/>
          </p:cNvSpPr>
          <p:nvPr>
            <p:ph idx="1"/>
          </p:nvPr>
        </p:nvSpPr>
        <p:spPr>
          <a:xfrm>
            <a:off x="228600" y="1992443"/>
            <a:ext cx="8229600" cy="4876800"/>
          </a:xfrm>
        </p:spPr>
        <p:txBody>
          <a:bodyPr/>
          <a:lstStyle/>
          <a:p>
            <a:r>
              <a:rPr lang="en-US" dirty="0" smtClean="0"/>
              <a:t>Some chemicals need to be activated</a:t>
            </a:r>
          </a:p>
          <a:p>
            <a:pPr lvl="1"/>
            <a:r>
              <a:rPr lang="en-US" dirty="0" smtClean="0"/>
              <a:t>n-hexane</a:t>
            </a:r>
          </a:p>
          <a:p>
            <a:pPr lvl="1"/>
            <a:r>
              <a:rPr lang="en-US" dirty="0" smtClean="0"/>
              <a:t>Glycol ether</a:t>
            </a:r>
          </a:p>
          <a:p>
            <a:pPr lvl="1"/>
            <a:r>
              <a:rPr lang="en-US" dirty="0" err="1" smtClean="0"/>
              <a:t>pthalates</a:t>
            </a:r>
            <a:r>
              <a:rPr lang="en-US" dirty="0"/>
              <a:t>, a chemical class </a:t>
            </a:r>
            <a:r>
              <a:rPr lang="en-US" dirty="0" smtClean="0"/>
              <a:t>used </a:t>
            </a:r>
            <a:r>
              <a:rPr lang="en-US" dirty="0"/>
              <a:t>extensively as plasticizers and distributed widely in the environment</a:t>
            </a:r>
          </a:p>
        </p:txBody>
      </p:sp>
    </p:spTree>
    <p:extLst>
      <p:ext uri="{BB962C8B-B14F-4D97-AF65-F5344CB8AC3E}">
        <p14:creationId xmlns:p14="http://schemas.microsoft.com/office/powerpoint/2010/main" val="4116547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Cell-type Specific Toxicity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Toxicant can affect the reproduction system by affecting:</a:t>
            </a:r>
          </a:p>
          <a:p>
            <a:pPr marL="0" indent="0">
              <a:buNone/>
            </a:pPr>
            <a:endParaRPr lang="en-US" dirty="0"/>
          </a:p>
          <a:p>
            <a:pPr marL="0" indent="0">
              <a:buNone/>
            </a:pPr>
            <a:endParaRPr lang="en-US" dirty="0" smtClean="0"/>
          </a:p>
          <a:p>
            <a:r>
              <a:rPr lang="en-US" sz="2400" dirty="0"/>
              <a:t>Developing Sperm Cells</a:t>
            </a:r>
          </a:p>
          <a:p>
            <a:r>
              <a:rPr lang="en-US" sz="2400" dirty="0" err="1"/>
              <a:t>Sertoli</a:t>
            </a:r>
            <a:r>
              <a:rPr lang="en-US" sz="2400" dirty="0"/>
              <a:t> cells</a:t>
            </a:r>
          </a:p>
          <a:p>
            <a:r>
              <a:rPr lang="en-US" sz="2400" dirty="0" err="1"/>
              <a:t>Leydig</a:t>
            </a:r>
            <a:r>
              <a:rPr lang="en-US" sz="2400" dirty="0"/>
              <a:t> Cells</a:t>
            </a:r>
          </a:p>
          <a:p>
            <a:r>
              <a:rPr lang="en-US" sz="2400" dirty="0" smtClean="0"/>
              <a:t>Disrupting  </a:t>
            </a:r>
            <a:r>
              <a:rPr lang="en-US" sz="2400" dirty="0"/>
              <a:t>the endocrine axis(hypothalamic-pituitary-gonadal axis</a:t>
            </a:r>
            <a:r>
              <a:rPr lang="en-US" sz="2400" dirty="0" smtClean="0"/>
              <a:t>)</a:t>
            </a:r>
          </a:p>
          <a:p>
            <a:r>
              <a:rPr lang="en-US" sz="2400" dirty="0"/>
              <a:t>Endocrine Feedback and Potential </a:t>
            </a:r>
            <a:r>
              <a:rPr lang="en-US" sz="2400" dirty="0" err="1"/>
              <a:t>Dysregulation</a:t>
            </a:r>
            <a:endParaRPr lang="en-US" sz="2400" dirty="0"/>
          </a:p>
        </p:txBody>
      </p:sp>
    </p:spTree>
    <p:extLst>
      <p:ext uri="{BB962C8B-B14F-4D97-AF65-F5344CB8AC3E}">
        <p14:creationId xmlns:p14="http://schemas.microsoft.com/office/powerpoint/2010/main" val="273847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1-</a:t>
            </a:r>
            <a:r>
              <a:rPr lang="en-US" b="1" i="1" dirty="0"/>
              <a:t>Developing Sperm Cells</a:t>
            </a:r>
            <a:endParaRPr lang="en-US" dirty="0"/>
          </a:p>
        </p:txBody>
      </p:sp>
      <p:sp>
        <p:nvSpPr>
          <p:cNvPr id="3" name="Content Placeholder 2"/>
          <p:cNvSpPr>
            <a:spLocks noGrp="1"/>
          </p:cNvSpPr>
          <p:nvPr>
            <p:ph idx="1"/>
          </p:nvPr>
        </p:nvSpPr>
        <p:spPr/>
        <p:txBody>
          <a:bodyPr>
            <a:normAutofit/>
          </a:bodyPr>
          <a:lstStyle/>
          <a:p>
            <a:pPr>
              <a:buClr>
                <a:srgbClr val="002060"/>
              </a:buClr>
              <a:buFont typeface="Wingdings" pitchFamily="2" charset="2"/>
              <a:buChar char="Ø"/>
            </a:pPr>
            <a:r>
              <a:rPr lang="en-US" dirty="0" err="1" smtClean="0">
                <a:solidFill>
                  <a:srgbClr val="FF0000"/>
                </a:solidFill>
              </a:rPr>
              <a:t>Spermatogonia</a:t>
            </a:r>
            <a:r>
              <a:rPr lang="en-US" dirty="0" smtClean="0"/>
              <a:t>- sterility </a:t>
            </a:r>
            <a:r>
              <a:rPr lang="en-US" dirty="0"/>
              <a:t>among workers handling the pesticide </a:t>
            </a:r>
            <a:r>
              <a:rPr lang="en-US" dirty="0" err="1"/>
              <a:t>dibromochloropropane</a:t>
            </a:r>
            <a:r>
              <a:rPr lang="en-US" dirty="0"/>
              <a:t> (DBCP</a:t>
            </a:r>
            <a:r>
              <a:rPr lang="en-US" dirty="0" smtClean="0"/>
              <a:t>).</a:t>
            </a:r>
          </a:p>
          <a:p>
            <a:pPr>
              <a:buClr>
                <a:srgbClr val="002060"/>
              </a:buClr>
              <a:buFont typeface="Wingdings" pitchFamily="2" charset="2"/>
              <a:buChar char="Ø"/>
            </a:pPr>
            <a:r>
              <a:rPr lang="en-US" dirty="0" smtClean="0">
                <a:solidFill>
                  <a:srgbClr val="FF0000"/>
                </a:solidFill>
              </a:rPr>
              <a:t>Spermatocytes</a:t>
            </a:r>
            <a:r>
              <a:rPr lang="en-US" dirty="0" smtClean="0"/>
              <a:t>-</a:t>
            </a:r>
            <a:r>
              <a:rPr lang="en-US" dirty="0"/>
              <a:t>ethylene </a:t>
            </a:r>
            <a:r>
              <a:rPr lang="en-US" dirty="0" smtClean="0"/>
              <a:t>glycol </a:t>
            </a:r>
            <a:r>
              <a:rPr lang="en-US" dirty="0" err="1" smtClean="0"/>
              <a:t>monoethyl</a:t>
            </a:r>
            <a:r>
              <a:rPr lang="en-US" dirty="0" smtClean="0"/>
              <a:t> </a:t>
            </a:r>
            <a:r>
              <a:rPr lang="en-US" dirty="0"/>
              <a:t>ether (EGME</a:t>
            </a:r>
            <a:r>
              <a:rPr lang="en-US" dirty="0" smtClean="0"/>
              <a:t>)</a:t>
            </a:r>
          </a:p>
          <a:p>
            <a:pPr>
              <a:buClr>
                <a:srgbClr val="002060"/>
              </a:buClr>
              <a:buFont typeface="Wingdings" pitchFamily="2" charset="2"/>
              <a:buChar char="Ø"/>
            </a:pPr>
            <a:r>
              <a:rPr lang="en-US" dirty="0" smtClean="0">
                <a:solidFill>
                  <a:srgbClr val="FF0000"/>
                </a:solidFill>
              </a:rPr>
              <a:t>Spermatids</a:t>
            </a:r>
            <a:r>
              <a:rPr lang="en-US" dirty="0" smtClean="0"/>
              <a:t>-</a:t>
            </a:r>
            <a:r>
              <a:rPr lang="en-US" dirty="0"/>
              <a:t>ethylene </a:t>
            </a:r>
            <a:r>
              <a:rPr lang="en-US" dirty="0" err="1"/>
              <a:t>dibromide</a:t>
            </a:r>
            <a:r>
              <a:rPr lang="en-US" dirty="0"/>
              <a:t> (EDB</a:t>
            </a:r>
            <a:r>
              <a:rPr lang="en-US" dirty="0" smtClean="0"/>
              <a:t>).</a:t>
            </a:r>
          </a:p>
          <a:p>
            <a:pPr>
              <a:buClr>
                <a:srgbClr val="002060"/>
              </a:buClr>
              <a:buFont typeface="Wingdings" pitchFamily="2" charset="2"/>
              <a:buChar char="Ø"/>
            </a:pPr>
            <a:r>
              <a:rPr lang="en-US" dirty="0" smtClean="0"/>
              <a:t>-----------------------------------------------------------------------------</a:t>
            </a:r>
            <a:r>
              <a:rPr lang="en-US" dirty="0" smtClean="0">
                <a:solidFill>
                  <a:srgbClr val="FF0000"/>
                </a:solidFill>
              </a:rPr>
              <a:t>Sperm motility</a:t>
            </a:r>
            <a:r>
              <a:rPr lang="en-US" dirty="0" smtClean="0"/>
              <a:t>: </a:t>
            </a:r>
            <a:r>
              <a:rPr lang="en-US" dirty="0" err="1"/>
              <a:t>Epichlorohydrin</a:t>
            </a:r>
            <a:r>
              <a:rPr lang="en-US" dirty="0"/>
              <a:t> (widely used </a:t>
            </a:r>
            <a:r>
              <a:rPr lang="en-US" dirty="0" smtClean="0"/>
              <a:t>intermediate in </a:t>
            </a:r>
            <a:r>
              <a:rPr lang="en-US" dirty="0"/>
              <a:t>plastics/rubbers)</a:t>
            </a:r>
            <a:endParaRPr lang="en-US" dirty="0" smtClean="0"/>
          </a:p>
          <a:p>
            <a:pPr>
              <a:buClr>
                <a:srgbClr val="002060"/>
              </a:buClr>
              <a:buFont typeface="Wingdings" pitchFamily="2" charset="2"/>
              <a:buChar char="Ø"/>
            </a:pPr>
            <a:r>
              <a:rPr lang="en-US" dirty="0">
                <a:solidFill>
                  <a:srgbClr val="FF0000"/>
                </a:solidFill>
              </a:rPr>
              <a:t>Agents such as mercury and lead </a:t>
            </a:r>
            <a:r>
              <a:rPr lang="en-US" dirty="0"/>
              <a:t>may have a combined effect on both sperm </a:t>
            </a:r>
            <a:r>
              <a:rPr lang="en-US" dirty="0" smtClean="0"/>
              <a:t>cell membrane </a:t>
            </a:r>
            <a:r>
              <a:rPr lang="en-US" dirty="0"/>
              <a:t>dynamics and on the </a:t>
            </a:r>
            <a:r>
              <a:rPr lang="en-US" dirty="0" smtClean="0"/>
              <a:t>epididymis.</a:t>
            </a:r>
          </a:p>
          <a:p>
            <a:pPr>
              <a:buClr>
                <a:srgbClr val="002060"/>
              </a:buClr>
              <a:buFont typeface="Wingdings" pitchFamily="2" charset="2"/>
              <a:buChar char="Ø"/>
            </a:pPr>
            <a:r>
              <a:rPr lang="en-US" dirty="0" smtClean="0">
                <a:solidFill>
                  <a:srgbClr val="FF0000"/>
                </a:solidFill>
              </a:rPr>
              <a:t>Freezing of sperms damage anti-oxidant pathway (lipids peroxidation)</a:t>
            </a:r>
            <a:endParaRPr lang="en-US" dirty="0">
              <a:solidFill>
                <a:srgbClr val="FF0000"/>
              </a:solidFill>
            </a:endParaRPr>
          </a:p>
        </p:txBody>
      </p:sp>
    </p:spTree>
    <p:extLst>
      <p:ext uri="{BB962C8B-B14F-4D97-AF65-F5344CB8AC3E}">
        <p14:creationId xmlns:p14="http://schemas.microsoft.com/office/powerpoint/2010/main" val="2436888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smtClean="0"/>
              <a:t>Sertoli</a:t>
            </a:r>
            <a:r>
              <a:rPr lang="en-US" dirty="0" smtClean="0"/>
              <a:t> </a:t>
            </a:r>
            <a:r>
              <a:rPr lang="en-US" dirty="0"/>
              <a:t>cells</a:t>
            </a:r>
          </a:p>
        </p:txBody>
      </p:sp>
      <p:sp>
        <p:nvSpPr>
          <p:cNvPr id="3" name="Content Placeholder 2"/>
          <p:cNvSpPr>
            <a:spLocks noGrp="1"/>
          </p:cNvSpPr>
          <p:nvPr>
            <p:ph idx="1"/>
          </p:nvPr>
        </p:nvSpPr>
        <p:spPr/>
        <p:txBody>
          <a:bodyPr>
            <a:normAutofit fontScale="85000" lnSpcReduction="20000"/>
          </a:bodyPr>
          <a:lstStyle/>
          <a:p>
            <a:r>
              <a:rPr lang="en-US" dirty="0"/>
              <a:t>The solvent </a:t>
            </a:r>
            <a:r>
              <a:rPr lang="en-US" i="1" dirty="0">
                <a:solidFill>
                  <a:srgbClr val="FF0000"/>
                </a:solidFill>
              </a:rPr>
              <a:t>n</a:t>
            </a:r>
            <a:r>
              <a:rPr lang="en-US" dirty="0">
                <a:solidFill>
                  <a:srgbClr val="FF0000"/>
                </a:solidFill>
              </a:rPr>
              <a:t>-hexane</a:t>
            </a:r>
            <a:r>
              <a:rPr lang="en-US" dirty="0"/>
              <a:t> is a demonstrated reproductive toxicant. Its testicular toxicity is related </a:t>
            </a:r>
            <a:r>
              <a:rPr lang="en-US" dirty="0" smtClean="0"/>
              <a:t>to interference </a:t>
            </a:r>
            <a:r>
              <a:rPr lang="en-US" dirty="0"/>
              <a:t>with microtubule formation in </a:t>
            </a:r>
            <a:r>
              <a:rPr lang="en-US" dirty="0" err="1"/>
              <a:t>Sertoli</a:t>
            </a:r>
            <a:r>
              <a:rPr lang="en-US" dirty="0"/>
              <a:t> cells by the metabolite 2,5-hexanedione</a:t>
            </a:r>
            <a:r>
              <a:rPr lang="en-US" dirty="0" smtClean="0"/>
              <a:t>.</a:t>
            </a:r>
          </a:p>
          <a:p>
            <a:endParaRPr lang="en-US" dirty="0"/>
          </a:p>
          <a:p>
            <a:r>
              <a:rPr lang="en-US" dirty="0" smtClean="0">
                <a:solidFill>
                  <a:srgbClr val="FF0000"/>
                </a:solidFill>
              </a:rPr>
              <a:t>Phthalate plasticizers- </a:t>
            </a:r>
            <a:r>
              <a:rPr lang="en-US" dirty="0"/>
              <a:t>a breakdown of the attachments between </a:t>
            </a:r>
            <a:r>
              <a:rPr lang="en-US" dirty="0" err="1"/>
              <a:t>Sertoli</a:t>
            </a:r>
            <a:r>
              <a:rPr lang="en-US" dirty="0"/>
              <a:t> cells and germ cells</a:t>
            </a:r>
            <a:r>
              <a:rPr lang="en-US" dirty="0" smtClean="0"/>
              <a:t>.</a:t>
            </a:r>
          </a:p>
          <a:p>
            <a:endParaRPr lang="en-US" dirty="0"/>
          </a:p>
          <a:p>
            <a:r>
              <a:rPr lang="en-US" dirty="0"/>
              <a:t>Bioactivation of </a:t>
            </a:r>
            <a:r>
              <a:rPr lang="en-US" dirty="0">
                <a:solidFill>
                  <a:srgbClr val="FF0000"/>
                </a:solidFill>
              </a:rPr>
              <a:t>tri-o-</a:t>
            </a:r>
            <a:r>
              <a:rPr lang="en-US" dirty="0" err="1">
                <a:solidFill>
                  <a:srgbClr val="FF0000"/>
                </a:solidFill>
              </a:rPr>
              <a:t>cresyl</a:t>
            </a:r>
            <a:r>
              <a:rPr lang="en-US" dirty="0">
                <a:solidFill>
                  <a:srgbClr val="FF0000"/>
                </a:solidFill>
              </a:rPr>
              <a:t> phosphate (TOCP</a:t>
            </a:r>
            <a:r>
              <a:rPr lang="en-US" dirty="0"/>
              <a:t>) is required prior to its effects on </a:t>
            </a:r>
            <a:r>
              <a:rPr lang="en-US" dirty="0" err="1"/>
              <a:t>Sertoli</a:t>
            </a:r>
            <a:r>
              <a:rPr lang="en-US" dirty="0"/>
              <a:t> cells</a:t>
            </a:r>
            <a:r>
              <a:rPr lang="en-US" dirty="0" smtClean="0"/>
              <a:t>.</a:t>
            </a:r>
          </a:p>
          <a:p>
            <a:r>
              <a:rPr lang="en-US" dirty="0">
                <a:solidFill>
                  <a:srgbClr val="FF0000"/>
                </a:solidFill>
              </a:rPr>
              <a:t>dinitrobenzene (DNB</a:t>
            </a:r>
            <a:r>
              <a:rPr lang="en-US" dirty="0" smtClean="0">
                <a:solidFill>
                  <a:srgbClr val="FF0000"/>
                </a:solidFill>
              </a:rPr>
              <a:t>).</a:t>
            </a:r>
          </a:p>
          <a:p>
            <a:endParaRPr lang="en-US" dirty="0" smtClean="0"/>
          </a:p>
          <a:p>
            <a:r>
              <a:rPr lang="en-US" dirty="0"/>
              <a:t>The </a:t>
            </a:r>
            <a:r>
              <a:rPr lang="en-US" dirty="0" err="1"/>
              <a:t>Sertoli</a:t>
            </a:r>
            <a:r>
              <a:rPr lang="en-US" dirty="0"/>
              <a:t> cell tight junctions can also be affected by toxic agents, disrupting the blood/testis barrier</a:t>
            </a:r>
            <a:r>
              <a:rPr lang="en-US" dirty="0" smtClean="0"/>
              <a:t>.</a:t>
            </a:r>
          </a:p>
          <a:p>
            <a:endParaRPr lang="en-US" dirty="0"/>
          </a:p>
          <a:p>
            <a:r>
              <a:rPr lang="en-US" dirty="0" smtClean="0"/>
              <a:t> </a:t>
            </a:r>
            <a:r>
              <a:rPr lang="en-US" dirty="0">
                <a:solidFill>
                  <a:srgbClr val="FF0000"/>
                </a:solidFill>
              </a:rPr>
              <a:t>Platinum-based anti-neoplastic drugs</a:t>
            </a:r>
            <a:r>
              <a:rPr lang="en-US" dirty="0"/>
              <a:t>, such as </a:t>
            </a:r>
            <a:r>
              <a:rPr lang="en-US" dirty="0" err="1"/>
              <a:t>cisplatin</a:t>
            </a:r>
            <a:r>
              <a:rPr lang="en-US" dirty="0"/>
              <a:t>, appear to operate in this manner.</a:t>
            </a:r>
          </a:p>
          <a:p>
            <a:endParaRPr lang="en-US" dirty="0"/>
          </a:p>
        </p:txBody>
      </p:sp>
    </p:spTree>
    <p:extLst>
      <p:ext uri="{BB962C8B-B14F-4D97-AF65-F5344CB8AC3E}">
        <p14:creationId xmlns:p14="http://schemas.microsoft.com/office/powerpoint/2010/main" val="3139417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1143000"/>
          </a:xfrm>
        </p:spPr>
        <p:txBody>
          <a:bodyPr>
            <a:normAutofit fontScale="90000"/>
          </a:bodyPr>
          <a:lstStyle/>
          <a:p>
            <a:r>
              <a:rPr lang="en-US" b="1" i="1" dirty="0" err="1"/>
              <a:t>Leydig</a:t>
            </a:r>
            <a:r>
              <a:rPr lang="en-US" b="1" i="1" dirty="0"/>
              <a:t> </a:t>
            </a:r>
            <a:r>
              <a:rPr lang="en-US" b="1" i="1" dirty="0" smtClean="0"/>
              <a:t>Cells ( testosterone production)</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Ethane-1,2-dimethanesulfonate</a:t>
            </a:r>
            <a:r>
              <a:rPr lang="en-US" dirty="0" smtClean="0"/>
              <a:t> </a:t>
            </a:r>
            <a:r>
              <a:rPr lang="en-US" dirty="0"/>
              <a:t>(EDS). This compound affects androgen </a:t>
            </a:r>
            <a:r>
              <a:rPr lang="en-US" dirty="0" smtClean="0"/>
              <a:t>production by </a:t>
            </a:r>
            <a:r>
              <a:rPr lang="en-US" dirty="0"/>
              <a:t>the </a:t>
            </a:r>
            <a:r>
              <a:rPr lang="en-US" dirty="0" err="1"/>
              <a:t>Leydig</a:t>
            </a:r>
            <a:r>
              <a:rPr lang="en-US" dirty="0"/>
              <a:t> cells and appears to interfere with specific early steps in the synthesis of </a:t>
            </a:r>
            <a:r>
              <a:rPr lang="en-US" dirty="0" smtClean="0"/>
              <a:t>steroid hormones.</a:t>
            </a:r>
          </a:p>
          <a:p>
            <a:endParaRPr lang="en-US" dirty="0"/>
          </a:p>
          <a:p>
            <a:r>
              <a:rPr lang="en-US" dirty="0"/>
              <a:t>In </a:t>
            </a:r>
            <a:r>
              <a:rPr lang="en-US" dirty="0" smtClean="0"/>
              <a:t>addition to </a:t>
            </a:r>
            <a:r>
              <a:rPr lang="en-US" dirty="0"/>
              <a:t>their </a:t>
            </a:r>
            <a:r>
              <a:rPr lang="en-US" dirty="0" err="1"/>
              <a:t>Sertoli</a:t>
            </a:r>
            <a:r>
              <a:rPr lang="en-US" dirty="0"/>
              <a:t> cell effects, the </a:t>
            </a:r>
            <a:r>
              <a:rPr lang="en-US" dirty="0">
                <a:solidFill>
                  <a:srgbClr val="FF0000"/>
                </a:solidFill>
              </a:rPr>
              <a:t>phthalates</a:t>
            </a:r>
            <a:r>
              <a:rPr lang="en-US" dirty="0"/>
              <a:t> also appear capable of interfering with steroid synthesis </a:t>
            </a:r>
            <a:r>
              <a:rPr lang="en-US" dirty="0" smtClean="0"/>
              <a:t>and </a:t>
            </a:r>
            <a:r>
              <a:rPr lang="en-US" dirty="0" err="1" smtClean="0"/>
              <a:t>Leydig</a:t>
            </a:r>
            <a:r>
              <a:rPr lang="en-US" dirty="0" smtClean="0"/>
              <a:t> </a:t>
            </a:r>
            <a:r>
              <a:rPr lang="en-US" dirty="0"/>
              <a:t>cell function</a:t>
            </a:r>
            <a:r>
              <a:rPr lang="en-US" dirty="0" smtClean="0"/>
              <a:t>.</a:t>
            </a:r>
          </a:p>
          <a:p>
            <a:endParaRPr lang="en-US" dirty="0"/>
          </a:p>
        </p:txBody>
      </p:sp>
    </p:spTree>
    <p:extLst>
      <p:ext uri="{BB962C8B-B14F-4D97-AF65-F5344CB8AC3E}">
        <p14:creationId xmlns:p14="http://schemas.microsoft.com/office/powerpoint/2010/main" val="860854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534400" cy="990600"/>
          </a:xfrm>
        </p:spPr>
        <p:txBody>
          <a:bodyPr>
            <a:normAutofit/>
          </a:bodyPr>
          <a:lstStyle/>
          <a:p>
            <a:r>
              <a:rPr lang="en-US" sz="2800" dirty="0" smtClean="0"/>
              <a:t>Toxicants that can disrupt the endocrine axis (hypothalamic-pituitary-gonadal axis)</a:t>
            </a:r>
            <a:endParaRPr lang="en-US" sz="2800" dirty="0"/>
          </a:p>
        </p:txBody>
      </p:sp>
      <p:sp>
        <p:nvSpPr>
          <p:cNvPr id="3" name="Content Placeholder 2"/>
          <p:cNvSpPr>
            <a:spLocks noGrp="1"/>
          </p:cNvSpPr>
          <p:nvPr>
            <p:ph idx="1"/>
          </p:nvPr>
        </p:nvSpPr>
        <p:spPr/>
        <p:txBody>
          <a:bodyPr>
            <a:normAutofit/>
          </a:bodyPr>
          <a:lstStyle/>
          <a:p>
            <a:r>
              <a:rPr lang="en-US" dirty="0">
                <a:solidFill>
                  <a:srgbClr val="FF0000"/>
                </a:solidFill>
              </a:rPr>
              <a:t>Ethanol-alcoho</a:t>
            </a:r>
            <a:r>
              <a:rPr lang="en-US" dirty="0"/>
              <a:t>l interferes with male reproduction by affecting endocrine regulation (LH), and ultimately, in part, </a:t>
            </a:r>
            <a:r>
              <a:rPr lang="en-US" dirty="0" err="1"/>
              <a:t>Leydig</a:t>
            </a:r>
            <a:r>
              <a:rPr lang="en-US" dirty="0"/>
              <a:t> cell production of testosterone.</a:t>
            </a:r>
          </a:p>
          <a:p>
            <a:pPr marL="114300" indent="0">
              <a:buNone/>
            </a:pPr>
            <a:endParaRPr lang="en-US" dirty="0" smtClean="0"/>
          </a:p>
          <a:p>
            <a:r>
              <a:rPr lang="en-US" dirty="0" smtClean="0">
                <a:solidFill>
                  <a:srgbClr val="FF0000"/>
                </a:solidFill>
              </a:rPr>
              <a:t>Anti-hypertensive </a:t>
            </a:r>
            <a:r>
              <a:rPr lang="en-US" dirty="0">
                <a:solidFill>
                  <a:srgbClr val="FF0000"/>
                </a:solidFill>
              </a:rPr>
              <a:t>drug </a:t>
            </a:r>
            <a:r>
              <a:rPr lang="en-US" dirty="0" err="1">
                <a:solidFill>
                  <a:srgbClr val="FF0000"/>
                </a:solidFill>
              </a:rPr>
              <a:t>propanolol</a:t>
            </a:r>
            <a:r>
              <a:rPr lang="en-US" dirty="0"/>
              <a:t>, the </a:t>
            </a:r>
            <a:r>
              <a:rPr lang="en-US" dirty="0">
                <a:solidFill>
                  <a:srgbClr val="FF0000"/>
                </a:solidFill>
              </a:rPr>
              <a:t>opiates</a:t>
            </a:r>
            <a:r>
              <a:rPr lang="en-US" dirty="0"/>
              <a:t>, and </a:t>
            </a:r>
            <a:r>
              <a:rPr lang="en-US" dirty="0" err="1" smtClean="0">
                <a:solidFill>
                  <a:srgbClr val="FF0000"/>
                </a:solidFill>
              </a:rPr>
              <a:t>tetrahydrocannabinol</a:t>
            </a:r>
            <a:r>
              <a:rPr lang="en-US" dirty="0" smtClean="0">
                <a:solidFill>
                  <a:srgbClr val="FF0000"/>
                </a:solidFill>
              </a:rPr>
              <a:t> (</a:t>
            </a:r>
            <a:r>
              <a:rPr lang="en-US" dirty="0">
                <a:solidFill>
                  <a:srgbClr val="FF0000"/>
                </a:solidFill>
              </a:rPr>
              <a:t>THC</a:t>
            </a:r>
            <a:r>
              <a:rPr lang="en-US" dirty="0" smtClean="0"/>
              <a:t>).</a:t>
            </a:r>
          </a:p>
          <a:p>
            <a:endParaRPr lang="en-US" dirty="0"/>
          </a:p>
          <a:p>
            <a:r>
              <a:rPr lang="en-US" dirty="0" smtClean="0">
                <a:solidFill>
                  <a:srgbClr val="FF0000"/>
                </a:solidFill>
              </a:rPr>
              <a:t>Carbon disulfide</a:t>
            </a:r>
            <a:r>
              <a:rPr lang="en-US" dirty="0"/>
              <a:t>, the pesticide </a:t>
            </a:r>
            <a:r>
              <a:rPr lang="en-US" dirty="0" err="1">
                <a:solidFill>
                  <a:srgbClr val="FF0000"/>
                </a:solidFill>
              </a:rPr>
              <a:t>chlordecone</a:t>
            </a:r>
            <a:r>
              <a:rPr lang="en-US" dirty="0"/>
              <a:t>, and the </a:t>
            </a:r>
            <a:r>
              <a:rPr lang="en-US" dirty="0">
                <a:solidFill>
                  <a:srgbClr val="FF0000"/>
                </a:solidFill>
              </a:rPr>
              <a:t>phthalates</a:t>
            </a:r>
            <a:r>
              <a:rPr lang="en-US" dirty="0"/>
              <a:t> are examples of industrial chemicals that </a:t>
            </a:r>
            <a:r>
              <a:rPr lang="en-US" dirty="0" smtClean="0"/>
              <a:t>can disrupt </a:t>
            </a:r>
            <a:r>
              <a:rPr lang="en-US" dirty="0"/>
              <a:t>the endocrine axis.</a:t>
            </a:r>
          </a:p>
        </p:txBody>
      </p:sp>
    </p:spTree>
    <p:extLst>
      <p:ext uri="{BB962C8B-B14F-4D97-AF65-F5344CB8AC3E}">
        <p14:creationId xmlns:p14="http://schemas.microsoft.com/office/powerpoint/2010/main" val="311131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Endocrine Feedback and Potential </a:t>
            </a:r>
            <a:r>
              <a:rPr lang="en-US" b="1" dirty="0" err="1"/>
              <a:t>Dysregulation</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err="1" smtClean="0"/>
              <a:t>chlordecone</a:t>
            </a:r>
            <a:r>
              <a:rPr lang="en-US" dirty="0" smtClean="0"/>
              <a:t> ( a pesticide) has estrogenic activity</a:t>
            </a:r>
          </a:p>
          <a:p>
            <a:r>
              <a:rPr lang="en-US" dirty="0" smtClean="0"/>
              <a:t>Dioxin</a:t>
            </a:r>
          </a:p>
          <a:p>
            <a:r>
              <a:rPr lang="en-US" dirty="0"/>
              <a:t>A variety of pesticides, including DDT, the </a:t>
            </a:r>
            <a:r>
              <a:rPr lang="en-US" dirty="0" err="1"/>
              <a:t>carbamates</a:t>
            </a:r>
            <a:r>
              <a:rPr lang="en-US" dirty="0"/>
              <a:t>, and </a:t>
            </a:r>
            <a:r>
              <a:rPr lang="en-US" dirty="0" err="1"/>
              <a:t>mirex</a:t>
            </a:r>
            <a:r>
              <a:rPr lang="en-US" dirty="0"/>
              <a:t>, are reported to possess </a:t>
            </a:r>
            <a:r>
              <a:rPr lang="en-US" dirty="0" smtClean="0"/>
              <a:t>endocrine activity </a:t>
            </a:r>
            <a:r>
              <a:rPr lang="en-US" dirty="0"/>
              <a:t>as are some of the polychlorinated biphenyls (PCBs).</a:t>
            </a:r>
          </a:p>
        </p:txBody>
      </p:sp>
    </p:spTree>
    <p:extLst>
      <p:ext uri="{BB962C8B-B14F-4D97-AF65-F5344CB8AC3E}">
        <p14:creationId xmlns:p14="http://schemas.microsoft.com/office/powerpoint/2010/main" val="424392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Reproductive disorders in males</a:t>
            </a:r>
            <a:endParaRPr lang="en-US" dirty="0"/>
          </a:p>
        </p:txBody>
      </p:sp>
      <p:sp>
        <p:nvSpPr>
          <p:cNvPr id="3" name="Content Placeholder 2"/>
          <p:cNvSpPr>
            <a:spLocks noGrp="1"/>
          </p:cNvSpPr>
          <p:nvPr>
            <p:ph idx="1"/>
          </p:nvPr>
        </p:nvSpPr>
        <p:spPr/>
        <p:txBody>
          <a:bodyPr/>
          <a:lstStyle/>
          <a:p>
            <a:r>
              <a:rPr lang="en-US" dirty="0" smtClean="0"/>
              <a:t>Abnormalities of the genitals</a:t>
            </a:r>
          </a:p>
          <a:p>
            <a:r>
              <a:rPr lang="en-US" dirty="0" smtClean="0"/>
              <a:t>Decreased sperm production</a:t>
            </a:r>
          </a:p>
          <a:p>
            <a:r>
              <a:rPr lang="en-US" dirty="0" smtClean="0"/>
              <a:t>Cryptorchidism</a:t>
            </a:r>
          </a:p>
          <a:p>
            <a:r>
              <a:rPr lang="en-US" dirty="0" smtClean="0"/>
              <a:t>Possible increase in testicular </a:t>
            </a:r>
            <a:r>
              <a:rPr lang="en-US" dirty="0"/>
              <a:t>cancer </a:t>
            </a:r>
          </a:p>
          <a:p>
            <a:endParaRPr lang="en-US" dirty="0"/>
          </a:p>
        </p:txBody>
      </p:sp>
    </p:spTree>
    <p:extLst>
      <p:ext uri="{BB962C8B-B14F-4D97-AF65-F5344CB8AC3E}">
        <p14:creationId xmlns:p14="http://schemas.microsoft.com/office/powerpoint/2010/main" val="113140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Cell-type Specific Toxicity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Toxicant can affect the reproduction system by affecting:</a:t>
            </a:r>
          </a:p>
          <a:p>
            <a:pPr marL="0" indent="0">
              <a:buNone/>
            </a:pPr>
            <a:endParaRPr lang="en-US" dirty="0"/>
          </a:p>
          <a:p>
            <a:pPr marL="0" indent="0">
              <a:buNone/>
            </a:pPr>
            <a:endParaRPr lang="en-US" dirty="0" smtClean="0"/>
          </a:p>
          <a:p>
            <a:r>
              <a:rPr lang="en-US" sz="2400" dirty="0"/>
              <a:t>Developing Sperm Cells</a:t>
            </a:r>
          </a:p>
          <a:p>
            <a:r>
              <a:rPr lang="en-US" sz="2400" dirty="0" err="1"/>
              <a:t>Sertoli</a:t>
            </a:r>
            <a:r>
              <a:rPr lang="en-US" sz="2400" dirty="0"/>
              <a:t> cells</a:t>
            </a:r>
          </a:p>
          <a:p>
            <a:r>
              <a:rPr lang="en-US" sz="2400" dirty="0" err="1"/>
              <a:t>Leydig</a:t>
            </a:r>
            <a:r>
              <a:rPr lang="en-US" sz="2400" dirty="0"/>
              <a:t> Cells</a:t>
            </a:r>
          </a:p>
          <a:p>
            <a:r>
              <a:rPr lang="en-US" sz="2400" dirty="0" smtClean="0"/>
              <a:t>Disrupting  </a:t>
            </a:r>
            <a:r>
              <a:rPr lang="en-US" sz="2400" dirty="0"/>
              <a:t>the endocrine axis(hypothalamic-pituitary-gonadal axis</a:t>
            </a:r>
            <a:r>
              <a:rPr lang="en-US" sz="2400" dirty="0" smtClean="0"/>
              <a:t>)</a:t>
            </a:r>
          </a:p>
          <a:p>
            <a:r>
              <a:rPr lang="en-US" sz="2400" dirty="0"/>
              <a:t>Endocrine Feedback and Potential </a:t>
            </a:r>
            <a:r>
              <a:rPr lang="en-US" sz="2400" dirty="0" err="1"/>
              <a:t>Dysregulation</a:t>
            </a:r>
            <a:endParaRPr lang="en-US" sz="2400" dirty="0"/>
          </a:p>
        </p:txBody>
      </p:sp>
    </p:spTree>
    <p:extLst>
      <p:ext uri="{BB962C8B-B14F-4D97-AF65-F5344CB8AC3E}">
        <p14:creationId xmlns:p14="http://schemas.microsoft.com/office/powerpoint/2010/main" val="204034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Male </a:t>
            </a:r>
            <a:r>
              <a:rPr lang="en-US" b="1" dirty="0" smtClean="0"/>
              <a:t>Reproduction</a:t>
            </a:r>
            <a:br>
              <a:rPr lang="en-US" b="1" dirty="0" smtClean="0"/>
            </a:br>
            <a:r>
              <a:rPr lang="en-US" b="1" dirty="0" smtClean="0"/>
              <a:t> Introduction </a:t>
            </a:r>
            <a:endParaRPr lang="en-US" dirty="0"/>
          </a:p>
        </p:txBody>
      </p:sp>
      <p:sp>
        <p:nvSpPr>
          <p:cNvPr id="3" name="Content Placeholder 2"/>
          <p:cNvSpPr>
            <a:spLocks noGrp="1"/>
          </p:cNvSpPr>
          <p:nvPr>
            <p:ph idx="1"/>
          </p:nvPr>
        </p:nvSpPr>
        <p:spPr>
          <a:xfrm>
            <a:off x="762000" y="1981200"/>
            <a:ext cx="7924800" cy="3851429"/>
          </a:xfrm>
        </p:spPr>
        <p:txBody>
          <a:bodyPr>
            <a:normAutofit fontScale="85000" lnSpcReduction="20000"/>
          </a:bodyPr>
          <a:lstStyle/>
          <a:p>
            <a:pPr marL="0" indent="0">
              <a:lnSpc>
                <a:spcPct val="160000"/>
              </a:lnSpc>
              <a:buNone/>
            </a:pPr>
            <a:r>
              <a:rPr lang="en-US" dirty="0" smtClean="0"/>
              <a:t>There </a:t>
            </a:r>
            <a:r>
              <a:rPr lang="en-US" dirty="0"/>
              <a:t>are many industrial and pharmaceutical compounds that are potential male </a:t>
            </a:r>
            <a:r>
              <a:rPr lang="en-US" dirty="0" smtClean="0"/>
              <a:t>reproductive toxicants </a:t>
            </a:r>
            <a:r>
              <a:rPr lang="en-US" dirty="0"/>
              <a:t>(Table 11.1). </a:t>
            </a:r>
            <a:endParaRPr lang="en-US" dirty="0" smtClean="0"/>
          </a:p>
          <a:p>
            <a:pPr marL="0" indent="0">
              <a:lnSpc>
                <a:spcPct val="160000"/>
              </a:lnSpc>
              <a:buNone/>
            </a:pPr>
            <a:endParaRPr lang="en-US" dirty="0" smtClean="0"/>
          </a:p>
          <a:p>
            <a:pPr marL="0" indent="0">
              <a:lnSpc>
                <a:spcPct val="160000"/>
              </a:lnSpc>
              <a:buNone/>
            </a:pPr>
            <a:r>
              <a:rPr lang="en-US" dirty="0" smtClean="0">
                <a:solidFill>
                  <a:srgbClr val="FF0000"/>
                </a:solidFill>
              </a:rPr>
              <a:t>Such </a:t>
            </a:r>
            <a:r>
              <a:rPr lang="en-US" dirty="0">
                <a:solidFill>
                  <a:srgbClr val="FF0000"/>
                </a:solidFill>
              </a:rPr>
              <a:t>chemicals may interfere with the development of germ cells directly, </a:t>
            </a:r>
            <a:r>
              <a:rPr lang="en-US" dirty="0" smtClean="0">
                <a:solidFill>
                  <a:srgbClr val="FF0000"/>
                </a:solidFill>
              </a:rPr>
              <a:t>or indirectly</a:t>
            </a:r>
            <a:r>
              <a:rPr lang="en-US" dirty="0">
                <a:solidFill>
                  <a:srgbClr val="FF0000"/>
                </a:solidFill>
              </a:rPr>
              <a:t>, by disrupting the cellular and endocrine factors involved in supporting and </a:t>
            </a:r>
            <a:r>
              <a:rPr lang="en-US" dirty="0" smtClean="0">
                <a:solidFill>
                  <a:srgbClr val="FF0000"/>
                </a:solidFill>
              </a:rPr>
              <a:t>regulating spermatogenesis</a:t>
            </a:r>
            <a:r>
              <a:rPr lang="en-US" dirty="0">
                <a:solidFill>
                  <a:srgbClr val="FF0000"/>
                </a:solidFill>
              </a:rPr>
              <a:t>. </a:t>
            </a:r>
            <a:endParaRPr lang="en-US" dirty="0" smtClean="0">
              <a:solidFill>
                <a:srgbClr val="FF0000"/>
              </a:solidFill>
            </a:endParaRPr>
          </a:p>
          <a:p>
            <a:pPr marL="0" indent="0">
              <a:lnSpc>
                <a:spcPct val="160000"/>
              </a:lnSpc>
              <a:buNone/>
            </a:pPr>
            <a:r>
              <a:rPr lang="en-US" dirty="0" smtClean="0">
                <a:solidFill>
                  <a:srgbClr val="FF0000"/>
                </a:solidFill>
              </a:rPr>
              <a:t>The </a:t>
            </a:r>
            <a:r>
              <a:rPr lang="en-US" dirty="0">
                <a:solidFill>
                  <a:srgbClr val="FF0000"/>
                </a:solidFill>
              </a:rPr>
              <a:t>regulatory roles of the neuroendocrine system are also important to the </a:t>
            </a:r>
            <a:r>
              <a:rPr lang="en-US" dirty="0" smtClean="0">
                <a:solidFill>
                  <a:srgbClr val="FF0000"/>
                </a:solidFill>
              </a:rPr>
              <a:t>delivery of </a:t>
            </a:r>
            <a:r>
              <a:rPr lang="en-US" dirty="0">
                <a:solidFill>
                  <a:srgbClr val="FF0000"/>
                </a:solidFill>
              </a:rPr>
              <a:t>sperm. </a:t>
            </a:r>
            <a:endParaRPr lang="en-US" dirty="0" smtClean="0">
              <a:solidFill>
                <a:srgbClr val="FF0000"/>
              </a:solidFill>
            </a:endParaRPr>
          </a:p>
          <a:p>
            <a:pPr marL="0" indent="0">
              <a:lnSpc>
                <a:spcPct val="160000"/>
              </a:lnSpc>
              <a:buNone/>
            </a:pPr>
            <a:endParaRPr lang="en-US" dirty="0"/>
          </a:p>
        </p:txBody>
      </p:sp>
    </p:spTree>
    <p:extLst>
      <p:ext uri="{BB962C8B-B14F-4D97-AF65-F5344CB8AC3E}">
        <p14:creationId xmlns:p14="http://schemas.microsoft.com/office/powerpoint/2010/main" val="1894885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316" t="8995" r="28423" b="26720"/>
          <a:stretch/>
        </p:blipFill>
        <p:spPr bwMode="auto">
          <a:xfrm>
            <a:off x="1295400" y="762000"/>
            <a:ext cx="6732690" cy="576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714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t>Figure 11.1 </a:t>
            </a:r>
            <a:r>
              <a:rPr lang="en-US" sz="2400" dirty="0"/>
              <a:t>Drawing of seminiferous tubule showing the migration of germ cells to the center during </a:t>
            </a:r>
            <a:r>
              <a:rPr lang="en-US" sz="2400" dirty="0" smtClean="0"/>
              <a:t>development and </a:t>
            </a:r>
            <a:r>
              <a:rPr lang="en-US" sz="2400" dirty="0"/>
              <a:t>stages of spermatogenesis.</a:t>
            </a:r>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676400"/>
            <a:ext cx="6060538" cy="4937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180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40"/>
            <a:ext cx="8229600" cy="4937760"/>
          </a:xfrm>
        </p:spPr>
        <p:txBody>
          <a:bodyPr>
            <a:noAutofit/>
          </a:bodyPr>
          <a:lstStyle/>
          <a:p>
            <a:pPr>
              <a:lnSpc>
                <a:spcPct val="160000"/>
              </a:lnSpc>
            </a:pPr>
            <a:r>
              <a:rPr lang="en-US" sz="2000" dirty="0"/>
              <a:t>Cell type susceptibility to toxic injury can be roughly </a:t>
            </a:r>
            <a:r>
              <a:rPr lang="en-US" sz="2000" dirty="0" smtClean="0"/>
              <a:t>generalized </a:t>
            </a:r>
            <a:r>
              <a:rPr lang="en-US" sz="2000" dirty="0"/>
              <a:t>with </a:t>
            </a:r>
            <a:r>
              <a:rPr lang="en-US" sz="2000" i="1" dirty="0">
                <a:solidFill>
                  <a:srgbClr val="FF0000"/>
                </a:solidFill>
              </a:rPr>
              <a:t>germ cells </a:t>
            </a:r>
            <a:r>
              <a:rPr lang="en-US" sz="2000" dirty="0"/>
              <a:t>as the </a:t>
            </a:r>
            <a:r>
              <a:rPr lang="en-US" sz="2000" dirty="0" smtClean="0"/>
              <a:t>most sensitive</a:t>
            </a:r>
            <a:r>
              <a:rPr lang="en-US" sz="2000" dirty="0"/>
              <a:t>, followed by </a:t>
            </a:r>
            <a:r>
              <a:rPr lang="en-US" sz="2000" dirty="0" err="1"/>
              <a:t>Sertoli</a:t>
            </a:r>
            <a:r>
              <a:rPr lang="en-US" sz="2000" dirty="0"/>
              <a:t> cells and then </a:t>
            </a:r>
            <a:r>
              <a:rPr lang="en-US" sz="2000" dirty="0" err="1"/>
              <a:t>Leydig</a:t>
            </a:r>
            <a:r>
              <a:rPr lang="en-US" sz="2000" dirty="0"/>
              <a:t> cells. </a:t>
            </a:r>
            <a:endParaRPr lang="en-US" sz="2000" dirty="0" smtClean="0"/>
          </a:p>
          <a:p>
            <a:pPr>
              <a:lnSpc>
                <a:spcPct val="160000"/>
              </a:lnSpc>
            </a:pPr>
            <a:r>
              <a:rPr lang="en-US" sz="2000" dirty="0" smtClean="0"/>
              <a:t>The </a:t>
            </a:r>
            <a:r>
              <a:rPr lang="en-US" sz="2000" dirty="0"/>
              <a:t>hierarchical regulation of </a:t>
            </a:r>
            <a:r>
              <a:rPr lang="en-US" sz="2000" dirty="0" smtClean="0"/>
              <a:t>spermatogenesis underlies </a:t>
            </a:r>
            <a:r>
              <a:rPr lang="en-US" sz="2000" dirty="0"/>
              <a:t>this since development of germ cells is often affected by toxicants acting on the </a:t>
            </a:r>
            <a:r>
              <a:rPr lang="en-US" sz="2000" dirty="0" err="1" smtClean="0"/>
              <a:t>Sertoli</a:t>
            </a:r>
            <a:r>
              <a:rPr lang="en-US" sz="2000" dirty="0" smtClean="0"/>
              <a:t> and </a:t>
            </a:r>
            <a:r>
              <a:rPr lang="en-US" sz="2000" dirty="0" err="1"/>
              <a:t>Leydig</a:t>
            </a:r>
            <a:r>
              <a:rPr lang="en-US" sz="2000" dirty="0"/>
              <a:t> cells. </a:t>
            </a:r>
            <a:r>
              <a:rPr lang="en-US" sz="2000" dirty="0" smtClean="0"/>
              <a:t> In </a:t>
            </a:r>
            <a:r>
              <a:rPr lang="en-US" sz="2000" dirty="0"/>
              <a:t>turn, </a:t>
            </a:r>
            <a:r>
              <a:rPr lang="en-US" sz="2000" dirty="0" err="1"/>
              <a:t>Sertoli</a:t>
            </a:r>
            <a:r>
              <a:rPr lang="en-US" sz="2000" dirty="0"/>
              <a:t> cells are often affected by both </a:t>
            </a:r>
            <a:r>
              <a:rPr lang="en-US" sz="2000" dirty="0" err="1"/>
              <a:t>Sertoli</a:t>
            </a:r>
            <a:r>
              <a:rPr lang="en-US" sz="2000" dirty="0"/>
              <a:t> cell and </a:t>
            </a:r>
            <a:r>
              <a:rPr lang="en-US" sz="2000" dirty="0" err="1"/>
              <a:t>Leydig</a:t>
            </a:r>
            <a:r>
              <a:rPr lang="en-US" sz="2000" dirty="0"/>
              <a:t> </a:t>
            </a:r>
            <a:r>
              <a:rPr lang="en-US" sz="2000" dirty="0" smtClean="0"/>
              <a:t>cell-specific toxicants</a:t>
            </a:r>
            <a:r>
              <a:rPr lang="en-US" sz="2000" dirty="0"/>
              <a:t>. </a:t>
            </a:r>
            <a:endParaRPr lang="en-US" sz="2000" dirty="0" smtClean="0"/>
          </a:p>
          <a:p>
            <a:pPr>
              <a:lnSpc>
                <a:spcPct val="160000"/>
              </a:lnSpc>
            </a:pPr>
            <a:r>
              <a:rPr lang="en-US" sz="2000" b="1" dirty="0" smtClean="0">
                <a:solidFill>
                  <a:srgbClr val="FF0000"/>
                </a:solidFill>
              </a:rPr>
              <a:t>Reproductive </a:t>
            </a:r>
            <a:r>
              <a:rPr lang="en-US" sz="2000" b="1" dirty="0">
                <a:solidFill>
                  <a:srgbClr val="FF0000"/>
                </a:solidFill>
              </a:rPr>
              <a:t>function is susceptible to agents that interfere with the central nervous </a:t>
            </a:r>
            <a:r>
              <a:rPr lang="en-US" sz="2000" b="1" dirty="0" smtClean="0">
                <a:solidFill>
                  <a:srgbClr val="FF0000"/>
                </a:solidFill>
              </a:rPr>
              <a:t>system and </a:t>
            </a:r>
            <a:r>
              <a:rPr lang="en-US" sz="2000" b="1" dirty="0">
                <a:solidFill>
                  <a:srgbClr val="FF0000"/>
                </a:solidFill>
              </a:rPr>
              <a:t>autonomic nervous function because of the importance of neuroendocrine regulation.</a:t>
            </a:r>
          </a:p>
        </p:txBody>
      </p:sp>
    </p:spTree>
    <p:extLst>
      <p:ext uri="{BB962C8B-B14F-4D97-AF65-F5344CB8AC3E}">
        <p14:creationId xmlns:p14="http://schemas.microsoft.com/office/powerpoint/2010/main" val="1993410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534400" cy="990600"/>
          </a:xfrm>
        </p:spPr>
        <p:txBody>
          <a:bodyPr>
            <a:normAutofit fontScale="90000"/>
          </a:bodyPr>
          <a:lstStyle/>
          <a:p>
            <a:r>
              <a:rPr lang="en-US" dirty="0" smtClean="0"/>
              <a:t>Drugs </a:t>
            </a:r>
            <a:r>
              <a:rPr lang="en-US" dirty="0"/>
              <a:t>cause failures of </a:t>
            </a:r>
            <a:r>
              <a:rPr lang="en-US" dirty="0" smtClean="0"/>
              <a:t>germ cell </a:t>
            </a:r>
            <a:r>
              <a:rPr lang="en-US" dirty="0"/>
              <a:t>production.</a:t>
            </a:r>
          </a:p>
        </p:txBody>
      </p:sp>
      <p:sp>
        <p:nvSpPr>
          <p:cNvPr id="3" name="Content Placeholder 2"/>
          <p:cNvSpPr>
            <a:spLocks noGrp="1"/>
          </p:cNvSpPr>
          <p:nvPr>
            <p:ph idx="1"/>
          </p:nvPr>
        </p:nvSpPr>
        <p:spPr>
          <a:xfrm>
            <a:off x="457200" y="2514600"/>
            <a:ext cx="7620000" cy="3886200"/>
          </a:xfrm>
        </p:spPr>
        <p:txBody>
          <a:bodyPr>
            <a:normAutofit/>
          </a:bodyPr>
          <a:lstStyle/>
          <a:p>
            <a:pPr>
              <a:lnSpc>
                <a:spcPct val="200000"/>
              </a:lnSpc>
            </a:pPr>
            <a:r>
              <a:rPr lang="en-US" dirty="0"/>
              <a:t>Anti-neoplastic drugs used in chemotherapy, such as methotrexate, adriamycin, cyclophosphamide</a:t>
            </a:r>
            <a:r>
              <a:rPr lang="en-US" dirty="0" smtClean="0"/>
              <a:t>, vincristine</a:t>
            </a:r>
            <a:r>
              <a:rPr lang="en-US" dirty="0"/>
              <a:t>, and vinblastine</a:t>
            </a:r>
          </a:p>
        </p:txBody>
      </p:sp>
    </p:spTree>
    <p:extLst>
      <p:ext uri="{BB962C8B-B14F-4D97-AF65-F5344CB8AC3E}">
        <p14:creationId xmlns:p14="http://schemas.microsoft.com/office/powerpoint/2010/main" val="416298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382000" cy="5410200"/>
          </a:xfrm>
        </p:spPr>
        <p:txBody>
          <a:bodyPr>
            <a:normAutofit/>
          </a:bodyPr>
          <a:lstStyle/>
          <a:p>
            <a:pPr marL="114300" indent="0">
              <a:buNone/>
            </a:pPr>
            <a:r>
              <a:rPr lang="en-US" sz="2000" dirty="0" smtClean="0"/>
              <a:t>Reactive </a:t>
            </a:r>
            <a:r>
              <a:rPr lang="en-US" sz="2000" dirty="0"/>
              <a:t>chemicals with common occupational or environmental exposures and particular concerns with regard to rapidly dividing </a:t>
            </a:r>
            <a:r>
              <a:rPr lang="en-US" sz="2000" dirty="0" err="1"/>
              <a:t>spermatogenic</a:t>
            </a:r>
            <a:r>
              <a:rPr lang="en-US" sz="2000" dirty="0"/>
              <a:t>  tissues </a:t>
            </a:r>
            <a:r>
              <a:rPr lang="en-US" sz="2000" dirty="0" smtClean="0"/>
              <a:t>include:</a:t>
            </a:r>
          </a:p>
          <a:p>
            <a:pPr marL="114300" indent="0">
              <a:buNone/>
            </a:pPr>
            <a:endParaRPr lang="en-US" dirty="0" smtClean="0"/>
          </a:p>
          <a:p>
            <a:pPr marL="571500" indent="-457200">
              <a:buFont typeface="+mj-lt"/>
              <a:buAutoNum type="arabicPeriod"/>
            </a:pPr>
            <a:r>
              <a:rPr lang="en-US" dirty="0" smtClean="0"/>
              <a:t>Acrylamide </a:t>
            </a:r>
            <a:r>
              <a:rPr lang="en-US" dirty="0"/>
              <a:t>&amp; ethylene oxide—extensively industrial </a:t>
            </a:r>
            <a:r>
              <a:rPr lang="en-US" dirty="0" smtClean="0"/>
              <a:t>use.</a:t>
            </a:r>
            <a:endParaRPr lang="en-US" dirty="0"/>
          </a:p>
          <a:p>
            <a:pPr marL="571500" indent="-457200">
              <a:buFont typeface="+mj-lt"/>
              <a:buAutoNum type="arabicPeriod"/>
            </a:pPr>
            <a:r>
              <a:rPr lang="en-US" dirty="0" err="1" smtClean="0"/>
              <a:t>Polynuclear</a:t>
            </a:r>
            <a:r>
              <a:rPr lang="en-US" dirty="0" smtClean="0"/>
              <a:t> </a:t>
            </a:r>
            <a:r>
              <a:rPr lang="en-US" dirty="0"/>
              <a:t>aromatic hydrocarbons (PAHs)—combustion products</a:t>
            </a:r>
          </a:p>
          <a:p>
            <a:pPr marL="571500" indent="-457200">
              <a:buFont typeface="+mj-lt"/>
              <a:buAutoNum type="arabicPeriod"/>
            </a:pPr>
            <a:r>
              <a:rPr lang="en-US" dirty="0" smtClean="0"/>
              <a:t>Ethylene </a:t>
            </a:r>
            <a:r>
              <a:rPr lang="en-US" dirty="0" err="1"/>
              <a:t>dibromide</a:t>
            </a:r>
            <a:r>
              <a:rPr lang="en-US" dirty="0"/>
              <a:t> &amp; </a:t>
            </a:r>
            <a:r>
              <a:rPr lang="en-US" dirty="0" err="1" smtClean="0"/>
              <a:t>dibromochloropropane</a:t>
            </a:r>
            <a:r>
              <a:rPr lang="en-US" dirty="0" smtClean="0"/>
              <a:t>—fumigants/pesticides</a:t>
            </a:r>
          </a:p>
          <a:p>
            <a:pPr marL="114300" indent="0">
              <a:buNone/>
            </a:pPr>
            <a:endParaRPr lang="en-US" dirty="0" smtClean="0"/>
          </a:p>
          <a:p>
            <a:pPr marL="114300" indent="0">
              <a:buNone/>
            </a:pPr>
            <a:r>
              <a:rPr lang="en-US" dirty="0" smtClean="0">
                <a:solidFill>
                  <a:srgbClr val="FF0000"/>
                </a:solidFill>
              </a:rPr>
              <a:t>Not </a:t>
            </a:r>
            <a:r>
              <a:rPr lang="en-US" dirty="0">
                <a:solidFill>
                  <a:srgbClr val="FF0000"/>
                </a:solidFill>
              </a:rPr>
              <a:t>every alkylating agent or reactive metabolite </a:t>
            </a:r>
            <a:r>
              <a:rPr lang="en-US" dirty="0" smtClean="0">
                <a:solidFill>
                  <a:srgbClr val="FF0000"/>
                </a:solidFill>
              </a:rPr>
              <a:t>will actually </a:t>
            </a:r>
            <a:r>
              <a:rPr lang="en-US" dirty="0">
                <a:solidFill>
                  <a:srgbClr val="FF0000"/>
                </a:solidFill>
              </a:rPr>
              <a:t>act as a specific reproductive toxicant.</a:t>
            </a:r>
          </a:p>
        </p:txBody>
      </p:sp>
    </p:spTree>
    <p:extLst>
      <p:ext uri="{BB962C8B-B14F-4D97-AF65-F5344CB8AC3E}">
        <p14:creationId xmlns:p14="http://schemas.microsoft.com/office/powerpoint/2010/main" val="1261004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358</TotalTime>
  <Words>890</Words>
  <Application>Microsoft Office PowerPoint</Application>
  <PresentationFormat>On-screen Show (4:3)</PresentationFormat>
  <Paragraphs>97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Clarity</vt:lpstr>
      <vt:lpstr>Reproductive Toxicity- Males </vt:lpstr>
      <vt:lpstr>Reproductive disorders in males</vt:lpstr>
      <vt:lpstr>Cell-type Specific Toxicity</vt:lpstr>
      <vt:lpstr>Male Reproduction  Introduction </vt:lpstr>
      <vt:lpstr>PowerPoint Presentation</vt:lpstr>
      <vt:lpstr>Figure 11.1 Drawing of seminiferous tubule showing the migration of germ cells to the center during development and stages of spermatogenesis.</vt:lpstr>
      <vt:lpstr>PowerPoint Presentation</vt:lpstr>
      <vt:lpstr>Drugs cause failures of germ cell production.</vt:lpstr>
      <vt:lpstr>PowerPoint Presentation</vt:lpstr>
      <vt:lpstr>Direct and Indirect Modes of Toxicity</vt:lpstr>
      <vt:lpstr>Cadmium</vt:lpstr>
      <vt:lpstr>Other chemicals have direct mode of action</vt:lpstr>
      <vt:lpstr>Activation of compounds to reproduce reproductive effect</vt:lpstr>
      <vt:lpstr>Cell-type Specific Toxicity</vt:lpstr>
      <vt:lpstr> 1-Developing Sperm Cells</vt:lpstr>
      <vt:lpstr>2- Sertoli cells</vt:lpstr>
      <vt:lpstr>Leydig Cells ( testosterone production)</vt:lpstr>
      <vt:lpstr>Toxicants that can disrupt the endocrine axis (hypothalamic-pituitary-gonadal axis)</vt:lpstr>
      <vt:lpstr>Endocrine Feedback and Potential Dysregulation</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Reproductive Toxicity</dc:title>
  <dc:creator>bdamiri</dc:creator>
  <cp:lastModifiedBy>bdamiri</cp:lastModifiedBy>
  <cp:revision>50</cp:revision>
  <dcterms:created xsi:type="dcterms:W3CDTF">2012-11-28T17:23:59Z</dcterms:created>
  <dcterms:modified xsi:type="dcterms:W3CDTF">2012-12-15T19:22:02Z</dcterms:modified>
</cp:coreProperties>
</file>