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0" r:id="rId7"/>
    <p:sldId id="261" r:id="rId8"/>
    <p:sldId id="262" r:id="rId9"/>
    <p:sldId id="264" r:id="rId10"/>
    <p:sldId id="265" r:id="rId11"/>
    <p:sldId id="266" r:id="rId12"/>
    <p:sldId id="287" r:id="rId13"/>
    <p:sldId id="267" r:id="rId14"/>
    <p:sldId id="268" r:id="rId15"/>
    <p:sldId id="269" r:id="rId16"/>
    <p:sldId id="272" r:id="rId17"/>
    <p:sldId id="286" r:id="rId18"/>
    <p:sldId id="270" r:id="rId19"/>
    <p:sldId id="271" r:id="rId20"/>
    <p:sldId id="273" r:id="rId21"/>
    <p:sldId id="274" r:id="rId22"/>
    <p:sldId id="275" r:id="rId23"/>
    <p:sldId id="276" r:id="rId24"/>
    <p:sldId id="277" r:id="rId25"/>
    <p:sldId id="278" r:id="rId26"/>
    <p:sldId id="279" r:id="rId27"/>
    <p:sldId id="280" r:id="rId28"/>
    <p:sldId id="281" r:id="rId29"/>
    <p:sldId id="282" r:id="rId30"/>
    <p:sldId id="288" r:id="rId31"/>
    <p:sldId id="289" r:id="rId32"/>
    <p:sldId id="283" r:id="rId33"/>
    <p:sldId id="284" r:id="rId34"/>
    <p:sldId id="285"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97B38475-31FD-48E2-B994-6C86970D33C1}" type="datetimeFigureOut">
              <a:rPr lang="en-US" smtClean="0"/>
              <a:pPr/>
              <a:t>12/10/2011</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EFF6E92F-19E8-4F90-8493-B45AF3FFCF2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B38475-31FD-48E2-B994-6C86970D33C1}" type="datetimeFigureOut">
              <a:rPr lang="en-US" smtClean="0"/>
              <a:pPr/>
              <a:t>12/10/2011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F6E92F-19E8-4F90-8493-B45AF3FFCF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B38475-31FD-48E2-B994-6C86970D33C1}" type="datetimeFigureOut">
              <a:rPr lang="en-US" smtClean="0"/>
              <a:pPr/>
              <a:t>12/10/2011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F6E92F-19E8-4F90-8493-B45AF3FFCF2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7B38475-31FD-48E2-B994-6C86970D33C1}" type="datetimeFigureOut">
              <a:rPr lang="en-US" smtClean="0"/>
              <a:pPr/>
              <a:t>12/10/2011</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EFF6E92F-19E8-4F90-8493-B45AF3FFCF2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97B38475-31FD-48E2-B994-6C86970D33C1}" type="datetimeFigureOut">
              <a:rPr lang="en-US" smtClean="0"/>
              <a:pPr/>
              <a:t>12/10/2011</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EFF6E92F-19E8-4F90-8493-B45AF3FFCF2A}"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97B38475-31FD-48E2-B994-6C86970D33C1}" type="datetimeFigureOut">
              <a:rPr lang="en-US" smtClean="0"/>
              <a:pPr/>
              <a:t>12/10/2011</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EFF6E92F-19E8-4F90-8493-B45AF3FFCF2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97B38475-31FD-48E2-B994-6C86970D33C1}" type="datetimeFigureOut">
              <a:rPr lang="en-US" smtClean="0"/>
              <a:pPr/>
              <a:t>12/10/2011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EFF6E92F-19E8-4F90-8493-B45AF3FFCF2A}"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7B38475-31FD-48E2-B994-6C86970D33C1}" type="datetimeFigureOut">
              <a:rPr lang="en-US" smtClean="0"/>
              <a:pPr/>
              <a:t>12/10/2011</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F6E92F-19E8-4F90-8493-B45AF3FFCF2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7B38475-31FD-48E2-B994-6C86970D33C1}" type="datetimeFigureOut">
              <a:rPr lang="en-US" smtClean="0"/>
              <a:pPr/>
              <a:t>12/10/2011</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F6E92F-19E8-4F90-8493-B45AF3FFCF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7B38475-31FD-48E2-B994-6C86970D33C1}" type="datetimeFigureOut">
              <a:rPr lang="en-US" smtClean="0"/>
              <a:pPr/>
              <a:t>12/10/2011</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F6E92F-19E8-4F90-8493-B45AF3FFCF2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97B38475-31FD-48E2-B994-6C86970D33C1}" type="datetimeFigureOut">
              <a:rPr lang="en-US" smtClean="0"/>
              <a:pPr/>
              <a:t>12/10/2011</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EFF6E92F-19E8-4F90-8493-B45AF3FFCF2A}"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7B38475-31FD-48E2-B994-6C86970D33C1}" type="datetimeFigureOut">
              <a:rPr lang="en-US" smtClean="0"/>
              <a:pPr/>
              <a:t>12/10/2011</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FF6E92F-19E8-4F90-8493-B45AF3FFCF2A}"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Chronic illness</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The death rates for all chronic diseases rise with increasing age but almost 45% of chronic disease deaths occur prematurely, under the age of 70 years. </a:t>
            </a:r>
          </a:p>
          <a:p>
            <a:r>
              <a:rPr lang="en-US" b="1" i="1" dirty="0" smtClean="0"/>
              <a:t>Cardiovascular </a:t>
            </a:r>
            <a:r>
              <a:rPr lang="en-US" b="1" i="1" dirty="0"/>
              <a:t>diseases</a:t>
            </a:r>
            <a:r>
              <a:rPr lang="en-US" i="1" dirty="0"/>
              <a:t> (</a:t>
            </a:r>
            <a:r>
              <a:rPr lang="en-US" dirty="0"/>
              <a:t>mainly heart disease and stroke) are the leading cause of death, responsible for 30% of all deaths. </a:t>
            </a:r>
          </a:p>
          <a:p>
            <a:r>
              <a:rPr lang="en-US" b="1" i="1" dirty="0"/>
              <a:t>Cancer and chronic respiratory</a:t>
            </a:r>
            <a:r>
              <a:rPr lang="en-US" dirty="0"/>
              <a:t> diseases are the other leading causes of chronic disease deaths.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contribution of </a:t>
            </a:r>
            <a:r>
              <a:rPr lang="en-US" b="1" i="1" dirty="0" smtClean="0"/>
              <a:t>diabetes is underestimated</a:t>
            </a:r>
            <a:r>
              <a:rPr lang="en-US" b="1" dirty="0" smtClean="0"/>
              <a:t> b</a:t>
            </a:r>
            <a:r>
              <a:rPr lang="en-US" dirty="0" smtClean="0"/>
              <a:t>ecause although people may live for years with diabetes, their deaths are usually recorded as being caused by heart disease or kidney failure</a:t>
            </a:r>
          </a:p>
          <a:p>
            <a:r>
              <a:rPr lang="en-US" dirty="0"/>
              <a:t>The number of deaths is similar in males and females.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Burden of disease</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Overall, the burden of disease rates is similar in men and women. </a:t>
            </a:r>
          </a:p>
          <a:p>
            <a:r>
              <a:rPr lang="en-US" dirty="0" smtClean="0"/>
              <a:t> </a:t>
            </a:r>
          </a:p>
          <a:p>
            <a:pPr lvl="0"/>
            <a:r>
              <a:rPr lang="en-US" dirty="0" smtClean="0"/>
              <a:t>Chronic disease results in pain, debilitation,  disability, dependence, lost physical function,  and less mobility</a:t>
            </a:r>
          </a:p>
          <a:p>
            <a:r>
              <a:rPr lang="en-US" b="1" dirty="0" smtClean="0"/>
              <a:t> </a:t>
            </a:r>
          </a:p>
          <a:p>
            <a:pPr lvl="0"/>
            <a:r>
              <a:rPr lang="en-US" dirty="0" smtClean="0"/>
              <a:t>Approximately 86% of the burden of chronic disease occurs in people under the age of 70 years.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Burden of disease</a:t>
            </a:r>
            <a:br>
              <a:rPr lang="en-US" b="1"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a:t>
            </a:r>
            <a:r>
              <a:rPr lang="en-US" b="1" dirty="0" smtClean="0"/>
              <a:t>Death</a:t>
            </a:r>
            <a:r>
              <a:rPr lang="en-US" dirty="0" smtClean="0"/>
              <a:t> will increase by 17% between 2005 and 2015</a:t>
            </a:r>
          </a:p>
          <a:p>
            <a:r>
              <a:rPr lang="en-US" b="1" dirty="0" smtClean="0"/>
              <a:t>Disability</a:t>
            </a:r>
            <a:r>
              <a:rPr lang="en-US" i="1" dirty="0" smtClean="0"/>
              <a:t>  </a:t>
            </a:r>
            <a:r>
              <a:rPr lang="en-US" dirty="0" smtClean="0"/>
              <a:t> </a:t>
            </a:r>
          </a:p>
          <a:p>
            <a:r>
              <a:rPr lang="en-US" b="1" i="1" dirty="0" smtClean="0"/>
              <a:t>Disability </a:t>
            </a:r>
            <a:r>
              <a:rPr lang="en-US" b="1" i="1" dirty="0"/>
              <a:t>Adjusted Life Year (or DALY</a:t>
            </a:r>
            <a:r>
              <a:rPr lang="en-US" dirty="0"/>
              <a:t>), which combines the number of years of healthy life lost to premature death with time spent in less than full health. One DALY can be thought of as one </a:t>
            </a:r>
            <a:r>
              <a:rPr lang="en-US" b="1" dirty="0"/>
              <a:t>lost healthy year of life</a:t>
            </a:r>
            <a:r>
              <a:rPr lang="en-US" dirty="0"/>
              <a:t>.  </a:t>
            </a:r>
          </a:p>
          <a:p>
            <a:r>
              <a:rPr lang="en-US" dirty="0"/>
              <a:t>The number of DALYs caused by chronic disease is greatest in adults aged 30–59 years, and the rates increase with age.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Approximately </a:t>
            </a:r>
            <a:r>
              <a:rPr lang="en-US" b="1" dirty="0"/>
              <a:t>half</a:t>
            </a:r>
            <a:r>
              <a:rPr lang="en-US" dirty="0"/>
              <a:t> of the burden of disease will be caused by </a:t>
            </a:r>
            <a:r>
              <a:rPr lang="en-US" b="1" dirty="0"/>
              <a:t>chronic diseases</a:t>
            </a:r>
            <a:r>
              <a:rPr lang="en-US" dirty="0"/>
              <a:t>, 13% by injuries and 39% by communicable diseases, maternal and </a:t>
            </a:r>
            <a:r>
              <a:rPr lang="en-US" dirty="0" err="1"/>
              <a:t>perinatal</a:t>
            </a:r>
            <a:r>
              <a:rPr lang="en-US" dirty="0"/>
              <a:t> conditions, and nutritional deficiencies combined. Cardiovascular diseases are the leading contributor, among the chronic diseases, to the global burden of disease. </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Chronic diseases contribute considerably to the disease burden in all income groups. The age-standardized rates are lowest in high income countries.</a:t>
            </a:r>
          </a:p>
          <a:p>
            <a:r>
              <a:rPr lang="en-US" dirty="0"/>
              <a:t>The estimated burden of chronic diseases in men and women and for the four age groups   </a:t>
            </a:r>
          </a:p>
          <a:p>
            <a:r>
              <a:rPr lang="en-US" dirty="0"/>
              <a:t>Overall, the burden of disease rates is similar in men and women. </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u="sng" dirty="0"/>
              <a:t>There will be a total of 64 million deaths in 2015:</a:t>
            </a:r>
            <a:endParaRPr lang="en-US" dirty="0"/>
          </a:p>
          <a:p>
            <a:pPr lvl="0"/>
            <a:r>
              <a:rPr lang="en-US" u="sng" dirty="0"/>
              <a:t>17 million people will die from communicable diseases, maternal and </a:t>
            </a:r>
            <a:r>
              <a:rPr lang="en-US" u="sng" dirty="0" err="1"/>
              <a:t>perinatal</a:t>
            </a:r>
            <a:r>
              <a:rPr lang="en-US" u="sng" dirty="0"/>
              <a:t> conditions, and nutritional deficiencies combined;</a:t>
            </a:r>
            <a:endParaRPr lang="en-US" dirty="0"/>
          </a:p>
          <a:p>
            <a:pPr lvl="0"/>
            <a:r>
              <a:rPr lang="en-US" u="sng" dirty="0"/>
              <a:t>41 million people will die from chronic diseases;</a:t>
            </a:r>
            <a:endParaRPr lang="en-US" dirty="0"/>
          </a:p>
          <a:p>
            <a:pPr lvl="0"/>
            <a:r>
              <a:rPr lang="en-US" u="sng" dirty="0"/>
              <a:t>Cardiovascular diseases will remain the single leading cause of death, with an estimated 20 million people dying, mainly from heart disease and stroke;</a:t>
            </a:r>
            <a:endParaRPr lang="en-US" dirty="0"/>
          </a:p>
          <a:p>
            <a:pPr lvl="0"/>
            <a:r>
              <a:rPr lang="en-US" u="sng" dirty="0"/>
              <a:t>Deaths from chronic diseases will increase by 17% between 2005 and 2015, from 35 million to 41 million.</a:t>
            </a:r>
            <a:endParaRPr lang="en-US" dirty="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Financial Reality</a:t>
            </a:r>
            <a:endParaRPr lang="en-US" dirty="0" smtClean="0"/>
          </a:p>
          <a:p>
            <a:pPr lvl="0"/>
            <a:r>
              <a:rPr lang="en-US" dirty="0" smtClean="0"/>
              <a:t>Chronic disease costs: 75-95% of health care expenditures!</a:t>
            </a:r>
          </a:p>
          <a:p>
            <a:pPr lvl="0"/>
            <a:r>
              <a:rPr lang="en-US" dirty="0" smtClean="0"/>
              <a:t>By 2030: Anticipated increase in healthcare costs tied to chronic disease, 25% to 54% </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762000"/>
          </a:xfrm>
        </p:spPr>
        <p:txBody>
          <a:bodyPr>
            <a:normAutofit fontScale="90000"/>
          </a:bodyPr>
          <a:lstStyle/>
          <a:p>
            <a:r>
              <a:rPr lang="en-US" b="1" dirty="0"/>
              <a:t>The health impact of the main risk factors</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The major risk factors together account for around 80% of deaths from heart disease and stroke . Each year at least: </a:t>
            </a:r>
          </a:p>
          <a:p>
            <a:pPr lvl="0"/>
            <a:r>
              <a:rPr lang="en-US" dirty="0"/>
              <a:t>4.9 million people die as a result of tobacco use;</a:t>
            </a:r>
          </a:p>
          <a:p>
            <a:pPr lvl="0"/>
            <a:r>
              <a:rPr lang="en-US" dirty="0"/>
              <a:t>1.9 million people die as a result of physical inactivity;</a:t>
            </a:r>
          </a:p>
          <a:p>
            <a:pPr lvl="0"/>
            <a:r>
              <a:rPr lang="en-US" dirty="0"/>
              <a:t>2.7 million people die as a result of low fruit and vegetable consumption;</a:t>
            </a:r>
          </a:p>
          <a:p>
            <a:pPr lvl="0"/>
            <a:r>
              <a:rPr lang="en-US" dirty="0"/>
              <a:t>2.6 million people die as a result of being overweight or obese;</a:t>
            </a:r>
          </a:p>
          <a:p>
            <a:pPr lvl="0"/>
            <a:r>
              <a:rPr lang="en-US" dirty="0"/>
              <a:t>7.1 million people die as a result of raised blood pressure;</a:t>
            </a:r>
          </a:p>
          <a:p>
            <a:r>
              <a:rPr lang="en-US" dirty="0"/>
              <a:t>4.4 million people die as a result of raised total cholesterol levels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causes of chronic diseases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Causes (risk factors) of chronic diseases are known; a small set of common risk factors are responsible for most of the main chronic diseases and these risk factors are the same in men and women and in all regions.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The health of the world is generally improving, with fewer people dying from infectious diseases and therefore in many cases living long enough to develop chronic diseases. </a:t>
            </a:r>
            <a:endParaRPr lang="en-US" dirty="0" smtClean="0"/>
          </a:p>
          <a:p>
            <a:r>
              <a:rPr lang="en-US" dirty="0" smtClean="0"/>
              <a:t>Increases </a:t>
            </a:r>
            <a:r>
              <a:rPr lang="en-US" dirty="0"/>
              <a:t>in the causes of chronic diseases, including unhealthy diet, physical inactivity and tobacco use are leading to people developing chronic diseases at younger ages in the increasingly urban environments of low and middle income countries. </a:t>
            </a:r>
            <a:r>
              <a:rPr lang="en-US" dirty="0" smtClean="0"/>
              <a:t>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u="sng" dirty="0"/>
              <a:t>Common modifiable risk factors</a:t>
            </a:r>
            <a:r>
              <a:rPr lang="en-US" u="sng" dirty="0"/>
              <a:t/>
            </a:r>
            <a:br>
              <a:rPr lang="en-US" u="sng" dirty="0"/>
            </a:br>
            <a:r>
              <a:rPr lang="en-US" dirty="0"/>
              <a:t>the causes of the main chronic disease epidemics are well established and well known.  </a:t>
            </a:r>
          </a:p>
          <a:p>
            <a:pPr lvl="0"/>
            <a:r>
              <a:rPr lang="en-US" b="1" dirty="0"/>
              <a:t>Modifiable risk factors are: </a:t>
            </a:r>
            <a:endParaRPr lang="en-US" dirty="0"/>
          </a:p>
          <a:p>
            <a:pPr lvl="0"/>
            <a:r>
              <a:rPr lang="en-US" dirty="0"/>
              <a:t>Unhealthy diet and excessive energy intake;</a:t>
            </a:r>
          </a:p>
          <a:p>
            <a:pPr lvl="0"/>
            <a:r>
              <a:rPr lang="en-US" dirty="0"/>
              <a:t>Physical inactivity;</a:t>
            </a:r>
          </a:p>
          <a:p>
            <a:pPr lvl="0"/>
            <a:r>
              <a:rPr lang="en-US" dirty="0"/>
              <a:t>Tobacco use</a:t>
            </a:r>
            <a:r>
              <a:rPr lang="en-US" dirty="0" smtClean="0"/>
              <a:t>.</a:t>
            </a:r>
          </a:p>
          <a:p>
            <a:pPr lvl="0"/>
            <a:r>
              <a:rPr lang="en-US" dirty="0" smtClean="0"/>
              <a:t>Alcohol consumption </a:t>
            </a:r>
            <a:endParaRPr lang="en-US" dirty="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These causes are expressed through the intermediate risk factors of raised blood pressure, raised glucose levels, abnormal blood lipids (particularly low density lipoprotein – LDL cholesterol), and overweight (body mass index ≥25 kg/m2) and obesity (body mass index ≥30 kg/m2). </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b="1" u="sng" dirty="0"/>
              <a:t>Non-modifiable:</a:t>
            </a:r>
            <a:endParaRPr lang="en-US" dirty="0"/>
          </a:p>
          <a:p>
            <a:pPr lvl="0"/>
            <a:r>
              <a:rPr lang="en-US" dirty="0"/>
              <a:t>Age </a:t>
            </a:r>
          </a:p>
          <a:p>
            <a:pPr lvl="0"/>
            <a:r>
              <a:rPr lang="en-US" dirty="0"/>
              <a:t>Heredity</a:t>
            </a:r>
          </a:p>
          <a:p>
            <a:r>
              <a:rPr lang="en-US" dirty="0"/>
              <a:t>The major modifiable risk factors, in conjunction with the </a:t>
            </a:r>
            <a:r>
              <a:rPr lang="en-US" b="1" dirty="0"/>
              <a:t>non-modifiable</a:t>
            </a:r>
            <a:r>
              <a:rPr lang="en-US" dirty="0"/>
              <a:t> risk factors of </a:t>
            </a:r>
            <a:r>
              <a:rPr lang="en-US" b="1" dirty="0"/>
              <a:t>age and heredity</a:t>
            </a:r>
            <a:r>
              <a:rPr lang="en-US" dirty="0"/>
              <a:t>, explain the majority of new events of heart disease, stroke, chronic respiratory diseases and some important cancers. The relationship between the major modifiable risk factors and the main chronic diseases is similar in all regions of the world. </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lvl="0"/>
            <a:r>
              <a:rPr lang="en-US" b="1" dirty="0"/>
              <a:t>Other risk factors</a:t>
            </a:r>
            <a:r>
              <a:rPr lang="en-US" dirty="0"/>
              <a:t> </a:t>
            </a:r>
            <a:endParaRPr lang="en-US" dirty="0" smtClean="0"/>
          </a:p>
          <a:p>
            <a:pPr lvl="0"/>
            <a:r>
              <a:rPr lang="en-US" dirty="0" smtClean="0"/>
              <a:t>Infectious </a:t>
            </a:r>
            <a:r>
              <a:rPr lang="en-US" dirty="0"/>
              <a:t>agents that are responsible for cervical and liver cancers, </a:t>
            </a:r>
          </a:p>
          <a:p>
            <a:pPr lvl="0"/>
            <a:r>
              <a:rPr lang="en-US" dirty="0"/>
              <a:t>Environmental factors such as air pollution, which contribute to a range of chronic diseases including asthma and other chronic respiratory diseases.</a:t>
            </a:r>
          </a:p>
          <a:p>
            <a:pPr lvl="0"/>
            <a:r>
              <a:rPr lang="en-US" dirty="0"/>
              <a:t> Psychosocial factors </a:t>
            </a:r>
          </a:p>
          <a:p>
            <a:r>
              <a:rPr lang="en-US" b="1" u="sng" dirty="0"/>
              <a:t>Risk accumulation</a:t>
            </a:r>
            <a:endParaRPr lang="en-US" b="1" dirty="0"/>
          </a:p>
          <a:p>
            <a:r>
              <a:rPr lang="en-US" u="sng" dirty="0"/>
              <a:t>Ageing is an important marker of the accumulation of modifiable risks for chronic disease: the impact</a:t>
            </a:r>
            <a:r>
              <a:rPr lang="en-US" dirty="0"/>
              <a:t> of risk factors increases over the life course.</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Underlying determinants</a:t>
            </a:r>
            <a:endParaRPr lang="en-US" dirty="0"/>
          </a:p>
        </p:txBody>
      </p:sp>
      <p:sp>
        <p:nvSpPr>
          <p:cNvPr id="3" name="Content Placeholder 2"/>
          <p:cNvSpPr>
            <a:spLocks noGrp="1"/>
          </p:cNvSpPr>
          <p:nvPr>
            <p:ph idx="1"/>
          </p:nvPr>
        </p:nvSpPr>
        <p:spPr/>
        <p:txBody>
          <a:bodyPr/>
          <a:lstStyle/>
          <a:p>
            <a:r>
              <a:rPr lang="en-US" dirty="0"/>
              <a:t>Globalization drives chronic disease population risks in complex ways, both directly and indirectly. </a:t>
            </a:r>
            <a:endParaRPr lang="en-US" dirty="0" smtClean="0"/>
          </a:p>
          <a:p>
            <a:r>
              <a:rPr lang="en-US" dirty="0" smtClean="0"/>
              <a:t>The </a:t>
            </a:r>
            <a:r>
              <a:rPr lang="en-US" dirty="0"/>
              <a:t>health-related advantages of globalization include the introduction of modern technologies, such as information and communication technologies for health-care systems. </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negative health-related effects of globalization include the trend known as the “</a:t>
            </a:r>
            <a:r>
              <a:rPr lang="en-US" dirty="0">
                <a:solidFill>
                  <a:srgbClr val="FF0000"/>
                </a:solidFill>
              </a:rPr>
              <a:t>nutrition transition</a:t>
            </a:r>
            <a:r>
              <a:rPr lang="en-US" dirty="0"/>
              <a:t>”: populations in low and middle income countries are now consuming diets high in total energy, fats, salt and sugar. The increased consumption of these foods in these countries is driven partly by shifts in demand-side factors, such as increased income and reduced time to prepare food</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Supply-side determinants include increased production, promotion and marketing of processed foods and those high in fat, salt and sugar, as well as tobacco and other products with adverse effects on population health status. A significant proportion of global marketing is now targeted at children and underlies unhealthy </a:t>
            </a:r>
            <a:r>
              <a:rPr lang="en-US" dirty="0" err="1"/>
              <a:t>behaviour</a:t>
            </a:r>
            <a:r>
              <a:rPr lang="en-US" dirty="0"/>
              <a:t>.</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u="sng" dirty="0"/>
              <a:t>Urbanizati</a:t>
            </a:r>
            <a:r>
              <a:rPr lang="en-US" b="1" dirty="0"/>
              <a:t>on</a:t>
            </a:r>
            <a:r>
              <a:rPr lang="en-US" dirty="0"/>
              <a:t> In the second half of the 20th century, the proportion of people in Africa, Asia and Latin America living in urban areas rose from 16% to 50%. </a:t>
            </a:r>
            <a:r>
              <a:rPr lang="en-US" u="sng" dirty="0"/>
              <a:t>Urbanizati</a:t>
            </a:r>
            <a:r>
              <a:rPr lang="en-US" dirty="0"/>
              <a:t>on creates conditions in which people </a:t>
            </a:r>
            <a:r>
              <a:rPr lang="en-US" u="sng" dirty="0"/>
              <a:t>are exposed to new products, technologies, and marketing of unhealthy goods, and in which they adopt</a:t>
            </a:r>
            <a:r>
              <a:rPr lang="en-US" dirty="0"/>
              <a:t> less physically active types of employment. Unplanned urban sprawl can further reduce physical activity levels by discouraging walking or bicycling. </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The </a:t>
            </a:r>
            <a:r>
              <a:rPr lang="en-US" b="1" u="sng" dirty="0"/>
              <a:t>general policy environment</a:t>
            </a:r>
            <a:r>
              <a:rPr lang="en-US" dirty="0"/>
              <a:t> is another crucial determinant of population health. Policies by central and local government on food, agriculture, trade, media advertising, transport, urban design and the built environment shape opportunities for people to make healthy choices. In an unsupportive policy environment it is difficult for people, especially those in deprived populations, to benefit from existing knowledge on the causes and prevention of the main chronic diseases. </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Effects of chronic illness on the person and on the family</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lvl="0"/>
            <a:r>
              <a:rPr lang="en-US" dirty="0"/>
              <a:t>A family member with a chronic illness affect on the entire family unit. When working with a patient with chronic illness, the real client is the entire family.</a:t>
            </a:r>
          </a:p>
          <a:p>
            <a:pPr lvl="0"/>
            <a:r>
              <a:rPr lang="en-US" dirty="0"/>
              <a:t>Family members facing many problems while caring for one that is chronically ill, they may not identify a specific problem but may simply identify total care giving responsibilities as stressors.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 The extent of the chronic disease is pandemic, and has relationship to poverty,  </a:t>
            </a:r>
          </a:p>
          <a:p>
            <a:pPr lvl="0"/>
            <a:r>
              <a:rPr lang="en-US" dirty="0"/>
              <a:t>Chronic disease risks and deaths are increasing rapidly, especially in low and middle income countries.</a:t>
            </a:r>
          </a:p>
          <a:p>
            <a:pPr lvl="0"/>
            <a:r>
              <a:rPr lang="en-US" dirty="0" smtClean="0"/>
              <a:t>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At individual </a:t>
            </a:r>
            <a:endParaRPr lang="en-US" dirty="0" smtClean="0"/>
          </a:p>
          <a:p>
            <a:pPr lvl="0"/>
            <a:r>
              <a:rPr lang="en-US" dirty="0" smtClean="0"/>
              <a:t>Significantly reduced productivity</a:t>
            </a:r>
          </a:p>
          <a:p>
            <a:pPr lvl="0"/>
            <a:r>
              <a:rPr lang="en-US" dirty="0" smtClean="0"/>
              <a:t>Living with less income</a:t>
            </a:r>
          </a:p>
          <a:p>
            <a:pPr lvl="0"/>
            <a:r>
              <a:rPr lang="en-US" dirty="0" smtClean="0"/>
              <a:t>Accomplishing less</a:t>
            </a:r>
          </a:p>
          <a:p>
            <a:pPr lvl="0"/>
            <a:r>
              <a:rPr lang="en-US" dirty="0" smtClean="0"/>
              <a:t>Spending more time in bed sick</a:t>
            </a:r>
          </a:p>
          <a:p>
            <a:pPr lvl="0"/>
            <a:r>
              <a:rPr lang="en-US" dirty="0" smtClean="0"/>
              <a:t>Having poor mental health</a:t>
            </a:r>
            <a:r>
              <a:rPr lang="en-US" i="1"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Management of chronic illness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Conditions influencing the management of chronic illness</a:t>
            </a:r>
            <a:endParaRPr lang="en-US" dirty="0" smtClean="0"/>
          </a:p>
          <a:p>
            <a:pPr lvl="0"/>
            <a:r>
              <a:rPr lang="en-US" dirty="0" smtClean="0"/>
              <a:t>Type and stage of illness.</a:t>
            </a:r>
          </a:p>
          <a:p>
            <a:pPr lvl="0"/>
            <a:r>
              <a:rPr lang="en-US" dirty="0" smtClean="0"/>
              <a:t>Resources available, both human and financial.</a:t>
            </a:r>
          </a:p>
          <a:p>
            <a:pPr lvl="0"/>
            <a:r>
              <a:rPr lang="en-US" dirty="0" smtClean="0"/>
              <a:t>Patient's experience of the illness.</a:t>
            </a:r>
          </a:p>
          <a:p>
            <a:pPr lvl="0"/>
            <a:r>
              <a:rPr lang="en-US" dirty="0" smtClean="0"/>
              <a:t>Motivation of family and patient.</a:t>
            </a:r>
          </a:p>
          <a:p>
            <a:pPr lvl="0"/>
            <a:r>
              <a:rPr lang="en-US" dirty="0" smtClean="0"/>
              <a:t>Setting of care.</a:t>
            </a:r>
          </a:p>
          <a:p>
            <a:pPr lvl="0"/>
            <a:r>
              <a:rPr lang="en-US" dirty="0" smtClean="0"/>
              <a:t>Lifestyle and beliefs.</a:t>
            </a:r>
          </a:p>
          <a:p>
            <a:pPr lvl="0"/>
            <a:r>
              <a:rPr lang="en-US" dirty="0" smtClean="0"/>
              <a:t>Interaction and relationships between participants in care.</a:t>
            </a:r>
          </a:p>
          <a:p>
            <a:pPr lvl="0"/>
            <a:r>
              <a:rPr lang="en-US" dirty="0" smtClean="0"/>
              <a:t>Political and economic factors</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The challenges and effects of chronic illness that must be faced by patients and their families called coping tasks</a:t>
            </a:r>
            <a:endParaRPr lang="en-US" dirty="0"/>
          </a:p>
          <a:p>
            <a:pPr lvl="0"/>
            <a:r>
              <a:rPr lang="en-US" dirty="0"/>
              <a:t>Maintain a sense of being in control.</a:t>
            </a:r>
          </a:p>
          <a:p>
            <a:pPr lvl="0"/>
            <a:r>
              <a:rPr lang="en-US" dirty="0"/>
              <a:t>Striving to feel normal (normalization).</a:t>
            </a:r>
          </a:p>
          <a:p>
            <a:pPr lvl="0"/>
            <a:r>
              <a:rPr lang="en-US" dirty="0"/>
              <a:t>Modifying lifestyle and daily routine.</a:t>
            </a:r>
          </a:p>
          <a:p>
            <a:pPr lvl="0"/>
            <a:r>
              <a:rPr lang="en-US" dirty="0"/>
              <a:t>Maintaining positive self-concept.</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Adjusting to altered social relationships </a:t>
            </a:r>
          </a:p>
          <a:p>
            <a:pPr lvl="0"/>
            <a:r>
              <a:rPr lang="en-US" dirty="0"/>
              <a:t>Dealing with pain/discomfort.</a:t>
            </a:r>
          </a:p>
          <a:p>
            <a:pPr lvl="0"/>
            <a:r>
              <a:rPr lang="en-US" dirty="0"/>
              <a:t>Adjusting to prescribed regimen.</a:t>
            </a:r>
          </a:p>
          <a:p>
            <a:pPr lvl="0"/>
            <a:r>
              <a:rPr lang="en-US" dirty="0"/>
              <a:t>Confronting the inevitability of death.</a:t>
            </a:r>
          </a:p>
          <a:p>
            <a:pPr lvl="0"/>
            <a:r>
              <a:rPr lang="en-US" dirty="0"/>
              <a:t>Dealing with the social stigma of illness or disability.</a:t>
            </a:r>
          </a:p>
          <a:p>
            <a:pPr lvl="0"/>
            <a:r>
              <a:rPr lang="en-US" dirty="0"/>
              <a:t>Obtaining information or skill to affect self-care.</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b="1" dirty="0" smtClean="0"/>
              <a:t>Essential Elements for management </a:t>
            </a:r>
            <a:endParaRPr lang="en-US" dirty="0" smtClean="0"/>
          </a:p>
          <a:p>
            <a:pPr lvl="0"/>
            <a:r>
              <a:rPr lang="en-US" dirty="0" smtClean="0"/>
              <a:t>Collaborative definition of problems : Patients and providers together focus on a specific problem, set realistic objectives, and develop an action plan for attaining those objectives in the context of patient preferences and readiness</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Creation of self-management training and support services, in which patients have access to services that teach skills needed to carry out medical regimens, guide health behavior changes, and provide emotional support.</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Active and sustained follow-up, in which patients are contacted at specified intervals to monitor health status, identify potential complications, and check and reinforce progress in implementing the care plan</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Health care can be delivered more effectively and efficiently if patients with chronic diseases take an active role in their own care and providers are supported with the necessary resources and expertise to better assist their patients in managing their illness.</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Self-Management Definition</a:t>
            </a:r>
            <a:endParaRPr lang="en-US" dirty="0" smtClean="0"/>
          </a:p>
          <a:p>
            <a:r>
              <a:rPr lang="en-AU" dirty="0" smtClean="0"/>
              <a:t>“Involves [the person with the chronic disease] engaging in activities that protect and promote health, monitoring and managing of symptoms and signs of illness, managing the impacts of illness on functioning, emotions and interpersonal relationships and adhering to treatment regimes.” </a:t>
            </a:r>
            <a:endParaRPr lang="en-US" dirty="0" smtClean="0"/>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b="1" dirty="0" smtClean="0"/>
              <a:t>Builds confidence (self-efficacy) to perform   </a:t>
            </a:r>
            <a:endParaRPr lang="en-US" sz="2400" dirty="0" smtClean="0"/>
          </a:p>
          <a:p>
            <a:pPr lvl="1"/>
            <a:r>
              <a:rPr lang="en-AU" dirty="0" smtClean="0"/>
              <a:t>Disease management</a:t>
            </a:r>
            <a:endParaRPr lang="en-US" sz="2000" dirty="0" smtClean="0"/>
          </a:p>
          <a:p>
            <a:pPr lvl="1"/>
            <a:r>
              <a:rPr lang="en-AU" dirty="0" smtClean="0"/>
              <a:t>Role Management</a:t>
            </a:r>
            <a:endParaRPr lang="en-US" sz="2000" dirty="0" smtClean="0"/>
          </a:p>
          <a:p>
            <a:pPr lvl="1"/>
            <a:r>
              <a:rPr lang="en-AU" dirty="0" smtClean="0"/>
              <a:t>Emotional Management </a:t>
            </a:r>
            <a:endParaRPr lang="en-US" sz="2000" dirty="0" smtClean="0"/>
          </a:p>
          <a:p>
            <a:pPr lvl="1"/>
            <a:r>
              <a:rPr lang="en-AU" dirty="0" smtClean="0"/>
              <a:t>Manage life with disease</a:t>
            </a:r>
            <a:endParaRPr lang="en-US" sz="2000" dirty="0" smtClean="0"/>
          </a:p>
          <a:p>
            <a:pPr lvl="1"/>
            <a:r>
              <a:rPr lang="en-AU" dirty="0" smtClean="0"/>
              <a:t>Increase skills &amp; self-confidence</a:t>
            </a:r>
            <a:endParaRPr lang="en-US" sz="2000" dirty="0" smtClean="0"/>
          </a:p>
          <a:p>
            <a:pPr lvl="1"/>
            <a:r>
              <a:rPr lang="en-AU" dirty="0" smtClean="0"/>
              <a:t>Problem solve and make decisions</a:t>
            </a:r>
            <a:endParaRPr lang="en-US" sz="2000" dirty="0" smtClean="0"/>
          </a:p>
          <a:p>
            <a:pPr lvl="0"/>
            <a:r>
              <a:rPr lang="en-US" b="1" dirty="0" smtClean="0"/>
              <a:t>Focuses on improved health status and appropriate health care utilization</a:t>
            </a:r>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a:t>
            </a:r>
            <a:endParaRPr lang="en-US" dirty="0"/>
          </a:p>
        </p:txBody>
      </p:sp>
      <p:sp>
        <p:nvSpPr>
          <p:cNvPr id="3" name="Content Placeholder 2"/>
          <p:cNvSpPr>
            <a:spLocks noGrp="1"/>
          </p:cNvSpPr>
          <p:nvPr>
            <p:ph idx="1"/>
          </p:nvPr>
        </p:nvSpPr>
        <p:spPr/>
        <p:txBody>
          <a:bodyPr/>
          <a:lstStyle/>
          <a:p>
            <a:pPr>
              <a:buNone/>
            </a:pPr>
            <a:r>
              <a:rPr lang="en-US" b="1" dirty="0" smtClean="0"/>
              <a:t> </a:t>
            </a:r>
            <a:r>
              <a:rPr lang="en-US" dirty="0" smtClean="0"/>
              <a:t>An </a:t>
            </a:r>
            <a:r>
              <a:rPr lang="en-US" dirty="0"/>
              <a:t>impairment or deviation that has one or more of the following characteristics:</a:t>
            </a:r>
          </a:p>
          <a:p>
            <a:pPr lvl="0"/>
            <a:r>
              <a:rPr lang="en-US" dirty="0"/>
              <a:t>It is permanent.</a:t>
            </a:r>
          </a:p>
          <a:p>
            <a:pPr lvl="0"/>
            <a:r>
              <a:rPr lang="en-US" dirty="0"/>
              <a:t>It leaves residual disability.</a:t>
            </a:r>
          </a:p>
          <a:p>
            <a:pPr lvl="0"/>
            <a:r>
              <a:rPr lang="en-US" dirty="0"/>
              <a:t>It requires special training of the ill individual or the family for rehabilitation.</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lvl="0"/>
            <a:r>
              <a:rPr lang="en-US" b="1" dirty="0" smtClean="0"/>
              <a:t>Patient Education</a:t>
            </a:r>
            <a:endParaRPr lang="en-US" sz="2400" dirty="0" smtClean="0"/>
          </a:p>
          <a:p>
            <a:pPr lvl="1"/>
            <a:r>
              <a:rPr lang="en-AU" dirty="0" smtClean="0"/>
              <a:t>Change behaviours </a:t>
            </a:r>
            <a:endParaRPr lang="en-US" sz="2000" dirty="0" smtClean="0"/>
          </a:p>
          <a:p>
            <a:pPr lvl="1"/>
            <a:r>
              <a:rPr lang="en-AU" dirty="0" smtClean="0"/>
              <a:t>Increase knowledge</a:t>
            </a:r>
            <a:endParaRPr lang="en-US" sz="2000" dirty="0" smtClean="0"/>
          </a:p>
          <a:p>
            <a:pPr lvl="1"/>
            <a:r>
              <a:rPr lang="en-AU" dirty="0" smtClean="0"/>
              <a:t>Use specific tools (e.g., Care Plans, Action Plans</a:t>
            </a:r>
            <a:endParaRPr lang="en-US" sz="2000" dirty="0" smtClean="0"/>
          </a:p>
          <a:p>
            <a:pPr lvl="0"/>
            <a:r>
              <a:rPr lang="en-AU" dirty="0" smtClean="0"/>
              <a:t>The patient and health professional working together.</a:t>
            </a:r>
            <a:endParaRPr lang="en-US" sz="2400" dirty="0" smtClean="0"/>
          </a:p>
          <a:p>
            <a:pPr lvl="0"/>
            <a:r>
              <a:rPr lang="en-AU" dirty="0" smtClean="0"/>
              <a:t>Often involves the family.</a:t>
            </a:r>
            <a:endParaRPr lang="en-US" sz="2400" dirty="0" smtClean="0"/>
          </a:p>
          <a:p>
            <a:pPr lvl="0"/>
            <a:r>
              <a:rPr lang="en-AU" dirty="0" smtClean="0"/>
              <a:t>An holistic approach to care (i.e., medical and psycho-social components of a condition, nutritional management ).</a:t>
            </a:r>
            <a:endParaRPr lang="en-US" sz="2400" dirty="0" smtClean="0"/>
          </a:p>
          <a:p>
            <a:pPr lvl="0"/>
            <a:r>
              <a:rPr lang="en-AU" dirty="0" smtClean="0"/>
              <a:t>Pro-active and adaptive strategies that aim to empower the individual</a:t>
            </a:r>
            <a:endParaRPr lang="en-US" sz="2400" dirty="0" smtClean="0"/>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r>
              <a:rPr lang="en-US" b="1" dirty="0" smtClean="0"/>
              <a:t>Coping tasks of chronic illness</a:t>
            </a:r>
            <a:endParaRPr lang="en-US" dirty="0" smtClean="0"/>
          </a:p>
          <a:p>
            <a:r>
              <a:rPr lang="en-US" dirty="0" smtClean="0"/>
              <a:t>The challenges and effects of chronic illness that must be faced by patients and their families called coping tasks</a:t>
            </a:r>
          </a:p>
          <a:p>
            <a:pPr lvl="0"/>
            <a:r>
              <a:rPr lang="en-US" dirty="0" smtClean="0"/>
              <a:t>Maintain a sense of being in control.</a:t>
            </a:r>
          </a:p>
          <a:p>
            <a:pPr lvl="0"/>
            <a:r>
              <a:rPr lang="en-US" dirty="0" smtClean="0"/>
              <a:t>Striving to feel normal (normalization).</a:t>
            </a:r>
          </a:p>
          <a:p>
            <a:pPr lvl="0"/>
            <a:r>
              <a:rPr lang="en-US" dirty="0" smtClean="0"/>
              <a:t>Modifying lifestyle and daily routine.</a:t>
            </a:r>
          </a:p>
          <a:p>
            <a:pPr lvl="0"/>
            <a:r>
              <a:rPr lang="en-US" dirty="0" smtClean="0"/>
              <a:t>Maintaining positive self-concept.</a:t>
            </a:r>
          </a:p>
          <a:p>
            <a:pPr lvl="0"/>
            <a:r>
              <a:rPr lang="en-US" dirty="0" smtClean="0"/>
              <a:t>Adjusting to altered social relationships </a:t>
            </a: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Dealing with pain/discomfort.</a:t>
            </a:r>
          </a:p>
          <a:p>
            <a:pPr lvl="0"/>
            <a:r>
              <a:rPr lang="en-US" dirty="0" smtClean="0"/>
              <a:t>Adjusting to prescribed regimen.</a:t>
            </a:r>
          </a:p>
          <a:p>
            <a:pPr lvl="0"/>
            <a:r>
              <a:rPr lang="en-US" dirty="0" smtClean="0"/>
              <a:t>Confronting the inevitability of death.</a:t>
            </a:r>
          </a:p>
          <a:p>
            <a:pPr lvl="0"/>
            <a:r>
              <a:rPr lang="en-US" dirty="0" smtClean="0"/>
              <a:t>Dealing with the social stigma of illness or disability.</a:t>
            </a:r>
          </a:p>
          <a:p>
            <a:pPr lvl="0"/>
            <a:r>
              <a:rPr lang="en-US" dirty="0" smtClean="0"/>
              <a:t>Obtaining information or skill to affect self-care.</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Chronic diseases and health promotion and prevention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t> Objectives </a:t>
            </a:r>
            <a:endParaRPr lang="en-US" dirty="0" smtClean="0"/>
          </a:p>
          <a:p>
            <a:pPr lvl="0"/>
            <a:r>
              <a:rPr lang="en-US" dirty="0" smtClean="0"/>
              <a:t>to reduce premature mortality and morbidity, and </a:t>
            </a:r>
          </a:p>
          <a:p>
            <a:pPr lvl="0"/>
            <a:r>
              <a:rPr lang="en-US" dirty="0" smtClean="0"/>
              <a:t>to improve quality of life, with particular focus on developing countries, working through the Global Forum and the regional networks in line with the global strategy approved by the 53rd World Health Assembly. </a:t>
            </a:r>
          </a:p>
          <a:p>
            <a:endParaRPr lang="en-US" dirty="0" smtClean="0"/>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t>Promote</a:t>
            </a:r>
          </a:p>
          <a:p>
            <a:r>
              <a:rPr lang="en-US" dirty="0" smtClean="0"/>
              <a:t>Promote healthy living (better diet, more physical activity and tobacco cessation) and healthy societies, especially for the poor and those living in disadvantaged populations.</a:t>
            </a:r>
          </a:p>
          <a:p>
            <a:r>
              <a:rPr lang="en-US" b="1" dirty="0" smtClean="0"/>
              <a:t>Prevent</a:t>
            </a:r>
          </a:p>
          <a:p>
            <a:r>
              <a:rPr lang="en-US" dirty="0" smtClean="0"/>
              <a:t>Prevent premature deaths and avoid unnecessary disability due to chronic diseases. The solutions exist now, and many are simple, cheap and cost effective.</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Treat</a:t>
            </a:r>
          </a:p>
          <a:p>
            <a:r>
              <a:rPr lang="en-US" dirty="0" smtClean="0"/>
              <a:t>Treat chronic diseases effectively, using latest available knowledge. Make treatment available to all, especially those in the poorest settings.</a:t>
            </a:r>
          </a:p>
          <a:p>
            <a:r>
              <a:rPr lang="en-US" b="1" dirty="0" smtClean="0"/>
              <a:t>Care</a:t>
            </a:r>
          </a:p>
          <a:p>
            <a:r>
              <a:rPr lang="en-US" dirty="0" smtClean="0"/>
              <a:t>Help provide appropriate care by facilitating equitable and good quality health care for major chronic diseases</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Efforts to prevent chronic disease shall include</a:t>
            </a:r>
            <a:r>
              <a:rPr lang="en-US" dirty="0" smtClean="0"/>
              <a:t>: </a:t>
            </a:r>
            <a:endParaRPr lang="en-US" sz="2400" dirty="0" smtClean="0"/>
          </a:p>
          <a:p>
            <a:pPr lvl="1"/>
            <a:r>
              <a:rPr lang="en-US" dirty="0" smtClean="0"/>
              <a:t>Healthy eating;</a:t>
            </a:r>
            <a:endParaRPr lang="en-US" sz="2000" dirty="0" smtClean="0"/>
          </a:p>
          <a:p>
            <a:pPr lvl="1"/>
            <a:r>
              <a:rPr lang="en-US" dirty="0" smtClean="0"/>
              <a:t>Healthy weights;</a:t>
            </a:r>
            <a:endParaRPr lang="en-US" sz="2000" dirty="0" smtClean="0"/>
          </a:p>
          <a:p>
            <a:pPr lvl="1"/>
            <a:r>
              <a:rPr lang="en-US" dirty="0" smtClean="0"/>
              <a:t>Comprehensive tobacco control;</a:t>
            </a:r>
            <a:endParaRPr lang="en-US" sz="2000" dirty="0" smtClean="0"/>
          </a:p>
          <a:p>
            <a:pPr lvl="1"/>
            <a:r>
              <a:rPr lang="en-US" dirty="0" smtClean="0"/>
              <a:t>Physical activity;</a:t>
            </a:r>
            <a:endParaRPr lang="en-US" sz="2000" dirty="0" smtClean="0"/>
          </a:p>
          <a:p>
            <a:pPr lvl="1"/>
            <a:r>
              <a:rPr lang="en-US" dirty="0" smtClean="0"/>
              <a:t>Alcohol use;</a:t>
            </a:r>
            <a:endParaRPr lang="en-US" sz="2000" dirty="0" smtClean="0"/>
          </a:p>
          <a:p>
            <a:pPr lvl="1"/>
            <a:r>
              <a:rPr lang="en-US" dirty="0" smtClean="0"/>
              <a:t>Exposure to ultraviolet radiation;</a:t>
            </a:r>
            <a:endParaRPr lang="en-US" sz="2000" dirty="0" smtClean="0"/>
          </a:p>
          <a:p>
            <a:pPr lvl="1"/>
            <a:r>
              <a:rPr lang="en-US" dirty="0" smtClean="0"/>
              <a:t>Benefits of screening for early detection of cancers and other chronic diseases of public health importance; and</a:t>
            </a:r>
            <a:endParaRPr lang="en-US" sz="2000" dirty="0" smtClean="0"/>
          </a:p>
          <a:p>
            <a:pPr lvl="1"/>
            <a:r>
              <a:rPr lang="en-US" dirty="0" smtClean="0"/>
              <a:t>Health inequities that contribute to chronic diseases.</a:t>
            </a:r>
            <a:endParaRPr lang="en-US" sz="2000" dirty="0" smtClean="0"/>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u="sng" dirty="0" smtClean="0"/>
              <a:t>For diet, recommendations for populations and individuals should include the following:</a:t>
            </a:r>
            <a:endParaRPr lang="en-US" dirty="0" smtClean="0"/>
          </a:p>
          <a:p>
            <a:pPr lvl="0"/>
            <a:r>
              <a:rPr lang="en-US" u="sng" dirty="0" smtClean="0"/>
              <a:t>achieve energy balance and a healthy weight</a:t>
            </a:r>
            <a:endParaRPr lang="en-US" dirty="0" smtClean="0"/>
          </a:p>
          <a:p>
            <a:pPr lvl="0"/>
            <a:r>
              <a:rPr lang="en-US" u="sng" dirty="0" smtClean="0"/>
              <a:t>limit energy intake from total fats and shift fat consumption away from saturated fats to unsaturated fats and towards the elimination of trans-fatty acids</a:t>
            </a:r>
            <a:endParaRPr lang="en-US"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u="sng" dirty="0" smtClean="0"/>
              <a:t>increase consumption of fruits and vegetables, and legumes, whole grains and nuts</a:t>
            </a:r>
            <a:endParaRPr lang="en-US" dirty="0" smtClean="0"/>
          </a:p>
          <a:p>
            <a:pPr lvl="0"/>
            <a:r>
              <a:rPr lang="en-US" u="sng" dirty="0" smtClean="0"/>
              <a:t>limit the intake of free sugars</a:t>
            </a:r>
            <a:endParaRPr lang="en-US" dirty="0" smtClean="0"/>
          </a:p>
          <a:p>
            <a:pPr lvl="0"/>
            <a:r>
              <a:rPr lang="en-US" u="sng" dirty="0" smtClean="0"/>
              <a:t>limit salt (sodium) consumption from all sources and ensure that salt is iodized</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dirty="0" smtClean="0"/>
              <a:t>WHO developed the "Global Recommendations on Physical Activity for Health" with the overall aim of providing national and regional level policy makers with guidance on the dose-response relationship between the frequency, duration, intensity, type and total amount of physical activity needed for the prevention of NCDs.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dirty="0"/>
              <a:t>Given their long duration, there are many opportunities for prevention; </a:t>
            </a:r>
          </a:p>
          <a:p>
            <a:pPr lvl="0"/>
            <a:r>
              <a:rPr lang="en-US" dirty="0"/>
              <a:t>They require a long-term and systematic approach to treatment;</a:t>
            </a:r>
          </a:p>
          <a:p>
            <a:pPr lvl="0"/>
            <a:r>
              <a:rPr lang="en-US" dirty="0"/>
              <a:t>Health services must integrate the response to these diseases with the response to acute, infectious diseases.</a:t>
            </a:r>
          </a:p>
          <a:p>
            <a:pPr lvl="0"/>
            <a:r>
              <a:rPr lang="en-US" dirty="0"/>
              <a:t>It may be expected to require an extended period of supervision, observation, and care.</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Nursing care at three level of prevention </a:t>
            </a:r>
          </a:p>
          <a:p>
            <a:r>
              <a:rPr lang="en-US" smtClean="0"/>
              <a:t>CHN role </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Terminology on chronic disease</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Sometimes the term </a:t>
            </a:r>
            <a:r>
              <a:rPr lang="en-US" b="1" i="1" u="sng" dirty="0"/>
              <a:t>"non-communicable diseases</a:t>
            </a:r>
            <a:r>
              <a:rPr lang="en-US" dirty="0"/>
              <a:t>" is used to make the distinction from infectious or "communicable" diseases. Yet several chronic diseases have an infectious component to their cause, such as cervical cancer and liver cancer.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a:t>
            </a:r>
            <a:r>
              <a:rPr lang="en-US" b="1" i="1" u="sng" dirty="0"/>
              <a:t>Lifestyle-related"</a:t>
            </a:r>
            <a:r>
              <a:rPr lang="en-US" dirty="0"/>
              <a:t> diseases is a term sometimes used to emphasize the contribution of behavior to the development of chronic diseases. </a:t>
            </a:r>
          </a:p>
          <a:p>
            <a:r>
              <a:rPr lang="en-US" dirty="0"/>
              <a:t>In fact, these diseases are heavily influenced by environmental conditions and are not the result of individual choices alone; "lifestyles" are, of course, equally important for communicable diseases.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global situation</a:t>
            </a:r>
            <a:br>
              <a:rPr lang="en-US" b="1" dirty="0"/>
            </a:br>
            <a:r>
              <a:rPr lang="en-US" b="1" dirty="0" err="1" smtClean="0"/>
              <a:t>statestics</a:t>
            </a:r>
            <a:r>
              <a:rPr lang="en-US" b="1" dirty="0" smtClean="0"/>
              <a:t> </a:t>
            </a:r>
            <a:endParaRPr lang="en-US" dirty="0"/>
          </a:p>
        </p:txBody>
      </p:sp>
      <p:sp>
        <p:nvSpPr>
          <p:cNvPr id="3" name="Content Placeholder 2"/>
          <p:cNvSpPr>
            <a:spLocks noGrp="1"/>
          </p:cNvSpPr>
          <p:nvPr>
            <p:ph idx="1"/>
          </p:nvPr>
        </p:nvSpPr>
        <p:spPr/>
        <p:txBody>
          <a:bodyPr/>
          <a:lstStyle/>
          <a:p>
            <a:pPr lvl="0"/>
            <a:r>
              <a:rPr lang="en-US" dirty="0"/>
              <a:t>The total number of people dying from chronic diseases is double that of all infectious diseases (including HIV/AIDS, tuberculosis and malaria), maternal and </a:t>
            </a:r>
            <a:r>
              <a:rPr lang="en-US" dirty="0" err="1"/>
              <a:t>perinatal</a:t>
            </a:r>
            <a:r>
              <a:rPr lang="en-US" dirty="0"/>
              <a:t> conditions, and nutritional deficiencies combined. </a:t>
            </a:r>
          </a:p>
          <a:p>
            <a:pPr lvl="0"/>
            <a:r>
              <a:rPr lang="en-US" dirty="0"/>
              <a:t>80% of chronic disease deaths occur in low and middle income countries and half are in women. </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Moreover, chronic disease deaths occur at much earlier ages in low and middle income countries than in high income countries. </a:t>
            </a:r>
          </a:p>
          <a:p>
            <a:pPr lvl="0"/>
            <a:r>
              <a:rPr lang="en-US" dirty="0"/>
              <a:t> Without action to address the causes, deaths from chronic diseases will increase by 17% between 2005 and 2015.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151</TotalTime>
  <Words>2449</Words>
  <Application>Microsoft Office PowerPoint</Application>
  <PresentationFormat>On-screen Show (4:3)</PresentationFormat>
  <Paragraphs>181</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Trek</vt:lpstr>
      <vt:lpstr>Chronic illness</vt:lpstr>
      <vt:lpstr>Slide 2</vt:lpstr>
      <vt:lpstr>Slide 3</vt:lpstr>
      <vt:lpstr>Definition </vt:lpstr>
      <vt:lpstr>Slide 5</vt:lpstr>
      <vt:lpstr>Terminology on chronic disease </vt:lpstr>
      <vt:lpstr>Slide 7</vt:lpstr>
      <vt:lpstr>The global situation statestics </vt:lpstr>
      <vt:lpstr>Slide 9</vt:lpstr>
      <vt:lpstr>Slide 10</vt:lpstr>
      <vt:lpstr>Slide 11</vt:lpstr>
      <vt:lpstr>Burden of disease</vt:lpstr>
      <vt:lpstr>Burden of disease </vt:lpstr>
      <vt:lpstr>Slide 14</vt:lpstr>
      <vt:lpstr>Slide 15</vt:lpstr>
      <vt:lpstr>Slide 16</vt:lpstr>
      <vt:lpstr>Slide 17</vt:lpstr>
      <vt:lpstr>The health impact of the main risk factors </vt:lpstr>
      <vt:lpstr>The causes of chronic diseases </vt:lpstr>
      <vt:lpstr>Slide 20</vt:lpstr>
      <vt:lpstr>Slide 21</vt:lpstr>
      <vt:lpstr>Slide 22</vt:lpstr>
      <vt:lpstr>Slide 23</vt:lpstr>
      <vt:lpstr>Underlying determinants</vt:lpstr>
      <vt:lpstr>Slide 25</vt:lpstr>
      <vt:lpstr>Slide 26</vt:lpstr>
      <vt:lpstr>Slide 27</vt:lpstr>
      <vt:lpstr>Slide 28</vt:lpstr>
      <vt:lpstr>Effects of chronic illness on the person and on the family </vt:lpstr>
      <vt:lpstr>Slide 30</vt:lpstr>
      <vt:lpstr>Management of chronic illness </vt:lpstr>
      <vt:lpstr>Slide 32</vt:lpstr>
      <vt:lpstr>Slide 33</vt:lpstr>
      <vt:lpstr>Slide 34</vt:lpstr>
      <vt:lpstr>Slide 35</vt:lpstr>
      <vt:lpstr>Slide 36</vt:lpstr>
      <vt:lpstr>Slide 37</vt:lpstr>
      <vt:lpstr>Slide 38</vt:lpstr>
      <vt:lpstr>Slide 39</vt:lpstr>
      <vt:lpstr>Slide 40</vt:lpstr>
      <vt:lpstr>Slide 41</vt:lpstr>
      <vt:lpstr>Slide 42</vt:lpstr>
      <vt:lpstr>Chronic diseases and health promotion and prevention  </vt:lpstr>
      <vt:lpstr>Slide 44</vt:lpstr>
      <vt:lpstr>Slide 45</vt:lpstr>
      <vt:lpstr>Slide 46</vt:lpstr>
      <vt:lpstr>Slide 47</vt:lpstr>
      <vt:lpstr>Slide 48</vt:lpstr>
      <vt:lpstr>Slide 49</vt:lpstr>
      <vt:lpstr>Slide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Chronic illness</dc:title>
  <dc:creator>hp</dc:creator>
  <cp:lastModifiedBy>hp</cp:lastModifiedBy>
  <cp:revision>10</cp:revision>
  <dcterms:created xsi:type="dcterms:W3CDTF">2011-12-08T22:17:07Z</dcterms:created>
  <dcterms:modified xsi:type="dcterms:W3CDTF">2011-12-10T01:34:23Z</dcterms:modified>
</cp:coreProperties>
</file>