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256" r:id="rId2"/>
    <p:sldId id="265" r:id="rId3"/>
    <p:sldId id="266" r:id="rId4"/>
    <p:sldId id="270" r:id="rId5"/>
    <p:sldId id="267" r:id="rId6"/>
    <p:sldId id="269" r:id="rId7"/>
    <p:sldId id="271" r:id="rId8"/>
    <p:sldId id="288" r:id="rId9"/>
    <p:sldId id="289" r:id="rId10"/>
    <p:sldId id="297" r:id="rId11"/>
    <p:sldId id="298" r:id="rId12"/>
    <p:sldId id="272" r:id="rId13"/>
    <p:sldId id="273" r:id="rId14"/>
    <p:sldId id="290" r:id="rId15"/>
    <p:sldId id="276" r:id="rId16"/>
    <p:sldId id="281" r:id="rId17"/>
    <p:sldId id="291" r:id="rId18"/>
    <p:sldId id="282" r:id="rId19"/>
    <p:sldId id="292" r:id="rId20"/>
    <p:sldId id="293" r:id="rId21"/>
    <p:sldId id="274" r:id="rId22"/>
    <p:sldId id="275" r:id="rId23"/>
    <p:sldId id="294" r:id="rId24"/>
    <p:sldId id="295" r:id="rId25"/>
    <p:sldId id="278" r:id="rId26"/>
    <p:sldId id="279" r:id="rId27"/>
    <p:sldId id="280" r:id="rId28"/>
    <p:sldId id="296" r:id="rId29"/>
    <p:sldId id="277" r:id="rId30"/>
    <p:sldId id="286" r:id="rId31"/>
  </p:sldIdLst>
  <p:sldSz cx="8229600" cy="6400800"/>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CC"/>
    <a:srgbClr val="FF3399"/>
    <a:srgbClr val="009900"/>
    <a:srgbClr val="33CCFF"/>
    <a:srgbClr val="FF9933"/>
    <a:srgbClr val="FF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709" autoAdjust="0"/>
  </p:normalViewPr>
  <p:slideViewPr>
    <p:cSldViewPr>
      <p:cViewPr varScale="1">
        <p:scale>
          <a:sx n="71" d="100"/>
          <a:sy n="71" d="100"/>
        </p:scale>
        <p:origin x="1530" y="72"/>
      </p:cViewPr>
      <p:guideLst>
        <p:guide orient="horz" pos="576"/>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p:scale>
          <a:sx n="75" d="100"/>
          <a:sy n="75" d="100"/>
        </p:scale>
        <p:origin x="-132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dirty="0"/>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lvl1pPr>
          </a:lstStyle>
          <a:p>
            <a:pPr>
              <a:defRPr/>
            </a:pPr>
            <a:fld id="{4FF1221B-754B-4E44-A23A-344BF9601856}" type="slidenum">
              <a:rPr lang="en-US"/>
              <a:pPr>
                <a:defRPr/>
              </a:pPr>
              <a:t>‹#›</a:t>
            </a:fld>
            <a:endParaRPr lang="en-US" dirty="0"/>
          </a:p>
        </p:txBody>
      </p:sp>
    </p:spTree>
    <p:extLst>
      <p:ext uri="{BB962C8B-B14F-4D97-AF65-F5344CB8AC3E}">
        <p14:creationId xmlns:p14="http://schemas.microsoft.com/office/powerpoint/2010/main" val="5669969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23963" y="685800"/>
            <a:ext cx="4410075"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DA993D-207E-4D33-85C6-FA1F7C0F2897}" type="slidenum">
              <a:rPr lang="en-US"/>
              <a:pPr>
                <a:defRPr/>
              </a:pPr>
              <a:t>‹#›</a:t>
            </a:fld>
            <a:endParaRPr lang="en-US" dirty="0"/>
          </a:p>
        </p:txBody>
      </p:sp>
    </p:spTree>
    <p:extLst>
      <p:ext uri="{BB962C8B-B14F-4D97-AF65-F5344CB8AC3E}">
        <p14:creationId xmlns:p14="http://schemas.microsoft.com/office/powerpoint/2010/main" val="300635197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9C6E9D9-3CBD-4118-BF2B-3A73C6BFB332}" type="slidenum">
              <a:rPr lang="en-US" smtClean="0"/>
              <a:pPr/>
              <a:t>1</a:t>
            </a:fld>
            <a:endParaRPr lang="en-US" smtClean="0"/>
          </a:p>
        </p:txBody>
      </p:sp>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a:noFill/>
          <a:ln/>
        </p:spPr>
        <p:txBody>
          <a:bodyPr/>
          <a:lstStyle/>
          <a:p>
            <a:r>
              <a:rPr lang="en-US" smtClean="0"/>
              <a:t>At this point:</a:t>
            </a:r>
          </a:p>
          <a:p>
            <a:r>
              <a:rPr lang="en-US" smtClean="0"/>
              <a:t>1.  Introduce yourself - your students are likely to want to know something about your qualifications and interests - overall, where you are coming from.</a:t>
            </a:r>
          </a:p>
          <a:p>
            <a:r>
              <a:rPr lang="en-US" smtClean="0"/>
              <a:t>2.  Have students introduce themselves.  Ask why they are taking this class.  If you are fortunate enough to have a Polaroid camera, take pictures of each student for later posting on a class “board” so both they and you get to know each other.</a:t>
            </a:r>
          </a:p>
          <a:p>
            <a:r>
              <a:rPr lang="en-US" smtClean="0"/>
              <a:t>3.  Discuss both choice of textbook and development of syllabus.</a:t>
            </a:r>
          </a:p>
          <a:p>
            <a:r>
              <a:rPr lang="en-US"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a:p>
            <a:endParaRPr lang="en-US" smtClean="0"/>
          </a:p>
          <a:p>
            <a:endParaRPr lang="en-US" smtClean="0"/>
          </a:p>
        </p:txBody>
      </p:sp>
      <p:sp>
        <p:nvSpPr>
          <p:cNvPr id="17412" name="Date Placeholder 7"/>
          <p:cNvSpPr>
            <a:spLocks noGrp="1"/>
          </p:cNvSpPr>
          <p:nvPr>
            <p:ph type="dt" sz="quarter" idx="1"/>
          </p:nvPr>
        </p:nvSpPr>
        <p:spPr>
          <a:noFill/>
        </p:spPr>
        <p:txBody>
          <a:bodyPr/>
          <a:lstStyle/>
          <a:p>
            <a:endParaRPr lang="tr-TR" smtClean="0"/>
          </a:p>
        </p:txBody>
      </p:sp>
      <p:sp>
        <p:nvSpPr>
          <p:cNvPr id="17413" name="Footer Placeholder 8"/>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216496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tr-TR" smtClean="0"/>
          </a:p>
        </p:txBody>
      </p:sp>
      <p:sp>
        <p:nvSpPr>
          <p:cNvPr id="35843" name="Slide Number Placeholder 3"/>
          <p:cNvSpPr>
            <a:spLocks noGrp="1"/>
          </p:cNvSpPr>
          <p:nvPr>
            <p:ph type="sldNum" sz="quarter" idx="5"/>
          </p:nvPr>
        </p:nvSpPr>
        <p:spPr>
          <a:noFill/>
        </p:spPr>
        <p:txBody>
          <a:bodyPr/>
          <a:lstStyle/>
          <a:p>
            <a:fld id="{C6B7D5E8-7F1D-4AD1-B9FD-37C3406313DD}" type="slidenum">
              <a:rPr lang="en-US" smtClean="0"/>
              <a:pPr/>
              <a:t>12</a:t>
            </a:fld>
            <a:endParaRPr lang="en-US" smtClean="0"/>
          </a:p>
        </p:txBody>
      </p:sp>
      <p:sp>
        <p:nvSpPr>
          <p:cNvPr id="35844" name="Date Placeholder 4"/>
          <p:cNvSpPr>
            <a:spLocks noGrp="1"/>
          </p:cNvSpPr>
          <p:nvPr>
            <p:ph type="dt" sz="quarter" idx="1"/>
          </p:nvPr>
        </p:nvSpPr>
        <p:spPr>
          <a:noFill/>
        </p:spPr>
        <p:txBody>
          <a:bodyPr/>
          <a:lstStyle/>
          <a:p>
            <a:endParaRPr lang="tr-TR" smtClean="0"/>
          </a:p>
        </p:txBody>
      </p:sp>
      <p:sp>
        <p:nvSpPr>
          <p:cNvPr id="35845"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186850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tr-TR" smtClean="0"/>
          </a:p>
        </p:txBody>
      </p:sp>
      <p:sp>
        <p:nvSpPr>
          <p:cNvPr id="37891" name="Slide Number Placeholder 3"/>
          <p:cNvSpPr>
            <a:spLocks noGrp="1"/>
          </p:cNvSpPr>
          <p:nvPr>
            <p:ph type="sldNum" sz="quarter" idx="5"/>
          </p:nvPr>
        </p:nvSpPr>
        <p:spPr>
          <a:noFill/>
        </p:spPr>
        <p:txBody>
          <a:bodyPr/>
          <a:lstStyle/>
          <a:p>
            <a:fld id="{1D80ACF8-F151-4AF9-B766-667E5868A554}" type="slidenum">
              <a:rPr lang="en-US" smtClean="0"/>
              <a:pPr/>
              <a:t>13</a:t>
            </a:fld>
            <a:endParaRPr lang="en-US" smtClean="0"/>
          </a:p>
        </p:txBody>
      </p:sp>
      <p:sp>
        <p:nvSpPr>
          <p:cNvPr id="37892" name="Date Placeholder 4"/>
          <p:cNvSpPr>
            <a:spLocks noGrp="1"/>
          </p:cNvSpPr>
          <p:nvPr>
            <p:ph type="dt" sz="quarter" idx="1"/>
          </p:nvPr>
        </p:nvSpPr>
        <p:spPr>
          <a:noFill/>
        </p:spPr>
        <p:txBody>
          <a:bodyPr/>
          <a:lstStyle/>
          <a:p>
            <a:endParaRPr lang="tr-TR" smtClean="0"/>
          </a:p>
        </p:txBody>
      </p:sp>
      <p:sp>
        <p:nvSpPr>
          <p:cNvPr id="37893"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284893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tr-TR" smtClean="0"/>
          </a:p>
        </p:txBody>
      </p:sp>
      <p:sp>
        <p:nvSpPr>
          <p:cNvPr id="39939" name="Date Placeholder 3"/>
          <p:cNvSpPr>
            <a:spLocks noGrp="1"/>
          </p:cNvSpPr>
          <p:nvPr>
            <p:ph type="dt" sz="quarter" idx="1"/>
          </p:nvPr>
        </p:nvSpPr>
        <p:spPr>
          <a:noFill/>
        </p:spPr>
        <p:txBody>
          <a:bodyPr/>
          <a:lstStyle/>
          <a:p>
            <a:endParaRPr lang="tr-TR" smtClean="0"/>
          </a:p>
        </p:txBody>
      </p:sp>
      <p:sp>
        <p:nvSpPr>
          <p:cNvPr id="39940" name="Footer Placeholder 4"/>
          <p:cNvSpPr>
            <a:spLocks noGrp="1"/>
          </p:cNvSpPr>
          <p:nvPr>
            <p:ph type="ftr" sz="quarter" idx="4"/>
          </p:nvPr>
        </p:nvSpPr>
        <p:spPr>
          <a:noFill/>
        </p:spPr>
        <p:txBody>
          <a:bodyPr/>
          <a:lstStyle/>
          <a:p>
            <a:endParaRPr lang="tr-TR" smtClean="0"/>
          </a:p>
        </p:txBody>
      </p:sp>
      <p:sp>
        <p:nvSpPr>
          <p:cNvPr id="39941" name="Slide Number Placeholder 5"/>
          <p:cNvSpPr>
            <a:spLocks noGrp="1"/>
          </p:cNvSpPr>
          <p:nvPr>
            <p:ph type="sldNum" sz="quarter" idx="5"/>
          </p:nvPr>
        </p:nvSpPr>
        <p:spPr>
          <a:noFill/>
        </p:spPr>
        <p:txBody>
          <a:bodyPr/>
          <a:lstStyle/>
          <a:p>
            <a:fld id="{792C60C4-77BD-420E-B272-1D5E39F3AD66}" type="slidenum">
              <a:rPr lang="en-US" smtClean="0"/>
              <a:pPr/>
              <a:t>14</a:t>
            </a:fld>
            <a:endParaRPr lang="en-US" smtClean="0"/>
          </a:p>
        </p:txBody>
      </p:sp>
    </p:spTree>
    <p:extLst>
      <p:ext uri="{BB962C8B-B14F-4D97-AF65-F5344CB8AC3E}">
        <p14:creationId xmlns:p14="http://schemas.microsoft.com/office/powerpoint/2010/main" val="37434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tr-TR" smtClean="0"/>
          </a:p>
        </p:txBody>
      </p:sp>
      <p:sp>
        <p:nvSpPr>
          <p:cNvPr id="41987" name="Slide Number Placeholder 3"/>
          <p:cNvSpPr>
            <a:spLocks noGrp="1"/>
          </p:cNvSpPr>
          <p:nvPr>
            <p:ph type="sldNum" sz="quarter" idx="5"/>
          </p:nvPr>
        </p:nvSpPr>
        <p:spPr>
          <a:noFill/>
        </p:spPr>
        <p:txBody>
          <a:bodyPr/>
          <a:lstStyle/>
          <a:p>
            <a:fld id="{91EDC725-423A-4598-A8E7-2C2F7FDCBC24}" type="slidenum">
              <a:rPr lang="en-US" smtClean="0"/>
              <a:pPr/>
              <a:t>15</a:t>
            </a:fld>
            <a:endParaRPr lang="en-US" smtClean="0"/>
          </a:p>
        </p:txBody>
      </p:sp>
      <p:sp>
        <p:nvSpPr>
          <p:cNvPr id="41988" name="Date Placeholder 4"/>
          <p:cNvSpPr>
            <a:spLocks noGrp="1"/>
          </p:cNvSpPr>
          <p:nvPr>
            <p:ph type="dt" sz="quarter" idx="1"/>
          </p:nvPr>
        </p:nvSpPr>
        <p:spPr>
          <a:noFill/>
        </p:spPr>
        <p:txBody>
          <a:bodyPr/>
          <a:lstStyle/>
          <a:p>
            <a:endParaRPr lang="tr-TR" smtClean="0"/>
          </a:p>
        </p:txBody>
      </p:sp>
      <p:sp>
        <p:nvSpPr>
          <p:cNvPr id="41989"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114847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tr-TR" smtClean="0"/>
          </a:p>
        </p:txBody>
      </p:sp>
      <p:sp>
        <p:nvSpPr>
          <p:cNvPr id="44035" name="Slide Number Placeholder 3"/>
          <p:cNvSpPr>
            <a:spLocks noGrp="1"/>
          </p:cNvSpPr>
          <p:nvPr>
            <p:ph type="sldNum" sz="quarter" idx="5"/>
          </p:nvPr>
        </p:nvSpPr>
        <p:spPr>
          <a:noFill/>
        </p:spPr>
        <p:txBody>
          <a:bodyPr/>
          <a:lstStyle/>
          <a:p>
            <a:fld id="{43773879-4397-4970-A4C2-022DB022C36B}" type="slidenum">
              <a:rPr lang="en-US" smtClean="0"/>
              <a:pPr/>
              <a:t>16</a:t>
            </a:fld>
            <a:endParaRPr lang="en-US" smtClean="0"/>
          </a:p>
        </p:txBody>
      </p:sp>
      <p:sp>
        <p:nvSpPr>
          <p:cNvPr id="44036" name="Date Placeholder 4"/>
          <p:cNvSpPr>
            <a:spLocks noGrp="1"/>
          </p:cNvSpPr>
          <p:nvPr>
            <p:ph type="dt" sz="quarter" idx="1"/>
          </p:nvPr>
        </p:nvSpPr>
        <p:spPr>
          <a:noFill/>
        </p:spPr>
        <p:txBody>
          <a:bodyPr/>
          <a:lstStyle/>
          <a:p>
            <a:endParaRPr lang="tr-TR" smtClean="0"/>
          </a:p>
        </p:txBody>
      </p:sp>
      <p:sp>
        <p:nvSpPr>
          <p:cNvPr id="44037"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313484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tr-TR" smtClean="0"/>
          </a:p>
        </p:txBody>
      </p:sp>
      <p:sp>
        <p:nvSpPr>
          <p:cNvPr id="46083" name="Date Placeholder 3"/>
          <p:cNvSpPr>
            <a:spLocks noGrp="1"/>
          </p:cNvSpPr>
          <p:nvPr>
            <p:ph type="dt" sz="quarter" idx="1"/>
          </p:nvPr>
        </p:nvSpPr>
        <p:spPr>
          <a:noFill/>
        </p:spPr>
        <p:txBody>
          <a:bodyPr/>
          <a:lstStyle/>
          <a:p>
            <a:endParaRPr lang="tr-TR" smtClean="0"/>
          </a:p>
        </p:txBody>
      </p:sp>
      <p:sp>
        <p:nvSpPr>
          <p:cNvPr id="46084" name="Footer Placeholder 4"/>
          <p:cNvSpPr>
            <a:spLocks noGrp="1"/>
          </p:cNvSpPr>
          <p:nvPr>
            <p:ph type="ftr" sz="quarter" idx="4"/>
          </p:nvPr>
        </p:nvSpPr>
        <p:spPr>
          <a:noFill/>
        </p:spPr>
        <p:txBody>
          <a:bodyPr/>
          <a:lstStyle/>
          <a:p>
            <a:endParaRPr lang="tr-TR" smtClean="0"/>
          </a:p>
        </p:txBody>
      </p:sp>
      <p:sp>
        <p:nvSpPr>
          <p:cNvPr id="46085" name="Slide Number Placeholder 5"/>
          <p:cNvSpPr>
            <a:spLocks noGrp="1"/>
          </p:cNvSpPr>
          <p:nvPr>
            <p:ph type="sldNum" sz="quarter" idx="5"/>
          </p:nvPr>
        </p:nvSpPr>
        <p:spPr>
          <a:noFill/>
        </p:spPr>
        <p:txBody>
          <a:bodyPr/>
          <a:lstStyle/>
          <a:p>
            <a:fld id="{D52B0CA6-B100-40BB-8F0B-7CF2C63D28A1}" type="slidenum">
              <a:rPr lang="en-US" smtClean="0"/>
              <a:pPr/>
              <a:t>17</a:t>
            </a:fld>
            <a:endParaRPr lang="en-US" smtClean="0"/>
          </a:p>
        </p:txBody>
      </p:sp>
    </p:spTree>
    <p:extLst>
      <p:ext uri="{BB962C8B-B14F-4D97-AF65-F5344CB8AC3E}">
        <p14:creationId xmlns:p14="http://schemas.microsoft.com/office/powerpoint/2010/main" val="172488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tr-TR" smtClean="0"/>
          </a:p>
        </p:txBody>
      </p:sp>
      <p:sp>
        <p:nvSpPr>
          <p:cNvPr id="48131" name="Slide Number Placeholder 3"/>
          <p:cNvSpPr>
            <a:spLocks noGrp="1"/>
          </p:cNvSpPr>
          <p:nvPr>
            <p:ph type="sldNum" sz="quarter" idx="5"/>
          </p:nvPr>
        </p:nvSpPr>
        <p:spPr>
          <a:noFill/>
        </p:spPr>
        <p:txBody>
          <a:bodyPr/>
          <a:lstStyle/>
          <a:p>
            <a:fld id="{1042F895-A330-49E4-923C-93D4B68922EA}" type="slidenum">
              <a:rPr lang="en-US" smtClean="0"/>
              <a:pPr/>
              <a:t>18</a:t>
            </a:fld>
            <a:endParaRPr lang="en-US" smtClean="0"/>
          </a:p>
        </p:txBody>
      </p:sp>
      <p:sp>
        <p:nvSpPr>
          <p:cNvPr id="48132" name="Date Placeholder 4"/>
          <p:cNvSpPr>
            <a:spLocks noGrp="1"/>
          </p:cNvSpPr>
          <p:nvPr>
            <p:ph type="dt" sz="quarter" idx="1"/>
          </p:nvPr>
        </p:nvSpPr>
        <p:spPr>
          <a:noFill/>
        </p:spPr>
        <p:txBody>
          <a:bodyPr/>
          <a:lstStyle/>
          <a:p>
            <a:endParaRPr lang="tr-TR" smtClean="0"/>
          </a:p>
        </p:txBody>
      </p:sp>
      <p:sp>
        <p:nvSpPr>
          <p:cNvPr id="48133"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375290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tr-TR" smtClean="0"/>
          </a:p>
        </p:txBody>
      </p:sp>
      <p:sp>
        <p:nvSpPr>
          <p:cNvPr id="50179" name="Date Placeholder 3"/>
          <p:cNvSpPr>
            <a:spLocks noGrp="1"/>
          </p:cNvSpPr>
          <p:nvPr>
            <p:ph type="dt" sz="quarter" idx="1"/>
          </p:nvPr>
        </p:nvSpPr>
        <p:spPr>
          <a:noFill/>
        </p:spPr>
        <p:txBody>
          <a:bodyPr/>
          <a:lstStyle/>
          <a:p>
            <a:endParaRPr lang="tr-TR" smtClean="0"/>
          </a:p>
        </p:txBody>
      </p:sp>
      <p:sp>
        <p:nvSpPr>
          <p:cNvPr id="50180" name="Footer Placeholder 4"/>
          <p:cNvSpPr>
            <a:spLocks noGrp="1"/>
          </p:cNvSpPr>
          <p:nvPr>
            <p:ph type="ftr" sz="quarter" idx="4"/>
          </p:nvPr>
        </p:nvSpPr>
        <p:spPr>
          <a:noFill/>
        </p:spPr>
        <p:txBody>
          <a:bodyPr/>
          <a:lstStyle/>
          <a:p>
            <a:endParaRPr lang="tr-TR" smtClean="0"/>
          </a:p>
        </p:txBody>
      </p:sp>
      <p:sp>
        <p:nvSpPr>
          <p:cNvPr id="50181" name="Slide Number Placeholder 5"/>
          <p:cNvSpPr>
            <a:spLocks noGrp="1"/>
          </p:cNvSpPr>
          <p:nvPr>
            <p:ph type="sldNum" sz="quarter" idx="5"/>
          </p:nvPr>
        </p:nvSpPr>
        <p:spPr>
          <a:noFill/>
        </p:spPr>
        <p:txBody>
          <a:bodyPr/>
          <a:lstStyle/>
          <a:p>
            <a:fld id="{7E0A3A76-7A7B-4291-BD17-475DD9BF8EC8}" type="slidenum">
              <a:rPr lang="en-US" smtClean="0"/>
              <a:pPr/>
              <a:t>19</a:t>
            </a:fld>
            <a:endParaRPr lang="en-US" smtClean="0"/>
          </a:p>
        </p:txBody>
      </p:sp>
    </p:spTree>
    <p:extLst>
      <p:ext uri="{BB962C8B-B14F-4D97-AF65-F5344CB8AC3E}">
        <p14:creationId xmlns:p14="http://schemas.microsoft.com/office/powerpoint/2010/main" val="141062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tr-TR" smtClean="0"/>
          </a:p>
        </p:txBody>
      </p:sp>
      <p:sp>
        <p:nvSpPr>
          <p:cNvPr id="52227" name="Date Placeholder 3"/>
          <p:cNvSpPr>
            <a:spLocks noGrp="1"/>
          </p:cNvSpPr>
          <p:nvPr>
            <p:ph type="dt" sz="quarter" idx="1"/>
          </p:nvPr>
        </p:nvSpPr>
        <p:spPr>
          <a:noFill/>
        </p:spPr>
        <p:txBody>
          <a:bodyPr/>
          <a:lstStyle/>
          <a:p>
            <a:endParaRPr lang="tr-TR" smtClean="0"/>
          </a:p>
        </p:txBody>
      </p:sp>
      <p:sp>
        <p:nvSpPr>
          <p:cNvPr id="52228" name="Footer Placeholder 4"/>
          <p:cNvSpPr>
            <a:spLocks noGrp="1"/>
          </p:cNvSpPr>
          <p:nvPr>
            <p:ph type="ftr" sz="quarter" idx="4"/>
          </p:nvPr>
        </p:nvSpPr>
        <p:spPr>
          <a:noFill/>
        </p:spPr>
        <p:txBody>
          <a:bodyPr/>
          <a:lstStyle/>
          <a:p>
            <a:endParaRPr lang="tr-TR" smtClean="0"/>
          </a:p>
        </p:txBody>
      </p:sp>
      <p:sp>
        <p:nvSpPr>
          <p:cNvPr id="52229" name="Slide Number Placeholder 5"/>
          <p:cNvSpPr>
            <a:spLocks noGrp="1"/>
          </p:cNvSpPr>
          <p:nvPr>
            <p:ph type="sldNum" sz="quarter" idx="5"/>
          </p:nvPr>
        </p:nvSpPr>
        <p:spPr>
          <a:noFill/>
        </p:spPr>
        <p:txBody>
          <a:bodyPr/>
          <a:lstStyle/>
          <a:p>
            <a:fld id="{011DA787-C1CB-45B1-9EAB-D2FF38F758DF}" type="slidenum">
              <a:rPr lang="en-US" smtClean="0"/>
              <a:pPr/>
              <a:t>20</a:t>
            </a:fld>
            <a:endParaRPr lang="en-US" smtClean="0"/>
          </a:p>
        </p:txBody>
      </p:sp>
    </p:spTree>
    <p:extLst>
      <p:ext uri="{BB962C8B-B14F-4D97-AF65-F5344CB8AC3E}">
        <p14:creationId xmlns:p14="http://schemas.microsoft.com/office/powerpoint/2010/main" val="163558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tr-TR" smtClean="0"/>
          </a:p>
        </p:txBody>
      </p:sp>
      <p:sp>
        <p:nvSpPr>
          <p:cNvPr id="54275" name="Slide Number Placeholder 3"/>
          <p:cNvSpPr>
            <a:spLocks noGrp="1"/>
          </p:cNvSpPr>
          <p:nvPr>
            <p:ph type="sldNum" sz="quarter" idx="5"/>
          </p:nvPr>
        </p:nvSpPr>
        <p:spPr>
          <a:noFill/>
        </p:spPr>
        <p:txBody>
          <a:bodyPr/>
          <a:lstStyle/>
          <a:p>
            <a:fld id="{3CD9E82F-5D29-47C1-A3F5-A8430D5D6A91}" type="slidenum">
              <a:rPr lang="en-US" smtClean="0"/>
              <a:pPr/>
              <a:t>21</a:t>
            </a:fld>
            <a:endParaRPr lang="en-US" smtClean="0"/>
          </a:p>
        </p:txBody>
      </p:sp>
      <p:sp>
        <p:nvSpPr>
          <p:cNvPr id="54276" name="Date Placeholder 4"/>
          <p:cNvSpPr>
            <a:spLocks noGrp="1"/>
          </p:cNvSpPr>
          <p:nvPr>
            <p:ph type="dt" sz="quarter" idx="1"/>
          </p:nvPr>
        </p:nvSpPr>
        <p:spPr>
          <a:noFill/>
        </p:spPr>
        <p:txBody>
          <a:bodyPr/>
          <a:lstStyle/>
          <a:p>
            <a:endParaRPr lang="tr-TR" smtClean="0"/>
          </a:p>
        </p:txBody>
      </p:sp>
      <p:sp>
        <p:nvSpPr>
          <p:cNvPr id="54277"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424657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3C47F57-BEF4-4E9A-9267-FB0F54E55DDF}"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tr-TR" smtClean="0"/>
          </a:p>
        </p:txBody>
      </p:sp>
      <p:sp>
        <p:nvSpPr>
          <p:cNvPr id="19460" name="Date Placeholder 7"/>
          <p:cNvSpPr>
            <a:spLocks noGrp="1"/>
          </p:cNvSpPr>
          <p:nvPr>
            <p:ph type="dt" sz="quarter" idx="1"/>
          </p:nvPr>
        </p:nvSpPr>
        <p:spPr>
          <a:noFill/>
        </p:spPr>
        <p:txBody>
          <a:bodyPr/>
          <a:lstStyle/>
          <a:p>
            <a:endParaRPr lang="tr-TR" smtClean="0"/>
          </a:p>
        </p:txBody>
      </p:sp>
      <p:sp>
        <p:nvSpPr>
          <p:cNvPr id="19461" name="Footer Placeholder 8"/>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2203831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tr-TR" smtClean="0"/>
          </a:p>
        </p:txBody>
      </p:sp>
      <p:sp>
        <p:nvSpPr>
          <p:cNvPr id="56323" name="Slide Number Placeholder 3"/>
          <p:cNvSpPr>
            <a:spLocks noGrp="1"/>
          </p:cNvSpPr>
          <p:nvPr>
            <p:ph type="sldNum" sz="quarter" idx="5"/>
          </p:nvPr>
        </p:nvSpPr>
        <p:spPr>
          <a:noFill/>
        </p:spPr>
        <p:txBody>
          <a:bodyPr/>
          <a:lstStyle/>
          <a:p>
            <a:fld id="{AEC03275-0909-4BEE-A186-DB3FFD8989F1}" type="slidenum">
              <a:rPr lang="en-US" smtClean="0"/>
              <a:pPr/>
              <a:t>22</a:t>
            </a:fld>
            <a:endParaRPr lang="en-US" smtClean="0"/>
          </a:p>
        </p:txBody>
      </p:sp>
      <p:sp>
        <p:nvSpPr>
          <p:cNvPr id="56324" name="Date Placeholder 4"/>
          <p:cNvSpPr>
            <a:spLocks noGrp="1"/>
          </p:cNvSpPr>
          <p:nvPr>
            <p:ph type="dt" sz="quarter" idx="1"/>
          </p:nvPr>
        </p:nvSpPr>
        <p:spPr>
          <a:noFill/>
        </p:spPr>
        <p:txBody>
          <a:bodyPr/>
          <a:lstStyle/>
          <a:p>
            <a:endParaRPr lang="tr-TR" smtClean="0"/>
          </a:p>
        </p:txBody>
      </p:sp>
      <p:sp>
        <p:nvSpPr>
          <p:cNvPr id="56325"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91614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tr-TR" smtClean="0"/>
          </a:p>
        </p:txBody>
      </p:sp>
      <p:sp>
        <p:nvSpPr>
          <p:cNvPr id="58371" name="Date Placeholder 3"/>
          <p:cNvSpPr>
            <a:spLocks noGrp="1"/>
          </p:cNvSpPr>
          <p:nvPr>
            <p:ph type="dt" sz="quarter" idx="1"/>
          </p:nvPr>
        </p:nvSpPr>
        <p:spPr>
          <a:noFill/>
        </p:spPr>
        <p:txBody>
          <a:bodyPr/>
          <a:lstStyle/>
          <a:p>
            <a:endParaRPr lang="tr-TR" smtClean="0"/>
          </a:p>
        </p:txBody>
      </p:sp>
      <p:sp>
        <p:nvSpPr>
          <p:cNvPr id="58372" name="Footer Placeholder 4"/>
          <p:cNvSpPr>
            <a:spLocks noGrp="1"/>
          </p:cNvSpPr>
          <p:nvPr>
            <p:ph type="ftr" sz="quarter" idx="4"/>
          </p:nvPr>
        </p:nvSpPr>
        <p:spPr>
          <a:noFill/>
        </p:spPr>
        <p:txBody>
          <a:bodyPr/>
          <a:lstStyle/>
          <a:p>
            <a:endParaRPr lang="tr-TR" smtClean="0"/>
          </a:p>
        </p:txBody>
      </p:sp>
      <p:sp>
        <p:nvSpPr>
          <p:cNvPr id="58373" name="Slide Number Placeholder 5"/>
          <p:cNvSpPr>
            <a:spLocks noGrp="1"/>
          </p:cNvSpPr>
          <p:nvPr>
            <p:ph type="sldNum" sz="quarter" idx="5"/>
          </p:nvPr>
        </p:nvSpPr>
        <p:spPr>
          <a:noFill/>
        </p:spPr>
        <p:txBody>
          <a:bodyPr/>
          <a:lstStyle/>
          <a:p>
            <a:fld id="{F7701353-22D6-4020-92CD-4338F2334517}" type="slidenum">
              <a:rPr lang="en-US" smtClean="0"/>
              <a:pPr/>
              <a:t>23</a:t>
            </a:fld>
            <a:endParaRPr lang="en-US" smtClean="0"/>
          </a:p>
        </p:txBody>
      </p:sp>
    </p:spTree>
    <p:extLst>
      <p:ext uri="{BB962C8B-B14F-4D97-AF65-F5344CB8AC3E}">
        <p14:creationId xmlns:p14="http://schemas.microsoft.com/office/powerpoint/2010/main" val="808229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tr-TR" smtClean="0"/>
          </a:p>
        </p:txBody>
      </p:sp>
      <p:sp>
        <p:nvSpPr>
          <p:cNvPr id="60419" name="Date Placeholder 3"/>
          <p:cNvSpPr>
            <a:spLocks noGrp="1"/>
          </p:cNvSpPr>
          <p:nvPr>
            <p:ph type="dt" sz="quarter" idx="1"/>
          </p:nvPr>
        </p:nvSpPr>
        <p:spPr>
          <a:noFill/>
        </p:spPr>
        <p:txBody>
          <a:bodyPr/>
          <a:lstStyle/>
          <a:p>
            <a:endParaRPr lang="tr-TR" smtClean="0"/>
          </a:p>
        </p:txBody>
      </p:sp>
      <p:sp>
        <p:nvSpPr>
          <p:cNvPr id="60420" name="Footer Placeholder 4"/>
          <p:cNvSpPr>
            <a:spLocks noGrp="1"/>
          </p:cNvSpPr>
          <p:nvPr>
            <p:ph type="ftr" sz="quarter" idx="4"/>
          </p:nvPr>
        </p:nvSpPr>
        <p:spPr>
          <a:noFill/>
        </p:spPr>
        <p:txBody>
          <a:bodyPr/>
          <a:lstStyle/>
          <a:p>
            <a:endParaRPr lang="tr-TR" smtClean="0"/>
          </a:p>
        </p:txBody>
      </p:sp>
      <p:sp>
        <p:nvSpPr>
          <p:cNvPr id="60421" name="Slide Number Placeholder 5"/>
          <p:cNvSpPr>
            <a:spLocks noGrp="1"/>
          </p:cNvSpPr>
          <p:nvPr>
            <p:ph type="sldNum" sz="quarter" idx="5"/>
          </p:nvPr>
        </p:nvSpPr>
        <p:spPr>
          <a:noFill/>
        </p:spPr>
        <p:txBody>
          <a:bodyPr/>
          <a:lstStyle/>
          <a:p>
            <a:fld id="{DDEB08E2-272D-4D0C-B4BC-5281261CB01D}" type="slidenum">
              <a:rPr lang="en-US" smtClean="0"/>
              <a:pPr/>
              <a:t>24</a:t>
            </a:fld>
            <a:endParaRPr lang="en-US" smtClean="0"/>
          </a:p>
        </p:txBody>
      </p:sp>
    </p:spTree>
    <p:extLst>
      <p:ext uri="{BB962C8B-B14F-4D97-AF65-F5344CB8AC3E}">
        <p14:creationId xmlns:p14="http://schemas.microsoft.com/office/powerpoint/2010/main" val="68467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tr-TR" smtClean="0"/>
          </a:p>
        </p:txBody>
      </p:sp>
      <p:sp>
        <p:nvSpPr>
          <p:cNvPr id="62467" name="Slide Number Placeholder 3"/>
          <p:cNvSpPr>
            <a:spLocks noGrp="1"/>
          </p:cNvSpPr>
          <p:nvPr>
            <p:ph type="sldNum" sz="quarter" idx="5"/>
          </p:nvPr>
        </p:nvSpPr>
        <p:spPr>
          <a:noFill/>
        </p:spPr>
        <p:txBody>
          <a:bodyPr/>
          <a:lstStyle/>
          <a:p>
            <a:fld id="{ABF7339A-80DE-4718-A1DA-71482CF6F3FF}" type="slidenum">
              <a:rPr lang="en-US" smtClean="0"/>
              <a:pPr/>
              <a:t>25</a:t>
            </a:fld>
            <a:endParaRPr lang="en-US" smtClean="0"/>
          </a:p>
        </p:txBody>
      </p:sp>
      <p:sp>
        <p:nvSpPr>
          <p:cNvPr id="62468" name="Date Placeholder 4"/>
          <p:cNvSpPr>
            <a:spLocks noGrp="1"/>
          </p:cNvSpPr>
          <p:nvPr>
            <p:ph type="dt" sz="quarter" idx="1"/>
          </p:nvPr>
        </p:nvSpPr>
        <p:spPr>
          <a:noFill/>
        </p:spPr>
        <p:txBody>
          <a:bodyPr/>
          <a:lstStyle/>
          <a:p>
            <a:endParaRPr lang="tr-TR" smtClean="0"/>
          </a:p>
        </p:txBody>
      </p:sp>
      <p:sp>
        <p:nvSpPr>
          <p:cNvPr id="62469"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283914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tr-TR" smtClean="0"/>
          </a:p>
        </p:txBody>
      </p:sp>
      <p:sp>
        <p:nvSpPr>
          <p:cNvPr id="64515" name="Slide Number Placeholder 3"/>
          <p:cNvSpPr>
            <a:spLocks noGrp="1"/>
          </p:cNvSpPr>
          <p:nvPr>
            <p:ph type="sldNum" sz="quarter" idx="5"/>
          </p:nvPr>
        </p:nvSpPr>
        <p:spPr>
          <a:noFill/>
        </p:spPr>
        <p:txBody>
          <a:bodyPr/>
          <a:lstStyle/>
          <a:p>
            <a:fld id="{918ABB1D-C748-4925-860D-D173DEB9212C}" type="slidenum">
              <a:rPr lang="en-US" smtClean="0"/>
              <a:pPr/>
              <a:t>26</a:t>
            </a:fld>
            <a:endParaRPr lang="en-US" smtClean="0"/>
          </a:p>
        </p:txBody>
      </p:sp>
      <p:sp>
        <p:nvSpPr>
          <p:cNvPr id="64516" name="Date Placeholder 4"/>
          <p:cNvSpPr>
            <a:spLocks noGrp="1"/>
          </p:cNvSpPr>
          <p:nvPr>
            <p:ph type="dt" sz="quarter" idx="1"/>
          </p:nvPr>
        </p:nvSpPr>
        <p:spPr>
          <a:noFill/>
        </p:spPr>
        <p:txBody>
          <a:bodyPr/>
          <a:lstStyle/>
          <a:p>
            <a:endParaRPr lang="tr-TR" smtClean="0"/>
          </a:p>
        </p:txBody>
      </p:sp>
      <p:sp>
        <p:nvSpPr>
          <p:cNvPr id="64517"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12745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tr-TR" smtClean="0"/>
          </a:p>
        </p:txBody>
      </p:sp>
      <p:sp>
        <p:nvSpPr>
          <p:cNvPr id="66563" name="Slide Number Placeholder 3"/>
          <p:cNvSpPr>
            <a:spLocks noGrp="1"/>
          </p:cNvSpPr>
          <p:nvPr>
            <p:ph type="sldNum" sz="quarter" idx="5"/>
          </p:nvPr>
        </p:nvSpPr>
        <p:spPr>
          <a:noFill/>
        </p:spPr>
        <p:txBody>
          <a:bodyPr/>
          <a:lstStyle/>
          <a:p>
            <a:fld id="{B327FABE-CE52-411E-B7F6-8B1C67DFA341}" type="slidenum">
              <a:rPr lang="en-US" smtClean="0"/>
              <a:pPr/>
              <a:t>27</a:t>
            </a:fld>
            <a:endParaRPr lang="en-US" smtClean="0"/>
          </a:p>
        </p:txBody>
      </p:sp>
      <p:sp>
        <p:nvSpPr>
          <p:cNvPr id="66564" name="Date Placeholder 4"/>
          <p:cNvSpPr>
            <a:spLocks noGrp="1"/>
          </p:cNvSpPr>
          <p:nvPr>
            <p:ph type="dt" sz="quarter" idx="1"/>
          </p:nvPr>
        </p:nvSpPr>
        <p:spPr>
          <a:noFill/>
        </p:spPr>
        <p:txBody>
          <a:bodyPr/>
          <a:lstStyle/>
          <a:p>
            <a:endParaRPr lang="tr-TR" smtClean="0"/>
          </a:p>
        </p:txBody>
      </p:sp>
      <p:sp>
        <p:nvSpPr>
          <p:cNvPr id="66565"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38067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tr-TR" smtClean="0"/>
          </a:p>
        </p:txBody>
      </p:sp>
      <p:sp>
        <p:nvSpPr>
          <p:cNvPr id="68611" name="Date Placeholder 3"/>
          <p:cNvSpPr>
            <a:spLocks noGrp="1"/>
          </p:cNvSpPr>
          <p:nvPr>
            <p:ph type="dt" sz="quarter" idx="1"/>
          </p:nvPr>
        </p:nvSpPr>
        <p:spPr>
          <a:noFill/>
        </p:spPr>
        <p:txBody>
          <a:bodyPr/>
          <a:lstStyle/>
          <a:p>
            <a:endParaRPr lang="tr-TR" smtClean="0"/>
          </a:p>
        </p:txBody>
      </p:sp>
      <p:sp>
        <p:nvSpPr>
          <p:cNvPr id="68612" name="Footer Placeholder 4"/>
          <p:cNvSpPr>
            <a:spLocks noGrp="1"/>
          </p:cNvSpPr>
          <p:nvPr>
            <p:ph type="ftr" sz="quarter" idx="4"/>
          </p:nvPr>
        </p:nvSpPr>
        <p:spPr>
          <a:noFill/>
        </p:spPr>
        <p:txBody>
          <a:bodyPr/>
          <a:lstStyle/>
          <a:p>
            <a:endParaRPr lang="tr-TR" smtClean="0"/>
          </a:p>
        </p:txBody>
      </p:sp>
      <p:sp>
        <p:nvSpPr>
          <p:cNvPr id="68613" name="Slide Number Placeholder 5"/>
          <p:cNvSpPr>
            <a:spLocks noGrp="1"/>
          </p:cNvSpPr>
          <p:nvPr>
            <p:ph type="sldNum" sz="quarter" idx="5"/>
          </p:nvPr>
        </p:nvSpPr>
        <p:spPr>
          <a:noFill/>
        </p:spPr>
        <p:txBody>
          <a:bodyPr/>
          <a:lstStyle/>
          <a:p>
            <a:fld id="{2612FE00-4BB6-4554-BFBE-E4B7853027E2}" type="slidenum">
              <a:rPr lang="en-US" smtClean="0"/>
              <a:pPr/>
              <a:t>28</a:t>
            </a:fld>
            <a:endParaRPr lang="en-US" smtClean="0"/>
          </a:p>
        </p:txBody>
      </p:sp>
    </p:spTree>
    <p:extLst>
      <p:ext uri="{BB962C8B-B14F-4D97-AF65-F5344CB8AC3E}">
        <p14:creationId xmlns:p14="http://schemas.microsoft.com/office/powerpoint/2010/main" val="116958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tr-TR" smtClean="0"/>
          </a:p>
        </p:txBody>
      </p:sp>
      <p:sp>
        <p:nvSpPr>
          <p:cNvPr id="70659" name="Slide Number Placeholder 3"/>
          <p:cNvSpPr>
            <a:spLocks noGrp="1"/>
          </p:cNvSpPr>
          <p:nvPr>
            <p:ph type="sldNum" sz="quarter" idx="5"/>
          </p:nvPr>
        </p:nvSpPr>
        <p:spPr>
          <a:noFill/>
        </p:spPr>
        <p:txBody>
          <a:bodyPr/>
          <a:lstStyle/>
          <a:p>
            <a:fld id="{9B1D3621-A24D-4223-80EC-17BE740DFA96}" type="slidenum">
              <a:rPr lang="en-US" smtClean="0"/>
              <a:pPr/>
              <a:t>29</a:t>
            </a:fld>
            <a:endParaRPr lang="en-US" smtClean="0"/>
          </a:p>
        </p:txBody>
      </p:sp>
      <p:sp>
        <p:nvSpPr>
          <p:cNvPr id="70660" name="Date Placeholder 4"/>
          <p:cNvSpPr>
            <a:spLocks noGrp="1"/>
          </p:cNvSpPr>
          <p:nvPr>
            <p:ph type="dt" sz="quarter" idx="1"/>
          </p:nvPr>
        </p:nvSpPr>
        <p:spPr>
          <a:noFill/>
        </p:spPr>
        <p:txBody>
          <a:bodyPr/>
          <a:lstStyle/>
          <a:p>
            <a:endParaRPr lang="tr-TR" smtClean="0"/>
          </a:p>
        </p:txBody>
      </p:sp>
      <p:sp>
        <p:nvSpPr>
          <p:cNvPr id="70661"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993392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endParaRPr lang="tr-TR" smtClean="0"/>
          </a:p>
        </p:txBody>
      </p:sp>
      <p:sp>
        <p:nvSpPr>
          <p:cNvPr id="72707" name="Slide Number Placeholder 3"/>
          <p:cNvSpPr>
            <a:spLocks noGrp="1"/>
          </p:cNvSpPr>
          <p:nvPr>
            <p:ph type="sldNum" sz="quarter" idx="5"/>
          </p:nvPr>
        </p:nvSpPr>
        <p:spPr>
          <a:noFill/>
        </p:spPr>
        <p:txBody>
          <a:bodyPr/>
          <a:lstStyle/>
          <a:p>
            <a:fld id="{E80FF6CF-9B11-44A3-9CE2-3BE331490100}" type="slidenum">
              <a:rPr lang="en-US" smtClean="0"/>
              <a:pPr/>
              <a:t>30</a:t>
            </a:fld>
            <a:endParaRPr lang="en-US" smtClean="0"/>
          </a:p>
        </p:txBody>
      </p:sp>
      <p:sp>
        <p:nvSpPr>
          <p:cNvPr id="72708" name="Date Placeholder 4"/>
          <p:cNvSpPr>
            <a:spLocks noGrp="1"/>
          </p:cNvSpPr>
          <p:nvPr>
            <p:ph type="dt" sz="quarter" idx="1"/>
          </p:nvPr>
        </p:nvSpPr>
        <p:spPr>
          <a:noFill/>
        </p:spPr>
        <p:txBody>
          <a:bodyPr/>
          <a:lstStyle/>
          <a:p>
            <a:endParaRPr lang="tr-TR" smtClean="0"/>
          </a:p>
        </p:txBody>
      </p:sp>
      <p:sp>
        <p:nvSpPr>
          <p:cNvPr id="72709"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21906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tr-TR" smtClean="0"/>
          </a:p>
        </p:txBody>
      </p:sp>
      <p:sp>
        <p:nvSpPr>
          <p:cNvPr id="21507" name="Slide Number Placeholder 3"/>
          <p:cNvSpPr>
            <a:spLocks noGrp="1"/>
          </p:cNvSpPr>
          <p:nvPr>
            <p:ph type="sldNum" sz="quarter" idx="5"/>
          </p:nvPr>
        </p:nvSpPr>
        <p:spPr>
          <a:noFill/>
        </p:spPr>
        <p:txBody>
          <a:bodyPr/>
          <a:lstStyle/>
          <a:p>
            <a:fld id="{E739294F-ECDA-48B3-B18B-CEA12D90D882}" type="slidenum">
              <a:rPr lang="en-US" smtClean="0"/>
              <a:pPr/>
              <a:t>3</a:t>
            </a:fld>
            <a:endParaRPr lang="en-US" smtClean="0"/>
          </a:p>
        </p:txBody>
      </p:sp>
      <p:sp>
        <p:nvSpPr>
          <p:cNvPr id="21508" name="Date Placeholder 4"/>
          <p:cNvSpPr>
            <a:spLocks noGrp="1"/>
          </p:cNvSpPr>
          <p:nvPr>
            <p:ph type="dt" sz="quarter" idx="1"/>
          </p:nvPr>
        </p:nvSpPr>
        <p:spPr>
          <a:noFill/>
        </p:spPr>
        <p:txBody>
          <a:bodyPr/>
          <a:lstStyle/>
          <a:p>
            <a:endParaRPr lang="tr-TR" smtClean="0"/>
          </a:p>
        </p:txBody>
      </p:sp>
      <p:sp>
        <p:nvSpPr>
          <p:cNvPr id="21509"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64748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tr-TR" smtClean="0"/>
          </a:p>
        </p:txBody>
      </p:sp>
      <p:sp>
        <p:nvSpPr>
          <p:cNvPr id="23555" name="Slide Number Placeholder 3"/>
          <p:cNvSpPr>
            <a:spLocks noGrp="1"/>
          </p:cNvSpPr>
          <p:nvPr>
            <p:ph type="sldNum" sz="quarter" idx="5"/>
          </p:nvPr>
        </p:nvSpPr>
        <p:spPr>
          <a:noFill/>
        </p:spPr>
        <p:txBody>
          <a:bodyPr/>
          <a:lstStyle/>
          <a:p>
            <a:fld id="{B5637242-2185-4A0B-AAEA-02FA06DF752A}" type="slidenum">
              <a:rPr lang="en-US" smtClean="0"/>
              <a:pPr/>
              <a:t>4</a:t>
            </a:fld>
            <a:endParaRPr lang="en-US" smtClean="0"/>
          </a:p>
        </p:txBody>
      </p:sp>
      <p:sp>
        <p:nvSpPr>
          <p:cNvPr id="23556" name="Date Placeholder 4"/>
          <p:cNvSpPr>
            <a:spLocks noGrp="1"/>
          </p:cNvSpPr>
          <p:nvPr>
            <p:ph type="dt" sz="quarter" idx="1"/>
          </p:nvPr>
        </p:nvSpPr>
        <p:spPr>
          <a:noFill/>
        </p:spPr>
        <p:txBody>
          <a:bodyPr/>
          <a:lstStyle/>
          <a:p>
            <a:endParaRPr lang="tr-TR" smtClean="0"/>
          </a:p>
        </p:txBody>
      </p:sp>
      <p:sp>
        <p:nvSpPr>
          <p:cNvPr id="23557"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312219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tr-TR" smtClean="0"/>
          </a:p>
        </p:txBody>
      </p:sp>
      <p:sp>
        <p:nvSpPr>
          <p:cNvPr id="25603" name="Slide Number Placeholder 3"/>
          <p:cNvSpPr>
            <a:spLocks noGrp="1"/>
          </p:cNvSpPr>
          <p:nvPr>
            <p:ph type="sldNum" sz="quarter" idx="5"/>
          </p:nvPr>
        </p:nvSpPr>
        <p:spPr>
          <a:noFill/>
        </p:spPr>
        <p:txBody>
          <a:bodyPr/>
          <a:lstStyle/>
          <a:p>
            <a:fld id="{0017A4F8-DEA5-4040-BAD5-DDD68560E7FA}" type="slidenum">
              <a:rPr lang="en-US" smtClean="0"/>
              <a:pPr/>
              <a:t>5</a:t>
            </a:fld>
            <a:endParaRPr lang="en-US" smtClean="0"/>
          </a:p>
        </p:txBody>
      </p:sp>
      <p:sp>
        <p:nvSpPr>
          <p:cNvPr id="25604" name="Date Placeholder 4"/>
          <p:cNvSpPr>
            <a:spLocks noGrp="1"/>
          </p:cNvSpPr>
          <p:nvPr>
            <p:ph type="dt" sz="quarter" idx="1"/>
          </p:nvPr>
        </p:nvSpPr>
        <p:spPr>
          <a:noFill/>
        </p:spPr>
        <p:txBody>
          <a:bodyPr/>
          <a:lstStyle/>
          <a:p>
            <a:endParaRPr lang="tr-TR" smtClean="0"/>
          </a:p>
        </p:txBody>
      </p:sp>
      <p:sp>
        <p:nvSpPr>
          <p:cNvPr id="25605"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137846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tr-TR" smtClean="0"/>
          </a:p>
        </p:txBody>
      </p:sp>
      <p:sp>
        <p:nvSpPr>
          <p:cNvPr id="27651" name="Slide Number Placeholder 3"/>
          <p:cNvSpPr>
            <a:spLocks noGrp="1"/>
          </p:cNvSpPr>
          <p:nvPr>
            <p:ph type="sldNum" sz="quarter" idx="5"/>
          </p:nvPr>
        </p:nvSpPr>
        <p:spPr>
          <a:noFill/>
        </p:spPr>
        <p:txBody>
          <a:bodyPr/>
          <a:lstStyle/>
          <a:p>
            <a:fld id="{60903447-492C-4BA5-AC72-21FE07135E39}" type="slidenum">
              <a:rPr lang="en-US" smtClean="0"/>
              <a:pPr/>
              <a:t>6</a:t>
            </a:fld>
            <a:endParaRPr lang="en-US" smtClean="0"/>
          </a:p>
        </p:txBody>
      </p:sp>
      <p:sp>
        <p:nvSpPr>
          <p:cNvPr id="27652" name="Date Placeholder 4"/>
          <p:cNvSpPr>
            <a:spLocks noGrp="1"/>
          </p:cNvSpPr>
          <p:nvPr>
            <p:ph type="dt" sz="quarter" idx="1"/>
          </p:nvPr>
        </p:nvSpPr>
        <p:spPr>
          <a:noFill/>
        </p:spPr>
        <p:txBody>
          <a:bodyPr/>
          <a:lstStyle/>
          <a:p>
            <a:endParaRPr lang="tr-TR" smtClean="0"/>
          </a:p>
        </p:txBody>
      </p:sp>
      <p:sp>
        <p:nvSpPr>
          <p:cNvPr id="27653"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400847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tr-TR" smtClean="0"/>
          </a:p>
        </p:txBody>
      </p:sp>
      <p:sp>
        <p:nvSpPr>
          <p:cNvPr id="29699" name="Slide Number Placeholder 3"/>
          <p:cNvSpPr>
            <a:spLocks noGrp="1"/>
          </p:cNvSpPr>
          <p:nvPr>
            <p:ph type="sldNum" sz="quarter" idx="5"/>
          </p:nvPr>
        </p:nvSpPr>
        <p:spPr>
          <a:noFill/>
        </p:spPr>
        <p:txBody>
          <a:bodyPr/>
          <a:lstStyle/>
          <a:p>
            <a:fld id="{2BFA0516-B9E6-4486-ACB3-BAE9D33C27AB}" type="slidenum">
              <a:rPr lang="en-US" smtClean="0"/>
              <a:pPr/>
              <a:t>7</a:t>
            </a:fld>
            <a:endParaRPr lang="en-US" smtClean="0"/>
          </a:p>
        </p:txBody>
      </p:sp>
      <p:sp>
        <p:nvSpPr>
          <p:cNvPr id="29700" name="Date Placeholder 4"/>
          <p:cNvSpPr>
            <a:spLocks noGrp="1"/>
          </p:cNvSpPr>
          <p:nvPr>
            <p:ph type="dt" sz="quarter" idx="1"/>
          </p:nvPr>
        </p:nvSpPr>
        <p:spPr>
          <a:noFill/>
        </p:spPr>
        <p:txBody>
          <a:bodyPr/>
          <a:lstStyle/>
          <a:p>
            <a:endParaRPr lang="tr-TR" smtClean="0"/>
          </a:p>
        </p:txBody>
      </p:sp>
      <p:sp>
        <p:nvSpPr>
          <p:cNvPr id="29701" name="Footer Placeholder 5"/>
          <p:cNvSpPr>
            <a:spLocks noGrp="1"/>
          </p:cNvSpPr>
          <p:nvPr>
            <p:ph type="ftr" sz="quarter" idx="4"/>
          </p:nvPr>
        </p:nvSpPr>
        <p:spPr>
          <a:noFill/>
        </p:spPr>
        <p:txBody>
          <a:bodyPr/>
          <a:lstStyle/>
          <a:p>
            <a:endParaRPr lang="tr-TR" smtClean="0"/>
          </a:p>
        </p:txBody>
      </p:sp>
    </p:spTree>
    <p:extLst>
      <p:ext uri="{BB962C8B-B14F-4D97-AF65-F5344CB8AC3E}">
        <p14:creationId xmlns:p14="http://schemas.microsoft.com/office/powerpoint/2010/main" val="123596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tr-TR" smtClean="0"/>
          </a:p>
        </p:txBody>
      </p:sp>
      <p:sp>
        <p:nvSpPr>
          <p:cNvPr id="31747" name="Date Placeholder 3"/>
          <p:cNvSpPr>
            <a:spLocks noGrp="1"/>
          </p:cNvSpPr>
          <p:nvPr>
            <p:ph type="dt" sz="quarter" idx="1"/>
          </p:nvPr>
        </p:nvSpPr>
        <p:spPr>
          <a:noFill/>
        </p:spPr>
        <p:txBody>
          <a:bodyPr/>
          <a:lstStyle/>
          <a:p>
            <a:endParaRPr lang="tr-TR" smtClean="0"/>
          </a:p>
        </p:txBody>
      </p:sp>
      <p:sp>
        <p:nvSpPr>
          <p:cNvPr id="31748" name="Footer Placeholder 4"/>
          <p:cNvSpPr>
            <a:spLocks noGrp="1"/>
          </p:cNvSpPr>
          <p:nvPr>
            <p:ph type="ftr" sz="quarter" idx="4"/>
          </p:nvPr>
        </p:nvSpPr>
        <p:spPr>
          <a:noFill/>
        </p:spPr>
        <p:txBody>
          <a:bodyPr/>
          <a:lstStyle/>
          <a:p>
            <a:endParaRPr lang="tr-TR" smtClean="0"/>
          </a:p>
        </p:txBody>
      </p:sp>
      <p:sp>
        <p:nvSpPr>
          <p:cNvPr id="31749" name="Slide Number Placeholder 5"/>
          <p:cNvSpPr>
            <a:spLocks noGrp="1"/>
          </p:cNvSpPr>
          <p:nvPr>
            <p:ph type="sldNum" sz="quarter" idx="5"/>
          </p:nvPr>
        </p:nvSpPr>
        <p:spPr>
          <a:noFill/>
        </p:spPr>
        <p:txBody>
          <a:bodyPr/>
          <a:lstStyle/>
          <a:p>
            <a:fld id="{8ADE0C9B-4F5C-4570-916D-DFEAF3E946D3}" type="slidenum">
              <a:rPr lang="en-US" smtClean="0"/>
              <a:pPr/>
              <a:t>8</a:t>
            </a:fld>
            <a:endParaRPr lang="en-US" smtClean="0"/>
          </a:p>
        </p:txBody>
      </p:sp>
    </p:spTree>
    <p:extLst>
      <p:ext uri="{BB962C8B-B14F-4D97-AF65-F5344CB8AC3E}">
        <p14:creationId xmlns:p14="http://schemas.microsoft.com/office/powerpoint/2010/main" val="90168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tr-TR" smtClean="0"/>
          </a:p>
        </p:txBody>
      </p:sp>
      <p:sp>
        <p:nvSpPr>
          <p:cNvPr id="33795" name="Date Placeholder 3"/>
          <p:cNvSpPr>
            <a:spLocks noGrp="1"/>
          </p:cNvSpPr>
          <p:nvPr>
            <p:ph type="dt" sz="quarter" idx="1"/>
          </p:nvPr>
        </p:nvSpPr>
        <p:spPr>
          <a:noFill/>
        </p:spPr>
        <p:txBody>
          <a:bodyPr/>
          <a:lstStyle/>
          <a:p>
            <a:endParaRPr lang="tr-TR" smtClean="0"/>
          </a:p>
        </p:txBody>
      </p:sp>
      <p:sp>
        <p:nvSpPr>
          <p:cNvPr id="33796" name="Footer Placeholder 4"/>
          <p:cNvSpPr>
            <a:spLocks noGrp="1"/>
          </p:cNvSpPr>
          <p:nvPr>
            <p:ph type="ftr" sz="quarter" idx="4"/>
          </p:nvPr>
        </p:nvSpPr>
        <p:spPr>
          <a:noFill/>
        </p:spPr>
        <p:txBody>
          <a:bodyPr/>
          <a:lstStyle/>
          <a:p>
            <a:endParaRPr lang="tr-TR" smtClean="0"/>
          </a:p>
        </p:txBody>
      </p:sp>
      <p:sp>
        <p:nvSpPr>
          <p:cNvPr id="33797" name="Slide Number Placeholder 5"/>
          <p:cNvSpPr>
            <a:spLocks noGrp="1"/>
          </p:cNvSpPr>
          <p:nvPr>
            <p:ph type="sldNum" sz="quarter" idx="5"/>
          </p:nvPr>
        </p:nvSpPr>
        <p:spPr>
          <a:noFill/>
        </p:spPr>
        <p:txBody>
          <a:bodyPr/>
          <a:lstStyle/>
          <a:p>
            <a:fld id="{B78038A7-3F04-4A73-AD9A-578EF2596BD8}" type="slidenum">
              <a:rPr lang="en-US" smtClean="0"/>
              <a:pPr/>
              <a:t>9</a:t>
            </a:fld>
            <a:endParaRPr lang="en-US" smtClean="0"/>
          </a:p>
        </p:txBody>
      </p:sp>
    </p:spTree>
    <p:extLst>
      <p:ext uri="{BB962C8B-B14F-4D97-AF65-F5344CB8AC3E}">
        <p14:creationId xmlns:p14="http://schemas.microsoft.com/office/powerpoint/2010/main" val="70823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989138"/>
            <a:ext cx="6994525" cy="1371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235075" y="3627438"/>
            <a:ext cx="5759450" cy="1635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5"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6" name="Rectangle 6"/>
          <p:cNvSpPr>
            <a:spLocks noGrp="1" noChangeArrowheads="1"/>
          </p:cNvSpPr>
          <p:nvPr>
            <p:ph type="sldNum" sz="quarter" idx="12"/>
          </p:nvPr>
        </p:nvSpPr>
        <p:spPr>
          <a:ln/>
        </p:spPr>
        <p:txBody>
          <a:bodyPr/>
          <a:lstStyle>
            <a:lvl1pPr>
              <a:defRPr/>
            </a:lvl1pPr>
          </a:lstStyle>
          <a:p>
            <a:r>
              <a:rPr lang="en-US"/>
              <a:t>1-</a:t>
            </a:r>
            <a:fld id="{14C101E8-D322-43C1-A0AF-0508FE2D693A}" type="slidenum">
              <a:rPr lang="en-US"/>
              <a:pPr/>
              <a:t>‹#›</a:t>
            </a:fld>
            <a:endParaRPr lang="en-US" sz="13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5"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6" name="Rectangle 6"/>
          <p:cNvSpPr>
            <a:spLocks noGrp="1" noChangeArrowheads="1"/>
          </p:cNvSpPr>
          <p:nvPr>
            <p:ph type="sldNum" sz="quarter" idx="12"/>
          </p:nvPr>
        </p:nvSpPr>
        <p:spPr>
          <a:ln/>
        </p:spPr>
        <p:txBody>
          <a:bodyPr/>
          <a:lstStyle>
            <a:lvl1pPr>
              <a:defRPr/>
            </a:lvl1pPr>
          </a:lstStyle>
          <a:p>
            <a:r>
              <a:rPr lang="en-US"/>
              <a:t>1-</a:t>
            </a:r>
            <a:fld id="{02C036A0-E6E9-4008-A53F-45E0692E69F8}" type="slidenum">
              <a:rPr lang="en-US"/>
              <a:pPr/>
              <a:t>‹#›</a:t>
            </a:fld>
            <a:endParaRPr lang="en-US" sz="13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62638" y="152400"/>
            <a:ext cx="1749425"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100638"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5"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6" name="Rectangle 6"/>
          <p:cNvSpPr>
            <a:spLocks noGrp="1" noChangeArrowheads="1"/>
          </p:cNvSpPr>
          <p:nvPr>
            <p:ph type="sldNum" sz="quarter" idx="12"/>
          </p:nvPr>
        </p:nvSpPr>
        <p:spPr>
          <a:ln/>
        </p:spPr>
        <p:txBody>
          <a:bodyPr/>
          <a:lstStyle>
            <a:lvl1pPr>
              <a:defRPr/>
            </a:lvl1pPr>
          </a:lstStyle>
          <a:p>
            <a:r>
              <a:rPr lang="en-US"/>
              <a:t>1-</a:t>
            </a:r>
            <a:fld id="{4A31F9A0-8AB3-41D3-A50B-063F1038F28A}" type="slidenum">
              <a:rPr lang="en-US"/>
              <a:pPr/>
              <a:t>‹#›</a:t>
            </a:fld>
            <a:endParaRPr lang="en-US" sz="13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7538" y="1676400"/>
            <a:ext cx="3421062"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676400"/>
            <a:ext cx="3421063"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6"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7" name="Rectangle 6"/>
          <p:cNvSpPr>
            <a:spLocks noGrp="1" noChangeArrowheads="1"/>
          </p:cNvSpPr>
          <p:nvPr>
            <p:ph type="sldNum" sz="quarter" idx="12"/>
          </p:nvPr>
        </p:nvSpPr>
        <p:spPr>
          <a:ln/>
        </p:spPr>
        <p:txBody>
          <a:bodyPr/>
          <a:lstStyle>
            <a:lvl1pPr>
              <a:defRPr/>
            </a:lvl1pPr>
          </a:lstStyle>
          <a:p>
            <a:r>
              <a:rPr lang="en-US"/>
              <a:t>1-</a:t>
            </a:r>
            <a:fld id="{92AAB48A-E0B4-46B3-A723-8A85335849DD}" type="slidenum">
              <a:rPr lang="en-US"/>
              <a:pPr/>
              <a:t>‹#›</a:t>
            </a:fld>
            <a:endParaRPr lang="en-US" sz="13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5"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6" name="Rectangle 6"/>
          <p:cNvSpPr>
            <a:spLocks noGrp="1" noChangeArrowheads="1"/>
          </p:cNvSpPr>
          <p:nvPr>
            <p:ph type="sldNum" sz="quarter" idx="12"/>
          </p:nvPr>
        </p:nvSpPr>
        <p:spPr>
          <a:ln/>
        </p:spPr>
        <p:txBody>
          <a:bodyPr/>
          <a:lstStyle>
            <a:lvl1pPr>
              <a:defRPr/>
            </a:lvl1pPr>
          </a:lstStyle>
          <a:p>
            <a:r>
              <a:rPr lang="en-US"/>
              <a:t>1-</a:t>
            </a:r>
            <a:fld id="{60D73CDB-6C1E-4813-BD61-CB81E4BF4982}" type="slidenum">
              <a:rPr lang="en-US"/>
              <a:pPr/>
              <a:t>‹#›</a:t>
            </a:fld>
            <a:endParaRPr lang="en-US" sz="13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4113213"/>
            <a:ext cx="6994525" cy="12715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50875" y="2713038"/>
            <a:ext cx="6994525" cy="1400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5"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6" name="Rectangle 6"/>
          <p:cNvSpPr>
            <a:spLocks noGrp="1" noChangeArrowheads="1"/>
          </p:cNvSpPr>
          <p:nvPr>
            <p:ph type="sldNum" sz="quarter" idx="12"/>
          </p:nvPr>
        </p:nvSpPr>
        <p:spPr>
          <a:ln/>
        </p:spPr>
        <p:txBody>
          <a:bodyPr/>
          <a:lstStyle>
            <a:lvl1pPr>
              <a:defRPr/>
            </a:lvl1pPr>
          </a:lstStyle>
          <a:p>
            <a:r>
              <a:rPr lang="en-US"/>
              <a:t>1-</a:t>
            </a:r>
            <a:fld id="{095A75B7-5787-4FEA-8E92-5D2F62E98AE7}" type="slidenum">
              <a:rPr lang="en-US"/>
              <a:pPr/>
              <a:t>‹#›</a:t>
            </a:fld>
            <a:endParaRPr lang="en-US" sz="13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538" y="1676400"/>
            <a:ext cx="3421062"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676400"/>
            <a:ext cx="3421063"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6"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7" name="Rectangle 6"/>
          <p:cNvSpPr>
            <a:spLocks noGrp="1" noChangeArrowheads="1"/>
          </p:cNvSpPr>
          <p:nvPr>
            <p:ph type="sldNum" sz="quarter" idx="12"/>
          </p:nvPr>
        </p:nvSpPr>
        <p:spPr>
          <a:ln/>
        </p:spPr>
        <p:txBody>
          <a:bodyPr/>
          <a:lstStyle>
            <a:lvl1pPr>
              <a:defRPr/>
            </a:lvl1pPr>
          </a:lstStyle>
          <a:p>
            <a:r>
              <a:rPr lang="en-US"/>
              <a:t>1-</a:t>
            </a:r>
            <a:fld id="{BC9256BD-5FE3-433D-B101-AE391A8495D5}" type="slidenum">
              <a:rPr lang="en-US"/>
              <a:pPr/>
              <a:t>‹#›</a:t>
            </a:fld>
            <a:endParaRPr lang="en-US" sz="13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7407275"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163" y="1433513"/>
            <a:ext cx="3636962"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163" y="2030413"/>
            <a:ext cx="3636962"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79888" y="1433513"/>
            <a:ext cx="3638550" cy="596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9888" y="2030413"/>
            <a:ext cx="3638550"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8"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9" name="Rectangle 6"/>
          <p:cNvSpPr>
            <a:spLocks noGrp="1" noChangeArrowheads="1"/>
          </p:cNvSpPr>
          <p:nvPr>
            <p:ph type="sldNum" sz="quarter" idx="12"/>
          </p:nvPr>
        </p:nvSpPr>
        <p:spPr>
          <a:ln/>
        </p:spPr>
        <p:txBody>
          <a:bodyPr/>
          <a:lstStyle>
            <a:lvl1pPr>
              <a:defRPr/>
            </a:lvl1pPr>
          </a:lstStyle>
          <a:p>
            <a:r>
              <a:rPr lang="en-US"/>
              <a:t>1-</a:t>
            </a:r>
            <a:fld id="{461EEFE3-65B9-4BC7-9371-E592578C916A}" type="slidenum">
              <a:rPr lang="en-US"/>
              <a:pPr/>
              <a:t>‹#›</a:t>
            </a:fld>
            <a:endParaRPr lang="en-US" sz="13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4"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5" name="Rectangle 6"/>
          <p:cNvSpPr>
            <a:spLocks noGrp="1" noChangeArrowheads="1"/>
          </p:cNvSpPr>
          <p:nvPr>
            <p:ph type="sldNum" sz="quarter" idx="12"/>
          </p:nvPr>
        </p:nvSpPr>
        <p:spPr>
          <a:ln/>
        </p:spPr>
        <p:txBody>
          <a:bodyPr/>
          <a:lstStyle>
            <a:lvl1pPr>
              <a:defRPr/>
            </a:lvl1pPr>
          </a:lstStyle>
          <a:p>
            <a:r>
              <a:rPr lang="en-US"/>
              <a:t>1-</a:t>
            </a:r>
            <a:fld id="{3D567EFD-AC05-4C8A-A12F-9C202E42C2EA}" type="slidenum">
              <a:rPr lang="en-US"/>
              <a:pPr/>
              <a:t>‹#›</a:t>
            </a:fld>
            <a:endParaRPr lang="en-US" sz="13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3"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4" name="Rectangle 6"/>
          <p:cNvSpPr>
            <a:spLocks noGrp="1" noChangeArrowheads="1"/>
          </p:cNvSpPr>
          <p:nvPr>
            <p:ph type="sldNum" sz="quarter" idx="12"/>
          </p:nvPr>
        </p:nvSpPr>
        <p:spPr>
          <a:ln/>
        </p:spPr>
        <p:txBody>
          <a:bodyPr/>
          <a:lstStyle>
            <a:lvl1pPr>
              <a:defRPr/>
            </a:lvl1pPr>
          </a:lstStyle>
          <a:p>
            <a:r>
              <a:rPr lang="en-US"/>
              <a:t>1-</a:t>
            </a:r>
            <a:fld id="{CAE9B5B2-BAEE-4FF8-9D4E-915CB8FEDBA6}" type="slidenum">
              <a:rPr lang="en-US"/>
              <a:pPr/>
              <a:t>‹#›</a:t>
            </a:fld>
            <a:endParaRPr lang="en-US" sz="13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55588"/>
            <a:ext cx="2708275" cy="10842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217863" y="255588"/>
            <a:ext cx="4600575" cy="5462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163" y="1339850"/>
            <a:ext cx="2708275"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6"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7" name="Rectangle 6"/>
          <p:cNvSpPr>
            <a:spLocks noGrp="1" noChangeArrowheads="1"/>
          </p:cNvSpPr>
          <p:nvPr>
            <p:ph type="sldNum" sz="quarter" idx="12"/>
          </p:nvPr>
        </p:nvSpPr>
        <p:spPr>
          <a:ln/>
        </p:spPr>
        <p:txBody>
          <a:bodyPr/>
          <a:lstStyle>
            <a:lvl1pPr>
              <a:defRPr/>
            </a:lvl1pPr>
          </a:lstStyle>
          <a:p>
            <a:r>
              <a:rPr lang="en-US"/>
              <a:t>1-</a:t>
            </a:r>
            <a:fld id="{9AA30315-6708-4C4B-8F31-2B0BC9012A5C}" type="slidenum">
              <a:rPr lang="en-US"/>
              <a:pPr/>
              <a:t>‹#›</a:t>
            </a:fld>
            <a:endParaRPr lang="en-US" sz="13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479925"/>
            <a:ext cx="4938713" cy="5302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12900" y="571500"/>
            <a:ext cx="4938713" cy="3840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612900" y="5010150"/>
            <a:ext cx="4938713" cy="750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Lecture slides for Engineering Economy,                        7th ed., Blank and Tarquin</a:t>
            </a:r>
            <a:endParaRPr lang="en-US" sz="1300"/>
          </a:p>
        </p:txBody>
      </p:sp>
      <p:sp>
        <p:nvSpPr>
          <p:cNvPr id="6" name="Rectangle 5"/>
          <p:cNvSpPr>
            <a:spLocks noGrp="1" noChangeArrowheads="1"/>
          </p:cNvSpPr>
          <p:nvPr>
            <p:ph type="ftr" sz="quarter" idx="11"/>
          </p:nvPr>
        </p:nvSpPr>
        <p:spPr>
          <a:ln/>
        </p:spPr>
        <p:txBody>
          <a:bodyPr/>
          <a:lstStyle>
            <a:lvl1pPr>
              <a:defRPr/>
            </a:lvl1pPr>
          </a:lstStyle>
          <a:p>
            <a:r>
              <a:rPr lang="en-US"/>
              <a:t>© 2012 by McGraw-Hill, New York, N.Y All Rights Reserved</a:t>
            </a:r>
          </a:p>
        </p:txBody>
      </p:sp>
      <p:sp>
        <p:nvSpPr>
          <p:cNvPr id="7" name="Rectangle 6"/>
          <p:cNvSpPr>
            <a:spLocks noGrp="1" noChangeArrowheads="1"/>
          </p:cNvSpPr>
          <p:nvPr>
            <p:ph type="sldNum" sz="quarter" idx="12"/>
          </p:nvPr>
        </p:nvSpPr>
        <p:spPr>
          <a:ln/>
        </p:spPr>
        <p:txBody>
          <a:bodyPr/>
          <a:lstStyle>
            <a:lvl1pPr>
              <a:defRPr/>
            </a:lvl1pPr>
          </a:lstStyle>
          <a:p>
            <a:r>
              <a:rPr lang="en-US"/>
              <a:t>1-</a:t>
            </a:r>
            <a:fld id="{76E785C2-783F-45D7-A29F-014351C7DF41}" type="slidenum">
              <a:rPr lang="en-US"/>
              <a:pPr/>
              <a:t>‹#›</a:t>
            </a:fld>
            <a:endParaRPr lang="en-US" sz="13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17538" y="1676400"/>
            <a:ext cx="6994525" cy="4013200"/>
          </a:xfrm>
          <a:prstGeom prst="rect">
            <a:avLst/>
          </a:prstGeom>
          <a:noFill/>
          <a:ln w="9525">
            <a:noFill/>
            <a:miter lim="800000"/>
            <a:headEnd/>
            <a:tailEnd/>
          </a:ln>
        </p:spPr>
        <p:txBody>
          <a:bodyPr vert="horz" wrap="square" lIns="83594" tIns="41797" rIns="83594" bIns="417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17538" y="5832475"/>
            <a:ext cx="2743200" cy="425450"/>
          </a:xfrm>
          <a:prstGeom prst="rect">
            <a:avLst/>
          </a:prstGeom>
          <a:noFill/>
          <a:ln w="9525">
            <a:noFill/>
            <a:miter lim="800000"/>
            <a:headEnd/>
            <a:tailEnd/>
          </a:ln>
          <a:effectLst/>
        </p:spPr>
        <p:txBody>
          <a:bodyPr vert="horz" wrap="square" lIns="83594" tIns="41797" rIns="83594" bIns="41797" numCol="1" anchor="t" anchorCtr="0" compatLnSpc="1">
            <a:prstTxWarp prst="textNoShape">
              <a:avLst/>
            </a:prstTxWarp>
          </a:bodyPr>
          <a:lstStyle>
            <a:lvl1pPr eaLnBrk="0" hangingPunct="0">
              <a:defRPr sz="900"/>
            </a:lvl1pPr>
          </a:lstStyle>
          <a:p>
            <a:r>
              <a:rPr lang="en-US"/>
              <a:t>Lecture slides for Engineering Economy,                        7th ed., Blank and Tarquin</a:t>
            </a:r>
            <a:endParaRPr lang="en-US" sz="1300"/>
          </a:p>
        </p:txBody>
      </p:sp>
      <p:sp>
        <p:nvSpPr>
          <p:cNvPr id="1029" name="Rectangle 5"/>
          <p:cNvSpPr>
            <a:spLocks noGrp="1" noChangeArrowheads="1"/>
          </p:cNvSpPr>
          <p:nvPr>
            <p:ph type="ftr" sz="quarter" idx="3"/>
          </p:nvPr>
        </p:nvSpPr>
        <p:spPr bwMode="auto">
          <a:xfrm>
            <a:off x="5105400" y="5827713"/>
            <a:ext cx="2895600" cy="420687"/>
          </a:xfrm>
          <a:prstGeom prst="rect">
            <a:avLst/>
          </a:prstGeom>
          <a:noFill/>
          <a:ln w="9525">
            <a:noFill/>
            <a:miter lim="800000"/>
            <a:headEnd/>
            <a:tailEnd/>
          </a:ln>
          <a:effectLst/>
        </p:spPr>
        <p:txBody>
          <a:bodyPr vert="horz" wrap="square" lIns="83594" tIns="41797" rIns="83594" bIns="41797" numCol="1" anchor="t" anchorCtr="0" compatLnSpc="1">
            <a:prstTxWarp prst="textNoShape">
              <a:avLst/>
            </a:prstTxWarp>
          </a:bodyPr>
          <a:lstStyle>
            <a:lvl1pPr eaLnBrk="0" hangingPunct="0">
              <a:defRPr sz="900"/>
            </a:lvl1pPr>
          </a:lstStyle>
          <a:p>
            <a:r>
              <a:rPr lang="en-US"/>
              <a:t>© 2012 by McGraw-Hill, New York, N.Y All Rights Reserved</a:t>
            </a:r>
          </a:p>
        </p:txBody>
      </p:sp>
      <p:sp>
        <p:nvSpPr>
          <p:cNvPr id="1030" name="Rectangle 6"/>
          <p:cNvSpPr>
            <a:spLocks noGrp="1" noChangeArrowheads="1"/>
          </p:cNvSpPr>
          <p:nvPr>
            <p:ph type="sldNum" sz="quarter" idx="4"/>
          </p:nvPr>
        </p:nvSpPr>
        <p:spPr bwMode="auto">
          <a:xfrm>
            <a:off x="3565525" y="5832475"/>
            <a:ext cx="1098550" cy="425450"/>
          </a:xfrm>
          <a:prstGeom prst="rect">
            <a:avLst/>
          </a:prstGeom>
          <a:noFill/>
          <a:ln w="9525">
            <a:noFill/>
            <a:miter lim="800000"/>
            <a:headEnd/>
            <a:tailEnd/>
          </a:ln>
          <a:effectLst/>
        </p:spPr>
        <p:txBody>
          <a:bodyPr vert="horz" wrap="square" lIns="83594" tIns="41797" rIns="83594" bIns="41797" numCol="1" anchor="t" anchorCtr="0" compatLnSpc="1">
            <a:prstTxWarp prst="textNoShape">
              <a:avLst/>
            </a:prstTxWarp>
          </a:bodyPr>
          <a:lstStyle>
            <a:lvl1pPr algn="ctr" eaLnBrk="0" hangingPunct="0">
              <a:defRPr sz="1600"/>
            </a:lvl1pPr>
          </a:lstStyle>
          <a:p>
            <a:r>
              <a:rPr lang="en-US"/>
              <a:t>1-</a:t>
            </a:r>
            <a:fld id="{424E0ECE-4B89-477F-9F96-67B33AF8EEB8}" type="slidenum">
              <a:rPr lang="en-US"/>
              <a:pPr/>
              <a:t>‹#›</a:t>
            </a:fld>
            <a:endParaRPr lang="en-US" sz="1300"/>
          </a:p>
        </p:txBody>
      </p:sp>
      <p:sp>
        <p:nvSpPr>
          <p:cNvPr id="2" name="Rectangle 2"/>
          <p:cNvSpPr>
            <a:spLocks noGrp="1" noChangeArrowheads="1"/>
          </p:cNvSpPr>
          <p:nvPr>
            <p:ph type="title"/>
          </p:nvPr>
        </p:nvSpPr>
        <p:spPr bwMode="auto">
          <a:xfrm>
            <a:off x="609600" y="152400"/>
            <a:ext cx="6994525" cy="1066800"/>
          </a:xfrm>
          <a:prstGeom prst="rect">
            <a:avLst/>
          </a:prstGeom>
          <a:noFill/>
          <a:ln w="9525">
            <a:noFill/>
            <a:miter lim="800000"/>
            <a:headEnd/>
            <a:tailEnd/>
          </a:ln>
          <a:effectLst/>
        </p:spPr>
        <p:txBody>
          <a:bodyPr vert="horz" wrap="square" lIns="83594" tIns="41797" rIns="83594" bIns="41797"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dt="0"/>
  <p:txStyles>
    <p:titleStyle>
      <a:lvl1pPr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mj-lt"/>
          <a:ea typeface="+mj-ea"/>
          <a:cs typeface="+mj-cs"/>
        </a:defRPr>
      </a:lvl1pPr>
      <a:lvl2pPr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2pPr>
      <a:lvl3pPr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3pPr>
      <a:lvl4pPr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4pPr>
      <a:lvl5pPr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5pPr>
      <a:lvl6pPr marL="457200"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6pPr>
      <a:lvl7pPr marL="914400"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7pPr>
      <a:lvl8pPr marL="1371600"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8pPr>
      <a:lvl9pPr marL="1828800" algn="ctr" defTabSz="836613" rtl="0" eaLnBrk="0" fontAlgn="base" hangingPunct="0">
        <a:spcBef>
          <a:spcPct val="0"/>
        </a:spcBef>
        <a:spcAft>
          <a:spcPct val="0"/>
        </a:spcAft>
        <a:defRPr sz="3600" b="1">
          <a:solidFill>
            <a:srgbClr val="FF0000"/>
          </a:solidFill>
          <a:effectLst>
            <a:outerShdw blurRad="38100" dist="38100" dir="2700000" algn="tl">
              <a:srgbClr val="000000"/>
            </a:outerShdw>
          </a:effectLst>
          <a:latin typeface="Arial Narrow" pitchFamily="34" charset="0"/>
        </a:defRPr>
      </a:lvl9pPr>
    </p:titleStyle>
    <p:bodyStyle>
      <a:lvl1pPr marL="312738" indent="-312738" algn="l" defTabSz="836613" rtl="0" eaLnBrk="0" fontAlgn="base" hangingPunct="0">
        <a:spcBef>
          <a:spcPct val="20000"/>
        </a:spcBef>
        <a:spcAft>
          <a:spcPct val="0"/>
        </a:spcAft>
        <a:buClr>
          <a:srgbClr val="3333CC"/>
        </a:buClr>
        <a:buFont typeface="Wingdings" pitchFamily="2" charset="2"/>
        <a:buChar char="q"/>
        <a:defRPr sz="2800" b="1">
          <a:solidFill>
            <a:schemeClr val="tx1"/>
          </a:solidFill>
          <a:latin typeface="+mn-lt"/>
          <a:ea typeface="+mn-ea"/>
          <a:cs typeface="+mn-cs"/>
        </a:defRPr>
      </a:lvl1pPr>
      <a:lvl2pPr marL="679450" indent="-261938" algn="l" defTabSz="836613" rtl="0" eaLnBrk="0" fontAlgn="base" hangingPunct="0">
        <a:spcBef>
          <a:spcPct val="20000"/>
        </a:spcBef>
        <a:spcAft>
          <a:spcPct val="0"/>
        </a:spcAft>
        <a:buClr>
          <a:srgbClr val="FF0000"/>
        </a:buClr>
        <a:buSzPct val="95000"/>
        <a:buFont typeface="Wingdings" pitchFamily="2" charset="2"/>
        <a:buChar char="Ø"/>
        <a:defRPr sz="2400" b="1">
          <a:solidFill>
            <a:schemeClr val="tx1"/>
          </a:solidFill>
          <a:latin typeface="+mn-lt"/>
        </a:defRPr>
      </a:lvl2pPr>
      <a:lvl3pPr marL="1044575" indent="-207963" algn="l" defTabSz="836613" rtl="0" eaLnBrk="0" fontAlgn="base" hangingPunct="0">
        <a:spcBef>
          <a:spcPct val="20000"/>
        </a:spcBef>
        <a:spcAft>
          <a:spcPct val="0"/>
        </a:spcAft>
        <a:buClr>
          <a:srgbClr val="009900"/>
        </a:buClr>
        <a:buSzPct val="95000"/>
        <a:buFont typeface="Wingdings" pitchFamily="2" charset="2"/>
        <a:buChar char="v"/>
        <a:defRPr sz="2000" b="1">
          <a:solidFill>
            <a:schemeClr val="tx1"/>
          </a:solidFill>
          <a:latin typeface="+mn-lt"/>
        </a:defRPr>
      </a:lvl3pPr>
      <a:lvl4pPr marL="1463675" indent="-209550" algn="l" defTabSz="836613" rtl="0" eaLnBrk="0" fontAlgn="base" hangingPunct="0">
        <a:spcBef>
          <a:spcPct val="20000"/>
        </a:spcBef>
        <a:spcAft>
          <a:spcPct val="0"/>
        </a:spcAft>
        <a:buClr>
          <a:schemeClr val="accent2"/>
        </a:buClr>
        <a:buChar char="o"/>
        <a:defRPr sz="2000" b="1">
          <a:solidFill>
            <a:schemeClr val="tx1"/>
          </a:solidFill>
          <a:latin typeface="+mn-lt"/>
        </a:defRPr>
      </a:lvl4pPr>
      <a:lvl5pPr marL="1881188" indent="-209550" algn="l" defTabSz="836613" rtl="0" eaLnBrk="0" fontAlgn="base" hangingPunct="0">
        <a:spcBef>
          <a:spcPct val="20000"/>
        </a:spcBef>
        <a:spcAft>
          <a:spcPct val="0"/>
        </a:spcAft>
        <a:buClr>
          <a:schemeClr val="tx1"/>
        </a:buClr>
        <a:buFont typeface="Wingdings" pitchFamily="2" charset="2"/>
        <a:buChar char="§"/>
        <a:defRPr sz="2000" b="1">
          <a:solidFill>
            <a:schemeClr val="tx1"/>
          </a:solidFill>
          <a:latin typeface="+mn-lt"/>
        </a:defRPr>
      </a:lvl5pPr>
      <a:lvl6pPr marL="2338388" indent="-209550" algn="l" defTabSz="836613" rtl="0" eaLnBrk="0" fontAlgn="base" hangingPunct="0">
        <a:spcBef>
          <a:spcPct val="20000"/>
        </a:spcBef>
        <a:spcAft>
          <a:spcPct val="0"/>
        </a:spcAft>
        <a:buClr>
          <a:schemeClr val="tx1"/>
        </a:buClr>
        <a:buFont typeface="Wingdings" pitchFamily="2" charset="2"/>
        <a:buChar char="§"/>
        <a:defRPr sz="2000" b="1">
          <a:solidFill>
            <a:schemeClr val="tx1"/>
          </a:solidFill>
          <a:latin typeface="+mn-lt"/>
        </a:defRPr>
      </a:lvl6pPr>
      <a:lvl7pPr marL="2795588" indent="-209550" algn="l" defTabSz="836613" rtl="0" eaLnBrk="0" fontAlgn="base" hangingPunct="0">
        <a:spcBef>
          <a:spcPct val="20000"/>
        </a:spcBef>
        <a:spcAft>
          <a:spcPct val="0"/>
        </a:spcAft>
        <a:buClr>
          <a:schemeClr val="tx1"/>
        </a:buClr>
        <a:buFont typeface="Wingdings" pitchFamily="2" charset="2"/>
        <a:buChar char="§"/>
        <a:defRPr sz="2000" b="1">
          <a:solidFill>
            <a:schemeClr val="tx1"/>
          </a:solidFill>
          <a:latin typeface="+mn-lt"/>
        </a:defRPr>
      </a:lvl7pPr>
      <a:lvl8pPr marL="3252788" indent="-209550" algn="l" defTabSz="836613" rtl="0" eaLnBrk="0" fontAlgn="base" hangingPunct="0">
        <a:spcBef>
          <a:spcPct val="20000"/>
        </a:spcBef>
        <a:spcAft>
          <a:spcPct val="0"/>
        </a:spcAft>
        <a:buClr>
          <a:schemeClr val="tx1"/>
        </a:buClr>
        <a:buFont typeface="Wingdings" pitchFamily="2" charset="2"/>
        <a:buChar char="§"/>
        <a:defRPr sz="2000" b="1">
          <a:solidFill>
            <a:schemeClr val="tx1"/>
          </a:solidFill>
          <a:latin typeface="+mn-lt"/>
        </a:defRPr>
      </a:lvl8pPr>
      <a:lvl9pPr marL="3709988" indent="-209550" algn="l" defTabSz="836613" rtl="0" eaLnBrk="0" fontAlgn="base" hangingPunct="0">
        <a:spcBef>
          <a:spcPct val="20000"/>
        </a:spcBef>
        <a:spcAft>
          <a:spcPct val="0"/>
        </a:spcAft>
        <a:buClr>
          <a:schemeClr val="tx1"/>
        </a:buClr>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catalogs.mhhe.com/mhhe/home.d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5"/>
          <p:cNvSpPr>
            <a:spLocks noGrp="1"/>
          </p:cNvSpPr>
          <p:nvPr>
            <p:ph type="ftr" sz="quarter" idx="11"/>
          </p:nvPr>
        </p:nvSpPr>
        <p:spPr>
          <a:noFill/>
        </p:spPr>
        <p:txBody>
          <a:bodyPr/>
          <a:lstStyle/>
          <a:p>
            <a:pPr defTabSz="836613"/>
            <a:r>
              <a:rPr lang="en-US"/>
              <a:t>© 2012 by McGraw-Hill, New York, N.Y All Rights Reserved</a:t>
            </a:r>
          </a:p>
        </p:txBody>
      </p:sp>
      <p:sp>
        <p:nvSpPr>
          <p:cNvPr id="16386" name="Slide Number Placeholder 6"/>
          <p:cNvSpPr>
            <a:spLocks noGrp="1"/>
          </p:cNvSpPr>
          <p:nvPr>
            <p:ph type="sldNum" sz="quarter" idx="12"/>
          </p:nvPr>
        </p:nvSpPr>
        <p:spPr>
          <a:noFill/>
        </p:spPr>
        <p:txBody>
          <a:bodyPr/>
          <a:lstStyle/>
          <a:p>
            <a:pPr defTabSz="836613"/>
            <a:r>
              <a:rPr lang="en-US"/>
              <a:t>1-</a:t>
            </a:r>
            <a:fld id="{C1B3B339-3BFB-4B6F-B9F0-E25BF075FFEA}" type="slidenum">
              <a:rPr lang="en-US"/>
              <a:pPr defTabSz="836613"/>
              <a:t>1</a:t>
            </a:fld>
            <a:endParaRPr lang="en-US" sz="1300"/>
          </a:p>
        </p:txBody>
      </p:sp>
      <p:sp>
        <p:nvSpPr>
          <p:cNvPr id="16387" name="Text Box 2065"/>
          <p:cNvSpPr txBox="1">
            <a:spLocks noChangeArrowheads="1"/>
          </p:cNvSpPr>
          <p:nvPr/>
        </p:nvSpPr>
        <p:spPr bwMode="auto">
          <a:xfrm>
            <a:off x="5257800" y="2209800"/>
            <a:ext cx="2590800" cy="2278063"/>
          </a:xfrm>
          <a:prstGeom prst="rect">
            <a:avLst/>
          </a:prstGeom>
          <a:noFill/>
          <a:ln w="9525">
            <a:noFill/>
            <a:miter lim="800000"/>
            <a:headEnd/>
            <a:tailEnd/>
          </a:ln>
        </p:spPr>
        <p:txBody>
          <a:bodyPr>
            <a:spAutoFit/>
          </a:bodyPr>
          <a:lstStyle/>
          <a:p>
            <a:pPr algn="ctr" eaLnBrk="0" hangingPunct="0">
              <a:spcBef>
                <a:spcPct val="50000"/>
              </a:spcBef>
            </a:pPr>
            <a:r>
              <a:rPr lang="en-US" sz="1600" b="1"/>
              <a:t>Lecture slides to accompany</a:t>
            </a:r>
          </a:p>
          <a:p>
            <a:pPr algn="ctr" eaLnBrk="0" hangingPunct="0">
              <a:spcBef>
                <a:spcPct val="50000"/>
              </a:spcBef>
            </a:pPr>
            <a:r>
              <a:rPr lang="en-US" sz="2000" b="1" i="1">
                <a:solidFill>
                  <a:srgbClr val="FF0000"/>
                </a:solidFill>
              </a:rPr>
              <a:t>Engineering Economy</a:t>
            </a:r>
          </a:p>
          <a:p>
            <a:pPr algn="ctr" eaLnBrk="0" hangingPunct="0">
              <a:spcBef>
                <a:spcPct val="50000"/>
              </a:spcBef>
            </a:pPr>
            <a:r>
              <a:rPr lang="en-US" sz="1600" b="1"/>
              <a:t>7</a:t>
            </a:r>
            <a:r>
              <a:rPr lang="en-US" sz="1600" b="1" baseline="30000"/>
              <a:t>th</a:t>
            </a:r>
            <a:r>
              <a:rPr lang="en-US" sz="1600" b="1"/>
              <a:t> edition</a:t>
            </a:r>
          </a:p>
          <a:p>
            <a:pPr algn="ctr" eaLnBrk="0" hangingPunct="0">
              <a:spcBef>
                <a:spcPct val="50000"/>
              </a:spcBef>
            </a:pPr>
            <a:endParaRPr lang="en-US" sz="1600" b="1"/>
          </a:p>
          <a:p>
            <a:pPr algn="ctr" eaLnBrk="0" hangingPunct="0">
              <a:spcBef>
                <a:spcPct val="50000"/>
              </a:spcBef>
            </a:pPr>
            <a:r>
              <a:rPr lang="en-US" sz="1600" b="1"/>
              <a:t>Leland Blank</a:t>
            </a:r>
          </a:p>
          <a:p>
            <a:pPr algn="ctr" eaLnBrk="0" hangingPunct="0">
              <a:spcBef>
                <a:spcPct val="50000"/>
              </a:spcBef>
            </a:pPr>
            <a:r>
              <a:rPr lang="en-US" sz="1600" b="1"/>
              <a:t>Anthony Tarquin</a:t>
            </a:r>
          </a:p>
        </p:txBody>
      </p:sp>
      <p:sp>
        <p:nvSpPr>
          <p:cNvPr id="172050" name="Rectangle 2066"/>
          <p:cNvSpPr>
            <a:spLocks noChangeArrowheads="1"/>
          </p:cNvSpPr>
          <p:nvPr/>
        </p:nvSpPr>
        <p:spPr bwMode="auto">
          <a:xfrm>
            <a:off x="5334000" y="228600"/>
            <a:ext cx="2438400" cy="1643063"/>
          </a:xfrm>
          <a:prstGeom prst="rect">
            <a:avLst/>
          </a:prstGeom>
          <a:noFill/>
          <a:ln w="9525">
            <a:noFill/>
            <a:miter lim="800000"/>
            <a:headEnd/>
            <a:tailEnd/>
          </a:ln>
          <a:effectLst/>
        </p:spPr>
        <p:txBody>
          <a:bodyPr>
            <a:spAutoFit/>
          </a:bodyPr>
          <a:lstStyle/>
          <a:p>
            <a:pPr algn="ctr" eaLnBrk="0" hangingPunct="0">
              <a:spcBef>
                <a:spcPct val="20000"/>
              </a:spcBef>
              <a:buClr>
                <a:srgbClr val="FF9933"/>
              </a:buClr>
              <a:buFont typeface="Symbol" pitchFamily="18" charset="2"/>
              <a:buNone/>
              <a:defRPr/>
            </a:pPr>
            <a:r>
              <a:rPr lang="en-US" b="1" u="sng" dirty="0">
                <a:solidFill>
                  <a:srgbClr val="FF0000"/>
                </a:solidFill>
                <a:effectLst>
                  <a:outerShdw blurRad="38100" dist="38100" dir="2700000" algn="tl">
                    <a:srgbClr val="000000"/>
                  </a:outerShdw>
                </a:effectLst>
              </a:rPr>
              <a:t>Chapter  1</a:t>
            </a:r>
            <a:endParaRPr lang="en-US" b="1" dirty="0">
              <a:solidFill>
                <a:srgbClr val="FF0000"/>
              </a:solidFill>
              <a:effectLst>
                <a:outerShdw blurRad="38100" dist="38100" dir="2700000" algn="tl">
                  <a:srgbClr val="000000"/>
                </a:outerShdw>
              </a:effectLst>
            </a:endParaRPr>
          </a:p>
          <a:p>
            <a:pPr algn="ctr" eaLnBrk="0" hangingPunct="0">
              <a:spcBef>
                <a:spcPct val="20000"/>
              </a:spcBef>
              <a:buClr>
                <a:srgbClr val="FF9933"/>
              </a:buClr>
              <a:buFont typeface="Symbol" pitchFamily="18" charset="2"/>
              <a:buNone/>
              <a:defRPr/>
            </a:pPr>
            <a:r>
              <a:rPr lang="en-US" b="1" dirty="0">
                <a:solidFill>
                  <a:srgbClr val="FF0000"/>
                </a:solidFill>
                <a:effectLst>
                  <a:outerShdw blurRad="38100" dist="38100" dir="2700000" algn="tl">
                    <a:srgbClr val="000000"/>
                  </a:outerShdw>
                </a:effectLst>
              </a:rPr>
              <a:t>Foundations Of Engineering Economy</a:t>
            </a:r>
            <a:endParaRPr lang="en-US" b="1" u="sng" dirty="0">
              <a:solidFill>
                <a:srgbClr val="FF0000"/>
              </a:solidFill>
              <a:effectLst>
                <a:outerShdw blurRad="38100" dist="38100" dir="2700000" algn="tl">
                  <a:srgbClr val="000000"/>
                </a:outerShdw>
              </a:effectLst>
            </a:endParaRPr>
          </a:p>
        </p:txBody>
      </p:sp>
      <p:pic>
        <p:nvPicPr>
          <p:cNvPr id="16389" name="Picture 2067"/>
          <p:cNvPicPr>
            <a:picLocks noChangeAspect="1" noChangeArrowheads="1"/>
          </p:cNvPicPr>
          <p:nvPr/>
        </p:nvPicPr>
        <p:blipFill>
          <a:blip r:embed="rId3" cstate="print"/>
          <a:srcRect l="53125" t="12979" r="4688" b="4425"/>
          <a:stretch>
            <a:fillRect/>
          </a:stretch>
        </p:blipFill>
        <p:spPr bwMode="auto">
          <a:xfrm>
            <a:off x="228600" y="228600"/>
            <a:ext cx="4114800" cy="5334000"/>
          </a:xfrm>
          <a:prstGeom prst="rect">
            <a:avLst/>
          </a:prstGeom>
          <a:noFill/>
          <a:ln w="9525">
            <a:noFill/>
            <a:miter lim="800000"/>
            <a:headEnd/>
            <a:tailEnd/>
          </a:ln>
        </p:spPr>
      </p:pic>
      <p:pic>
        <p:nvPicPr>
          <p:cNvPr id="16390" name="Picture 9" descr="http://catalogs.mhhe.com/mhhe/media/images/logo_mghe_bg.gif">
            <a:hlinkClick r:id="rId4"/>
          </p:cNvPr>
          <p:cNvPicPr>
            <a:picLocks noChangeAspect="1" noChangeArrowheads="1"/>
          </p:cNvPicPr>
          <p:nvPr/>
        </p:nvPicPr>
        <p:blipFill>
          <a:blip r:embed="rId5" cstate="print"/>
          <a:srcRect/>
          <a:stretch>
            <a:fillRect/>
          </a:stretch>
        </p:blipFill>
        <p:spPr bwMode="auto">
          <a:xfrm>
            <a:off x="5105400" y="5105400"/>
            <a:ext cx="23717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002060"/>
                </a:solidFill>
                <a:effectLst/>
                <a:cs typeface="Traditional Arabic" panose="02020603050405020304" pitchFamily="18" charset="-78"/>
              </a:rPr>
              <a:t>تقاليد وآداب </a:t>
            </a:r>
            <a:r>
              <a:rPr lang="ar-SA" dirty="0" smtClean="0">
                <a:solidFill>
                  <a:srgbClr val="002060"/>
                </a:solidFill>
                <a:effectLst/>
                <a:cs typeface="Traditional Arabic" panose="02020603050405020304" pitchFamily="18" charset="-78"/>
              </a:rPr>
              <a:t>المهنة</a:t>
            </a:r>
            <a:r>
              <a:rPr lang="ar-JO" dirty="0" smtClean="0">
                <a:solidFill>
                  <a:srgbClr val="002060"/>
                </a:solidFill>
                <a:effectLst/>
                <a:cs typeface="Traditional Arabic" panose="02020603050405020304" pitchFamily="18" charset="-78"/>
              </a:rPr>
              <a:t/>
            </a:r>
            <a:br>
              <a:rPr lang="ar-JO" dirty="0" smtClean="0">
                <a:solidFill>
                  <a:srgbClr val="002060"/>
                </a:solidFill>
                <a:effectLst/>
                <a:cs typeface="Traditional Arabic" panose="02020603050405020304" pitchFamily="18" charset="-78"/>
              </a:rPr>
            </a:br>
            <a:r>
              <a:rPr lang="ar-JO" sz="2800" dirty="0" smtClean="0">
                <a:solidFill>
                  <a:srgbClr val="002060"/>
                </a:solidFill>
                <a:effectLst/>
                <a:cs typeface="Traditional Arabic" panose="02020603050405020304" pitchFamily="18" charset="-78"/>
              </a:rPr>
              <a:t>-من موقع نقابة المهندسين فرع القدس-</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5703878"/>
              </p:ext>
            </p:extLst>
          </p:nvPr>
        </p:nvGraphicFramePr>
        <p:xfrm>
          <a:off x="228600" y="1219200"/>
          <a:ext cx="7772400" cy="4876800"/>
        </p:xfrm>
        <a:graphic>
          <a:graphicData uri="http://schemas.openxmlformats.org/drawingml/2006/table">
            <a:tbl>
              <a:tblPr/>
              <a:tblGrid>
                <a:gridCol w="7772400"/>
              </a:tblGrid>
              <a:tr h="4724400">
                <a:tc>
                  <a:txBody>
                    <a:bodyPr/>
                    <a:lstStyle/>
                    <a:p>
                      <a:pPr marL="0" marR="0" lvl="0" indent="0" algn="just" rtl="1">
                        <a:spcBef>
                          <a:spcPts val="0"/>
                        </a:spcBef>
                        <a:spcAft>
                          <a:spcPts val="0"/>
                        </a:spcAft>
                      </a:pPr>
                      <a:r>
                        <a:rPr lang="ar-EG" sz="2000" b="0" dirty="0">
                          <a:effectLst/>
                          <a:latin typeface="Arial" panose="020B0604020202020204" pitchFamily="34" charset="0"/>
                          <a:cs typeface="Arial" panose="020B0604020202020204" pitchFamily="34" charset="0"/>
                        </a:rPr>
                        <a:t>أولا: على عضو النقابة أن يتقيد بسلوكه وتصرفاته بمبادئ الشرف والاستقامة والنزاهة، وأن يقوم بجميع الواجبات التي يفرضها عليه هذا القانون وتفرضها عليه أنظمة النقابة بإخلاص و أمانه وتجرد </a:t>
                      </a:r>
                      <a:r>
                        <a:rPr lang="ar-EG" sz="2000" b="0" dirty="0" smtClean="0">
                          <a:effectLst/>
                          <a:latin typeface="Arial" panose="020B0604020202020204" pitchFamily="34" charset="0"/>
                          <a:cs typeface="Arial" panose="020B0604020202020204" pitchFamily="34" charset="0"/>
                        </a:rPr>
                        <a:t>.</a:t>
                      </a:r>
                      <a:endParaRPr lang="ar-JO" sz="2000" b="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endParaRPr lang="ar-EG" sz="1200" dirty="0">
                        <a:effectLst/>
                        <a:latin typeface="Arial" panose="020B0604020202020204" pitchFamily="34" charset="0"/>
                        <a:cs typeface="Arial" panose="020B0604020202020204" pitchFamily="34" charset="0"/>
                      </a:endParaRPr>
                    </a:p>
                    <a:p>
                      <a:pPr marL="0" marR="0" indent="0" algn="just" rtl="1">
                        <a:spcBef>
                          <a:spcPts val="0"/>
                        </a:spcBef>
                        <a:spcAft>
                          <a:spcPts val="0"/>
                        </a:spcAft>
                      </a:pPr>
                      <a:r>
                        <a:rPr lang="ar-EG" sz="2000" b="0" dirty="0" smtClean="0">
                          <a:effectLst/>
                          <a:latin typeface="Arial" panose="020B0604020202020204" pitchFamily="34" charset="0"/>
                          <a:cs typeface="Arial" panose="020B0604020202020204" pitchFamily="34" charset="0"/>
                        </a:rPr>
                        <a:t>ثانيا </a:t>
                      </a:r>
                      <a:r>
                        <a:rPr lang="ar-EG" sz="2000" b="0" dirty="0">
                          <a:effectLst/>
                          <a:latin typeface="Arial" panose="020B0604020202020204" pitchFamily="34" charset="0"/>
                          <a:cs typeface="Arial" panose="020B0604020202020204" pitchFamily="34" charset="0"/>
                        </a:rPr>
                        <a:t>: على العضو أن يسعى لحماية مهنة الهندسة، وأن يلتزم في معاملة زملائه بما تقتضيه قواعد اللياقة، وأن يحجم عن انتقاد أعمال عضو آخر علنا، وألا يسعى أن يحل محل عضو قد استخدم في عمل ما أو أن ينافسه للحصول على العمل بتخفيض أجوره الاعتيادية </a:t>
                      </a:r>
                      <a:r>
                        <a:rPr lang="ar-EG" sz="2000" b="0" dirty="0" smtClean="0">
                          <a:effectLst/>
                          <a:latin typeface="Arial" panose="020B0604020202020204" pitchFamily="34" charset="0"/>
                          <a:cs typeface="Arial" panose="020B0604020202020204" pitchFamily="34" charset="0"/>
                        </a:rPr>
                        <a:t>.</a:t>
                      </a:r>
                      <a:endParaRPr lang="ar-JO" sz="2000" b="0" dirty="0" smtClean="0">
                        <a:effectLst/>
                        <a:latin typeface="Arial" panose="020B0604020202020204" pitchFamily="34" charset="0"/>
                        <a:cs typeface="Arial" panose="020B0604020202020204" pitchFamily="34" charset="0"/>
                      </a:endParaRPr>
                    </a:p>
                    <a:p>
                      <a:pPr marL="0" marR="0" indent="0" algn="just" rtl="1">
                        <a:spcBef>
                          <a:spcPts val="0"/>
                        </a:spcBef>
                        <a:spcAft>
                          <a:spcPts val="0"/>
                        </a:spcAft>
                      </a:pPr>
                      <a:endParaRPr lang="ar-JO" sz="1200" b="0" dirty="0" smtClean="0">
                        <a:effectLst/>
                        <a:latin typeface="Arial" panose="020B0604020202020204" pitchFamily="34" charset="0"/>
                        <a:cs typeface="Arial" panose="020B0604020202020204" pitchFamily="34" charset="0"/>
                      </a:endParaRPr>
                    </a:p>
                    <a:p>
                      <a:pPr marL="0" marR="0" indent="0" algn="just" rtl="1">
                        <a:spcBef>
                          <a:spcPts val="0"/>
                        </a:spcBef>
                        <a:spcAft>
                          <a:spcPts val="0"/>
                        </a:spcAft>
                      </a:pPr>
                      <a:r>
                        <a:rPr lang="ar-EG" sz="2000" b="0" dirty="0" smtClean="0">
                          <a:effectLst/>
                          <a:latin typeface="Arial" panose="020B0604020202020204" pitchFamily="34" charset="0"/>
                          <a:cs typeface="Arial" panose="020B0604020202020204" pitchFamily="34" charset="0"/>
                        </a:rPr>
                        <a:t>ثالثا </a:t>
                      </a:r>
                      <a:r>
                        <a:rPr lang="ar-EG" sz="2000" b="0" dirty="0">
                          <a:effectLst/>
                          <a:latin typeface="Arial" panose="020B0604020202020204" pitchFamily="34" charset="0"/>
                          <a:cs typeface="Arial" panose="020B0604020202020204" pitchFamily="34" charset="0"/>
                        </a:rPr>
                        <a:t>:على العضو أن لا يعلن عن أعماله وإنجازاته مستهدفا مدح نفسه وألا يسعى لجلب الزبائن بوسائل الإعلانات أو باستخدام الوسطاء مقابل أجر أو منفعة .</a:t>
                      </a:r>
                      <a:endParaRPr lang="ar-EG" sz="2000" dirty="0">
                        <a:effectLst/>
                        <a:latin typeface="Arial" panose="020B0604020202020204" pitchFamily="34" charset="0"/>
                        <a:cs typeface="Arial" panose="020B0604020202020204" pitchFamily="34" charset="0"/>
                      </a:endParaRPr>
                    </a:p>
                    <a:p>
                      <a:pPr marL="0" marR="0" algn="just" rtl="1">
                        <a:spcBef>
                          <a:spcPts val="0"/>
                        </a:spcBef>
                        <a:spcAft>
                          <a:spcPts val="0"/>
                        </a:spcAft>
                      </a:pPr>
                      <a:r>
                        <a:rPr lang="ar-EG" sz="2000" b="0" dirty="0">
                          <a:effectLst/>
                          <a:latin typeface="Arial" panose="020B0604020202020204" pitchFamily="34" charset="0"/>
                          <a:cs typeface="Arial" panose="020B0604020202020204" pitchFamily="34" charset="0"/>
                        </a:rPr>
                        <a:t> </a:t>
                      </a:r>
                      <a:endParaRPr lang="ar-EG" sz="1200" dirty="0">
                        <a:effectLst/>
                        <a:latin typeface="Arial" panose="020B0604020202020204" pitchFamily="34" charset="0"/>
                        <a:cs typeface="Arial" panose="020B0604020202020204" pitchFamily="34" charset="0"/>
                      </a:endParaRPr>
                    </a:p>
                    <a:p>
                      <a:pPr marL="0" marR="0" indent="0" algn="just" rtl="1">
                        <a:spcBef>
                          <a:spcPts val="0"/>
                        </a:spcBef>
                        <a:spcAft>
                          <a:spcPts val="0"/>
                        </a:spcAft>
                      </a:pPr>
                      <a:r>
                        <a:rPr lang="ar-EG" sz="2000" b="0" dirty="0">
                          <a:effectLst/>
                          <a:latin typeface="Arial" panose="020B0604020202020204" pitchFamily="34" charset="0"/>
                          <a:cs typeface="Arial" panose="020B0604020202020204" pitchFamily="34" charset="0"/>
                        </a:rPr>
                        <a:t>رابعا :على العضو ان يمتنع عن إعطاء رأيه علنا في أي موضوع هندسي ما لم تكن عنده المعلومات الكافية، أو لم يكن قد اطلع على الحقائق المتعلقة بالموضوع</a:t>
                      </a:r>
                      <a:r>
                        <a:rPr lang="ar-EG" sz="2000" b="0" dirty="0" smtClean="0">
                          <a:effectLst/>
                          <a:latin typeface="Arial" panose="020B0604020202020204" pitchFamily="34" charset="0"/>
                          <a:cs typeface="Arial" panose="020B0604020202020204" pitchFamily="34" charset="0"/>
                        </a:rPr>
                        <a:t>.</a:t>
                      </a:r>
                      <a:endParaRPr lang="ar-JO" sz="2000" b="0" dirty="0" smtClean="0">
                        <a:effectLst/>
                        <a:latin typeface="Arial" panose="020B0604020202020204" pitchFamily="34" charset="0"/>
                        <a:cs typeface="Arial" panose="020B0604020202020204" pitchFamily="34" charset="0"/>
                      </a:endParaRPr>
                    </a:p>
                    <a:p>
                      <a:pPr marL="0" marR="0" indent="0" algn="just" rtl="1">
                        <a:spcBef>
                          <a:spcPts val="0"/>
                        </a:spcBef>
                        <a:spcAft>
                          <a:spcPts val="0"/>
                        </a:spcAft>
                      </a:pPr>
                      <a:endParaRPr lang="ar-JO" sz="1600" b="0" dirty="0" smtClean="0">
                        <a:effectLst/>
                        <a:latin typeface="Arial" panose="020B0604020202020204" pitchFamily="34" charset="0"/>
                        <a:cs typeface="Arial" panose="020B0604020202020204" pitchFamily="34" charset="0"/>
                      </a:endParaRPr>
                    </a:p>
                    <a:p>
                      <a:pPr marL="0" marR="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خامسا :لا يجوز للعضو أن يسمح لمصلحته الخاصة أن تؤثر تأثيرا ضاراً على أي عمل هندسي يقوم به وعليه أن يبين للشخص الذي يقوم له بالعمل مقدما، ويوضح ما اذا كانت له مصلحة خاصة أو عمل آخر يؤثر في ذلك العمل .</a:t>
                      </a:r>
                      <a:endParaRPr lang="ar-EG" sz="2000" dirty="0">
                        <a:effectLst/>
                        <a:latin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sp>
        <p:nvSpPr>
          <p:cNvPr id="5" name="Slide Number Placeholder 4"/>
          <p:cNvSpPr>
            <a:spLocks noGrp="1"/>
          </p:cNvSpPr>
          <p:nvPr>
            <p:ph type="sldNum" sz="quarter" idx="12"/>
          </p:nvPr>
        </p:nvSpPr>
        <p:spPr/>
        <p:txBody>
          <a:bodyPr/>
          <a:lstStyle/>
          <a:p>
            <a:r>
              <a:rPr lang="en-US" smtClean="0"/>
              <a:t>1-</a:t>
            </a:r>
            <a:fld id="{60D73CDB-6C1E-4813-BD61-CB81E4BF4982}" type="slidenum">
              <a:rPr lang="en-US" smtClean="0"/>
              <a:pPr/>
              <a:t>10</a:t>
            </a:fld>
            <a:endParaRPr lang="en-US" sz="1300"/>
          </a:p>
        </p:txBody>
      </p:sp>
      <p:sp>
        <p:nvSpPr>
          <p:cNvPr id="7" name="Rectangle 1"/>
          <p:cNvSpPr>
            <a:spLocks noChangeArrowheads="1"/>
          </p:cNvSpPr>
          <p:nvPr/>
        </p:nvSpPr>
        <p:spPr bwMode="auto">
          <a:xfrm>
            <a:off x="0" y="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3383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002060"/>
                </a:solidFill>
                <a:effectLst/>
                <a:cs typeface="Traditional Arabic" panose="02020603050405020304" pitchFamily="18" charset="-78"/>
              </a:rPr>
              <a:t>تقاليد وآداب </a:t>
            </a:r>
            <a:r>
              <a:rPr lang="ar-SA" dirty="0" smtClean="0">
                <a:solidFill>
                  <a:srgbClr val="002060"/>
                </a:solidFill>
                <a:effectLst/>
                <a:cs typeface="Traditional Arabic" panose="02020603050405020304" pitchFamily="18" charset="-78"/>
              </a:rPr>
              <a:t>المهنة</a:t>
            </a:r>
            <a:r>
              <a:rPr lang="ar-JO" dirty="0" smtClean="0">
                <a:solidFill>
                  <a:srgbClr val="002060"/>
                </a:solidFill>
                <a:effectLst/>
                <a:cs typeface="Traditional Arabic" panose="02020603050405020304" pitchFamily="18" charset="-78"/>
              </a:rPr>
              <a:t/>
            </a:r>
            <a:br>
              <a:rPr lang="ar-JO" dirty="0" smtClean="0">
                <a:solidFill>
                  <a:srgbClr val="002060"/>
                </a:solidFill>
                <a:effectLst/>
                <a:cs typeface="Traditional Arabic" panose="02020603050405020304" pitchFamily="18" charset="-78"/>
              </a:rPr>
            </a:br>
            <a:r>
              <a:rPr lang="ar-JO" sz="2800" dirty="0" smtClean="0">
                <a:solidFill>
                  <a:srgbClr val="002060"/>
                </a:solidFill>
                <a:effectLst/>
                <a:cs typeface="Traditional Arabic" panose="02020603050405020304" pitchFamily="18" charset="-78"/>
              </a:rPr>
              <a:t>-من موقع نقابة المهندسين فرع القدس-</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0871609"/>
              </p:ext>
            </p:extLst>
          </p:nvPr>
        </p:nvGraphicFramePr>
        <p:xfrm>
          <a:off x="228600" y="1219200"/>
          <a:ext cx="7772400" cy="4899660"/>
        </p:xfrm>
        <a:graphic>
          <a:graphicData uri="http://schemas.openxmlformats.org/drawingml/2006/table">
            <a:tbl>
              <a:tblPr/>
              <a:tblGrid>
                <a:gridCol w="7772400"/>
              </a:tblGrid>
              <a:tr h="4724400">
                <a:tc>
                  <a:txBody>
                    <a:bodyPr/>
                    <a:lstStyle/>
                    <a:p>
                      <a:pPr marL="0" marR="0" lvl="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سادسا:لا يجوز للعضو أن يفشي أية معلومات تجارية أو فنية، أو مالية تتعلق بأي شخص يقوم له ذلك العضو بعمل هندسي إلا بموافقة ذلك الشخص .</a:t>
                      </a:r>
                      <a:endParaRPr lang="ar-JO" sz="200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endParaRPr lang="ar-JO" sz="100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سابعا :لا يجوز للعضو أن يقبل مكافآت مالية أو سواها من أكثر من مصدر واحد عن الخدمة الواحدة او الخدمات المختصة بالعمل نفسه، دون موافقة كل أصحاب المصالح في تلك الأعمال كما لا يجوز له أن يقبل اية عمولة أو منحة رأساً أو بالواسطة من مقاولين او جماعات أخرى تتعامل مع الأشخاص الذين يؤدي لهم العضو عملا هندسيا .</a:t>
                      </a:r>
                      <a:endParaRPr lang="ar-JO" sz="200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endParaRPr lang="ar-EG" sz="105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ثامنا :يحظر على أي عضو يشغل وظيفة أو يكون مستخدما في أجهزة الدولة أو المؤسسات الرسمية أو شبه الرسمية أو البلديات الاشتغال في الأعمال الهندسية الحرة ما لم تسمح له بذلك قوانين وأنظمة الدائرة او المؤسسة التي يعمل بها ويشترط  ألا يتعارض ذلك مع قانون وأنظمة النقابة .</a:t>
                      </a:r>
                      <a:endParaRPr lang="ar-JO" sz="200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endParaRPr lang="ar-JO" sz="105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تاسعا: يحظر على أي عضو يشغل وظيفة او يعمل مستخدما في أجهزة الدولة أو المؤسسات الرسمية او شبه الرسمية أو البلديات السعي إما مباشرة وإما بواسطة الغير لجلب الزبائن من الذين لهم علاقة بوظيفة له او لغيره .</a:t>
                      </a:r>
                      <a:endParaRPr lang="ar-JO" sz="200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endParaRPr lang="ar-JO" sz="1050" dirty="0" smtClean="0">
                        <a:effectLst/>
                        <a:latin typeface="Arial" panose="020B0604020202020204" pitchFamily="34" charset="0"/>
                        <a:cs typeface="Arial" panose="020B0604020202020204" pitchFamily="34" charset="0"/>
                      </a:endParaRPr>
                    </a:p>
                    <a:p>
                      <a:pPr marL="0" marR="0" lvl="0" indent="0" algn="just" rtl="1">
                        <a:spcBef>
                          <a:spcPts val="0"/>
                        </a:spcBef>
                        <a:spcAft>
                          <a:spcPts val="0"/>
                        </a:spcAft>
                      </a:pPr>
                      <a:r>
                        <a:rPr lang="ar-EG" sz="2000" dirty="0" smtClean="0">
                          <a:effectLst/>
                          <a:latin typeface="Arial" panose="020B0604020202020204" pitchFamily="34" charset="0"/>
                          <a:cs typeface="Arial" panose="020B0604020202020204" pitchFamily="34" charset="0"/>
                        </a:rPr>
                        <a:t>عاشراً :يحظر على عضو النقابة أن يعمل متفرغا لأكثر من جهة واحدة .</a:t>
                      </a:r>
                      <a:endParaRPr lang="ar-EG" sz="2000" dirty="0">
                        <a:effectLst/>
                        <a:latin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sp>
        <p:nvSpPr>
          <p:cNvPr id="5" name="Slide Number Placeholder 4"/>
          <p:cNvSpPr>
            <a:spLocks noGrp="1"/>
          </p:cNvSpPr>
          <p:nvPr>
            <p:ph type="sldNum" sz="quarter" idx="12"/>
          </p:nvPr>
        </p:nvSpPr>
        <p:spPr>
          <a:xfrm>
            <a:off x="0" y="5975350"/>
            <a:ext cx="1098550" cy="425450"/>
          </a:xfrm>
        </p:spPr>
        <p:txBody>
          <a:bodyPr/>
          <a:lstStyle/>
          <a:p>
            <a:r>
              <a:rPr lang="en-US" dirty="0" smtClean="0"/>
              <a:t>1-</a:t>
            </a:r>
            <a:fld id="{60D73CDB-6C1E-4813-BD61-CB81E4BF4982}" type="slidenum">
              <a:rPr lang="en-US" smtClean="0"/>
              <a:pPr/>
              <a:t>11</a:t>
            </a:fld>
            <a:endParaRPr lang="en-US" sz="1300" dirty="0"/>
          </a:p>
        </p:txBody>
      </p:sp>
      <p:sp>
        <p:nvSpPr>
          <p:cNvPr id="7" name="Rectangle 1"/>
          <p:cNvSpPr>
            <a:spLocks noChangeArrowheads="1"/>
          </p:cNvSpPr>
          <p:nvPr/>
        </p:nvSpPr>
        <p:spPr bwMode="auto">
          <a:xfrm>
            <a:off x="0" y="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120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5"/>
          <p:cNvSpPr>
            <a:spLocks noGrp="1"/>
          </p:cNvSpPr>
          <p:nvPr>
            <p:ph type="ftr" sz="quarter" idx="11"/>
          </p:nvPr>
        </p:nvSpPr>
        <p:spPr>
          <a:noFill/>
        </p:spPr>
        <p:txBody>
          <a:bodyPr/>
          <a:lstStyle/>
          <a:p>
            <a:pPr defTabSz="836613"/>
            <a:r>
              <a:rPr lang="en-US"/>
              <a:t>© 2012 by McGraw-Hill, New York, N.Y All Rights Reserved</a:t>
            </a:r>
          </a:p>
        </p:txBody>
      </p:sp>
      <p:sp>
        <p:nvSpPr>
          <p:cNvPr id="34818" name="Slide Number Placeholder 6"/>
          <p:cNvSpPr>
            <a:spLocks noGrp="1"/>
          </p:cNvSpPr>
          <p:nvPr>
            <p:ph type="sldNum" sz="quarter" idx="12"/>
          </p:nvPr>
        </p:nvSpPr>
        <p:spPr>
          <a:noFill/>
        </p:spPr>
        <p:txBody>
          <a:bodyPr/>
          <a:lstStyle/>
          <a:p>
            <a:pPr defTabSz="836613"/>
            <a:r>
              <a:rPr lang="en-US"/>
              <a:t>1-</a:t>
            </a:r>
            <a:fld id="{D6270F22-9AD6-4972-AF25-1CB261FAF165}" type="slidenum">
              <a:rPr lang="en-US"/>
              <a:pPr defTabSz="836613"/>
              <a:t>12</a:t>
            </a:fld>
            <a:endParaRPr lang="en-US" sz="1300"/>
          </a:p>
        </p:txBody>
      </p:sp>
      <p:sp>
        <p:nvSpPr>
          <p:cNvPr id="501762" name="Rectangle 2"/>
          <p:cNvSpPr>
            <a:spLocks noGrp="1" noChangeArrowheads="1"/>
          </p:cNvSpPr>
          <p:nvPr>
            <p:ph type="title"/>
          </p:nvPr>
        </p:nvSpPr>
        <p:spPr>
          <a:xfrm>
            <a:off x="609600" y="152400"/>
            <a:ext cx="6994525" cy="762000"/>
          </a:xfrm>
        </p:spPr>
        <p:txBody>
          <a:bodyPr/>
          <a:lstStyle/>
          <a:p>
            <a:pPr>
              <a:defRPr/>
            </a:pPr>
            <a:r>
              <a:rPr lang="en-US" sz="3200" dirty="0" smtClean="0"/>
              <a:t>Interest  and Interest Rate</a:t>
            </a:r>
            <a:endParaRPr lang="en-US" sz="3200" dirty="0"/>
          </a:p>
        </p:txBody>
      </p:sp>
      <p:sp>
        <p:nvSpPr>
          <p:cNvPr id="34820" name="Rectangle 3"/>
          <p:cNvSpPr>
            <a:spLocks noGrp="1" noChangeArrowheads="1"/>
          </p:cNvSpPr>
          <p:nvPr>
            <p:ph type="body" sz="half" idx="1"/>
          </p:nvPr>
        </p:nvSpPr>
        <p:spPr>
          <a:xfrm>
            <a:off x="533400" y="990600"/>
            <a:ext cx="7307263" cy="4724400"/>
          </a:xfrm>
        </p:spPr>
        <p:txBody>
          <a:bodyPr/>
          <a:lstStyle/>
          <a:p>
            <a:r>
              <a:rPr lang="en-US" sz="2500" dirty="0" smtClean="0">
                <a:solidFill>
                  <a:srgbClr val="FF0000"/>
                </a:solidFill>
              </a:rPr>
              <a:t> Interest </a:t>
            </a:r>
            <a:r>
              <a:rPr lang="en-US" sz="2500" dirty="0" smtClean="0"/>
              <a:t>– the manifestation of the time value of money</a:t>
            </a:r>
          </a:p>
          <a:p>
            <a:pPr lvl="1">
              <a:buClr>
                <a:srgbClr val="009900"/>
              </a:buClr>
              <a:buFont typeface="Arial" pitchFamily="34" charset="0"/>
              <a:buChar char="•"/>
            </a:pPr>
            <a:r>
              <a:rPr lang="en-US" dirty="0" smtClean="0"/>
              <a:t> Fee that one pays to use someone else’s money</a:t>
            </a:r>
          </a:p>
          <a:p>
            <a:pPr lvl="1">
              <a:buClr>
                <a:srgbClr val="009900"/>
              </a:buClr>
              <a:buFont typeface="Arial" pitchFamily="34" charset="0"/>
              <a:buChar char="•"/>
            </a:pPr>
            <a:r>
              <a:rPr lang="en-US" dirty="0" smtClean="0"/>
              <a:t> Difference between an ending amount of money and a beginning amount of money</a:t>
            </a:r>
          </a:p>
          <a:p>
            <a:pPr lvl="1" algn="ctr">
              <a:buClr>
                <a:srgbClr val="009900"/>
              </a:buClr>
              <a:buFont typeface="Wingdings" pitchFamily="2" charset="2"/>
              <a:buNone/>
            </a:pPr>
            <a:endParaRPr lang="en-US" sz="1600" dirty="0" smtClean="0"/>
          </a:p>
          <a:p>
            <a:pPr lvl="2">
              <a:buClr>
                <a:srgbClr val="FF0000"/>
              </a:buClr>
              <a:buFont typeface="Wingdings" pitchFamily="2" charset="2"/>
              <a:buChar char="Ø"/>
            </a:pPr>
            <a:r>
              <a:rPr lang="en-US" sz="2400" dirty="0" smtClean="0"/>
              <a:t> </a:t>
            </a:r>
            <a:r>
              <a:rPr lang="en-US" sz="2400" dirty="0" smtClean="0">
                <a:solidFill>
                  <a:srgbClr val="3333CC"/>
                </a:solidFill>
              </a:rPr>
              <a:t>Interest = amount owed now – principal</a:t>
            </a:r>
          </a:p>
          <a:p>
            <a:pPr lvl="2">
              <a:buClr>
                <a:srgbClr val="FF0000"/>
              </a:buClr>
              <a:buFont typeface="Wingdings" pitchFamily="2" charset="2"/>
              <a:buChar char="Ø"/>
            </a:pPr>
            <a:endParaRPr lang="en-US" sz="1200" dirty="0" smtClean="0">
              <a:solidFill>
                <a:srgbClr val="3333CC"/>
              </a:solidFill>
            </a:endParaRPr>
          </a:p>
          <a:p>
            <a:r>
              <a:rPr lang="en-US" sz="2400" dirty="0" smtClean="0"/>
              <a:t> </a:t>
            </a:r>
            <a:r>
              <a:rPr lang="en-US" sz="2400" dirty="0" smtClean="0">
                <a:solidFill>
                  <a:srgbClr val="FF0000"/>
                </a:solidFill>
              </a:rPr>
              <a:t>Interest rate </a:t>
            </a:r>
            <a:r>
              <a:rPr lang="en-US" sz="2400" dirty="0" smtClean="0"/>
              <a:t>– Interest paid over a time period expressed as a percentage of principal</a:t>
            </a:r>
          </a:p>
          <a:p>
            <a:pPr algn="ctr">
              <a:buFont typeface="Wingdings" pitchFamily="2" charset="2"/>
              <a:buNone/>
            </a:pPr>
            <a:endParaRPr lang="en-US" sz="900" dirty="0" smtClean="0"/>
          </a:p>
          <a:p>
            <a:pPr lvl="2">
              <a:buClr>
                <a:srgbClr val="FF0000"/>
              </a:buClr>
              <a:buFont typeface="Wingdings" pitchFamily="2" charset="2"/>
              <a:buChar char="Ø"/>
            </a:pPr>
            <a:endParaRPr lang="en-US" sz="1200" dirty="0" smtClean="0"/>
          </a:p>
          <a:p>
            <a:pPr lvl="2">
              <a:buClr>
                <a:srgbClr val="FF0000"/>
              </a:buClr>
              <a:buFont typeface="Wingdings" pitchFamily="2" charset="2"/>
              <a:buChar char="Ø"/>
            </a:pPr>
            <a:r>
              <a:rPr lang="en-US" sz="2800" dirty="0" smtClean="0"/>
              <a:t> 		</a:t>
            </a:r>
          </a:p>
        </p:txBody>
      </p:sp>
      <p:pic>
        <p:nvPicPr>
          <p:cNvPr id="34821"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l="38782" t="39401" r="25801" b="54655"/>
          <a:stretch>
            <a:fillRect/>
          </a:stretch>
        </p:blipFill>
        <p:spPr bwMode="auto">
          <a:xfrm>
            <a:off x="1905000" y="4724400"/>
            <a:ext cx="53086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p:cTn id="7" dur="1000" fill="hold"/>
                                        <p:tgtEl>
                                          <p:spTgt spid="348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482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482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48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4820">
                                            <p:txEl>
                                              <p:pRg st="1" end="1"/>
                                            </p:txEl>
                                          </p:spTgt>
                                        </p:tgtEl>
                                        <p:attrNameLst>
                                          <p:attrName>style.visibility</p:attrName>
                                        </p:attrNameLst>
                                      </p:cBhvr>
                                      <p:to>
                                        <p:strVal val="visible"/>
                                      </p:to>
                                    </p:set>
                                    <p:anim calcmode="lin" valueType="num">
                                      <p:cBhvr>
                                        <p:cTn id="15" dur="1000" fill="hold"/>
                                        <p:tgtEl>
                                          <p:spTgt spid="3482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482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4820">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48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4820">
                                            <p:txEl>
                                              <p:pRg st="2" end="2"/>
                                            </p:txEl>
                                          </p:spTgt>
                                        </p:tgtEl>
                                        <p:attrNameLst>
                                          <p:attrName>style.visibility</p:attrName>
                                        </p:attrNameLst>
                                      </p:cBhvr>
                                      <p:to>
                                        <p:strVal val="visible"/>
                                      </p:to>
                                    </p:set>
                                    <p:anim calcmode="lin" valueType="num">
                                      <p:cBhvr>
                                        <p:cTn id="23" dur="1000" fill="hold"/>
                                        <p:tgtEl>
                                          <p:spTgt spid="3482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482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4820">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48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4820">
                                            <p:txEl>
                                              <p:pRg st="4" end="4"/>
                                            </p:txEl>
                                          </p:spTgt>
                                        </p:tgtEl>
                                        <p:attrNameLst>
                                          <p:attrName>style.visibility</p:attrName>
                                        </p:attrNameLst>
                                      </p:cBhvr>
                                      <p:to>
                                        <p:strVal val="visible"/>
                                      </p:to>
                                    </p:set>
                                    <p:anim calcmode="lin" valueType="num">
                                      <p:cBhvr>
                                        <p:cTn id="31" dur="1000" fill="hold"/>
                                        <p:tgtEl>
                                          <p:spTgt spid="3482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4820">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4820">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482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4820">
                                            <p:txEl>
                                              <p:pRg st="6" end="6"/>
                                            </p:txEl>
                                          </p:spTgt>
                                        </p:tgtEl>
                                        <p:attrNameLst>
                                          <p:attrName>style.visibility</p:attrName>
                                        </p:attrNameLst>
                                      </p:cBhvr>
                                      <p:to>
                                        <p:strVal val="visible"/>
                                      </p:to>
                                    </p:set>
                                    <p:anim calcmode="lin" valueType="num">
                                      <p:cBhvr>
                                        <p:cTn id="39" dur="1000" fill="hold"/>
                                        <p:tgtEl>
                                          <p:spTgt spid="34820">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4820">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4820">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482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4820">
                                            <p:txEl>
                                              <p:pRg st="9" end="9"/>
                                            </p:txEl>
                                          </p:spTgt>
                                        </p:tgtEl>
                                        <p:attrNameLst>
                                          <p:attrName>style.visibility</p:attrName>
                                        </p:attrNameLst>
                                      </p:cBhvr>
                                      <p:to>
                                        <p:strVal val="visible"/>
                                      </p:to>
                                    </p:set>
                                    <p:anim calcmode="lin" valueType="num">
                                      <p:cBhvr>
                                        <p:cTn id="47" dur="1000" fill="hold"/>
                                        <p:tgtEl>
                                          <p:spTgt spid="34820">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34820">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34820">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34820">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4821"/>
                                        </p:tgtEl>
                                        <p:attrNameLst>
                                          <p:attrName>style.visibility</p:attrName>
                                        </p:attrNameLst>
                                      </p:cBhvr>
                                      <p:to>
                                        <p:strVal val="visible"/>
                                      </p:to>
                                    </p:set>
                                    <p:animEffect transition="in" filter="wipe(down)">
                                      <p:cBhvr>
                                        <p:cTn id="5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5"/>
          <p:cNvSpPr>
            <a:spLocks noGrp="1"/>
          </p:cNvSpPr>
          <p:nvPr>
            <p:ph type="ftr" sz="quarter" idx="11"/>
          </p:nvPr>
        </p:nvSpPr>
        <p:spPr>
          <a:noFill/>
        </p:spPr>
        <p:txBody>
          <a:bodyPr/>
          <a:lstStyle/>
          <a:p>
            <a:pPr defTabSz="836613"/>
            <a:r>
              <a:rPr lang="en-US"/>
              <a:t>© 2012 by McGraw-Hill, New York, N.Y All Rights Reserved</a:t>
            </a:r>
          </a:p>
        </p:txBody>
      </p:sp>
      <p:sp>
        <p:nvSpPr>
          <p:cNvPr id="36866" name="Slide Number Placeholder 6"/>
          <p:cNvSpPr>
            <a:spLocks noGrp="1"/>
          </p:cNvSpPr>
          <p:nvPr>
            <p:ph type="sldNum" sz="quarter" idx="12"/>
          </p:nvPr>
        </p:nvSpPr>
        <p:spPr>
          <a:noFill/>
        </p:spPr>
        <p:txBody>
          <a:bodyPr/>
          <a:lstStyle/>
          <a:p>
            <a:pPr defTabSz="836613"/>
            <a:r>
              <a:rPr lang="en-US"/>
              <a:t>1-</a:t>
            </a:r>
            <a:fld id="{854965C9-31B0-4CF9-876C-48537E2DD9C2}" type="slidenum">
              <a:rPr lang="en-US"/>
              <a:pPr defTabSz="836613"/>
              <a:t>13</a:t>
            </a:fld>
            <a:endParaRPr lang="en-US" sz="1300"/>
          </a:p>
        </p:txBody>
      </p:sp>
      <p:sp>
        <p:nvSpPr>
          <p:cNvPr id="502786" name="Rectangle 2"/>
          <p:cNvSpPr>
            <a:spLocks noGrp="1" noChangeArrowheads="1"/>
          </p:cNvSpPr>
          <p:nvPr>
            <p:ph type="title"/>
          </p:nvPr>
        </p:nvSpPr>
        <p:spPr/>
        <p:txBody>
          <a:bodyPr/>
          <a:lstStyle/>
          <a:p>
            <a:pPr>
              <a:defRPr/>
            </a:pPr>
            <a:r>
              <a:rPr lang="en-US" dirty="0"/>
              <a:t>Rate of Return</a:t>
            </a:r>
          </a:p>
        </p:txBody>
      </p:sp>
      <p:sp>
        <p:nvSpPr>
          <p:cNvPr id="502787" name="Rectangle 3"/>
          <p:cNvSpPr>
            <a:spLocks noGrp="1" noChangeArrowheads="1"/>
          </p:cNvSpPr>
          <p:nvPr>
            <p:ph type="body" sz="half" idx="1"/>
          </p:nvPr>
        </p:nvSpPr>
        <p:spPr>
          <a:xfrm>
            <a:off x="304800" y="1676400"/>
            <a:ext cx="7543800" cy="4013200"/>
          </a:xfrm>
          <a:solidFill>
            <a:schemeClr val="accent3">
              <a:lumMod val="90000"/>
            </a:schemeClr>
          </a:solidFill>
        </p:spPr>
        <p:txBody>
          <a:bodyPr/>
          <a:lstStyle/>
          <a:p>
            <a:pPr>
              <a:defRPr/>
            </a:pPr>
            <a:r>
              <a:rPr lang="en-US" sz="2500" dirty="0"/>
              <a:t> Interest earned over a period of time is expressed as a percentage of the original </a:t>
            </a:r>
            <a:r>
              <a:rPr lang="en-US" sz="2500" dirty="0" smtClean="0"/>
              <a:t>amount (principal)</a:t>
            </a:r>
            <a:endParaRPr lang="en-US" sz="2500" dirty="0"/>
          </a:p>
          <a:p>
            <a:pPr>
              <a:buFont typeface="Wingdings" pitchFamily="2" charset="2"/>
              <a:buNone/>
              <a:defRPr/>
            </a:pPr>
            <a:endParaRPr lang="en-US" sz="2500" dirty="0"/>
          </a:p>
        </p:txBody>
      </p:sp>
      <p:pic>
        <p:nvPicPr>
          <p:cNvPr id="36869" name="Picture 4"/>
          <p:cNvPicPr>
            <a:picLocks noGrp="1" noChangeAspect="1" noChangeArrowheads="1"/>
          </p:cNvPicPr>
          <p:nvPr>
            <p:ph sz="half" idx="2"/>
          </p:nvPr>
        </p:nvPicPr>
        <p:blipFill>
          <a:blip r:embed="rId3" cstate="print"/>
          <a:srcRect/>
          <a:stretch>
            <a:fillRect/>
          </a:stretch>
        </p:blipFill>
        <p:spPr>
          <a:xfrm>
            <a:off x="381000" y="2743200"/>
            <a:ext cx="7467600" cy="850900"/>
          </a:xfrm>
        </p:spPr>
      </p:pic>
      <p:sp>
        <p:nvSpPr>
          <p:cNvPr id="502790" name="Text Box 6"/>
          <p:cNvSpPr txBox="1">
            <a:spLocks noChangeArrowheads="1"/>
          </p:cNvSpPr>
          <p:nvPr/>
        </p:nvSpPr>
        <p:spPr bwMode="auto">
          <a:xfrm>
            <a:off x="457200" y="3962400"/>
            <a:ext cx="7467600" cy="1016000"/>
          </a:xfrm>
          <a:prstGeom prst="rect">
            <a:avLst/>
          </a:prstGeom>
          <a:noFill/>
          <a:ln w="9525">
            <a:noFill/>
            <a:miter lim="800000"/>
            <a:headEnd/>
            <a:tailEnd/>
          </a:ln>
          <a:effectLst/>
        </p:spPr>
        <p:txBody>
          <a:bodyPr>
            <a:spAutoFit/>
          </a:bodyPr>
          <a:lstStyle/>
          <a:p>
            <a:pPr eaLnBrk="0" hangingPunct="0">
              <a:spcBef>
                <a:spcPct val="50000"/>
              </a:spcBef>
              <a:buClr>
                <a:schemeClr val="accent6">
                  <a:lumMod val="60000"/>
                  <a:lumOff val="40000"/>
                </a:schemeClr>
              </a:buClr>
              <a:buFont typeface="Wingdings" pitchFamily="2" charset="2"/>
              <a:buChar char="v"/>
              <a:defRPr/>
            </a:pPr>
            <a:r>
              <a:rPr lang="en-US" dirty="0"/>
              <a:t> Borrower’s perspective – interest rate paid</a:t>
            </a:r>
          </a:p>
          <a:p>
            <a:pPr eaLnBrk="0" hangingPunct="0">
              <a:spcBef>
                <a:spcPct val="50000"/>
              </a:spcBef>
              <a:buClr>
                <a:schemeClr val="accent6">
                  <a:lumMod val="60000"/>
                  <a:lumOff val="40000"/>
                </a:schemeClr>
              </a:buClr>
              <a:buFont typeface="Wingdings" pitchFamily="2" charset="2"/>
              <a:buChar char="v"/>
              <a:defRPr/>
            </a:pPr>
            <a:r>
              <a:rPr lang="en-US" dirty="0"/>
              <a:t> Lender’s  or investor’s perspective – rate of return earned</a:t>
            </a:r>
          </a:p>
        </p:txBody>
      </p:sp>
      <p:cxnSp>
        <p:nvCxnSpPr>
          <p:cNvPr id="10" name="Straight Connector 9"/>
          <p:cNvCxnSpPr/>
          <p:nvPr/>
        </p:nvCxnSpPr>
        <p:spPr bwMode="auto">
          <a:xfrm>
            <a:off x="533400" y="3733800"/>
            <a:ext cx="7010400" cy="0"/>
          </a:xfrm>
          <a:prstGeom prst="line">
            <a:avLst/>
          </a:prstGeom>
          <a:solidFill>
            <a:schemeClr val="accent1"/>
          </a:solidFill>
          <a:ln w="57150" cap="flat" cmpd="sng" algn="ctr">
            <a:solidFill>
              <a:schemeClr val="accent5">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02787">
                                            <p:bg/>
                                          </p:spTgt>
                                        </p:tgtEl>
                                        <p:attrNameLst>
                                          <p:attrName>style.visibility</p:attrName>
                                        </p:attrNameLst>
                                      </p:cBhvr>
                                      <p:to>
                                        <p:strVal val="visible"/>
                                      </p:to>
                                    </p:set>
                                    <p:animScale>
                                      <p:cBhvr>
                                        <p:cTn id="7" dur="1000" decel="50000" fill="hold">
                                          <p:stCondLst>
                                            <p:cond delay="0"/>
                                          </p:stCondLst>
                                        </p:cTn>
                                        <p:tgtEl>
                                          <p:spTgt spid="502787">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2787">
                                            <p:bg/>
                                          </p:spTgt>
                                        </p:tgtEl>
                                        <p:attrNameLst>
                                          <p:attrName>ppt_x</p:attrName>
                                          <p:attrName>ppt_y</p:attrName>
                                        </p:attrNameLst>
                                      </p:cBhvr>
                                    </p:animMotion>
                                    <p:animEffect transition="in" filter="fade">
                                      <p:cBhvr>
                                        <p:cTn id="9" dur="1000"/>
                                        <p:tgtEl>
                                          <p:spTgt spid="50278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02787">
                                            <p:txEl>
                                              <p:pRg st="0" end="0"/>
                                            </p:txEl>
                                          </p:spTgt>
                                        </p:tgtEl>
                                        <p:attrNameLst>
                                          <p:attrName>style.visibility</p:attrName>
                                        </p:attrNameLst>
                                      </p:cBhvr>
                                      <p:to>
                                        <p:strVal val="visible"/>
                                      </p:to>
                                    </p:set>
                                    <p:animScale>
                                      <p:cBhvr>
                                        <p:cTn id="14" dur="1000" decel="50000" fill="hold">
                                          <p:stCondLst>
                                            <p:cond delay="0"/>
                                          </p:stCondLst>
                                        </p:cTn>
                                        <p:tgtEl>
                                          <p:spTgt spid="5027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02787">
                                            <p:txEl>
                                              <p:pRg st="0" end="0"/>
                                            </p:txEl>
                                          </p:spTgt>
                                        </p:tgtEl>
                                        <p:attrNameLst>
                                          <p:attrName>ppt_x</p:attrName>
                                          <p:attrName>ppt_y</p:attrName>
                                        </p:attrNameLst>
                                      </p:cBhvr>
                                    </p:animMotion>
                                    <p:animEffect transition="in" filter="fade">
                                      <p:cBhvr>
                                        <p:cTn id="16" dur="1000"/>
                                        <p:tgtEl>
                                          <p:spTgt spid="50278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869"/>
                                        </p:tgtEl>
                                        <p:attrNameLst>
                                          <p:attrName>style.visibility</p:attrName>
                                        </p:attrNameLst>
                                      </p:cBhvr>
                                      <p:to>
                                        <p:strVal val="visible"/>
                                      </p:to>
                                    </p:set>
                                    <p:anim calcmode="lin" valueType="num">
                                      <p:cBhvr additive="base">
                                        <p:cTn id="21" dur="500" fill="hold"/>
                                        <p:tgtEl>
                                          <p:spTgt spid="36869"/>
                                        </p:tgtEl>
                                        <p:attrNameLst>
                                          <p:attrName>ppt_x</p:attrName>
                                        </p:attrNameLst>
                                      </p:cBhvr>
                                      <p:tavLst>
                                        <p:tav tm="0">
                                          <p:val>
                                            <p:strVal val="#ppt_x"/>
                                          </p:val>
                                        </p:tav>
                                        <p:tav tm="100000">
                                          <p:val>
                                            <p:strVal val="#ppt_x"/>
                                          </p:val>
                                        </p:tav>
                                      </p:tavLst>
                                    </p:anim>
                                    <p:anim calcmode="lin" valueType="num">
                                      <p:cBhvr additive="base">
                                        <p:cTn id="22"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02790">
                                            <p:txEl>
                                              <p:pRg st="0" end="0"/>
                                            </p:txEl>
                                          </p:spTgt>
                                        </p:tgtEl>
                                        <p:attrNameLst>
                                          <p:attrName>style.visibility</p:attrName>
                                        </p:attrNameLst>
                                      </p:cBhvr>
                                      <p:to>
                                        <p:strVal val="visible"/>
                                      </p:to>
                                    </p:set>
                                    <p:animEffect transition="in" filter="fade">
                                      <p:cBhvr>
                                        <p:cTn id="27" dur="1000"/>
                                        <p:tgtEl>
                                          <p:spTgt spid="502790">
                                            <p:txEl>
                                              <p:pRg st="0" end="0"/>
                                            </p:txEl>
                                          </p:spTgt>
                                        </p:tgtEl>
                                      </p:cBhvr>
                                    </p:animEffect>
                                    <p:anim calcmode="lin" valueType="num">
                                      <p:cBhvr>
                                        <p:cTn id="28" dur="1000" fill="hold"/>
                                        <p:tgtEl>
                                          <p:spTgt spid="50279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027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02790">
                                            <p:txEl>
                                              <p:pRg st="1" end="1"/>
                                            </p:txEl>
                                          </p:spTgt>
                                        </p:tgtEl>
                                        <p:attrNameLst>
                                          <p:attrName>style.visibility</p:attrName>
                                        </p:attrNameLst>
                                      </p:cBhvr>
                                      <p:to>
                                        <p:strVal val="visible"/>
                                      </p:to>
                                    </p:set>
                                    <p:animEffect transition="in" filter="fade">
                                      <p:cBhvr>
                                        <p:cTn id="34" dur="1000"/>
                                        <p:tgtEl>
                                          <p:spTgt spid="502790">
                                            <p:txEl>
                                              <p:pRg st="1" end="1"/>
                                            </p:txEl>
                                          </p:spTgt>
                                        </p:tgtEl>
                                      </p:cBhvr>
                                    </p:animEffect>
                                    <p:anim calcmode="lin" valueType="num">
                                      <p:cBhvr>
                                        <p:cTn id="35" dur="1000" fill="hold"/>
                                        <p:tgtEl>
                                          <p:spTgt spid="50279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50279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uiExpand="1" build="p" animBg="1"/>
      <p:bldP spid="50279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6781800" cy="1066800"/>
          </a:xfrm>
        </p:spPr>
        <p:txBody>
          <a:bodyPr/>
          <a:lstStyle/>
          <a:p>
            <a:pPr algn="l">
              <a:defRPr/>
            </a:pPr>
            <a:r>
              <a:rPr lang="en-US" dirty="0" smtClean="0"/>
              <a:t> Interest paid		 Interest earned</a:t>
            </a:r>
            <a:endParaRPr lang="en-US" dirty="0"/>
          </a:p>
        </p:txBody>
      </p:sp>
      <p:sp>
        <p:nvSpPr>
          <p:cNvPr id="38914"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38915" name="Slide Number Placeholder 5"/>
          <p:cNvSpPr>
            <a:spLocks noGrp="1"/>
          </p:cNvSpPr>
          <p:nvPr>
            <p:ph type="sldNum" sz="quarter" idx="12"/>
          </p:nvPr>
        </p:nvSpPr>
        <p:spPr>
          <a:noFill/>
        </p:spPr>
        <p:txBody>
          <a:bodyPr/>
          <a:lstStyle/>
          <a:p>
            <a:pPr defTabSz="836613"/>
            <a:r>
              <a:rPr lang="en-US"/>
              <a:t>1-</a:t>
            </a:r>
            <a:fld id="{4FEA2EEF-8EE7-4267-A0E6-96B02C4E413F}" type="slidenum">
              <a:rPr lang="en-US"/>
              <a:pPr defTabSz="836613"/>
              <a:t>14</a:t>
            </a:fld>
            <a:endParaRPr lang="en-US" sz="1300"/>
          </a:p>
        </p:txBody>
      </p:sp>
      <p:pic>
        <p:nvPicPr>
          <p:cNvPr id="38916" name="Picture 6"/>
          <p:cNvPicPr>
            <a:picLocks noChangeAspect="1" noChangeArrowheads="1"/>
          </p:cNvPicPr>
          <p:nvPr/>
        </p:nvPicPr>
        <p:blipFill>
          <a:blip r:embed="rId3" cstate="print"/>
          <a:srcRect l="30067" t="57164" r="18315" b="22577"/>
          <a:stretch>
            <a:fillRect/>
          </a:stretch>
        </p:blipFill>
        <p:spPr bwMode="auto">
          <a:xfrm>
            <a:off x="381000" y="2438400"/>
            <a:ext cx="7162800" cy="2362200"/>
          </a:xfrm>
          <a:prstGeom prst="rect">
            <a:avLst/>
          </a:prstGeom>
          <a:noFill/>
          <a:ln w="9525">
            <a:noFill/>
            <a:miter lim="800000"/>
            <a:headEnd/>
            <a:tailEnd/>
          </a:ln>
        </p:spPr>
      </p:pic>
      <p:cxnSp>
        <p:nvCxnSpPr>
          <p:cNvPr id="38917" name="Straight Connector 8"/>
          <p:cNvCxnSpPr>
            <a:cxnSpLocks noChangeShapeType="1"/>
          </p:cNvCxnSpPr>
          <p:nvPr/>
        </p:nvCxnSpPr>
        <p:spPr bwMode="auto">
          <a:xfrm rot="5400000">
            <a:off x="2286000" y="3200400"/>
            <a:ext cx="3200400" cy="0"/>
          </a:xfrm>
          <a:prstGeom prst="line">
            <a:avLst/>
          </a:prstGeom>
          <a:noFill/>
          <a:ln w="38100" algn="ctr">
            <a:solidFill>
              <a:srgbClr val="009900"/>
            </a:solidFill>
            <a:round/>
            <a:headEnd/>
            <a:tailEnd/>
          </a:ln>
        </p:spPr>
      </p:cxnSp>
      <p:sp>
        <p:nvSpPr>
          <p:cNvPr id="38918" name="TextBox 10"/>
          <p:cNvSpPr txBox="1">
            <a:spLocks noChangeArrowheads="1"/>
          </p:cNvSpPr>
          <p:nvPr/>
        </p:nvSpPr>
        <p:spPr bwMode="auto">
          <a:xfrm>
            <a:off x="609600" y="5029200"/>
            <a:ext cx="3048000" cy="523875"/>
          </a:xfrm>
          <a:prstGeom prst="rect">
            <a:avLst/>
          </a:prstGeom>
          <a:noFill/>
          <a:ln w="9525">
            <a:noFill/>
            <a:miter lim="800000"/>
            <a:headEnd/>
            <a:tailEnd/>
          </a:ln>
        </p:spPr>
        <p:txBody>
          <a:bodyPr>
            <a:spAutoFit/>
          </a:bodyPr>
          <a:lstStyle/>
          <a:p>
            <a:pPr algn="ctr" eaLnBrk="0" hangingPunct="0"/>
            <a:r>
              <a:rPr lang="en-US" sz="2800">
                <a:solidFill>
                  <a:srgbClr val="3333CC"/>
                </a:solidFill>
                <a:latin typeface="Antique Olive (W1)"/>
              </a:rPr>
              <a:t>Interest rate</a:t>
            </a:r>
          </a:p>
        </p:txBody>
      </p:sp>
      <p:sp>
        <p:nvSpPr>
          <p:cNvPr id="38919" name="TextBox 11"/>
          <p:cNvSpPr txBox="1">
            <a:spLocks noChangeArrowheads="1"/>
          </p:cNvSpPr>
          <p:nvPr/>
        </p:nvSpPr>
        <p:spPr bwMode="auto">
          <a:xfrm>
            <a:off x="4267200" y="5029200"/>
            <a:ext cx="3048000" cy="523875"/>
          </a:xfrm>
          <a:prstGeom prst="rect">
            <a:avLst/>
          </a:prstGeom>
          <a:noFill/>
          <a:ln w="9525">
            <a:noFill/>
            <a:miter lim="800000"/>
            <a:headEnd/>
            <a:tailEnd/>
          </a:ln>
        </p:spPr>
        <p:txBody>
          <a:bodyPr>
            <a:spAutoFit/>
          </a:bodyPr>
          <a:lstStyle/>
          <a:p>
            <a:pPr algn="ctr" eaLnBrk="0" hangingPunct="0"/>
            <a:r>
              <a:rPr lang="en-US" sz="2800">
                <a:solidFill>
                  <a:srgbClr val="3333CC"/>
                </a:solidFill>
                <a:latin typeface="Antique Olive (W1)"/>
              </a:rPr>
              <a:t>Rate of return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40962" name="Slide Number Placeholder 5"/>
          <p:cNvSpPr>
            <a:spLocks noGrp="1"/>
          </p:cNvSpPr>
          <p:nvPr>
            <p:ph type="sldNum" sz="quarter" idx="12"/>
          </p:nvPr>
        </p:nvSpPr>
        <p:spPr>
          <a:noFill/>
        </p:spPr>
        <p:txBody>
          <a:bodyPr/>
          <a:lstStyle/>
          <a:p>
            <a:pPr defTabSz="836613"/>
            <a:r>
              <a:rPr lang="en-US"/>
              <a:t>1-</a:t>
            </a:r>
            <a:fld id="{50C78C86-E35B-40AF-B356-938E598222A6}" type="slidenum">
              <a:rPr lang="en-US"/>
              <a:pPr defTabSz="836613"/>
              <a:t>15</a:t>
            </a:fld>
            <a:endParaRPr lang="en-US" sz="1300"/>
          </a:p>
        </p:txBody>
      </p:sp>
      <p:sp>
        <p:nvSpPr>
          <p:cNvPr id="505858" name="Rectangle 2"/>
          <p:cNvSpPr>
            <a:spLocks noGrp="1" noChangeArrowheads="1"/>
          </p:cNvSpPr>
          <p:nvPr>
            <p:ph type="title"/>
          </p:nvPr>
        </p:nvSpPr>
        <p:spPr>
          <a:xfrm>
            <a:off x="1066800" y="228600"/>
            <a:ext cx="6096000" cy="762000"/>
          </a:xfrm>
        </p:spPr>
        <p:txBody>
          <a:bodyPr/>
          <a:lstStyle/>
          <a:p>
            <a:pPr>
              <a:defRPr/>
            </a:pPr>
            <a:r>
              <a:rPr lang="en-US" dirty="0" smtClean="0"/>
              <a:t>Commonly used Symbols</a:t>
            </a:r>
            <a:endParaRPr lang="en-US" dirty="0"/>
          </a:p>
        </p:txBody>
      </p:sp>
      <p:sp>
        <p:nvSpPr>
          <p:cNvPr id="505859" name="Rectangle 3"/>
          <p:cNvSpPr>
            <a:spLocks noGrp="1" noChangeArrowheads="1"/>
          </p:cNvSpPr>
          <p:nvPr>
            <p:ph type="body" idx="1"/>
          </p:nvPr>
        </p:nvSpPr>
        <p:spPr>
          <a:xfrm>
            <a:off x="762000" y="1219200"/>
            <a:ext cx="6781800" cy="4419600"/>
          </a:xfrm>
          <a:ln w="38100">
            <a:solidFill>
              <a:srgbClr val="00B050"/>
            </a:solidFill>
          </a:ln>
        </p:spPr>
        <p:txBody>
          <a:bodyPr/>
          <a:lstStyle/>
          <a:p>
            <a:pPr>
              <a:buClr>
                <a:schemeClr val="accent2">
                  <a:lumMod val="60000"/>
                  <a:lumOff val="40000"/>
                </a:schemeClr>
              </a:buClr>
              <a:buFont typeface="Wingdings" pitchFamily="2" charset="2"/>
              <a:buNone/>
              <a:defRPr/>
            </a:pPr>
            <a:r>
              <a:rPr lang="en-US" sz="2500" dirty="0" smtClean="0"/>
              <a:t>  </a:t>
            </a:r>
            <a:r>
              <a:rPr lang="en-US" sz="2500" dirty="0" smtClean="0">
                <a:solidFill>
                  <a:srgbClr val="FF0000"/>
                </a:solidFill>
              </a:rPr>
              <a:t>t</a:t>
            </a:r>
            <a:r>
              <a:rPr lang="en-US" sz="2500" dirty="0" smtClean="0"/>
              <a:t> = time, usually in periods such as years or months</a:t>
            </a:r>
          </a:p>
          <a:p>
            <a:pPr>
              <a:buClr>
                <a:schemeClr val="accent2">
                  <a:lumMod val="60000"/>
                  <a:lumOff val="40000"/>
                </a:schemeClr>
              </a:buClr>
              <a:buFont typeface="Wingdings" pitchFamily="2" charset="2"/>
              <a:buNone/>
              <a:defRPr/>
            </a:pPr>
            <a:r>
              <a:rPr lang="en-US" sz="2500" dirty="0" smtClean="0"/>
              <a:t> </a:t>
            </a:r>
            <a:r>
              <a:rPr lang="en-US" sz="2500" dirty="0">
                <a:solidFill>
                  <a:srgbClr val="FF0000"/>
                </a:solidFill>
              </a:rPr>
              <a:t>P</a:t>
            </a:r>
            <a:r>
              <a:rPr lang="en-US" sz="2500" dirty="0"/>
              <a:t> = </a:t>
            </a:r>
            <a:r>
              <a:rPr lang="en-US" sz="2500" dirty="0" smtClean="0"/>
              <a:t>value or amount </a:t>
            </a:r>
            <a:r>
              <a:rPr lang="en-US" sz="2500" dirty="0"/>
              <a:t>of money at a time</a:t>
            </a:r>
            <a:r>
              <a:rPr lang="en-US" sz="2500" i="1" dirty="0"/>
              <a:t> </a:t>
            </a:r>
            <a:r>
              <a:rPr lang="en-US" sz="2500" i="1" dirty="0" smtClean="0"/>
              <a:t>t</a:t>
            </a:r>
            <a:r>
              <a:rPr lang="en-US" sz="2500" dirty="0" smtClean="0"/>
              <a:t>	  	 	designated as present or time 0</a:t>
            </a:r>
            <a:endParaRPr lang="en-US" sz="2500" i="1" dirty="0"/>
          </a:p>
          <a:p>
            <a:pPr>
              <a:buClr>
                <a:schemeClr val="accent2">
                  <a:lumMod val="60000"/>
                  <a:lumOff val="40000"/>
                </a:schemeClr>
              </a:buClr>
              <a:buFont typeface="Wingdings" pitchFamily="2" charset="2"/>
              <a:buNone/>
              <a:defRPr/>
            </a:pPr>
            <a:r>
              <a:rPr lang="en-US" sz="2500" dirty="0"/>
              <a:t> </a:t>
            </a:r>
            <a:r>
              <a:rPr lang="en-US" sz="2500" dirty="0">
                <a:solidFill>
                  <a:srgbClr val="FF0000"/>
                </a:solidFill>
              </a:rPr>
              <a:t>F</a:t>
            </a:r>
            <a:r>
              <a:rPr lang="en-US" sz="2500" dirty="0"/>
              <a:t> = </a:t>
            </a:r>
            <a:r>
              <a:rPr lang="en-US" sz="2500" dirty="0" smtClean="0"/>
              <a:t>value or amount </a:t>
            </a:r>
            <a:r>
              <a:rPr lang="en-US" sz="2500" dirty="0"/>
              <a:t>of money at some </a:t>
            </a:r>
            <a:r>
              <a:rPr lang="en-US" sz="2500" dirty="0" smtClean="0"/>
              <a:t>future 	  	time, such as at </a:t>
            </a:r>
            <a:r>
              <a:rPr lang="en-US" sz="2500" i="1" dirty="0" smtClean="0"/>
              <a:t>t = n </a:t>
            </a:r>
            <a:r>
              <a:rPr lang="en-US" sz="2500" dirty="0" smtClean="0"/>
              <a:t>periods in the future </a:t>
            </a:r>
            <a:endParaRPr lang="en-US" sz="2500" dirty="0"/>
          </a:p>
          <a:p>
            <a:pPr>
              <a:buClr>
                <a:schemeClr val="accent2">
                  <a:lumMod val="60000"/>
                  <a:lumOff val="40000"/>
                </a:schemeClr>
              </a:buClr>
              <a:buFont typeface="Wingdings" pitchFamily="2" charset="2"/>
              <a:buNone/>
              <a:defRPr/>
            </a:pPr>
            <a:r>
              <a:rPr lang="en-US" sz="2500" dirty="0"/>
              <a:t> </a:t>
            </a:r>
            <a:r>
              <a:rPr lang="en-US" sz="2500" dirty="0">
                <a:solidFill>
                  <a:srgbClr val="FF0000"/>
                </a:solidFill>
              </a:rPr>
              <a:t>A</a:t>
            </a:r>
            <a:r>
              <a:rPr lang="en-US" sz="2500" dirty="0"/>
              <a:t> = </a:t>
            </a:r>
            <a:r>
              <a:rPr lang="en-US" sz="2500" dirty="0" smtClean="0"/>
              <a:t>series </a:t>
            </a:r>
            <a:r>
              <a:rPr lang="en-US" sz="2500" dirty="0"/>
              <a:t>of </a:t>
            </a:r>
            <a:r>
              <a:rPr lang="en-US" sz="2500" dirty="0" smtClean="0"/>
              <a:t>consecutive, equal</a:t>
            </a:r>
            <a:r>
              <a:rPr lang="en-US" sz="2500" dirty="0"/>
              <a:t>, </a:t>
            </a:r>
            <a:r>
              <a:rPr lang="en-US" sz="2500" dirty="0" smtClean="0"/>
              <a:t>end-of-period 	amounts of money</a:t>
            </a:r>
            <a:endParaRPr lang="en-US" sz="2500" dirty="0"/>
          </a:p>
          <a:p>
            <a:pPr>
              <a:buClr>
                <a:schemeClr val="accent2">
                  <a:lumMod val="60000"/>
                  <a:lumOff val="40000"/>
                </a:schemeClr>
              </a:buClr>
              <a:buFont typeface="Wingdings" pitchFamily="2" charset="2"/>
              <a:buNone/>
              <a:defRPr/>
            </a:pPr>
            <a:r>
              <a:rPr lang="en-US" sz="2500" dirty="0"/>
              <a:t> </a:t>
            </a:r>
            <a:r>
              <a:rPr lang="en-US" sz="2500" dirty="0">
                <a:solidFill>
                  <a:srgbClr val="FF0000"/>
                </a:solidFill>
              </a:rPr>
              <a:t>n</a:t>
            </a:r>
            <a:r>
              <a:rPr lang="en-US" sz="2500" dirty="0"/>
              <a:t> = </a:t>
            </a:r>
            <a:r>
              <a:rPr lang="en-US" sz="2500" dirty="0" smtClean="0"/>
              <a:t>number </a:t>
            </a:r>
            <a:r>
              <a:rPr lang="en-US" sz="2500" dirty="0"/>
              <a:t>of interest </a:t>
            </a:r>
            <a:r>
              <a:rPr lang="en-US" sz="2500" dirty="0" smtClean="0"/>
              <a:t>periods; years, months</a:t>
            </a:r>
            <a:endParaRPr lang="en-US" sz="2500" dirty="0"/>
          </a:p>
          <a:p>
            <a:pPr>
              <a:buClr>
                <a:schemeClr val="accent2">
                  <a:lumMod val="60000"/>
                  <a:lumOff val="40000"/>
                </a:schemeClr>
              </a:buClr>
              <a:buFont typeface="Wingdings" pitchFamily="2" charset="2"/>
              <a:buNone/>
              <a:defRPr/>
            </a:pPr>
            <a:r>
              <a:rPr lang="en-US" sz="2500" dirty="0"/>
              <a:t> </a:t>
            </a:r>
            <a:r>
              <a:rPr lang="en-US" sz="2500" dirty="0" smtClean="0"/>
              <a:t> </a:t>
            </a:r>
            <a:r>
              <a:rPr lang="en-US" sz="2500" dirty="0" err="1" smtClean="0">
                <a:solidFill>
                  <a:srgbClr val="FF0000"/>
                </a:solidFill>
              </a:rPr>
              <a:t>i</a:t>
            </a:r>
            <a:r>
              <a:rPr lang="en-US" sz="2500" dirty="0" smtClean="0"/>
              <a:t> </a:t>
            </a:r>
            <a:r>
              <a:rPr lang="en-US" sz="2500" dirty="0"/>
              <a:t>= </a:t>
            </a:r>
            <a:r>
              <a:rPr lang="en-US" sz="2500" dirty="0" smtClean="0"/>
              <a:t>interest </a:t>
            </a:r>
            <a:r>
              <a:rPr lang="en-US" sz="2500" dirty="0"/>
              <a:t>rate or rate of return per time </a:t>
            </a:r>
            <a:r>
              <a:rPr lang="en-US" sz="2500" dirty="0" smtClean="0"/>
              <a:t>period; 	percent per year or month</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5859">
                                            <p:bg/>
                                          </p:spTgt>
                                        </p:tgtEl>
                                        <p:attrNameLst>
                                          <p:attrName>style.visibility</p:attrName>
                                        </p:attrNameLst>
                                      </p:cBhvr>
                                      <p:to>
                                        <p:strVal val="visible"/>
                                      </p:to>
                                    </p:set>
                                    <p:animEffect transition="in" filter="fade">
                                      <p:cBhvr>
                                        <p:cTn id="7" dur="500"/>
                                        <p:tgtEl>
                                          <p:spTgt spid="50585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5859">
                                            <p:txEl>
                                              <p:pRg st="0" end="0"/>
                                            </p:txEl>
                                          </p:spTgt>
                                        </p:tgtEl>
                                        <p:attrNameLst>
                                          <p:attrName>style.visibility</p:attrName>
                                        </p:attrNameLst>
                                      </p:cBhvr>
                                      <p:to>
                                        <p:strVal val="visible"/>
                                      </p:to>
                                    </p:set>
                                    <p:animEffect transition="in" filter="fade">
                                      <p:cBhvr>
                                        <p:cTn id="12" dur="500"/>
                                        <p:tgtEl>
                                          <p:spTgt spid="5058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5859">
                                            <p:txEl>
                                              <p:pRg st="1" end="1"/>
                                            </p:txEl>
                                          </p:spTgt>
                                        </p:tgtEl>
                                        <p:attrNameLst>
                                          <p:attrName>style.visibility</p:attrName>
                                        </p:attrNameLst>
                                      </p:cBhvr>
                                      <p:to>
                                        <p:strVal val="visible"/>
                                      </p:to>
                                    </p:set>
                                    <p:animEffect transition="in" filter="fade">
                                      <p:cBhvr>
                                        <p:cTn id="17" dur="500"/>
                                        <p:tgtEl>
                                          <p:spTgt spid="5058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5859">
                                            <p:txEl>
                                              <p:pRg st="2" end="2"/>
                                            </p:txEl>
                                          </p:spTgt>
                                        </p:tgtEl>
                                        <p:attrNameLst>
                                          <p:attrName>style.visibility</p:attrName>
                                        </p:attrNameLst>
                                      </p:cBhvr>
                                      <p:to>
                                        <p:strVal val="visible"/>
                                      </p:to>
                                    </p:set>
                                    <p:animEffect transition="in" filter="fade">
                                      <p:cBhvr>
                                        <p:cTn id="22" dur="500"/>
                                        <p:tgtEl>
                                          <p:spTgt spid="5058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5859">
                                            <p:txEl>
                                              <p:pRg st="3" end="3"/>
                                            </p:txEl>
                                          </p:spTgt>
                                        </p:tgtEl>
                                        <p:attrNameLst>
                                          <p:attrName>style.visibility</p:attrName>
                                        </p:attrNameLst>
                                      </p:cBhvr>
                                      <p:to>
                                        <p:strVal val="visible"/>
                                      </p:to>
                                    </p:set>
                                    <p:animEffect transition="in" filter="fade">
                                      <p:cBhvr>
                                        <p:cTn id="27" dur="500"/>
                                        <p:tgtEl>
                                          <p:spTgt spid="5058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5859">
                                            <p:txEl>
                                              <p:pRg st="4" end="4"/>
                                            </p:txEl>
                                          </p:spTgt>
                                        </p:tgtEl>
                                        <p:attrNameLst>
                                          <p:attrName>style.visibility</p:attrName>
                                        </p:attrNameLst>
                                      </p:cBhvr>
                                      <p:to>
                                        <p:strVal val="visible"/>
                                      </p:to>
                                    </p:set>
                                    <p:animEffect transition="in" filter="fade">
                                      <p:cBhvr>
                                        <p:cTn id="32" dur="500"/>
                                        <p:tgtEl>
                                          <p:spTgt spid="5058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5859">
                                            <p:txEl>
                                              <p:pRg st="5" end="5"/>
                                            </p:txEl>
                                          </p:spTgt>
                                        </p:tgtEl>
                                        <p:attrNameLst>
                                          <p:attrName>style.visibility</p:attrName>
                                        </p:attrNameLst>
                                      </p:cBhvr>
                                      <p:to>
                                        <p:strVal val="visible"/>
                                      </p:to>
                                    </p:set>
                                    <p:animEffect transition="in" filter="fade">
                                      <p:cBhvr>
                                        <p:cTn id="37" dur="500"/>
                                        <p:tgtEl>
                                          <p:spTgt spid="505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43010" name="Slide Number Placeholder 5"/>
          <p:cNvSpPr>
            <a:spLocks noGrp="1"/>
          </p:cNvSpPr>
          <p:nvPr>
            <p:ph type="sldNum" sz="quarter" idx="12"/>
          </p:nvPr>
        </p:nvSpPr>
        <p:spPr>
          <a:noFill/>
        </p:spPr>
        <p:txBody>
          <a:bodyPr/>
          <a:lstStyle/>
          <a:p>
            <a:pPr defTabSz="836613"/>
            <a:r>
              <a:rPr lang="en-US"/>
              <a:t>1-</a:t>
            </a:r>
            <a:fld id="{3B40AB8B-7A1E-4E9A-8BF3-860FC7578649}" type="slidenum">
              <a:rPr lang="en-US"/>
              <a:pPr defTabSz="836613"/>
              <a:t>16</a:t>
            </a:fld>
            <a:endParaRPr lang="en-US" sz="1300"/>
          </a:p>
        </p:txBody>
      </p:sp>
      <p:sp>
        <p:nvSpPr>
          <p:cNvPr id="510978" name="Rectangle 2"/>
          <p:cNvSpPr>
            <a:spLocks noGrp="1" noChangeArrowheads="1"/>
          </p:cNvSpPr>
          <p:nvPr>
            <p:ph type="title"/>
          </p:nvPr>
        </p:nvSpPr>
        <p:spPr>
          <a:xfrm>
            <a:off x="609600" y="152400"/>
            <a:ext cx="6994525" cy="838200"/>
          </a:xfrm>
        </p:spPr>
        <p:txBody>
          <a:bodyPr/>
          <a:lstStyle/>
          <a:p>
            <a:pPr>
              <a:defRPr/>
            </a:pPr>
            <a:r>
              <a:rPr lang="en-US" sz="3200" dirty="0" smtClean="0"/>
              <a:t>Cash Flows: Terms</a:t>
            </a:r>
            <a:endParaRPr lang="en-US" sz="3200" dirty="0"/>
          </a:p>
        </p:txBody>
      </p:sp>
      <p:sp>
        <p:nvSpPr>
          <p:cNvPr id="510979" name="Rectangle 3"/>
          <p:cNvSpPr>
            <a:spLocks noGrp="1" noChangeArrowheads="1"/>
          </p:cNvSpPr>
          <p:nvPr>
            <p:ph type="body" idx="1"/>
          </p:nvPr>
        </p:nvSpPr>
        <p:spPr>
          <a:xfrm>
            <a:off x="609600" y="1066800"/>
            <a:ext cx="6994525" cy="4648200"/>
          </a:xfrm>
        </p:spPr>
        <p:txBody>
          <a:bodyPr/>
          <a:lstStyle/>
          <a:p>
            <a:pPr>
              <a:lnSpc>
                <a:spcPct val="90000"/>
              </a:lnSpc>
              <a:defRPr/>
            </a:pPr>
            <a:r>
              <a:rPr lang="en-US" dirty="0"/>
              <a:t> </a:t>
            </a:r>
            <a:r>
              <a:rPr lang="en-US" dirty="0" smtClean="0">
                <a:solidFill>
                  <a:srgbClr val="3333CC"/>
                </a:solidFill>
              </a:rPr>
              <a:t>Cash </a:t>
            </a:r>
            <a:r>
              <a:rPr lang="en-US" dirty="0">
                <a:solidFill>
                  <a:srgbClr val="3333CC"/>
                </a:solidFill>
              </a:rPr>
              <a:t>Inflows </a:t>
            </a:r>
            <a:r>
              <a:rPr lang="en-US" dirty="0" smtClean="0">
                <a:solidFill>
                  <a:srgbClr val="3333CC"/>
                </a:solidFill>
              </a:rPr>
              <a:t>– </a:t>
            </a:r>
            <a:r>
              <a:rPr lang="en-US" dirty="0" smtClean="0"/>
              <a:t>Revenues (</a:t>
            </a:r>
            <a:r>
              <a:rPr lang="en-US" dirty="0" smtClean="0">
                <a:solidFill>
                  <a:schemeClr val="accent1">
                    <a:lumMod val="75000"/>
                  </a:schemeClr>
                </a:solidFill>
              </a:rPr>
              <a:t>R</a:t>
            </a:r>
            <a:r>
              <a:rPr lang="en-US" dirty="0" smtClean="0"/>
              <a:t>), receipts,  incomes, savings generated by projects and activities that </a:t>
            </a:r>
            <a:r>
              <a:rPr lang="en-US" dirty="0" smtClean="0">
                <a:solidFill>
                  <a:srgbClr val="FF0000"/>
                </a:solidFill>
              </a:rPr>
              <a:t>flow in. </a:t>
            </a:r>
            <a:r>
              <a:rPr lang="en-US" dirty="0" smtClean="0">
                <a:solidFill>
                  <a:srgbClr val="0070C0"/>
                </a:solidFill>
              </a:rPr>
              <a:t>Plus sign used</a:t>
            </a:r>
          </a:p>
          <a:p>
            <a:pPr>
              <a:lnSpc>
                <a:spcPct val="90000"/>
              </a:lnSpc>
              <a:defRPr/>
            </a:pPr>
            <a:r>
              <a:rPr lang="en-US" dirty="0" smtClean="0">
                <a:solidFill>
                  <a:srgbClr val="0070C0"/>
                </a:solidFill>
              </a:rPr>
              <a:t> </a:t>
            </a:r>
            <a:r>
              <a:rPr lang="en-US" dirty="0" smtClean="0">
                <a:solidFill>
                  <a:srgbClr val="3333CC"/>
                </a:solidFill>
              </a:rPr>
              <a:t>Cash </a:t>
            </a:r>
            <a:r>
              <a:rPr lang="en-US" dirty="0">
                <a:solidFill>
                  <a:srgbClr val="3333CC"/>
                </a:solidFill>
              </a:rPr>
              <a:t>Outflows</a:t>
            </a:r>
            <a:r>
              <a:rPr lang="en-US" dirty="0"/>
              <a:t> – </a:t>
            </a:r>
            <a:r>
              <a:rPr lang="en-US" dirty="0" smtClean="0"/>
              <a:t>Disbursements (</a:t>
            </a:r>
            <a:r>
              <a:rPr lang="en-US" dirty="0" smtClean="0">
                <a:solidFill>
                  <a:schemeClr val="accent1">
                    <a:lumMod val="75000"/>
                  </a:schemeClr>
                </a:solidFill>
              </a:rPr>
              <a:t>D</a:t>
            </a:r>
            <a:r>
              <a:rPr lang="en-US" dirty="0" smtClean="0"/>
              <a:t>), costs, expenses, taxes caused by projects and activities that </a:t>
            </a:r>
            <a:r>
              <a:rPr lang="en-US" dirty="0" smtClean="0">
                <a:solidFill>
                  <a:srgbClr val="FF0000"/>
                </a:solidFill>
              </a:rPr>
              <a:t>flow out. </a:t>
            </a:r>
            <a:r>
              <a:rPr lang="en-US" dirty="0" smtClean="0">
                <a:solidFill>
                  <a:srgbClr val="0070C0"/>
                </a:solidFill>
              </a:rPr>
              <a:t>Minus sign used</a:t>
            </a:r>
            <a:endParaRPr lang="en-US" dirty="0"/>
          </a:p>
          <a:p>
            <a:pPr>
              <a:lnSpc>
                <a:spcPct val="90000"/>
              </a:lnSpc>
              <a:buFont typeface="Wingdings" pitchFamily="2" charset="2"/>
              <a:buNone/>
              <a:defRPr/>
            </a:pPr>
            <a:endParaRPr lang="en-US" sz="1000" dirty="0" smtClean="0"/>
          </a:p>
          <a:p>
            <a:pPr>
              <a:lnSpc>
                <a:spcPct val="90000"/>
              </a:lnSpc>
              <a:defRPr/>
            </a:pPr>
            <a:r>
              <a:rPr lang="en-US" dirty="0" smtClean="0"/>
              <a:t> </a:t>
            </a:r>
            <a:r>
              <a:rPr lang="en-US" dirty="0"/>
              <a:t>Net Cash Flow </a:t>
            </a:r>
            <a:r>
              <a:rPr lang="en-US" dirty="0" smtClean="0"/>
              <a:t>(</a:t>
            </a:r>
            <a:r>
              <a:rPr lang="en-US" dirty="0" smtClean="0">
                <a:solidFill>
                  <a:srgbClr val="FF0000"/>
                </a:solidFill>
              </a:rPr>
              <a:t>NCF</a:t>
            </a:r>
            <a:r>
              <a:rPr lang="en-US" dirty="0" smtClean="0"/>
              <a:t>) for each time period:</a:t>
            </a:r>
            <a:endParaRPr lang="en-US" dirty="0"/>
          </a:p>
          <a:p>
            <a:pPr lvl="1" algn="ctr">
              <a:lnSpc>
                <a:spcPct val="90000"/>
              </a:lnSpc>
              <a:buFont typeface="Wingdings" pitchFamily="2" charset="2"/>
              <a:buNone/>
              <a:defRPr/>
            </a:pPr>
            <a:r>
              <a:rPr lang="en-US" dirty="0"/>
              <a:t> </a:t>
            </a:r>
            <a:r>
              <a:rPr lang="en-US" sz="2800" dirty="0" smtClean="0">
                <a:solidFill>
                  <a:schemeClr val="accent6">
                    <a:lumMod val="60000"/>
                    <a:lumOff val="40000"/>
                  </a:schemeClr>
                </a:solidFill>
              </a:rPr>
              <a:t>NCF = </a:t>
            </a:r>
            <a:r>
              <a:rPr lang="en-US" sz="2800" dirty="0" smtClean="0">
                <a:solidFill>
                  <a:srgbClr val="3333CC"/>
                </a:solidFill>
              </a:rPr>
              <a:t>cash </a:t>
            </a:r>
            <a:r>
              <a:rPr lang="en-US" sz="2800" dirty="0">
                <a:solidFill>
                  <a:srgbClr val="3333CC"/>
                </a:solidFill>
              </a:rPr>
              <a:t>inflows – cash </a:t>
            </a:r>
            <a:r>
              <a:rPr lang="en-US" sz="2800" dirty="0" smtClean="0">
                <a:solidFill>
                  <a:srgbClr val="3333CC"/>
                </a:solidFill>
              </a:rPr>
              <a:t>outflows </a:t>
            </a:r>
            <a:r>
              <a:rPr lang="en-US" sz="2800" dirty="0" smtClean="0">
                <a:solidFill>
                  <a:schemeClr val="accent1">
                    <a:lumMod val="75000"/>
                  </a:schemeClr>
                </a:solidFill>
              </a:rPr>
              <a:t>= R –</a:t>
            </a:r>
            <a:r>
              <a:rPr lang="en-US" sz="2800" dirty="0" smtClean="0">
                <a:solidFill>
                  <a:schemeClr val="accent6">
                    <a:lumMod val="60000"/>
                    <a:lumOff val="40000"/>
                  </a:schemeClr>
                </a:solidFill>
              </a:rPr>
              <a:t> </a:t>
            </a:r>
            <a:r>
              <a:rPr lang="en-US" sz="2800" dirty="0" smtClean="0">
                <a:solidFill>
                  <a:schemeClr val="accent1">
                    <a:lumMod val="75000"/>
                  </a:schemeClr>
                </a:solidFill>
              </a:rPr>
              <a:t>D</a:t>
            </a:r>
          </a:p>
          <a:p>
            <a:pPr lvl="1">
              <a:lnSpc>
                <a:spcPct val="90000"/>
              </a:lnSpc>
              <a:buFont typeface="Wingdings" pitchFamily="2" charset="2"/>
              <a:buNone/>
              <a:defRPr/>
            </a:pPr>
            <a:endParaRPr lang="en-US" sz="1000" dirty="0">
              <a:solidFill>
                <a:schemeClr val="accent6">
                  <a:lumMod val="60000"/>
                  <a:lumOff val="40000"/>
                </a:schemeClr>
              </a:solidFill>
            </a:endParaRPr>
          </a:p>
          <a:p>
            <a:pPr>
              <a:lnSpc>
                <a:spcPct val="90000"/>
              </a:lnSpc>
              <a:defRPr/>
            </a:pPr>
            <a:r>
              <a:rPr lang="en-US" dirty="0" smtClean="0">
                <a:solidFill>
                  <a:schemeClr val="accent2"/>
                </a:solidFill>
              </a:rPr>
              <a:t> End-of-period assumption:</a:t>
            </a:r>
            <a:endParaRPr lang="en-US" dirty="0">
              <a:solidFill>
                <a:schemeClr val="accent2"/>
              </a:solidFill>
            </a:endParaRPr>
          </a:p>
          <a:p>
            <a:pPr lvl="1">
              <a:lnSpc>
                <a:spcPct val="90000"/>
              </a:lnSpc>
              <a:buFont typeface="Wingdings" pitchFamily="2" charset="2"/>
              <a:buNone/>
              <a:defRPr/>
            </a:pPr>
            <a:r>
              <a:rPr lang="en-US" dirty="0">
                <a:solidFill>
                  <a:srgbClr val="3333CC"/>
                </a:solidFill>
              </a:rPr>
              <a:t>Funds flow at the end of a given </a:t>
            </a:r>
            <a:r>
              <a:rPr lang="en-US" dirty="0" smtClean="0">
                <a:solidFill>
                  <a:srgbClr val="3333CC"/>
                </a:solidFill>
              </a:rPr>
              <a:t>interest </a:t>
            </a:r>
            <a:r>
              <a:rPr lang="en-US" dirty="0">
                <a:solidFill>
                  <a:srgbClr val="3333CC"/>
                </a:solidFill>
              </a:rPr>
              <a:t>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Effect transition="in" filter="fade">
                                      <p:cBhvr>
                                        <p:cTn id="7" dur="500"/>
                                        <p:tgtEl>
                                          <p:spTgt spid="510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0979">
                                            <p:txEl>
                                              <p:pRg st="1" end="1"/>
                                            </p:txEl>
                                          </p:spTgt>
                                        </p:tgtEl>
                                        <p:attrNameLst>
                                          <p:attrName>style.visibility</p:attrName>
                                        </p:attrNameLst>
                                      </p:cBhvr>
                                      <p:to>
                                        <p:strVal val="visible"/>
                                      </p:to>
                                    </p:set>
                                    <p:animEffect transition="in" filter="fade">
                                      <p:cBhvr>
                                        <p:cTn id="12" dur="500"/>
                                        <p:tgtEl>
                                          <p:spTgt spid="510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0979">
                                            <p:txEl>
                                              <p:pRg st="3" end="3"/>
                                            </p:txEl>
                                          </p:spTgt>
                                        </p:tgtEl>
                                        <p:attrNameLst>
                                          <p:attrName>style.visibility</p:attrName>
                                        </p:attrNameLst>
                                      </p:cBhvr>
                                      <p:to>
                                        <p:strVal val="visible"/>
                                      </p:to>
                                    </p:set>
                                    <p:animEffect transition="in" filter="fade">
                                      <p:cBhvr>
                                        <p:cTn id="17" dur="500"/>
                                        <p:tgtEl>
                                          <p:spTgt spid="51097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0979">
                                            <p:txEl>
                                              <p:pRg st="4" end="4"/>
                                            </p:txEl>
                                          </p:spTgt>
                                        </p:tgtEl>
                                        <p:attrNameLst>
                                          <p:attrName>style.visibility</p:attrName>
                                        </p:attrNameLst>
                                      </p:cBhvr>
                                      <p:to>
                                        <p:strVal val="visible"/>
                                      </p:to>
                                    </p:set>
                                    <p:animEffect transition="in" filter="fade">
                                      <p:cBhvr>
                                        <p:cTn id="20" dur="500"/>
                                        <p:tgtEl>
                                          <p:spTgt spid="51097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0979">
                                            <p:txEl>
                                              <p:pRg st="6" end="6"/>
                                            </p:txEl>
                                          </p:spTgt>
                                        </p:tgtEl>
                                        <p:attrNameLst>
                                          <p:attrName>style.visibility</p:attrName>
                                        </p:attrNameLst>
                                      </p:cBhvr>
                                      <p:to>
                                        <p:strVal val="visible"/>
                                      </p:to>
                                    </p:set>
                                    <p:animEffect transition="in" filter="fade">
                                      <p:cBhvr>
                                        <p:cTn id="25" dur="500"/>
                                        <p:tgtEl>
                                          <p:spTgt spid="51097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0979">
                                            <p:txEl>
                                              <p:pRg st="7" end="7"/>
                                            </p:txEl>
                                          </p:spTgt>
                                        </p:tgtEl>
                                        <p:attrNameLst>
                                          <p:attrName>style.visibility</p:attrName>
                                        </p:attrNameLst>
                                      </p:cBhvr>
                                      <p:to>
                                        <p:strVal val="visible"/>
                                      </p:to>
                                    </p:set>
                                    <p:animEffect transition="in" filter="fade">
                                      <p:cBhvr>
                                        <p:cTn id="28" dur="500"/>
                                        <p:tgtEl>
                                          <p:spTgt spid="510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85800"/>
          </a:xfrm>
        </p:spPr>
        <p:txBody>
          <a:bodyPr/>
          <a:lstStyle/>
          <a:p>
            <a:pPr>
              <a:defRPr/>
            </a:pPr>
            <a:r>
              <a:rPr lang="en-US" dirty="0" smtClean="0"/>
              <a:t>Cash Flows: Estimating</a:t>
            </a:r>
            <a:endParaRPr lang="en-US" dirty="0"/>
          </a:p>
        </p:txBody>
      </p:sp>
      <p:sp>
        <p:nvSpPr>
          <p:cNvPr id="3" name="Content Placeholder 2"/>
          <p:cNvSpPr>
            <a:spLocks noGrp="1"/>
          </p:cNvSpPr>
          <p:nvPr>
            <p:ph idx="1"/>
          </p:nvPr>
        </p:nvSpPr>
        <p:spPr>
          <a:xfrm>
            <a:off x="617538" y="1066800"/>
            <a:ext cx="6994525" cy="4622800"/>
          </a:xfrm>
        </p:spPr>
        <p:txBody>
          <a:bodyPr/>
          <a:lstStyle/>
          <a:p>
            <a:pPr>
              <a:buFont typeface="Wingdings" pitchFamily="2" charset="2"/>
              <a:buChar char="ü"/>
              <a:defRPr/>
            </a:pPr>
            <a:r>
              <a:rPr lang="en-US" dirty="0" smtClean="0"/>
              <a:t> Point estimate – A single-value estimate of a cash flow element of an alternative</a:t>
            </a:r>
          </a:p>
          <a:p>
            <a:pPr lvl="1">
              <a:buFont typeface="Wingdings" pitchFamily="2" charset="2"/>
              <a:buNone/>
              <a:defRPr/>
            </a:pPr>
            <a:r>
              <a:rPr lang="en-US" dirty="0" smtClean="0"/>
              <a:t>	</a:t>
            </a:r>
            <a:r>
              <a:rPr lang="en-US" dirty="0" smtClean="0">
                <a:solidFill>
                  <a:schemeClr val="accent6"/>
                </a:solidFill>
              </a:rPr>
              <a:t>Cash inflow: Income = $150,000 per month</a:t>
            </a:r>
          </a:p>
          <a:p>
            <a:pPr lvl="1">
              <a:buFont typeface="Wingdings" pitchFamily="2" charset="2"/>
              <a:buNone/>
              <a:defRPr/>
            </a:pPr>
            <a:endParaRPr lang="en-US" dirty="0" smtClean="0">
              <a:solidFill>
                <a:schemeClr val="accent6"/>
              </a:solidFill>
            </a:endParaRPr>
          </a:p>
          <a:p>
            <a:pPr>
              <a:buFont typeface="Wingdings" pitchFamily="2" charset="2"/>
              <a:buChar char="ü"/>
              <a:defRPr/>
            </a:pPr>
            <a:r>
              <a:rPr lang="en-US" dirty="0" smtClean="0">
                <a:solidFill>
                  <a:srgbClr val="3333CC"/>
                </a:solidFill>
              </a:rPr>
              <a:t> </a:t>
            </a:r>
            <a:r>
              <a:rPr lang="en-US" dirty="0" smtClean="0"/>
              <a:t>Range estimate – Min and max values that estimate the cash flow </a:t>
            </a:r>
          </a:p>
          <a:p>
            <a:pPr>
              <a:buFont typeface="Wingdings" pitchFamily="2" charset="2"/>
              <a:buNone/>
              <a:defRPr/>
            </a:pPr>
            <a:r>
              <a:rPr lang="en-US" dirty="0" smtClean="0"/>
              <a:t>		</a:t>
            </a:r>
            <a:r>
              <a:rPr lang="en-US" sz="2400" dirty="0" smtClean="0">
                <a:solidFill>
                  <a:schemeClr val="accent6"/>
                </a:solidFill>
              </a:rPr>
              <a:t>Cash outflow: Cost is between $2.5 M and $3.2 M </a:t>
            </a:r>
          </a:p>
          <a:p>
            <a:pPr>
              <a:buFont typeface="Wingdings" pitchFamily="2" charset="2"/>
              <a:buNone/>
              <a:defRPr/>
            </a:pPr>
            <a:endParaRPr lang="en-US" sz="1000" dirty="0" smtClean="0">
              <a:solidFill>
                <a:schemeClr val="accent6"/>
              </a:solidFill>
            </a:endParaRPr>
          </a:p>
          <a:p>
            <a:pPr algn="just">
              <a:buFont typeface="Wingdings" pitchFamily="2" charset="2"/>
              <a:buNone/>
              <a:defRPr/>
            </a:pPr>
            <a:r>
              <a:rPr lang="en-US" sz="2000" dirty="0" smtClean="0">
                <a:solidFill>
                  <a:schemeClr val="accent6"/>
                </a:solidFill>
              </a:rPr>
              <a:t>      Point estimates are commonly used; however, range estimates with probabilities attached provide a better understanding of variability of economic parameters used to make decisions</a:t>
            </a:r>
            <a:endParaRPr lang="en-US" sz="2000" dirty="0">
              <a:solidFill>
                <a:schemeClr val="accent6"/>
              </a:solidFill>
            </a:endParaRPr>
          </a:p>
        </p:txBody>
      </p:sp>
      <p:sp>
        <p:nvSpPr>
          <p:cNvPr id="45059"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45060" name="Slide Number Placeholder 4"/>
          <p:cNvSpPr>
            <a:spLocks noGrp="1"/>
          </p:cNvSpPr>
          <p:nvPr>
            <p:ph type="sldNum" sz="quarter" idx="12"/>
          </p:nvPr>
        </p:nvSpPr>
        <p:spPr>
          <a:noFill/>
        </p:spPr>
        <p:txBody>
          <a:bodyPr/>
          <a:lstStyle/>
          <a:p>
            <a:pPr defTabSz="836613"/>
            <a:r>
              <a:rPr lang="en-US"/>
              <a:t>1-</a:t>
            </a:r>
            <a:fld id="{A39D56A2-1871-4EE7-9580-577C0129BF9C}" type="slidenum">
              <a:rPr lang="en-US"/>
              <a:pPr defTabSz="836613"/>
              <a:t>17</a:t>
            </a:fld>
            <a:endParaRPr lang="en-US" sz="1300"/>
          </a:p>
        </p:txBody>
      </p:sp>
      <p:sp>
        <p:nvSpPr>
          <p:cNvPr id="45061" name="Rectangle 5"/>
          <p:cNvSpPr>
            <a:spLocks noChangeArrowheads="1"/>
          </p:cNvSpPr>
          <p:nvPr/>
        </p:nvSpPr>
        <p:spPr bwMode="auto">
          <a:xfrm>
            <a:off x="838200" y="4495800"/>
            <a:ext cx="6858000" cy="1066800"/>
          </a:xfrm>
          <a:prstGeom prst="rect">
            <a:avLst/>
          </a:prstGeom>
          <a:noFill/>
          <a:ln w="28575" algn="ctr">
            <a:solidFill>
              <a:srgbClr val="0070C0"/>
            </a:solidFill>
            <a:round/>
            <a:headEnd/>
            <a:tailEnd/>
          </a:ln>
        </p:spPr>
        <p:txBody>
          <a:bodyPr/>
          <a:lstStyle/>
          <a:p>
            <a:pPr eaLnBrk="0" hangingPunct="0"/>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50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47106" name="Slide Number Placeholder 5"/>
          <p:cNvSpPr>
            <a:spLocks noGrp="1"/>
          </p:cNvSpPr>
          <p:nvPr>
            <p:ph type="sldNum" sz="quarter" idx="12"/>
          </p:nvPr>
        </p:nvSpPr>
        <p:spPr>
          <a:noFill/>
        </p:spPr>
        <p:txBody>
          <a:bodyPr/>
          <a:lstStyle/>
          <a:p>
            <a:pPr defTabSz="836613"/>
            <a:r>
              <a:rPr lang="en-US"/>
              <a:t>1-</a:t>
            </a:r>
            <a:fld id="{9AB13090-6264-458C-A478-62078DE1750E}" type="slidenum">
              <a:rPr lang="en-US"/>
              <a:pPr defTabSz="836613"/>
              <a:t>18</a:t>
            </a:fld>
            <a:endParaRPr lang="en-US" sz="1300"/>
          </a:p>
        </p:txBody>
      </p:sp>
      <p:sp>
        <p:nvSpPr>
          <p:cNvPr id="512002" name="Rectangle 2"/>
          <p:cNvSpPr>
            <a:spLocks noGrp="1" noChangeArrowheads="1"/>
          </p:cNvSpPr>
          <p:nvPr>
            <p:ph type="title"/>
          </p:nvPr>
        </p:nvSpPr>
        <p:spPr/>
        <p:txBody>
          <a:bodyPr/>
          <a:lstStyle/>
          <a:p>
            <a:pPr>
              <a:defRPr/>
            </a:pPr>
            <a:r>
              <a:rPr lang="en-US" sz="3200" dirty="0"/>
              <a:t>Cash Flow Diagrams</a:t>
            </a:r>
          </a:p>
        </p:txBody>
      </p:sp>
      <p:sp>
        <p:nvSpPr>
          <p:cNvPr id="47108" name="Rectangle 3"/>
          <p:cNvSpPr>
            <a:spLocks noGrp="1" noChangeArrowheads="1"/>
          </p:cNvSpPr>
          <p:nvPr>
            <p:ph type="body" idx="1"/>
          </p:nvPr>
        </p:nvSpPr>
        <p:spPr>
          <a:xfrm>
            <a:off x="609600" y="1066800"/>
            <a:ext cx="6994525" cy="4724400"/>
          </a:xfrm>
        </p:spPr>
        <p:txBody>
          <a:bodyPr/>
          <a:lstStyle/>
          <a:p>
            <a:pPr algn="ctr">
              <a:buFont typeface="Wingdings" pitchFamily="2" charset="2"/>
              <a:buNone/>
            </a:pPr>
            <a:r>
              <a:rPr lang="en-US" smtClean="0"/>
              <a:t>What a typical cash flow diagram might look like</a:t>
            </a:r>
          </a:p>
          <a:p>
            <a:pPr>
              <a:buFont typeface="Wingdings" pitchFamily="2" charset="2"/>
              <a:buNone/>
            </a:pPr>
            <a:endParaRPr lang="en-US" smtClean="0"/>
          </a:p>
          <a:p>
            <a:endParaRPr lang="en-US" smtClean="0"/>
          </a:p>
        </p:txBody>
      </p:sp>
      <p:grpSp>
        <p:nvGrpSpPr>
          <p:cNvPr id="47109" name="Group 15"/>
          <p:cNvGrpSpPr>
            <a:grpSpLocks/>
          </p:cNvGrpSpPr>
          <p:nvPr/>
        </p:nvGrpSpPr>
        <p:grpSpPr bwMode="auto">
          <a:xfrm>
            <a:off x="914400" y="2362200"/>
            <a:ext cx="6400800" cy="671513"/>
            <a:chOff x="576" y="2016"/>
            <a:chExt cx="4032" cy="423"/>
          </a:xfrm>
        </p:grpSpPr>
        <p:sp>
          <p:nvSpPr>
            <p:cNvPr id="47131" name="Line 4"/>
            <p:cNvSpPr>
              <a:spLocks noChangeShapeType="1"/>
            </p:cNvSpPr>
            <p:nvPr/>
          </p:nvSpPr>
          <p:spPr bwMode="auto">
            <a:xfrm>
              <a:off x="672" y="2064"/>
              <a:ext cx="3701" cy="0"/>
            </a:xfrm>
            <a:prstGeom prst="line">
              <a:avLst/>
            </a:prstGeom>
            <a:noFill/>
            <a:ln w="38100">
              <a:solidFill>
                <a:schemeClr val="tx1"/>
              </a:solidFill>
              <a:round/>
              <a:headEnd/>
              <a:tailEnd/>
            </a:ln>
          </p:spPr>
          <p:txBody>
            <a:bodyPr/>
            <a:lstStyle/>
            <a:p>
              <a:endParaRPr lang="tr-TR"/>
            </a:p>
          </p:txBody>
        </p:sp>
        <p:sp>
          <p:nvSpPr>
            <p:cNvPr id="47132" name="Line 5"/>
            <p:cNvSpPr>
              <a:spLocks noChangeShapeType="1"/>
            </p:cNvSpPr>
            <p:nvPr/>
          </p:nvSpPr>
          <p:spPr bwMode="auto">
            <a:xfrm>
              <a:off x="1248" y="2016"/>
              <a:ext cx="0" cy="192"/>
            </a:xfrm>
            <a:prstGeom prst="line">
              <a:avLst/>
            </a:prstGeom>
            <a:noFill/>
            <a:ln w="38100">
              <a:solidFill>
                <a:schemeClr val="tx1"/>
              </a:solidFill>
              <a:round/>
              <a:headEnd/>
              <a:tailEnd/>
            </a:ln>
          </p:spPr>
          <p:txBody>
            <a:bodyPr/>
            <a:lstStyle/>
            <a:p>
              <a:endParaRPr lang="tr-TR"/>
            </a:p>
          </p:txBody>
        </p:sp>
        <p:sp>
          <p:nvSpPr>
            <p:cNvPr id="47133" name="Line 6"/>
            <p:cNvSpPr>
              <a:spLocks noChangeShapeType="1"/>
            </p:cNvSpPr>
            <p:nvPr/>
          </p:nvSpPr>
          <p:spPr bwMode="auto">
            <a:xfrm>
              <a:off x="1824" y="2016"/>
              <a:ext cx="0" cy="192"/>
            </a:xfrm>
            <a:prstGeom prst="line">
              <a:avLst/>
            </a:prstGeom>
            <a:noFill/>
            <a:ln w="38100">
              <a:solidFill>
                <a:schemeClr val="tx1"/>
              </a:solidFill>
              <a:round/>
              <a:headEnd/>
              <a:tailEnd/>
            </a:ln>
          </p:spPr>
          <p:txBody>
            <a:bodyPr/>
            <a:lstStyle/>
            <a:p>
              <a:endParaRPr lang="tr-TR"/>
            </a:p>
          </p:txBody>
        </p:sp>
        <p:sp>
          <p:nvSpPr>
            <p:cNvPr id="47134" name="Line 7"/>
            <p:cNvSpPr>
              <a:spLocks noChangeShapeType="1"/>
            </p:cNvSpPr>
            <p:nvPr/>
          </p:nvSpPr>
          <p:spPr bwMode="auto">
            <a:xfrm>
              <a:off x="672" y="2016"/>
              <a:ext cx="0" cy="192"/>
            </a:xfrm>
            <a:prstGeom prst="line">
              <a:avLst/>
            </a:prstGeom>
            <a:noFill/>
            <a:ln w="38100">
              <a:solidFill>
                <a:schemeClr val="tx1"/>
              </a:solidFill>
              <a:round/>
              <a:headEnd/>
              <a:tailEnd/>
            </a:ln>
          </p:spPr>
          <p:txBody>
            <a:bodyPr/>
            <a:lstStyle/>
            <a:p>
              <a:endParaRPr lang="tr-TR"/>
            </a:p>
          </p:txBody>
        </p:sp>
        <p:sp>
          <p:nvSpPr>
            <p:cNvPr id="47135" name="Line 8"/>
            <p:cNvSpPr>
              <a:spLocks noChangeShapeType="1"/>
            </p:cNvSpPr>
            <p:nvPr/>
          </p:nvSpPr>
          <p:spPr bwMode="auto">
            <a:xfrm>
              <a:off x="3840" y="2016"/>
              <a:ext cx="0" cy="192"/>
            </a:xfrm>
            <a:prstGeom prst="line">
              <a:avLst/>
            </a:prstGeom>
            <a:noFill/>
            <a:ln w="38100">
              <a:solidFill>
                <a:schemeClr val="tx1"/>
              </a:solidFill>
              <a:round/>
              <a:headEnd/>
              <a:tailEnd/>
            </a:ln>
          </p:spPr>
          <p:txBody>
            <a:bodyPr/>
            <a:lstStyle/>
            <a:p>
              <a:endParaRPr lang="tr-TR"/>
            </a:p>
          </p:txBody>
        </p:sp>
        <p:sp>
          <p:nvSpPr>
            <p:cNvPr id="47136" name="Line 9"/>
            <p:cNvSpPr>
              <a:spLocks noChangeShapeType="1"/>
            </p:cNvSpPr>
            <p:nvPr/>
          </p:nvSpPr>
          <p:spPr bwMode="auto">
            <a:xfrm>
              <a:off x="4368" y="2016"/>
              <a:ext cx="0" cy="192"/>
            </a:xfrm>
            <a:prstGeom prst="line">
              <a:avLst/>
            </a:prstGeom>
            <a:noFill/>
            <a:ln w="38100">
              <a:solidFill>
                <a:schemeClr val="tx1"/>
              </a:solidFill>
              <a:round/>
              <a:headEnd/>
              <a:tailEnd/>
            </a:ln>
          </p:spPr>
          <p:txBody>
            <a:bodyPr/>
            <a:lstStyle/>
            <a:p>
              <a:endParaRPr lang="tr-TR"/>
            </a:p>
          </p:txBody>
        </p:sp>
        <p:sp>
          <p:nvSpPr>
            <p:cNvPr id="47137" name="Text Box 10"/>
            <p:cNvSpPr txBox="1">
              <a:spLocks noChangeArrowheads="1"/>
            </p:cNvSpPr>
            <p:nvPr/>
          </p:nvSpPr>
          <p:spPr bwMode="auto">
            <a:xfrm>
              <a:off x="576" y="2208"/>
              <a:ext cx="4032" cy="231"/>
            </a:xfrm>
            <a:prstGeom prst="rect">
              <a:avLst/>
            </a:prstGeom>
            <a:noFill/>
            <a:ln w="9525">
              <a:noFill/>
              <a:miter lim="800000"/>
              <a:headEnd/>
              <a:tailEnd/>
            </a:ln>
          </p:spPr>
          <p:txBody>
            <a:bodyPr>
              <a:spAutoFit/>
            </a:bodyPr>
            <a:lstStyle/>
            <a:p>
              <a:pPr eaLnBrk="0" hangingPunct="0">
                <a:spcBef>
                  <a:spcPct val="50000"/>
                </a:spcBef>
              </a:pPr>
              <a:r>
                <a:rPr lang="en-US" sz="1800" b="1"/>
                <a:t> 0               1                2                     …   …    …                 n - 1           n</a:t>
              </a:r>
            </a:p>
          </p:txBody>
        </p:sp>
      </p:grpSp>
      <p:sp>
        <p:nvSpPr>
          <p:cNvPr id="47110" name="Text Box 11"/>
          <p:cNvSpPr txBox="1">
            <a:spLocks noChangeArrowheads="1"/>
          </p:cNvSpPr>
          <p:nvPr/>
        </p:nvSpPr>
        <p:spPr bwMode="auto">
          <a:xfrm>
            <a:off x="228600" y="1752600"/>
            <a:ext cx="3810000" cy="461963"/>
          </a:xfrm>
          <a:prstGeom prst="rect">
            <a:avLst/>
          </a:prstGeom>
          <a:noFill/>
          <a:ln w="9525">
            <a:noFill/>
            <a:miter lim="800000"/>
            <a:headEnd/>
            <a:tailEnd/>
          </a:ln>
        </p:spPr>
        <p:txBody>
          <a:bodyPr>
            <a:spAutoFit/>
          </a:bodyPr>
          <a:lstStyle/>
          <a:p>
            <a:pPr eaLnBrk="0" hangingPunct="0">
              <a:spcBef>
                <a:spcPct val="50000"/>
              </a:spcBef>
            </a:pPr>
            <a:r>
              <a:rPr lang="en-US" b="1"/>
              <a:t>   Draw a time line</a:t>
            </a:r>
          </a:p>
        </p:txBody>
      </p:sp>
      <p:sp>
        <p:nvSpPr>
          <p:cNvPr id="47111" name="Rectangle 12"/>
          <p:cNvSpPr>
            <a:spLocks noChangeArrowheads="1"/>
          </p:cNvSpPr>
          <p:nvPr/>
        </p:nvSpPr>
        <p:spPr bwMode="auto">
          <a:xfrm>
            <a:off x="1143000" y="2514600"/>
            <a:ext cx="7620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47112" name="AutoShape 13"/>
          <p:cNvSpPr>
            <a:spLocks/>
          </p:cNvSpPr>
          <p:nvPr/>
        </p:nvSpPr>
        <p:spPr bwMode="auto">
          <a:xfrm>
            <a:off x="1676400" y="2971800"/>
            <a:ext cx="1219200" cy="533400"/>
          </a:xfrm>
          <a:prstGeom prst="borderCallout2">
            <a:avLst>
              <a:gd name="adj1" fmla="val 52380"/>
              <a:gd name="adj2" fmla="val 1681"/>
              <a:gd name="adj3" fmla="val 52380"/>
              <a:gd name="adj4" fmla="val 1921"/>
              <a:gd name="adj5" fmla="val -52644"/>
              <a:gd name="adj6" fmla="val -16588"/>
            </a:avLst>
          </a:prstGeom>
          <a:solidFill>
            <a:srgbClr val="33CCFF"/>
          </a:solidFill>
          <a:ln w="9525">
            <a:solidFill>
              <a:schemeClr val="tx1"/>
            </a:solidFill>
            <a:miter lim="800000"/>
            <a:headEnd/>
            <a:tailEnd/>
          </a:ln>
        </p:spPr>
        <p:txBody>
          <a:bodyPr/>
          <a:lstStyle/>
          <a:p>
            <a:pPr algn="ctr" eaLnBrk="0" hangingPunct="0"/>
            <a:r>
              <a:rPr lang="en-US" sz="1600" b="1"/>
              <a:t>One time period</a:t>
            </a:r>
          </a:p>
        </p:txBody>
      </p:sp>
      <p:grpSp>
        <p:nvGrpSpPr>
          <p:cNvPr id="47113" name="Group 16"/>
          <p:cNvGrpSpPr>
            <a:grpSpLocks/>
          </p:cNvGrpSpPr>
          <p:nvPr/>
        </p:nvGrpSpPr>
        <p:grpSpPr bwMode="auto">
          <a:xfrm>
            <a:off x="838200" y="4495800"/>
            <a:ext cx="6400800" cy="671513"/>
            <a:chOff x="576" y="2016"/>
            <a:chExt cx="4032" cy="423"/>
          </a:xfrm>
        </p:grpSpPr>
        <p:sp>
          <p:nvSpPr>
            <p:cNvPr id="47124" name="Line 17"/>
            <p:cNvSpPr>
              <a:spLocks noChangeShapeType="1"/>
            </p:cNvSpPr>
            <p:nvPr/>
          </p:nvSpPr>
          <p:spPr bwMode="auto">
            <a:xfrm>
              <a:off x="672" y="2064"/>
              <a:ext cx="3701" cy="0"/>
            </a:xfrm>
            <a:prstGeom prst="line">
              <a:avLst/>
            </a:prstGeom>
            <a:noFill/>
            <a:ln w="38100">
              <a:solidFill>
                <a:schemeClr val="tx1"/>
              </a:solidFill>
              <a:round/>
              <a:headEnd/>
              <a:tailEnd/>
            </a:ln>
          </p:spPr>
          <p:txBody>
            <a:bodyPr/>
            <a:lstStyle/>
            <a:p>
              <a:endParaRPr lang="tr-TR"/>
            </a:p>
          </p:txBody>
        </p:sp>
        <p:sp>
          <p:nvSpPr>
            <p:cNvPr id="47125" name="Line 18"/>
            <p:cNvSpPr>
              <a:spLocks noChangeShapeType="1"/>
            </p:cNvSpPr>
            <p:nvPr/>
          </p:nvSpPr>
          <p:spPr bwMode="auto">
            <a:xfrm>
              <a:off x="1248" y="2016"/>
              <a:ext cx="0" cy="192"/>
            </a:xfrm>
            <a:prstGeom prst="line">
              <a:avLst/>
            </a:prstGeom>
            <a:noFill/>
            <a:ln w="38100">
              <a:solidFill>
                <a:schemeClr val="tx1"/>
              </a:solidFill>
              <a:round/>
              <a:headEnd/>
              <a:tailEnd/>
            </a:ln>
          </p:spPr>
          <p:txBody>
            <a:bodyPr/>
            <a:lstStyle/>
            <a:p>
              <a:endParaRPr lang="tr-TR"/>
            </a:p>
          </p:txBody>
        </p:sp>
        <p:sp>
          <p:nvSpPr>
            <p:cNvPr id="47126" name="Line 19"/>
            <p:cNvSpPr>
              <a:spLocks noChangeShapeType="1"/>
            </p:cNvSpPr>
            <p:nvPr/>
          </p:nvSpPr>
          <p:spPr bwMode="auto">
            <a:xfrm>
              <a:off x="1824" y="2016"/>
              <a:ext cx="0" cy="192"/>
            </a:xfrm>
            <a:prstGeom prst="line">
              <a:avLst/>
            </a:prstGeom>
            <a:noFill/>
            <a:ln w="38100">
              <a:solidFill>
                <a:schemeClr val="tx1"/>
              </a:solidFill>
              <a:round/>
              <a:headEnd/>
              <a:tailEnd/>
            </a:ln>
          </p:spPr>
          <p:txBody>
            <a:bodyPr/>
            <a:lstStyle/>
            <a:p>
              <a:endParaRPr lang="tr-TR"/>
            </a:p>
          </p:txBody>
        </p:sp>
        <p:sp>
          <p:nvSpPr>
            <p:cNvPr id="47127" name="Line 20"/>
            <p:cNvSpPr>
              <a:spLocks noChangeShapeType="1"/>
            </p:cNvSpPr>
            <p:nvPr/>
          </p:nvSpPr>
          <p:spPr bwMode="auto">
            <a:xfrm>
              <a:off x="672" y="2016"/>
              <a:ext cx="0" cy="192"/>
            </a:xfrm>
            <a:prstGeom prst="line">
              <a:avLst/>
            </a:prstGeom>
            <a:noFill/>
            <a:ln w="38100">
              <a:solidFill>
                <a:schemeClr val="tx1"/>
              </a:solidFill>
              <a:round/>
              <a:headEnd/>
              <a:tailEnd/>
            </a:ln>
          </p:spPr>
          <p:txBody>
            <a:bodyPr/>
            <a:lstStyle/>
            <a:p>
              <a:endParaRPr lang="tr-TR"/>
            </a:p>
          </p:txBody>
        </p:sp>
        <p:sp>
          <p:nvSpPr>
            <p:cNvPr id="47128" name="Line 21"/>
            <p:cNvSpPr>
              <a:spLocks noChangeShapeType="1"/>
            </p:cNvSpPr>
            <p:nvPr/>
          </p:nvSpPr>
          <p:spPr bwMode="auto">
            <a:xfrm>
              <a:off x="3840" y="2016"/>
              <a:ext cx="0" cy="192"/>
            </a:xfrm>
            <a:prstGeom prst="line">
              <a:avLst/>
            </a:prstGeom>
            <a:noFill/>
            <a:ln w="38100">
              <a:solidFill>
                <a:schemeClr val="tx1"/>
              </a:solidFill>
              <a:round/>
              <a:headEnd/>
              <a:tailEnd/>
            </a:ln>
          </p:spPr>
          <p:txBody>
            <a:bodyPr/>
            <a:lstStyle/>
            <a:p>
              <a:endParaRPr lang="tr-TR"/>
            </a:p>
          </p:txBody>
        </p:sp>
        <p:sp>
          <p:nvSpPr>
            <p:cNvPr id="47129" name="Line 22"/>
            <p:cNvSpPr>
              <a:spLocks noChangeShapeType="1"/>
            </p:cNvSpPr>
            <p:nvPr/>
          </p:nvSpPr>
          <p:spPr bwMode="auto">
            <a:xfrm>
              <a:off x="4368" y="2016"/>
              <a:ext cx="0" cy="192"/>
            </a:xfrm>
            <a:prstGeom prst="line">
              <a:avLst/>
            </a:prstGeom>
            <a:noFill/>
            <a:ln w="38100">
              <a:solidFill>
                <a:schemeClr val="tx1"/>
              </a:solidFill>
              <a:round/>
              <a:headEnd/>
              <a:tailEnd/>
            </a:ln>
          </p:spPr>
          <p:txBody>
            <a:bodyPr/>
            <a:lstStyle/>
            <a:p>
              <a:endParaRPr lang="tr-TR"/>
            </a:p>
          </p:txBody>
        </p:sp>
        <p:sp>
          <p:nvSpPr>
            <p:cNvPr id="47130" name="Text Box 23"/>
            <p:cNvSpPr txBox="1">
              <a:spLocks noChangeArrowheads="1"/>
            </p:cNvSpPr>
            <p:nvPr/>
          </p:nvSpPr>
          <p:spPr bwMode="auto">
            <a:xfrm>
              <a:off x="576" y="2208"/>
              <a:ext cx="4032" cy="231"/>
            </a:xfrm>
            <a:prstGeom prst="rect">
              <a:avLst/>
            </a:prstGeom>
            <a:noFill/>
            <a:ln w="9525">
              <a:noFill/>
              <a:miter lim="800000"/>
              <a:headEnd/>
              <a:tailEnd/>
            </a:ln>
          </p:spPr>
          <p:txBody>
            <a:bodyPr>
              <a:spAutoFit/>
            </a:bodyPr>
            <a:lstStyle/>
            <a:p>
              <a:pPr eaLnBrk="0" hangingPunct="0">
                <a:spcBef>
                  <a:spcPct val="50000"/>
                </a:spcBef>
              </a:pPr>
              <a:r>
                <a:rPr lang="en-US" sz="1800" b="1"/>
                <a:t>   0             1               2                     …   …    …                   n-1               n</a:t>
              </a:r>
            </a:p>
          </p:txBody>
        </p:sp>
      </p:grpSp>
      <p:sp>
        <p:nvSpPr>
          <p:cNvPr id="47114" name="Text Box 24"/>
          <p:cNvSpPr txBox="1">
            <a:spLocks noChangeArrowheads="1"/>
          </p:cNvSpPr>
          <p:nvPr/>
        </p:nvSpPr>
        <p:spPr bwMode="auto">
          <a:xfrm>
            <a:off x="304800" y="3581400"/>
            <a:ext cx="5715000" cy="461963"/>
          </a:xfrm>
          <a:prstGeom prst="rect">
            <a:avLst/>
          </a:prstGeom>
          <a:noFill/>
          <a:ln w="9525">
            <a:noFill/>
            <a:miter lim="800000"/>
            <a:headEnd/>
            <a:tailEnd/>
          </a:ln>
        </p:spPr>
        <p:txBody>
          <a:bodyPr>
            <a:spAutoFit/>
          </a:bodyPr>
          <a:lstStyle/>
          <a:p>
            <a:pPr eaLnBrk="0" hangingPunct="0">
              <a:spcBef>
                <a:spcPct val="50000"/>
              </a:spcBef>
            </a:pPr>
            <a:r>
              <a:rPr lang="en-US" b="1"/>
              <a:t>  Show the cash flows (to approximate scale)</a:t>
            </a:r>
          </a:p>
        </p:txBody>
      </p:sp>
      <p:sp>
        <p:nvSpPr>
          <p:cNvPr id="47115" name="Line 25"/>
          <p:cNvSpPr>
            <a:spLocks noChangeShapeType="1"/>
          </p:cNvSpPr>
          <p:nvPr/>
        </p:nvSpPr>
        <p:spPr bwMode="auto">
          <a:xfrm>
            <a:off x="990600" y="4572000"/>
            <a:ext cx="0" cy="762000"/>
          </a:xfrm>
          <a:prstGeom prst="line">
            <a:avLst/>
          </a:prstGeom>
          <a:noFill/>
          <a:ln w="38100">
            <a:solidFill>
              <a:srgbClr val="FF0000"/>
            </a:solidFill>
            <a:round/>
            <a:headEnd/>
            <a:tailEnd type="triangle" w="med" len="med"/>
          </a:ln>
        </p:spPr>
        <p:txBody>
          <a:bodyPr/>
          <a:lstStyle/>
          <a:p>
            <a:endParaRPr lang="tr-TR"/>
          </a:p>
        </p:txBody>
      </p:sp>
      <p:sp>
        <p:nvSpPr>
          <p:cNvPr id="47116" name="Line 26"/>
          <p:cNvSpPr>
            <a:spLocks noChangeShapeType="1"/>
          </p:cNvSpPr>
          <p:nvPr/>
        </p:nvSpPr>
        <p:spPr bwMode="auto">
          <a:xfrm flipV="1">
            <a:off x="2819400" y="4191000"/>
            <a:ext cx="0" cy="381000"/>
          </a:xfrm>
          <a:prstGeom prst="line">
            <a:avLst/>
          </a:prstGeom>
          <a:noFill/>
          <a:ln w="38100">
            <a:solidFill>
              <a:srgbClr val="FF0000"/>
            </a:solidFill>
            <a:round/>
            <a:headEnd/>
            <a:tailEnd type="triangle" w="med" len="med"/>
          </a:ln>
        </p:spPr>
        <p:txBody>
          <a:bodyPr/>
          <a:lstStyle/>
          <a:p>
            <a:endParaRPr lang="tr-TR"/>
          </a:p>
        </p:txBody>
      </p:sp>
      <p:sp>
        <p:nvSpPr>
          <p:cNvPr id="47117" name="Line 27"/>
          <p:cNvSpPr>
            <a:spLocks noChangeShapeType="1"/>
          </p:cNvSpPr>
          <p:nvPr/>
        </p:nvSpPr>
        <p:spPr bwMode="auto">
          <a:xfrm flipV="1">
            <a:off x="6019800" y="3810000"/>
            <a:ext cx="0" cy="762000"/>
          </a:xfrm>
          <a:prstGeom prst="line">
            <a:avLst/>
          </a:prstGeom>
          <a:noFill/>
          <a:ln w="38100">
            <a:solidFill>
              <a:srgbClr val="FF0000"/>
            </a:solidFill>
            <a:round/>
            <a:headEnd/>
            <a:tailEnd type="triangle" w="med" len="med"/>
          </a:ln>
        </p:spPr>
        <p:txBody>
          <a:bodyPr/>
          <a:lstStyle/>
          <a:p>
            <a:endParaRPr lang="tr-TR"/>
          </a:p>
        </p:txBody>
      </p:sp>
      <p:sp>
        <p:nvSpPr>
          <p:cNvPr id="47118" name="Line 28"/>
          <p:cNvSpPr>
            <a:spLocks noChangeShapeType="1"/>
          </p:cNvSpPr>
          <p:nvPr/>
        </p:nvSpPr>
        <p:spPr bwMode="auto">
          <a:xfrm>
            <a:off x="6858000" y="4800600"/>
            <a:ext cx="0" cy="914400"/>
          </a:xfrm>
          <a:prstGeom prst="line">
            <a:avLst/>
          </a:prstGeom>
          <a:noFill/>
          <a:ln w="38100">
            <a:solidFill>
              <a:srgbClr val="FF0000"/>
            </a:solidFill>
            <a:round/>
            <a:headEnd/>
            <a:tailEnd type="triangle" w="med" len="med"/>
          </a:ln>
        </p:spPr>
        <p:txBody>
          <a:bodyPr/>
          <a:lstStyle/>
          <a:p>
            <a:endParaRPr lang="tr-TR"/>
          </a:p>
        </p:txBody>
      </p:sp>
      <p:sp>
        <p:nvSpPr>
          <p:cNvPr id="47119" name="Text Box 29"/>
          <p:cNvSpPr txBox="1">
            <a:spLocks noChangeArrowheads="1"/>
          </p:cNvSpPr>
          <p:nvPr/>
        </p:nvSpPr>
        <p:spPr bwMode="auto">
          <a:xfrm>
            <a:off x="1143000" y="5181600"/>
            <a:ext cx="5562600" cy="708025"/>
          </a:xfrm>
          <a:prstGeom prst="rect">
            <a:avLst/>
          </a:prstGeom>
          <a:noFill/>
          <a:ln w="9525">
            <a:noFill/>
            <a:miter lim="800000"/>
            <a:headEnd/>
            <a:tailEnd/>
          </a:ln>
        </p:spPr>
        <p:txBody>
          <a:bodyPr>
            <a:spAutoFit/>
          </a:bodyPr>
          <a:lstStyle/>
          <a:p>
            <a:pPr algn="ctr" eaLnBrk="0" hangingPunct="0">
              <a:spcBef>
                <a:spcPct val="50000"/>
              </a:spcBef>
            </a:pPr>
            <a:r>
              <a:rPr lang="en-US" sz="1600" b="1">
                <a:solidFill>
                  <a:srgbClr val="3333CC"/>
                </a:solidFill>
              </a:rPr>
              <a:t>Cash flows are shown as directed arrows: + (up) for inflow </a:t>
            </a:r>
          </a:p>
          <a:p>
            <a:pPr algn="ctr" eaLnBrk="0" hangingPunct="0">
              <a:spcBef>
                <a:spcPct val="50000"/>
              </a:spcBef>
            </a:pPr>
            <a:r>
              <a:rPr lang="en-US" sz="1600" b="1">
                <a:solidFill>
                  <a:srgbClr val="3333CC"/>
                </a:solidFill>
              </a:rPr>
              <a:t>                                                                                - (down) for outflow</a:t>
            </a:r>
          </a:p>
        </p:txBody>
      </p:sp>
      <p:sp>
        <p:nvSpPr>
          <p:cNvPr id="47120" name="Text Box 30"/>
          <p:cNvSpPr txBox="1">
            <a:spLocks noChangeArrowheads="1"/>
          </p:cNvSpPr>
          <p:nvPr/>
        </p:nvSpPr>
        <p:spPr bwMode="auto">
          <a:xfrm>
            <a:off x="3352800" y="1981200"/>
            <a:ext cx="4114800" cy="307975"/>
          </a:xfrm>
          <a:prstGeom prst="rect">
            <a:avLst/>
          </a:prstGeom>
          <a:noFill/>
          <a:ln w="9525">
            <a:noFill/>
            <a:miter lim="800000"/>
            <a:headEnd/>
            <a:tailEnd/>
          </a:ln>
        </p:spPr>
        <p:txBody>
          <a:bodyPr>
            <a:spAutoFit/>
          </a:bodyPr>
          <a:lstStyle/>
          <a:p>
            <a:pPr algn="ctr" eaLnBrk="0" hangingPunct="0">
              <a:spcBef>
                <a:spcPct val="50000"/>
              </a:spcBef>
            </a:pPr>
            <a:r>
              <a:rPr lang="en-US" sz="1400" b="1" i="1">
                <a:solidFill>
                  <a:srgbClr val="3333CC"/>
                </a:solidFill>
              </a:rPr>
              <a:t>Always assume end-of-period cash flows</a:t>
            </a:r>
          </a:p>
        </p:txBody>
      </p:sp>
      <p:sp>
        <p:nvSpPr>
          <p:cNvPr id="47121" name="TextBox 32"/>
          <p:cNvSpPr txBox="1">
            <a:spLocks noChangeArrowheads="1"/>
          </p:cNvSpPr>
          <p:nvPr/>
        </p:nvSpPr>
        <p:spPr bwMode="auto">
          <a:xfrm>
            <a:off x="3962400" y="2514600"/>
            <a:ext cx="762000" cy="369888"/>
          </a:xfrm>
          <a:prstGeom prst="rect">
            <a:avLst/>
          </a:prstGeom>
          <a:noFill/>
          <a:ln w="9525">
            <a:noFill/>
            <a:miter lim="800000"/>
            <a:headEnd/>
            <a:tailEnd/>
          </a:ln>
        </p:spPr>
        <p:txBody>
          <a:bodyPr>
            <a:spAutoFit/>
          </a:bodyPr>
          <a:lstStyle/>
          <a:p>
            <a:pPr algn="ctr" eaLnBrk="0" hangingPunct="0"/>
            <a:r>
              <a:rPr lang="en-US" sz="1800">
                <a:solidFill>
                  <a:srgbClr val="FF0000"/>
                </a:solidFill>
              </a:rPr>
              <a:t>Time</a:t>
            </a:r>
          </a:p>
        </p:txBody>
      </p:sp>
      <p:sp>
        <p:nvSpPr>
          <p:cNvPr id="47122" name="TextBox 33"/>
          <p:cNvSpPr txBox="1">
            <a:spLocks noChangeArrowheads="1"/>
          </p:cNvSpPr>
          <p:nvPr/>
        </p:nvSpPr>
        <p:spPr bwMode="auto">
          <a:xfrm>
            <a:off x="5562600" y="3352800"/>
            <a:ext cx="914400" cy="338138"/>
          </a:xfrm>
          <a:prstGeom prst="rect">
            <a:avLst/>
          </a:prstGeom>
          <a:noFill/>
          <a:ln w="9525">
            <a:noFill/>
            <a:miter lim="800000"/>
            <a:headEnd/>
            <a:tailEnd/>
          </a:ln>
        </p:spPr>
        <p:txBody>
          <a:bodyPr>
            <a:spAutoFit/>
          </a:bodyPr>
          <a:lstStyle/>
          <a:p>
            <a:pPr eaLnBrk="0" hangingPunct="0"/>
            <a:r>
              <a:rPr lang="en-US" sz="1600"/>
              <a:t>F = $100</a:t>
            </a:r>
          </a:p>
        </p:txBody>
      </p:sp>
      <p:sp>
        <p:nvSpPr>
          <p:cNvPr id="47123" name="TextBox 34"/>
          <p:cNvSpPr txBox="1">
            <a:spLocks noChangeArrowheads="1"/>
          </p:cNvSpPr>
          <p:nvPr/>
        </p:nvSpPr>
        <p:spPr bwMode="auto">
          <a:xfrm>
            <a:off x="533400" y="5334000"/>
            <a:ext cx="914400" cy="338138"/>
          </a:xfrm>
          <a:prstGeom prst="rect">
            <a:avLst/>
          </a:prstGeom>
          <a:noFill/>
          <a:ln w="9525">
            <a:noFill/>
            <a:miter lim="800000"/>
            <a:headEnd/>
            <a:tailEnd/>
          </a:ln>
        </p:spPr>
        <p:txBody>
          <a:bodyPr>
            <a:spAutoFit/>
          </a:bodyPr>
          <a:lstStyle/>
          <a:p>
            <a:pPr eaLnBrk="0" hangingPunct="0"/>
            <a:r>
              <a:rPr lang="en-US" sz="1600"/>
              <a:t>P = $-80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09600"/>
          </a:xfrm>
        </p:spPr>
        <p:txBody>
          <a:bodyPr/>
          <a:lstStyle/>
          <a:p>
            <a:pPr>
              <a:defRPr/>
            </a:pPr>
            <a:r>
              <a:rPr lang="en-US" dirty="0" smtClean="0"/>
              <a:t>Cash Flow Diagram Example</a:t>
            </a:r>
            <a:endParaRPr lang="en-US" dirty="0"/>
          </a:p>
        </p:txBody>
      </p:sp>
      <p:sp>
        <p:nvSpPr>
          <p:cNvPr id="49154"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49155" name="Slide Number Placeholder 4"/>
          <p:cNvSpPr>
            <a:spLocks noGrp="1"/>
          </p:cNvSpPr>
          <p:nvPr>
            <p:ph type="sldNum" sz="quarter" idx="12"/>
          </p:nvPr>
        </p:nvSpPr>
        <p:spPr>
          <a:noFill/>
        </p:spPr>
        <p:txBody>
          <a:bodyPr/>
          <a:lstStyle/>
          <a:p>
            <a:pPr defTabSz="836613"/>
            <a:r>
              <a:rPr lang="en-US"/>
              <a:t>1-</a:t>
            </a:r>
            <a:fld id="{7A7509E1-2BD6-4EEF-91E3-E9E9536DF8C3}" type="slidenum">
              <a:rPr lang="en-US"/>
              <a:pPr defTabSz="836613"/>
              <a:t>19</a:t>
            </a:fld>
            <a:endParaRPr lang="en-US" sz="1300"/>
          </a:p>
        </p:txBody>
      </p:sp>
      <p:pic>
        <p:nvPicPr>
          <p:cNvPr id="49156" name="Picture 5"/>
          <p:cNvPicPr>
            <a:picLocks noChangeAspect="1" noChangeArrowheads="1"/>
          </p:cNvPicPr>
          <p:nvPr/>
        </p:nvPicPr>
        <p:blipFill>
          <a:blip r:embed="rId3" cstate="print"/>
          <a:srcRect l="39423" t="12245" r="23878" b="33107"/>
          <a:stretch>
            <a:fillRect/>
          </a:stretch>
        </p:blipFill>
        <p:spPr bwMode="auto">
          <a:xfrm>
            <a:off x="1447800" y="1752600"/>
            <a:ext cx="5334000" cy="4043363"/>
          </a:xfrm>
          <a:prstGeom prst="rect">
            <a:avLst/>
          </a:prstGeom>
          <a:noFill/>
          <a:ln w="9525">
            <a:noFill/>
            <a:miter lim="800000"/>
            <a:headEnd/>
            <a:tailEnd/>
          </a:ln>
        </p:spPr>
      </p:pic>
      <p:sp>
        <p:nvSpPr>
          <p:cNvPr id="49157" name="TextBox 6"/>
          <p:cNvSpPr txBox="1">
            <a:spLocks noChangeArrowheads="1"/>
          </p:cNvSpPr>
          <p:nvPr/>
        </p:nvSpPr>
        <p:spPr bwMode="auto">
          <a:xfrm>
            <a:off x="762000" y="838200"/>
            <a:ext cx="6934200" cy="769938"/>
          </a:xfrm>
          <a:prstGeom prst="rect">
            <a:avLst/>
          </a:prstGeom>
          <a:noFill/>
          <a:ln w="9525">
            <a:noFill/>
            <a:miter lim="800000"/>
            <a:headEnd/>
            <a:tailEnd/>
          </a:ln>
        </p:spPr>
        <p:txBody>
          <a:bodyPr>
            <a:spAutoFit/>
          </a:bodyPr>
          <a:lstStyle/>
          <a:p>
            <a:pPr eaLnBrk="0" hangingPunct="0"/>
            <a:r>
              <a:rPr lang="en-US" sz="2200" dirty="0"/>
              <a:t>Plot observed cash flows over last 8 years and estimated sale next year for $150. Show present worth (P) arrow at present time, t = 0 </a:t>
            </a:r>
          </a:p>
        </p:txBody>
      </p:sp>
      <p:sp>
        <p:nvSpPr>
          <p:cNvPr id="3" name="Rectangle 2"/>
          <p:cNvSpPr/>
          <p:nvPr/>
        </p:nvSpPr>
        <p:spPr bwMode="auto">
          <a:xfrm>
            <a:off x="1592262" y="3716383"/>
            <a:ext cx="5029200" cy="2062163"/>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
        <p:nvSpPr>
          <p:cNvPr id="8" name="Rectangle 7"/>
          <p:cNvSpPr/>
          <p:nvPr/>
        </p:nvSpPr>
        <p:spPr bwMode="auto">
          <a:xfrm>
            <a:off x="5386387" y="2209800"/>
            <a:ext cx="938213" cy="12192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
                                        </p:tgtEl>
                                        <p:attrNameLst>
                                          <p:attrName>ppt_w</p:attrName>
                                        </p:attrNameLst>
                                      </p:cBhvr>
                                      <p:tavLst>
                                        <p:tav tm="0">
                                          <p:val>
                                            <p:strVal val="ppt_w"/>
                                          </p:val>
                                        </p:tav>
                                        <p:tav tm="100000">
                                          <p:val>
                                            <p:fltVal val="0"/>
                                          </p:val>
                                        </p:tav>
                                      </p:tavLst>
                                    </p:anim>
                                    <p:anim calcmode="lin" valueType="num">
                                      <p:cBhvr>
                                        <p:cTn id="15" dur="1000"/>
                                        <p:tgtEl>
                                          <p:spTgt spid="3"/>
                                        </p:tgtEl>
                                        <p:attrNameLst>
                                          <p:attrName>ppt_h</p:attrName>
                                        </p:attrNameLst>
                                      </p:cBhvr>
                                      <p:tavLst>
                                        <p:tav tm="0">
                                          <p:val>
                                            <p:strVal val="ppt_h"/>
                                          </p:val>
                                        </p:tav>
                                        <p:tav tm="100000">
                                          <p:val>
                                            <p:fltVal val="0"/>
                                          </p:val>
                                        </p:tav>
                                      </p:tavLst>
                                    </p:anim>
                                    <p:anim calcmode="lin" valueType="num">
                                      <p:cBhvr>
                                        <p:cTn id="16" dur="1000"/>
                                        <p:tgtEl>
                                          <p:spTgt spid="3"/>
                                        </p:tgtEl>
                                        <p:attrNameLst>
                                          <p:attrName>style.rotation</p:attrName>
                                        </p:attrNameLst>
                                      </p:cBhvr>
                                      <p:tavLst>
                                        <p:tav tm="0">
                                          <p:val>
                                            <p:fltVal val="0"/>
                                          </p:val>
                                        </p:tav>
                                        <p:tav tm="100000">
                                          <p:val>
                                            <p:fltVal val="90"/>
                                          </p:val>
                                        </p:tav>
                                      </p:tavLst>
                                    </p:anim>
                                    <p:animEffect transition="out" filter="fade">
                                      <p:cBhvr>
                                        <p:cTn id="17" dur="1000"/>
                                        <p:tgtEl>
                                          <p:spTgt spid="3"/>
                                        </p:tgtEl>
                                      </p:cBhvr>
                                    </p:animEffect>
                                    <p:set>
                                      <p:cBhvr>
                                        <p:cTn id="18"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18434" name="Slide Number Placeholder 4"/>
          <p:cNvSpPr>
            <a:spLocks noGrp="1"/>
          </p:cNvSpPr>
          <p:nvPr>
            <p:ph type="sldNum" sz="quarter" idx="12"/>
          </p:nvPr>
        </p:nvSpPr>
        <p:spPr>
          <a:noFill/>
        </p:spPr>
        <p:txBody>
          <a:bodyPr/>
          <a:lstStyle/>
          <a:p>
            <a:pPr defTabSz="836613"/>
            <a:r>
              <a:rPr lang="en-US"/>
              <a:t>1-</a:t>
            </a:r>
            <a:fld id="{7B92FE2A-12EB-4565-A544-7EC7A8D4633F}" type="slidenum">
              <a:rPr lang="en-US"/>
              <a:pPr defTabSz="836613"/>
              <a:t>2</a:t>
            </a:fld>
            <a:endParaRPr lang="en-US" sz="1300"/>
          </a:p>
        </p:txBody>
      </p:sp>
      <p:sp>
        <p:nvSpPr>
          <p:cNvPr id="226306" name="Rectangle 2"/>
          <p:cNvSpPr>
            <a:spLocks noGrp="1" noChangeArrowheads="1"/>
          </p:cNvSpPr>
          <p:nvPr>
            <p:ph type="title"/>
          </p:nvPr>
        </p:nvSpPr>
        <p:spPr>
          <a:xfrm>
            <a:off x="479425" y="212725"/>
            <a:ext cx="6996113" cy="915988"/>
          </a:xfrm>
        </p:spPr>
        <p:txBody>
          <a:bodyPr/>
          <a:lstStyle/>
          <a:p>
            <a:pPr defTabSz="914400">
              <a:defRPr/>
            </a:pPr>
            <a:r>
              <a:rPr lang="en-US" u="sng" dirty="0"/>
              <a:t>LEARNING </a:t>
            </a:r>
            <a:r>
              <a:rPr lang="en-US" u="sng" dirty="0" smtClean="0"/>
              <a:t>OUTCOMES</a:t>
            </a:r>
            <a:endParaRPr lang="en-US" u="sng" dirty="0"/>
          </a:p>
        </p:txBody>
      </p:sp>
      <p:sp>
        <p:nvSpPr>
          <p:cNvPr id="18436" name="Text Box 3"/>
          <p:cNvSpPr txBox="1">
            <a:spLocks noChangeArrowheads="1"/>
          </p:cNvSpPr>
          <p:nvPr/>
        </p:nvSpPr>
        <p:spPr bwMode="auto">
          <a:xfrm>
            <a:off x="228600" y="1524000"/>
            <a:ext cx="3657600" cy="3679825"/>
          </a:xfrm>
          <a:prstGeom prst="rect">
            <a:avLst/>
          </a:prstGeom>
          <a:noFill/>
          <a:ln w="76200" cmpd="tri">
            <a:solidFill>
              <a:schemeClr val="tx1"/>
            </a:solidFill>
            <a:miter lim="800000"/>
            <a:headEnd/>
            <a:tailEnd/>
          </a:ln>
        </p:spPr>
        <p:txBody>
          <a:bodyPr lIns="83594" tIns="41797" rIns="83594" bIns="41797">
            <a:spAutoFit/>
          </a:bodyPr>
          <a:lstStyle/>
          <a:p>
            <a:pPr marL="457200" indent="-457200" defTabSz="836613">
              <a:spcBef>
                <a:spcPct val="50000"/>
              </a:spcBef>
              <a:buClr>
                <a:srgbClr val="FF0000"/>
              </a:buClr>
              <a:buFontTx/>
              <a:buAutoNum type="arabicPeriod"/>
            </a:pPr>
            <a:r>
              <a:rPr lang="en-US" sz="2200" b="1">
                <a:latin typeface="Tahoma" pitchFamily="34" charset="0"/>
              </a:rPr>
              <a:t>Role in decision 	making</a:t>
            </a:r>
          </a:p>
          <a:p>
            <a:pPr marL="457200" indent="-457200" defTabSz="836613">
              <a:spcBef>
                <a:spcPct val="50000"/>
              </a:spcBef>
              <a:buClr>
                <a:srgbClr val="FF0000"/>
              </a:buClr>
              <a:buFontTx/>
              <a:buAutoNum type="arabicPeriod"/>
            </a:pPr>
            <a:r>
              <a:rPr lang="en-US" sz="2200" b="1">
                <a:latin typeface="Tahoma" pitchFamily="34" charset="0"/>
              </a:rPr>
              <a:t>Study approach</a:t>
            </a:r>
          </a:p>
          <a:p>
            <a:pPr marL="457200" indent="-457200" defTabSz="836613">
              <a:spcBef>
                <a:spcPct val="50000"/>
              </a:spcBef>
              <a:buClr>
                <a:srgbClr val="FF0000"/>
              </a:buClr>
              <a:buFontTx/>
              <a:buAutoNum type="arabicPeriod"/>
            </a:pPr>
            <a:r>
              <a:rPr lang="en-US" sz="2200" b="1">
                <a:latin typeface="Tahoma" pitchFamily="34" charset="0"/>
              </a:rPr>
              <a:t>Ethics and economics</a:t>
            </a:r>
          </a:p>
          <a:p>
            <a:pPr marL="457200" indent="-457200" defTabSz="836613">
              <a:spcBef>
                <a:spcPct val="50000"/>
              </a:spcBef>
              <a:buClr>
                <a:srgbClr val="FF0000"/>
              </a:buClr>
              <a:buFontTx/>
              <a:buAutoNum type="arabicPeriod"/>
            </a:pPr>
            <a:r>
              <a:rPr lang="en-US" sz="2200" b="1">
                <a:latin typeface="Tahoma" pitchFamily="34" charset="0"/>
              </a:rPr>
              <a:t>Interest rate</a:t>
            </a:r>
          </a:p>
          <a:p>
            <a:pPr marL="457200" indent="-457200" defTabSz="836613">
              <a:spcBef>
                <a:spcPct val="50000"/>
              </a:spcBef>
              <a:buClr>
                <a:srgbClr val="FF0000"/>
              </a:buClr>
              <a:buFontTx/>
              <a:buAutoNum type="arabicPeriod"/>
            </a:pPr>
            <a:r>
              <a:rPr lang="en-US" sz="2200" b="1">
                <a:latin typeface="Tahoma" pitchFamily="34" charset="0"/>
              </a:rPr>
              <a:t>Terms and symbols</a:t>
            </a:r>
          </a:p>
          <a:p>
            <a:pPr marL="457200" indent="-457200" defTabSz="836613">
              <a:spcBef>
                <a:spcPct val="50000"/>
              </a:spcBef>
              <a:buClr>
                <a:srgbClr val="FF0000"/>
              </a:buClr>
              <a:buFontTx/>
              <a:buAutoNum type="arabicPeriod"/>
            </a:pPr>
            <a:r>
              <a:rPr lang="en-US" sz="2200" b="1">
                <a:latin typeface="Tahoma" pitchFamily="34" charset="0"/>
              </a:rPr>
              <a:t>Cash flows</a:t>
            </a:r>
          </a:p>
        </p:txBody>
      </p:sp>
      <p:sp>
        <p:nvSpPr>
          <p:cNvPr id="18437" name="Text Box 4"/>
          <p:cNvSpPr txBox="1">
            <a:spLocks noChangeArrowheads="1"/>
          </p:cNvSpPr>
          <p:nvPr/>
        </p:nvSpPr>
        <p:spPr bwMode="auto">
          <a:xfrm>
            <a:off x="4114800" y="1676400"/>
            <a:ext cx="3886200" cy="2962275"/>
          </a:xfrm>
          <a:prstGeom prst="rect">
            <a:avLst/>
          </a:prstGeom>
          <a:noFill/>
          <a:ln w="76200" cmpd="tri">
            <a:solidFill>
              <a:schemeClr val="tx1"/>
            </a:solidFill>
            <a:miter lim="800000"/>
            <a:headEnd/>
            <a:tailEnd/>
          </a:ln>
        </p:spPr>
        <p:txBody>
          <a:bodyPr lIns="83594" tIns="41797" rIns="83594" bIns="41797">
            <a:spAutoFit/>
          </a:bodyPr>
          <a:lstStyle/>
          <a:p>
            <a:pPr marL="457200" indent="-457200" defTabSz="836613">
              <a:spcBef>
                <a:spcPct val="50000"/>
              </a:spcBef>
              <a:buClr>
                <a:srgbClr val="FF0000"/>
              </a:buClr>
              <a:buFontTx/>
              <a:buAutoNum type="arabicPeriod" startAt="7"/>
            </a:pPr>
            <a:r>
              <a:rPr lang="en-US" sz="2200" b="1">
                <a:latin typeface="Tahoma" pitchFamily="34" charset="0"/>
              </a:rPr>
              <a:t>Economic equivalence</a:t>
            </a:r>
          </a:p>
          <a:p>
            <a:pPr marL="457200" indent="-457200" defTabSz="836613">
              <a:spcBef>
                <a:spcPct val="50000"/>
              </a:spcBef>
              <a:buClr>
                <a:srgbClr val="FF0000"/>
              </a:buClr>
              <a:buFontTx/>
              <a:buAutoNum type="arabicPeriod" startAt="7"/>
            </a:pPr>
            <a:r>
              <a:rPr lang="en-US" sz="2200" b="1">
                <a:latin typeface="Tahoma" pitchFamily="34" charset="0"/>
              </a:rPr>
              <a:t>Simple and compound 	interest</a:t>
            </a:r>
          </a:p>
          <a:p>
            <a:pPr marL="457200" indent="-457200" defTabSz="836613">
              <a:spcBef>
                <a:spcPct val="50000"/>
              </a:spcBef>
              <a:buClr>
                <a:srgbClr val="FF0000"/>
              </a:buClr>
              <a:buFontTx/>
              <a:buAutoNum type="arabicPeriod" startAt="7"/>
            </a:pPr>
            <a:r>
              <a:rPr lang="en-US" sz="2200" b="1">
                <a:latin typeface="Tahoma" pitchFamily="34" charset="0"/>
              </a:rPr>
              <a:t>Minimum attractive 	rate of return</a:t>
            </a:r>
          </a:p>
          <a:p>
            <a:pPr marL="457200" indent="-457200" defTabSz="836613">
              <a:spcBef>
                <a:spcPct val="50000"/>
              </a:spcBef>
              <a:buClr>
                <a:srgbClr val="FF0000"/>
              </a:buClr>
              <a:buFontTx/>
              <a:buAutoNum type="arabicPeriod" startAt="7"/>
            </a:pPr>
            <a:r>
              <a:rPr lang="en-US" sz="2200" b="1">
                <a:latin typeface="Tahoma" pitchFamily="34" charset="0"/>
              </a:rPr>
              <a:t>  Spreadsheet 	functions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838200"/>
          </a:xfrm>
        </p:spPr>
        <p:txBody>
          <a:bodyPr/>
          <a:lstStyle/>
          <a:p>
            <a:pPr>
              <a:defRPr/>
            </a:pPr>
            <a:r>
              <a:rPr lang="en-US" dirty="0" smtClean="0"/>
              <a:t>Economic Equivalence</a:t>
            </a:r>
            <a:endParaRPr lang="en-US" dirty="0"/>
          </a:p>
        </p:txBody>
      </p:sp>
      <p:sp>
        <p:nvSpPr>
          <p:cNvPr id="51202" name="Content Placeholder 2"/>
          <p:cNvSpPr>
            <a:spLocks noGrp="1"/>
          </p:cNvSpPr>
          <p:nvPr>
            <p:ph idx="1"/>
          </p:nvPr>
        </p:nvSpPr>
        <p:spPr>
          <a:xfrm>
            <a:off x="609600" y="1066800"/>
            <a:ext cx="6994525" cy="4495800"/>
          </a:xfrm>
        </p:spPr>
        <p:txBody>
          <a:bodyPr/>
          <a:lstStyle/>
          <a:p>
            <a:pPr>
              <a:buFont typeface="Wingdings" pitchFamily="2" charset="2"/>
              <a:buNone/>
            </a:pPr>
            <a:r>
              <a:rPr lang="en-US" dirty="0" smtClean="0">
                <a:solidFill>
                  <a:srgbClr val="3333CC"/>
                </a:solidFill>
              </a:rPr>
              <a:t>Definition: </a:t>
            </a:r>
            <a:r>
              <a:rPr lang="en-US" dirty="0" smtClean="0"/>
              <a:t>Combination of </a:t>
            </a:r>
            <a:r>
              <a:rPr lang="en-US" dirty="0" smtClean="0">
                <a:solidFill>
                  <a:srgbClr val="FF0000"/>
                </a:solidFill>
              </a:rPr>
              <a:t>interest rate </a:t>
            </a:r>
            <a:r>
              <a:rPr lang="en-US" dirty="0" smtClean="0"/>
              <a:t>(rate of return) and </a:t>
            </a:r>
            <a:r>
              <a:rPr lang="en-US" dirty="0" smtClean="0">
                <a:solidFill>
                  <a:srgbClr val="FF0000"/>
                </a:solidFill>
              </a:rPr>
              <a:t>time value of money </a:t>
            </a:r>
            <a:r>
              <a:rPr lang="en-US" dirty="0" smtClean="0"/>
              <a:t>to determine different amounts of money at different points in time that are economically equivalent</a:t>
            </a:r>
          </a:p>
          <a:p>
            <a:pPr>
              <a:buFont typeface="Wingdings" pitchFamily="2" charset="2"/>
              <a:buNone/>
            </a:pPr>
            <a:endParaRPr lang="en-US" dirty="0" smtClean="0"/>
          </a:p>
          <a:p>
            <a:pPr>
              <a:buFont typeface="Wingdings" pitchFamily="2" charset="2"/>
              <a:buNone/>
            </a:pPr>
            <a:r>
              <a:rPr lang="en-US" dirty="0" smtClean="0">
                <a:solidFill>
                  <a:srgbClr val="3333CC"/>
                </a:solidFill>
              </a:rPr>
              <a:t>How it works: </a:t>
            </a:r>
            <a:r>
              <a:rPr lang="en-US" dirty="0" smtClean="0"/>
              <a:t>Use rate</a:t>
            </a:r>
            <a:r>
              <a:rPr lang="en-US" i="1" dirty="0" smtClean="0"/>
              <a:t> </a:t>
            </a:r>
            <a:r>
              <a:rPr lang="en-US" i="1" dirty="0" err="1" smtClean="0"/>
              <a:t>i</a:t>
            </a:r>
            <a:r>
              <a:rPr lang="en-US" i="1" dirty="0" smtClean="0"/>
              <a:t> </a:t>
            </a:r>
            <a:r>
              <a:rPr lang="en-US" dirty="0" smtClean="0"/>
              <a:t>and time </a:t>
            </a:r>
            <a:r>
              <a:rPr lang="en-US" i="1" dirty="0" smtClean="0"/>
              <a:t>t</a:t>
            </a:r>
            <a:r>
              <a:rPr lang="en-US" dirty="0" smtClean="0"/>
              <a:t> in upcoming relations to move money (values of P, F and A) between time points </a:t>
            </a:r>
            <a:r>
              <a:rPr lang="en-US" i="1" dirty="0" smtClean="0"/>
              <a:t>t</a:t>
            </a:r>
            <a:r>
              <a:rPr lang="en-US" dirty="0" smtClean="0"/>
              <a:t> = 0, 1, …, n to make them equivalent (not equal) at the rate </a:t>
            </a:r>
            <a:r>
              <a:rPr lang="en-US" i="1" dirty="0" err="1" smtClean="0"/>
              <a:t>i</a:t>
            </a:r>
            <a:endParaRPr lang="en-US" i="1" dirty="0" smtClean="0"/>
          </a:p>
          <a:p>
            <a:pPr>
              <a:buFont typeface="Wingdings" pitchFamily="2" charset="2"/>
              <a:buNone/>
            </a:pPr>
            <a:endParaRPr lang="en-US" dirty="0" smtClean="0"/>
          </a:p>
        </p:txBody>
      </p:sp>
      <p:sp>
        <p:nvSpPr>
          <p:cNvPr id="51203"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51204" name="Slide Number Placeholder 4"/>
          <p:cNvSpPr>
            <a:spLocks noGrp="1"/>
          </p:cNvSpPr>
          <p:nvPr>
            <p:ph type="sldNum" sz="quarter" idx="12"/>
          </p:nvPr>
        </p:nvSpPr>
        <p:spPr>
          <a:noFill/>
        </p:spPr>
        <p:txBody>
          <a:bodyPr/>
          <a:lstStyle/>
          <a:p>
            <a:pPr defTabSz="836613"/>
            <a:r>
              <a:rPr lang="en-US"/>
              <a:t>1-</a:t>
            </a:r>
            <a:fld id="{0F50022C-E59A-47CE-8D14-E41C6A4A5D09}" type="slidenum">
              <a:rPr lang="en-US"/>
              <a:pPr defTabSz="836613"/>
              <a:t>20</a:t>
            </a:fld>
            <a:endParaRPr lang="en-U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barn(inVertical)">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02">
                                            <p:txEl>
                                              <p:pRg st="2" end="2"/>
                                            </p:txEl>
                                          </p:spTgt>
                                        </p:tgtEl>
                                        <p:attrNameLst>
                                          <p:attrName>style.visibility</p:attrName>
                                        </p:attrNameLst>
                                      </p:cBhvr>
                                      <p:to>
                                        <p:strVal val="visible"/>
                                      </p:to>
                                    </p:set>
                                    <p:animEffect transition="in" filter="barn(inVertical)">
                                      <p:cBhvr>
                                        <p:cTn id="12" dur="500"/>
                                        <p:tgtEl>
                                          <p:spTgt spid="51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53250" name="Slide Number Placeholder 5"/>
          <p:cNvSpPr>
            <a:spLocks noGrp="1"/>
          </p:cNvSpPr>
          <p:nvPr>
            <p:ph type="sldNum" sz="quarter" idx="12"/>
          </p:nvPr>
        </p:nvSpPr>
        <p:spPr>
          <a:noFill/>
        </p:spPr>
        <p:txBody>
          <a:bodyPr/>
          <a:lstStyle/>
          <a:p>
            <a:pPr defTabSz="836613"/>
            <a:r>
              <a:rPr lang="en-US"/>
              <a:t>1-</a:t>
            </a:r>
            <a:fld id="{196BA35B-3594-403E-B1E5-4E430DD5E784}" type="slidenum">
              <a:rPr lang="en-US"/>
              <a:pPr defTabSz="836613"/>
              <a:t>21</a:t>
            </a:fld>
            <a:endParaRPr lang="en-US" sz="1300"/>
          </a:p>
        </p:txBody>
      </p:sp>
      <p:sp>
        <p:nvSpPr>
          <p:cNvPr id="503810" name="Rectangle 1026"/>
          <p:cNvSpPr>
            <a:spLocks noGrp="1" noChangeArrowheads="1"/>
          </p:cNvSpPr>
          <p:nvPr>
            <p:ph type="title"/>
          </p:nvPr>
        </p:nvSpPr>
        <p:spPr>
          <a:xfrm>
            <a:off x="609600" y="152400"/>
            <a:ext cx="6994525" cy="685800"/>
          </a:xfrm>
        </p:spPr>
        <p:txBody>
          <a:bodyPr/>
          <a:lstStyle/>
          <a:p>
            <a:pPr>
              <a:defRPr/>
            </a:pPr>
            <a:r>
              <a:rPr lang="en-US" dirty="0" smtClean="0"/>
              <a:t>Example of Equivalence</a:t>
            </a:r>
            <a:endParaRPr lang="en-US" dirty="0"/>
          </a:p>
        </p:txBody>
      </p:sp>
      <p:sp>
        <p:nvSpPr>
          <p:cNvPr id="53252" name="Rectangle 1027"/>
          <p:cNvSpPr>
            <a:spLocks noGrp="1" noChangeArrowheads="1"/>
          </p:cNvSpPr>
          <p:nvPr>
            <p:ph type="body" idx="1"/>
          </p:nvPr>
        </p:nvSpPr>
        <p:spPr>
          <a:xfrm>
            <a:off x="685800" y="838200"/>
            <a:ext cx="6994525" cy="914400"/>
          </a:xfrm>
        </p:spPr>
        <p:txBody>
          <a:bodyPr/>
          <a:lstStyle/>
          <a:p>
            <a:pPr>
              <a:lnSpc>
                <a:spcPct val="90000"/>
              </a:lnSpc>
              <a:buFont typeface="Wingdings" pitchFamily="2" charset="2"/>
              <a:buNone/>
            </a:pPr>
            <a:r>
              <a:rPr lang="en-US" smtClean="0"/>
              <a:t> Different sums of money at different times may be equal in economic value at a given rate</a:t>
            </a:r>
          </a:p>
        </p:txBody>
      </p:sp>
      <p:grpSp>
        <p:nvGrpSpPr>
          <p:cNvPr id="53253" name="Group 1032"/>
          <p:cNvGrpSpPr>
            <a:grpSpLocks/>
          </p:cNvGrpSpPr>
          <p:nvPr/>
        </p:nvGrpSpPr>
        <p:grpSpPr bwMode="auto">
          <a:xfrm>
            <a:off x="1676400" y="2057400"/>
            <a:ext cx="5105400" cy="1752600"/>
            <a:chOff x="816" y="1104"/>
            <a:chExt cx="3216" cy="1104"/>
          </a:xfrm>
        </p:grpSpPr>
        <p:sp>
          <p:nvSpPr>
            <p:cNvPr id="53260" name="Line 1028"/>
            <p:cNvSpPr>
              <a:spLocks noChangeShapeType="1"/>
            </p:cNvSpPr>
            <p:nvPr/>
          </p:nvSpPr>
          <p:spPr bwMode="auto">
            <a:xfrm>
              <a:off x="912" y="1680"/>
              <a:ext cx="3120" cy="0"/>
            </a:xfrm>
            <a:prstGeom prst="line">
              <a:avLst/>
            </a:prstGeom>
            <a:noFill/>
            <a:ln w="57150">
              <a:solidFill>
                <a:schemeClr val="tx1"/>
              </a:solidFill>
              <a:round/>
              <a:headEnd/>
              <a:tailEnd/>
            </a:ln>
          </p:spPr>
          <p:txBody>
            <a:bodyPr/>
            <a:lstStyle/>
            <a:p>
              <a:endParaRPr lang="tr-TR"/>
            </a:p>
          </p:txBody>
        </p:sp>
        <p:sp>
          <p:nvSpPr>
            <p:cNvPr id="53261" name="Line 1029"/>
            <p:cNvSpPr>
              <a:spLocks noChangeShapeType="1"/>
            </p:cNvSpPr>
            <p:nvPr/>
          </p:nvSpPr>
          <p:spPr bwMode="auto">
            <a:xfrm>
              <a:off x="912" y="1680"/>
              <a:ext cx="0" cy="528"/>
            </a:xfrm>
            <a:prstGeom prst="line">
              <a:avLst/>
            </a:prstGeom>
            <a:noFill/>
            <a:ln w="38100">
              <a:solidFill>
                <a:schemeClr val="tx1"/>
              </a:solidFill>
              <a:round/>
              <a:headEnd/>
              <a:tailEnd type="triangle" w="med" len="med"/>
            </a:ln>
          </p:spPr>
          <p:txBody>
            <a:bodyPr/>
            <a:lstStyle/>
            <a:p>
              <a:endParaRPr lang="tr-TR"/>
            </a:p>
          </p:txBody>
        </p:sp>
        <p:sp>
          <p:nvSpPr>
            <p:cNvPr id="53262" name="Line 1030"/>
            <p:cNvSpPr>
              <a:spLocks noChangeShapeType="1"/>
            </p:cNvSpPr>
            <p:nvPr/>
          </p:nvSpPr>
          <p:spPr bwMode="auto">
            <a:xfrm flipV="1">
              <a:off x="3552" y="1104"/>
              <a:ext cx="0" cy="576"/>
            </a:xfrm>
            <a:prstGeom prst="line">
              <a:avLst/>
            </a:prstGeom>
            <a:noFill/>
            <a:ln w="38100">
              <a:solidFill>
                <a:schemeClr val="tx1"/>
              </a:solidFill>
              <a:round/>
              <a:headEnd/>
              <a:tailEnd type="triangle" w="med" len="med"/>
            </a:ln>
          </p:spPr>
          <p:txBody>
            <a:bodyPr/>
            <a:lstStyle/>
            <a:p>
              <a:endParaRPr lang="tr-TR"/>
            </a:p>
          </p:txBody>
        </p:sp>
        <p:sp>
          <p:nvSpPr>
            <p:cNvPr id="53263" name="Text Box 1031"/>
            <p:cNvSpPr txBox="1">
              <a:spLocks noChangeArrowheads="1"/>
            </p:cNvSpPr>
            <p:nvPr/>
          </p:nvSpPr>
          <p:spPr bwMode="auto">
            <a:xfrm>
              <a:off x="816" y="1728"/>
              <a:ext cx="2976" cy="212"/>
            </a:xfrm>
            <a:prstGeom prst="rect">
              <a:avLst/>
            </a:prstGeom>
            <a:noFill/>
            <a:ln w="9525">
              <a:noFill/>
              <a:miter lim="800000"/>
              <a:headEnd/>
              <a:tailEnd/>
            </a:ln>
          </p:spPr>
          <p:txBody>
            <a:bodyPr>
              <a:spAutoFit/>
            </a:bodyPr>
            <a:lstStyle/>
            <a:p>
              <a:pPr eaLnBrk="0" hangingPunct="0">
                <a:spcBef>
                  <a:spcPct val="50000"/>
                </a:spcBef>
              </a:pPr>
              <a:r>
                <a:rPr lang="en-US" sz="1600" b="1"/>
                <a:t>   0                                                                                      1</a:t>
              </a:r>
            </a:p>
          </p:txBody>
        </p:sp>
      </p:grpSp>
      <p:sp>
        <p:nvSpPr>
          <p:cNvPr id="53254" name="Text Box 1033"/>
          <p:cNvSpPr txBox="1">
            <a:spLocks noChangeArrowheads="1"/>
          </p:cNvSpPr>
          <p:nvPr/>
        </p:nvSpPr>
        <p:spPr bwMode="auto">
          <a:xfrm>
            <a:off x="1219200" y="3733800"/>
            <a:ext cx="1600200" cy="457200"/>
          </a:xfrm>
          <a:prstGeom prst="rect">
            <a:avLst/>
          </a:prstGeom>
          <a:noFill/>
          <a:ln w="9525">
            <a:noFill/>
            <a:miter lim="800000"/>
            <a:headEnd/>
            <a:tailEnd/>
          </a:ln>
        </p:spPr>
        <p:txBody>
          <a:bodyPr>
            <a:spAutoFit/>
          </a:bodyPr>
          <a:lstStyle/>
          <a:p>
            <a:pPr eaLnBrk="0" hangingPunct="0">
              <a:spcBef>
                <a:spcPct val="50000"/>
              </a:spcBef>
            </a:pPr>
            <a:r>
              <a:rPr lang="en-US"/>
              <a:t>$100 now</a:t>
            </a:r>
          </a:p>
        </p:txBody>
      </p:sp>
      <p:sp>
        <p:nvSpPr>
          <p:cNvPr id="53255" name="Text Box 1034"/>
          <p:cNvSpPr txBox="1">
            <a:spLocks noChangeArrowheads="1"/>
          </p:cNvSpPr>
          <p:nvPr/>
        </p:nvSpPr>
        <p:spPr bwMode="auto">
          <a:xfrm>
            <a:off x="5715000" y="1676400"/>
            <a:ext cx="762000" cy="461963"/>
          </a:xfrm>
          <a:prstGeom prst="rect">
            <a:avLst/>
          </a:prstGeom>
          <a:noFill/>
          <a:ln w="9525">
            <a:noFill/>
            <a:miter lim="800000"/>
            <a:headEnd/>
            <a:tailEnd/>
          </a:ln>
        </p:spPr>
        <p:txBody>
          <a:bodyPr>
            <a:spAutoFit/>
          </a:bodyPr>
          <a:lstStyle/>
          <a:p>
            <a:pPr eaLnBrk="0" hangingPunct="0">
              <a:spcBef>
                <a:spcPct val="50000"/>
              </a:spcBef>
            </a:pPr>
            <a:r>
              <a:rPr lang="en-US" dirty="0"/>
              <a:t>$110</a:t>
            </a:r>
            <a:endParaRPr lang="en-US" sz="1800" b="1" dirty="0"/>
          </a:p>
        </p:txBody>
      </p:sp>
      <p:sp>
        <p:nvSpPr>
          <p:cNvPr id="53256" name="Text Box 1035"/>
          <p:cNvSpPr txBox="1">
            <a:spLocks noChangeArrowheads="1"/>
          </p:cNvSpPr>
          <p:nvPr/>
        </p:nvSpPr>
        <p:spPr bwMode="auto">
          <a:xfrm>
            <a:off x="2895600" y="3200400"/>
            <a:ext cx="3048000" cy="396875"/>
          </a:xfrm>
          <a:prstGeom prst="rect">
            <a:avLst/>
          </a:prstGeom>
          <a:noFill/>
          <a:ln w="9525">
            <a:noFill/>
            <a:miter lim="800000"/>
            <a:headEnd/>
            <a:tailEnd/>
          </a:ln>
        </p:spPr>
        <p:txBody>
          <a:bodyPr>
            <a:spAutoFit/>
          </a:bodyPr>
          <a:lstStyle/>
          <a:p>
            <a:pPr eaLnBrk="0" hangingPunct="0">
              <a:spcBef>
                <a:spcPct val="50000"/>
              </a:spcBef>
            </a:pPr>
            <a:r>
              <a:rPr lang="en-US" sz="2000"/>
              <a:t>Rate of return = 10% per year</a:t>
            </a:r>
          </a:p>
        </p:txBody>
      </p:sp>
      <p:sp>
        <p:nvSpPr>
          <p:cNvPr id="53257" name="Text Box 1037"/>
          <p:cNvSpPr txBox="1">
            <a:spLocks noChangeArrowheads="1"/>
          </p:cNvSpPr>
          <p:nvPr/>
        </p:nvSpPr>
        <p:spPr bwMode="auto">
          <a:xfrm>
            <a:off x="304800" y="4343400"/>
            <a:ext cx="7543800" cy="457200"/>
          </a:xfrm>
          <a:prstGeom prst="rect">
            <a:avLst/>
          </a:prstGeom>
          <a:noFill/>
          <a:ln w="9525">
            <a:noFill/>
            <a:miter lim="800000"/>
            <a:headEnd/>
            <a:tailEnd/>
          </a:ln>
        </p:spPr>
        <p:txBody>
          <a:bodyPr>
            <a:spAutoFit/>
          </a:bodyPr>
          <a:lstStyle/>
          <a:p>
            <a:pPr eaLnBrk="0" hangingPunct="0">
              <a:spcBef>
                <a:spcPct val="50000"/>
              </a:spcBef>
            </a:pPr>
            <a:endParaRPr lang="tr-TR"/>
          </a:p>
        </p:txBody>
      </p:sp>
      <p:sp>
        <p:nvSpPr>
          <p:cNvPr id="53258" name="Text Box 1038"/>
          <p:cNvSpPr txBox="1">
            <a:spLocks noChangeArrowheads="1"/>
          </p:cNvSpPr>
          <p:nvPr/>
        </p:nvSpPr>
        <p:spPr bwMode="auto">
          <a:xfrm>
            <a:off x="304800" y="4495800"/>
            <a:ext cx="7772400" cy="83026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3333CC"/>
                </a:solidFill>
              </a:rPr>
              <a:t>$100 now is economically equivalent to $110 one year from now, if the $100 is invested at a rate of 10% per year.</a:t>
            </a:r>
          </a:p>
        </p:txBody>
      </p:sp>
      <p:sp>
        <p:nvSpPr>
          <p:cNvPr id="53259" name="TextBox 16"/>
          <p:cNvSpPr txBox="1">
            <a:spLocks noChangeArrowheads="1"/>
          </p:cNvSpPr>
          <p:nvPr/>
        </p:nvSpPr>
        <p:spPr bwMode="auto">
          <a:xfrm>
            <a:off x="6172200" y="2667000"/>
            <a:ext cx="609600" cy="276225"/>
          </a:xfrm>
          <a:prstGeom prst="rect">
            <a:avLst/>
          </a:prstGeom>
          <a:noFill/>
          <a:ln w="9525">
            <a:noFill/>
            <a:miter lim="800000"/>
            <a:headEnd/>
            <a:tailEnd/>
          </a:ln>
        </p:spPr>
        <p:txBody>
          <a:bodyPr>
            <a:spAutoFit/>
          </a:bodyPr>
          <a:lstStyle/>
          <a:p>
            <a:pPr algn="ctr" eaLnBrk="0" hangingPunct="0"/>
            <a:r>
              <a:rPr lang="en-US" sz="1200"/>
              <a:t>Year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55298" name="Slide Number Placeholder 5"/>
          <p:cNvSpPr>
            <a:spLocks noGrp="1"/>
          </p:cNvSpPr>
          <p:nvPr>
            <p:ph type="sldNum" sz="quarter" idx="12"/>
          </p:nvPr>
        </p:nvSpPr>
        <p:spPr>
          <a:noFill/>
        </p:spPr>
        <p:txBody>
          <a:bodyPr/>
          <a:lstStyle/>
          <a:p>
            <a:pPr defTabSz="836613"/>
            <a:r>
              <a:rPr lang="en-US"/>
              <a:t>1-</a:t>
            </a:r>
            <a:fld id="{DAF717FC-D056-4143-9CCB-4CC00CFA33C0}" type="slidenum">
              <a:rPr lang="en-US"/>
              <a:pPr defTabSz="836613"/>
              <a:t>22</a:t>
            </a:fld>
            <a:endParaRPr lang="en-US" sz="1300"/>
          </a:p>
        </p:txBody>
      </p:sp>
      <p:sp>
        <p:nvSpPr>
          <p:cNvPr id="504834" name="Rectangle 2"/>
          <p:cNvSpPr>
            <a:spLocks noGrp="1" noChangeArrowheads="1"/>
          </p:cNvSpPr>
          <p:nvPr>
            <p:ph type="title"/>
          </p:nvPr>
        </p:nvSpPr>
        <p:spPr>
          <a:xfrm>
            <a:off x="609600" y="152400"/>
            <a:ext cx="6994525" cy="914400"/>
          </a:xfrm>
        </p:spPr>
        <p:txBody>
          <a:bodyPr/>
          <a:lstStyle/>
          <a:p>
            <a:pPr>
              <a:defRPr/>
            </a:pPr>
            <a:r>
              <a:rPr lang="en-US" sz="3200" dirty="0" smtClean="0"/>
              <a:t>Simple </a:t>
            </a:r>
            <a:r>
              <a:rPr lang="en-US" sz="3200" dirty="0"/>
              <a:t>and Compound Interest</a:t>
            </a:r>
          </a:p>
        </p:txBody>
      </p:sp>
      <p:sp>
        <p:nvSpPr>
          <p:cNvPr id="55300" name="Rectangle 3"/>
          <p:cNvSpPr>
            <a:spLocks noGrp="1" noChangeArrowheads="1"/>
          </p:cNvSpPr>
          <p:nvPr>
            <p:ph type="body" idx="1"/>
          </p:nvPr>
        </p:nvSpPr>
        <p:spPr>
          <a:xfrm>
            <a:off x="304800" y="1219200"/>
            <a:ext cx="7467600" cy="4267200"/>
          </a:xfrm>
        </p:spPr>
        <p:txBody>
          <a:bodyPr/>
          <a:lstStyle/>
          <a:p>
            <a:r>
              <a:rPr lang="en-US" dirty="0" smtClean="0"/>
              <a:t> Simple Interest</a:t>
            </a:r>
          </a:p>
          <a:p>
            <a:pPr lvl="1" algn="ctr">
              <a:buFont typeface="Wingdings" pitchFamily="2" charset="2"/>
              <a:buNone/>
            </a:pPr>
            <a:r>
              <a:rPr lang="en-US" dirty="0" smtClean="0"/>
              <a:t>Interest is calculated using principal only</a:t>
            </a:r>
          </a:p>
          <a:p>
            <a:pPr lvl="1">
              <a:buFont typeface="Wingdings" pitchFamily="2" charset="2"/>
              <a:buNone/>
            </a:pPr>
            <a:r>
              <a:rPr lang="en-US" dirty="0" smtClean="0">
                <a:solidFill>
                  <a:srgbClr val="C00000"/>
                </a:solidFill>
              </a:rPr>
              <a:t>Interest = (principal)(number of periods)(interest rate)</a:t>
            </a:r>
          </a:p>
          <a:p>
            <a:pPr lvl="1">
              <a:buFont typeface="Wingdings" pitchFamily="2" charset="2"/>
              <a:buNone/>
            </a:pPr>
            <a:r>
              <a:rPr lang="en-US" dirty="0" smtClean="0">
                <a:solidFill>
                  <a:srgbClr val="C00000"/>
                </a:solidFill>
              </a:rPr>
              <a:t>		      </a:t>
            </a:r>
            <a:r>
              <a:rPr lang="en-US" i="1" dirty="0" smtClean="0">
                <a:solidFill>
                  <a:srgbClr val="C00000"/>
                </a:solidFill>
              </a:rPr>
              <a:t>I </a:t>
            </a:r>
            <a:r>
              <a:rPr lang="en-US" dirty="0" smtClean="0">
                <a:solidFill>
                  <a:srgbClr val="C00000"/>
                </a:solidFill>
              </a:rPr>
              <a:t>=</a:t>
            </a:r>
            <a:r>
              <a:rPr lang="en-US" i="1" dirty="0" smtClean="0">
                <a:solidFill>
                  <a:srgbClr val="C00000"/>
                </a:solidFill>
              </a:rPr>
              <a:t> </a:t>
            </a:r>
            <a:r>
              <a:rPr lang="en-US" i="1" dirty="0" err="1" smtClean="0">
                <a:solidFill>
                  <a:srgbClr val="C00000"/>
                </a:solidFill>
              </a:rPr>
              <a:t>Pni</a:t>
            </a:r>
            <a:endParaRPr lang="en-US" i="1" dirty="0" smtClean="0">
              <a:solidFill>
                <a:srgbClr val="C00000"/>
              </a:solidFill>
            </a:endParaRPr>
          </a:p>
          <a:p>
            <a:pPr>
              <a:buFont typeface="Wingdings" pitchFamily="2" charset="2"/>
              <a:buNone/>
            </a:pPr>
            <a:endParaRPr lang="en-US" sz="1000" dirty="0" smtClean="0">
              <a:solidFill>
                <a:srgbClr val="3333CC"/>
              </a:solidFill>
            </a:endParaRPr>
          </a:p>
          <a:p>
            <a:pPr>
              <a:buFont typeface="Wingdings" pitchFamily="2" charset="2"/>
              <a:buNone/>
            </a:pPr>
            <a:r>
              <a:rPr lang="en-US" dirty="0" smtClean="0">
                <a:solidFill>
                  <a:srgbClr val="3333CC"/>
                </a:solidFill>
              </a:rPr>
              <a:t>Example: </a:t>
            </a:r>
            <a:r>
              <a:rPr lang="en-US" dirty="0" smtClean="0"/>
              <a:t>$100,000 lent for 3 years at simple </a:t>
            </a:r>
            <a:r>
              <a:rPr lang="en-US" i="1" dirty="0" err="1" smtClean="0"/>
              <a:t>i</a:t>
            </a:r>
            <a:r>
              <a:rPr lang="en-US" i="1" dirty="0" smtClean="0"/>
              <a:t> </a:t>
            </a:r>
            <a:r>
              <a:rPr lang="en-US" dirty="0" smtClean="0"/>
              <a:t>= 10% per year. What is repayment after 3 years?</a:t>
            </a:r>
          </a:p>
          <a:p>
            <a:pPr>
              <a:buFont typeface="Wingdings" pitchFamily="2" charset="2"/>
              <a:buNone/>
            </a:pPr>
            <a:endParaRPr lang="en-US" sz="1200" dirty="0" smtClean="0"/>
          </a:p>
          <a:p>
            <a:pPr>
              <a:buFont typeface="Wingdings" pitchFamily="2" charset="2"/>
              <a:buNone/>
            </a:pPr>
            <a:r>
              <a:rPr lang="en-US" sz="2000" dirty="0" smtClean="0"/>
              <a:t>			</a:t>
            </a:r>
            <a:r>
              <a:rPr lang="en-US" sz="2000" dirty="0" smtClean="0">
                <a:solidFill>
                  <a:srgbClr val="C00000"/>
                </a:solidFill>
              </a:rPr>
              <a:t>Interest = 100,000(3)(0.10) = $30,000</a:t>
            </a:r>
          </a:p>
          <a:p>
            <a:pPr>
              <a:buFont typeface="Wingdings" pitchFamily="2" charset="2"/>
              <a:buNone/>
            </a:pPr>
            <a:endParaRPr lang="en-US" sz="1000" dirty="0" smtClean="0">
              <a:solidFill>
                <a:srgbClr val="C00000"/>
              </a:solidFill>
            </a:endParaRPr>
          </a:p>
          <a:p>
            <a:pPr>
              <a:buFont typeface="Wingdings" pitchFamily="2" charset="2"/>
              <a:buNone/>
            </a:pPr>
            <a:r>
              <a:rPr lang="en-US" sz="2000" dirty="0" smtClean="0">
                <a:solidFill>
                  <a:srgbClr val="C00000"/>
                </a:solidFill>
              </a:rPr>
              <a:t>		            Total due = 100,000 + 30,000 = $130,000</a:t>
            </a:r>
          </a:p>
        </p:txBody>
      </p:sp>
      <p:cxnSp>
        <p:nvCxnSpPr>
          <p:cNvPr id="55301" name="Straight Connector 7"/>
          <p:cNvCxnSpPr>
            <a:cxnSpLocks noChangeShapeType="1"/>
          </p:cNvCxnSpPr>
          <p:nvPr/>
        </p:nvCxnSpPr>
        <p:spPr bwMode="auto">
          <a:xfrm>
            <a:off x="533400" y="3200400"/>
            <a:ext cx="7010400" cy="0"/>
          </a:xfrm>
          <a:prstGeom prst="line">
            <a:avLst/>
          </a:prstGeom>
          <a:noFill/>
          <a:ln w="28575" algn="ctr">
            <a:solidFill>
              <a:srgbClr val="0099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fade">
                                      <p:cBhvr>
                                        <p:cTn id="7" dur="500"/>
                                        <p:tgtEl>
                                          <p:spTgt spid="553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300">
                                            <p:txEl>
                                              <p:pRg st="1" end="1"/>
                                            </p:txEl>
                                          </p:spTgt>
                                        </p:tgtEl>
                                        <p:attrNameLst>
                                          <p:attrName>style.visibility</p:attrName>
                                        </p:attrNameLst>
                                      </p:cBhvr>
                                      <p:to>
                                        <p:strVal val="visible"/>
                                      </p:to>
                                    </p:set>
                                    <p:animEffect transition="in" filter="fade">
                                      <p:cBhvr>
                                        <p:cTn id="10" dur="500"/>
                                        <p:tgtEl>
                                          <p:spTgt spid="553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300">
                                            <p:txEl>
                                              <p:pRg st="2" end="2"/>
                                            </p:txEl>
                                          </p:spTgt>
                                        </p:tgtEl>
                                        <p:attrNameLst>
                                          <p:attrName>style.visibility</p:attrName>
                                        </p:attrNameLst>
                                      </p:cBhvr>
                                      <p:to>
                                        <p:strVal val="visible"/>
                                      </p:to>
                                    </p:set>
                                    <p:animEffect transition="in" filter="fade">
                                      <p:cBhvr>
                                        <p:cTn id="13" dur="500"/>
                                        <p:tgtEl>
                                          <p:spTgt spid="5530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300">
                                            <p:txEl>
                                              <p:pRg st="3" end="3"/>
                                            </p:txEl>
                                          </p:spTgt>
                                        </p:tgtEl>
                                        <p:attrNameLst>
                                          <p:attrName>style.visibility</p:attrName>
                                        </p:attrNameLst>
                                      </p:cBhvr>
                                      <p:to>
                                        <p:strVal val="visible"/>
                                      </p:to>
                                    </p:set>
                                    <p:animEffect transition="in" filter="fade">
                                      <p:cBhvr>
                                        <p:cTn id="16" dur="500"/>
                                        <p:tgtEl>
                                          <p:spTgt spid="5530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00">
                                            <p:txEl>
                                              <p:pRg st="5" end="5"/>
                                            </p:txEl>
                                          </p:spTgt>
                                        </p:tgtEl>
                                        <p:attrNameLst>
                                          <p:attrName>style.visibility</p:attrName>
                                        </p:attrNameLst>
                                      </p:cBhvr>
                                      <p:to>
                                        <p:strVal val="visible"/>
                                      </p:to>
                                    </p:set>
                                    <p:animEffect transition="in" filter="fade">
                                      <p:cBhvr>
                                        <p:cTn id="21" dur="500"/>
                                        <p:tgtEl>
                                          <p:spTgt spid="5530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300">
                                            <p:txEl>
                                              <p:pRg st="7" end="7"/>
                                            </p:txEl>
                                          </p:spTgt>
                                        </p:tgtEl>
                                        <p:attrNameLst>
                                          <p:attrName>style.visibility</p:attrName>
                                        </p:attrNameLst>
                                      </p:cBhvr>
                                      <p:to>
                                        <p:strVal val="visible"/>
                                      </p:to>
                                    </p:set>
                                    <p:animEffect transition="in" filter="fade">
                                      <p:cBhvr>
                                        <p:cTn id="26" dur="500"/>
                                        <p:tgtEl>
                                          <p:spTgt spid="5530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300">
                                            <p:txEl>
                                              <p:pRg st="9" end="9"/>
                                            </p:txEl>
                                          </p:spTgt>
                                        </p:tgtEl>
                                        <p:attrNameLst>
                                          <p:attrName>style.visibility</p:attrName>
                                        </p:attrNameLst>
                                      </p:cBhvr>
                                      <p:to>
                                        <p:strVal val="visible"/>
                                      </p:to>
                                    </p:set>
                                    <p:animEffect transition="in" filter="fade">
                                      <p:cBhvr>
                                        <p:cTn id="31" dur="500"/>
                                        <p:tgtEl>
                                          <p:spTgt spid="553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09600"/>
          </a:xfrm>
        </p:spPr>
        <p:txBody>
          <a:bodyPr/>
          <a:lstStyle/>
          <a:p>
            <a:pPr>
              <a:defRPr/>
            </a:pPr>
            <a:r>
              <a:rPr lang="en-US" dirty="0" smtClean="0"/>
              <a:t>Simple and Compound Interest</a:t>
            </a:r>
            <a:endParaRPr lang="en-US" dirty="0"/>
          </a:p>
        </p:txBody>
      </p:sp>
      <p:sp>
        <p:nvSpPr>
          <p:cNvPr id="57346" name="Content Placeholder 2"/>
          <p:cNvSpPr>
            <a:spLocks noGrp="1"/>
          </p:cNvSpPr>
          <p:nvPr>
            <p:ph idx="1"/>
          </p:nvPr>
        </p:nvSpPr>
        <p:spPr>
          <a:xfrm>
            <a:off x="304800" y="914400"/>
            <a:ext cx="7307263" cy="4775200"/>
          </a:xfrm>
        </p:spPr>
        <p:txBody>
          <a:bodyPr/>
          <a:lstStyle/>
          <a:p>
            <a:r>
              <a:rPr lang="en-US" dirty="0" smtClean="0"/>
              <a:t> Compound Interest</a:t>
            </a:r>
            <a:endParaRPr lang="en-US" dirty="0" smtClean="0">
              <a:solidFill>
                <a:srgbClr val="3333CC"/>
              </a:solidFill>
            </a:endParaRPr>
          </a:p>
          <a:p>
            <a:pPr lvl="1" algn="ctr">
              <a:buFont typeface="Wingdings" pitchFamily="2" charset="2"/>
              <a:buNone/>
            </a:pPr>
            <a:r>
              <a:rPr lang="en-US" dirty="0" smtClean="0"/>
              <a:t>Interest is based on principal plus all accrued interest</a:t>
            </a:r>
          </a:p>
          <a:p>
            <a:pPr lvl="1" algn="ctr">
              <a:buFont typeface="Wingdings" pitchFamily="2" charset="2"/>
              <a:buNone/>
            </a:pPr>
            <a:r>
              <a:rPr lang="en-US" dirty="0" smtClean="0"/>
              <a:t>That is, interest compounds over time</a:t>
            </a:r>
          </a:p>
          <a:p>
            <a:pPr lvl="1">
              <a:buFont typeface="Wingdings" pitchFamily="2" charset="2"/>
              <a:buNone/>
            </a:pPr>
            <a:endParaRPr lang="en-US" sz="1000" dirty="0" smtClean="0">
              <a:solidFill>
                <a:srgbClr val="C00000"/>
              </a:solidFill>
            </a:endParaRPr>
          </a:p>
          <a:p>
            <a:pPr lvl="1">
              <a:buFont typeface="Wingdings" pitchFamily="2" charset="2"/>
              <a:buNone/>
            </a:pPr>
            <a:r>
              <a:rPr lang="en-US" dirty="0" smtClean="0">
                <a:solidFill>
                  <a:srgbClr val="C00000"/>
                </a:solidFill>
              </a:rPr>
              <a:t>Interest = (principal + all accrued interest) (interest rate)</a:t>
            </a:r>
          </a:p>
          <a:p>
            <a:pPr lvl="1">
              <a:buFont typeface="Wingdings" pitchFamily="2" charset="2"/>
              <a:buNone/>
            </a:pPr>
            <a:endParaRPr lang="en-US" sz="1800" dirty="0" smtClean="0">
              <a:solidFill>
                <a:srgbClr val="C00000"/>
              </a:solidFill>
            </a:endParaRPr>
          </a:p>
          <a:p>
            <a:pPr>
              <a:buFont typeface="Wingdings" pitchFamily="2" charset="2"/>
              <a:buNone/>
            </a:pPr>
            <a:r>
              <a:rPr lang="en-US" dirty="0" smtClean="0"/>
              <a:t>    Interest for time period</a:t>
            </a:r>
            <a:r>
              <a:rPr lang="en-US" i="1" dirty="0" smtClean="0"/>
              <a:t> t </a:t>
            </a:r>
            <a:r>
              <a:rPr lang="en-US" dirty="0" smtClean="0"/>
              <a:t>is</a:t>
            </a:r>
          </a:p>
          <a:p>
            <a:pPr algn="ctr">
              <a:buFont typeface="Wingdings" pitchFamily="2" charset="2"/>
              <a:buNone/>
            </a:pPr>
            <a:endParaRPr lang="en-US" dirty="0" smtClean="0"/>
          </a:p>
        </p:txBody>
      </p:sp>
      <p:sp>
        <p:nvSpPr>
          <p:cNvPr id="57347"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57348" name="Slide Number Placeholder 4"/>
          <p:cNvSpPr>
            <a:spLocks noGrp="1"/>
          </p:cNvSpPr>
          <p:nvPr>
            <p:ph type="sldNum" sz="quarter" idx="12"/>
          </p:nvPr>
        </p:nvSpPr>
        <p:spPr>
          <a:noFill/>
        </p:spPr>
        <p:txBody>
          <a:bodyPr/>
          <a:lstStyle/>
          <a:p>
            <a:pPr defTabSz="836613"/>
            <a:r>
              <a:rPr lang="en-US"/>
              <a:t>1-</a:t>
            </a:r>
            <a:fld id="{EAE67AFD-1545-4305-B0EC-8BF9D0CD41BA}" type="slidenum">
              <a:rPr lang="en-US"/>
              <a:pPr defTabSz="836613"/>
              <a:t>23</a:t>
            </a:fld>
            <a:endParaRPr lang="en-US" sz="1300"/>
          </a:p>
        </p:txBody>
      </p:sp>
      <p:pic>
        <p:nvPicPr>
          <p:cNvPr id="57349" name="Picture 5"/>
          <p:cNvPicPr>
            <a:picLocks noChangeAspect="1" noChangeArrowheads="1"/>
          </p:cNvPicPr>
          <p:nvPr/>
        </p:nvPicPr>
        <p:blipFill>
          <a:blip r:embed="rId3" cstate="print"/>
          <a:srcRect l="50641" t="58957" r="36378" b="32652"/>
          <a:stretch>
            <a:fillRect/>
          </a:stretch>
        </p:blipFill>
        <p:spPr bwMode="auto">
          <a:xfrm>
            <a:off x="2362200" y="4114800"/>
            <a:ext cx="3276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85800"/>
          </a:xfrm>
        </p:spPr>
        <p:txBody>
          <a:bodyPr/>
          <a:lstStyle/>
          <a:p>
            <a:pPr>
              <a:defRPr/>
            </a:pPr>
            <a:r>
              <a:rPr lang="en-US" dirty="0" smtClean="0"/>
              <a:t>Compound Interest Example</a:t>
            </a:r>
            <a:endParaRPr lang="en-US" dirty="0"/>
          </a:p>
        </p:txBody>
      </p:sp>
      <p:sp>
        <p:nvSpPr>
          <p:cNvPr id="59394" name="Content Placeholder 2"/>
          <p:cNvSpPr>
            <a:spLocks noGrp="1"/>
          </p:cNvSpPr>
          <p:nvPr>
            <p:ph idx="1"/>
          </p:nvPr>
        </p:nvSpPr>
        <p:spPr>
          <a:xfrm>
            <a:off x="617538" y="838200"/>
            <a:ext cx="6994525" cy="4953000"/>
          </a:xfrm>
        </p:spPr>
        <p:txBody>
          <a:bodyPr/>
          <a:lstStyle/>
          <a:p>
            <a:pPr>
              <a:buFont typeface="Wingdings" pitchFamily="2" charset="2"/>
              <a:buNone/>
            </a:pPr>
            <a:r>
              <a:rPr lang="en-US" dirty="0" smtClean="0">
                <a:solidFill>
                  <a:srgbClr val="3333CC"/>
                </a:solidFill>
              </a:rPr>
              <a:t>Example: </a:t>
            </a:r>
            <a:r>
              <a:rPr lang="en-US" dirty="0" smtClean="0"/>
              <a:t>$100,000 lent for 3 years at </a:t>
            </a:r>
            <a:r>
              <a:rPr lang="en-US" i="1" dirty="0" err="1" smtClean="0"/>
              <a:t>i</a:t>
            </a:r>
            <a:r>
              <a:rPr lang="en-US" i="1" dirty="0" smtClean="0"/>
              <a:t> </a:t>
            </a:r>
            <a:r>
              <a:rPr lang="en-US" dirty="0" smtClean="0"/>
              <a:t>= 10% per year compounded. What is repayment after 3 years?</a:t>
            </a:r>
          </a:p>
          <a:p>
            <a:pPr>
              <a:buFont typeface="Wingdings" pitchFamily="2" charset="2"/>
              <a:buNone/>
            </a:pPr>
            <a:r>
              <a:rPr lang="en-US" sz="2000" b="0" dirty="0" smtClean="0"/>
              <a:t>	</a:t>
            </a:r>
            <a:r>
              <a:rPr lang="en-US" sz="2400" b="0" dirty="0" smtClean="0">
                <a:solidFill>
                  <a:srgbClr val="C00000"/>
                </a:solidFill>
              </a:rPr>
              <a:t>Interest, year 1:	 I</a:t>
            </a:r>
            <a:r>
              <a:rPr lang="en-US" sz="2400" b="0" baseline="-25000" dirty="0" smtClean="0">
                <a:solidFill>
                  <a:srgbClr val="C00000"/>
                </a:solidFill>
              </a:rPr>
              <a:t>1</a:t>
            </a:r>
            <a:r>
              <a:rPr lang="en-US" sz="2400" b="0" dirty="0" smtClean="0">
                <a:solidFill>
                  <a:srgbClr val="C00000"/>
                </a:solidFill>
              </a:rPr>
              <a:t> = 100,000(0.10) = $10,000</a:t>
            </a:r>
          </a:p>
          <a:p>
            <a:pPr>
              <a:buFont typeface="Wingdings" pitchFamily="2" charset="2"/>
              <a:buNone/>
            </a:pPr>
            <a:r>
              <a:rPr lang="en-US" sz="2400" b="0" dirty="0" smtClean="0"/>
              <a:t>  Total due, year 1: 	 T</a:t>
            </a:r>
            <a:r>
              <a:rPr lang="en-US" sz="2400" b="0" baseline="-25000" dirty="0" smtClean="0"/>
              <a:t>1</a:t>
            </a:r>
            <a:r>
              <a:rPr lang="en-US" sz="2400" b="0" dirty="0" smtClean="0"/>
              <a:t> = 100,000 + 10,000 = $110,000</a:t>
            </a:r>
          </a:p>
          <a:p>
            <a:pPr>
              <a:buFont typeface="Wingdings" pitchFamily="2" charset="2"/>
              <a:buNone/>
            </a:pPr>
            <a:endParaRPr lang="en-US" sz="800" b="0" dirty="0" smtClean="0"/>
          </a:p>
          <a:p>
            <a:pPr>
              <a:buFont typeface="Wingdings" pitchFamily="2" charset="2"/>
              <a:buNone/>
            </a:pPr>
            <a:r>
              <a:rPr lang="en-US" sz="2400" b="0" dirty="0" smtClean="0">
                <a:solidFill>
                  <a:srgbClr val="C00000"/>
                </a:solidFill>
              </a:rPr>
              <a:t>    Interest, year 2:	 I</a:t>
            </a:r>
            <a:r>
              <a:rPr lang="en-US" sz="2400" b="0" baseline="-25000" dirty="0" smtClean="0">
                <a:solidFill>
                  <a:srgbClr val="C00000"/>
                </a:solidFill>
              </a:rPr>
              <a:t>2</a:t>
            </a:r>
            <a:r>
              <a:rPr lang="en-US" sz="2400" b="0" dirty="0" smtClean="0">
                <a:solidFill>
                  <a:srgbClr val="C00000"/>
                </a:solidFill>
              </a:rPr>
              <a:t> = 110,000(0.10) = $11,000</a:t>
            </a:r>
          </a:p>
          <a:p>
            <a:pPr>
              <a:buFont typeface="Wingdings" pitchFamily="2" charset="2"/>
              <a:buNone/>
            </a:pPr>
            <a:r>
              <a:rPr lang="en-US" sz="2400" b="0" dirty="0" smtClean="0"/>
              <a:t>  Total due, year 2: 	 T</a:t>
            </a:r>
            <a:r>
              <a:rPr lang="en-US" sz="2400" b="0" baseline="-25000" dirty="0" smtClean="0"/>
              <a:t>2</a:t>
            </a:r>
            <a:r>
              <a:rPr lang="en-US" sz="2400" b="0" dirty="0" smtClean="0"/>
              <a:t> = 110,000 + 11,000 = $121,000</a:t>
            </a:r>
          </a:p>
          <a:p>
            <a:pPr>
              <a:buFont typeface="Wingdings" pitchFamily="2" charset="2"/>
              <a:buNone/>
            </a:pPr>
            <a:endParaRPr lang="en-US" sz="800" b="0" dirty="0" smtClean="0"/>
          </a:p>
          <a:p>
            <a:pPr>
              <a:buFont typeface="Wingdings" pitchFamily="2" charset="2"/>
              <a:buNone/>
            </a:pPr>
            <a:r>
              <a:rPr lang="en-US" sz="2400" b="0" dirty="0" smtClean="0">
                <a:solidFill>
                  <a:srgbClr val="C00000"/>
                </a:solidFill>
              </a:rPr>
              <a:t>    Interest, year 3:	 I</a:t>
            </a:r>
            <a:r>
              <a:rPr lang="en-US" sz="2400" b="0" baseline="-25000" dirty="0" smtClean="0">
                <a:solidFill>
                  <a:srgbClr val="C00000"/>
                </a:solidFill>
              </a:rPr>
              <a:t>3</a:t>
            </a:r>
            <a:r>
              <a:rPr lang="en-US" sz="2400" b="0" dirty="0" smtClean="0">
                <a:solidFill>
                  <a:srgbClr val="C00000"/>
                </a:solidFill>
              </a:rPr>
              <a:t> = 121,000(0.10) = $12,100</a:t>
            </a:r>
          </a:p>
          <a:p>
            <a:pPr>
              <a:buFont typeface="Wingdings" pitchFamily="2" charset="2"/>
              <a:buNone/>
            </a:pPr>
            <a:r>
              <a:rPr lang="en-US" sz="2400" b="0" dirty="0" smtClean="0"/>
              <a:t>  Total due, year 3: 	 T</a:t>
            </a:r>
            <a:r>
              <a:rPr lang="en-US" sz="2400" b="0" baseline="-25000" dirty="0" smtClean="0"/>
              <a:t>3</a:t>
            </a:r>
            <a:r>
              <a:rPr lang="en-US" sz="2400" b="0" dirty="0" smtClean="0"/>
              <a:t> = 121,000 + 12,100 =</a:t>
            </a:r>
            <a:r>
              <a:rPr lang="en-US" sz="2400" dirty="0" smtClean="0"/>
              <a:t> $133,100</a:t>
            </a:r>
          </a:p>
          <a:p>
            <a:pPr algn="ctr">
              <a:buFont typeface="Wingdings" pitchFamily="2" charset="2"/>
              <a:buNone/>
            </a:pPr>
            <a:endParaRPr lang="en-US" sz="1100" b="0" dirty="0" smtClean="0"/>
          </a:p>
          <a:p>
            <a:pPr algn="ctr">
              <a:buFont typeface="Wingdings" pitchFamily="2" charset="2"/>
              <a:buNone/>
            </a:pPr>
            <a:r>
              <a:rPr lang="en-US" sz="2000" b="0" dirty="0" smtClean="0"/>
              <a:t>Compounded: $133,100	 Simple: $130,000</a:t>
            </a:r>
          </a:p>
          <a:p>
            <a:pPr>
              <a:buFont typeface="Wingdings" pitchFamily="2" charset="2"/>
              <a:buNone/>
            </a:pPr>
            <a:endParaRPr lang="en-US" sz="2400" b="0" dirty="0" smtClean="0"/>
          </a:p>
          <a:p>
            <a:pPr>
              <a:buFont typeface="Wingdings" pitchFamily="2" charset="2"/>
              <a:buNone/>
            </a:pPr>
            <a:endParaRPr lang="en-US" sz="2400" b="0" dirty="0" smtClean="0"/>
          </a:p>
          <a:p>
            <a:pPr>
              <a:buFont typeface="Wingdings" pitchFamily="2" charset="2"/>
              <a:buNone/>
            </a:pPr>
            <a:endParaRPr lang="en-US" sz="2400" dirty="0" smtClean="0"/>
          </a:p>
        </p:txBody>
      </p:sp>
      <p:sp>
        <p:nvSpPr>
          <p:cNvPr id="59395"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59396" name="Slide Number Placeholder 4"/>
          <p:cNvSpPr>
            <a:spLocks noGrp="1"/>
          </p:cNvSpPr>
          <p:nvPr>
            <p:ph type="sldNum" sz="quarter" idx="12"/>
          </p:nvPr>
        </p:nvSpPr>
        <p:spPr>
          <a:noFill/>
        </p:spPr>
        <p:txBody>
          <a:bodyPr/>
          <a:lstStyle/>
          <a:p>
            <a:pPr defTabSz="836613"/>
            <a:r>
              <a:rPr lang="en-US"/>
              <a:t>1-</a:t>
            </a:r>
            <a:fld id="{DE1CA09A-D9DE-468E-B751-A5AF8D871BDA}" type="slidenum">
              <a:rPr lang="en-US"/>
              <a:pPr defTabSz="836613"/>
              <a:t>24</a:t>
            </a:fld>
            <a:endParaRPr lang="en-US" sz="1300"/>
          </a:p>
        </p:txBody>
      </p:sp>
      <p:cxnSp>
        <p:nvCxnSpPr>
          <p:cNvPr id="59397" name="Straight Connector 6"/>
          <p:cNvCxnSpPr>
            <a:cxnSpLocks noChangeShapeType="1"/>
          </p:cNvCxnSpPr>
          <p:nvPr/>
        </p:nvCxnSpPr>
        <p:spPr bwMode="auto">
          <a:xfrm>
            <a:off x="838200" y="3200400"/>
            <a:ext cx="6400800" cy="0"/>
          </a:xfrm>
          <a:prstGeom prst="line">
            <a:avLst/>
          </a:prstGeom>
          <a:noFill/>
          <a:ln w="28575" algn="ctr">
            <a:solidFill>
              <a:srgbClr val="009900"/>
            </a:solidFill>
            <a:round/>
            <a:headEnd/>
            <a:tailEnd/>
          </a:ln>
        </p:spPr>
      </p:cxnSp>
      <p:cxnSp>
        <p:nvCxnSpPr>
          <p:cNvPr id="59398" name="Straight Connector 7"/>
          <p:cNvCxnSpPr>
            <a:cxnSpLocks noChangeShapeType="1"/>
          </p:cNvCxnSpPr>
          <p:nvPr/>
        </p:nvCxnSpPr>
        <p:spPr bwMode="auto">
          <a:xfrm>
            <a:off x="838200" y="4191000"/>
            <a:ext cx="6400800" cy="0"/>
          </a:xfrm>
          <a:prstGeom prst="line">
            <a:avLst/>
          </a:prstGeom>
          <a:noFill/>
          <a:ln w="28575" algn="ctr">
            <a:solidFill>
              <a:srgbClr val="009900"/>
            </a:solidFill>
            <a:round/>
            <a:headEnd/>
            <a:tailEnd/>
          </a:ln>
        </p:spPr>
      </p:cxnSp>
      <p:sp>
        <p:nvSpPr>
          <p:cNvPr id="59399" name="Rectangle 8"/>
          <p:cNvSpPr>
            <a:spLocks noChangeArrowheads="1"/>
          </p:cNvSpPr>
          <p:nvPr/>
        </p:nvSpPr>
        <p:spPr bwMode="auto">
          <a:xfrm>
            <a:off x="1905000" y="5334000"/>
            <a:ext cx="4343400" cy="304800"/>
          </a:xfrm>
          <a:prstGeom prst="rect">
            <a:avLst/>
          </a:prstGeom>
          <a:noFill/>
          <a:ln w="9525" algn="ctr">
            <a:solidFill>
              <a:schemeClr val="tx1"/>
            </a:solidFill>
            <a:round/>
            <a:headEnd/>
            <a:tailEnd/>
          </a:ln>
        </p:spPr>
        <p:txBody>
          <a:bodyPr/>
          <a:lstStyle/>
          <a:p>
            <a:pPr eaLnBrk="0" hangingPunct="0"/>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4">
                                            <p:txEl>
                                              <p:pRg st="1" end="1"/>
                                            </p:txEl>
                                          </p:spTgt>
                                        </p:tgtEl>
                                        <p:attrNameLst>
                                          <p:attrName>style.visibility</p:attrName>
                                        </p:attrNameLst>
                                      </p:cBhvr>
                                      <p:to>
                                        <p:strVal val="visible"/>
                                      </p:to>
                                    </p:set>
                                    <p:animEffect transition="in" filter="fade">
                                      <p:cBhvr>
                                        <p:cTn id="7" dur="500"/>
                                        <p:tgtEl>
                                          <p:spTgt spid="5939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animEffect transition="in" filter="fade">
                                      <p:cBhvr>
                                        <p:cTn id="11" dur="500"/>
                                        <p:tgtEl>
                                          <p:spTgt spid="5939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barn(inVertical)">
                                      <p:cBhvr>
                                        <p:cTn id="16" dur="500"/>
                                        <p:tgtEl>
                                          <p:spTgt spid="59397"/>
                                        </p:tgtEl>
                                      </p:cBhvr>
                                    </p:animEffect>
                                  </p:childTnLst>
                                </p:cTn>
                              </p:par>
                              <p:par>
                                <p:cTn id="17" presetID="10" presetClass="entr" presetSubtype="0" fill="hold" nodeType="withEffect">
                                  <p:stCondLst>
                                    <p:cond delay="0"/>
                                  </p:stCondLst>
                                  <p:childTnLst>
                                    <p:set>
                                      <p:cBhvr>
                                        <p:cTn id="18" dur="1" fill="hold">
                                          <p:stCondLst>
                                            <p:cond delay="0"/>
                                          </p:stCondLst>
                                        </p:cTn>
                                        <p:tgtEl>
                                          <p:spTgt spid="59394">
                                            <p:txEl>
                                              <p:pRg st="4" end="4"/>
                                            </p:txEl>
                                          </p:spTgt>
                                        </p:tgtEl>
                                        <p:attrNameLst>
                                          <p:attrName>style.visibility</p:attrName>
                                        </p:attrNameLst>
                                      </p:cBhvr>
                                      <p:to>
                                        <p:strVal val="visible"/>
                                      </p:to>
                                    </p:set>
                                    <p:animEffect transition="in" filter="fade">
                                      <p:cBhvr>
                                        <p:cTn id="19" dur="500"/>
                                        <p:tgtEl>
                                          <p:spTgt spid="59394">
                                            <p:txEl>
                                              <p:pRg st="4" end="4"/>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9394">
                                            <p:txEl>
                                              <p:pRg st="5" end="5"/>
                                            </p:txEl>
                                          </p:spTgt>
                                        </p:tgtEl>
                                        <p:attrNameLst>
                                          <p:attrName>style.visibility</p:attrName>
                                        </p:attrNameLst>
                                      </p:cBhvr>
                                      <p:to>
                                        <p:strVal val="visible"/>
                                      </p:to>
                                    </p:set>
                                    <p:animEffect transition="in" filter="fade">
                                      <p:cBhvr>
                                        <p:cTn id="23" dur="500"/>
                                        <p:tgtEl>
                                          <p:spTgt spid="5939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9398"/>
                                        </p:tgtEl>
                                        <p:attrNameLst>
                                          <p:attrName>style.visibility</p:attrName>
                                        </p:attrNameLst>
                                      </p:cBhvr>
                                      <p:to>
                                        <p:strVal val="visible"/>
                                      </p:to>
                                    </p:set>
                                    <p:animEffect transition="in" filter="barn(inVertical)">
                                      <p:cBhvr>
                                        <p:cTn id="28" dur="500"/>
                                        <p:tgtEl>
                                          <p:spTgt spid="59398"/>
                                        </p:tgtEl>
                                      </p:cBhvr>
                                    </p:animEffect>
                                  </p:childTnLst>
                                </p:cTn>
                              </p:par>
                              <p:par>
                                <p:cTn id="29" presetID="10" presetClass="entr" presetSubtype="0" fill="hold" nodeType="withEffect">
                                  <p:stCondLst>
                                    <p:cond delay="0"/>
                                  </p:stCondLst>
                                  <p:childTnLst>
                                    <p:set>
                                      <p:cBhvr>
                                        <p:cTn id="30" dur="1" fill="hold">
                                          <p:stCondLst>
                                            <p:cond delay="0"/>
                                          </p:stCondLst>
                                        </p:cTn>
                                        <p:tgtEl>
                                          <p:spTgt spid="59394">
                                            <p:txEl>
                                              <p:pRg st="7" end="7"/>
                                            </p:txEl>
                                          </p:spTgt>
                                        </p:tgtEl>
                                        <p:attrNameLst>
                                          <p:attrName>style.visibility</p:attrName>
                                        </p:attrNameLst>
                                      </p:cBhvr>
                                      <p:to>
                                        <p:strVal val="visible"/>
                                      </p:to>
                                    </p:set>
                                    <p:animEffect transition="in" filter="fade">
                                      <p:cBhvr>
                                        <p:cTn id="31" dur="500"/>
                                        <p:tgtEl>
                                          <p:spTgt spid="59394">
                                            <p:txEl>
                                              <p:pRg st="7" end="7"/>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9394">
                                            <p:txEl>
                                              <p:pRg st="8" end="8"/>
                                            </p:txEl>
                                          </p:spTgt>
                                        </p:tgtEl>
                                        <p:attrNameLst>
                                          <p:attrName>style.visibility</p:attrName>
                                        </p:attrNameLst>
                                      </p:cBhvr>
                                      <p:to>
                                        <p:strVal val="visible"/>
                                      </p:to>
                                    </p:set>
                                    <p:animEffect transition="in" filter="fade">
                                      <p:cBhvr>
                                        <p:cTn id="35" dur="500"/>
                                        <p:tgtEl>
                                          <p:spTgt spid="5939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9394">
                                            <p:txEl>
                                              <p:pRg st="10" end="10"/>
                                            </p:txEl>
                                          </p:spTgt>
                                        </p:tgtEl>
                                        <p:attrNameLst>
                                          <p:attrName>style.visibility</p:attrName>
                                        </p:attrNameLst>
                                      </p:cBhvr>
                                      <p:to>
                                        <p:strVal val="visible"/>
                                      </p:to>
                                    </p:set>
                                    <p:animEffect transition="in" filter="fade">
                                      <p:cBhvr>
                                        <p:cTn id="40" dur="500"/>
                                        <p:tgtEl>
                                          <p:spTgt spid="59394">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9399"/>
                                        </p:tgtEl>
                                        <p:attrNameLst>
                                          <p:attrName>style.visibility</p:attrName>
                                        </p:attrNameLst>
                                      </p:cBhvr>
                                      <p:to>
                                        <p:strVal val="visible"/>
                                      </p:to>
                                    </p:set>
                                    <p:animEffect transition="in" filter="wipe(down)">
                                      <p:cBhvr>
                                        <p:cTn id="43"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61442" name="Slide Number Placeholder 5"/>
          <p:cNvSpPr>
            <a:spLocks noGrp="1"/>
          </p:cNvSpPr>
          <p:nvPr>
            <p:ph type="sldNum" sz="quarter" idx="12"/>
          </p:nvPr>
        </p:nvSpPr>
        <p:spPr>
          <a:noFill/>
        </p:spPr>
        <p:txBody>
          <a:bodyPr/>
          <a:lstStyle/>
          <a:p>
            <a:pPr defTabSz="836613"/>
            <a:r>
              <a:rPr lang="en-US"/>
              <a:t>1-</a:t>
            </a:r>
            <a:fld id="{EDD6EF6A-90BE-47E7-B8A1-A5B59368860A}" type="slidenum">
              <a:rPr lang="en-US"/>
              <a:pPr defTabSz="836613"/>
              <a:t>25</a:t>
            </a:fld>
            <a:endParaRPr lang="en-US" sz="1300"/>
          </a:p>
        </p:txBody>
      </p:sp>
      <p:sp>
        <p:nvSpPr>
          <p:cNvPr id="507906" name="Rectangle 2"/>
          <p:cNvSpPr>
            <a:spLocks noGrp="1" noChangeArrowheads="1"/>
          </p:cNvSpPr>
          <p:nvPr>
            <p:ph type="title"/>
          </p:nvPr>
        </p:nvSpPr>
        <p:spPr/>
        <p:txBody>
          <a:bodyPr/>
          <a:lstStyle/>
          <a:p>
            <a:pPr>
              <a:defRPr/>
            </a:pPr>
            <a:r>
              <a:rPr lang="en-US" sz="3200" dirty="0" smtClean="0"/>
              <a:t>Minimum </a:t>
            </a:r>
            <a:r>
              <a:rPr lang="en-US" sz="3200" dirty="0"/>
              <a:t>Attractive Rate of Return</a:t>
            </a:r>
          </a:p>
        </p:txBody>
      </p:sp>
      <p:sp>
        <p:nvSpPr>
          <p:cNvPr id="61444" name="Rectangle 3"/>
          <p:cNvSpPr>
            <a:spLocks noGrp="1" noChangeArrowheads="1"/>
          </p:cNvSpPr>
          <p:nvPr>
            <p:ph type="body" idx="1"/>
          </p:nvPr>
        </p:nvSpPr>
        <p:spPr>
          <a:xfrm>
            <a:off x="76200" y="1143000"/>
            <a:ext cx="4191000" cy="4572000"/>
          </a:xfrm>
        </p:spPr>
        <p:txBody>
          <a:bodyPr/>
          <a:lstStyle/>
          <a:p>
            <a:pPr>
              <a:lnSpc>
                <a:spcPct val="90000"/>
              </a:lnSpc>
              <a:buClr>
                <a:srgbClr val="FF33CC"/>
              </a:buClr>
              <a:buFont typeface="Wingdings" pitchFamily="2" charset="2"/>
              <a:buChar char="v"/>
            </a:pPr>
            <a:r>
              <a:rPr lang="en-US" sz="2400" dirty="0" smtClean="0"/>
              <a:t> MARR is a reasonable rate of return (percent) established for evaluating and selecting alternatives</a:t>
            </a:r>
          </a:p>
          <a:p>
            <a:pPr>
              <a:lnSpc>
                <a:spcPct val="90000"/>
              </a:lnSpc>
              <a:buClr>
                <a:srgbClr val="FF33CC"/>
              </a:buClr>
              <a:buFont typeface="Wingdings" pitchFamily="2" charset="2"/>
              <a:buChar char="v"/>
            </a:pPr>
            <a:r>
              <a:rPr lang="en-US" sz="2400" dirty="0" smtClean="0"/>
              <a:t> An investment is justified economically if it is expected to return at least the MARR</a:t>
            </a:r>
          </a:p>
          <a:p>
            <a:pPr>
              <a:lnSpc>
                <a:spcPct val="90000"/>
              </a:lnSpc>
              <a:buClr>
                <a:srgbClr val="FF33CC"/>
              </a:buClr>
              <a:buFont typeface="Wingdings" pitchFamily="2" charset="2"/>
              <a:buChar char="v"/>
            </a:pPr>
            <a:r>
              <a:rPr lang="en-US" sz="2400" dirty="0" smtClean="0"/>
              <a:t> Also termed </a:t>
            </a:r>
            <a:r>
              <a:rPr lang="en-US" sz="2400" i="1" dirty="0" smtClean="0"/>
              <a:t>hurdle rate, benchmark rate </a:t>
            </a:r>
            <a:r>
              <a:rPr lang="en-US" sz="2400" dirty="0" smtClean="0"/>
              <a:t>and </a:t>
            </a:r>
            <a:r>
              <a:rPr lang="en-US" sz="2400" i="1" dirty="0" smtClean="0"/>
              <a:t>cutoff rate</a:t>
            </a:r>
          </a:p>
        </p:txBody>
      </p:sp>
      <p:pic>
        <p:nvPicPr>
          <p:cNvPr id="61445" name="Picture 6"/>
          <p:cNvPicPr>
            <a:picLocks noChangeAspect="1" noChangeArrowheads="1"/>
          </p:cNvPicPr>
          <p:nvPr/>
        </p:nvPicPr>
        <p:blipFill>
          <a:blip r:embed="rId3" cstate="print"/>
          <a:srcRect l="38622" t="17007" r="24840" b="23129"/>
          <a:stretch>
            <a:fillRect/>
          </a:stretch>
        </p:blipFill>
        <p:spPr bwMode="auto">
          <a:xfrm>
            <a:off x="4191000" y="990600"/>
            <a:ext cx="3771900" cy="4800600"/>
          </a:xfrm>
          <a:prstGeom prst="rect">
            <a:avLst/>
          </a:prstGeom>
          <a:noFill/>
          <a:ln w="9525">
            <a:noFill/>
            <a:miter lim="800000"/>
            <a:headEnd/>
            <a:tailEnd/>
          </a:ln>
        </p:spPr>
      </p:pic>
      <p:pic>
        <p:nvPicPr>
          <p:cNvPr id="1026" name="Picture 2" descr="http://smallbusiness411.files.wordpress.com/2010/05/hurd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95800"/>
            <a:ext cx="1699705" cy="1739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63490" name="Slide Number Placeholder 5"/>
          <p:cNvSpPr>
            <a:spLocks noGrp="1"/>
          </p:cNvSpPr>
          <p:nvPr>
            <p:ph type="sldNum" sz="quarter" idx="12"/>
          </p:nvPr>
        </p:nvSpPr>
        <p:spPr>
          <a:noFill/>
        </p:spPr>
        <p:txBody>
          <a:bodyPr/>
          <a:lstStyle/>
          <a:p>
            <a:pPr defTabSz="836613"/>
            <a:r>
              <a:rPr lang="en-US"/>
              <a:t>1-</a:t>
            </a:r>
            <a:fld id="{E88B49D7-D378-4545-A2AE-8EE21F5E0845}" type="slidenum">
              <a:rPr lang="en-US"/>
              <a:pPr defTabSz="836613"/>
              <a:t>26</a:t>
            </a:fld>
            <a:endParaRPr lang="en-US" sz="1300"/>
          </a:p>
        </p:txBody>
      </p:sp>
      <p:sp>
        <p:nvSpPr>
          <p:cNvPr id="508930" name="Rectangle 2"/>
          <p:cNvSpPr>
            <a:spLocks noGrp="1" noChangeArrowheads="1"/>
          </p:cNvSpPr>
          <p:nvPr>
            <p:ph type="title"/>
          </p:nvPr>
        </p:nvSpPr>
        <p:spPr>
          <a:xfrm>
            <a:off x="609600" y="152400"/>
            <a:ext cx="6994525" cy="838200"/>
          </a:xfrm>
        </p:spPr>
        <p:txBody>
          <a:bodyPr/>
          <a:lstStyle/>
          <a:p>
            <a:pPr>
              <a:defRPr/>
            </a:pPr>
            <a:r>
              <a:rPr lang="en-US" dirty="0" smtClean="0"/>
              <a:t>MARR Characteristics</a:t>
            </a:r>
            <a:endParaRPr lang="en-US" dirty="0"/>
          </a:p>
        </p:txBody>
      </p:sp>
      <p:sp>
        <p:nvSpPr>
          <p:cNvPr id="63492" name="Rectangle 3"/>
          <p:cNvSpPr>
            <a:spLocks noGrp="1" noChangeArrowheads="1"/>
          </p:cNvSpPr>
          <p:nvPr>
            <p:ph type="body" idx="1"/>
          </p:nvPr>
        </p:nvSpPr>
        <p:spPr>
          <a:xfrm>
            <a:off x="609600" y="1143000"/>
            <a:ext cx="6994525" cy="4343400"/>
          </a:xfrm>
        </p:spPr>
        <p:txBody>
          <a:bodyPr/>
          <a:lstStyle/>
          <a:p>
            <a:r>
              <a:rPr lang="en-US" dirty="0" smtClean="0"/>
              <a:t> MARR is established by the financial managers of the firm</a:t>
            </a:r>
          </a:p>
          <a:p>
            <a:r>
              <a:rPr lang="en-US" dirty="0" smtClean="0"/>
              <a:t> MARR is fundamentally connected to the </a:t>
            </a:r>
            <a:r>
              <a:rPr lang="en-US" dirty="0" smtClean="0">
                <a:solidFill>
                  <a:srgbClr val="C00000"/>
                </a:solidFill>
              </a:rPr>
              <a:t>cost  of capital</a:t>
            </a:r>
            <a:endParaRPr lang="en-US" u="sng" dirty="0" smtClean="0"/>
          </a:p>
          <a:p>
            <a:r>
              <a:rPr lang="en-US" dirty="0" smtClean="0"/>
              <a:t> Both types of capital financing are used to determine the </a:t>
            </a:r>
            <a:r>
              <a:rPr lang="en-US" dirty="0" smtClean="0">
                <a:solidFill>
                  <a:srgbClr val="C00000"/>
                </a:solidFill>
              </a:rPr>
              <a:t>weighted average cost of capital (WACC) </a:t>
            </a:r>
            <a:r>
              <a:rPr lang="en-US" dirty="0" smtClean="0"/>
              <a:t>and the MARR</a:t>
            </a:r>
          </a:p>
          <a:p>
            <a:r>
              <a:rPr lang="en-US" dirty="0" smtClean="0"/>
              <a:t> MARR usually considers the </a:t>
            </a:r>
            <a:r>
              <a:rPr lang="en-US" dirty="0" smtClean="0">
                <a:solidFill>
                  <a:srgbClr val="C00000"/>
                </a:solidFill>
              </a:rPr>
              <a:t>risk</a:t>
            </a:r>
            <a:r>
              <a:rPr lang="en-US" dirty="0" smtClean="0"/>
              <a:t> inherent to a project</a:t>
            </a:r>
          </a:p>
          <a:p>
            <a:pPr lvl="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65538" name="Slide Number Placeholder 5"/>
          <p:cNvSpPr>
            <a:spLocks noGrp="1"/>
          </p:cNvSpPr>
          <p:nvPr>
            <p:ph type="sldNum" sz="quarter" idx="12"/>
          </p:nvPr>
        </p:nvSpPr>
        <p:spPr>
          <a:noFill/>
        </p:spPr>
        <p:txBody>
          <a:bodyPr/>
          <a:lstStyle/>
          <a:p>
            <a:pPr defTabSz="836613"/>
            <a:r>
              <a:rPr lang="en-US"/>
              <a:t>1-</a:t>
            </a:r>
            <a:fld id="{8C026818-E73A-4FCC-BB5D-513CBA92210C}" type="slidenum">
              <a:rPr lang="en-US"/>
              <a:pPr defTabSz="836613"/>
              <a:t>27</a:t>
            </a:fld>
            <a:endParaRPr lang="en-US" sz="1300"/>
          </a:p>
        </p:txBody>
      </p:sp>
      <p:sp>
        <p:nvSpPr>
          <p:cNvPr id="509954" name="Rectangle 2"/>
          <p:cNvSpPr>
            <a:spLocks noGrp="1" noChangeArrowheads="1"/>
          </p:cNvSpPr>
          <p:nvPr>
            <p:ph type="title"/>
          </p:nvPr>
        </p:nvSpPr>
        <p:spPr>
          <a:xfrm>
            <a:off x="609600" y="152400"/>
            <a:ext cx="6994525" cy="914400"/>
          </a:xfrm>
        </p:spPr>
        <p:txBody>
          <a:bodyPr/>
          <a:lstStyle/>
          <a:p>
            <a:pPr>
              <a:defRPr/>
            </a:pPr>
            <a:r>
              <a:rPr lang="en-US" dirty="0"/>
              <a:t>Types of Financing</a:t>
            </a:r>
          </a:p>
        </p:txBody>
      </p:sp>
      <p:sp>
        <p:nvSpPr>
          <p:cNvPr id="65540" name="Rectangle 3"/>
          <p:cNvSpPr>
            <a:spLocks noGrp="1" noChangeArrowheads="1"/>
          </p:cNvSpPr>
          <p:nvPr>
            <p:ph type="body" idx="1"/>
          </p:nvPr>
        </p:nvSpPr>
        <p:spPr>
          <a:xfrm>
            <a:off x="609600" y="1219200"/>
            <a:ext cx="6994525" cy="4343400"/>
          </a:xfrm>
          <a:ln w="28575">
            <a:solidFill>
              <a:srgbClr val="0070C0"/>
            </a:solidFill>
            <a:prstDash val="lgDash"/>
          </a:ln>
        </p:spPr>
        <p:txBody>
          <a:bodyPr/>
          <a:lstStyle/>
          <a:p>
            <a:pPr>
              <a:lnSpc>
                <a:spcPct val="90000"/>
              </a:lnSpc>
              <a:buFont typeface="Wingdings" pitchFamily="2" charset="2"/>
              <a:buNone/>
            </a:pPr>
            <a:r>
              <a:rPr lang="en-US" sz="800" smtClean="0"/>
              <a:t> </a:t>
            </a:r>
          </a:p>
          <a:p>
            <a:pPr>
              <a:lnSpc>
                <a:spcPct val="90000"/>
              </a:lnSpc>
            </a:pPr>
            <a:r>
              <a:rPr lang="en-US" smtClean="0">
                <a:solidFill>
                  <a:srgbClr val="FF0000"/>
                </a:solidFill>
              </a:rPr>
              <a:t> Equity Financing</a:t>
            </a:r>
            <a:r>
              <a:rPr lang="en-US" smtClean="0"/>
              <a:t> –Funds either from retained earnings, new stock issues, or owner’s infusion of money. </a:t>
            </a:r>
          </a:p>
          <a:p>
            <a:pPr>
              <a:lnSpc>
                <a:spcPct val="90000"/>
              </a:lnSpc>
            </a:pPr>
            <a:r>
              <a:rPr lang="en-US" smtClean="0"/>
              <a:t> </a:t>
            </a:r>
            <a:r>
              <a:rPr lang="en-US" smtClean="0">
                <a:solidFill>
                  <a:srgbClr val="FF0000"/>
                </a:solidFill>
              </a:rPr>
              <a:t>Debt Financing</a:t>
            </a:r>
            <a:r>
              <a:rPr lang="en-US" smtClean="0"/>
              <a:t> –Borrowed funds from outside sources – loans, bonds, mortgages, venture capital pools, etc. Interest is paid to the lender on these funds</a:t>
            </a:r>
          </a:p>
          <a:p>
            <a:pPr>
              <a:lnSpc>
                <a:spcPct val="90000"/>
              </a:lnSpc>
              <a:buFont typeface="Wingdings" pitchFamily="2" charset="2"/>
              <a:buNone/>
            </a:pPr>
            <a:endParaRPr lang="en-US" sz="900" smtClean="0"/>
          </a:p>
          <a:p>
            <a:pPr algn="ctr">
              <a:lnSpc>
                <a:spcPct val="90000"/>
              </a:lnSpc>
              <a:buFont typeface="Wingdings" pitchFamily="2" charset="2"/>
              <a:buNone/>
            </a:pPr>
            <a:r>
              <a:rPr lang="en-US" smtClean="0"/>
              <a:t>  For an economically justified project</a:t>
            </a:r>
          </a:p>
          <a:p>
            <a:pPr algn="ctr">
              <a:lnSpc>
                <a:spcPct val="90000"/>
              </a:lnSpc>
              <a:buFont typeface="Wingdings" pitchFamily="2" charset="2"/>
              <a:buNone/>
            </a:pPr>
            <a:endParaRPr lang="en-US" sz="900" smtClean="0"/>
          </a:p>
          <a:p>
            <a:pPr algn="ctr">
              <a:lnSpc>
                <a:spcPct val="90000"/>
              </a:lnSpc>
              <a:buFont typeface="Wingdings" pitchFamily="2" charset="2"/>
              <a:buNone/>
            </a:pPr>
            <a:r>
              <a:rPr lang="en-US" smtClean="0">
                <a:solidFill>
                  <a:srgbClr val="00B0F0"/>
                </a:solidFill>
              </a:rPr>
              <a:t>ROR ≥ </a:t>
            </a:r>
            <a:r>
              <a:rPr lang="en-US" smtClean="0">
                <a:solidFill>
                  <a:srgbClr val="00B0F0"/>
                </a:solidFill>
                <a:sym typeface="MT Symbol" pitchFamily="82" charset="2"/>
              </a:rPr>
              <a:t>MARR &gt; WACC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914400"/>
          </a:xfrm>
        </p:spPr>
        <p:txBody>
          <a:bodyPr/>
          <a:lstStyle/>
          <a:p>
            <a:pPr>
              <a:defRPr/>
            </a:pPr>
            <a:r>
              <a:rPr lang="en-US" dirty="0" smtClean="0"/>
              <a:t>Opportunity Cost</a:t>
            </a:r>
            <a:endParaRPr lang="en-US" dirty="0"/>
          </a:p>
        </p:txBody>
      </p:sp>
      <p:sp>
        <p:nvSpPr>
          <p:cNvPr id="3" name="Content Placeholder 2"/>
          <p:cNvSpPr>
            <a:spLocks noGrp="1"/>
          </p:cNvSpPr>
          <p:nvPr>
            <p:ph idx="1"/>
          </p:nvPr>
        </p:nvSpPr>
        <p:spPr>
          <a:xfrm>
            <a:off x="617538" y="990600"/>
            <a:ext cx="6994525" cy="4800600"/>
          </a:xfrm>
        </p:spPr>
        <p:txBody>
          <a:bodyPr/>
          <a:lstStyle/>
          <a:p>
            <a:pPr>
              <a:buClr>
                <a:schemeClr val="accent6">
                  <a:lumMod val="60000"/>
                  <a:lumOff val="40000"/>
                </a:schemeClr>
              </a:buClr>
              <a:buFont typeface="Wingdings" pitchFamily="2" charset="2"/>
              <a:buChar char="§"/>
              <a:defRPr/>
            </a:pPr>
            <a:r>
              <a:rPr lang="en-US" sz="2400" dirty="0" smtClean="0"/>
              <a:t>Definition: Largest rate of return of all projects not accepted (forgone) due to a lack of capital funds</a:t>
            </a:r>
          </a:p>
          <a:p>
            <a:pPr>
              <a:buClr>
                <a:schemeClr val="accent6">
                  <a:lumMod val="60000"/>
                  <a:lumOff val="40000"/>
                </a:schemeClr>
              </a:buClr>
              <a:buFont typeface="Wingdings" pitchFamily="2" charset="2"/>
              <a:buChar char="§"/>
              <a:defRPr/>
            </a:pPr>
            <a:r>
              <a:rPr lang="en-US" sz="2000" dirty="0" smtClean="0">
                <a:solidFill>
                  <a:schemeClr val="accent2"/>
                </a:solidFill>
              </a:rPr>
              <a:t>If no MARR is set, the ROR of the first project not undertaken establishes the opportunity cost</a:t>
            </a:r>
          </a:p>
          <a:p>
            <a:pPr>
              <a:buClr>
                <a:schemeClr val="accent6">
                  <a:lumMod val="60000"/>
                  <a:lumOff val="40000"/>
                </a:schemeClr>
              </a:buClr>
              <a:buFont typeface="Wingdings" pitchFamily="2" charset="2"/>
              <a:buNone/>
              <a:defRPr/>
            </a:pPr>
            <a:endParaRPr lang="en-US" sz="1000" dirty="0" smtClean="0"/>
          </a:p>
          <a:p>
            <a:pPr>
              <a:buClr>
                <a:schemeClr val="accent6">
                  <a:lumMod val="60000"/>
                  <a:lumOff val="40000"/>
                </a:schemeClr>
              </a:buClr>
              <a:buFont typeface="Wingdings" pitchFamily="2" charset="2"/>
              <a:buNone/>
              <a:defRPr/>
            </a:pPr>
            <a:r>
              <a:rPr lang="en-US" dirty="0" smtClean="0">
                <a:solidFill>
                  <a:srgbClr val="0070C0"/>
                </a:solidFill>
              </a:rPr>
              <a:t>Example: </a:t>
            </a:r>
            <a:r>
              <a:rPr lang="en-US" dirty="0" smtClean="0"/>
              <a:t>Assume MARR = 10%. Project A, not funded due to lack of funds, is projected to have ROR</a:t>
            </a:r>
            <a:r>
              <a:rPr lang="en-US" baseline="-25000" dirty="0" smtClean="0"/>
              <a:t>A</a:t>
            </a:r>
            <a:r>
              <a:rPr lang="en-US" dirty="0" smtClean="0"/>
              <a:t> = 13%. Project B has ROR</a:t>
            </a:r>
            <a:r>
              <a:rPr lang="en-US" baseline="-25000" dirty="0" smtClean="0"/>
              <a:t>B</a:t>
            </a:r>
            <a:r>
              <a:rPr lang="en-US" dirty="0" smtClean="0"/>
              <a:t> = 15% and is funded because it costs less than A</a:t>
            </a:r>
          </a:p>
          <a:p>
            <a:pPr>
              <a:buClr>
                <a:schemeClr val="accent6">
                  <a:lumMod val="60000"/>
                  <a:lumOff val="40000"/>
                </a:schemeClr>
              </a:buClr>
              <a:buFont typeface="Wingdings" pitchFamily="2" charset="2"/>
              <a:buNone/>
              <a:defRPr/>
            </a:pPr>
            <a:r>
              <a:rPr lang="en-US" dirty="0" smtClean="0">
                <a:solidFill>
                  <a:srgbClr val="0070C0"/>
                </a:solidFill>
              </a:rPr>
              <a:t>Opportunity cost is 13%, i.e., the opportunity to make an additional 13% is forgone by not funding project A</a:t>
            </a:r>
            <a:endParaRPr lang="en-US" dirty="0">
              <a:solidFill>
                <a:srgbClr val="0070C0"/>
              </a:solidFill>
            </a:endParaRPr>
          </a:p>
        </p:txBody>
      </p:sp>
      <p:sp>
        <p:nvSpPr>
          <p:cNvPr id="67587"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67588" name="Slide Number Placeholder 4"/>
          <p:cNvSpPr>
            <a:spLocks noGrp="1"/>
          </p:cNvSpPr>
          <p:nvPr>
            <p:ph type="sldNum" sz="quarter" idx="12"/>
          </p:nvPr>
        </p:nvSpPr>
        <p:spPr>
          <a:noFill/>
        </p:spPr>
        <p:txBody>
          <a:bodyPr/>
          <a:lstStyle/>
          <a:p>
            <a:pPr defTabSz="836613"/>
            <a:r>
              <a:rPr lang="en-US"/>
              <a:t>1-</a:t>
            </a:r>
            <a:fld id="{9D470892-8943-4CF4-AB9C-1F9D9990FDA1}" type="slidenum">
              <a:rPr lang="en-US"/>
              <a:pPr defTabSz="836613"/>
              <a:t>28</a:t>
            </a:fld>
            <a:endParaRPr lang="en-US" sz="1300"/>
          </a:p>
        </p:txBody>
      </p:sp>
      <p:cxnSp>
        <p:nvCxnSpPr>
          <p:cNvPr id="67589" name="Straight Arrow Connector 6"/>
          <p:cNvCxnSpPr>
            <a:cxnSpLocks noChangeShapeType="1"/>
          </p:cNvCxnSpPr>
          <p:nvPr/>
        </p:nvCxnSpPr>
        <p:spPr bwMode="auto">
          <a:xfrm>
            <a:off x="762000" y="2590800"/>
            <a:ext cx="6629400" cy="1588"/>
          </a:xfrm>
          <a:prstGeom prst="straightConnector1">
            <a:avLst/>
          </a:prstGeom>
          <a:noFill/>
          <a:ln w="28575" algn="ctr">
            <a:solidFill>
              <a:schemeClr val="tx1"/>
            </a:solidFill>
            <a:round/>
            <a:headEnd type="arrow"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69634" name="Slide Number Placeholder 5"/>
          <p:cNvSpPr>
            <a:spLocks noGrp="1"/>
          </p:cNvSpPr>
          <p:nvPr>
            <p:ph type="sldNum" sz="quarter" idx="12"/>
          </p:nvPr>
        </p:nvSpPr>
        <p:spPr>
          <a:noFill/>
        </p:spPr>
        <p:txBody>
          <a:bodyPr/>
          <a:lstStyle/>
          <a:p>
            <a:pPr defTabSz="836613"/>
            <a:r>
              <a:rPr lang="en-US"/>
              <a:t>1-</a:t>
            </a:r>
            <a:fld id="{836D5EFA-0568-4EF1-93B2-370760FD96FF}" type="slidenum">
              <a:rPr lang="en-US"/>
              <a:pPr defTabSz="836613"/>
              <a:t>29</a:t>
            </a:fld>
            <a:endParaRPr lang="en-US" sz="1300"/>
          </a:p>
        </p:txBody>
      </p:sp>
      <p:sp>
        <p:nvSpPr>
          <p:cNvPr id="506882" name="Rectangle 2"/>
          <p:cNvSpPr>
            <a:spLocks noGrp="1" noChangeArrowheads="1"/>
          </p:cNvSpPr>
          <p:nvPr>
            <p:ph type="title"/>
          </p:nvPr>
        </p:nvSpPr>
        <p:spPr/>
        <p:txBody>
          <a:bodyPr/>
          <a:lstStyle/>
          <a:p>
            <a:pPr>
              <a:defRPr/>
            </a:pPr>
            <a:r>
              <a:rPr lang="en-US" sz="3200" dirty="0" smtClean="0"/>
              <a:t>Introduction to Spreadsheet Functions</a:t>
            </a:r>
            <a:endParaRPr lang="en-US" sz="3200" dirty="0"/>
          </a:p>
        </p:txBody>
      </p:sp>
      <p:sp>
        <p:nvSpPr>
          <p:cNvPr id="69636" name="Rectangle 3"/>
          <p:cNvSpPr>
            <a:spLocks noGrp="1" noChangeArrowheads="1"/>
          </p:cNvSpPr>
          <p:nvPr>
            <p:ph type="body" idx="1"/>
          </p:nvPr>
        </p:nvSpPr>
        <p:spPr>
          <a:xfrm>
            <a:off x="228600" y="1066800"/>
            <a:ext cx="7772400" cy="4724400"/>
          </a:xfrm>
        </p:spPr>
        <p:txBody>
          <a:bodyPr/>
          <a:lstStyle/>
          <a:p>
            <a:pPr algn="ctr">
              <a:buFont typeface="Wingdings" pitchFamily="2" charset="2"/>
              <a:buNone/>
            </a:pPr>
            <a:r>
              <a:rPr lang="en-US" dirty="0" smtClean="0"/>
              <a:t>Excel financial functions</a:t>
            </a:r>
          </a:p>
          <a:p>
            <a:pPr algn="ctr">
              <a:buFont typeface="Wingdings" pitchFamily="2" charset="2"/>
              <a:buNone/>
            </a:pPr>
            <a:endParaRPr lang="en-US" sz="1100" dirty="0" smtClean="0"/>
          </a:p>
          <a:p>
            <a:pPr lvl="1">
              <a:buFont typeface="Wingdings" pitchFamily="2" charset="2"/>
              <a:buNone/>
            </a:pPr>
            <a:r>
              <a:rPr lang="en-US" sz="2000" dirty="0" smtClean="0"/>
              <a:t>Present Value, P: 	             = </a:t>
            </a:r>
            <a:r>
              <a:rPr lang="en-US" sz="2000" dirty="0" smtClean="0">
                <a:solidFill>
                  <a:srgbClr val="3333CC"/>
                </a:solidFill>
              </a:rPr>
              <a:t>PV(</a:t>
            </a:r>
            <a:r>
              <a:rPr lang="en-US" sz="2000" dirty="0" err="1" smtClean="0">
                <a:solidFill>
                  <a:srgbClr val="3333CC"/>
                </a:solidFill>
              </a:rPr>
              <a:t>i</a:t>
            </a:r>
            <a:r>
              <a:rPr lang="en-US" sz="2000" dirty="0" smtClean="0">
                <a:solidFill>
                  <a:srgbClr val="3333CC"/>
                </a:solidFill>
              </a:rPr>
              <a:t>%,</a:t>
            </a:r>
            <a:r>
              <a:rPr lang="en-US" sz="2000" dirty="0" err="1" smtClean="0">
                <a:solidFill>
                  <a:srgbClr val="3333CC"/>
                </a:solidFill>
              </a:rPr>
              <a:t>n,A,F</a:t>
            </a:r>
            <a:r>
              <a:rPr lang="en-US" sz="2000" dirty="0" smtClean="0">
                <a:solidFill>
                  <a:srgbClr val="3333CC"/>
                </a:solidFill>
              </a:rPr>
              <a:t>)</a:t>
            </a:r>
          </a:p>
          <a:p>
            <a:pPr lvl="1">
              <a:buFont typeface="Wingdings" pitchFamily="2" charset="2"/>
              <a:buNone/>
            </a:pPr>
            <a:r>
              <a:rPr lang="en-US" sz="2000" dirty="0" smtClean="0"/>
              <a:t>Future Value, F:  	             = </a:t>
            </a:r>
            <a:r>
              <a:rPr lang="en-US" sz="2000" dirty="0" smtClean="0">
                <a:solidFill>
                  <a:srgbClr val="3333CC"/>
                </a:solidFill>
              </a:rPr>
              <a:t>FV(</a:t>
            </a:r>
            <a:r>
              <a:rPr lang="en-US" sz="2000" dirty="0" err="1" smtClean="0">
                <a:solidFill>
                  <a:srgbClr val="3333CC"/>
                </a:solidFill>
              </a:rPr>
              <a:t>i</a:t>
            </a:r>
            <a:r>
              <a:rPr lang="en-US" sz="2000" dirty="0" smtClean="0">
                <a:solidFill>
                  <a:srgbClr val="3333CC"/>
                </a:solidFill>
              </a:rPr>
              <a:t>%,</a:t>
            </a:r>
            <a:r>
              <a:rPr lang="en-US" sz="2000" dirty="0" err="1" smtClean="0">
                <a:solidFill>
                  <a:srgbClr val="3333CC"/>
                </a:solidFill>
              </a:rPr>
              <a:t>n,A,P</a:t>
            </a:r>
            <a:r>
              <a:rPr lang="en-US" sz="2000" dirty="0" smtClean="0">
                <a:solidFill>
                  <a:srgbClr val="3333CC"/>
                </a:solidFill>
              </a:rPr>
              <a:t>)</a:t>
            </a:r>
          </a:p>
          <a:p>
            <a:pPr lvl="1">
              <a:buFont typeface="Wingdings" pitchFamily="2" charset="2"/>
              <a:buNone/>
            </a:pPr>
            <a:r>
              <a:rPr lang="en-US" sz="2000" dirty="0" smtClean="0"/>
              <a:t>Equal, periodic value, A:       = </a:t>
            </a:r>
            <a:r>
              <a:rPr lang="en-US" sz="2000" dirty="0" smtClean="0">
                <a:solidFill>
                  <a:srgbClr val="3333CC"/>
                </a:solidFill>
              </a:rPr>
              <a:t>PMT(</a:t>
            </a:r>
            <a:r>
              <a:rPr lang="en-US" sz="2000" dirty="0" err="1" smtClean="0">
                <a:solidFill>
                  <a:srgbClr val="3333CC"/>
                </a:solidFill>
              </a:rPr>
              <a:t>i</a:t>
            </a:r>
            <a:r>
              <a:rPr lang="en-US" sz="2000" dirty="0" smtClean="0">
                <a:solidFill>
                  <a:srgbClr val="3333CC"/>
                </a:solidFill>
              </a:rPr>
              <a:t>%,</a:t>
            </a:r>
            <a:r>
              <a:rPr lang="en-US" sz="2000" dirty="0" err="1" smtClean="0">
                <a:solidFill>
                  <a:srgbClr val="3333CC"/>
                </a:solidFill>
              </a:rPr>
              <a:t>n,P,F</a:t>
            </a:r>
            <a:r>
              <a:rPr lang="en-US" sz="2000" dirty="0" smtClean="0">
                <a:solidFill>
                  <a:srgbClr val="3333CC"/>
                </a:solidFill>
              </a:rPr>
              <a:t>)</a:t>
            </a:r>
          </a:p>
          <a:p>
            <a:pPr lvl="1">
              <a:buFont typeface="Wingdings" pitchFamily="2" charset="2"/>
              <a:buNone/>
            </a:pPr>
            <a:r>
              <a:rPr lang="en-US" sz="2000" dirty="0" smtClean="0"/>
              <a:t>Number of periods, n:            = </a:t>
            </a:r>
            <a:r>
              <a:rPr lang="en-US" sz="2000" dirty="0" smtClean="0">
                <a:solidFill>
                  <a:srgbClr val="3333CC"/>
                </a:solidFill>
              </a:rPr>
              <a:t>NPER((</a:t>
            </a:r>
            <a:r>
              <a:rPr lang="en-US" sz="2000" dirty="0" err="1" smtClean="0">
                <a:solidFill>
                  <a:srgbClr val="3333CC"/>
                </a:solidFill>
              </a:rPr>
              <a:t>i</a:t>
            </a:r>
            <a:r>
              <a:rPr lang="en-US" sz="2000" dirty="0" smtClean="0">
                <a:solidFill>
                  <a:srgbClr val="3333CC"/>
                </a:solidFill>
              </a:rPr>
              <a:t>%,A,P,F)</a:t>
            </a:r>
          </a:p>
          <a:p>
            <a:pPr lvl="1">
              <a:buFont typeface="Wingdings" pitchFamily="2" charset="2"/>
              <a:buNone/>
            </a:pPr>
            <a:r>
              <a:rPr lang="en-US" sz="2000" dirty="0" smtClean="0"/>
              <a:t>Compound interest rate, i:     = </a:t>
            </a:r>
            <a:r>
              <a:rPr lang="en-US" sz="2000" dirty="0" smtClean="0">
                <a:solidFill>
                  <a:srgbClr val="3333CC"/>
                </a:solidFill>
              </a:rPr>
              <a:t>RATE(</a:t>
            </a:r>
            <a:r>
              <a:rPr lang="en-US" sz="2000" dirty="0" err="1" smtClean="0">
                <a:solidFill>
                  <a:srgbClr val="3333CC"/>
                </a:solidFill>
              </a:rPr>
              <a:t>n,A,P,F</a:t>
            </a:r>
            <a:r>
              <a:rPr lang="en-US" sz="2000" dirty="0" smtClean="0">
                <a:solidFill>
                  <a:srgbClr val="3333CC"/>
                </a:solidFill>
              </a:rPr>
              <a:t>)</a:t>
            </a:r>
          </a:p>
          <a:p>
            <a:pPr lvl="1">
              <a:buFont typeface="Wingdings" pitchFamily="2" charset="2"/>
              <a:buNone/>
            </a:pPr>
            <a:r>
              <a:rPr lang="en-US" sz="2000" dirty="0" smtClean="0"/>
              <a:t>Compound interest rate, i:     = </a:t>
            </a:r>
            <a:r>
              <a:rPr lang="en-US" sz="2000" dirty="0" smtClean="0">
                <a:solidFill>
                  <a:srgbClr val="3333CC"/>
                </a:solidFill>
              </a:rPr>
              <a:t>IRR(</a:t>
            </a:r>
            <a:r>
              <a:rPr lang="en-US" sz="2000" dirty="0" err="1" smtClean="0">
                <a:solidFill>
                  <a:srgbClr val="3333CC"/>
                </a:solidFill>
              </a:rPr>
              <a:t>first_cell:last_cell</a:t>
            </a:r>
            <a:r>
              <a:rPr lang="en-US" sz="2000" dirty="0" smtClean="0">
                <a:solidFill>
                  <a:srgbClr val="3333CC"/>
                </a:solidFill>
              </a:rPr>
              <a:t>)</a:t>
            </a:r>
          </a:p>
          <a:p>
            <a:pPr lvl="1">
              <a:buFont typeface="Wingdings" pitchFamily="2" charset="2"/>
              <a:buNone/>
            </a:pPr>
            <a:r>
              <a:rPr lang="en-US" sz="2000" dirty="0" smtClean="0"/>
              <a:t>Present value, any series, P: = </a:t>
            </a:r>
            <a:r>
              <a:rPr lang="en-US" sz="2000" dirty="0" smtClean="0">
                <a:solidFill>
                  <a:srgbClr val="3333CC"/>
                </a:solidFill>
              </a:rPr>
              <a:t>NPV(</a:t>
            </a:r>
            <a:r>
              <a:rPr lang="en-US" sz="2000" dirty="0" err="1" smtClean="0">
                <a:solidFill>
                  <a:srgbClr val="3333CC"/>
                </a:solidFill>
              </a:rPr>
              <a:t>i</a:t>
            </a:r>
            <a:r>
              <a:rPr lang="en-US" sz="2000" dirty="0" smtClean="0">
                <a:solidFill>
                  <a:srgbClr val="3333CC"/>
                </a:solidFill>
              </a:rPr>
              <a:t>%,</a:t>
            </a:r>
            <a:r>
              <a:rPr lang="en-US" sz="2000" dirty="0" err="1" smtClean="0">
                <a:solidFill>
                  <a:srgbClr val="3333CC"/>
                </a:solidFill>
              </a:rPr>
              <a:t>second_cell:last_cell</a:t>
            </a:r>
            <a:r>
              <a:rPr lang="en-US" sz="2000" dirty="0" smtClean="0">
                <a:solidFill>
                  <a:srgbClr val="3333CC"/>
                </a:solidFill>
              </a:rPr>
              <a:t>) + </a:t>
            </a:r>
            <a:r>
              <a:rPr lang="en-US" sz="2000" dirty="0" err="1" smtClean="0">
                <a:solidFill>
                  <a:srgbClr val="3333CC"/>
                </a:solidFill>
              </a:rPr>
              <a:t>first_cell</a:t>
            </a:r>
            <a:endParaRPr lang="en-US" sz="2000" dirty="0" smtClean="0">
              <a:solidFill>
                <a:srgbClr val="3333CC"/>
              </a:solidFill>
            </a:endParaRPr>
          </a:p>
          <a:p>
            <a:pPr lvl="1">
              <a:buFont typeface="Wingdings" pitchFamily="2" charset="2"/>
              <a:buNone/>
            </a:pPr>
            <a:endParaRPr lang="en-US" sz="1000" dirty="0" smtClean="0">
              <a:solidFill>
                <a:srgbClr val="3333CC"/>
              </a:solidFill>
            </a:endParaRPr>
          </a:p>
          <a:p>
            <a:pPr lvl="1">
              <a:buFont typeface="Wingdings" pitchFamily="2" charset="2"/>
              <a:buNone/>
            </a:pPr>
            <a:r>
              <a:rPr lang="en-US" sz="2000" dirty="0" smtClean="0">
                <a:solidFill>
                  <a:srgbClr val="0070C0"/>
                </a:solidFill>
              </a:rPr>
              <a:t>Example: Estimates are P = $5000	n = 5 years    </a:t>
            </a:r>
            <a:r>
              <a:rPr lang="en-US" sz="2000" dirty="0" err="1" smtClean="0">
                <a:solidFill>
                  <a:srgbClr val="0070C0"/>
                </a:solidFill>
              </a:rPr>
              <a:t>i</a:t>
            </a:r>
            <a:r>
              <a:rPr lang="en-US" sz="2000" dirty="0" smtClean="0">
                <a:solidFill>
                  <a:srgbClr val="0070C0"/>
                </a:solidFill>
              </a:rPr>
              <a:t> = 5% per year</a:t>
            </a:r>
          </a:p>
          <a:p>
            <a:pPr lvl="1">
              <a:buFont typeface="Wingdings" pitchFamily="2" charset="2"/>
              <a:buNone/>
            </a:pPr>
            <a:r>
              <a:rPr lang="en-US" sz="2000" dirty="0" smtClean="0">
                <a:solidFill>
                  <a:srgbClr val="0070C0"/>
                </a:solidFill>
              </a:rPr>
              <a:t>Find A in $ per year</a:t>
            </a:r>
          </a:p>
          <a:p>
            <a:pPr lvl="1">
              <a:buFont typeface="Wingdings" pitchFamily="2" charset="2"/>
              <a:buNone/>
            </a:pPr>
            <a:r>
              <a:rPr lang="en-US" sz="2000" dirty="0" smtClean="0">
                <a:solidFill>
                  <a:srgbClr val="3333CC"/>
                </a:solidFill>
              </a:rPr>
              <a:t>Function and display: = PMT(5%, 5, 5000) displays A </a:t>
            </a:r>
          </a:p>
          <a:p>
            <a:pPr lvl="1">
              <a:buFont typeface="Wingdings" pitchFamily="2" charset="2"/>
              <a:buNone/>
            </a:pPr>
            <a:r>
              <a:rPr lang="en-US" sz="2000" dirty="0">
                <a:solidFill>
                  <a:srgbClr val="3333CC"/>
                </a:solidFill>
              </a:rPr>
              <a:t>	</a:t>
            </a:r>
            <a:r>
              <a:rPr lang="en-US" sz="2000" dirty="0" smtClean="0">
                <a:solidFill>
                  <a:srgbClr val="3333CC"/>
                </a:solidFill>
              </a:rPr>
              <a:t>			= $1154.87</a:t>
            </a:r>
          </a:p>
        </p:txBody>
      </p:sp>
      <p:cxnSp>
        <p:nvCxnSpPr>
          <p:cNvPr id="8" name="Straight Connector 7"/>
          <p:cNvCxnSpPr/>
          <p:nvPr/>
        </p:nvCxnSpPr>
        <p:spPr bwMode="auto">
          <a:xfrm>
            <a:off x="685800" y="4343400"/>
            <a:ext cx="7086600" cy="0"/>
          </a:xfrm>
          <a:prstGeom prst="line">
            <a:avLst/>
          </a:prstGeom>
          <a:solidFill>
            <a:schemeClr val="accent1"/>
          </a:solidFill>
          <a:ln w="9525" cap="flat" cmpd="sng" algn="ctr">
            <a:solidFill>
              <a:srgbClr val="FF3399"/>
            </a:solidFill>
            <a:prstDash val="solid"/>
            <a:round/>
            <a:headEnd type="none" w="med" len="med"/>
            <a:tailEnd type="none" w="med" len="med"/>
          </a:ln>
          <a:effectLst>
            <a:glow rad="101600">
              <a:schemeClr val="accent2">
                <a:satMod val="175000"/>
                <a:alpha val="40000"/>
              </a:schemeClr>
            </a:glo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fade">
                                      <p:cBhvr>
                                        <p:cTn id="7" dur="500"/>
                                        <p:tgtEl>
                                          <p:spTgt spid="696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6">
                                            <p:txEl>
                                              <p:pRg st="2" end="2"/>
                                            </p:txEl>
                                          </p:spTgt>
                                        </p:tgtEl>
                                        <p:attrNameLst>
                                          <p:attrName>style.visibility</p:attrName>
                                        </p:attrNameLst>
                                      </p:cBhvr>
                                      <p:to>
                                        <p:strVal val="visible"/>
                                      </p:to>
                                    </p:set>
                                    <p:animEffect transition="in" filter="fade">
                                      <p:cBhvr>
                                        <p:cTn id="10" dur="500"/>
                                        <p:tgtEl>
                                          <p:spTgt spid="6963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636">
                                            <p:txEl>
                                              <p:pRg st="3" end="3"/>
                                            </p:txEl>
                                          </p:spTgt>
                                        </p:tgtEl>
                                        <p:attrNameLst>
                                          <p:attrName>style.visibility</p:attrName>
                                        </p:attrNameLst>
                                      </p:cBhvr>
                                      <p:to>
                                        <p:strVal val="visible"/>
                                      </p:to>
                                    </p:set>
                                    <p:animEffect transition="in" filter="fade">
                                      <p:cBhvr>
                                        <p:cTn id="13" dur="500"/>
                                        <p:tgtEl>
                                          <p:spTgt spid="6963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636">
                                            <p:txEl>
                                              <p:pRg st="4" end="4"/>
                                            </p:txEl>
                                          </p:spTgt>
                                        </p:tgtEl>
                                        <p:attrNameLst>
                                          <p:attrName>style.visibility</p:attrName>
                                        </p:attrNameLst>
                                      </p:cBhvr>
                                      <p:to>
                                        <p:strVal val="visible"/>
                                      </p:to>
                                    </p:set>
                                    <p:animEffect transition="in" filter="fade">
                                      <p:cBhvr>
                                        <p:cTn id="16" dur="500"/>
                                        <p:tgtEl>
                                          <p:spTgt spid="6963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636">
                                            <p:txEl>
                                              <p:pRg st="5" end="5"/>
                                            </p:txEl>
                                          </p:spTgt>
                                        </p:tgtEl>
                                        <p:attrNameLst>
                                          <p:attrName>style.visibility</p:attrName>
                                        </p:attrNameLst>
                                      </p:cBhvr>
                                      <p:to>
                                        <p:strVal val="visible"/>
                                      </p:to>
                                    </p:set>
                                    <p:animEffect transition="in" filter="fade">
                                      <p:cBhvr>
                                        <p:cTn id="19" dur="500"/>
                                        <p:tgtEl>
                                          <p:spTgt spid="69636">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636">
                                            <p:txEl>
                                              <p:pRg st="6" end="6"/>
                                            </p:txEl>
                                          </p:spTgt>
                                        </p:tgtEl>
                                        <p:attrNameLst>
                                          <p:attrName>style.visibility</p:attrName>
                                        </p:attrNameLst>
                                      </p:cBhvr>
                                      <p:to>
                                        <p:strVal val="visible"/>
                                      </p:to>
                                    </p:set>
                                    <p:animEffect transition="in" filter="fade">
                                      <p:cBhvr>
                                        <p:cTn id="22" dur="500"/>
                                        <p:tgtEl>
                                          <p:spTgt spid="6963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636">
                                            <p:txEl>
                                              <p:pRg st="7" end="7"/>
                                            </p:txEl>
                                          </p:spTgt>
                                        </p:tgtEl>
                                        <p:attrNameLst>
                                          <p:attrName>style.visibility</p:attrName>
                                        </p:attrNameLst>
                                      </p:cBhvr>
                                      <p:to>
                                        <p:strVal val="visible"/>
                                      </p:to>
                                    </p:set>
                                    <p:animEffect transition="in" filter="fade">
                                      <p:cBhvr>
                                        <p:cTn id="25" dur="500"/>
                                        <p:tgtEl>
                                          <p:spTgt spid="6963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636">
                                            <p:txEl>
                                              <p:pRg st="8" end="8"/>
                                            </p:txEl>
                                          </p:spTgt>
                                        </p:tgtEl>
                                        <p:attrNameLst>
                                          <p:attrName>style.visibility</p:attrName>
                                        </p:attrNameLst>
                                      </p:cBhvr>
                                      <p:to>
                                        <p:strVal val="visible"/>
                                      </p:to>
                                    </p:set>
                                    <p:animEffect transition="in" filter="fade">
                                      <p:cBhvr>
                                        <p:cTn id="28" dur="500"/>
                                        <p:tgtEl>
                                          <p:spTgt spid="6963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636">
                                            <p:txEl>
                                              <p:pRg st="10" end="10"/>
                                            </p:txEl>
                                          </p:spTgt>
                                        </p:tgtEl>
                                        <p:attrNameLst>
                                          <p:attrName>style.visibility</p:attrName>
                                        </p:attrNameLst>
                                      </p:cBhvr>
                                      <p:to>
                                        <p:strVal val="visible"/>
                                      </p:to>
                                    </p:set>
                                    <p:animEffect transition="in" filter="fade">
                                      <p:cBhvr>
                                        <p:cTn id="31" dur="500"/>
                                        <p:tgtEl>
                                          <p:spTgt spid="69636">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636">
                                            <p:txEl>
                                              <p:pRg st="11" end="11"/>
                                            </p:txEl>
                                          </p:spTgt>
                                        </p:tgtEl>
                                        <p:attrNameLst>
                                          <p:attrName>style.visibility</p:attrName>
                                        </p:attrNameLst>
                                      </p:cBhvr>
                                      <p:to>
                                        <p:strVal val="visible"/>
                                      </p:to>
                                    </p:set>
                                    <p:animEffect transition="in" filter="fade">
                                      <p:cBhvr>
                                        <p:cTn id="34" dur="500"/>
                                        <p:tgtEl>
                                          <p:spTgt spid="69636">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636">
                                            <p:txEl>
                                              <p:pRg st="12" end="12"/>
                                            </p:txEl>
                                          </p:spTgt>
                                        </p:tgtEl>
                                        <p:attrNameLst>
                                          <p:attrName>style.visibility</p:attrName>
                                        </p:attrNameLst>
                                      </p:cBhvr>
                                      <p:to>
                                        <p:strVal val="visible"/>
                                      </p:to>
                                    </p:set>
                                    <p:animEffect transition="in" filter="fade">
                                      <p:cBhvr>
                                        <p:cTn id="37" dur="500"/>
                                        <p:tgtEl>
                                          <p:spTgt spid="6963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9636">
                                            <p:txEl>
                                              <p:pRg st="13" end="13"/>
                                            </p:txEl>
                                          </p:spTgt>
                                        </p:tgtEl>
                                        <p:attrNameLst>
                                          <p:attrName>style.visibility</p:attrName>
                                        </p:attrNameLst>
                                      </p:cBhvr>
                                      <p:to>
                                        <p:strVal val="visible"/>
                                      </p:to>
                                    </p:set>
                                    <p:animEffect transition="in" filter="fade">
                                      <p:cBhvr>
                                        <p:cTn id="42" dur="500"/>
                                        <p:tgtEl>
                                          <p:spTgt spid="6963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20482" name="Slide Number Placeholder 5"/>
          <p:cNvSpPr>
            <a:spLocks noGrp="1"/>
          </p:cNvSpPr>
          <p:nvPr>
            <p:ph type="sldNum" sz="quarter" idx="12"/>
          </p:nvPr>
        </p:nvSpPr>
        <p:spPr>
          <a:noFill/>
        </p:spPr>
        <p:txBody>
          <a:bodyPr/>
          <a:lstStyle/>
          <a:p>
            <a:pPr defTabSz="836613"/>
            <a:r>
              <a:rPr lang="en-US"/>
              <a:t>1-</a:t>
            </a:r>
            <a:fld id="{5C8E41AA-F0B6-4297-8CE7-8A3D8BF16B94}" type="slidenum">
              <a:rPr lang="en-US"/>
              <a:pPr defTabSz="836613"/>
              <a:t>3</a:t>
            </a:fld>
            <a:endParaRPr lang="en-US" sz="1300"/>
          </a:p>
        </p:txBody>
      </p:sp>
      <p:sp>
        <p:nvSpPr>
          <p:cNvPr id="495618" name="Rectangle 2"/>
          <p:cNvSpPr>
            <a:spLocks noGrp="1" noChangeArrowheads="1"/>
          </p:cNvSpPr>
          <p:nvPr>
            <p:ph type="title"/>
          </p:nvPr>
        </p:nvSpPr>
        <p:spPr/>
        <p:txBody>
          <a:bodyPr/>
          <a:lstStyle/>
          <a:p>
            <a:pPr>
              <a:defRPr/>
            </a:pPr>
            <a:r>
              <a:rPr lang="en-US" sz="3200" dirty="0" smtClean="0"/>
              <a:t>Why </a:t>
            </a:r>
            <a:r>
              <a:rPr lang="en-US" sz="3200" dirty="0"/>
              <a:t>Engineering Economy is Important </a:t>
            </a:r>
            <a:r>
              <a:rPr lang="en-US" sz="3200" dirty="0" smtClean="0"/>
              <a:t> to </a:t>
            </a:r>
            <a:r>
              <a:rPr lang="en-US" sz="3200" dirty="0"/>
              <a:t>Engineers</a:t>
            </a:r>
          </a:p>
        </p:txBody>
      </p:sp>
      <p:sp>
        <p:nvSpPr>
          <p:cNvPr id="495619" name="Rectangle 3"/>
          <p:cNvSpPr>
            <a:spLocks noGrp="1" noChangeArrowheads="1"/>
          </p:cNvSpPr>
          <p:nvPr>
            <p:ph type="body" idx="1"/>
          </p:nvPr>
        </p:nvSpPr>
        <p:spPr>
          <a:xfrm>
            <a:off x="617538" y="1676400"/>
            <a:ext cx="6994525" cy="4114800"/>
          </a:xfrm>
          <a:ln w="38100" cmpd="dbl">
            <a:solidFill>
              <a:schemeClr val="accent2">
                <a:lumMod val="60000"/>
                <a:lumOff val="40000"/>
              </a:schemeClr>
            </a:solidFill>
          </a:ln>
        </p:spPr>
        <p:txBody>
          <a:bodyPr/>
          <a:lstStyle/>
          <a:p>
            <a:pPr>
              <a:lnSpc>
                <a:spcPct val="90000"/>
              </a:lnSpc>
              <a:buFont typeface="Wingdings" pitchFamily="2" charset="2"/>
              <a:buChar char="v"/>
              <a:defRPr/>
            </a:pPr>
            <a:r>
              <a:rPr lang="en-US" sz="2400" dirty="0"/>
              <a:t> </a:t>
            </a:r>
            <a:r>
              <a:rPr lang="en-US" sz="2400" dirty="0" smtClean="0"/>
              <a:t>Engineers design </a:t>
            </a:r>
            <a:r>
              <a:rPr lang="en-US" sz="2400" dirty="0"/>
              <a:t>and create</a:t>
            </a:r>
          </a:p>
          <a:p>
            <a:pPr>
              <a:lnSpc>
                <a:spcPct val="90000"/>
              </a:lnSpc>
              <a:buFont typeface="Wingdings" pitchFamily="2" charset="2"/>
              <a:buChar char="v"/>
              <a:defRPr/>
            </a:pPr>
            <a:r>
              <a:rPr lang="en-US" sz="2400" dirty="0"/>
              <a:t> Designing involves economic decisions</a:t>
            </a:r>
          </a:p>
          <a:p>
            <a:pPr>
              <a:lnSpc>
                <a:spcPct val="90000"/>
              </a:lnSpc>
              <a:buFont typeface="Wingdings" pitchFamily="2" charset="2"/>
              <a:buChar char="v"/>
              <a:defRPr/>
            </a:pPr>
            <a:r>
              <a:rPr lang="en-US" sz="2400" dirty="0"/>
              <a:t> Engineers must be able to </a:t>
            </a:r>
            <a:r>
              <a:rPr lang="en-US" sz="2400" dirty="0" smtClean="0"/>
              <a:t>incorporate economic </a:t>
            </a:r>
            <a:r>
              <a:rPr lang="en-US" sz="2400" dirty="0"/>
              <a:t>analysis into their creative efforts</a:t>
            </a:r>
          </a:p>
          <a:p>
            <a:pPr>
              <a:lnSpc>
                <a:spcPct val="90000"/>
              </a:lnSpc>
              <a:buFont typeface="Wingdings" pitchFamily="2" charset="2"/>
              <a:buChar char="v"/>
              <a:defRPr/>
            </a:pPr>
            <a:r>
              <a:rPr lang="en-US" sz="2400" dirty="0"/>
              <a:t> Often engineers must select </a:t>
            </a:r>
            <a:r>
              <a:rPr lang="en-US" sz="2400" dirty="0" smtClean="0"/>
              <a:t>and implement </a:t>
            </a:r>
            <a:r>
              <a:rPr lang="en-US" sz="2400" dirty="0"/>
              <a:t>from multiple </a:t>
            </a:r>
            <a:r>
              <a:rPr lang="en-US" sz="2400" dirty="0" smtClean="0"/>
              <a:t>alternatives</a:t>
            </a:r>
          </a:p>
          <a:p>
            <a:pPr>
              <a:lnSpc>
                <a:spcPct val="90000"/>
              </a:lnSpc>
              <a:buFont typeface="Wingdings" pitchFamily="2" charset="2"/>
              <a:buChar char="v"/>
              <a:defRPr/>
            </a:pPr>
            <a:r>
              <a:rPr lang="en-US" sz="2400" dirty="0"/>
              <a:t> </a:t>
            </a:r>
            <a:r>
              <a:rPr lang="en-US" sz="2400" dirty="0" smtClean="0"/>
              <a:t>Understanding and applying time value of money, economic equivalence, and cost estimation are vital for engineers</a:t>
            </a:r>
            <a:endParaRPr lang="en-US" sz="2400" dirty="0"/>
          </a:p>
          <a:p>
            <a:pPr>
              <a:lnSpc>
                <a:spcPct val="90000"/>
              </a:lnSpc>
              <a:buFont typeface="Wingdings" pitchFamily="2" charset="2"/>
              <a:buChar char="v"/>
              <a:defRPr/>
            </a:pPr>
            <a:r>
              <a:rPr lang="en-US" sz="2400" dirty="0"/>
              <a:t> A proper economic analysis for selection and execution is a </a:t>
            </a:r>
            <a:r>
              <a:rPr lang="en-US" sz="2400" dirty="0" smtClean="0"/>
              <a:t>fundamental task </a:t>
            </a:r>
            <a:r>
              <a:rPr lang="en-US" sz="2400" dirty="0"/>
              <a:t>of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95619">
                                            <p:bg/>
                                          </p:spTgt>
                                        </p:tgtEl>
                                        <p:attrNameLst>
                                          <p:attrName>style.visibility</p:attrName>
                                        </p:attrNameLst>
                                      </p:cBhvr>
                                      <p:to>
                                        <p:strVal val="visible"/>
                                      </p:to>
                                    </p:set>
                                    <p:animScale>
                                      <p:cBhvr>
                                        <p:cTn id="7" dur="1000" decel="50000" fill="hold">
                                          <p:stCondLst>
                                            <p:cond delay="0"/>
                                          </p:stCondLst>
                                        </p:cTn>
                                        <p:tgtEl>
                                          <p:spTgt spid="495619">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5619">
                                            <p:bg/>
                                          </p:spTgt>
                                        </p:tgtEl>
                                        <p:attrNameLst>
                                          <p:attrName>ppt_x</p:attrName>
                                          <p:attrName>ppt_y</p:attrName>
                                        </p:attrNameLst>
                                      </p:cBhvr>
                                    </p:animMotion>
                                    <p:animEffect transition="in" filter="fade">
                                      <p:cBhvr>
                                        <p:cTn id="9" dur="1000"/>
                                        <p:tgtEl>
                                          <p:spTgt spid="495619">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95619">
                                            <p:txEl>
                                              <p:pRg st="0" end="0"/>
                                            </p:txEl>
                                          </p:spTgt>
                                        </p:tgtEl>
                                        <p:attrNameLst>
                                          <p:attrName>style.visibility</p:attrName>
                                        </p:attrNameLst>
                                      </p:cBhvr>
                                      <p:to>
                                        <p:strVal val="visible"/>
                                      </p:to>
                                    </p:set>
                                    <p:animScale>
                                      <p:cBhvr>
                                        <p:cTn id="14" dur="1000" decel="50000" fill="hold">
                                          <p:stCondLst>
                                            <p:cond delay="0"/>
                                          </p:stCondLst>
                                        </p:cTn>
                                        <p:tgtEl>
                                          <p:spTgt spid="4956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95619">
                                            <p:txEl>
                                              <p:pRg st="0" end="0"/>
                                            </p:txEl>
                                          </p:spTgt>
                                        </p:tgtEl>
                                        <p:attrNameLst>
                                          <p:attrName>ppt_x</p:attrName>
                                          <p:attrName>ppt_y</p:attrName>
                                        </p:attrNameLst>
                                      </p:cBhvr>
                                    </p:animMotion>
                                    <p:animEffect transition="in" filter="fade">
                                      <p:cBhvr>
                                        <p:cTn id="16" dur="1000"/>
                                        <p:tgtEl>
                                          <p:spTgt spid="4956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95619">
                                            <p:txEl>
                                              <p:pRg st="1" end="1"/>
                                            </p:txEl>
                                          </p:spTgt>
                                        </p:tgtEl>
                                        <p:attrNameLst>
                                          <p:attrName>style.visibility</p:attrName>
                                        </p:attrNameLst>
                                      </p:cBhvr>
                                      <p:to>
                                        <p:strVal val="visible"/>
                                      </p:to>
                                    </p:set>
                                    <p:animScale>
                                      <p:cBhvr>
                                        <p:cTn id="21" dur="1000" decel="50000" fill="hold">
                                          <p:stCondLst>
                                            <p:cond delay="0"/>
                                          </p:stCondLst>
                                        </p:cTn>
                                        <p:tgtEl>
                                          <p:spTgt spid="4956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95619">
                                            <p:txEl>
                                              <p:pRg st="1" end="1"/>
                                            </p:txEl>
                                          </p:spTgt>
                                        </p:tgtEl>
                                        <p:attrNameLst>
                                          <p:attrName>ppt_x</p:attrName>
                                          <p:attrName>ppt_y</p:attrName>
                                        </p:attrNameLst>
                                      </p:cBhvr>
                                    </p:animMotion>
                                    <p:animEffect transition="in" filter="fade">
                                      <p:cBhvr>
                                        <p:cTn id="23" dur="1000"/>
                                        <p:tgtEl>
                                          <p:spTgt spid="4956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95619">
                                            <p:txEl>
                                              <p:pRg st="2" end="2"/>
                                            </p:txEl>
                                          </p:spTgt>
                                        </p:tgtEl>
                                        <p:attrNameLst>
                                          <p:attrName>style.visibility</p:attrName>
                                        </p:attrNameLst>
                                      </p:cBhvr>
                                      <p:to>
                                        <p:strVal val="visible"/>
                                      </p:to>
                                    </p:set>
                                    <p:animScale>
                                      <p:cBhvr>
                                        <p:cTn id="28" dur="1000" decel="50000" fill="hold">
                                          <p:stCondLst>
                                            <p:cond delay="0"/>
                                          </p:stCondLst>
                                        </p:cTn>
                                        <p:tgtEl>
                                          <p:spTgt spid="4956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95619">
                                            <p:txEl>
                                              <p:pRg st="2" end="2"/>
                                            </p:txEl>
                                          </p:spTgt>
                                        </p:tgtEl>
                                        <p:attrNameLst>
                                          <p:attrName>ppt_x</p:attrName>
                                          <p:attrName>ppt_y</p:attrName>
                                        </p:attrNameLst>
                                      </p:cBhvr>
                                    </p:animMotion>
                                    <p:animEffect transition="in" filter="fade">
                                      <p:cBhvr>
                                        <p:cTn id="30" dur="1000"/>
                                        <p:tgtEl>
                                          <p:spTgt spid="4956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95619">
                                            <p:txEl>
                                              <p:pRg st="3" end="3"/>
                                            </p:txEl>
                                          </p:spTgt>
                                        </p:tgtEl>
                                        <p:attrNameLst>
                                          <p:attrName>style.visibility</p:attrName>
                                        </p:attrNameLst>
                                      </p:cBhvr>
                                      <p:to>
                                        <p:strVal val="visible"/>
                                      </p:to>
                                    </p:set>
                                    <p:animScale>
                                      <p:cBhvr>
                                        <p:cTn id="35" dur="1000" decel="50000" fill="hold">
                                          <p:stCondLst>
                                            <p:cond delay="0"/>
                                          </p:stCondLst>
                                        </p:cTn>
                                        <p:tgtEl>
                                          <p:spTgt spid="4956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95619">
                                            <p:txEl>
                                              <p:pRg st="3" end="3"/>
                                            </p:txEl>
                                          </p:spTgt>
                                        </p:tgtEl>
                                        <p:attrNameLst>
                                          <p:attrName>ppt_x</p:attrName>
                                          <p:attrName>ppt_y</p:attrName>
                                        </p:attrNameLst>
                                      </p:cBhvr>
                                    </p:animMotion>
                                    <p:animEffect transition="in" filter="fade">
                                      <p:cBhvr>
                                        <p:cTn id="37" dur="1000"/>
                                        <p:tgtEl>
                                          <p:spTgt spid="4956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495619">
                                            <p:txEl>
                                              <p:pRg st="4" end="4"/>
                                            </p:txEl>
                                          </p:spTgt>
                                        </p:tgtEl>
                                        <p:attrNameLst>
                                          <p:attrName>style.visibility</p:attrName>
                                        </p:attrNameLst>
                                      </p:cBhvr>
                                      <p:to>
                                        <p:strVal val="visible"/>
                                      </p:to>
                                    </p:set>
                                    <p:animScale>
                                      <p:cBhvr>
                                        <p:cTn id="42" dur="1000" decel="50000" fill="hold">
                                          <p:stCondLst>
                                            <p:cond delay="0"/>
                                          </p:stCondLst>
                                        </p:cTn>
                                        <p:tgtEl>
                                          <p:spTgt spid="4956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95619">
                                            <p:txEl>
                                              <p:pRg st="4" end="4"/>
                                            </p:txEl>
                                          </p:spTgt>
                                        </p:tgtEl>
                                        <p:attrNameLst>
                                          <p:attrName>ppt_x</p:attrName>
                                          <p:attrName>ppt_y</p:attrName>
                                        </p:attrNameLst>
                                      </p:cBhvr>
                                    </p:animMotion>
                                    <p:animEffect transition="in" filter="fade">
                                      <p:cBhvr>
                                        <p:cTn id="44" dur="1000"/>
                                        <p:tgtEl>
                                          <p:spTgt spid="49561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495619">
                                            <p:txEl>
                                              <p:pRg st="5" end="5"/>
                                            </p:txEl>
                                          </p:spTgt>
                                        </p:tgtEl>
                                        <p:attrNameLst>
                                          <p:attrName>style.visibility</p:attrName>
                                        </p:attrNameLst>
                                      </p:cBhvr>
                                      <p:to>
                                        <p:strVal val="visible"/>
                                      </p:to>
                                    </p:set>
                                    <p:animScale>
                                      <p:cBhvr>
                                        <p:cTn id="49" dur="1000" decel="50000" fill="hold">
                                          <p:stCondLst>
                                            <p:cond delay="0"/>
                                          </p:stCondLst>
                                        </p:cTn>
                                        <p:tgtEl>
                                          <p:spTgt spid="4956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95619">
                                            <p:txEl>
                                              <p:pRg st="5" end="5"/>
                                            </p:txEl>
                                          </p:spTgt>
                                        </p:tgtEl>
                                        <p:attrNameLst>
                                          <p:attrName>ppt_x</p:attrName>
                                          <p:attrName>ppt_y</p:attrName>
                                        </p:attrNameLst>
                                      </p:cBhvr>
                                    </p:animMotion>
                                    <p:animEffect transition="in" filter="fade">
                                      <p:cBhvr>
                                        <p:cTn id="51" dur="1000"/>
                                        <p:tgtEl>
                                          <p:spTgt spid="495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71682" name="Slide Number Placeholder 5"/>
          <p:cNvSpPr>
            <a:spLocks noGrp="1"/>
          </p:cNvSpPr>
          <p:nvPr>
            <p:ph type="sldNum" sz="quarter" idx="12"/>
          </p:nvPr>
        </p:nvSpPr>
        <p:spPr>
          <a:noFill/>
        </p:spPr>
        <p:txBody>
          <a:bodyPr/>
          <a:lstStyle/>
          <a:p>
            <a:pPr defTabSz="836613"/>
            <a:r>
              <a:rPr lang="en-US"/>
              <a:t>1-</a:t>
            </a:r>
            <a:fld id="{83786AEE-07D6-4D71-B115-767BC67EA738}" type="slidenum">
              <a:rPr lang="en-US"/>
              <a:pPr defTabSz="836613"/>
              <a:t>30</a:t>
            </a:fld>
            <a:endParaRPr lang="en-US" sz="1300"/>
          </a:p>
        </p:txBody>
      </p:sp>
      <p:sp>
        <p:nvSpPr>
          <p:cNvPr id="516098" name="Rectangle 2"/>
          <p:cNvSpPr>
            <a:spLocks noGrp="1" noChangeArrowheads="1"/>
          </p:cNvSpPr>
          <p:nvPr>
            <p:ph type="title"/>
          </p:nvPr>
        </p:nvSpPr>
        <p:spPr>
          <a:xfrm>
            <a:off x="609600" y="152400"/>
            <a:ext cx="6994525" cy="533400"/>
          </a:xfrm>
        </p:spPr>
        <p:txBody>
          <a:bodyPr/>
          <a:lstStyle/>
          <a:p>
            <a:pPr>
              <a:defRPr/>
            </a:pPr>
            <a:r>
              <a:rPr lang="en-US" sz="3200" dirty="0"/>
              <a:t>Chapter Summary</a:t>
            </a:r>
          </a:p>
        </p:txBody>
      </p:sp>
      <p:sp>
        <p:nvSpPr>
          <p:cNvPr id="71684" name="Rectangle 3"/>
          <p:cNvSpPr>
            <a:spLocks noGrp="1" noChangeArrowheads="1"/>
          </p:cNvSpPr>
          <p:nvPr>
            <p:ph type="body" idx="1"/>
          </p:nvPr>
        </p:nvSpPr>
        <p:spPr>
          <a:xfrm>
            <a:off x="533400" y="685800"/>
            <a:ext cx="6994525" cy="5257800"/>
          </a:xfrm>
        </p:spPr>
        <p:txBody>
          <a:bodyPr/>
          <a:lstStyle/>
          <a:p>
            <a:r>
              <a:rPr lang="en-US" smtClean="0"/>
              <a:t> Engineering Economy fundamentals</a:t>
            </a:r>
          </a:p>
          <a:p>
            <a:pPr lvl="1">
              <a:spcBef>
                <a:spcPct val="0"/>
              </a:spcBef>
              <a:buClr>
                <a:srgbClr val="00B050"/>
              </a:buClr>
              <a:buFont typeface="Wingdings" pitchFamily="2" charset="2"/>
              <a:buChar char="v"/>
            </a:pPr>
            <a:r>
              <a:rPr lang="en-US" sz="2000" smtClean="0"/>
              <a:t>Time value of money</a:t>
            </a:r>
          </a:p>
          <a:p>
            <a:pPr lvl="1">
              <a:spcBef>
                <a:spcPct val="0"/>
              </a:spcBef>
              <a:buClr>
                <a:srgbClr val="00B050"/>
              </a:buClr>
              <a:buFont typeface="Wingdings" pitchFamily="2" charset="2"/>
              <a:buChar char="v"/>
            </a:pPr>
            <a:r>
              <a:rPr lang="en-US" sz="2000" smtClean="0"/>
              <a:t>Economic equivalence</a:t>
            </a:r>
          </a:p>
          <a:p>
            <a:pPr lvl="1">
              <a:spcBef>
                <a:spcPct val="0"/>
              </a:spcBef>
              <a:buClr>
                <a:srgbClr val="00B050"/>
              </a:buClr>
              <a:buFont typeface="Wingdings" pitchFamily="2" charset="2"/>
              <a:buChar char="v"/>
            </a:pPr>
            <a:r>
              <a:rPr lang="en-US" sz="2000" smtClean="0"/>
              <a:t>Introduction to capital funding and MARR</a:t>
            </a:r>
          </a:p>
          <a:p>
            <a:pPr lvl="1">
              <a:spcBef>
                <a:spcPct val="0"/>
              </a:spcBef>
              <a:buClr>
                <a:srgbClr val="00B050"/>
              </a:buClr>
              <a:buFont typeface="Wingdings" pitchFamily="2" charset="2"/>
              <a:buChar char="v"/>
            </a:pPr>
            <a:r>
              <a:rPr lang="en-US" sz="2000" smtClean="0"/>
              <a:t>Spreadsheet functions</a:t>
            </a:r>
          </a:p>
          <a:p>
            <a:pPr>
              <a:spcBef>
                <a:spcPct val="0"/>
              </a:spcBef>
            </a:pPr>
            <a:r>
              <a:rPr lang="en-US" smtClean="0"/>
              <a:t> Interest rate and rate of return </a:t>
            </a:r>
          </a:p>
          <a:p>
            <a:pPr lvl="1">
              <a:spcBef>
                <a:spcPct val="0"/>
              </a:spcBef>
              <a:buClr>
                <a:srgbClr val="00B050"/>
              </a:buClr>
              <a:buFont typeface="Wingdings" pitchFamily="2" charset="2"/>
              <a:buChar char="v"/>
            </a:pPr>
            <a:r>
              <a:rPr lang="en-US" sz="2000" smtClean="0"/>
              <a:t>Simple and compound interest</a:t>
            </a:r>
          </a:p>
          <a:p>
            <a:r>
              <a:rPr lang="en-US" smtClean="0"/>
              <a:t> Cash flow estimation</a:t>
            </a:r>
          </a:p>
          <a:p>
            <a:pPr lvl="1">
              <a:spcBef>
                <a:spcPct val="0"/>
              </a:spcBef>
              <a:buClr>
                <a:srgbClr val="00B050"/>
              </a:buClr>
              <a:buFont typeface="Wingdings" pitchFamily="2" charset="2"/>
              <a:buChar char="v"/>
            </a:pPr>
            <a:r>
              <a:rPr lang="en-US" sz="2000" smtClean="0"/>
              <a:t>Cash flow diagrams</a:t>
            </a:r>
          </a:p>
          <a:p>
            <a:pPr lvl="1">
              <a:spcBef>
                <a:spcPct val="0"/>
              </a:spcBef>
              <a:buClr>
                <a:srgbClr val="00B050"/>
              </a:buClr>
              <a:buFont typeface="Wingdings" pitchFamily="2" charset="2"/>
              <a:buChar char="v"/>
            </a:pPr>
            <a:r>
              <a:rPr lang="en-US" sz="2000" smtClean="0"/>
              <a:t>End-of-period assumption</a:t>
            </a:r>
          </a:p>
          <a:p>
            <a:pPr lvl="1">
              <a:spcBef>
                <a:spcPct val="0"/>
              </a:spcBef>
              <a:buClr>
                <a:srgbClr val="00B050"/>
              </a:buClr>
              <a:buFont typeface="Wingdings" pitchFamily="2" charset="2"/>
              <a:buChar char="v"/>
            </a:pPr>
            <a:r>
              <a:rPr lang="en-US" sz="2000" smtClean="0"/>
              <a:t>Net cash flow</a:t>
            </a:r>
          </a:p>
          <a:p>
            <a:pPr lvl="1">
              <a:spcBef>
                <a:spcPct val="0"/>
              </a:spcBef>
              <a:buClr>
                <a:srgbClr val="00B050"/>
              </a:buClr>
              <a:buFont typeface="Wingdings" pitchFamily="2" charset="2"/>
              <a:buChar char="v"/>
            </a:pPr>
            <a:r>
              <a:rPr lang="en-US" sz="2000" smtClean="0"/>
              <a:t>Perspectives taken for cash flow estimation</a:t>
            </a:r>
          </a:p>
          <a:p>
            <a:pPr>
              <a:spcBef>
                <a:spcPct val="0"/>
              </a:spcBef>
            </a:pPr>
            <a:r>
              <a:rPr lang="en-US" smtClean="0"/>
              <a:t> </a:t>
            </a:r>
            <a:r>
              <a:rPr lang="en-US" sz="2400" smtClean="0"/>
              <a:t>Ethics</a:t>
            </a:r>
          </a:p>
          <a:p>
            <a:pPr lvl="1">
              <a:spcBef>
                <a:spcPct val="0"/>
              </a:spcBef>
              <a:buClr>
                <a:srgbClr val="00B050"/>
              </a:buClr>
              <a:buFont typeface="Wingdings" pitchFamily="2" charset="2"/>
              <a:buChar char="v"/>
            </a:pPr>
            <a:r>
              <a:rPr lang="en-US" sz="2000" smtClean="0"/>
              <a:t>Universal morals and personal morals</a:t>
            </a:r>
          </a:p>
          <a:p>
            <a:pPr lvl="1">
              <a:spcBef>
                <a:spcPct val="0"/>
              </a:spcBef>
              <a:buClr>
                <a:srgbClr val="00B050"/>
              </a:buClr>
              <a:buFont typeface="Wingdings" pitchFamily="2" charset="2"/>
              <a:buChar char="v"/>
            </a:pPr>
            <a:r>
              <a:rPr lang="en-US" sz="2000" smtClean="0"/>
              <a:t>Professional and engineering ethics (Code of Ethics)</a:t>
            </a:r>
          </a:p>
          <a:p>
            <a:pPr lvl="1">
              <a:spcBef>
                <a:spcPct val="0"/>
              </a:spcBef>
            </a:pPr>
            <a:endParaRPr lang="en-US" sz="2000" smtClean="0"/>
          </a:p>
          <a:p>
            <a:pPr lvl="1"/>
            <a:endParaRPr lang="en-US"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22530" name="Slide Number Placeholder 5"/>
          <p:cNvSpPr>
            <a:spLocks noGrp="1"/>
          </p:cNvSpPr>
          <p:nvPr>
            <p:ph type="sldNum" sz="quarter" idx="12"/>
          </p:nvPr>
        </p:nvSpPr>
        <p:spPr>
          <a:noFill/>
        </p:spPr>
        <p:txBody>
          <a:bodyPr/>
          <a:lstStyle/>
          <a:p>
            <a:pPr defTabSz="836613"/>
            <a:r>
              <a:rPr lang="en-US"/>
              <a:t>1-</a:t>
            </a:r>
            <a:fld id="{E984FFD6-3854-4FBC-A143-7AA0C1AE4343}" type="slidenum">
              <a:rPr lang="en-US"/>
              <a:pPr defTabSz="836613"/>
              <a:t>4</a:t>
            </a:fld>
            <a:endParaRPr lang="en-US" sz="1300"/>
          </a:p>
        </p:txBody>
      </p:sp>
      <p:sp>
        <p:nvSpPr>
          <p:cNvPr id="499714" name="Rectangle 2"/>
          <p:cNvSpPr>
            <a:spLocks noGrp="1" noChangeArrowheads="1"/>
          </p:cNvSpPr>
          <p:nvPr>
            <p:ph type="title"/>
          </p:nvPr>
        </p:nvSpPr>
        <p:spPr/>
        <p:txBody>
          <a:bodyPr/>
          <a:lstStyle/>
          <a:p>
            <a:pPr>
              <a:defRPr/>
            </a:pPr>
            <a:r>
              <a:rPr lang="en-US" dirty="0"/>
              <a:t>Time Value of </a:t>
            </a:r>
            <a:r>
              <a:rPr lang="en-US" dirty="0" smtClean="0"/>
              <a:t>Money (TVM)</a:t>
            </a:r>
            <a:endParaRPr lang="en-US" dirty="0"/>
          </a:p>
        </p:txBody>
      </p:sp>
      <p:sp>
        <p:nvSpPr>
          <p:cNvPr id="22532" name="Rectangle 3"/>
          <p:cNvSpPr>
            <a:spLocks noGrp="1" noChangeArrowheads="1"/>
          </p:cNvSpPr>
          <p:nvPr>
            <p:ph type="body" idx="1"/>
          </p:nvPr>
        </p:nvSpPr>
        <p:spPr>
          <a:xfrm>
            <a:off x="609600" y="1371600"/>
            <a:ext cx="6994525" cy="2819400"/>
          </a:xfrm>
        </p:spPr>
        <p:txBody>
          <a:bodyPr/>
          <a:lstStyle/>
          <a:p>
            <a:pPr>
              <a:buFont typeface="Wingdings" pitchFamily="2" charset="2"/>
              <a:buNone/>
            </a:pPr>
            <a:r>
              <a:rPr lang="en-US" dirty="0" smtClean="0"/>
              <a:t>Description: TVM explains the change in the amount of money over time for funds owed by or owned by a corporation (or individual)</a:t>
            </a:r>
          </a:p>
          <a:p>
            <a:pPr>
              <a:buFont typeface="Wingdings" pitchFamily="2" charset="2"/>
              <a:buNone/>
            </a:pPr>
            <a:endParaRPr lang="en-US" sz="2000" dirty="0" smtClean="0"/>
          </a:p>
          <a:p>
            <a:pPr lvl="1"/>
            <a:r>
              <a:rPr lang="en-US" sz="2000" dirty="0" smtClean="0">
                <a:solidFill>
                  <a:srgbClr val="00B050"/>
                </a:solidFill>
              </a:rPr>
              <a:t> Corporate investments are expected to earn a return</a:t>
            </a:r>
          </a:p>
          <a:p>
            <a:pPr lvl="1"/>
            <a:r>
              <a:rPr lang="en-US" sz="2000" dirty="0" smtClean="0">
                <a:solidFill>
                  <a:srgbClr val="00B050"/>
                </a:solidFill>
              </a:rPr>
              <a:t> Investment involves money</a:t>
            </a:r>
          </a:p>
          <a:p>
            <a:pPr lvl="1"/>
            <a:r>
              <a:rPr lang="en-US" sz="2000" dirty="0" smtClean="0">
                <a:solidFill>
                  <a:srgbClr val="00B050"/>
                </a:solidFill>
              </a:rPr>
              <a:t> Money has a ‘time value’</a:t>
            </a:r>
          </a:p>
          <a:p>
            <a:pPr>
              <a:buFont typeface="Wingdings" pitchFamily="2" charset="2"/>
              <a:buNone/>
            </a:pPr>
            <a:endParaRPr lang="en-US" dirty="0" smtClean="0"/>
          </a:p>
        </p:txBody>
      </p:sp>
      <p:sp>
        <p:nvSpPr>
          <p:cNvPr id="8" name="TextBox 7"/>
          <p:cNvSpPr txBox="1"/>
          <p:nvPr/>
        </p:nvSpPr>
        <p:spPr>
          <a:xfrm>
            <a:off x="914400" y="4648200"/>
            <a:ext cx="6400800" cy="1200150"/>
          </a:xfrm>
          <a:prstGeom prst="rect">
            <a:avLst/>
          </a:prstGeom>
          <a:noFill/>
          <a:ln w="38100">
            <a:solidFill>
              <a:schemeClr val="accent5">
                <a:lumMod val="50000"/>
              </a:schemeClr>
            </a:solidFill>
          </a:ln>
        </p:spPr>
        <p:txBody>
          <a:bodyPr>
            <a:spAutoFit/>
          </a:bodyPr>
          <a:lstStyle/>
          <a:p>
            <a:pPr algn="ctr" eaLnBrk="0" hangingPunct="0">
              <a:defRPr/>
            </a:pPr>
            <a:r>
              <a:rPr lang="en-US" b="1" dirty="0">
                <a:latin typeface="Albertus Extra Bold (W1)" pitchFamily="34" charset="0"/>
              </a:rPr>
              <a:t>The  time value of money is the most important concept in engineering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arn(inVertical)">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2">
                                            <p:txEl>
                                              <p:pRg st="2" end="2"/>
                                            </p:txEl>
                                          </p:spTgt>
                                        </p:tgtEl>
                                        <p:attrNameLst>
                                          <p:attrName>style.visibility</p:attrName>
                                        </p:attrNameLst>
                                      </p:cBhvr>
                                      <p:to>
                                        <p:strVal val="visible"/>
                                      </p:to>
                                    </p:set>
                                    <p:animEffect transition="in" filter="wipe(down)">
                                      <p:cBhvr>
                                        <p:cTn id="12" dur="500"/>
                                        <p:tgtEl>
                                          <p:spTgt spid="22532">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532">
                                            <p:txEl>
                                              <p:pRg st="3" end="3"/>
                                            </p:txEl>
                                          </p:spTgt>
                                        </p:tgtEl>
                                        <p:attrNameLst>
                                          <p:attrName>style.visibility</p:attrName>
                                        </p:attrNameLst>
                                      </p:cBhvr>
                                      <p:to>
                                        <p:strVal val="visible"/>
                                      </p:to>
                                    </p:set>
                                    <p:animEffect transition="in" filter="barn(inVertical)">
                                      <p:cBhvr>
                                        <p:cTn id="15" dur="500"/>
                                        <p:tgtEl>
                                          <p:spTgt spid="22532">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532">
                                            <p:txEl>
                                              <p:pRg st="4" end="4"/>
                                            </p:txEl>
                                          </p:spTgt>
                                        </p:tgtEl>
                                        <p:attrNameLst>
                                          <p:attrName>style.visibility</p:attrName>
                                        </p:attrNameLst>
                                      </p:cBhvr>
                                      <p:to>
                                        <p:strVal val="visible"/>
                                      </p:to>
                                    </p:set>
                                    <p:animEffect transition="in" filter="barn(inVertical)">
                                      <p:cBhvr>
                                        <p:cTn id="18" dur="500"/>
                                        <p:tgtEl>
                                          <p:spTgt spid="2253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24578" name="Slide Number Placeholder 5"/>
          <p:cNvSpPr>
            <a:spLocks noGrp="1"/>
          </p:cNvSpPr>
          <p:nvPr>
            <p:ph type="sldNum" sz="quarter" idx="12"/>
          </p:nvPr>
        </p:nvSpPr>
        <p:spPr>
          <a:noFill/>
        </p:spPr>
        <p:txBody>
          <a:bodyPr/>
          <a:lstStyle/>
          <a:p>
            <a:pPr defTabSz="836613"/>
            <a:r>
              <a:rPr lang="en-US"/>
              <a:t>1-</a:t>
            </a:r>
            <a:fld id="{72CCF171-143E-4FCF-8E00-622789C2DE3F}" type="slidenum">
              <a:rPr lang="en-US"/>
              <a:pPr defTabSz="836613"/>
              <a:t>5</a:t>
            </a:fld>
            <a:endParaRPr lang="en-US" sz="1300"/>
          </a:p>
        </p:txBody>
      </p:sp>
      <p:sp>
        <p:nvSpPr>
          <p:cNvPr id="496642" name="Rectangle 2"/>
          <p:cNvSpPr>
            <a:spLocks noGrp="1" noChangeArrowheads="1"/>
          </p:cNvSpPr>
          <p:nvPr>
            <p:ph type="title"/>
          </p:nvPr>
        </p:nvSpPr>
        <p:spPr/>
        <p:txBody>
          <a:bodyPr/>
          <a:lstStyle/>
          <a:p>
            <a:pPr>
              <a:defRPr/>
            </a:pPr>
            <a:r>
              <a:rPr lang="en-US" dirty="0"/>
              <a:t>Engineering Economy</a:t>
            </a:r>
          </a:p>
        </p:txBody>
      </p:sp>
      <p:sp>
        <p:nvSpPr>
          <p:cNvPr id="24580" name="Rectangle 3"/>
          <p:cNvSpPr>
            <a:spLocks noGrp="1" noChangeArrowheads="1"/>
          </p:cNvSpPr>
          <p:nvPr>
            <p:ph type="body" idx="1"/>
          </p:nvPr>
        </p:nvSpPr>
        <p:spPr>
          <a:xfrm>
            <a:off x="609600" y="1143000"/>
            <a:ext cx="6994525" cy="4572000"/>
          </a:xfrm>
        </p:spPr>
        <p:txBody>
          <a:bodyPr/>
          <a:lstStyle/>
          <a:p>
            <a:r>
              <a:rPr lang="en-US" dirty="0" smtClean="0"/>
              <a:t> Engineering Economy involves </a:t>
            </a:r>
          </a:p>
          <a:p>
            <a:pPr lvl="1"/>
            <a:r>
              <a:rPr lang="en-US" dirty="0" smtClean="0"/>
              <a:t>Formulating</a:t>
            </a:r>
          </a:p>
          <a:p>
            <a:pPr lvl="1"/>
            <a:r>
              <a:rPr lang="en-US" dirty="0" smtClean="0"/>
              <a:t> Estimating, and </a:t>
            </a:r>
          </a:p>
          <a:p>
            <a:pPr lvl="1"/>
            <a:r>
              <a:rPr lang="en-US" dirty="0" smtClean="0"/>
              <a:t> Evaluating </a:t>
            </a:r>
          </a:p>
          <a:p>
            <a:pPr lvl="1">
              <a:buFont typeface="Wingdings" pitchFamily="2" charset="2"/>
              <a:buNone/>
            </a:pPr>
            <a:r>
              <a:rPr lang="en-US" dirty="0" smtClean="0"/>
              <a:t>    expected economic outcomes of alternatives designed to accomplish a defined purpose</a:t>
            </a:r>
          </a:p>
          <a:p>
            <a:r>
              <a:rPr lang="en-US" dirty="0" smtClean="0"/>
              <a:t> Easy-to-use math techniques simplify the   evaluation</a:t>
            </a:r>
          </a:p>
          <a:p>
            <a:r>
              <a:rPr lang="en-US" dirty="0" smtClean="0"/>
              <a:t> Estimates of economic outcomes can be deterministic or stochastic in nature</a:t>
            </a:r>
          </a:p>
          <a:p>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1000"/>
                                        <p:tgtEl>
                                          <p:spTgt spid="24580">
                                            <p:txEl>
                                              <p:pRg st="0" end="0"/>
                                            </p:txEl>
                                          </p:spTgt>
                                        </p:tgtEl>
                                      </p:cBhvr>
                                    </p:animEffect>
                                    <p:anim calcmode="lin" valueType="num">
                                      <p:cBhvr>
                                        <p:cTn id="8" dur="10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80">
                                            <p:txEl>
                                              <p:pRg st="1" end="1"/>
                                            </p:txEl>
                                          </p:spTgt>
                                        </p:tgtEl>
                                        <p:attrNameLst>
                                          <p:attrName>style.visibility</p:attrName>
                                        </p:attrNameLst>
                                      </p:cBhvr>
                                      <p:to>
                                        <p:strVal val="visible"/>
                                      </p:to>
                                    </p:set>
                                    <p:animEffect transition="in" filter="fade">
                                      <p:cBhvr>
                                        <p:cTn id="14" dur="1000"/>
                                        <p:tgtEl>
                                          <p:spTgt spid="24580">
                                            <p:txEl>
                                              <p:pRg st="1" end="1"/>
                                            </p:txEl>
                                          </p:spTgt>
                                        </p:tgtEl>
                                      </p:cBhvr>
                                    </p:animEffect>
                                    <p:anim calcmode="lin" valueType="num">
                                      <p:cBhvr>
                                        <p:cTn id="15" dur="10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80">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4580">
                                            <p:txEl>
                                              <p:pRg st="2" end="2"/>
                                            </p:txEl>
                                          </p:spTgt>
                                        </p:tgtEl>
                                        <p:attrNameLst>
                                          <p:attrName>style.visibility</p:attrName>
                                        </p:attrNameLst>
                                      </p:cBhvr>
                                      <p:to>
                                        <p:strVal val="visible"/>
                                      </p:to>
                                    </p:set>
                                    <p:animEffect transition="in" filter="fade">
                                      <p:cBhvr>
                                        <p:cTn id="20" dur="1000"/>
                                        <p:tgtEl>
                                          <p:spTgt spid="24580">
                                            <p:txEl>
                                              <p:pRg st="2" end="2"/>
                                            </p:txEl>
                                          </p:spTgt>
                                        </p:tgtEl>
                                      </p:cBhvr>
                                    </p:animEffect>
                                    <p:anim calcmode="lin" valueType="num">
                                      <p:cBhvr>
                                        <p:cTn id="21" dur="10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458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580">
                                            <p:txEl>
                                              <p:pRg st="3" end="3"/>
                                            </p:txEl>
                                          </p:spTgt>
                                        </p:tgtEl>
                                        <p:attrNameLst>
                                          <p:attrName>style.visibility</p:attrName>
                                        </p:attrNameLst>
                                      </p:cBhvr>
                                      <p:to>
                                        <p:strVal val="visible"/>
                                      </p:to>
                                    </p:set>
                                    <p:animEffect transition="in" filter="fade">
                                      <p:cBhvr>
                                        <p:cTn id="26" dur="1000"/>
                                        <p:tgtEl>
                                          <p:spTgt spid="24580">
                                            <p:txEl>
                                              <p:pRg st="3" end="3"/>
                                            </p:txEl>
                                          </p:spTgt>
                                        </p:tgtEl>
                                      </p:cBhvr>
                                    </p:animEffect>
                                    <p:anim calcmode="lin" valueType="num">
                                      <p:cBhvr>
                                        <p:cTn id="27" dur="10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58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4580">
                                            <p:txEl>
                                              <p:pRg st="4" end="4"/>
                                            </p:txEl>
                                          </p:spTgt>
                                        </p:tgtEl>
                                        <p:attrNameLst>
                                          <p:attrName>style.visibility</p:attrName>
                                        </p:attrNameLst>
                                      </p:cBhvr>
                                      <p:to>
                                        <p:strVal val="visible"/>
                                      </p:to>
                                    </p:set>
                                    <p:animEffect transition="in" filter="fade">
                                      <p:cBhvr>
                                        <p:cTn id="32" dur="1000"/>
                                        <p:tgtEl>
                                          <p:spTgt spid="24580">
                                            <p:txEl>
                                              <p:pRg st="4" end="4"/>
                                            </p:txEl>
                                          </p:spTgt>
                                        </p:tgtEl>
                                      </p:cBhvr>
                                    </p:animEffect>
                                    <p:anim calcmode="lin" valueType="num">
                                      <p:cBhvr>
                                        <p:cTn id="33" dur="10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45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580">
                                            <p:txEl>
                                              <p:pRg st="5" end="5"/>
                                            </p:txEl>
                                          </p:spTgt>
                                        </p:tgtEl>
                                        <p:attrNameLst>
                                          <p:attrName>style.visibility</p:attrName>
                                        </p:attrNameLst>
                                      </p:cBhvr>
                                      <p:to>
                                        <p:strVal val="visible"/>
                                      </p:to>
                                    </p:set>
                                    <p:animEffect transition="in" filter="fade">
                                      <p:cBhvr>
                                        <p:cTn id="39" dur="1000"/>
                                        <p:tgtEl>
                                          <p:spTgt spid="24580">
                                            <p:txEl>
                                              <p:pRg st="5" end="5"/>
                                            </p:txEl>
                                          </p:spTgt>
                                        </p:tgtEl>
                                      </p:cBhvr>
                                    </p:animEffect>
                                    <p:anim calcmode="lin" valueType="num">
                                      <p:cBhvr>
                                        <p:cTn id="40" dur="10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45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580">
                                            <p:txEl>
                                              <p:pRg st="6" end="6"/>
                                            </p:txEl>
                                          </p:spTgt>
                                        </p:tgtEl>
                                        <p:attrNameLst>
                                          <p:attrName>style.visibility</p:attrName>
                                        </p:attrNameLst>
                                      </p:cBhvr>
                                      <p:to>
                                        <p:strVal val="visible"/>
                                      </p:to>
                                    </p:set>
                                    <p:animEffect transition="in" filter="fade">
                                      <p:cBhvr>
                                        <p:cTn id="46" dur="1000"/>
                                        <p:tgtEl>
                                          <p:spTgt spid="24580">
                                            <p:txEl>
                                              <p:pRg st="6" end="6"/>
                                            </p:txEl>
                                          </p:spTgt>
                                        </p:tgtEl>
                                      </p:cBhvr>
                                    </p:animEffect>
                                    <p:anim calcmode="lin" valueType="num">
                                      <p:cBhvr>
                                        <p:cTn id="47" dur="10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458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4"/>
          <p:cNvSpPr>
            <a:spLocks noGrp="1"/>
          </p:cNvSpPr>
          <p:nvPr>
            <p:ph type="ftr" sz="quarter" idx="11"/>
          </p:nvPr>
        </p:nvSpPr>
        <p:spPr>
          <a:noFill/>
        </p:spPr>
        <p:txBody>
          <a:bodyPr/>
          <a:lstStyle/>
          <a:p>
            <a:pPr defTabSz="836613"/>
            <a:r>
              <a:rPr lang="en-US"/>
              <a:t>© 2012 by McGraw-Hill, New York, N.Y All Rights Reserved</a:t>
            </a:r>
          </a:p>
        </p:txBody>
      </p:sp>
      <p:sp>
        <p:nvSpPr>
          <p:cNvPr id="26626" name="Slide Number Placeholder 5"/>
          <p:cNvSpPr>
            <a:spLocks noGrp="1"/>
          </p:cNvSpPr>
          <p:nvPr>
            <p:ph type="sldNum" sz="quarter" idx="12"/>
          </p:nvPr>
        </p:nvSpPr>
        <p:spPr>
          <a:noFill/>
        </p:spPr>
        <p:txBody>
          <a:bodyPr/>
          <a:lstStyle/>
          <a:p>
            <a:pPr defTabSz="836613"/>
            <a:r>
              <a:rPr lang="en-US"/>
              <a:t>1-</a:t>
            </a:r>
            <a:fld id="{1B10975A-A9EA-48CF-B3DC-483B3D5530A5}" type="slidenum">
              <a:rPr lang="en-US"/>
              <a:pPr defTabSz="836613"/>
              <a:t>6</a:t>
            </a:fld>
            <a:endParaRPr lang="en-US" sz="1300"/>
          </a:p>
        </p:txBody>
      </p:sp>
      <p:sp>
        <p:nvSpPr>
          <p:cNvPr id="498690" name="Rectangle 2"/>
          <p:cNvSpPr>
            <a:spLocks noGrp="1" noChangeArrowheads="1"/>
          </p:cNvSpPr>
          <p:nvPr>
            <p:ph type="title"/>
          </p:nvPr>
        </p:nvSpPr>
        <p:spPr>
          <a:xfrm>
            <a:off x="457200" y="152400"/>
            <a:ext cx="7467600" cy="762000"/>
          </a:xfrm>
        </p:spPr>
        <p:txBody>
          <a:bodyPr/>
          <a:lstStyle/>
          <a:p>
            <a:pPr>
              <a:defRPr/>
            </a:pPr>
            <a:r>
              <a:rPr lang="en-US" sz="3200" dirty="0" smtClean="0"/>
              <a:t>General Steps for Decision </a:t>
            </a:r>
            <a:r>
              <a:rPr lang="en-US" sz="3200" dirty="0"/>
              <a:t>Making </a:t>
            </a:r>
            <a:r>
              <a:rPr lang="en-US" sz="3200" dirty="0" smtClean="0"/>
              <a:t>Processes</a:t>
            </a:r>
            <a:endParaRPr lang="en-US" sz="3200" dirty="0"/>
          </a:p>
        </p:txBody>
      </p:sp>
      <p:sp>
        <p:nvSpPr>
          <p:cNvPr id="26628" name="Rectangle 3"/>
          <p:cNvSpPr>
            <a:spLocks noGrp="1" noChangeArrowheads="1"/>
          </p:cNvSpPr>
          <p:nvPr>
            <p:ph type="body" idx="1"/>
          </p:nvPr>
        </p:nvSpPr>
        <p:spPr>
          <a:xfrm>
            <a:off x="617538" y="1219200"/>
            <a:ext cx="6994525" cy="4470400"/>
          </a:xfrm>
        </p:spPr>
        <p:txBody>
          <a:bodyPr/>
          <a:lstStyle/>
          <a:p>
            <a:pPr marL="533400" indent="-533400">
              <a:buFont typeface="Wingdings" pitchFamily="2" charset="2"/>
              <a:buAutoNum type="arabicPeriod"/>
            </a:pPr>
            <a:r>
              <a:rPr lang="en-US" dirty="0" smtClean="0"/>
              <a:t>Understand the problem – define objectives</a:t>
            </a:r>
          </a:p>
          <a:p>
            <a:pPr marL="533400" indent="-533400">
              <a:buFont typeface="Wingdings" pitchFamily="2" charset="2"/>
              <a:buAutoNum type="arabicPeriod"/>
            </a:pPr>
            <a:r>
              <a:rPr lang="en-US" dirty="0" smtClean="0"/>
              <a:t>Collect relevant information</a:t>
            </a:r>
          </a:p>
          <a:p>
            <a:pPr marL="533400" indent="-533400">
              <a:buFont typeface="Wingdings" pitchFamily="2" charset="2"/>
              <a:buAutoNum type="arabicPeriod"/>
            </a:pPr>
            <a:r>
              <a:rPr lang="en-US" dirty="0" smtClean="0"/>
              <a:t>Define the set of feasible alternatives</a:t>
            </a:r>
          </a:p>
          <a:p>
            <a:pPr marL="533400" indent="-533400">
              <a:buFont typeface="Wingdings" pitchFamily="2" charset="2"/>
              <a:buAutoNum type="arabicPeriod"/>
            </a:pPr>
            <a:r>
              <a:rPr lang="en-US" dirty="0" smtClean="0"/>
              <a:t>Identify the criteria for decision making</a:t>
            </a:r>
          </a:p>
          <a:p>
            <a:pPr marL="533400" indent="-533400">
              <a:buFont typeface="Wingdings" pitchFamily="2" charset="2"/>
              <a:buAutoNum type="arabicPeriod"/>
            </a:pPr>
            <a:r>
              <a:rPr lang="en-US" dirty="0" smtClean="0"/>
              <a:t>Evaluate the alternatives and apply sensitivity analysis</a:t>
            </a:r>
          </a:p>
          <a:p>
            <a:pPr marL="533400" indent="-533400">
              <a:buFont typeface="Wingdings" pitchFamily="2" charset="2"/>
              <a:buAutoNum type="arabicPeriod"/>
            </a:pPr>
            <a:r>
              <a:rPr lang="en-US" dirty="0" smtClean="0"/>
              <a:t>Select the “best” alternative</a:t>
            </a:r>
          </a:p>
          <a:p>
            <a:pPr marL="533400" indent="-533400">
              <a:buFont typeface="Wingdings" pitchFamily="2" charset="2"/>
              <a:buAutoNum type="arabicPeriod"/>
            </a:pPr>
            <a:r>
              <a:rPr lang="en-US" dirty="0" smtClean="0"/>
              <a:t>Implement the alternative and monitor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1000"/>
                                        <p:tgtEl>
                                          <p:spTgt spid="26628">
                                            <p:txEl>
                                              <p:pRg st="0" end="0"/>
                                            </p:txEl>
                                          </p:spTgt>
                                        </p:tgtEl>
                                      </p:cBhvr>
                                    </p:animEffect>
                                    <p:anim calcmode="lin" valueType="num">
                                      <p:cBhvr>
                                        <p:cTn id="8" dur="10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28">
                                            <p:txEl>
                                              <p:pRg st="1" end="1"/>
                                            </p:txEl>
                                          </p:spTgt>
                                        </p:tgtEl>
                                        <p:attrNameLst>
                                          <p:attrName>style.visibility</p:attrName>
                                        </p:attrNameLst>
                                      </p:cBhvr>
                                      <p:to>
                                        <p:strVal val="visible"/>
                                      </p:to>
                                    </p:set>
                                    <p:animEffect transition="in" filter="fade">
                                      <p:cBhvr>
                                        <p:cTn id="14" dur="1000"/>
                                        <p:tgtEl>
                                          <p:spTgt spid="26628">
                                            <p:txEl>
                                              <p:pRg st="1" end="1"/>
                                            </p:txEl>
                                          </p:spTgt>
                                        </p:tgtEl>
                                      </p:cBhvr>
                                    </p:animEffect>
                                    <p:anim calcmode="lin" valueType="num">
                                      <p:cBhvr>
                                        <p:cTn id="15" dur="10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8">
                                            <p:txEl>
                                              <p:pRg st="2" end="2"/>
                                            </p:txEl>
                                          </p:spTgt>
                                        </p:tgtEl>
                                        <p:attrNameLst>
                                          <p:attrName>style.visibility</p:attrName>
                                        </p:attrNameLst>
                                      </p:cBhvr>
                                      <p:to>
                                        <p:strVal val="visible"/>
                                      </p:to>
                                    </p:set>
                                    <p:animEffect transition="in" filter="fade">
                                      <p:cBhvr>
                                        <p:cTn id="21" dur="1000"/>
                                        <p:tgtEl>
                                          <p:spTgt spid="26628">
                                            <p:txEl>
                                              <p:pRg st="2" end="2"/>
                                            </p:txEl>
                                          </p:spTgt>
                                        </p:tgtEl>
                                      </p:cBhvr>
                                    </p:animEffect>
                                    <p:anim calcmode="lin" valueType="num">
                                      <p:cBhvr>
                                        <p:cTn id="22" dur="10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628">
                                            <p:txEl>
                                              <p:pRg st="3" end="3"/>
                                            </p:txEl>
                                          </p:spTgt>
                                        </p:tgtEl>
                                        <p:attrNameLst>
                                          <p:attrName>style.visibility</p:attrName>
                                        </p:attrNameLst>
                                      </p:cBhvr>
                                      <p:to>
                                        <p:strVal val="visible"/>
                                      </p:to>
                                    </p:set>
                                    <p:animEffect transition="in" filter="fade">
                                      <p:cBhvr>
                                        <p:cTn id="28" dur="1000"/>
                                        <p:tgtEl>
                                          <p:spTgt spid="26628">
                                            <p:txEl>
                                              <p:pRg st="3" end="3"/>
                                            </p:txEl>
                                          </p:spTgt>
                                        </p:tgtEl>
                                      </p:cBhvr>
                                    </p:animEffect>
                                    <p:anim calcmode="lin" valueType="num">
                                      <p:cBhvr>
                                        <p:cTn id="29" dur="10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628">
                                            <p:txEl>
                                              <p:pRg st="4" end="4"/>
                                            </p:txEl>
                                          </p:spTgt>
                                        </p:tgtEl>
                                        <p:attrNameLst>
                                          <p:attrName>style.visibility</p:attrName>
                                        </p:attrNameLst>
                                      </p:cBhvr>
                                      <p:to>
                                        <p:strVal val="visible"/>
                                      </p:to>
                                    </p:set>
                                    <p:animEffect transition="in" filter="fade">
                                      <p:cBhvr>
                                        <p:cTn id="35" dur="1000"/>
                                        <p:tgtEl>
                                          <p:spTgt spid="26628">
                                            <p:txEl>
                                              <p:pRg st="4" end="4"/>
                                            </p:txEl>
                                          </p:spTgt>
                                        </p:tgtEl>
                                      </p:cBhvr>
                                    </p:animEffect>
                                    <p:anim calcmode="lin" valueType="num">
                                      <p:cBhvr>
                                        <p:cTn id="36" dur="10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6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628">
                                            <p:txEl>
                                              <p:pRg st="5" end="5"/>
                                            </p:txEl>
                                          </p:spTgt>
                                        </p:tgtEl>
                                        <p:attrNameLst>
                                          <p:attrName>style.visibility</p:attrName>
                                        </p:attrNameLst>
                                      </p:cBhvr>
                                      <p:to>
                                        <p:strVal val="visible"/>
                                      </p:to>
                                    </p:set>
                                    <p:animEffect transition="in" filter="fade">
                                      <p:cBhvr>
                                        <p:cTn id="42" dur="1000"/>
                                        <p:tgtEl>
                                          <p:spTgt spid="26628">
                                            <p:txEl>
                                              <p:pRg st="5" end="5"/>
                                            </p:txEl>
                                          </p:spTgt>
                                        </p:tgtEl>
                                      </p:cBhvr>
                                    </p:animEffect>
                                    <p:anim calcmode="lin" valueType="num">
                                      <p:cBhvr>
                                        <p:cTn id="43" dur="1000" fill="hold"/>
                                        <p:tgtEl>
                                          <p:spTgt spid="2662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6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628">
                                            <p:txEl>
                                              <p:pRg st="6" end="6"/>
                                            </p:txEl>
                                          </p:spTgt>
                                        </p:tgtEl>
                                        <p:attrNameLst>
                                          <p:attrName>style.visibility</p:attrName>
                                        </p:attrNameLst>
                                      </p:cBhvr>
                                      <p:to>
                                        <p:strVal val="visible"/>
                                      </p:to>
                                    </p:set>
                                    <p:animEffect transition="in" filter="fade">
                                      <p:cBhvr>
                                        <p:cTn id="49" dur="1000"/>
                                        <p:tgtEl>
                                          <p:spTgt spid="26628">
                                            <p:txEl>
                                              <p:pRg st="6" end="6"/>
                                            </p:txEl>
                                          </p:spTgt>
                                        </p:tgtEl>
                                      </p:cBhvr>
                                    </p:animEffect>
                                    <p:anim calcmode="lin" valueType="num">
                                      <p:cBhvr>
                                        <p:cTn id="50" dur="1000" fill="hold"/>
                                        <p:tgtEl>
                                          <p:spTgt spid="2662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662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4"/>
          <p:cNvSpPr>
            <a:spLocks noGrp="1"/>
          </p:cNvSpPr>
          <p:nvPr>
            <p:ph type="ftr" sz="quarter" idx="11"/>
          </p:nvPr>
        </p:nvSpPr>
        <p:spPr>
          <a:xfrm>
            <a:off x="5635625" y="6190456"/>
            <a:ext cx="2895600" cy="420687"/>
          </a:xfrm>
          <a:noFill/>
        </p:spPr>
        <p:txBody>
          <a:bodyPr/>
          <a:lstStyle/>
          <a:p>
            <a:pPr defTabSz="836613"/>
            <a:r>
              <a:rPr lang="en-US" dirty="0"/>
              <a:t>© 2012 by McGraw-Hill, New York, N.Y All Rights Reserved</a:t>
            </a:r>
          </a:p>
        </p:txBody>
      </p:sp>
      <p:sp>
        <p:nvSpPr>
          <p:cNvPr id="28674" name="Slide Number Placeholder 5"/>
          <p:cNvSpPr>
            <a:spLocks noGrp="1"/>
          </p:cNvSpPr>
          <p:nvPr>
            <p:ph type="sldNum" sz="quarter" idx="12"/>
          </p:nvPr>
        </p:nvSpPr>
        <p:spPr>
          <a:xfrm>
            <a:off x="3565525" y="6127749"/>
            <a:ext cx="1098550" cy="425450"/>
          </a:xfrm>
          <a:noFill/>
        </p:spPr>
        <p:txBody>
          <a:bodyPr/>
          <a:lstStyle/>
          <a:p>
            <a:pPr defTabSz="836613"/>
            <a:r>
              <a:rPr lang="en-US"/>
              <a:t>1-</a:t>
            </a:r>
            <a:fld id="{B7182DB2-942E-4B34-A26C-FD264B934307}" type="slidenum">
              <a:rPr lang="en-US"/>
              <a:pPr defTabSz="836613"/>
              <a:t>7</a:t>
            </a:fld>
            <a:endParaRPr lang="en-US" sz="1300"/>
          </a:p>
        </p:txBody>
      </p:sp>
      <p:sp>
        <p:nvSpPr>
          <p:cNvPr id="500738" name="Rectangle 2"/>
          <p:cNvSpPr>
            <a:spLocks noGrp="1" noChangeArrowheads="1"/>
          </p:cNvSpPr>
          <p:nvPr>
            <p:ph type="title"/>
          </p:nvPr>
        </p:nvSpPr>
        <p:spPr>
          <a:xfrm>
            <a:off x="-746125" y="-76200"/>
            <a:ext cx="7223125" cy="533400"/>
          </a:xfrm>
        </p:spPr>
        <p:txBody>
          <a:bodyPr/>
          <a:lstStyle/>
          <a:p>
            <a:pPr>
              <a:defRPr/>
            </a:pPr>
            <a:r>
              <a:rPr lang="en-US" sz="2800" dirty="0" smtClean="0"/>
              <a:t>Steps in an </a:t>
            </a:r>
            <a:r>
              <a:rPr lang="en-US" sz="2800" dirty="0"/>
              <a:t>Engineering Economy Study</a:t>
            </a:r>
          </a:p>
        </p:txBody>
      </p:sp>
      <p:pic>
        <p:nvPicPr>
          <p:cNvPr id="28676" name="Picture 4"/>
          <p:cNvPicPr>
            <a:picLocks noChangeAspect="1" noChangeArrowheads="1"/>
          </p:cNvPicPr>
          <p:nvPr/>
        </p:nvPicPr>
        <p:blipFill>
          <a:blip r:embed="rId3" cstate="print"/>
          <a:srcRect l="26563" t="12979" r="34375" b="2065"/>
          <a:stretch>
            <a:fillRect/>
          </a:stretch>
        </p:blipFill>
        <p:spPr bwMode="auto">
          <a:xfrm>
            <a:off x="1508124" y="462407"/>
            <a:ext cx="4359275" cy="5754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85800"/>
          </a:xfrm>
        </p:spPr>
        <p:txBody>
          <a:bodyPr/>
          <a:lstStyle/>
          <a:p>
            <a:pPr>
              <a:defRPr/>
            </a:pPr>
            <a:r>
              <a:rPr lang="en-US" dirty="0" smtClean="0"/>
              <a:t>Ethics – Different Levels</a:t>
            </a:r>
            <a:endParaRPr lang="en-US" dirty="0"/>
          </a:p>
        </p:txBody>
      </p:sp>
      <p:sp>
        <p:nvSpPr>
          <p:cNvPr id="3" name="Content Placeholder 2"/>
          <p:cNvSpPr>
            <a:spLocks noGrp="1"/>
          </p:cNvSpPr>
          <p:nvPr>
            <p:ph idx="1"/>
          </p:nvPr>
        </p:nvSpPr>
        <p:spPr>
          <a:xfrm>
            <a:off x="617538" y="914400"/>
            <a:ext cx="6994525" cy="4775200"/>
          </a:xfrm>
          <a:solidFill>
            <a:schemeClr val="accent3"/>
          </a:solidFill>
          <a:ln w="28575">
            <a:solidFill>
              <a:srgbClr val="009900"/>
            </a:solidFill>
          </a:ln>
        </p:spPr>
        <p:txBody>
          <a:bodyPr/>
          <a:lstStyle/>
          <a:p>
            <a:pPr>
              <a:buFont typeface="Wingdings" pitchFamily="2" charset="2"/>
              <a:buChar char="Ø"/>
              <a:defRPr/>
            </a:pPr>
            <a:r>
              <a:rPr lang="en-US" dirty="0" smtClean="0">
                <a:solidFill>
                  <a:schemeClr val="accent6">
                    <a:lumMod val="40000"/>
                    <a:lumOff val="60000"/>
                  </a:schemeClr>
                </a:solidFill>
              </a:rPr>
              <a:t> </a:t>
            </a:r>
            <a:r>
              <a:rPr lang="en-US" dirty="0" smtClean="0"/>
              <a:t>Universal morals or ethics </a:t>
            </a:r>
            <a:r>
              <a:rPr lang="en-US" dirty="0" smtClean="0">
                <a:solidFill>
                  <a:schemeClr val="accent6">
                    <a:lumMod val="40000"/>
                    <a:lumOff val="60000"/>
                  </a:schemeClr>
                </a:solidFill>
              </a:rPr>
              <a:t>– Fundamental beliefs: stealing, lying, harming or murdering another are wrong</a:t>
            </a:r>
          </a:p>
          <a:p>
            <a:pPr>
              <a:buFont typeface="Wingdings" pitchFamily="2" charset="2"/>
              <a:buChar char="Ø"/>
              <a:defRPr/>
            </a:pPr>
            <a:r>
              <a:rPr lang="en-US" dirty="0" smtClean="0"/>
              <a:t>Personal morals or ethics </a:t>
            </a:r>
            <a:r>
              <a:rPr lang="en-US" dirty="0" smtClean="0">
                <a:solidFill>
                  <a:schemeClr val="accent6">
                    <a:lumMod val="40000"/>
                    <a:lumOff val="60000"/>
                  </a:schemeClr>
                </a:solidFill>
              </a:rPr>
              <a:t>– Beliefs that an individual has and maintains over time; how a universal moral is interpreted and used by each person</a:t>
            </a:r>
          </a:p>
          <a:p>
            <a:pPr>
              <a:buFont typeface="Wingdings" pitchFamily="2" charset="2"/>
              <a:buChar char="Ø"/>
              <a:defRPr/>
            </a:pPr>
            <a:r>
              <a:rPr lang="en-US" dirty="0" smtClean="0">
                <a:solidFill>
                  <a:schemeClr val="accent6">
                    <a:lumMod val="40000"/>
                    <a:lumOff val="60000"/>
                  </a:schemeClr>
                </a:solidFill>
              </a:rPr>
              <a:t> </a:t>
            </a:r>
            <a:r>
              <a:rPr lang="en-US" dirty="0" smtClean="0"/>
              <a:t>Professional or engineering ethics </a:t>
            </a:r>
            <a:r>
              <a:rPr lang="en-US" dirty="0" smtClean="0">
                <a:solidFill>
                  <a:schemeClr val="accent6">
                    <a:lumMod val="40000"/>
                    <a:lumOff val="60000"/>
                  </a:schemeClr>
                </a:solidFill>
              </a:rPr>
              <a:t>– Formal standard or code that guides a person in work activities and decision making</a:t>
            </a:r>
          </a:p>
          <a:p>
            <a:pPr>
              <a:buFont typeface="Wingdings" pitchFamily="2" charset="2"/>
              <a:buChar char="Ø"/>
              <a:defRPr/>
            </a:pPr>
            <a:endParaRPr lang="en-US" dirty="0"/>
          </a:p>
        </p:txBody>
      </p:sp>
      <p:sp>
        <p:nvSpPr>
          <p:cNvPr id="30723"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30724" name="Slide Number Placeholder 4"/>
          <p:cNvSpPr>
            <a:spLocks noGrp="1"/>
          </p:cNvSpPr>
          <p:nvPr>
            <p:ph type="sldNum" sz="quarter" idx="12"/>
          </p:nvPr>
        </p:nvSpPr>
        <p:spPr>
          <a:noFill/>
        </p:spPr>
        <p:txBody>
          <a:bodyPr/>
          <a:lstStyle/>
          <a:p>
            <a:pPr defTabSz="836613"/>
            <a:r>
              <a:rPr lang="en-US"/>
              <a:t>1-</a:t>
            </a:r>
            <a:fld id="{C6DB7F28-0F5A-47FB-965C-80F1AE998CB3}" type="slidenum">
              <a:rPr lang="en-US"/>
              <a:pPr defTabSz="836613"/>
              <a:t>8</a:t>
            </a:fld>
            <a:endParaRPr lang="en-U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94525" cy="685800"/>
          </a:xfrm>
        </p:spPr>
        <p:txBody>
          <a:bodyPr/>
          <a:lstStyle/>
          <a:p>
            <a:pPr>
              <a:defRPr/>
            </a:pPr>
            <a:r>
              <a:rPr lang="en-US" dirty="0" smtClean="0"/>
              <a:t>Code of Ethics for Engineers</a:t>
            </a:r>
            <a:endParaRPr lang="en-US" dirty="0"/>
          </a:p>
        </p:txBody>
      </p:sp>
      <p:sp>
        <p:nvSpPr>
          <p:cNvPr id="32770" name="Content Placeholder 2"/>
          <p:cNvSpPr>
            <a:spLocks noGrp="1"/>
          </p:cNvSpPr>
          <p:nvPr>
            <p:ph idx="1"/>
          </p:nvPr>
        </p:nvSpPr>
        <p:spPr>
          <a:xfrm>
            <a:off x="228600" y="838200"/>
            <a:ext cx="7772400" cy="1066800"/>
          </a:xfrm>
        </p:spPr>
        <p:txBody>
          <a:bodyPr anchor="ctr"/>
          <a:lstStyle/>
          <a:p>
            <a:pPr algn="just">
              <a:buFont typeface="Wingdings" pitchFamily="2" charset="2"/>
              <a:buNone/>
            </a:pPr>
            <a:r>
              <a:rPr lang="en-US" sz="2000" smtClean="0"/>
              <a:t>	All disciplines have a formal code of ethics. National Society of Professional Engineers (NSPE) maintains a code specifically for engineers; many engineering professional societies have their own code </a:t>
            </a:r>
          </a:p>
        </p:txBody>
      </p:sp>
      <p:sp>
        <p:nvSpPr>
          <p:cNvPr id="32771" name="Footer Placeholder 3"/>
          <p:cNvSpPr>
            <a:spLocks noGrp="1"/>
          </p:cNvSpPr>
          <p:nvPr>
            <p:ph type="ftr" sz="quarter" idx="11"/>
          </p:nvPr>
        </p:nvSpPr>
        <p:spPr>
          <a:noFill/>
        </p:spPr>
        <p:txBody>
          <a:bodyPr/>
          <a:lstStyle/>
          <a:p>
            <a:pPr defTabSz="836613"/>
            <a:r>
              <a:rPr lang="en-US"/>
              <a:t>© 2012 by McGraw-Hill, New York, N.Y All Rights Reserved</a:t>
            </a:r>
          </a:p>
        </p:txBody>
      </p:sp>
      <p:sp>
        <p:nvSpPr>
          <p:cNvPr id="32772" name="Slide Number Placeholder 4"/>
          <p:cNvSpPr>
            <a:spLocks noGrp="1"/>
          </p:cNvSpPr>
          <p:nvPr>
            <p:ph type="sldNum" sz="quarter" idx="12"/>
          </p:nvPr>
        </p:nvSpPr>
        <p:spPr>
          <a:noFill/>
        </p:spPr>
        <p:txBody>
          <a:bodyPr/>
          <a:lstStyle/>
          <a:p>
            <a:pPr defTabSz="836613"/>
            <a:r>
              <a:rPr lang="en-US"/>
              <a:t>1-</a:t>
            </a:r>
            <a:fld id="{FAA68AA3-532F-4512-B5EB-8F55F28ACE8B}" type="slidenum">
              <a:rPr lang="en-US"/>
              <a:pPr defTabSz="836613"/>
              <a:t>9</a:t>
            </a:fld>
            <a:endParaRPr lang="en-US" sz="1300"/>
          </a:p>
        </p:txBody>
      </p:sp>
      <p:pic>
        <p:nvPicPr>
          <p:cNvPr id="32773" name="Picture 2"/>
          <p:cNvPicPr>
            <a:picLocks noChangeAspect="1" noChangeArrowheads="1"/>
          </p:cNvPicPr>
          <p:nvPr/>
        </p:nvPicPr>
        <p:blipFill>
          <a:blip r:embed="rId3" cstate="print"/>
          <a:srcRect l="16406" t="25958" r="12500" b="12685"/>
          <a:stretch>
            <a:fillRect/>
          </a:stretch>
        </p:blipFill>
        <p:spPr bwMode="auto">
          <a:xfrm>
            <a:off x="304800" y="1981200"/>
            <a:ext cx="7467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14058</TotalTime>
  <Words>2186</Words>
  <Application>Microsoft Office PowerPoint</Application>
  <PresentationFormat>Custom</PresentationFormat>
  <Paragraphs>322</Paragraphs>
  <Slides>30</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Albertus Extra Bold (W1)</vt:lpstr>
      <vt:lpstr>Antique Olive (W1)</vt:lpstr>
      <vt:lpstr>Arial</vt:lpstr>
      <vt:lpstr>Arial Narrow</vt:lpstr>
      <vt:lpstr>MT Symbol</vt:lpstr>
      <vt:lpstr>Symbol</vt:lpstr>
      <vt:lpstr>Tahoma</vt:lpstr>
      <vt:lpstr>Traditional Arabic</vt:lpstr>
      <vt:lpstr>Wingdings</vt:lpstr>
      <vt:lpstr>Blank Presentation</vt:lpstr>
      <vt:lpstr>PowerPoint Presentation</vt:lpstr>
      <vt:lpstr>LEARNING OUTCOMES</vt:lpstr>
      <vt:lpstr>Why Engineering Economy is Important  to Engineers</vt:lpstr>
      <vt:lpstr>Time Value of Money (TVM)</vt:lpstr>
      <vt:lpstr>Engineering Economy</vt:lpstr>
      <vt:lpstr>General Steps for Decision Making Processes</vt:lpstr>
      <vt:lpstr>Steps in an Engineering Economy Study</vt:lpstr>
      <vt:lpstr>Ethics – Different Levels</vt:lpstr>
      <vt:lpstr>Code of Ethics for Engineers</vt:lpstr>
      <vt:lpstr>تقاليد وآداب المهنة -من موقع نقابة المهندسين فرع القدس-</vt:lpstr>
      <vt:lpstr>تقاليد وآداب المهنة -من موقع نقابة المهندسين فرع القدس-</vt:lpstr>
      <vt:lpstr>Interest  and Interest Rate</vt:lpstr>
      <vt:lpstr>Rate of Return</vt:lpstr>
      <vt:lpstr> Interest paid   Interest earned</vt:lpstr>
      <vt:lpstr>Commonly used Symbols</vt:lpstr>
      <vt:lpstr>Cash Flows: Terms</vt:lpstr>
      <vt:lpstr>Cash Flows: Estimating</vt:lpstr>
      <vt:lpstr>Cash Flow Diagrams</vt:lpstr>
      <vt:lpstr>Cash Flow Diagram Example</vt:lpstr>
      <vt:lpstr>Economic Equivalence</vt:lpstr>
      <vt:lpstr>Example of Equivalence</vt:lpstr>
      <vt:lpstr>Simple and Compound Interest</vt:lpstr>
      <vt:lpstr>Simple and Compound Interest</vt:lpstr>
      <vt:lpstr>Compound Interest Example</vt:lpstr>
      <vt:lpstr>Minimum Attractive Rate of Return</vt:lpstr>
      <vt:lpstr>MARR Characteristics</vt:lpstr>
      <vt:lpstr>Types of Financing</vt:lpstr>
      <vt:lpstr>Opportunity Cost</vt:lpstr>
      <vt:lpstr>Introduction to Spreadsheet Functions</vt:lpstr>
      <vt:lpstr>Chapter Summary</vt:lpstr>
    </vt:vector>
  </TitlesOfParts>
  <Company>Bryant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Heizer/Render, 5th edition</dc:title>
  <dc:subject>Operations and Productivity</dc:subject>
  <dc:creator>John Swearingen</dc:creator>
  <cp:lastModifiedBy>Ramiz Assaf</cp:lastModifiedBy>
  <cp:revision>258</cp:revision>
  <cp:lastPrinted>2000-01-11T15:10:36Z</cp:lastPrinted>
  <dcterms:created xsi:type="dcterms:W3CDTF">1998-04-09T01:23:40Z</dcterms:created>
  <dcterms:modified xsi:type="dcterms:W3CDTF">2014-06-01T03:01:24Z</dcterms:modified>
</cp:coreProperties>
</file>