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7"/>
  </p:notesMasterIdLst>
  <p:sldIdLst>
    <p:sldId id="256" r:id="rId2"/>
    <p:sldId id="313" r:id="rId3"/>
    <p:sldId id="257" r:id="rId4"/>
    <p:sldId id="258" r:id="rId5"/>
    <p:sldId id="259" r:id="rId6"/>
    <p:sldId id="260" r:id="rId7"/>
    <p:sldId id="312" r:id="rId8"/>
    <p:sldId id="262" r:id="rId9"/>
    <p:sldId id="265" r:id="rId10"/>
    <p:sldId id="267" r:id="rId11"/>
    <p:sldId id="269" r:id="rId12"/>
    <p:sldId id="321" r:id="rId13"/>
    <p:sldId id="322" r:id="rId14"/>
    <p:sldId id="314" r:id="rId15"/>
    <p:sldId id="271" r:id="rId16"/>
    <p:sldId id="277" r:id="rId17"/>
    <p:sldId id="279" r:id="rId18"/>
    <p:sldId id="280" r:id="rId19"/>
    <p:sldId id="282" r:id="rId20"/>
    <p:sldId id="284" r:id="rId21"/>
    <p:sldId id="285" r:id="rId22"/>
    <p:sldId id="286" r:id="rId23"/>
    <p:sldId id="287" r:id="rId24"/>
    <p:sldId id="315" r:id="rId25"/>
    <p:sldId id="326" r:id="rId26"/>
    <p:sldId id="327" r:id="rId27"/>
    <p:sldId id="329" r:id="rId28"/>
    <p:sldId id="328" r:id="rId29"/>
    <p:sldId id="289" r:id="rId30"/>
    <p:sldId id="291" r:id="rId31"/>
    <p:sldId id="317" r:id="rId32"/>
    <p:sldId id="292" r:id="rId33"/>
    <p:sldId id="318" r:id="rId34"/>
    <p:sldId id="319" r:id="rId35"/>
    <p:sldId id="293" r:id="rId36"/>
    <p:sldId id="294" r:id="rId37"/>
    <p:sldId id="295" r:id="rId38"/>
    <p:sldId id="296" r:id="rId39"/>
    <p:sldId id="297" r:id="rId40"/>
    <p:sldId id="316" r:id="rId41"/>
    <p:sldId id="320" r:id="rId42"/>
    <p:sldId id="323" r:id="rId43"/>
    <p:sldId id="324" r:id="rId44"/>
    <p:sldId id="325" r:id="rId45"/>
    <p:sldId id="330" r:id="rId46"/>
    <p:sldId id="298" r:id="rId47"/>
    <p:sldId id="300" r:id="rId48"/>
    <p:sldId id="301" r:id="rId49"/>
    <p:sldId id="302" r:id="rId50"/>
    <p:sldId id="303" r:id="rId51"/>
    <p:sldId id="305" r:id="rId52"/>
    <p:sldId id="308" r:id="rId53"/>
    <p:sldId id="309" r:id="rId54"/>
    <p:sldId id="310" r:id="rId55"/>
    <p:sldId id="311" r:id="rId5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5" autoAdjust="0"/>
    <p:restoredTop sz="94737" autoAdjust="0"/>
  </p:normalViewPr>
  <p:slideViewPr>
    <p:cSldViewPr>
      <p:cViewPr>
        <p:scale>
          <a:sx n="60" d="100"/>
          <a:sy n="60" d="100"/>
        </p:scale>
        <p:origin x="-1650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9E0BB-355A-4954-B07D-C2B7812CFD04}" type="datetimeFigureOut">
              <a:rPr lang="es-ES" smtClean="0"/>
              <a:t>04/02/2020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D4B10-759D-4FF8-8B8D-CD4BDA0F610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5642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 foot= 12inches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1 inch= 2.54cm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 foot= 30.48cm</a:t>
            </a:r>
            <a:br>
              <a:rPr lang="en-US" dirty="0" smtClean="0"/>
            </a:b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8A630-7EC7-49A2-8989-95E5B7B0A25D}" type="slidenum">
              <a:rPr lang="es-ES" smtClean="0"/>
              <a:pPr/>
              <a:t>30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</a:t>
            </a:r>
            <a:r>
              <a:rPr lang="es-E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ounce</a:t>
            </a:r>
            <a:r>
              <a:rPr lang="es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28.35 </a:t>
            </a:r>
            <a:r>
              <a:rPr lang="es-E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grams</a:t>
            </a:r>
            <a:endParaRPr lang="es-E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8A630-7EC7-49A2-8989-95E5B7B0A25D}" type="slidenum">
              <a:rPr lang="es-ES" smtClean="0"/>
              <a:pPr/>
              <a:t>35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8A630-7EC7-49A2-8989-95E5B7B0A25D}" type="slidenum">
              <a:rPr lang="es-ES" smtClean="0"/>
              <a:pPr/>
              <a:t>50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0F9F-4E88-4F62-8F1D-7251F21F48F2}" type="datetimeFigureOut">
              <a:rPr lang="es-ES" smtClean="0"/>
              <a:t>04/02/2020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D9FE-27F4-4CF6-B56B-9AA236690E75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0F9F-4E88-4F62-8F1D-7251F21F48F2}" type="datetimeFigureOut">
              <a:rPr lang="es-ES" smtClean="0"/>
              <a:t>04/02/2020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D9FE-27F4-4CF6-B56B-9AA236690E75}" type="slidenum">
              <a:rPr lang="es-ES" smtClean="0"/>
              <a:t>‹#›</a:t>
            </a:fld>
            <a:endParaRPr lang="es-E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0F9F-4E88-4F62-8F1D-7251F21F48F2}" type="datetimeFigureOut">
              <a:rPr lang="es-ES" smtClean="0"/>
              <a:t>04/02/2020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D9FE-27F4-4CF6-B56B-9AA236690E75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0F9F-4E88-4F62-8F1D-7251F21F48F2}" type="datetimeFigureOut">
              <a:rPr lang="es-ES" smtClean="0"/>
              <a:t>04/02/2020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D9FE-27F4-4CF6-B56B-9AA236690E75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0F9F-4E88-4F62-8F1D-7251F21F48F2}" type="datetimeFigureOut">
              <a:rPr lang="es-ES" smtClean="0"/>
              <a:t>04/02/2020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D9FE-27F4-4CF6-B56B-9AA236690E75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0F9F-4E88-4F62-8F1D-7251F21F48F2}" type="datetimeFigureOut">
              <a:rPr lang="es-ES" smtClean="0"/>
              <a:t>04/02/2020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D9FE-27F4-4CF6-B56B-9AA236690E75}" type="slidenum">
              <a:rPr lang="es-ES" smtClean="0"/>
              <a:t>‹#›</a:t>
            </a:fld>
            <a:endParaRPr lang="es-E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0F9F-4E88-4F62-8F1D-7251F21F48F2}" type="datetimeFigureOut">
              <a:rPr lang="es-ES" smtClean="0"/>
              <a:t>04/02/2020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D9FE-27F4-4CF6-B56B-9AA236690E75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0F9F-4E88-4F62-8F1D-7251F21F48F2}" type="datetimeFigureOut">
              <a:rPr lang="es-ES" smtClean="0"/>
              <a:t>04/02/2020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D9FE-27F4-4CF6-B56B-9AA236690E75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0F9F-4E88-4F62-8F1D-7251F21F48F2}" type="datetimeFigureOut">
              <a:rPr lang="es-ES" smtClean="0"/>
              <a:t>04/02/2020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D9FE-27F4-4CF6-B56B-9AA236690E75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0F9F-4E88-4F62-8F1D-7251F21F48F2}" type="datetimeFigureOut">
              <a:rPr lang="es-ES" smtClean="0"/>
              <a:t>04/02/2020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D9FE-27F4-4CF6-B56B-9AA236690E75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0F9F-4E88-4F62-8F1D-7251F21F48F2}" type="datetimeFigureOut">
              <a:rPr lang="es-ES" smtClean="0"/>
              <a:t>04/02/2020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D9FE-27F4-4CF6-B56B-9AA236690E75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0F9F-4E88-4F62-8F1D-7251F21F48F2}" type="datetimeFigureOut">
              <a:rPr lang="es-ES" smtClean="0"/>
              <a:t>04/02/2020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D9FE-27F4-4CF6-B56B-9AA236690E75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A9B0F9F-4E88-4F62-8F1D-7251F21F48F2}" type="datetimeFigureOut">
              <a:rPr lang="es-ES" smtClean="0"/>
              <a:t>04/02/2020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434BD9FE-27F4-4CF6-B56B-9AA236690E75}" type="slidenum">
              <a:rPr lang="es-ES" smtClean="0"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pyramid.gov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057400"/>
            <a:ext cx="6498158" cy="1724867"/>
          </a:xfrm>
        </p:spPr>
        <p:txBody>
          <a:bodyPr/>
          <a:lstStyle/>
          <a:p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err="1" smtClean="0"/>
              <a:t>Dietary</a:t>
            </a: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>Reference </a:t>
            </a:r>
            <a:r>
              <a:rPr lang="es-ES" b="1" dirty="0" err="1" smtClean="0"/>
              <a:t>Intakes</a:t>
            </a:r>
            <a:endParaRPr lang="es-E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5181600" y="5486400"/>
            <a:ext cx="3733800" cy="10668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2C7C9F"/>
                </a:solidFill>
                <a:latin typeface="Comic Sans MS" pitchFamily="66" charset="0"/>
              </a:rPr>
              <a:t>Alma Irshaid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240"/>
            <a:ext cx="8042276" cy="1336956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sz="4000" b="1" dirty="0" err="1">
                <a:solidFill>
                  <a:srgbClr val="FF6600"/>
                </a:solidFill>
              </a:rPr>
              <a:t>Estimated</a:t>
            </a:r>
            <a:r>
              <a:rPr lang="es-ES" sz="4000" b="1" dirty="0">
                <a:solidFill>
                  <a:srgbClr val="FF6600"/>
                </a:solidFill>
              </a:rPr>
              <a:t> </a:t>
            </a:r>
            <a:r>
              <a:rPr lang="es-ES" sz="4000" b="1" dirty="0" err="1">
                <a:solidFill>
                  <a:srgbClr val="FF6600"/>
                </a:solidFill>
              </a:rPr>
              <a:t>Energy</a:t>
            </a:r>
            <a:r>
              <a:rPr lang="es-ES" sz="4000" b="1" dirty="0">
                <a:solidFill>
                  <a:srgbClr val="FF6600"/>
                </a:solidFill>
              </a:rPr>
              <a:t> </a:t>
            </a:r>
            <a:r>
              <a:rPr lang="es-ES" sz="4000" b="1" dirty="0" err="1">
                <a:solidFill>
                  <a:srgbClr val="FF6600"/>
                </a:solidFill>
              </a:rPr>
              <a:t>Requirements</a:t>
            </a:r>
            <a:r>
              <a:rPr lang="es-ES" sz="4000" b="1" dirty="0">
                <a:solidFill>
                  <a:srgbClr val="FF6600"/>
                </a:solidFill>
              </a:rPr>
              <a:t> (</a:t>
            </a:r>
            <a:r>
              <a:rPr lang="es-ES" sz="4000" b="1" dirty="0" err="1">
                <a:solidFill>
                  <a:srgbClr val="FF6600"/>
                </a:solidFill>
              </a:rPr>
              <a:t>EERs</a:t>
            </a:r>
            <a:r>
              <a:rPr lang="es-ES" sz="4000" b="1" dirty="0">
                <a:solidFill>
                  <a:srgbClr val="FF6600"/>
                </a:solidFill>
              </a:rPr>
              <a:t>)</a:t>
            </a:r>
            <a:endParaRPr lang="es-E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average needs of energy for various age groups and genders.</a:t>
            </a:r>
          </a:p>
          <a:p>
            <a:r>
              <a:rPr lang="en-US" dirty="0" smtClean="0"/>
              <a:t>Very hard to be set, because energy needs depend on many factors? (Such as?)</a:t>
            </a:r>
          </a:p>
          <a:p>
            <a:r>
              <a:rPr lang="en-US" dirty="0" smtClean="0"/>
              <a:t>Individualized; </a:t>
            </a:r>
          </a:p>
          <a:p>
            <a:r>
              <a:rPr lang="en-US" dirty="0" smtClean="0"/>
              <a:t>maintain balance</a:t>
            </a:r>
            <a:r>
              <a:rPr lang="en-US" dirty="0" smtClean="0">
                <a:sym typeface="Wingdings"/>
              </a:rPr>
              <a:t> energy input = energy output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3583-D4B4-4B47-B795-AEA823D6C96F}" type="slidenum">
              <a:rPr lang="es-ES" sz="2400" smtClean="0"/>
              <a:pPr/>
              <a:t>10</a:t>
            </a:fld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042276" cy="1524000"/>
          </a:xfrm>
        </p:spPr>
        <p:txBody>
          <a:bodyPr>
            <a:normAutofit/>
          </a:bodyPr>
          <a:lstStyle/>
          <a:p>
            <a:r>
              <a:rPr lang="es-ES" sz="3600" b="1" dirty="0">
                <a:solidFill>
                  <a:srgbClr val="FF6600"/>
                </a:solidFill>
              </a:rPr>
              <a:t>Tolerable </a:t>
            </a:r>
            <a:r>
              <a:rPr lang="es-ES" sz="3600" b="1" dirty="0" err="1">
                <a:solidFill>
                  <a:srgbClr val="FF6600"/>
                </a:solidFill>
              </a:rPr>
              <a:t>Upper</a:t>
            </a:r>
            <a:r>
              <a:rPr lang="es-ES" sz="3600" b="1" dirty="0">
                <a:solidFill>
                  <a:srgbClr val="FF6600"/>
                </a:solidFill>
              </a:rPr>
              <a:t> </a:t>
            </a:r>
            <a:r>
              <a:rPr lang="es-ES" sz="3600" b="1" dirty="0" err="1">
                <a:solidFill>
                  <a:srgbClr val="FF6600"/>
                </a:solidFill>
              </a:rPr>
              <a:t>Intake</a:t>
            </a:r>
            <a:r>
              <a:rPr lang="es-ES" sz="3600" b="1" dirty="0">
                <a:solidFill>
                  <a:srgbClr val="FF6600"/>
                </a:solidFill>
              </a:rPr>
              <a:t> </a:t>
            </a:r>
            <a:r>
              <a:rPr lang="es-ES" sz="3600" b="1" dirty="0" err="1">
                <a:solidFill>
                  <a:srgbClr val="FF6600"/>
                </a:solidFill>
              </a:rPr>
              <a:t>Levels</a:t>
            </a:r>
            <a:r>
              <a:rPr lang="es-ES" sz="3600" b="1" dirty="0">
                <a:solidFill>
                  <a:srgbClr val="FF6600"/>
                </a:solidFill>
              </a:rPr>
              <a:t> (</a:t>
            </a:r>
            <a:r>
              <a:rPr lang="es-ES" sz="3600" b="1" dirty="0" err="1">
                <a:solidFill>
                  <a:srgbClr val="FF6600"/>
                </a:solidFill>
              </a:rPr>
              <a:t>ULs</a:t>
            </a:r>
            <a:r>
              <a:rPr lang="es-ES" sz="3600" b="1" dirty="0">
                <a:solidFill>
                  <a:srgbClr val="FF6600"/>
                </a:solidFill>
              </a:rPr>
              <a:t>)</a:t>
            </a:r>
            <a:endParaRPr lang="es-E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752600"/>
            <a:ext cx="8042276" cy="43434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The maximum acceptable daily intake of a nutrient that is unlikely to cause adverse health effects in almost all people (97 to 98%).</a:t>
            </a:r>
          </a:p>
          <a:p>
            <a:r>
              <a:rPr lang="en-US" dirty="0" smtClean="0"/>
              <a:t>Not a goal to achieve</a:t>
            </a:r>
          </a:p>
          <a:p>
            <a:r>
              <a:rPr lang="en-US" dirty="0" smtClean="0"/>
              <a:t>Based on the intakes of food, water and supplements</a:t>
            </a:r>
          </a:p>
          <a:p>
            <a:r>
              <a:rPr lang="en-US" dirty="0" smtClean="0"/>
              <a:t>The more we exceed the UL intake the higher risk we have for diseases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3583-D4B4-4B47-B795-AEA823D6C96F}" type="slidenum">
              <a:rPr lang="es-ES" sz="2400" smtClean="0"/>
              <a:pPr/>
              <a:t>11</a:t>
            </a:fld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8" t="44246" r="41769" b="27877"/>
          <a:stretch/>
        </p:blipFill>
        <p:spPr bwMode="auto">
          <a:xfrm>
            <a:off x="304800" y="1143000"/>
            <a:ext cx="8229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883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5" t="23611" r="8862" b="6250"/>
          <a:stretch/>
        </p:blipFill>
        <p:spPr bwMode="auto">
          <a:xfrm>
            <a:off x="304800" y="152400"/>
            <a:ext cx="8153400" cy="642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801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1-27 at 17.11.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7772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41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304800"/>
            <a:ext cx="8042276" cy="1336956"/>
          </a:xfrm>
        </p:spPr>
        <p:txBody>
          <a:bodyPr/>
          <a:lstStyle/>
          <a:p>
            <a:r>
              <a:rPr lang="en-US" sz="3600" b="1" dirty="0" smtClean="0"/>
              <a:t>However…</a:t>
            </a:r>
            <a:endParaRPr lang="es-E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DRIs are used for diet planning, especially to meet certain nutrients</a:t>
            </a:r>
            <a:endParaRPr lang="en-US" dirty="0"/>
          </a:p>
          <a:p>
            <a:r>
              <a:rPr lang="en-US" dirty="0" smtClean="0"/>
              <a:t>Meeting RDA </a:t>
            </a:r>
          </a:p>
          <a:p>
            <a:r>
              <a:rPr lang="en-US" dirty="0" smtClean="0"/>
              <a:t>Not exceeding the UL</a:t>
            </a:r>
          </a:p>
          <a:p>
            <a:endParaRPr lang="en-US" dirty="0"/>
          </a:p>
          <a:p>
            <a:r>
              <a:rPr lang="en-US" dirty="0" smtClean="0"/>
              <a:t>HOWEVER…RDAs don</a:t>
            </a:r>
            <a:r>
              <a:rPr lang="fr-FR" dirty="0" smtClean="0"/>
              <a:t>’</a:t>
            </a:r>
            <a:r>
              <a:rPr lang="en-US" dirty="0" smtClean="0"/>
              <a:t>t cover the requirements for all people </a:t>
            </a:r>
          </a:p>
          <a:p>
            <a:pPr>
              <a:buFontTx/>
              <a:buChar char="-"/>
            </a:pPr>
            <a:r>
              <a:rPr lang="en-US" dirty="0" smtClean="0"/>
              <a:t>Undernourished</a:t>
            </a:r>
          </a:p>
          <a:p>
            <a:pPr>
              <a:buFontTx/>
              <a:buChar char="-"/>
            </a:pPr>
            <a:r>
              <a:rPr lang="en-US" dirty="0" smtClean="0"/>
              <a:t>Diseases (increased/ decreased requirements)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3583-D4B4-4B47-B795-AEA823D6C96F}" type="slidenum">
              <a:rPr lang="es-ES" sz="2400" smtClean="0"/>
              <a:pPr/>
              <a:t>15</a:t>
            </a:fld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35424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Daily Values (DVs)</a:t>
            </a:r>
            <a:endParaRPr lang="es-E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standards used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 smtClean="0"/>
              <a:t>food</a:t>
            </a:r>
            <a:r>
              <a:rPr lang="es-ES" dirty="0" smtClean="0"/>
              <a:t> </a:t>
            </a:r>
            <a:r>
              <a:rPr lang="es-ES" dirty="0" err="1" smtClean="0"/>
              <a:t>labeling</a:t>
            </a:r>
            <a:endParaRPr lang="en-US" dirty="0" smtClean="0"/>
          </a:p>
          <a:p>
            <a:r>
              <a:rPr lang="en-US" dirty="0" smtClean="0"/>
              <a:t>DRIs cant be used for food labeling</a:t>
            </a:r>
          </a:p>
          <a:p>
            <a:r>
              <a:rPr lang="en-US" dirty="0" smtClean="0"/>
              <a:t>The FDA set the daily values that </a:t>
            </a:r>
            <a:r>
              <a:rPr lang="en-US" dirty="0"/>
              <a:t>are used to express the nutrient content of foods </a:t>
            </a:r>
            <a:r>
              <a:rPr lang="en-US" dirty="0" smtClean="0">
                <a:sym typeface="Wingdings"/>
              </a:rPr>
              <a:t> used in the nutritional facts of food labels</a:t>
            </a: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The content of any nutrient is listed in a percentage of the DV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3583-D4B4-4B47-B795-AEA823D6C96F}" type="slidenum">
              <a:rPr lang="es-ES" sz="2400" smtClean="0"/>
              <a:pPr/>
              <a:t>16</a:t>
            </a:fld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346356"/>
            <a:ext cx="8042276" cy="1336956"/>
          </a:xfrm>
        </p:spPr>
        <p:txBody>
          <a:bodyPr/>
          <a:lstStyle/>
          <a:p>
            <a:r>
              <a:rPr lang="en-US" sz="3600" b="1" dirty="0" smtClean="0"/>
              <a:t>No Excuse!</a:t>
            </a:r>
            <a:endParaRPr lang="es-E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tools have been developed to help us choose a healthy diet</a:t>
            </a:r>
          </a:p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</a:t>
            </a:r>
            <a:r>
              <a:rPr lang="en-US" dirty="0" smtClean="0"/>
              <a:t>ood labels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err="1" smtClean="0"/>
              <a:t>My</a:t>
            </a:r>
            <a:r>
              <a:rPr lang="es-ES" dirty="0" smtClean="0"/>
              <a:t> </a:t>
            </a:r>
            <a:r>
              <a:rPr lang="es-ES" dirty="0" err="1" smtClean="0"/>
              <a:t>Pyramid</a:t>
            </a:r>
            <a:endParaRPr lang="es-ES" dirty="0" smtClean="0"/>
          </a:p>
          <a:p>
            <a:pPr marL="514350" indent="-514350">
              <a:buFont typeface="+mj-lt"/>
              <a:buAutoNum type="arabicPeriod"/>
            </a:pPr>
            <a:r>
              <a:rPr lang="es-ES" dirty="0" err="1" smtClean="0"/>
              <a:t>My</a:t>
            </a:r>
            <a:r>
              <a:rPr lang="es-ES" dirty="0" smtClean="0"/>
              <a:t> </a:t>
            </a:r>
            <a:r>
              <a:rPr lang="es-ES" dirty="0" err="1" smtClean="0"/>
              <a:t>Plate</a:t>
            </a:r>
            <a:endParaRPr lang="es-E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Dietary Guidelines</a:t>
            </a:r>
          </a:p>
          <a:p>
            <a:pPr marL="514350" indent="-514350">
              <a:buFont typeface="+mj-lt"/>
              <a:buAutoNum type="arabicPeriod"/>
            </a:pP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2400" smtClean="0"/>
              <a:pPr/>
              <a:t>17</a:t>
            </a:fld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dirty="0" smtClean="0"/>
              <a:t>A tool that is designed to help consumers choose the healthier food options. By:</a:t>
            </a:r>
          </a:p>
          <a:p>
            <a:pPr>
              <a:buFontTx/>
              <a:buChar char="•"/>
            </a:pP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Information about nutrient composition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how a serving of this food fits in the recommended daily intake</a:t>
            </a:r>
          </a:p>
          <a:p>
            <a:pPr>
              <a:buFontTx/>
              <a:buChar char="•"/>
            </a:pPr>
            <a:r>
              <a:rPr lang="en-US" dirty="0" smtClean="0"/>
              <a:t>Most food must have labels, except: raw fruits, veg, meat,..</a:t>
            </a:r>
          </a:p>
          <a:p>
            <a:pPr>
              <a:buFontTx/>
              <a:buChar char="•"/>
            </a:pP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2400" smtClean="0"/>
              <a:pPr/>
              <a:t>18</a:t>
            </a:fld>
            <a:endParaRPr 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49275" y="-346356"/>
            <a:ext cx="8042276" cy="1336956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6600"/>
                </a:solidFill>
              </a:rPr>
              <a:t>Food labels</a:t>
            </a:r>
            <a:endParaRPr lang="es-ES" sz="36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685800"/>
            <a:ext cx="8042276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Each food labels must include two main parts: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</a:t>
            </a:r>
            <a:r>
              <a:rPr lang="en-US" dirty="0" smtClean="0"/>
              <a:t>ngredient list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</a:t>
            </a:r>
            <a:r>
              <a:rPr lang="en-US" dirty="0" smtClean="0"/>
              <a:t> “Nutrition Facts” panel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The “ingredient list” </a:t>
            </a:r>
          </a:p>
          <a:p>
            <a:pPr>
              <a:buFontTx/>
              <a:buChar char="-"/>
            </a:pPr>
            <a:r>
              <a:rPr lang="en-US" dirty="0" smtClean="0"/>
              <a:t>a listing of all the substances that the food contains, including food additives, colors, and flavorings.</a:t>
            </a:r>
          </a:p>
          <a:p>
            <a:pPr>
              <a:buFontTx/>
              <a:buChar char="-"/>
            </a:pPr>
            <a:r>
              <a:rPr lang="en-US" dirty="0" smtClean="0"/>
              <a:t>They are listed in order of their weight</a:t>
            </a:r>
          </a:p>
          <a:p>
            <a:pPr>
              <a:buFontTx/>
              <a:buChar char="-"/>
            </a:pPr>
            <a:r>
              <a:rPr lang="en-US" dirty="0" smtClean="0"/>
              <a:t>Important for vegetarians or people with allergy</a:t>
            </a:r>
          </a:p>
          <a:p>
            <a:endParaRPr lang="en-US" dirty="0" smtClean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2400" smtClean="0"/>
              <a:pPr/>
              <a:t>19</a:t>
            </a:fld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Full understanding of the umbrella of DRIs, including EAR, RDAs, AIs, EER and UI.</a:t>
            </a:r>
          </a:p>
          <a:p>
            <a:endParaRPr lang="en-US" dirty="0"/>
          </a:p>
          <a:p>
            <a:r>
              <a:rPr lang="en-US" dirty="0" smtClean="0"/>
              <a:t>Identify the tools which are used to help the population choose a healthy diet</a:t>
            </a:r>
          </a:p>
          <a:p>
            <a:endParaRPr lang="en-US" dirty="0" smtClean="0"/>
          </a:p>
          <a:p>
            <a:r>
              <a:rPr lang="en-US" dirty="0" smtClean="0"/>
              <a:t>Define the topics included in the dietary guidelines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275" y="-304800"/>
            <a:ext cx="8042276" cy="1336956"/>
          </a:xfrm>
        </p:spPr>
        <p:txBody>
          <a:bodyPr>
            <a:normAutofit/>
          </a:bodyPr>
          <a:lstStyle/>
          <a:p>
            <a:r>
              <a:rPr lang="es-ES" sz="3600" b="1" dirty="0" smtClean="0"/>
              <a:t>CHAPTER OBJECTIVES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126852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533400"/>
            <a:ext cx="8042276" cy="5410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2C7C9F"/>
                </a:solidFill>
              </a:rPr>
              <a:t>The “Nutrition Facts”: </a:t>
            </a:r>
          </a:p>
          <a:p>
            <a:pPr>
              <a:buFontTx/>
              <a:buChar char="-"/>
            </a:pPr>
            <a:r>
              <a:rPr lang="en-US" dirty="0" smtClean="0"/>
              <a:t>Identify the serving size of the food </a:t>
            </a:r>
          </a:p>
          <a:p>
            <a:pPr>
              <a:buFontTx/>
              <a:buChar char="-"/>
            </a:pPr>
            <a:r>
              <a:rPr lang="en-US" dirty="0" smtClean="0"/>
              <a:t>List the total calories, calories from fat, total fat, saturated fat, trans fat, cholesterol, sodium, total carbohydrate, dietary fiber, sugars, and protein per serving of the </a:t>
            </a:r>
            <a:r>
              <a:rPr lang="es-ES" dirty="0" err="1" smtClean="0"/>
              <a:t>food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r>
              <a:rPr lang="en-US" dirty="0" smtClean="0"/>
              <a:t>The amounts of nutrients are given by:</a:t>
            </a:r>
          </a:p>
          <a:p>
            <a:pPr>
              <a:buFontTx/>
              <a:buChar char="-"/>
            </a:pPr>
            <a:r>
              <a:rPr lang="en-US" dirty="0" smtClean="0"/>
              <a:t>weight</a:t>
            </a:r>
          </a:p>
          <a:p>
            <a:pPr>
              <a:buFontTx/>
              <a:buChar char="-"/>
            </a:pPr>
            <a:r>
              <a:rPr lang="en-US" dirty="0"/>
              <a:t>P</a:t>
            </a:r>
            <a:r>
              <a:rPr lang="en-US" dirty="0" smtClean="0"/>
              <a:t>ercent of the Daily Value (DV). </a:t>
            </a:r>
          </a:p>
          <a:p>
            <a:endParaRPr lang="en-US" b="1" dirty="0" smtClean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2400" smtClean="0"/>
              <a:pPr/>
              <a:t>20</a:t>
            </a:fld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609600"/>
            <a:ext cx="8042276" cy="5334001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The percentage of nutrient from the the DVs help consumers see how a food fits into their overall diet.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Example:</a:t>
            </a:r>
          </a:p>
          <a:p>
            <a:pPr marL="0" indent="0">
              <a:buNone/>
            </a:pPr>
            <a:r>
              <a:rPr lang="en-US" dirty="0" smtClean="0"/>
              <a:t>One food provides 10% of the DV for fiber</a:t>
            </a:r>
            <a:r>
              <a:rPr lang="en-US" dirty="0" smtClean="0">
                <a:sym typeface="Wingdings"/>
              </a:rPr>
              <a:t> means this serving of food provides 10 % of the fiber recommended for a 2000 kcal diet</a:t>
            </a:r>
            <a:endParaRPr lang="en-US" dirty="0" smtClean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2400" smtClean="0"/>
              <a:pPr/>
              <a:t>21</a:t>
            </a:fld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762000"/>
            <a:ext cx="8042276" cy="5181601"/>
          </a:xfrm>
        </p:spPr>
        <p:txBody>
          <a:bodyPr>
            <a:normAutofit/>
          </a:bodyPr>
          <a:lstStyle/>
          <a:p>
            <a:r>
              <a:rPr lang="en-US" b="1" dirty="0" smtClean="0"/>
              <a:t>Also..</a:t>
            </a:r>
          </a:p>
          <a:p>
            <a:pPr marL="0" indent="0">
              <a:buNone/>
            </a:pPr>
            <a:r>
              <a:rPr lang="en-US" dirty="0" smtClean="0"/>
              <a:t>- food labels often highlight certain characteristics of food that might drag the attention of the consumer, such as “low in calories” or “high in fiber.” </a:t>
            </a:r>
          </a:p>
          <a:p>
            <a:endParaRPr lang="en-US" b="1" dirty="0" smtClean="0"/>
          </a:p>
          <a:p>
            <a:r>
              <a:rPr lang="en-US" b="1" dirty="0" smtClean="0"/>
              <a:t>Also..</a:t>
            </a:r>
          </a:p>
          <a:p>
            <a:pPr>
              <a:buFontTx/>
              <a:buChar char="-"/>
            </a:pPr>
            <a:r>
              <a:rPr lang="en-US" dirty="0" smtClean="0"/>
              <a:t>Food labels </a:t>
            </a:r>
            <a:r>
              <a:rPr lang="en-GB" dirty="0" smtClean="0"/>
              <a:t>might also include health claims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/>
              <a:t>T</a:t>
            </a:r>
            <a:r>
              <a:rPr lang="en-US" dirty="0" smtClean="0"/>
              <a:t>he label on a package of oatmeal may claim that it helps to lower blood cholesterol.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2400" smtClean="0"/>
              <a:pPr/>
              <a:t>22</a:t>
            </a:fld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3583-D4B4-4B47-B795-AEA823D6C96F}" type="slidenum">
              <a:rPr lang="es-ES" sz="2400" smtClean="0"/>
              <a:pPr/>
              <a:t>23</a:t>
            </a:fld>
            <a:endParaRPr lang="es-E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0"/>
            <a:ext cx="6324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974"/>
            <a:ext cx="3709115" cy="65790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2006903"/>
            <a:ext cx="3567183" cy="22602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381000"/>
            <a:ext cx="2238375" cy="16348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800" y="4343400"/>
            <a:ext cx="54102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85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6" t="13146" r="24754" b="6250"/>
          <a:stretch/>
        </p:blipFill>
        <p:spPr bwMode="auto">
          <a:xfrm>
            <a:off x="304800" y="304800"/>
            <a:ext cx="84582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353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000" y="228600"/>
            <a:ext cx="8042276" cy="609600"/>
          </a:xfrm>
        </p:spPr>
        <p:txBody>
          <a:bodyPr/>
          <a:lstStyle/>
          <a:p>
            <a:r>
              <a:rPr lang="en-US" dirty="0" smtClean="0"/>
              <a:t>Page 89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1" t="14655" r="29722" b="4525"/>
          <a:stretch/>
        </p:blipFill>
        <p:spPr bwMode="auto">
          <a:xfrm>
            <a:off x="838200" y="762001"/>
            <a:ext cx="73152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170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042276" cy="687787"/>
          </a:xfrm>
        </p:spPr>
        <p:txBody>
          <a:bodyPr/>
          <a:lstStyle/>
          <a:p>
            <a:r>
              <a:rPr lang="en-US" dirty="0" smtClean="0"/>
              <a:t>Health claim on food label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9" t="26365" r="16656" b="5208"/>
          <a:stretch/>
        </p:blipFill>
        <p:spPr bwMode="auto">
          <a:xfrm>
            <a:off x="0" y="1371600"/>
            <a:ext cx="8915400" cy="5368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224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13" y="561975"/>
            <a:ext cx="3838575" cy="573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951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422556"/>
            <a:ext cx="8042276" cy="1336956"/>
          </a:xfrm>
        </p:spPr>
        <p:txBody>
          <a:bodyPr/>
          <a:lstStyle/>
          <a:p>
            <a:r>
              <a:rPr lang="es-ES" sz="3600" b="1" dirty="0" smtClean="0">
                <a:solidFill>
                  <a:srgbClr val="FF6600"/>
                </a:solidFill>
              </a:rPr>
              <a:t>My </a:t>
            </a:r>
            <a:r>
              <a:rPr lang="es-ES" sz="3600" b="1" dirty="0" err="1" smtClean="0">
                <a:solidFill>
                  <a:srgbClr val="FF6600"/>
                </a:solidFill>
              </a:rPr>
              <a:t>Pyramid</a:t>
            </a:r>
            <a:endParaRPr lang="es-ES" sz="3600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dirty="0" smtClean="0"/>
              <a:t>Another tool used to help people meet the dietary guidelines</a:t>
            </a:r>
          </a:p>
          <a:p>
            <a:pPr>
              <a:buFontTx/>
              <a:buChar char="•"/>
            </a:pPr>
            <a:r>
              <a:rPr lang="en-US" dirty="0" smtClean="0"/>
              <a:t>Divides food into five main  groups (grains, vegetables and fruits, milk, meat and beans and oils)</a:t>
            </a:r>
            <a:endParaRPr lang="en-US" dirty="0"/>
          </a:p>
          <a:p>
            <a:pPr>
              <a:buFontTx/>
              <a:buChar char="•"/>
            </a:pPr>
            <a:r>
              <a:rPr lang="en-US" dirty="0" smtClean="0"/>
              <a:t>Based on the nutrients that they provide</a:t>
            </a:r>
            <a:r>
              <a:rPr lang="en-US" dirty="0"/>
              <a:t> </a:t>
            </a: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Colored triangles</a:t>
            </a:r>
          </a:p>
          <a:p>
            <a:pPr>
              <a:buFontTx/>
              <a:buChar char="•"/>
            </a:pPr>
            <a:r>
              <a:rPr lang="en-US" dirty="0" smtClean="0"/>
              <a:t>The width of each triangle highlight the recommendations </a:t>
            </a:r>
            <a:r>
              <a:rPr lang="en-US" dirty="0"/>
              <a:t>for the amounts of food from each </a:t>
            </a:r>
            <a:r>
              <a:rPr lang="en-US" dirty="0" smtClean="0"/>
              <a:t>group</a:t>
            </a:r>
            <a:endParaRPr lang="en-US" dirty="0"/>
          </a:p>
          <a:p>
            <a:pPr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3583-D4B4-4B47-B795-AEA823D6C96F}" type="slidenum">
              <a:rPr lang="es-ES" sz="2400" smtClean="0"/>
              <a:pPr/>
              <a:t>29</a:t>
            </a:fld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304800"/>
            <a:ext cx="8042276" cy="1336956"/>
          </a:xfrm>
        </p:spPr>
        <p:txBody>
          <a:bodyPr>
            <a:normAutofit/>
          </a:bodyPr>
          <a:lstStyle/>
          <a:p>
            <a:r>
              <a:rPr lang="es-ES" sz="3600" b="1" dirty="0" err="1" smtClean="0"/>
              <a:t>DRIs</a:t>
            </a:r>
            <a:r>
              <a:rPr lang="es-ES" sz="3600" b="1" dirty="0" smtClean="0"/>
              <a:t>; </a:t>
            </a:r>
            <a:r>
              <a:rPr lang="es-ES" sz="3600" b="1" dirty="0" err="1" smtClean="0"/>
              <a:t>Dietary</a:t>
            </a:r>
            <a:r>
              <a:rPr lang="es-ES" sz="3600" b="1" dirty="0" smtClean="0"/>
              <a:t> Reference </a:t>
            </a:r>
            <a:r>
              <a:rPr lang="es-ES" sz="3600" b="1" dirty="0" err="1" smtClean="0"/>
              <a:t>Intake</a:t>
            </a:r>
            <a:r>
              <a:rPr lang="es-ES" sz="3600" b="1" dirty="0" smtClean="0"/>
              <a:t> </a:t>
            </a:r>
            <a:endParaRPr lang="es-E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DRIs include five sets of standards:</a:t>
            </a:r>
          </a:p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Estimated Average Requirements (</a:t>
            </a:r>
            <a:r>
              <a:rPr lang="en-US" b="1" dirty="0" smtClean="0"/>
              <a:t>EARs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Recommended Dietary Allowances (</a:t>
            </a:r>
            <a:r>
              <a:rPr lang="en-US" b="1" dirty="0" smtClean="0"/>
              <a:t>RDAs</a:t>
            </a:r>
            <a:r>
              <a:rPr lang="en-US" dirty="0" smtClean="0"/>
              <a:t>),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Adequate Intakes (</a:t>
            </a:r>
            <a:r>
              <a:rPr lang="en-US" b="1" dirty="0" smtClean="0"/>
              <a:t>AIs</a:t>
            </a:r>
            <a:r>
              <a:rPr lang="en-US" dirty="0" smtClean="0"/>
              <a:t>),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Estimated Energy Requirements (</a:t>
            </a:r>
            <a:r>
              <a:rPr lang="en-US" b="1" dirty="0" smtClean="0"/>
              <a:t>EERs</a:t>
            </a:r>
            <a:r>
              <a:rPr lang="en-US" dirty="0" smtClean="0"/>
              <a:t>), and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Tolerable </a:t>
            </a:r>
            <a:r>
              <a:rPr lang="es-ES" dirty="0" err="1" smtClean="0"/>
              <a:t>Upper</a:t>
            </a:r>
            <a:r>
              <a:rPr lang="es-ES" dirty="0" smtClean="0"/>
              <a:t> </a:t>
            </a:r>
            <a:r>
              <a:rPr lang="es-ES" dirty="0" err="1" smtClean="0"/>
              <a:t>Intake</a:t>
            </a:r>
            <a:r>
              <a:rPr lang="es-ES" dirty="0" smtClean="0"/>
              <a:t> </a:t>
            </a:r>
            <a:r>
              <a:rPr lang="es-ES" dirty="0" err="1" smtClean="0"/>
              <a:t>Levels</a:t>
            </a:r>
            <a:r>
              <a:rPr lang="es-ES" dirty="0" smtClean="0"/>
              <a:t> (</a:t>
            </a:r>
            <a:r>
              <a:rPr lang="es-ES" b="1" dirty="0" err="1" smtClean="0"/>
              <a:t>Upper</a:t>
            </a:r>
            <a:r>
              <a:rPr lang="es-ES" b="1" dirty="0" smtClean="0"/>
              <a:t> </a:t>
            </a:r>
            <a:r>
              <a:rPr lang="es-ES" b="1" dirty="0" err="1" smtClean="0"/>
              <a:t>Levels</a:t>
            </a:r>
            <a:r>
              <a:rPr lang="es-ES" dirty="0" smtClean="0"/>
              <a:t>,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b="1" dirty="0" err="1" smtClean="0"/>
              <a:t>ULs</a:t>
            </a:r>
            <a:r>
              <a:rPr lang="es-ES" dirty="0" smtClean="0"/>
              <a:t> )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3583-D4B4-4B47-B795-AEA823D6C96F}" type="slidenum">
              <a:rPr lang="es-ES" sz="2400" smtClean="0"/>
              <a:pPr/>
              <a:t>3</a:t>
            </a:fld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19200"/>
            <a:ext cx="8042276" cy="4724401"/>
          </a:xfrm>
        </p:spPr>
        <p:txBody>
          <a:bodyPr>
            <a:normAutofit/>
          </a:bodyPr>
          <a:lstStyle/>
          <a:p>
            <a:r>
              <a:rPr lang="en-US" dirty="0" smtClean="0"/>
              <a:t>Check the individualized pyramid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hlinkClick r:id="rId3"/>
              </a:rPr>
              <a:t>www.mypyramid.gov</a:t>
            </a:r>
            <a:endParaRPr lang="en-US" dirty="0" smtClean="0"/>
          </a:p>
          <a:p>
            <a:r>
              <a:rPr lang="en-US" dirty="0"/>
              <a:t>B</a:t>
            </a:r>
            <a:r>
              <a:rPr lang="en-US" dirty="0" smtClean="0"/>
              <a:t>ased on age, gender, activity,..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3583-D4B4-4B47-B795-AEA823D6C96F}" type="slidenum">
              <a:rPr lang="es-ES" sz="2400" smtClean="0"/>
              <a:pPr/>
              <a:t>30</a:t>
            </a:fld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www.cnpp.usda.gov/sites/default/files/archived_projects/FGPLargeGI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8200"/>
            <a:ext cx="6953250" cy="54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76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3583-D4B4-4B47-B795-AEA823D6C96F}" type="slidenum">
              <a:rPr lang="es-ES" sz="2400" smtClean="0"/>
              <a:pPr/>
              <a:t>32</a:t>
            </a:fld>
            <a:endParaRPr lang="es-E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9416"/>
            <a:ext cx="8534400" cy="659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0" t="9267" r="11910" b="6249"/>
          <a:stretch/>
        </p:blipFill>
        <p:spPr bwMode="auto">
          <a:xfrm>
            <a:off x="304801" y="228600"/>
            <a:ext cx="8610600" cy="618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44916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9" t="9267" r="19907" b="7759"/>
          <a:stretch/>
        </p:blipFill>
        <p:spPr bwMode="auto">
          <a:xfrm>
            <a:off x="304800" y="102475"/>
            <a:ext cx="8458200" cy="645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3149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3583-D4B4-4B47-B795-AEA823D6C96F}" type="slidenum">
              <a:rPr lang="es-ES" sz="2400" smtClean="0"/>
              <a:pPr/>
              <a:t>35</a:t>
            </a:fld>
            <a:endParaRPr lang="es-E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0"/>
            <a:ext cx="4267200" cy="6995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438400"/>
            <a:ext cx="4267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2133600"/>
            <a:ext cx="4191000" cy="353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953000" y="3505200"/>
            <a:ext cx="3962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Grains: 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/>
              <a:t> 1 slice of bread , 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/>
              <a:t> 1 cup of ready-to eat breakfast cereal. 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/>
              <a:t> or 1/ 2 cup cooked rice, pasta, or cooked cereal </a:t>
            </a:r>
          </a:p>
          <a:p>
            <a:endParaRPr lang="en-US" sz="2000" dirty="0" smtClean="0"/>
          </a:p>
          <a:p>
            <a:r>
              <a:rPr lang="en-US" sz="2000" dirty="0" smtClean="0"/>
              <a:t>counts as a one-ounce equivalent.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3583-D4B4-4B47-B795-AEA823D6C96F}" type="slidenum">
              <a:rPr lang="es-ES" sz="2400" smtClean="0"/>
              <a:pPr/>
              <a:t>36</a:t>
            </a:fld>
            <a:endParaRPr lang="es-E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67200" cy="692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219200"/>
            <a:ext cx="4191000" cy="353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600200"/>
            <a:ext cx="4267200" cy="990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572000" y="2743200"/>
            <a:ext cx="4343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/>
              <a:t>Vegetables: </a:t>
            </a:r>
          </a:p>
          <a:p>
            <a:pPr>
              <a:buFont typeface="Wingdings" pitchFamily="2" charset="2"/>
              <a:buChar char="ü"/>
            </a:pPr>
            <a:r>
              <a:rPr lang="en-US" sz="2000" b="1" i="1" dirty="0" smtClean="0"/>
              <a:t> 1 cup of raw or cooked vegetables or vegetable juice </a:t>
            </a:r>
          </a:p>
          <a:p>
            <a:pPr>
              <a:buFont typeface="Wingdings" pitchFamily="2" charset="2"/>
              <a:buChar char="ü"/>
            </a:pPr>
            <a:endParaRPr lang="en-US" sz="2000" b="1" i="1" dirty="0" smtClean="0"/>
          </a:p>
          <a:p>
            <a:pPr>
              <a:buFont typeface="Wingdings" pitchFamily="2" charset="2"/>
              <a:buChar char="ü"/>
            </a:pPr>
            <a:r>
              <a:rPr lang="en-US" sz="2000" b="1" i="1" dirty="0" smtClean="0"/>
              <a:t>or 2 cups of raw</a:t>
            </a:r>
          </a:p>
          <a:p>
            <a:r>
              <a:rPr lang="en-US" sz="2000" b="1" dirty="0" smtClean="0"/>
              <a:t>Leafy green vegetables 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counts as I cup.</a:t>
            </a:r>
            <a:endParaRPr lang="es-ES" sz="2000" b="1" dirty="0"/>
          </a:p>
        </p:txBody>
      </p:sp>
      <p:pic>
        <p:nvPicPr>
          <p:cNvPr id="13314" name="Picture 2" descr="http://www.thefoodguys.com/images/pinto%20bean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5334000"/>
            <a:ext cx="1524000" cy="1524000"/>
          </a:xfrm>
          <a:prstGeom prst="rect">
            <a:avLst/>
          </a:prstGeom>
          <a:noFill/>
        </p:spPr>
      </p:pic>
      <p:pic>
        <p:nvPicPr>
          <p:cNvPr id="13316" name="Picture 4" descr="http://img.21food.com/userimages/jyglobe/jyglobe$381658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05650" y="5327384"/>
            <a:ext cx="2038350" cy="1530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24600"/>
            <a:ext cx="990600" cy="365125"/>
          </a:xfrm>
        </p:spPr>
        <p:txBody>
          <a:bodyPr/>
          <a:lstStyle/>
          <a:p>
            <a:fld id="{C2363583-D4B4-4B47-B795-AEA823D6C96F}" type="slidenum">
              <a:rPr lang="es-ES" sz="2400" smtClean="0"/>
              <a:pPr/>
              <a:t>37</a:t>
            </a:fld>
            <a:endParaRPr lang="es-E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53000" cy="827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667000"/>
            <a:ext cx="376258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286000"/>
            <a:ext cx="4191000" cy="353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953000" y="3505200"/>
            <a:ext cx="3962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i="1" dirty="0" smtClean="0"/>
          </a:p>
          <a:p>
            <a:r>
              <a:rPr lang="en-US" sz="2400" b="1" i="1" dirty="0" smtClean="0"/>
              <a:t>Fruits: </a:t>
            </a:r>
          </a:p>
          <a:p>
            <a:pPr>
              <a:buFont typeface="Wingdings" pitchFamily="2" charset="2"/>
              <a:buChar char="ü"/>
            </a:pPr>
            <a:r>
              <a:rPr lang="en-US" sz="2400" i="1" dirty="0" smtClean="0"/>
              <a:t> 1 cup of fruit or 100% fruit juice</a:t>
            </a:r>
          </a:p>
          <a:p>
            <a:pPr>
              <a:buFont typeface="Wingdings" pitchFamily="2" charset="2"/>
              <a:buChar char="ü"/>
            </a:pPr>
            <a:endParaRPr lang="en-US" sz="2400" i="1" dirty="0" smtClean="0"/>
          </a:p>
          <a:p>
            <a:pPr>
              <a:buFont typeface="Wingdings" pitchFamily="2" charset="2"/>
              <a:buChar char="ü"/>
            </a:pPr>
            <a:r>
              <a:rPr lang="en-US" sz="2400" i="1" dirty="0" smtClean="0"/>
              <a:t>or 1/2 cup of dried fruit counts as 1 cup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3583-D4B4-4B47-B795-AEA823D6C96F}" type="slidenum">
              <a:rPr lang="es-ES" sz="2400" smtClean="0"/>
              <a:pPr/>
              <a:t>38</a:t>
            </a:fld>
            <a:endParaRPr lang="es-E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14800" cy="698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676400"/>
            <a:ext cx="4191000" cy="353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057400"/>
            <a:ext cx="3733800" cy="88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267200" y="3124200"/>
            <a:ext cx="4267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/>
              <a:t>Milk: </a:t>
            </a:r>
          </a:p>
          <a:p>
            <a:endParaRPr lang="en-US" sz="2400" i="1" dirty="0" smtClean="0"/>
          </a:p>
          <a:p>
            <a:pPr>
              <a:buFont typeface="Wingdings" pitchFamily="2" charset="2"/>
              <a:buChar char="ü"/>
            </a:pPr>
            <a:r>
              <a:rPr lang="en-US" sz="2400" i="1" dirty="0" smtClean="0"/>
              <a:t>1 cup of milk or yogurt. </a:t>
            </a:r>
          </a:p>
          <a:p>
            <a:pPr>
              <a:buFont typeface="Wingdings" pitchFamily="2" charset="2"/>
              <a:buChar char="ü"/>
            </a:pPr>
            <a:endParaRPr lang="en-US" sz="2400" i="1" dirty="0" smtClean="0"/>
          </a:p>
          <a:p>
            <a:pPr>
              <a:buFont typeface="Wingdings" pitchFamily="2" charset="2"/>
              <a:buChar char="ü"/>
            </a:pPr>
            <a:r>
              <a:rPr lang="en-US" sz="2400" i="1" dirty="0" smtClean="0"/>
              <a:t>1 1/2 ounces of  cheese, c</a:t>
            </a:r>
            <a:r>
              <a:rPr lang="en-US" sz="2400" dirty="0" smtClean="0"/>
              <a:t>ounts as one Cup .</a:t>
            </a:r>
            <a:endParaRPr lang="es-ES" sz="2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3583-D4B4-4B47-B795-AEA823D6C96F}" type="slidenum">
              <a:rPr lang="es-ES" sz="2400" smtClean="0"/>
              <a:pPr/>
              <a:t>39</a:t>
            </a:fld>
            <a:endParaRPr lang="es-E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24400" cy="7975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752600"/>
            <a:ext cx="397657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371600"/>
            <a:ext cx="4191000" cy="353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800600" y="251460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dirty="0" smtClean="0"/>
              <a:t>Meat and beans: </a:t>
            </a:r>
          </a:p>
          <a:p>
            <a:endParaRPr lang="en-US" i="1" dirty="0" smtClean="0"/>
          </a:p>
          <a:p>
            <a:r>
              <a:rPr lang="en-US" sz="2000" dirty="0" smtClean="0"/>
              <a:t>1 ounce of meat, poultry, or fish, </a:t>
            </a:r>
          </a:p>
          <a:p>
            <a:endParaRPr lang="en-US" sz="2000" dirty="0" smtClean="0"/>
          </a:p>
          <a:p>
            <a:r>
              <a:rPr lang="en-US" sz="2000" dirty="0" smtClean="0"/>
              <a:t>1 egg, </a:t>
            </a:r>
          </a:p>
          <a:p>
            <a:endParaRPr lang="en-US" sz="2000" dirty="0" smtClean="0"/>
          </a:p>
          <a:p>
            <a:r>
              <a:rPr lang="en-US" sz="2000" dirty="0" smtClean="0"/>
              <a:t>1 tablespoon of peanut butter,</a:t>
            </a:r>
          </a:p>
          <a:p>
            <a:endParaRPr lang="en-US" sz="2000" dirty="0" smtClean="0"/>
          </a:p>
          <a:p>
            <a:r>
              <a:rPr lang="en-US" sz="2000" dirty="0" smtClean="0"/>
              <a:t> I / 4 cup cooked dry beans, </a:t>
            </a:r>
          </a:p>
          <a:p>
            <a:endParaRPr lang="en-US" sz="2000" dirty="0" smtClean="0"/>
          </a:p>
          <a:p>
            <a:r>
              <a:rPr lang="en-US" sz="2000" dirty="0" smtClean="0"/>
              <a:t>or 1/ 2 ounce of nuts or seeds </a:t>
            </a:r>
          </a:p>
          <a:p>
            <a:endParaRPr lang="en-US" dirty="0" smtClean="0"/>
          </a:p>
          <a:p>
            <a:r>
              <a:rPr lang="en-US" dirty="0" smtClean="0"/>
              <a:t>counts as a one ounce </a:t>
            </a:r>
            <a:r>
              <a:rPr lang="es-ES" dirty="0" err="1" smtClean="0"/>
              <a:t>equivalent</a:t>
            </a:r>
            <a:r>
              <a:rPr lang="es-ES" dirty="0" smtClean="0"/>
              <a:t> 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6600"/>
                </a:solidFill>
              </a:rPr>
              <a:t>Estimated Average Requirements (EARs) </a:t>
            </a:r>
            <a:endParaRPr lang="es-ES" sz="3600" b="1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s-ES" dirty="0" err="1" smtClean="0"/>
              <a:t>Nutrient</a:t>
            </a:r>
            <a:r>
              <a:rPr lang="es-ES" dirty="0" smtClean="0"/>
              <a:t> </a:t>
            </a:r>
            <a:r>
              <a:rPr lang="es-ES" dirty="0" err="1" smtClean="0"/>
              <a:t>intake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estimated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meet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requirments</a:t>
            </a:r>
            <a:r>
              <a:rPr lang="es-ES" dirty="0" smtClean="0"/>
              <a:t> of a 50% of a </a:t>
            </a:r>
            <a:r>
              <a:rPr lang="es-ES" dirty="0" err="1" smtClean="0"/>
              <a:t>group</a:t>
            </a:r>
            <a:r>
              <a:rPr lang="es-ES" dirty="0" smtClean="0"/>
              <a:t> of </a:t>
            </a:r>
            <a:r>
              <a:rPr lang="es-ES" dirty="0" err="1" smtClean="0"/>
              <a:t>people</a:t>
            </a:r>
            <a:r>
              <a:rPr lang="es-ES" dirty="0"/>
              <a:t> </a:t>
            </a:r>
            <a:endParaRPr lang="es-ES" dirty="0" smtClean="0"/>
          </a:p>
          <a:p>
            <a:endParaRPr lang="es-ES" dirty="0"/>
          </a:p>
          <a:p>
            <a:r>
              <a:rPr lang="es-ES" dirty="0" err="1" smtClean="0"/>
              <a:t>Certain</a:t>
            </a:r>
            <a:r>
              <a:rPr lang="es-ES" dirty="0" smtClean="0"/>
              <a:t> </a:t>
            </a:r>
            <a:r>
              <a:rPr lang="es-ES" dirty="0" err="1" smtClean="0"/>
              <a:t>markers</a:t>
            </a:r>
            <a:r>
              <a:rPr lang="es-ES" dirty="0" smtClean="0"/>
              <a:t> are </a:t>
            </a:r>
            <a:r>
              <a:rPr lang="es-ES" dirty="0" err="1" smtClean="0"/>
              <a:t>used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set EAR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Such as: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</a:t>
            </a:r>
            <a:r>
              <a:rPr lang="en-US" dirty="0" smtClean="0"/>
              <a:t>ctivity of an enzyme in the body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Maintaining the physiological health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3583-D4B4-4B47-B795-AEA823D6C96F}" type="slidenum">
              <a:rPr lang="es-ES" sz="2400" smtClean="0"/>
              <a:pPr/>
              <a:t>4</a:t>
            </a:fld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59224"/>
          </a:xfrm>
        </p:spPr>
        <p:txBody>
          <a:bodyPr/>
          <a:lstStyle/>
          <a:p>
            <a:r>
              <a:rPr lang="en-US" dirty="0" smtClean="0"/>
              <a:t>My 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1625"/>
            <a:ext cx="9174692" cy="568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0505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2" t="10991" r="38325" b="18104"/>
          <a:stretch/>
        </p:blipFill>
        <p:spPr bwMode="auto">
          <a:xfrm>
            <a:off x="609600" y="228600"/>
            <a:ext cx="79248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09001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pyramids for subgroups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Image result for food pyramid for elder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219200"/>
            <a:ext cx="776922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36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7848600" cy="600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906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1"/>
            <a:ext cx="81534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89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1" t="21829" r="10002" b="18097"/>
          <a:stretch/>
        </p:blipFill>
        <p:spPr bwMode="auto">
          <a:xfrm>
            <a:off x="152400" y="228600"/>
            <a:ext cx="8991600" cy="632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8852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346356"/>
            <a:ext cx="8042276" cy="1336956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6600"/>
                </a:solidFill>
              </a:rPr>
              <a:t>Dietary Guidelines</a:t>
            </a:r>
            <a:endParaRPr lang="es-ES" sz="3600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MyPyramid was designed to help meet nutritional needs for the macro and micronutrients in our bodies (Carbohydrates, protein, fat, vitamins and minerals)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3583-D4B4-4B47-B795-AEA823D6C96F}" type="slidenum">
              <a:rPr lang="es-ES" sz="2400" smtClean="0"/>
              <a:pPr/>
              <a:t>46</a:t>
            </a:fld>
            <a:endParaRPr lang="es-ES" sz="24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457200"/>
            <a:ext cx="8042276" cy="6019800"/>
          </a:xfrm>
        </p:spPr>
        <p:txBody>
          <a:bodyPr>
            <a:normAutofit lnSpcReduction="10000"/>
          </a:bodyPr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Dietary</a:t>
            </a:r>
            <a:r>
              <a:rPr lang="es-ES" dirty="0" smtClean="0"/>
              <a:t> </a:t>
            </a:r>
            <a:r>
              <a:rPr lang="es-ES" dirty="0" err="1" smtClean="0"/>
              <a:t>Guidelines</a:t>
            </a:r>
            <a:r>
              <a:rPr lang="es-ES" dirty="0" smtClean="0"/>
              <a:t> </a:t>
            </a:r>
            <a:r>
              <a:rPr lang="en-US" dirty="0" smtClean="0"/>
              <a:t>are grouped into nine general topics: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Adequate nutrient intake within calorie needs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err="1"/>
              <a:t>W</a:t>
            </a:r>
            <a:r>
              <a:rPr lang="es-ES" dirty="0" err="1" smtClean="0"/>
              <a:t>eight</a:t>
            </a:r>
            <a:r>
              <a:rPr lang="es-ES" dirty="0" smtClean="0"/>
              <a:t> </a:t>
            </a:r>
            <a:r>
              <a:rPr lang="es-ES" dirty="0" err="1" smtClean="0"/>
              <a:t>management</a:t>
            </a:r>
            <a:endParaRPr lang="es-ES" dirty="0" smtClean="0"/>
          </a:p>
          <a:p>
            <a:pPr marL="514350" indent="-514350">
              <a:buFont typeface="+mj-lt"/>
              <a:buAutoNum type="arabicPeriod"/>
            </a:pPr>
            <a:r>
              <a:rPr lang="es-ES" dirty="0" err="1" smtClean="0"/>
              <a:t>Physical</a:t>
            </a:r>
            <a:r>
              <a:rPr lang="es-ES" dirty="0" smtClean="0"/>
              <a:t> </a:t>
            </a:r>
            <a:r>
              <a:rPr lang="es-ES" dirty="0" err="1" smtClean="0"/>
              <a:t>activity</a:t>
            </a:r>
            <a:endParaRPr lang="es-E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Specific food groups to  </a:t>
            </a:r>
            <a:r>
              <a:rPr lang="en-US" dirty="0" err="1" smtClean="0"/>
              <a:t>ecncourage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s-ES" dirty="0" err="1" smtClean="0"/>
              <a:t>Fats</a:t>
            </a:r>
            <a:endParaRPr lang="es-ES" dirty="0" smtClean="0"/>
          </a:p>
          <a:p>
            <a:pPr marL="514350" indent="-514350">
              <a:buFont typeface="+mj-lt"/>
              <a:buAutoNum type="arabicPeriod"/>
            </a:pPr>
            <a:r>
              <a:rPr lang="es-ES" dirty="0" err="1" smtClean="0"/>
              <a:t>Carbohvdrares</a:t>
            </a:r>
            <a:endParaRPr lang="es-ES" dirty="0" smtClean="0"/>
          </a:p>
          <a:p>
            <a:pPr marL="514350" indent="-514350">
              <a:buFont typeface="+mj-lt"/>
              <a:buAutoNum type="arabicPeriod"/>
            </a:pPr>
            <a:r>
              <a:rPr lang="es-ES" dirty="0" err="1" smtClean="0"/>
              <a:t>Sodium</a:t>
            </a:r>
            <a:r>
              <a:rPr lang="es-ES" dirty="0" smtClean="0"/>
              <a:t> and </a:t>
            </a:r>
            <a:r>
              <a:rPr lang="es-ES" dirty="0" err="1" smtClean="0"/>
              <a:t>potassium</a:t>
            </a:r>
            <a:endParaRPr lang="es-ES" dirty="0" smtClean="0"/>
          </a:p>
          <a:p>
            <a:pPr marL="514350" indent="-514350">
              <a:buFont typeface="+mj-lt"/>
              <a:buAutoNum type="arabicPeriod"/>
            </a:pPr>
            <a:r>
              <a:rPr lang="es-ES" dirty="0" err="1" smtClean="0"/>
              <a:t>Alcoholic</a:t>
            </a:r>
            <a:r>
              <a:rPr lang="es-ES" dirty="0" smtClean="0"/>
              <a:t> </a:t>
            </a:r>
            <a:r>
              <a:rPr lang="es-ES" dirty="0" err="1" smtClean="0"/>
              <a:t>beverages</a:t>
            </a:r>
            <a:endParaRPr lang="es-ES" dirty="0" smtClean="0"/>
          </a:p>
          <a:p>
            <a:pPr marL="514350" indent="-514350">
              <a:buFont typeface="+mj-lt"/>
              <a:buAutoNum type="arabicPeriod"/>
            </a:pPr>
            <a:r>
              <a:rPr lang="es-ES" dirty="0" err="1" smtClean="0"/>
              <a:t>Food</a:t>
            </a:r>
            <a:r>
              <a:rPr lang="es-ES" dirty="0" smtClean="0"/>
              <a:t> Safety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3583-D4B4-4B47-B795-AEA823D6C96F}" type="slidenum">
              <a:rPr lang="es-ES" sz="2400" smtClean="0"/>
              <a:pPr/>
              <a:t>47</a:t>
            </a:fld>
            <a:endParaRPr lang="es-E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791200" y="5334000"/>
            <a:ext cx="3232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</a:rPr>
              <a:t>Not Chronic diseases!!</a:t>
            </a:r>
            <a:endParaRPr lang="en-US" sz="2000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41556"/>
            <a:ext cx="8042276" cy="1336956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Adequate nutrients within energy needs</a:t>
            </a:r>
            <a:endParaRPr lang="es-E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464819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Varied nutrient dense food and drinks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Choose food that are low in saturated fat, trans fat, cholesterol, added sugars, salt and alcohol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Balanced diet to meet the recommended nutrients with the energy needs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3583-D4B4-4B47-B795-AEA823D6C96F}" type="slidenum">
              <a:rPr lang="es-ES" sz="2400" smtClean="0"/>
              <a:pPr/>
              <a:t>48</a:t>
            </a:fld>
            <a:endParaRPr lang="es-ES" sz="24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415644"/>
            <a:ext cx="8042276" cy="1336956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/>
            </a:r>
            <a:br>
              <a:rPr lang="es-ES" b="1" dirty="0" smtClean="0"/>
            </a:br>
            <a:r>
              <a:rPr lang="en-US" sz="4000" b="1" dirty="0" smtClean="0"/>
              <a:t>Weight</a:t>
            </a:r>
            <a:r>
              <a:rPr lang="es-ES" sz="4000" b="1" dirty="0" smtClean="0"/>
              <a:t> </a:t>
            </a:r>
            <a:r>
              <a:rPr lang="es-ES" sz="4000" b="1" dirty="0"/>
              <a:t>M</a:t>
            </a:r>
            <a:r>
              <a:rPr lang="es-ES" sz="4000" b="1" dirty="0" smtClean="0"/>
              <a:t>anagement</a:t>
            </a:r>
            <a:r>
              <a:rPr lang="es-ES" b="1" dirty="0" smtClean="0"/>
              <a:t/>
            </a:r>
            <a:br>
              <a:rPr lang="es-ES" b="1" dirty="0" smtClean="0"/>
            </a:b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Maintain body weight in the normal range; this can be ach</a:t>
            </a:r>
            <a:r>
              <a:rPr lang="en-US" dirty="0" err="1" smtClean="0"/>
              <a:t>ie</a:t>
            </a:r>
            <a:r>
              <a:rPr lang="en-GB" dirty="0" err="1" smtClean="0"/>
              <a:t>ved</a:t>
            </a:r>
            <a:r>
              <a:rPr lang="en-GB" dirty="0" smtClean="0"/>
              <a:t> by make the energy intake equals energy expended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Physical activity</a:t>
            </a:r>
            <a:endParaRPr lang="es-E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3583-D4B4-4B47-B795-AEA823D6C96F}" type="slidenum">
              <a:rPr lang="es-ES" sz="2400" smtClean="0"/>
              <a:pPr/>
              <a:t>49</a:t>
            </a:fld>
            <a:endParaRPr lang="es-E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914400"/>
            <a:ext cx="8042276" cy="5029201"/>
          </a:xfrm>
        </p:spPr>
        <p:txBody>
          <a:bodyPr>
            <a:normAutofit/>
          </a:bodyPr>
          <a:lstStyle/>
          <a:p>
            <a:r>
              <a:rPr lang="en-GB" dirty="0" smtClean="0"/>
              <a:t>No functional marker</a:t>
            </a:r>
            <a:r>
              <a:rPr lang="en-US" dirty="0" smtClean="0">
                <a:sym typeface="Wingdings"/>
              </a:rPr>
              <a:t> No EAR</a:t>
            </a:r>
            <a:endParaRPr lang="es-ES" dirty="0" smtClean="0"/>
          </a:p>
          <a:p>
            <a:endParaRPr lang="es-ES" dirty="0" smtClean="0"/>
          </a:p>
          <a:p>
            <a:r>
              <a:rPr lang="en-US" dirty="0" smtClean="0"/>
              <a:t>50 % of the population will not receive the required nutrient using the EAR</a:t>
            </a:r>
          </a:p>
          <a:p>
            <a:endParaRPr lang="en-US" dirty="0" smtClean="0"/>
          </a:p>
          <a:p>
            <a:r>
              <a:rPr lang="en-US" dirty="0" smtClean="0"/>
              <a:t>EAR are used to assess the needs or groups and not individuals </a:t>
            </a:r>
            <a:r>
              <a:rPr lang="en-US" dirty="0" smtClean="0">
                <a:solidFill>
                  <a:srgbClr val="FF0000"/>
                </a:solidFill>
              </a:rPr>
              <a:t>(Why?)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3583-D4B4-4B47-B795-AEA823D6C96F}" type="slidenum">
              <a:rPr lang="es-ES" sz="2400" smtClean="0"/>
              <a:pPr/>
              <a:t>5</a:t>
            </a:fld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 smtClean="0"/>
              <a:t>Physical</a:t>
            </a:r>
            <a:r>
              <a:rPr lang="es-ES" b="1" dirty="0" smtClean="0"/>
              <a:t> </a:t>
            </a:r>
            <a:r>
              <a:rPr lang="es-ES" b="1" dirty="0" err="1" smtClean="0"/>
              <a:t>Activity</a:t>
            </a:r>
            <a:endParaRPr lang="es-E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Regular exercise to prevent sedentary lifestyle, improve living (body weight, psychological side)</a:t>
            </a:r>
          </a:p>
          <a:p>
            <a:pPr marL="514350" indent="-514350">
              <a:buFont typeface="+mj-lt"/>
              <a:buAutoNum type="arabicPeriod"/>
            </a:pPr>
            <a:endParaRPr lang="es-E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Reduce risk of chronic diseases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30 minutes of a daily moderate activity</a:t>
            </a:r>
          </a:p>
          <a:p>
            <a:pPr>
              <a:buFontTx/>
              <a:buChar char="-"/>
            </a:pPr>
            <a:r>
              <a:rPr lang="en-US" dirty="0" smtClean="0"/>
              <a:t>Increase the duration or intensity if needed (60 </a:t>
            </a:r>
            <a:r>
              <a:rPr lang="en-US" dirty="0" err="1" smtClean="0"/>
              <a:t>mins</a:t>
            </a:r>
            <a:r>
              <a:rPr lang="en-US" dirty="0" smtClean="0"/>
              <a:t> for a gradual weight loss)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3583-D4B4-4B47-B795-AEA823D6C96F}" type="slidenum">
              <a:rPr lang="es-ES" sz="2400" smtClean="0"/>
              <a:pPr/>
              <a:t>50</a:t>
            </a:fld>
            <a:endParaRPr lang="es-ES" sz="24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63244"/>
            <a:ext cx="8042276" cy="1336956"/>
          </a:xfrm>
        </p:spPr>
        <p:txBody>
          <a:bodyPr>
            <a:normAutofit fontScale="90000"/>
          </a:bodyPr>
          <a:lstStyle/>
          <a:p>
            <a:r>
              <a:rPr lang="es-ES" sz="4000" b="1" dirty="0" err="1" smtClean="0"/>
              <a:t>Food</a:t>
            </a:r>
            <a:r>
              <a:rPr lang="es-ES" sz="4000" b="1" dirty="0" smtClean="0"/>
              <a:t> </a:t>
            </a:r>
            <a:r>
              <a:rPr lang="es-ES" sz="4000" b="1" dirty="0" err="1" smtClean="0"/>
              <a:t>groups</a:t>
            </a:r>
            <a:r>
              <a:rPr lang="es-ES" sz="4000" b="1" dirty="0" smtClean="0"/>
              <a:t> </a:t>
            </a:r>
            <a:r>
              <a:rPr lang="es-ES" sz="4000" b="1" dirty="0" err="1" smtClean="0"/>
              <a:t>to</a:t>
            </a:r>
            <a:r>
              <a:rPr lang="es-ES" sz="4000" b="1" dirty="0" smtClean="0"/>
              <a:t> </a:t>
            </a:r>
            <a:r>
              <a:rPr lang="es-ES" sz="4000" b="1" dirty="0" err="1" smtClean="0"/>
              <a:t>encourage</a:t>
            </a:r>
            <a:r>
              <a:rPr lang="es-ES" b="1" dirty="0" smtClean="0"/>
              <a:t/>
            </a:r>
            <a:br>
              <a:rPr lang="es-ES" b="1" dirty="0" smtClean="0"/>
            </a:br>
            <a:endParaRPr lang="es-E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Sufficient amounts of fruits and vegetables</a:t>
            </a:r>
          </a:p>
          <a:p>
            <a:pPr>
              <a:buFontTx/>
              <a:buChar char="-"/>
            </a:pPr>
            <a:r>
              <a:rPr lang="en-US" dirty="0" smtClean="0"/>
              <a:t>Two cups of fruit and two and a half cups of vegetables per for a 2000 kcal of a daily energy intake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dirty="0" smtClean="0"/>
              <a:t>Variety </a:t>
            </a:r>
          </a:p>
          <a:p>
            <a:pPr>
              <a:buFontTx/>
              <a:buChar char="-"/>
            </a:pPr>
            <a:r>
              <a:rPr lang="en-US" dirty="0" smtClean="0"/>
              <a:t>Five groups of vegetables (</a:t>
            </a:r>
            <a:r>
              <a:rPr lang="es-ES" dirty="0" err="1" smtClean="0"/>
              <a:t>dark</a:t>
            </a:r>
            <a:r>
              <a:rPr lang="es-ES" dirty="0" smtClean="0"/>
              <a:t> </a:t>
            </a:r>
            <a:r>
              <a:rPr lang="es-ES" dirty="0" err="1"/>
              <a:t>green</a:t>
            </a:r>
            <a:r>
              <a:rPr lang="es-ES" dirty="0"/>
              <a:t> vegetables, </a:t>
            </a:r>
            <a:r>
              <a:rPr lang="es-ES" dirty="0" err="1" smtClean="0"/>
              <a:t>orange</a:t>
            </a:r>
            <a:r>
              <a:rPr lang="es-ES" dirty="0" smtClean="0"/>
              <a:t> </a:t>
            </a:r>
            <a:r>
              <a:rPr lang="es-ES" dirty="0"/>
              <a:t>vegetables</a:t>
            </a:r>
            <a:r>
              <a:rPr lang="es-ES" dirty="0" smtClean="0"/>
              <a:t>, </a:t>
            </a:r>
            <a:r>
              <a:rPr lang="es-ES" dirty="0" err="1" smtClean="0"/>
              <a:t>legumes</a:t>
            </a:r>
            <a:r>
              <a:rPr lang="es-ES" dirty="0"/>
              <a:t>, </a:t>
            </a:r>
            <a:r>
              <a:rPr lang="es-ES" dirty="0" err="1"/>
              <a:t>s</a:t>
            </a:r>
            <a:r>
              <a:rPr lang="es-ES" dirty="0" err="1" smtClean="0"/>
              <a:t>tarchy</a:t>
            </a:r>
            <a:r>
              <a:rPr lang="es-ES" dirty="0" smtClean="0"/>
              <a:t> </a:t>
            </a:r>
            <a:r>
              <a:rPr lang="es-ES" dirty="0"/>
              <a:t>vegetables, </a:t>
            </a:r>
            <a:r>
              <a:rPr lang="es-ES" dirty="0" smtClean="0"/>
              <a:t>and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smtClean="0"/>
              <a:t>vegetable.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s-ES" dirty="0" err="1" smtClean="0"/>
              <a:t>Whole</a:t>
            </a:r>
            <a:r>
              <a:rPr lang="es-ES" dirty="0" smtClean="0"/>
              <a:t> </a:t>
            </a:r>
            <a:r>
              <a:rPr lang="es-ES" dirty="0" err="1" smtClean="0"/>
              <a:t>grains</a:t>
            </a:r>
            <a:r>
              <a:rPr lang="es-ES" dirty="0" smtClean="0"/>
              <a:t> (</a:t>
            </a:r>
            <a:r>
              <a:rPr lang="es-ES" dirty="0" err="1" smtClean="0"/>
              <a:t>half</a:t>
            </a:r>
            <a:r>
              <a:rPr lang="es-ES" dirty="0"/>
              <a:t>)</a:t>
            </a:r>
            <a:endParaRPr lang="es-ES" dirty="0" smtClean="0"/>
          </a:p>
          <a:p>
            <a:pPr>
              <a:buFontTx/>
              <a:buChar char="-"/>
            </a:pPr>
            <a:endParaRPr lang="es-E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3583-D4B4-4B47-B795-AEA823D6C96F}" type="slidenum">
              <a:rPr lang="es-ES" sz="2400" smtClean="0"/>
              <a:pPr/>
              <a:t>51</a:t>
            </a:fld>
            <a:endParaRPr lang="es-ES" sz="24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346356"/>
            <a:ext cx="8042276" cy="1336956"/>
          </a:xfrm>
        </p:spPr>
        <p:txBody>
          <a:bodyPr/>
          <a:lstStyle/>
          <a:p>
            <a:r>
              <a:rPr lang="es-ES" sz="3600" b="1" dirty="0" err="1" smtClean="0"/>
              <a:t>Fat</a:t>
            </a:r>
            <a:endParaRPr lang="es-E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Consume less than 10 % of energy intake From saturated fatty acids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Consume less than 300 mg per day of cholesterol  (</a:t>
            </a:r>
            <a:r>
              <a:rPr lang="en-US" dirty="0" smtClean="0">
                <a:solidFill>
                  <a:srgbClr val="FF0000"/>
                </a:solidFill>
              </a:rPr>
              <a:t>updated Feb. 2019 JAMA)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Keep trans fatty acid consumption as low as possible.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Keep the total fat intake between 20 to 35% of energy intake.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3583-D4B4-4B47-B795-AEA823D6C96F}" type="slidenum">
              <a:rPr lang="es-ES" sz="2400" smtClean="0"/>
              <a:pPr/>
              <a:t>52</a:t>
            </a:fld>
            <a:endParaRPr lang="es-ES" sz="24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381000"/>
            <a:ext cx="8042276" cy="1336956"/>
          </a:xfrm>
        </p:spPr>
        <p:txBody>
          <a:bodyPr/>
          <a:lstStyle/>
          <a:p>
            <a:r>
              <a:rPr lang="es-ES" sz="3600" b="1" dirty="0" err="1" smtClean="0"/>
              <a:t>Carbohydrates</a:t>
            </a:r>
            <a:endParaRPr lang="es-E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Choose fiber-rich food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Choose low- added sugar food and beverages</a:t>
            </a:r>
          </a:p>
          <a:p>
            <a:pPr marL="514350" indent="-514350">
              <a:buFont typeface="+mj-lt"/>
              <a:buAutoNum type="arabicPeriod"/>
            </a:pPr>
            <a:endParaRPr lang="es-E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Oral hygiene to reduce the incidence of dental caries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3583-D4B4-4B47-B795-AEA823D6C96F}" type="slidenum">
              <a:rPr lang="es-ES" sz="2400" smtClean="0"/>
              <a:pPr/>
              <a:t>53</a:t>
            </a:fld>
            <a:endParaRPr lang="es-ES" sz="24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228600"/>
            <a:ext cx="8042276" cy="1336956"/>
          </a:xfrm>
        </p:spPr>
        <p:txBody>
          <a:bodyPr/>
          <a:lstStyle/>
          <a:p>
            <a:r>
              <a:rPr lang="es-ES" sz="3600" b="1" dirty="0" err="1" smtClean="0"/>
              <a:t>Sodium</a:t>
            </a:r>
            <a:r>
              <a:rPr lang="es-ES" sz="3600" b="1" dirty="0" smtClean="0"/>
              <a:t> and </a:t>
            </a:r>
            <a:r>
              <a:rPr lang="es-ES" sz="3600" b="1" dirty="0" err="1" smtClean="0"/>
              <a:t>potassium</a:t>
            </a:r>
            <a:endParaRPr lang="es-E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Consume less than 2300 mg of sodium per day</a:t>
            </a:r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Salt to sodium???)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little salt when preparing or choosing food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Consume potassium- rich foods, such as </a:t>
            </a:r>
            <a:r>
              <a:rPr lang="es-ES" dirty="0" err="1" smtClean="0"/>
              <a:t>fruits</a:t>
            </a:r>
            <a:r>
              <a:rPr lang="es-ES" dirty="0" smtClean="0"/>
              <a:t> and vegetables.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3583-D4B4-4B47-B795-AEA823D6C96F}" type="slidenum">
              <a:rPr lang="es-ES" sz="2400" smtClean="0"/>
              <a:pPr/>
              <a:t>54</a:t>
            </a:fld>
            <a:endParaRPr lang="es-ES" sz="24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s-ES" sz="3600" b="1" dirty="0" err="1" smtClean="0"/>
              <a:t>Food</a:t>
            </a:r>
            <a:r>
              <a:rPr lang="es-ES" sz="3600" b="1" dirty="0" smtClean="0"/>
              <a:t> Safety</a:t>
            </a:r>
            <a:endParaRPr lang="es-E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4724399"/>
          </a:xfrm>
        </p:spPr>
        <p:txBody>
          <a:bodyPr>
            <a:normAutofit/>
          </a:bodyPr>
          <a:lstStyle/>
          <a:p>
            <a:r>
              <a:rPr lang="es-ES" dirty="0" err="1" smtClean="0"/>
              <a:t>Avoid</a:t>
            </a:r>
            <a:r>
              <a:rPr lang="es-ES" dirty="0" smtClean="0"/>
              <a:t> </a:t>
            </a:r>
            <a:r>
              <a:rPr lang="es-ES" dirty="0" err="1" smtClean="0"/>
              <a:t>microbial</a:t>
            </a:r>
            <a:r>
              <a:rPr lang="es-ES" dirty="0" smtClean="0"/>
              <a:t> </a:t>
            </a:r>
            <a:r>
              <a:rPr lang="es-ES" dirty="0" err="1" smtClean="0"/>
              <a:t>food</a:t>
            </a:r>
            <a:r>
              <a:rPr lang="es-ES" dirty="0" smtClean="0"/>
              <a:t> </a:t>
            </a:r>
            <a:r>
              <a:rPr lang="es-ES" dirty="0" err="1" smtClean="0"/>
              <a:t>contamination</a:t>
            </a:r>
            <a:endParaRPr lang="es-E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Clean hands, surfaces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Separate raw, cooked, and ready-to-eat in food </a:t>
            </a:r>
            <a:r>
              <a:rPr lang="en-US" dirty="0" err="1" smtClean="0"/>
              <a:t>preperation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Reach safe internal temperature when cooking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Refrigerate perishable food directly. 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err="1" smtClean="0"/>
              <a:t>Avoid</a:t>
            </a:r>
            <a:r>
              <a:rPr lang="es-ES" dirty="0" smtClean="0"/>
              <a:t> </a:t>
            </a:r>
            <a:r>
              <a:rPr lang="es-ES" dirty="0" err="1" smtClean="0"/>
              <a:t>eating</a:t>
            </a:r>
            <a:r>
              <a:rPr lang="es-ES" dirty="0" smtClean="0"/>
              <a:t> </a:t>
            </a:r>
            <a:r>
              <a:rPr lang="es-ES" dirty="0" err="1" smtClean="0"/>
              <a:t>raw</a:t>
            </a:r>
            <a:r>
              <a:rPr lang="es-ES" dirty="0" smtClean="0"/>
              <a:t> </a:t>
            </a:r>
            <a:r>
              <a:rPr lang="es-ES" dirty="0" err="1" smtClean="0"/>
              <a:t>milk</a:t>
            </a:r>
            <a:r>
              <a:rPr lang="es-ES" dirty="0" smtClean="0"/>
              <a:t>, </a:t>
            </a:r>
            <a:r>
              <a:rPr lang="es-ES" dirty="0" err="1"/>
              <a:t>r</a:t>
            </a:r>
            <a:r>
              <a:rPr lang="es-ES" dirty="0" err="1" smtClean="0"/>
              <a:t>aw</a:t>
            </a:r>
            <a:r>
              <a:rPr lang="es-ES" dirty="0" smtClean="0"/>
              <a:t>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partially</a:t>
            </a:r>
            <a:r>
              <a:rPr lang="es-ES" dirty="0" smtClean="0"/>
              <a:t> </a:t>
            </a:r>
            <a:r>
              <a:rPr lang="en-US" dirty="0" smtClean="0"/>
              <a:t>cooked eggs or row or </a:t>
            </a:r>
            <a:r>
              <a:rPr lang="en-US" dirty="0" err="1" smtClean="0"/>
              <a:t>undercocked</a:t>
            </a:r>
            <a:r>
              <a:rPr lang="en-US" dirty="0" smtClean="0"/>
              <a:t> meat and poultry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3583-D4B4-4B47-B795-AEA823D6C96F}" type="slidenum">
              <a:rPr lang="es-ES" sz="2400" smtClean="0"/>
              <a:pPr/>
              <a:t>55</a:t>
            </a:fld>
            <a:endParaRPr lang="es-E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600" b="1" dirty="0" err="1" smtClean="0">
                <a:solidFill>
                  <a:srgbClr val="FF6600"/>
                </a:solidFill>
              </a:rPr>
              <a:t>Recommended</a:t>
            </a:r>
            <a:r>
              <a:rPr lang="es-ES" sz="3600" b="1" dirty="0" smtClean="0">
                <a:solidFill>
                  <a:srgbClr val="FF6600"/>
                </a:solidFill>
              </a:rPr>
              <a:t> </a:t>
            </a:r>
            <a:r>
              <a:rPr lang="es-ES" sz="3600" b="1" dirty="0" err="1" smtClean="0">
                <a:solidFill>
                  <a:srgbClr val="FF6600"/>
                </a:solidFill>
              </a:rPr>
              <a:t>Dietary</a:t>
            </a:r>
            <a:r>
              <a:rPr lang="es-ES" sz="3600" b="1" dirty="0" smtClean="0">
                <a:solidFill>
                  <a:srgbClr val="FF6600"/>
                </a:solidFill>
              </a:rPr>
              <a:t> </a:t>
            </a:r>
            <a:r>
              <a:rPr lang="es-ES" sz="3600" b="1" dirty="0" err="1" smtClean="0">
                <a:solidFill>
                  <a:srgbClr val="FF6600"/>
                </a:solidFill>
              </a:rPr>
              <a:t>Allowances</a:t>
            </a:r>
            <a:r>
              <a:rPr lang="es-ES" sz="3600" b="1" dirty="0" smtClean="0">
                <a:solidFill>
                  <a:srgbClr val="FF6600"/>
                </a:solidFill>
              </a:rPr>
              <a:t> (</a:t>
            </a:r>
            <a:r>
              <a:rPr lang="es-ES" sz="3600" b="1" dirty="0" err="1" smtClean="0">
                <a:solidFill>
                  <a:srgbClr val="FF6600"/>
                </a:solidFill>
              </a:rPr>
              <a:t>RDAs</a:t>
            </a:r>
            <a:r>
              <a:rPr lang="es-ES" sz="3600" b="1" dirty="0" smtClean="0">
                <a:solidFill>
                  <a:srgbClr val="FF6600"/>
                </a:solidFill>
              </a:rPr>
              <a:t>)</a:t>
            </a:r>
            <a:endParaRPr lang="es-ES" sz="3600" b="1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/>
              <a:t>R</a:t>
            </a:r>
            <a:r>
              <a:rPr lang="en-US" dirty="0" smtClean="0"/>
              <a:t>epresent intake of a nutrient that is sufficient to meet the needs of nearly all individuals (</a:t>
            </a:r>
            <a:r>
              <a:rPr lang="en-US" b="1" dirty="0" smtClean="0"/>
              <a:t>97 to 98%</a:t>
            </a:r>
            <a:r>
              <a:rPr lang="en-US" dirty="0" smtClean="0"/>
              <a:t>) of a certain population </a:t>
            </a:r>
          </a:p>
          <a:p>
            <a:endParaRPr lang="en-US" dirty="0" smtClean="0"/>
          </a:p>
          <a:p>
            <a:r>
              <a:rPr lang="en-US" dirty="0" smtClean="0"/>
              <a:t>Used for intakes of diseases </a:t>
            </a:r>
            <a:r>
              <a:rPr lang="en-US" dirty="0"/>
              <a:t>and deficiency </a:t>
            </a:r>
            <a:r>
              <a:rPr lang="en-US" dirty="0" smtClean="0"/>
              <a:t>preventions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Tx/>
              <a:buChar char="-"/>
            </a:pP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3583-D4B4-4B47-B795-AEA823D6C96F}" type="slidenum">
              <a:rPr lang="es-ES" sz="2400" smtClean="0"/>
              <a:pPr/>
              <a:t>6</a:t>
            </a:fld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304800"/>
            <a:ext cx="8042276" cy="1336956"/>
          </a:xfrm>
        </p:spPr>
        <p:txBody>
          <a:bodyPr/>
          <a:lstStyle/>
          <a:p>
            <a:r>
              <a:rPr lang="en-US" sz="3600" b="1" dirty="0" smtClean="0"/>
              <a:t>Also…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Generally: RDAs are based on a multiple of the Estimated Average Requirements by 1.2: </a:t>
            </a:r>
          </a:p>
          <a:p>
            <a:pPr>
              <a:buFontTx/>
              <a:buChar char="-"/>
            </a:pPr>
            <a:r>
              <a:rPr lang="en-US" dirty="0"/>
              <a:t>RDA = EAR X 1.2</a:t>
            </a:r>
          </a:p>
          <a:p>
            <a:pPr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Used to evaluate the current intake of a specific nutrient </a:t>
            </a:r>
          </a:p>
          <a:p>
            <a:pPr>
              <a:buFontTx/>
              <a:buChar char="•"/>
            </a:pPr>
            <a:r>
              <a:rPr lang="en-US" dirty="0" smtClean="0"/>
              <a:t>Lower or higher intakes increase the risks of nutritional problems </a:t>
            </a:r>
          </a:p>
          <a:p>
            <a:pPr>
              <a:buFontTx/>
              <a:buChar char="•"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63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762000"/>
            <a:ext cx="8042276" cy="51816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err="1" smtClean="0">
                <a:solidFill>
                  <a:srgbClr val="FF6600"/>
                </a:solidFill>
              </a:rPr>
              <a:t>Example</a:t>
            </a:r>
            <a:r>
              <a:rPr lang="es-ES" dirty="0" smtClean="0">
                <a:solidFill>
                  <a:srgbClr val="FF6600"/>
                </a:solidFill>
              </a:rPr>
              <a:t>:</a:t>
            </a:r>
          </a:p>
          <a:p>
            <a:pPr>
              <a:buFontTx/>
              <a:buChar char="•"/>
            </a:pPr>
            <a:r>
              <a:rPr lang="es-ES" dirty="0" err="1" smtClean="0"/>
              <a:t>Vitamin</a:t>
            </a:r>
            <a:r>
              <a:rPr lang="es-ES" dirty="0" smtClean="0"/>
              <a:t> C:</a:t>
            </a:r>
          </a:p>
          <a:p>
            <a:pPr>
              <a:buFontTx/>
              <a:buChar char="•"/>
            </a:pP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importance</a:t>
            </a:r>
            <a:r>
              <a:rPr lang="es-ES" dirty="0" smtClean="0"/>
              <a:t> of </a:t>
            </a:r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: </a:t>
            </a:r>
            <a:r>
              <a:rPr lang="es-ES" dirty="0" err="1" smtClean="0"/>
              <a:t>immune</a:t>
            </a:r>
            <a:r>
              <a:rPr lang="es-ES" dirty="0" smtClean="0"/>
              <a:t> </a:t>
            </a:r>
            <a:r>
              <a:rPr lang="es-ES" dirty="0" err="1" smtClean="0"/>
              <a:t>system</a:t>
            </a:r>
            <a:r>
              <a:rPr lang="es-ES" dirty="0"/>
              <a:t> </a:t>
            </a:r>
            <a:r>
              <a:rPr lang="es-ES" dirty="0" smtClean="0"/>
              <a:t>(</a:t>
            </a:r>
            <a:r>
              <a:rPr lang="es-ES" dirty="0" err="1" smtClean="0"/>
              <a:t>component</a:t>
            </a:r>
            <a:r>
              <a:rPr lang="es-ES" dirty="0" smtClean="0"/>
              <a:t> of </a:t>
            </a:r>
            <a:r>
              <a:rPr lang="es-ES" dirty="0" err="1" smtClean="0"/>
              <a:t>white</a:t>
            </a:r>
            <a:r>
              <a:rPr lang="es-ES" dirty="0" smtClean="0"/>
              <a:t> </a:t>
            </a:r>
            <a:r>
              <a:rPr lang="es-ES" dirty="0" err="1" smtClean="0"/>
              <a:t>blood</a:t>
            </a:r>
            <a:r>
              <a:rPr lang="es-ES" dirty="0" smtClean="0"/>
              <a:t> </a:t>
            </a:r>
            <a:r>
              <a:rPr lang="es-ES" dirty="0" err="1" smtClean="0"/>
              <a:t>cells</a:t>
            </a:r>
            <a:r>
              <a:rPr lang="es-ES" dirty="0" smtClean="0"/>
              <a:t> </a:t>
            </a:r>
            <a:r>
              <a:rPr lang="en-US" dirty="0"/>
              <a:t>-</a:t>
            </a:r>
            <a:r>
              <a:rPr lang="es-ES" dirty="0" err="1" smtClean="0"/>
              <a:t>functional</a:t>
            </a:r>
            <a:r>
              <a:rPr lang="es-ES" dirty="0" smtClean="0"/>
              <a:t> </a:t>
            </a:r>
            <a:r>
              <a:rPr lang="es-ES" dirty="0" err="1" smtClean="0"/>
              <a:t>marker</a:t>
            </a:r>
            <a:r>
              <a:rPr lang="es-ES" dirty="0" smtClean="0"/>
              <a:t>-)</a:t>
            </a:r>
          </a:p>
          <a:p>
            <a:pPr>
              <a:buFontTx/>
              <a:buChar char="-"/>
            </a:pP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amount</a:t>
            </a:r>
            <a:r>
              <a:rPr lang="es-ES" dirty="0" smtClean="0"/>
              <a:t> </a:t>
            </a:r>
            <a:r>
              <a:rPr lang="es-ES" dirty="0" err="1" smtClean="0"/>
              <a:t>needed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prevent</a:t>
            </a:r>
            <a:r>
              <a:rPr lang="es-ES" dirty="0" smtClean="0"/>
              <a:t> </a:t>
            </a:r>
            <a:r>
              <a:rPr lang="es-ES" dirty="0" err="1" smtClean="0"/>
              <a:t>scurvy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10 mg</a:t>
            </a:r>
          </a:p>
          <a:p>
            <a:pPr>
              <a:buFontTx/>
              <a:buChar char="-"/>
            </a:pPr>
            <a:r>
              <a:rPr lang="es-ES" dirty="0" smtClean="0"/>
              <a:t>EAR: </a:t>
            </a:r>
            <a:r>
              <a:rPr lang="en-US" dirty="0"/>
              <a:t>on average, a daily intake of about 75 mg for men and about 60 mg for </a:t>
            </a:r>
            <a:r>
              <a:rPr lang="en-US" dirty="0" smtClean="0"/>
              <a:t>women</a:t>
            </a:r>
          </a:p>
          <a:p>
            <a:pPr>
              <a:buFontTx/>
              <a:buChar char="-"/>
            </a:pPr>
            <a:r>
              <a:rPr lang="en-US" dirty="0" smtClean="0"/>
              <a:t>Multiplied by 1.2 </a:t>
            </a:r>
            <a:r>
              <a:rPr lang="en-US" dirty="0" smtClean="0">
                <a:sym typeface="Wingdings"/>
              </a:rPr>
              <a:t> RDA: </a:t>
            </a:r>
            <a:r>
              <a:rPr lang="en-US" dirty="0" smtClean="0"/>
              <a:t>90 </a:t>
            </a:r>
            <a:r>
              <a:rPr lang="en-US" dirty="0"/>
              <a:t>mg/day for men and 75 mg/day for women.</a:t>
            </a:r>
            <a:endParaRPr lang="es-ES" dirty="0"/>
          </a:p>
          <a:p>
            <a:pPr>
              <a:buFontTx/>
              <a:buChar char="-"/>
            </a:pPr>
            <a:endParaRPr lang="es-ES" dirty="0"/>
          </a:p>
          <a:p>
            <a:pPr>
              <a:buFontTx/>
              <a:buChar char="-"/>
            </a:pPr>
            <a:endParaRPr lang="es-ES" dirty="0" smtClean="0"/>
          </a:p>
          <a:p>
            <a:pPr>
              <a:buFontTx/>
              <a:buChar char="-"/>
            </a:pPr>
            <a:endParaRPr lang="es-ES" u="sng" dirty="0" smtClean="0"/>
          </a:p>
          <a:p>
            <a:endParaRPr lang="en-US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3583-D4B4-4B47-B795-AEA823D6C96F}" type="slidenum">
              <a:rPr lang="es-ES" sz="2400" smtClean="0"/>
              <a:pPr/>
              <a:t>8</a:t>
            </a:fld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	</a:t>
            </a:r>
            <a:r>
              <a:rPr lang="es-ES" sz="4000" b="1" dirty="0" err="1" smtClean="0">
                <a:solidFill>
                  <a:srgbClr val="FF6600"/>
                </a:solidFill>
              </a:rPr>
              <a:t>Adequate</a:t>
            </a:r>
            <a:r>
              <a:rPr lang="es-ES" sz="4000" b="1" dirty="0" smtClean="0">
                <a:solidFill>
                  <a:srgbClr val="FF6600"/>
                </a:solidFill>
              </a:rPr>
              <a:t> </a:t>
            </a:r>
            <a:r>
              <a:rPr lang="es-ES" sz="4000" b="1" dirty="0" err="1" smtClean="0">
                <a:solidFill>
                  <a:srgbClr val="FF6600"/>
                </a:solidFill>
              </a:rPr>
              <a:t>Intakes</a:t>
            </a:r>
            <a:r>
              <a:rPr lang="es-ES" sz="4000" b="1" dirty="0" smtClean="0">
                <a:solidFill>
                  <a:srgbClr val="FF6600"/>
                </a:solidFill>
              </a:rPr>
              <a:t> (</a:t>
            </a:r>
            <a:r>
              <a:rPr lang="es-ES" sz="4000" b="1" dirty="0" err="1" smtClean="0">
                <a:solidFill>
                  <a:srgbClr val="FF6600"/>
                </a:solidFill>
              </a:rPr>
              <a:t>Als</a:t>
            </a:r>
            <a:r>
              <a:rPr lang="es-ES" sz="4000" b="1" dirty="0" smtClean="0">
                <a:solidFill>
                  <a:srgbClr val="FF6600"/>
                </a:solidFill>
              </a:rPr>
              <a:t>)</a:t>
            </a:r>
            <a:r>
              <a:rPr lang="es-ES" b="1" dirty="0" smtClean="0"/>
              <a:t/>
            </a:r>
            <a:br>
              <a:rPr lang="es-ES" b="1" dirty="0" smtClean="0"/>
            </a:br>
            <a:endParaRPr lang="es-E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AI are assigned to the nutrients that don</a:t>
            </a:r>
            <a:r>
              <a:rPr lang="fr-FR" dirty="0" smtClean="0"/>
              <a:t>’</a:t>
            </a:r>
            <a:r>
              <a:rPr lang="en-US" dirty="0" smtClean="0"/>
              <a:t>t have enough information to establish their EAR</a:t>
            </a:r>
          </a:p>
          <a:p>
            <a:endParaRPr lang="en-US" dirty="0" smtClean="0"/>
          </a:p>
          <a:p>
            <a:r>
              <a:rPr lang="en-US" dirty="0" smtClean="0"/>
              <a:t>Enough to maintain good nutritional status</a:t>
            </a:r>
          </a:p>
          <a:p>
            <a:endParaRPr lang="en-US" dirty="0" smtClean="0"/>
          </a:p>
          <a:p>
            <a:r>
              <a:rPr lang="en-US" dirty="0" smtClean="0"/>
              <a:t>Examples on nutrients with AI: essential </a:t>
            </a:r>
            <a:r>
              <a:rPr lang="en-US" dirty="0"/>
              <a:t>fatty acids</a:t>
            </a:r>
            <a:r>
              <a:rPr lang="en-US" dirty="0" smtClean="0"/>
              <a:t>, fiber</a:t>
            </a:r>
            <a:r>
              <a:rPr lang="en-US" dirty="0"/>
              <a:t>, </a:t>
            </a:r>
            <a:r>
              <a:rPr lang="en-US" dirty="0" smtClean="0"/>
              <a:t>vitamin </a:t>
            </a:r>
            <a:r>
              <a:rPr lang="en-US" dirty="0"/>
              <a:t>D, </a:t>
            </a:r>
            <a:r>
              <a:rPr lang="en-US" dirty="0" smtClean="0"/>
              <a:t>and </a:t>
            </a:r>
            <a:r>
              <a:rPr lang="en-US" dirty="0"/>
              <a:t>some minerals such as </a:t>
            </a:r>
            <a:r>
              <a:rPr lang="en-US" dirty="0" smtClean="0"/>
              <a:t>fluoride</a:t>
            </a:r>
            <a:r>
              <a:rPr lang="en-US" dirty="0"/>
              <a:t>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3583-D4B4-4B47-B795-AEA823D6C96F}" type="slidenum">
              <a:rPr lang="es-ES" sz="2400" smtClean="0"/>
              <a:pPr/>
              <a:t>9</a:t>
            </a:fld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1998</TotalTime>
  <Words>1548</Words>
  <Application>Microsoft Office PowerPoint</Application>
  <PresentationFormat>On-screen Show (4:3)</PresentationFormat>
  <Paragraphs>278</Paragraphs>
  <Slides>55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Breeze</vt:lpstr>
      <vt:lpstr> Dietary Reference Intakes</vt:lpstr>
      <vt:lpstr>CHAPTER OBJECTIVES</vt:lpstr>
      <vt:lpstr>DRIs; Dietary Reference Intake </vt:lpstr>
      <vt:lpstr>Estimated Average Requirements (EARs) </vt:lpstr>
      <vt:lpstr>PowerPoint Presentation</vt:lpstr>
      <vt:lpstr>Recommended Dietary Allowances (RDAs)</vt:lpstr>
      <vt:lpstr>Also…</vt:lpstr>
      <vt:lpstr>PowerPoint Presentation</vt:lpstr>
      <vt:lpstr> Adequate Intakes (Als) </vt:lpstr>
      <vt:lpstr>                    Estimated Energy Requirements (EERs)</vt:lpstr>
      <vt:lpstr>Tolerable Upper Intake Levels (ULs)</vt:lpstr>
      <vt:lpstr>PowerPoint Presentation</vt:lpstr>
      <vt:lpstr>PowerPoint Presentation</vt:lpstr>
      <vt:lpstr>PowerPoint Presentation</vt:lpstr>
      <vt:lpstr>However…</vt:lpstr>
      <vt:lpstr>Daily Values (DVs)</vt:lpstr>
      <vt:lpstr>No Excuse!</vt:lpstr>
      <vt:lpstr>Food labels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Page 89 </vt:lpstr>
      <vt:lpstr>Health claim on food label </vt:lpstr>
      <vt:lpstr>PowerPoint Presentation</vt:lpstr>
      <vt:lpstr>My Pyramid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My plate</vt:lpstr>
      <vt:lpstr>PowerPoint Presentation</vt:lpstr>
      <vt:lpstr>Food pyramids for subgroups </vt:lpstr>
      <vt:lpstr>PowerPoint Presentation</vt:lpstr>
      <vt:lpstr>PowerPoint Presentation</vt:lpstr>
      <vt:lpstr>PowerPoint Presentation</vt:lpstr>
      <vt:lpstr>Dietary Guidelines</vt:lpstr>
      <vt:lpstr>PowerPoint Presentation</vt:lpstr>
      <vt:lpstr>Adequate nutrients within energy needs</vt:lpstr>
      <vt:lpstr> Weight Management </vt:lpstr>
      <vt:lpstr>Physical Activity</vt:lpstr>
      <vt:lpstr>Food groups to encourage </vt:lpstr>
      <vt:lpstr>Fat</vt:lpstr>
      <vt:lpstr>Carbohydrates</vt:lpstr>
      <vt:lpstr>Sodium and potassium</vt:lpstr>
      <vt:lpstr>Food Safety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Dietary Reference Intakes (DRIs)</dc:title>
  <dc:creator>samer</dc:creator>
  <cp:lastModifiedBy>Google Tech</cp:lastModifiedBy>
  <cp:revision>57</cp:revision>
  <dcterms:created xsi:type="dcterms:W3CDTF">2012-03-14T19:02:41Z</dcterms:created>
  <dcterms:modified xsi:type="dcterms:W3CDTF">2020-02-04T09:30:16Z</dcterms:modified>
</cp:coreProperties>
</file>