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AE47EA2-0ADF-4E7E-A5BC-10470B8F0F33}"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7EA2-0ADF-4E7E-A5BC-10470B8F0F3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7EA2-0ADF-4E7E-A5BC-10470B8F0F3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47EA2-0ADF-4E7E-A5BC-10470B8F0F33}"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AE47EA2-0ADF-4E7E-A5BC-10470B8F0F33}"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47EA2-0ADF-4E7E-A5BC-10470B8F0F33}"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E47EA2-0ADF-4E7E-A5BC-10470B8F0F33}"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E47EA2-0ADF-4E7E-A5BC-10470B8F0F3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E47EA2-0ADF-4E7E-A5BC-10470B8F0F3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47EA2-0ADF-4E7E-A5BC-10470B8F0F33}"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36D78C-5A2D-4F23-877F-A18AB5C5D55C}" type="datetimeFigureOut">
              <a:rPr lang="en-GB" smtClean="0"/>
              <a:pPr/>
              <a:t>23/08/2012</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5AE47EA2-0ADF-4E7E-A5BC-10470B8F0F33}"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836D78C-5A2D-4F23-877F-A18AB5C5D55C}" type="datetimeFigureOut">
              <a:rPr lang="en-GB" smtClean="0"/>
              <a:pPr/>
              <a:t>23/08/2012</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AE47EA2-0ADF-4E7E-A5BC-10470B8F0F3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Dr. </a:t>
            </a:r>
            <a:r>
              <a:rPr lang="en-GB" dirty="0" err="1" smtClean="0"/>
              <a:t>Aidah</a:t>
            </a:r>
            <a:r>
              <a:rPr lang="en-GB" dirty="0" smtClean="0"/>
              <a:t> Abu </a:t>
            </a:r>
            <a:r>
              <a:rPr lang="en-GB" dirty="0" err="1" smtClean="0"/>
              <a:t>Elsoud</a:t>
            </a:r>
            <a:r>
              <a:rPr lang="en-GB" dirty="0" smtClean="0"/>
              <a:t> </a:t>
            </a:r>
            <a:r>
              <a:rPr lang="en-GB" dirty="0" err="1" smtClean="0"/>
              <a:t>Alkaissi</a:t>
            </a:r>
            <a:endParaRPr lang="en-GB" dirty="0" smtClean="0"/>
          </a:p>
          <a:p>
            <a:r>
              <a:rPr lang="en-GB" dirty="0" smtClean="0"/>
              <a:t>An-</a:t>
            </a:r>
            <a:r>
              <a:rPr lang="en-GB" dirty="0" err="1" smtClean="0"/>
              <a:t>Najah</a:t>
            </a:r>
            <a:r>
              <a:rPr lang="en-GB" dirty="0" smtClean="0"/>
              <a:t> National University</a:t>
            </a:r>
            <a:endParaRPr lang="en-GB" dirty="0"/>
          </a:p>
        </p:txBody>
      </p:sp>
      <p:sp>
        <p:nvSpPr>
          <p:cNvPr id="2" name="Title 1"/>
          <p:cNvSpPr>
            <a:spLocks noGrp="1"/>
          </p:cNvSpPr>
          <p:nvPr>
            <p:ph type="ctrTitle"/>
          </p:nvPr>
        </p:nvSpPr>
        <p:spPr/>
        <p:txBody>
          <a:bodyPr/>
          <a:lstStyle/>
          <a:p>
            <a:r>
              <a:rPr lang="en-GB" dirty="0" smtClean="0"/>
              <a:t>Employ evidence-based practice: key elements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lstStyle/>
          <a:p>
            <a:r>
              <a:rPr lang="en-GB" dirty="0" smtClean="0"/>
              <a:t>Ethical consideration</a:t>
            </a:r>
          </a:p>
          <a:p>
            <a:endParaRPr lang="en-GB" dirty="0" smtClean="0"/>
          </a:p>
          <a:p>
            <a:r>
              <a:rPr lang="en-GB" dirty="0" smtClean="0"/>
              <a:t>Research design and methods</a:t>
            </a:r>
          </a:p>
          <a:p>
            <a:r>
              <a:rPr lang="en-GB" dirty="0" smtClean="0"/>
              <a:t>A. Research design</a:t>
            </a:r>
          </a:p>
          <a:p>
            <a:pPr lvl="1"/>
            <a:r>
              <a:rPr lang="en-GB" dirty="0" smtClean="0"/>
              <a:t>Name the research </a:t>
            </a:r>
            <a:r>
              <a:rPr lang="en-GB" dirty="0" err="1" smtClean="0"/>
              <a:t>design.is</a:t>
            </a:r>
            <a:r>
              <a:rPr lang="en-GB" dirty="0" smtClean="0"/>
              <a:t> the study a </a:t>
            </a:r>
            <a:r>
              <a:rPr lang="en-GB" dirty="0" err="1" smtClean="0"/>
              <a:t>qualtitative</a:t>
            </a:r>
            <a:r>
              <a:rPr lang="en-GB" dirty="0" smtClean="0"/>
              <a:t> or qualitative, what specific designs (such as experimental, quasi-</a:t>
            </a:r>
            <a:r>
              <a:rPr lang="en-GB" dirty="0" err="1" smtClean="0"/>
              <a:t>experimental,descriptive,etc</a:t>
            </a:r>
            <a:r>
              <a:rPr lang="en-GB" dirty="0" smtClean="0"/>
              <a:t>) is being used</a:t>
            </a:r>
          </a:p>
          <a:p>
            <a:pPr lvl="1"/>
            <a:r>
              <a:rPr lang="en-GB" dirty="0" smtClean="0"/>
              <a:t>Provide an adequate rationale for choosing the research design</a:t>
            </a:r>
          </a:p>
          <a:p>
            <a:pPr lvl="1"/>
            <a:r>
              <a:rPr lang="en-GB" dirty="0" smtClean="0"/>
              <a:t>Identify independent and dependent variables (if experimental)</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Explain why variables were not designed as independent or dependent (if not an experimental study)</a:t>
            </a:r>
          </a:p>
          <a:p>
            <a:r>
              <a:rPr lang="en-GB" dirty="0" smtClean="0"/>
              <a:t>B. Sample and sample selection</a:t>
            </a:r>
          </a:p>
          <a:p>
            <a:r>
              <a:rPr lang="en-GB" dirty="0" smtClean="0"/>
              <a:t>1. name the sample population</a:t>
            </a:r>
          </a:p>
          <a:p>
            <a:r>
              <a:rPr lang="en-GB" dirty="0" smtClean="0"/>
              <a:t>2.provide sample criteria (inclusion &amp; exclusion criteria)</a:t>
            </a:r>
          </a:p>
          <a:p>
            <a:r>
              <a:rPr lang="en-GB" dirty="0" smtClean="0"/>
              <a:t>3. describe sample size using power analysis</a:t>
            </a:r>
          </a:p>
          <a:p>
            <a:r>
              <a:rPr lang="en-GB" dirty="0" smtClean="0"/>
              <a:t>4. Describe how those subjects who met the criteria were selected as study subjects (how were eligible subjects located)</a:t>
            </a:r>
          </a:p>
          <a:p>
            <a:r>
              <a:rPr lang="en-GB" dirty="0" smtClean="0"/>
              <a:t>5. if applicable describe how groups or treatments were assigned</a:t>
            </a:r>
          </a:p>
          <a:p>
            <a:r>
              <a:rPr lang="en-GB" dirty="0" smtClean="0"/>
              <a:t>6.name and justify the sampling method</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C. Setting</a:t>
            </a:r>
          </a:p>
          <a:p>
            <a:r>
              <a:rPr lang="en-GB" dirty="0" smtClean="0"/>
              <a:t>Briefly describe the setting for the study</a:t>
            </a:r>
          </a:p>
          <a:p>
            <a:r>
              <a:rPr lang="en-GB" dirty="0" smtClean="0"/>
              <a:t>D. Measurement and instrumentation</a:t>
            </a:r>
          </a:p>
          <a:p>
            <a:r>
              <a:rPr lang="en-GB" dirty="0" smtClean="0"/>
              <a:t>1. discuss origin and type of measurement instruments</a:t>
            </a:r>
          </a:p>
          <a:p>
            <a:r>
              <a:rPr lang="en-GB" dirty="0" smtClean="0"/>
              <a:t>Describe why the instruments are clearly appropriate to study the problem (i.e.  Why the instrument can produce data that can answer the study question)</a:t>
            </a:r>
          </a:p>
          <a:p>
            <a:r>
              <a:rPr lang="en-GB" dirty="0" smtClean="0"/>
              <a:t>Ensure that the instrument is compatible with the conceptual/theoretical framework</a:t>
            </a:r>
          </a:p>
          <a:p>
            <a:r>
              <a:rPr lang="en-GB" dirty="0" smtClean="0"/>
              <a:t>If an instrument was developed, describe how it was developed, how it was tested for reliability/validity, and </a:t>
            </a:r>
            <a:r>
              <a:rPr lang="en-GB" dirty="0" err="1" smtClean="0"/>
              <a:t>itspilot</a:t>
            </a:r>
            <a:r>
              <a:rPr lang="en-GB" dirty="0" smtClean="0"/>
              <a:t> use</a:t>
            </a:r>
          </a:p>
          <a:p>
            <a:r>
              <a:rPr lang="en-GB" dirty="0" smtClean="0"/>
              <a:t>Describe the reliability and validity for the instrument. Evaluate and report relevant reliability and validity from previous research</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lstStyle/>
          <a:p>
            <a:r>
              <a:rPr lang="en-GB" dirty="0" smtClean="0"/>
              <a:t>Data collection</a:t>
            </a:r>
          </a:p>
          <a:p>
            <a:r>
              <a:rPr lang="en-GB" dirty="0" smtClean="0"/>
              <a:t>1. describe how access to facilities was obtained</a:t>
            </a:r>
          </a:p>
          <a:p>
            <a:r>
              <a:rPr lang="en-GB" dirty="0" smtClean="0"/>
              <a:t>2.  describe the data collection process and procedures chronologically and  clearly enough to allow for replication (describe so that a stranger could use this procedure and collect the data as intended</a:t>
            </a:r>
          </a:p>
          <a:p>
            <a:r>
              <a:rPr lang="en-GB" dirty="0" smtClean="0"/>
              <a:t>3. Note who collected the data and the training </a:t>
            </a:r>
            <a:r>
              <a:rPr lang="en-GB" dirty="0" err="1" smtClean="0"/>
              <a:t>required.provide</a:t>
            </a:r>
            <a:r>
              <a:rPr lang="en-GB" dirty="0" smtClean="0"/>
              <a:t> data  collection forms as required</a:t>
            </a:r>
          </a:p>
          <a:p>
            <a:r>
              <a:rPr lang="en-GB" dirty="0" smtClean="0"/>
              <a:t>4. describe control features of study procedures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lstStyle/>
          <a:p>
            <a:r>
              <a:rPr lang="en-GB" dirty="0" smtClean="0"/>
              <a:t>Data analysis</a:t>
            </a:r>
          </a:p>
          <a:p>
            <a:r>
              <a:rPr lang="en-GB" dirty="0" smtClean="0"/>
              <a:t>1. answer each hypothesis of study question according to a specific plan for each.</a:t>
            </a:r>
          </a:p>
          <a:p>
            <a:r>
              <a:rPr lang="en-GB" dirty="0" smtClean="0"/>
              <a:t>2. identify appropriate statistical tests and the rationale for their use in analysing each study question or hypothesis and participants demographic data. Include level of measurement of each variable and selected level of significance.</a:t>
            </a:r>
          </a:p>
          <a:p>
            <a:r>
              <a:rPr lang="en-GB" dirty="0" smtClean="0"/>
              <a:t>3. specify and justify level of </a:t>
            </a:r>
            <a:r>
              <a:rPr lang="en-GB" dirty="0" err="1" smtClean="0"/>
              <a:t>signigicance</a:t>
            </a:r>
            <a:r>
              <a:rPr lang="en-GB" dirty="0" smtClean="0"/>
              <a:t> (0.5,0.01) for statistical results and findings</a:t>
            </a:r>
          </a:p>
          <a:p>
            <a:pPr>
              <a:buNone/>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lstStyle/>
          <a:p>
            <a:r>
              <a:rPr lang="en-GB" dirty="0" smtClean="0"/>
              <a:t>Limitations</a:t>
            </a:r>
          </a:p>
          <a:p>
            <a:pPr lvl="1"/>
            <a:r>
              <a:rPr lang="en-GB" dirty="0" smtClean="0"/>
              <a:t>Ensure that limitations are clearly identified and appropriate</a:t>
            </a:r>
          </a:p>
          <a:p>
            <a:r>
              <a:rPr lang="en-GB" dirty="0" smtClean="0"/>
              <a:t>Results, discussion and conclusion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IOM </a:t>
            </a:r>
            <a:r>
              <a:rPr lang="en-GB" dirty="0" err="1" smtClean="0"/>
              <a:t>Competency:Employ</a:t>
            </a:r>
            <a:r>
              <a:rPr lang="en-GB" dirty="0" smtClean="0"/>
              <a:t> Evidence-Based Practice</a:t>
            </a:r>
            <a:endParaRPr lang="en-GB" dirty="0"/>
          </a:p>
        </p:txBody>
      </p:sp>
      <p:sp>
        <p:nvSpPr>
          <p:cNvPr id="3" name="Content Placeholder 2"/>
          <p:cNvSpPr>
            <a:spLocks noGrp="1"/>
          </p:cNvSpPr>
          <p:nvPr>
            <p:ph sz="quarter" idx="1"/>
          </p:nvPr>
        </p:nvSpPr>
        <p:spPr/>
        <p:txBody>
          <a:bodyPr>
            <a:normAutofit fontScale="92500"/>
          </a:bodyPr>
          <a:lstStyle/>
          <a:p>
            <a:r>
              <a:rPr lang="en-GB" dirty="0" smtClean="0"/>
              <a:t>The IOM definition of </a:t>
            </a:r>
            <a:r>
              <a:rPr lang="en-GB" dirty="0" err="1" smtClean="0"/>
              <a:t>EBP”integrate</a:t>
            </a:r>
            <a:r>
              <a:rPr lang="en-GB" dirty="0" smtClean="0"/>
              <a:t> best research with clinical expertise and patient values for optimum care and participate in learning and research activities to the extent feasible</a:t>
            </a:r>
          </a:p>
          <a:p>
            <a:endParaRPr lang="en-GB" dirty="0" smtClean="0"/>
          </a:p>
          <a:p>
            <a:r>
              <a:rPr lang="en-GB" dirty="0" smtClean="0"/>
              <a:t>EBP is connected to providing patient-</a:t>
            </a:r>
            <a:r>
              <a:rPr lang="en-GB" dirty="0" err="1" smtClean="0"/>
              <a:t>centered</a:t>
            </a:r>
            <a:r>
              <a:rPr lang="en-GB" dirty="0" smtClean="0"/>
              <a:t> care and to interdisciplinary teams</a:t>
            </a:r>
          </a:p>
          <a:p>
            <a:endParaRPr lang="en-GB" dirty="0" smtClean="0"/>
          </a:p>
          <a:p>
            <a:r>
              <a:rPr lang="en-GB" dirty="0" smtClean="0"/>
              <a:t>Teams need to use EBP to provide the most effective patient-</a:t>
            </a:r>
            <a:r>
              <a:rPr lang="en-GB" dirty="0" err="1" smtClean="0"/>
              <a:t>centered</a:t>
            </a:r>
            <a:r>
              <a:rPr lang="en-GB" dirty="0" smtClean="0"/>
              <a:t> care</a:t>
            </a:r>
          </a:p>
          <a:p>
            <a:endParaRPr lang="en-GB" dirty="0" smtClean="0"/>
          </a:p>
          <a:p>
            <a:r>
              <a:rPr lang="en-GB" dirty="0" smtClean="0"/>
              <a:t>There is a great need to get research results to the patient sooner</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IOM </a:t>
            </a:r>
            <a:r>
              <a:rPr lang="en-GB" dirty="0" err="1" smtClean="0"/>
              <a:t>Competency:Employ</a:t>
            </a:r>
            <a:r>
              <a:rPr lang="en-GB" dirty="0" smtClean="0"/>
              <a:t> Evidence-Based Practice</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Increasing use of evidence can improve the quality of care and avoid underuse, misuse and overuse of care</a:t>
            </a:r>
          </a:p>
          <a:p>
            <a:endParaRPr lang="en-GB" dirty="0" smtClean="0"/>
          </a:p>
          <a:p>
            <a:r>
              <a:rPr lang="en-GB" dirty="0" smtClean="0"/>
              <a:t>To the </a:t>
            </a:r>
            <a:r>
              <a:rPr lang="en-GB" dirty="0" err="1" smtClean="0"/>
              <a:t>nurse,the</a:t>
            </a:r>
            <a:r>
              <a:rPr lang="en-GB" dirty="0" smtClean="0"/>
              <a:t> ability to get to the evidence, know what the evidence is, and apply the evidence as appropriate at the point of care</a:t>
            </a:r>
          </a:p>
          <a:p>
            <a:pPr>
              <a:buNone/>
            </a:pPr>
            <a:endParaRPr lang="en-GB" dirty="0" smtClean="0"/>
          </a:p>
          <a:p>
            <a:r>
              <a:rPr lang="en-GB" dirty="0" smtClean="0"/>
              <a:t>Using evidence might impact interventions such as prevention, diagnostic tests, or therapy; affect the ability to compare alternatives; and in some </a:t>
            </a:r>
            <a:r>
              <a:rPr lang="en-GB" dirty="0" err="1" smtClean="0"/>
              <a:t>cases,lead</a:t>
            </a:r>
            <a:r>
              <a:rPr lang="en-GB" dirty="0" smtClean="0"/>
              <a:t> to the decision that no intervention is the best choice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Research</a:t>
            </a:r>
            <a:endParaRPr lang="en-GB" dirty="0"/>
          </a:p>
        </p:txBody>
      </p:sp>
      <p:sp>
        <p:nvSpPr>
          <p:cNvPr id="3" name="Content Placeholder 2"/>
          <p:cNvSpPr>
            <a:spLocks noGrp="1"/>
          </p:cNvSpPr>
          <p:nvPr>
            <p:ph sz="quarter" idx="1"/>
          </p:nvPr>
        </p:nvSpPr>
        <p:spPr/>
        <p:txBody>
          <a:bodyPr/>
          <a:lstStyle/>
          <a:p>
            <a:r>
              <a:rPr lang="en-GB" dirty="0" smtClean="0"/>
              <a:t>The first step to understanding </a:t>
            </a:r>
            <a:r>
              <a:rPr lang="en-GB" dirty="0" smtClean="0"/>
              <a:t>EBP is </a:t>
            </a:r>
            <a:r>
              <a:rPr lang="en-GB" dirty="0" smtClean="0"/>
              <a:t>to describe research</a:t>
            </a:r>
          </a:p>
          <a:p>
            <a:endParaRPr lang="en-GB" dirty="0" smtClean="0"/>
          </a:p>
          <a:p>
            <a:r>
              <a:rPr lang="en-GB" dirty="0" smtClean="0"/>
              <a:t>Research is a systematic investigation that includes research </a:t>
            </a:r>
            <a:r>
              <a:rPr lang="en-GB" dirty="0" err="1" smtClean="0"/>
              <a:t>development,testing</a:t>
            </a:r>
            <a:r>
              <a:rPr lang="en-GB" dirty="0" smtClean="0"/>
              <a:t> and evaluation</a:t>
            </a:r>
          </a:p>
          <a:p>
            <a:endParaRPr lang="en-GB" dirty="0" smtClean="0"/>
          </a:p>
          <a:p>
            <a:r>
              <a:rPr lang="en-GB" dirty="0" smtClean="0"/>
              <a:t>Designed to develop or contribute to </a:t>
            </a:r>
            <a:r>
              <a:rPr lang="en-GB" dirty="0" err="1" smtClean="0"/>
              <a:t>generalizable</a:t>
            </a:r>
            <a:r>
              <a:rPr lang="en-GB" dirty="0" smtClean="0"/>
              <a:t> knowledge</a:t>
            </a:r>
          </a:p>
          <a:p>
            <a:pPr>
              <a:buNone/>
            </a:pPr>
            <a:endParaRPr lang="en-GB" dirty="0" smtClean="0"/>
          </a:p>
          <a:p>
            <a:r>
              <a:rPr lang="en-GB" dirty="0" smtClean="0"/>
              <a:t>One of the major sources of best evidence for practice comes from research results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approach</a:t>
            </a:r>
            <a:endParaRPr lang="en-GB" dirty="0"/>
          </a:p>
        </p:txBody>
      </p:sp>
      <p:sp>
        <p:nvSpPr>
          <p:cNvPr id="3" name="Content Placeholder 2"/>
          <p:cNvSpPr>
            <a:spLocks noGrp="1"/>
          </p:cNvSpPr>
          <p:nvPr>
            <p:ph sz="quarter" idx="1"/>
          </p:nvPr>
        </p:nvSpPr>
        <p:spPr/>
        <p:txBody>
          <a:bodyPr/>
          <a:lstStyle/>
          <a:p>
            <a:r>
              <a:rPr lang="en-GB" dirty="0" smtClean="0"/>
              <a:t>Basic research</a:t>
            </a:r>
          </a:p>
          <a:p>
            <a:endParaRPr lang="en-GB" dirty="0" smtClean="0"/>
          </a:p>
          <a:p>
            <a:r>
              <a:rPr lang="en-GB" dirty="0" smtClean="0"/>
              <a:t>Applied research</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Research</a:t>
            </a:r>
            <a:endParaRPr lang="en-GB" dirty="0"/>
          </a:p>
        </p:txBody>
      </p:sp>
      <p:sp>
        <p:nvSpPr>
          <p:cNvPr id="3" name="Content Placeholder 2"/>
          <p:cNvSpPr>
            <a:spLocks noGrp="1"/>
          </p:cNvSpPr>
          <p:nvPr>
            <p:ph sz="quarter" idx="1"/>
          </p:nvPr>
        </p:nvSpPr>
        <p:spPr>
          <a:xfrm>
            <a:off x="914400" y="1916832"/>
            <a:ext cx="7772400" cy="4102968"/>
          </a:xfrm>
        </p:spPr>
        <p:txBody>
          <a:bodyPr/>
          <a:lstStyle/>
          <a:p>
            <a:r>
              <a:rPr lang="en-GB" dirty="0" smtClean="0"/>
              <a:t>Designed to broaden the base of knowledge rather than solve an immediate problems</a:t>
            </a:r>
          </a:p>
          <a:p>
            <a:pPr>
              <a:buNone/>
            </a:pPr>
            <a:endParaRPr lang="en-GB" dirty="0" smtClean="0"/>
          </a:p>
          <a:p>
            <a:r>
              <a:rPr lang="en-GB" dirty="0" smtClean="0"/>
              <a:t>Results from basic research may be used to develop applied research</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Applied research</a:t>
            </a:r>
            <a:br>
              <a:rPr lang="en-GB" dirty="0" smtClean="0"/>
            </a:br>
            <a:endParaRPr lang="en-GB" dirty="0"/>
          </a:p>
        </p:txBody>
      </p:sp>
      <p:sp>
        <p:nvSpPr>
          <p:cNvPr id="3" name="Content Placeholder 2"/>
          <p:cNvSpPr>
            <a:spLocks noGrp="1"/>
          </p:cNvSpPr>
          <p:nvPr>
            <p:ph sz="quarter" idx="1"/>
          </p:nvPr>
        </p:nvSpPr>
        <p:spPr>
          <a:xfrm>
            <a:off x="914400" y="2420888"/>
            <a:ext cx="7772400" cy="3598912"/>
          </a:xfrm>
        </p:spPr>
        <p:txBody>
          <a:bodyPr/>
          <a:lstStyle/>
          <a:p>
            <a:r>
              <a:rPr lang="en-GB" dirty="0" smtClean="0"/>
              <a:t>Designed to find a solution to a practical problem</a:t>
            </a:r>
          </a:p>
          <a:p>
            <a:pPr>
              <a:buNone/>
            </a:pPr>
            <a:endParaRPr lang="en-GB" dirty="0" smtClean="0"/>
          </a:p>
          <a:p>
            <a:r>
              <a:rPr lang="en-GB" dirty="0" smtClean="0"/>
              <a:t>Nurses are involved in more applied research</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 research</a:t>
            </a:r>
            <a:endParaRPr lang="en-GB" dirty="0"/>
          </a:p>
        </p:txBody>
      </p:sp>
      <p:sp>
        <p:nvSpPr>
          <p:cNvPr id="3" name="Content Placeholder 2"/>
          <p:cNvSpPr>
            <a:spLocks noGrp="1"/>
          </p:cNvSpPr>
          <p:nvPr>
            <p:ph sz="quarter" idx="1"/>
          </p:nvPr>
        </p:nvSpPr>
        <p:spPr>
          <a:xfrm>
            <a:off x="914400" y="1916832"/>
            <a:ext cx="7772400" cy="4102968"/>
          </a:xfrm>
        </p:spPr>
        <p:txBody>
          <a:bodyPr/>
          <a:lstStyle/>
          <a:p>
            <a:r>
              <a:rPr lang="en-GB" dirty="0" smtClean="0"/>
              <a:t>Focuses on determining the </a:t>
            </a:r>
            <a:r>
              <a:rPr lang="en-GB" dirty="0" err="1" smtClean="0"/>
              <a:t>efectiveness</a:t>
            </a:r>
            <a:r>
              <a:rPr lang="en-GB" dirty="0" smtClean="0"/>
              <a:t> of health care services and patient outcomes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the quantitative research</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describe problem statement</a:t>
            </a:r>
          </a:p>
          <a:p>
            <a:r>
              <a:rPr lang="en-GB" dirty="0" smtClean="0"/>
              <a:t>identify research question (s) &amp; hypothesis</a:t>
            </a:r>
          </a:p>
          <a:p>
            <a:r>
              <a:rPr lang="en-GB" dirty="0" smtClean="0"/>
              <a:t>Identify the purposes of the </a:t>
            </a:r>
            <a:r>
              <a:rPr lang="en-GB" dirty="0" err="1" smtClean="0"/>
              <a:t>study.explain</a:t>
            </a:r>
            <a:r>
              <a:rPr lang="en-GB" dirty="0" smtClean="0"/>
              <a:t> what use will be made of findings</a:t>
            </a:r>
          </a:p>
          <a:p>
            <a:r>
              <a:rPr lang="en-GB" dirty="0" err="1" smtClean="0"/>
              <a:t>Revew</a:t>
            </a:r>
            <a:r>
              <a:rPr lang="en-GB" dirty="0" smtClean="0"/>
              <a:t> of literature. Provide a summary of critical  literature that applies to the study</a:t>
            </a:r>
          </a:p>
          <a:p>
            <a:r>
              <a:rPr lang="en-GB" dirty="0" smtClean="0"/>
              <a:t>Theoretical </a:t>
            </a:r>
            <a:r>
              <a:rPr lang="en-GB" dirty="0" err="1" smtClean="0"/>
              <a:t>framework;use</a:t>
            </a:r>
            <a:r>
              <a:rPr lang="en-GB" dirty="0" smtClean="0"/>
              <a:t> theories and conceptual models to organize research findings into a broader conceptual </a:t>
            </a:r>
            <a:r>
              <a:rPr lang="en-GB" dirty="0" err="1" smtClean="0"/>
              <a:t>context.include</a:t>
            </a:r>
            <a:r>
              <a:rPr lang="en-GB" dirty="0" smtClean="0"/>
              <a:t> conceptual and operational definitions of the variables (independent and dependent)in the framework.  Identify assumption.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461</TotalTime>
  <Words>777</Words>
  <Application>Microsoft Office PowerPoint</Application>
  <PresentationFormat>On-screen Show (4:3)</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Employ evidence-based practice: key elements</vt:lpstr>
      <vt:lpstr>The IOM Competency:Employ Evidence-Based Practice</vt:lpstr>
      <vt:lpstr>The IOM Competency:Employ Evidence-Based Practice</vt:lpstr>
      <vt:lpstr>Nursing Research</vt:lpstr>
      <vt:lpstr>Research approach</vt:lpstr>
      <vt:lpstr>Basic Research</vt:lpstr>
      <vt:lpstr>Applied research </vt:lpstr>
      <vt:lpstr>Outcome research</vt:lpstr>
      <vt:lpstr>Steps in the quantitative research</vt:lpstr>
      <vt:lpstr>Steps in the quantitative research</vt:lpstr>
      <vt:lpstr>Steps in the quantitative research</vt:lpstr>
      <vt:lpstr>Steps in the quantitative research</vt:lpstr>
      <vt:lpstr>Steps in the quantitative research</vt:lpstr>
      <vt:lpstr>Steps in the quantitative research</vt:lpstr>
      <vt:lpstr>Steps in the quantitative research</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 evidence-based practice: key elements</dc:title>
  <dc:creator>Dr.Aidah</dc:creator>
  <cp:lastModifiedBy>Dr.Aidah</cp:lastModifiedBy>
  <cp:revision>7</cp:revision>
  <dcterms:created xsi:type="dcterms:W3CDTF">2012-08-22T11:51:05Z</dcterms:created>
  <dcterms:modified xsi:type="dcterms:W3CDTF">2012-08-23T07:21:36Z</dcterms:modified>
</cp:coreProperties>
</file>