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9"/>
  </p:notesMasterIdLst>
  <p:handoutMasterIdLst>
    <p:handoutMasterId r:id="rId30"/>
  </p:handoutMasterIdLst>
  <p:sldIdLst>
    <p:sldId id="353" r:id="rId2"/>
    <p:sldId id="406" r:id="rId3"/>
    <p:sldId id="407" r:id="rId4"/>
    <p:sldId id="408" r:id="rId5"/>
    <p:sldId id="451" r:id="rId6"/>
    <p:sldId id="345" r:id="rId7"/>
    <p:sldId id="412" r:id="rId8"/>
    <p:sldId id="454" r:id="rId9"/>
    <p:sldId id="455" r:id="rId10"/>
    <p:sldId id="456" r:id="rId11"/>
    <p:sldId id="457" r:id="rId12"/>
    <p:sldId id="458" r:id="rId13"/>
    <p:sldId id="459" r:id="rId14"/>
    <p:sldId id="460" r:id="rId15"/>
    <p:sldId id="461" r:id="rId16"/>
    <p:sldId id="462" r:id="rId17"/>
    <p:sldId id="463" r:id="rId18"/>
    <p:sldId id="464" r:id="rId19"/>
    <p:sldId id="465" r:id="rId20"/>
    <p:sldId id="466" r:id="rId21"/>
    <p:sldId id="467" r:id="rId22"/>
    <p:sldId id="468" r:id="rId23"/>
    <p:sldId id="469" r:id="rId24"/>
    <p:sldId id="470" r:id="rId25"/>
    <p:sldId id="416" r:id="rId26"/>
    <p:sldId id="418" r:id="rId27"/>
    <p:sldId id="420"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156" userDrawn="1">
          <p15:clr>
            <a:srgbClr val="A4A3A4"/>
          </p15:clr>
        </p15:guide>
        <p15:guide id="2" pos="340" userDrawn="1">
          <p15:clr>
            <a:srgbClr val="A4A3A4"/>
          </p15:clr>
        </p15:guide>
        <p15:guide id="3" orient="horz" pos="3974" userDrawn="1">
          <p15:clr>
            <a:srgbClr val="A4A3A4"/>
          </p15:clr>
        </p15:guide>
        <p15:guide id="4" orient="horz" pos="4319">
          <p15:clr>
            <a:srgbClr val="A4A3A4"/>
          </p15:clr>
        </p15:guide>
        <p15:guide id="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42" autoAdjust="0"/>
    <p:restoredTop sz="89186" autoAdjust="0"/>
  </p:normalViewPr>
  <p:slideViewPr>
    <p:cSldViewPr snapToGrid="0" snapToObjects="1">
      <p:cViewPr varScale="1">
        <p:scale>
          <a:sx n="61" d="100"/>
          <a:sy n="61" d="100"/>
        </p:scale>
        <p:origin x="1932" y="66"/>
      </p:cViewPr>
      <p:guideLst>
        <p:guide orient="horz" pos="4156"/>
        <p:guide pos="340"/>
        <p:guide orient="horz" pos="3974"/>
        <p:guide orient="horz" pos="4319"/>
        <p:guide/>
      </p:guideLst>
    </p:cSldViewPr>
  </p:slideViewPr>
  <p:outlineViewPr>
    <p:cViewPr>
      <p:scale>
        <a:sx n="33" d="100"/>
        <a:sy n="33" d="100"/>
      </p:scale>
      <p:origin x="0" y="-1371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5" d="100"/>
          <a:sy n="85" d="100"/>
        </p:scale>
        <p:origin x="305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7/23/2022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12653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1"/>
            <a:ext cx="3657600" cy="602738"/>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3" name="Content Placeholder 2"/>
          <p:cNvSpPr>
            <a:spLocks noGrp="1"/>
          </p:cNvSpPr>
          <p:nvPr>
            <p:ph sz="quarter" idx="14"/>
          </p:nvPr>
        </p:nvSpPr>
        <p:spPr>
          <a:xfrm>
            <a:off x="5029200" y="4640263"/>
            <a:ext cx="3675063" cy="1050925"/>
          </a:xfrm>
        </p:spPr>
        <p:txBody>
          <a:bodyPr/>
          <a:lstStyle>
            <a:lvl1pPr marL="101600" indent="0">
              <a:buNone/>
              <a:defRPr/>
            </a:lvl1pPr>
          </a:lstStyle>
          <a:p>
            <a:pPr lvl="0"/>
            <a:endParaRPr lang="en-US" dirty="0"/>
          </a:p>
        </p:txBody>
      </p:sp>
    </p:spTree>
    <p:extLst>
      <p:ext uri="{BB962C8B-B14F-4D97-AF65-F5344CB8AC3E}">
        <p14:creationId xmlns:p14="http://schemas.microsoft.com/office/powerpoint/2010/main" val="3068857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Six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59517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273743"/>
            <a:ext cx="8229600" cy="554915"/>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2950895"/>
            <a:ext cx="8229600" cy="535791"/>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3639492"/>
            <a:ext cx="8232775" cy="677152"/>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4469451"/>
            <a:ext cx="8229600" cy="598206"/>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7"/>
          <p:cNvSpPr>
            <a:spLocks noGrp="1"/>
          </p:cNvSpPr>
          <p:nvPr>
            <p:ph sz="quarter" idx="18"/>
          </p:nvPr>
        </p:nvSpPr>
        <p:spPr>
          <a:xfrm>
            <a:off x="457200" y="5221288"/>
            <a:ext cx="8232775" cy="641350"/>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744271391"/>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Seven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407853"/>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116988"/>
            <a:ext cx="8229600" cy="41256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2734849"/>
            <a:ext cx="8229600" cy="433357"/>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3365732"/>
            <a:ext cx="8232775" cy="465069"/>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3938594"/>
            <a:ext cx="8229600" cy="443837"/>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7"/>
          <p:cNvSpPr>
            <a:spLocks noGrp="1"/>
          </p:cNvSpPr>
          <p:nvPr>
            <p:ph sz="quarter" idx="18"/>
          </p:nvPr>
        </p:nvSpPr>
        <p:spPr>
          <a:xfrm>
            <a:off x="457200" y="4569758"/>
            <a:ext cx="8232775" cy="464206"/>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9"/>
          </p:nvPr>
        </p:nvSpPr>
        <p:spPr>
          <a:xfrm>
            <a:off x="457200" y="5221288"/>
            <a:ext cx="8229600" cy="551633"/>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237797773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Eight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407853"/>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116988"/>
            <a:ext cx="8229600" cy="41256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2734849"/>
            <a:ext cx="8229600" cy="433357"/>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3365732"/>
            <a:ext cx="8232775" cy="38553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3938595"/>
            <a:ext cx="8229600" cy="378050"/>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7"/>
          <p:cNvSpPr>
            <a:spLocks noGrp="1"/>
          </p:cNvSpPr>
          <p:nvPr>
            <p:ph sz="quarter" idx="18"/>
          </p:nvPr>
        </p:nvSpPr>
        <p:spPr>
          <a:xfrm>
            <a:off x="457200" y="4503969"/>
            <a:ext cx="8232775" cy="38422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9"/>
          </p:nvPr>
        </p:nvSpPr>
        <p:spPr>
          <a:xfrm>
            <a:off x="457200" y="5069348"/>
            <a:ext cx="8229600" cy="451321"/>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0" name="Content Placeholder 9"/>
          <p:cNvSpPr>
            <a:spLocks noGrp="1"/>
          </p:cNvSpPr>
          <p:nvPr>
            <p:ph sz="quarter" idx="20"/>
          </p:nvPr>
        </p:nvSpPr>
        <p:spPr>
          <a:xfrm>
            <a:off x="457200" y="5614988"/>
            <a:ext cx="8232775" cy="444500"/>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622864151"/>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2373135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On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6"/>
            <a:ext cx="8229600" cy="44342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Tree>
    <p:extLst>
      <p:ext uri="{BB962C8B-B14F-4D97-AF65-F5344CB8AC3E}">
        <p14:creationId xmlns:p14="http://schemas.microsoft.com/office/powerpoint/2010/main" val="212672944"/>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1836354"/>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3632200"/>
            <a:ext cx="8229600" cy="17938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269673096"/>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1937A1BD-9F8A-4E23-B323-E857C90295E7}"/>
              </a:ext>
            </a:extLst>
          </p:cNvPr>
          <p:cNvSpPr>
            <a:spLocks noGrp="1" noChangeArrowheads="1"/>
          </p:cNvSpPr>
          <p:nvPr>
            <p:ph type="ftr" sz="quarter" idx="10"/>
          </p:nvPr>
        </p:nvSpPr>
        <p:spPr>
          <a:ln/>
        </p:spPr>
        <p:txBody>
          <a:bodyPr/>
          <a:lstStyle>
            <a:lvl1pPr>
              <a:defRPr/>
            </a:lvl1pPr>
          </a:lstStyle>
          <a:p>
            <a:pPr>
              <a:defRPr/>
            </a:pPr>
            <a:r>
              <a:rPr lang="en-US"/>
              <a:t>© 2014 Pearson Education, Inc. Publishing as Prentice Hall</a:t>
            </a:r>
          </a:p>
        </p:txBody>
      </p:sp>
      <p:sp>
        <p:nvSpPr>
          <p:cNvPr id="5" name="Rectangle 3">
            <a:extLst>
              <a:ext uri="{FF2B5EF4-FFF2-40B4-BE49-F238E27FC236}">
                <a16:creationId xmlns:a16="http://schemas.microsoft.com/office/drawing/2014/main" id="{FC45BFF8-676B-4F1D-93BB-C68092F8C50A}"/>
              </a:ext>
            </a:extLst>
          </p:cNvPr>
          <p:cNvSpPr>
            <a:spLocks noGrp="1" noChangeArrowheads="1"/>
          </p:cNvSpPr>
          <p:nvPr>
            <p:ph type="sldNum" sz="quarter" idx="11"/>
          </p:nvPr>
        </p:nvSpPr>
        <p:spPr>
          <a:ln/>
        </p:spPr>
        <p:txBody>
          <a:bodyPr/>
          <a:lstStyle>
            <a:lvl1pPr>
              <a:defRPr/>
            </a:lvl1pPr>
          </a:lstStyle>
          <a:p>
            <a:pPr>
              <a:defRPr/>
            </a:pPr>
            <a:fld id="{B14D3F86-EE90-4D45-881E-688C7910AED1}" type="slidenum">
              <a:rPr lang="en-US" altLang="en-US"/>
              <a:pPr>
                <a:defRPr/>
              </a:pPr>
              <a:t>‹#›</a:t>
            </a:fld>
            <a:endParaRPr lang="en-US" altLang="en-US"/>
          </a:p>
        </p:txBody>
      </p:sp>
      <p:sp>
        <p:nvSpPr>
          <p:cNvPr id="6" name="Rectangle 16">
            <a:extLst>
              <a:ext uri="{FF2B5EF4-FFF2-40B4-BE49-F238E27FC236}">
                <a16:creationId xmlns:a16="http://schemas.microsoft.com/office/drawing/2014/main" id="{D3A6D99B-106E-4C17-8A48-94F1D062FDD1}"/>
              </a:ext>
            </a:extLst>
          </p:cNvPr>
          <p:cNvSpPr>
            <a:spLocks noGrp="1" noChangeArrowheads="1"/>
          </p:cNvSpPr>
          <p:nvPr>
            <p:ph type="dt" sz="half" idx="12"/>
          </p:nvPr>
        </p:nvSpPr>
        <p:spPr>
          <a:ln/>
        </p:spPr>
        <p:txBody>
          <a:bodyPr/>
          <a:lstStyle>
            <a:lvl1pPr>
              <a:defRPr/>
            </a:lvl1pPr>
          </a:lstStyle>
          <a:p>
            <a:pPr>
              <a:defRPr/>
            </a:pPr>
            <a:fld id="{1485CB35-8C57-4C3F-86FC-10C01DF87D31}" type="datetime1">
              <a:rPr lang="en-US"/>
              <a:pPr>
                <a:defRPr/>
              </a:pPr>
              <a:t>7/23/2022</a:t>
            </a:fld>
            <a:r>
              <a:rPr lang="en-US"/>
              <a:t>Chapter 10</a:t>
            </a:r>
          </a:p>
        </p:txBody>
      </p:sp>
    </p:spTree>
    <p:extLst>
      <p:ext uri="{BB962C8B-B14F-4D97-AF65-F5344CB8AC3E}">
        <p14:creationId xmlns:p14="http://schemas.microsoft.com/office/powerpoint/2010/main" val="1175594663"/>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endParaRPr lang="en-US" dirty="0"/>
          </a:p>
        </p:txBody>
      </p:sp>
      <p:sp>
        <p:nvSpPr>
          <p:cNvPr id="3" name="Date Placeholder 2"/>
          <p:cNvSpPr>
            <a:spLocks noGrp="1"/>
          </p:cNvSpPr>
          <p:nvPr>
            <p:ph type="dt" idx="1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11768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2121271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On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6"/>
            <a:ext cx="8229600" cy="44342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Tree>
    <p:extLst>
      <p:ext uri="{BB962C8B-B14F-4D97-AF65-F5344CB8AC3E}">
        <p14:creationId xmlns:p14="http://schemas.microsoft.com/office/powerpoint/2010/main" val="2545927724"/>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Two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1836354"/>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3632200"/>
            <a:ext cx="8229600" cy="17938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380577131"/>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lIns="0" tIns="0" rIns="0" bIns="0"/>
          <a:lstStyle>
            <a:lvl1pPr>
              <a:defRPr sz="3600">
                <a:solidFill>
                  <a:schemeClr val="tx2"/>
                </a:solidFill>
                <a:latin typeface="+mj-lt"/>
              </a:defRPr>
            </a:lvl1pPr>
          </a:lstStyle>
          <a:p>
            <a:r>
              <a:rPr lang="en-US" dirty="0"/>
              <a:t>Click to edit Master title style</a:t>
            </a:r>
          </a:p>
        </p:txBody>
      </p:sp>
      <p:sp>
        <p:nvSpPr>
          <p:cNvPr id="3" name="Content Placeholder 2"/>
          <p:cNvSpPr>
            <a:spLocks noGrp="1"/>
          </p:cNvSpPr>
          <p:nvPr>
            <p:ph idx="1"/>
          </p:nvPr>
        </p:nvSpPr>
        <p:spPr>
          <a:xfrm>
            <a:off x="457200" y="1557470"/>
            <a:ext cx="8229600" cy="4525963"/>
          </a:xfrm>
        </p:spPr>
        <p:txBody>
          <a:bodyPr lIns="0" tIns="0" rIns="0"/>
          <a:lstStyle>
            <a:lvl1pPr marL="255600" indent="-255600">
              <a:buClr>
                <a:srgbClr val="007FA3"/>
              </a:buClr>
              <a:buSzPct val="100000"/>
              <a:buFont typeface="Arial" panose="020B0604020202020204" pitchFamily="34" charset="0"/>
              <a:buChar char="•"/>
              <a:defRPr sz="2400">
                <a:latin typeface="+mn-lt"/>
              </a:defRPr>
            </a:lvl1pPr>
            <a:lvl2pPr marL="741600" indent="-284400">
              <a:buClr>
                <a:srgbClr val="007FA3"/>
              </a:buClr>
              <a:defRPr sz="2400">
                <a:latin typeface="+mn-lt"/>
              </a:defRPr>
            </a:lvl2pPr>
            <a:lvl3pPr indent="-230400">
              <a:buClr>
                <a:srgbClr val="007FA3"/>
              </a:buClr>
              <a:defRPr sz="2400">
                <a:latin typeface="+mn-lt"/>
              </a:defRPr>
            </a:lvl3pPr>
            <a:lvl4pPr indent="-230400">
              <a:buClr>
                <a:srgbClr val="007FA3"/>
              </a:buClr>
              <a:defRPr sz="2400">
                <a:latin typeface="+mn-lt"/>
              </a:defRPr>
            </a:lvl4pPr>
            <a:lvl5pPr indent="-230400">
              <a:buClr>
                <a:srgbClr val="007FA3"/>
              </a:buClr>
              <a:defRPr sz="2400">
                <a:latin typeface="+mn-lt"/>
              </a:defRPr>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7/23/2022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567289351"/>
      </p:ext>
    </p:extLst>
  </p:cSld>
  <p:clrMapOvr>
    <a:masterClrMapping/>
  </p:clrMapOvr>
  <p:extLst>
    <p:ext uri="{DCECCB84-F9BA-43D5-87BE-67443E8EF086}">
      <p15:sldGuideLst xmlns:p15="http://schemas.microsoft.com/office/powerpoint/2012/main">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hre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126378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3063790"/>
            <a:ext cx="8229600" cy="1183470"/>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4490938"/>
            <a:ext cx="8229600" cy="1260575"/>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266143735"/>
      </p:ext>
    </p:extLst>
  </p:cSld>
  <p:clrMapOvr>
    <a:masterClrMapping/>
  </p:clrMapOvr>
  <p:extLst>
    <p:ext uri="{DCECCB84-F9BA-43D5-87BE-67443E8EF086}">
      <p15:sldGuideLst xmlns:p15="http://schemas.microsoft.com/office/powerpoint/2012/main">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Four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895050"/>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760292"/>
            <a:ext cx="8229600" cy="1076770"/>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4016772"/>
            <a:ext cx="8229600" cy="1016701"/>
          </a:xfrm>
        </p:spPr>
        <p:txBody>
          <a:bodyPr lIns="0" tIns="0" rIns="0" bIns="0"/>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5155500"/>
            <a:ext cx="8232775" cy="91192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76294165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Five Content">
    <p:spTree>
      <p:nvGrpSpPr>
        <p:cNvPr id="1" name="Shape 30"/>
        <p:cNvGrpSpPr/>
        <p:nvPr/>
      </p:nvGrpSpPr>
      <p:grpSpPr>
        <a:xfrm>
          <a:off x="0" y="0"/>
          <a:ext cx="0" cy="0"/>
          <a:chOff x="0" y="0"/>
          <a:chExt cx="0" cy="0"/>
        </a:xfrm>
      </p:grpSpPr>
      <p:sp>
        <p:nvSpPr>
          <p:cNvPr id="31" name="Title"/>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8"/>
            <a:ext cx="8229600" cy="708308"/>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3"/>
            <a:endParaRPr lang="en-US" dirty="0"/>
          </a:p>
          <a:p>
            <a:pPr lvl="4"/>
            <a:endParaRPr lang="en-US" dirty="0"/>
          </a:p>
        </p:txBody>
      </p:sp>
      <p:sp>
        <p:nvSpPr>
          <p:cNvPr id="3" name="Content Placeholder 2"/>
          <p:cNvSpPr>
            <a:spLocks noGrp="1"/>
          </p:cNvSpPr>
          <p:nvPr>
            <p:ph sz="quarter" idx="14"/>
          </p:nvPr>
        </p:nvSpPr>
        <p:spPr>
          <a:xfrm>
            <a:off x="457200" y="2451377"/>
            <a:ext cx="8229600" cy="735437"/>
          </a:xfrm>
        </p:spPr>
        <p:txBody>
          <a:bodyPr lIns="0" tIns="0" rIns="0" bIns="0"/>
          <a:lstStyle>
            <a:lvl1pPr indent="-255600">
              <a:defRPr sz="2400">
                <a:latin typeface="+mn-lt"/>
              </a:defRPr>
            </a:lvl1pPr>
            <a:lvl2pPr indent="-230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5"/>
          </p:nvPr>
        </p:nvSpPr>
        <p:spPr>
          <a:xfrm>
            <a:off x="457200" y="3486685"/>
            <a:ext cx="8229600" cy="716830"/>
          </a:xfrm>
        </p:spPr>
        <p:txBody>
          <a:bodyPr lIns="0" tIns="0" rIns="0" bIns="0"/>
          <a:lstStyle>
            <a:lvl1pPr indent="-255600">
              <a:defRPr sz="2400">
                <a:latin typeface="+mn-lt"/>
              </a:defRPr>
            </a:lvl1pPr>
            <a:lvl2pPr indent="-2556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6"/>
          </p:nvPr>
        </p:nvSpPr>
        <p:spPr>
          <a:xfrm>
            <a:off x="457200" y="4503386"/>
            <a:ext cx="8232775" cy="716828"/>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7"/>
          </p:nvPr>
        </p:nvSpPr>
        <p:spPr>
          <a:xfrm>
            <a:off x="457200" y="5494338"/>
            <a:ext cx="8229600" cy="555625"/>
          </a:xfrm>
        </p:spPr>
        <p:txBody>
          <a:bodyPr lIns="0" tIns="0" rIns="0" bIns="0"/>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415060848"/>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18">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93" r:id="rId2"/>
    <p:sldLayoutId id="2147483702" r:id="rId3"/>
    <p:sldLayoutId id="2147483703" r:id="rId4"/>
    <p:sldLayoutId id="2147483704" r:id="rId5"/>
    <p:sldLayoutId id="2147483673" r:id="rId6"/>
    <p:sldLayoutId id="2147483696" r:id="rId7"/>
    <p:sldLayoutId id="2147483697" r:id="rId8"/>
    <p:sldLayoutId id="2147483698" r:id="rId9"/>
    <p:sldLayoutId id="2147483699" r:id="rId10"/>
    <p:sldLayoutId id="2147483700" r:id="rId11"/>
    <p:sldLayoutId id="2147483701" r:id="rId12"/>
    <p:sldLayoutId id="2147483742" r:id="rId13"/>
    <p:sldLayoutId id="2147483743" r:id="rId14"/>
    <p:sldLayoutId id="2147483744" r:id="rId15"/>
    <p:sldLayoutId id="2147483745"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hyperlink" Target="https://radixweb.com/frameworks"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0"/>
            <a:ext cx="8229600" cy="658311"/>
          </a:xfrm>
        </p:spPr>
        <p:txBody>
          <a:bodyPr anchor="ctr">
            <a:normAutofit fontScale="90000"/>
          </a:bodyPr>
          <a:lstStyle/>
          <a:p>
            <a:r>
              <a:rPr lang="en-US" sz="3200" dirty="0">
                <a:latin typeface="Arial heading"/>
                <a:cs typeface="Calibri" panose="020F0502020204030204" pitchFamily="34" charset="0"/>
              </a:rPr>
              <a:t>Modern Systems Analysis and Design</a:t>
            </a:r>
            <a:endParaRPr lang="en-US" altLang="en-US" sz="3000" dirty="0">
              <a:solidFill>
                <a:schemeClr val="tx2"/>
              </a:solidFill>
              <a:latin typeface="+mj-lt"/>
              <a:cs typeface="Times New Roman" panose="02020603050405020304" pitchFamily="18" charset="0"/>
            </a:endParaRPr>
          </a:p>
        </p:txBody>
      </p:sp>
      <p:sp>
        <p:nvSpPr>
          <p:cNvPr id="3" name="Text Placeholder 2"/>
          <p:cNvSpPr>
            <a:spLocks noGrp="1"/>
          </p:cNvSpPr>
          <p:nvPr>
            <p:ph type="body" idx="1"/>
          </p:nvPr>
        </p:nvSpPr>
        <p:spPr>
          <a:xfrm>
            <a:off x="457200" y="1016111"/>
            <a:ext cx="8229600" cy="331043"/>
          </a:xfrm>
        </p:spPr>
        <p:txBody>
          <a:bodyPr anchor="ctr">
            <a:normAutofit fontScale="55000" lnSpcReduction="20000"/>
          </a:bodyPr>
          <a:lstStyle/>
          <a:p>
            <a:pPr eaLnBrk="1" hangingPunct="1">
              <a:defRPr/>
            </a:pPr>
            <a:r>
              <a:rPr lang="en-US" altLang="en-US" dirty="0">
                <a:solidFill>
                  <a:schemeClr val="tx2"/>
                </a:solidFill>
                <a:latin typeface="+mn-lt"/>
              </a:rPr>
              <a:t>Ninth Edition</a:t>
            </a:r>
          </a:p>
        </p:txBody>
      </p:sp>
      <p:sp>
        <p:nvSpPr>
          <p:cNvPr id="4" name="Text Placeholder 3"/>
          <p:cNvSpPr>
            <a:spLocks noGrp="1"/>
          </p:cNvSpPr>
          <p:nvPr>
            <p:ph type="body" idx="2"/>
          </p:nvPr>
        </p:nvSpPr>
        <p:spPr>
          <a:xfrm>
            <a:off x="5029200" y="1600200"/>
            <a:ext cx="3657600" cy="1246517"/>
          </a:xfrm>
        </p:spPr>
        <p:txBody>
          <a:bodyPr/>
          <a:lstStyle/>
          <a:p>
            <a:pPr algn="ctr"/>
            <a:r>
              <a:rPr lang="en-US" altLang="en-US" b="1" dirty="0">
                <a:latin typeface="+mn-lt"/>
                <a:ea typeface="Segoe UI Symbol" panose="020B0502040204020203" pitchFamily="34" charset="0"/>
              </a:rPr>
              <a:t>Chapter 14</a:t>
            </a:r>
          </a:p>
        </p:txBody>
      </p:sp>
      <p:sp>
        <p:nvSpPr>
          <p:cNvPr id="5" name="Text Placeholder 4"/>
          <p:cNvSpPr>
            <a:spLocks noGrp="1"/>
          </p:cNvSpPr>
          <p:nvPr>
            <p:ph type="body" idx="3"/>
          </p:nvPr>
        </p:nvSpPr>
        <p:spPr>
          <a:xfrm>
            <a:off x="5029200" y="3200401"/>
            <a:ext cx="3657600" cy="905774"/>
          </a:xfrm>
        </p:spPr>
        <p:txBody>
          <a:bodyPr/>
          <a:lstStyle/>
          <a:p>
            <a:pPr lvl="0" algn="ctr">
              <a:buSzPct val="25000"/>
            </a:pPr>
            <a:r>
              <a:rPr lang="en-US" dirty="0">
                <a:latin typeface="+mn-lt"/>
              </a:rPr>
              <a:t>Maintaining Information Systems</a:t>
            </a:r>
          </a:p>
        </p:txBody>
      </p:sp>
      <p:sp>
        <p:nvSpPr>
          <p:cNvPr id="6" name="Text Placeholder 5"/>
          <p:cNvSpPr>
            <a:spLocks noGrp="1"/>
          </p:cNvSpPr>
          <p:nvPr>
            <p:ph type="body" idx="13"/>
          </p:nvPr>
        </p:nvSpPr>
        <p:spPr>
          <a:xfrm>
            <a:off x="2769080" y="6480371"/>
            <a:ext cx="5986350" cy="368298"/>
          </a:xfrm>
        </p:spPr>
        <p:txBody>
          <a:bodyPr anchor="ctr"/>
          <a:lstStyle/>
          <a:p>
            <a:r>
              <a:rPr lang="en-US" altLang="en-US" sz="1200" dirty="0">
                <a:solidFill>
                  <a:schemeClr val="tx1"/>
                </a:solidFill>
                <a:latin typeface="Verdana"/>
                <a:ea typeface="Verdana" panose="020B0604030504040204" pitchFamily="34" charset="0"/>
                <a:cs typeface="Verdana" panose="020B0604030504040204" pitchFamily="34" charset="0"/>
              </a:rPr>
              <a:t>Copyright © 2020, 2017, 2014 Pearson Education, Inc. All Rights Reserved</a:t>
            </a:r>
          </a:p>
        </p:txBody>
      </p:sp>
      <p:pic>
        <p:nvPicPr>
          <p:cNvPr id="9" name="Picture 8" descr="Front Cover: Modern Systems Analysis and Design; Ninth Edition by Valacich and George.">
            <a:extLst>
              <a:ext uri="{FF2B5EF4-FFF2-40B4-BE49-F238E27FC236}">
                <a16:creationId xmlns:a16="http://schemas.microsoft.com/office/drawing/2014/main" id="{8B8B2FC3-B98F-455E-B168-EB332D5D8A19}"/>
              </a:ext>
            </a:extLst>
          </p:cNvPr>
          <p:cNvPicPr>
            <a:picLocks noChangeAspect="1"/>
          </p:cNvPicPr>
          <p:nvPr/>
        </p:nvPicPr>
        <p:blipFill>
          <a:blip r:embed="rId3"/>
          <a:stretch>
            <a:fillRect/>
          </a:stretch>
        </p:blipFill>
        <p:spPr>
          <a:xfrm>
            <a:off x="564390" y="1759475"/>
            <a:ext cx="3512937" cy="4496376"/>
          </a:xfrm>
          <a:prstGeom prst="rect">
            <a:avLst/>
          </a:prstGeom>
          <a:ln w="9525">
            <a:solidFill>
              <a:schemeClr val="tx1"/>
            </a:solidFill>
          </a:ln>
        </p:spPr>
      </p:pic>
    </p:spTree>
    <p:extLst>
      <p:ext uri="{BB962C8B-B14F-4D97-AF65-F5344CB8AC3E}">
        <p14:creationId xmlns:p14="http://schemas.microsoft.com/office/powerpoint/2010/main" val="1212819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557A7-90D4-4512-9838-AF6B258B0A9E}"/>
              </a:ext>
            </a:extLst>
          </p:cNvPr>
          <p:cNvSpPr>
            <a:spLocks noGrp="1"/>
          </p:cNvSpPr>
          <p:nvPr>
            <p:ph type="title"/>
          </p:nvPr>
        </p:nvSpPr>
        <p:spPr/>
        <p:txBody>
          <a:bodyPr/>
          <a:lstStyle/>
          <a:p>
            <a:r>
              <a:rPr lang="en-GB" dirty="0"/>
              <a:t>Adaptive Maintenance</a:t>
            </a:r>
            <a:endParaRPr lang="en-US" dirty="0"/>
          </a:p>
        </p:txBody>
      </p:sp>
      <p:sp>
        <p:nvSpPr>
          <p:cNvPr id="3" name="Content Placeholder 2">
            <a:extLst>
              <a:ext uri="{FF2B5EF4-FFF2-40B4-BE49-F238E27FC236}">
                <a16:creationId xmlns:a16="http://schemas.microsoft.com/office/drawing/2014/main" id="{03D10D6F-303D-4575-B02D-B9386D0279EA}"/>
              </a:ext>
            </a:extLst>
          </p:cNvPr>
          <p:cNvSpPr>
            <a:spLocks noGrp="1"/>
          </p:cNvSpPr>
          <p:nvPr>
            <p:ph sz="quarter" idx="13"/>
          </p:nvPr>
        </p:nvSpPr>
        <p:spPr/>
        <p:txBody>
          <a:bodyPr/>
          <a:lstStyle/>
          <a:p>
            <a:r>
              <a:rPr lang="en-US" dirty="0"/>
              <a:t>Adaptive software maintenance is the process of conversion in the system to keep the software compatible with changing business needs and technical evolution. </a:t>
            </a:r>
          </a:p>
          <a:p>
            <a:r>
              <a:rPr lang="en-US" dirty="0">
                <a:solidFill>
                  <a:schemeClr val="tx1"/>
                </a:solidFill>
              </a:rPr>
              <a:t>It refers to changes made to a system to evolve its functionality to changing business needs or technologies </a:t>
            </a:r>
          </a:p>
          <a:p>
            <a:r>
              <a:rPr lang="en-US" dirty="0"/>
              <a:t>It is made in response to new operating systems, platforms, and hardware to retain continuity with the software.</a:t>
            </a:r>
          </a:p>
          <a:p>
            <a:r>
              <a:rPr lang="en-US" dirty="0"/>
              <a:t>Adaptive software maintenance is about changing software in response to changes in its environment.</a:t>
            </a:r>
          </a:p>
          <a:p>
            <a:endParaRPr lang="en-US" dirty="0"/>
          </a:p>
        </p:txBody>
      </p:sp>
    </p:spTree>
    <p:extLst>
      <p:ext uri="{BB962C8B-B14F-4D97-AF65-F5344CB8AC3E}">
        <p14:creationId xmlns:p14="http://schemas.microsoft.com/office/powerpoint/2010/main" val="3722479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FB85E-D090-440D-9390-4F501DAF88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666C9E-3ED9-406A-93AE-D406DEA57859}"/>
              </a:ext>
            </a:extLst>
          </p:cNvPr>
          <p:cNvSpPr>
            <a:spLocks noGrp="1"/>
          </p:cNvSpPr>
          <p:nvPr>
            <p:ph sz="quarter" idx="13"/>
          </p:nvPr>
        </p:nvSpPr>
        <p:spPr/>
        <p:txBody>
          <a:bodyPr/>
          <a:lstStyle/>
          <a:p>
            <a:r>
              <a:rPr lang="en-US" dirty="0"/>
              <a:t>The primary goal of adaptive software maintenance is to update and modify the software when:</a:t>
            </a:r>
          </a:p>
          <a:p>
            <a:pPr marL="432" lvl="0" indent="0">
              <a:buNone/>
            </a:pPr>
            <a:r>
              <a:rPr lang="en-GB" dirty="0"/>
              <a:t>1-The operating system on which your software executes is evolving (due to technology, laws, policies, rules, operating system, etc.)</a:t>
            </a:r>
            <a:endParaRPr lang="en-US" dirty="0"/>
          </a:p>
          <a:p>
            <a:pPr marL="432" lvl="0" indent="0">
              <a:buNone/>
            </a:pPr>
            <a:r>
              <a:rPr lang="en-GB" dirty="0"/>
              <a:t>2-End-users require the product to work with new hardware or software.</a:t>
            </a:r>
            <a:endParaRPr lang="en-US" dirty="0"/>
          </a:p>
          <a:p>
            <a:endParaRPr lang="en-US" dirty="0"/>
          </a:p>
        </p:txBody>
      </p:sp>
    </p:spTree>
    <p:extLst>
      <p:ext uri="{BB962C8B-B14F-4D97-AF65-F5344CB8AC3E}">
        <p14:creationId xmlns:p14="http://schemas.microsoft.com/office/powerpoint/2010/main" val="426350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84796-1493-42C5-85DB-E85DC3CF9903}"/>
              </a:ext>
            </a:extLst>
          </p:cNvPr>
          <p:cNvSpPr>
            <a:spLocks noGrp="1"/>
          </p:cNvSpPr>
          <p:nvPr>
            <p:ph type="title"/>
          </p:nvPr>
        </p:nvSpPr>
        <p:spPr/>
        <p:txBody>
          <a:bodyPr/>
          <a:lstStyle/>
          <a:p>
            <a:r>
              <a:rPr lang="en-GB" dirty="0"/>
              <a:t>Perfective Maintenance</a:t>
            </a:r>
            <a:br>
              <a:rPr lang="en-US" dirty="0"/>
            </a:br>
            <a:endParaRPr lang="en-US" dirty="0"/>
          </a:p>
        </p:txBody>
      </p:sp>
      <p:sp>
        <p:nvSpPr>
          <p:cNvPr id="3" name="Content Placeholder 2">
            <a:extLst>
              <a:ext uri="{FF2B5EF4-FFF2-40B4-BE49-F238E27FC236}">
                <a16:creationId xmlns:a16="http://schemas.microsoft.com/office/drawing/2014/main" id="{98107FCC-A77E-4491-8C81-6D0223A68CC6}"/>
              </a:ext>
            </a:extLst>
          </p:cNvPr>
          <p:cNvSpPr>
            <a:spLocks noGrp="1"/>
          </p:cNvSpPr>
          <p:nvPr>
            <p:ph sz="quarter" idx="13"/>
          </p:nvPr>
        </p:nvSpPr>
        <p:spPr/>
        <p:txBody>
          <a:bodyPr/>
          <a:lstStyle/>
          <a:p>
            <a:r>
              <a:rPr lang="en-US" dirty="0"/>
              <a:t>Perfective Maintenance is a process of modifying all elements, functionalities, and abilities to enhance system operations and performance.</a:t>
            </a:r>
          </a:p>
          <a:p>
            <a:r>
              <a:rPr lang="en-US" dirty="0">
                <a:solidFill>
                  <a:schemeClr val="tx1"/>
                </a:solidFill>
              </a:rPr>
              <a:t>It refers to changes made to a system to add new features or to improve performance.</a:t>
            </a:r>
          </a:p>
          <a:p>
            <a:r>
              <a:rPr lang="en-US" dirty="0"/>
              <a:t>It includes altering current software functionality by improving, removing, or inserting new features or functions.</a:t>
            </a:r>
          </a:p>
          <a:p>
            <a:r>
              <a:rPr lang="en-US" dirty="0"/>
              <a:t>Perfective software maintenance focuses on functional enhancements to improve the user experience.</a:t>
            </a:r>
          </a:p>
          <a:p>
            <a:endParaRPr lang="en-US" dirty="0"/>
          </a:p>
        </p:txBody>
      </p:sp>
    </p:spTree>
    <p:extLst>
      <p:ext uri="{BB962C8B-B14F-4D97-AF65-F5344CB8AC3E}">
        <p14:creationId xmlns:p14="http://schemas.microsoft.com/office/powerpoint/2010/main" val="1177944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C03EE-38AF-45F2-BE23-457FA987776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EA6B23-B4F9-4BEA-A51E-53B059F384C3}"/>
              </a:ext>
            </a:extLst>
          </p:cNvPr>
          <p:cNvSpPr>
            <a:spLocks noGrp="1"/>
          </p:cNvSpPr>
          <p:nvPr>
            <p:ph sz="quarter" idx="13"/>
          </p:nvPr>
        </p:nvSpPr>
        <p:spPr/>
        <p:txBody>
          <a:bodyPr/>
          <a:lstStyle/>
          <a:p>
            <a:r>
              <a:rPr lang="en-US" dirty="0"/>
              <a:t>If you want to update the software system to improve its value as needed by the user requirements, you can execute the perfective software maintenance. This includes:</a:t>
            </a:r>
          </a:p>
          <a:p>
            <a:pPr lvl="0"/>
            <a:r>
              <a:rPr lang="en-GB" dirty="0"/>
              <a:t>Performance enhancement</a:t>
            </a:r>
            <a:endParaRPr lang="en-US" dirty="0"/>
          </a:p>
          <a:p>
            <a:pPr lvl="0"/>
            <a:r>
              <a:rPr lang="en-GB" dirty="0"/>
              <a:t>Enhanced user interfaces and software usability</a:t>
            </a:r>
            <a:endParaRPr lang="en-US" dirty="0"/>
          </a:p>
          <a:p>
            <a:pPr lvl="0"/>
            <a:r>
              <a:rPr lang="en-GB" dirty="0"/>
              <a:t>Better software functionality and performance</a:t>
            </a:r>
            <a:endParaRPr lang="en-US" dirty="0"/>
          </a:p>
          <a:p>
            <a:endParaRPr lang="en-US" dirty="0"/>
          </a:p>
        </p:txBody>
      </p:sp>
    </p:spTree>
    <p:extLst>
      <p:ext uri="{BB962C8B-B14F-4D97-AF65-F5344CB8AC3E}">
        <p14:creationId xmlns:p14="http://schemas.microsoft.com/office/powerpoint/2010/main" val="3688583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1C10A-33F4-4AE3-80F1-A8048624A2AF}"/>
              </a:ext>
            </a:extLst>
          </p:cNvPr>
          <p:cNvSpPr>
            <a:spLocks noGrp="1"/>
          </p:cNvSpPr>
          <p:nvPr>
            <p:ph type="title"/>
          </p:nvPr>
        </p:nvSpPr>
        <p:spPr/>
        <p:txBody>
          <a:bodyPr/>
          <a:lstStyle/>
          <a:p>
            <a:r>
              <a:rPr lang="en-GB" dirty="0"/>
              <a:t>Preventive Maintenance</a:t>
            </a:r>
            <a:br>
              <a:rPr lang="en-US" dirty="0"/>
            </a:br>
            <a:endParaRPr lang="en-US" dirty="0"/>
          </a:p>
        </p:txBody>
      </p:sp>
      <p:sp>
        <p:nvSpPr>
          <p:cNvPr id="3" name="Content Placeholder 2">
            <a:extLst>
              <a:ext uri="{FF2B5EF4-FFF2-40B4-BE49-F238E27FC236}">
                <a16:creationId xmlns:a16="http://schemas.microsoft.com/office/drawing/2014/main" id="{BF8B574A-A189-4795-B5B8-3599E75D6A5B}"/>
              </a:ext>
            </a:extLst>
          </p:cNvPr>
          <p:cNvSpPr>
            <a:spLocks noGrp="1"/>
          </p:cNvSpPr>
          <p:nvPr>
            <p:ph sz="quarter" idx="13"/>
          </p:nvPr>
        </p:nvSpPr>
        <p:spPr/>
        <p:txBody>
          <a:bodyPr/>
          <a:lstStyle/>
          <a:p>
            <a:r>
              <a:rPr lang="en-US" dirty="0"/>
              <a:t>Preventive software maintenance service helps in preventing the system from any forthcoming vulnerabilities.</a:t>
            </a:r>
          </a:p>
          <a:p>
            <a:r>
              <a:rPr lang="en-US" dirty="0">
                <a:solidFill>
                  <a:schemeClr val="tx1"/>
                </a:solidFill>
              </a:rPr>
              <a:t>It refers to changes made to a system to avoid possible future problems. </a:t>
            </a:r>
          </a:p>
          <a:p>
            <a:r>
              <a:rPr lang="en-US" dirty="0"/>
              <a:t>Preventive maintenance defines improvements of the software, which is done to safeguard the software for the future. </a:t>
            </a:r>
          </a:p>
          <a:p>
            <a:r>
              <a:rPr lang="en-US" dirty="0"/>
              <a:t>It is carried out to prevent the product from any potential software alteration. </a:t>
            </a:r>
          </a:p>
          <a:p>
            <a:endParaRPr lang="en-US" dirty="0"/>
          </a:p>
        </p:txBody>
      </p:sp>
    </p:spTree>
    <p:extLst>
      <p:ext uri="{BB962C8B-B14F-4D97-AF65-F5344CB8AC3E}">
        <p14:creationId xmlns:p14="http://schemas.microsoft.com/office/powerpoint/2010/main" val="881437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E2A47-C481-4B57-ABE9-CFCB1DF69BB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5AA92A-9012-43F9-935A-2034E4C27E36}"/>
              </a:ext>
            </a:extLst>
          </p:cNvPr>
          <p:cNvSpPr>
            <a:spLocks noGrp="1"/>
          </p:cNvSpPr>
          <p:nvPr>
            <p:ph sz="quarter" idx="13"/>
          </p:nvPr>
        </p:nvSpPr>
        <p:spPr/>
        <p:txBody>
          <a:bodyPr/>
          <a:lstStyle/>
          <a:p>
            <a:r>
              <a:rPr lang="en-US" dirty="0"/>
              <a:t>Preventive Software Maintenance defines the adaptions and modifications of the software that mitigate the deterioration risk.</a:t>
            </a:r>
          </a:p>
          <a:p>
            <a:r>
              <a:rPr lang="en-US" dirty="0"/>
              <a:t>Preventive maintenance offers:</a:t>
            </a:r>
          </a:p>
          <a:p>
            <a:pPr lvl="0"/>
            <a:r>
              <a:rPr lang="en-GB" b="1" dirty="0"/>
              <a:t>Document updating</a:t>
            </a:r>
            <a:r>
              <a:rPr lang="en-GB" dirty="0"/>
              <a:t> as the existing state of the system</a:t>
            </a:r>
            <a:endParaRPr lang="en-US" dirty="0"/>
          </a:p>
          <a:p>
            <a:pPr lvl="0"/>
            <a:r>
              <a:rPr lang="en-GB" b="1" dirty="0"/>
              <a:t>Code optimization</a:t>
            </a:r>
            <a:r>
              <a:rPr lang="en-GB" dirty="0"/>
              <a:t> for better software execution</a:t>
            </a:r>
            <a:endParaRPr lang="en-US" dirty="0"/>
          </a:p>
          <a:p>
            <a:pPr lvl="0"/>
            <a:r>
              <a:rPr lang="en-GB" b="1" dirty="0"/>
              <a:t>Reconstructing or reducing the code</a:t>
            </a:r>
            <a:r>
              <a:rPr lang="en-GB" dirty="0"/>
              <a:t> of the software to make it understandable</a:t>
            </a:r>
            <a:endParaRPr lang="en-US" dirty="0"/>
          </a:p>
          <a:p>
            <a:endParaRPr lang="en-US" dirty="0"/>
          </a:p>
        </p:txBody>
      </p:sp>
    </p:spTree>
    <p:extLst>
      <p:ext uri="{BB962C8B-B14F-4D97-AF65-F5344CB8AC3E}">
        <p14:creationId xmlns:p14="http://schemas.microsoft.com/office/powerpoint/2010/main" val="3232832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3E9CD-EA33-4E20-B178-A4E810BB9FC2}"/>
              </a:ext>
            </a:extLst>
          </p:cNvPr>
          <p:cNvSpPr>
            <a:spLocks noGrp="1"/>
          </p:cNvSpPr>
          <p:nvPr>
            <p:ph type="title"/>
          </p:nvPr>
        </p:nvSpPr>
        <p:spPr/>
        <p:txBody>
          <a:bodyPr/>
          <a:lstStyle/>
          <a:p>
            <a:r>
              <a:rPr lang="en-GB" sz="2400" dirty="0"/>
              <a:t>Why Software Requires Maintenance?</a:t>
            </a:r>
            <a:br>
              <a:rPr lang="en-US" dirty="0"/>
            </a:br>
            <a:endParaRPr lang="en-US" dirty="0"/>
          </a:p>
        </p:txBody>
      </p:sp>
      <p:sp>
        <p:nvSpPr>
          <p:cNvPr id="3" name="Content Placeholder 2">
            <a:extLst>
              <a:ext uri="{FF2B5EF4-FFF2-40B4-BE49-F238E27FC236}">
                <a16:creationId xmlns:a16="http://schemas.microsoft.com/office/drawing/2014/main" id="{AECF9C6D-260D-4039-8327-7F9586450F62}"/>
              </a:ext>
            </a:extLst>
          </p:cNvPr>
          <p:cNvSpPr>
            <a:spLocks noGrp="1"/>
          </p:cNvSpPr>
          <p:nvPr>
            <p:ph sz="quarter" idx="13"/>
          </p:nvPr>
        </p:nvSpPr>
        <p:spPr/>
        <p:txBody>
          <a:bodyPr/>
          <a:lstStyle/>
          <a:p>
            <a:r>
              <a:rPr lang="en-GB" dirty="0"/>
              <a:t>1-Bug Fixing</a:t>
            </a:r>
            <a:endParaRPr lang="en-US" dirty="0"/>
          </a:p>
          <a:p>
            <a:r>
              <a:rPr lang="en-GB" dirty="0"/>
              <a:t>In maintenance management, bug fixing comes at a priority to run the software seamlessly. This process contains searching out for errors in code and correcting them. The issues can occur in hardware, operating systems, or any part of the software. This must be done without hurting the rest of the functionalities of existing software.</a:t>
            </a:r>
            <a:endParaRPr lang="en-US" dirty="0"/>
          </a:p>
          <a:p>
            <a:endParaRPr lang="en-US" dirty="0"/>
          </a:p>
        </p:txBody>
      </p:sp>
    </p:spTree>
    <p:extLst>
      <p:ext uri="{BB962C8B-B14F-4D97-AF65-F5344CB8AC3E}">
        <p14:creationId xmlns:p14="http://schemas.microsoft.com/office/powerpoint/2010/main" val="430813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81376-0F9F-443D-85E6-6528474E338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9E6838-BFD4-4769-913C-F0AFDBC69CAB}"/>
              </a:ext>
            </a:extLst>
          </p:cNvPr>
          <p:cNvSpPr>
            <a:spLocks noGrp="1"/>
          </p:cNvSpPr>
          <p:nvPr>
            <p:ph sz="quarter" idx="13"/>
          </p:nvPr>
        </p:nvSpPr>
        <p:spPr/>
        <p:txBody>
          <a:bodyPr/>
          <a:lstStyle/>
          <a:p>
            <a:r>
              <a:rPr lang="en-US" dirty="0"/>
              <a:t>2- </a:t>
            </a:r>
            <a:r>
              <a:rPr lang="en-GB" dirty="0"/>
              <a:t>Capability Enhancement</a:t>
            </a:r>
            <a:endParaRPr lang="en-US" dirty="0"/>
          </a:p>
          <a:p>
            <a:r>
              <a:rPr lang="en-GB" dirty="0"/>
              <a:t>This comprises an improvement in features and functions to make solutions compatible with the varying market environment. It enhances software platforms, work patterns, hardware upgrades, compilers, and other aspects that affect system workflow. Boost your business using a technically updated solution applying software maintenance services regularly.</a:t>
            </a:r>
            <a:endParaRPr lang="en-US" dirty="0"/>
          </a:p>
          <a:p>
            <a:pPr marL="432" indent="0">
              <a:buNone/>
            </a:pPr>
            <a:endParaRPr lang="en-US" dirty="0"/>
          </a:p>
        </p:txBody>
      </p:sp>
    </p:spTree>
    <p:extLst>
      <p:ext uri="{BB962C8B-B14F-4D97-AF65-F5344CB8AC3E}">
        <p14:creationId xmlns:p14="http://schemas.microsoft.com/office/powerpoint/2010/main" val="3370878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0D080-F141-4F54-87D0-11E9F60513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73699D-CB40-4972-90D8-6D65DD8417B1}"/>
              </a:ext>
            </a:extLst>
          </p:cNvPr>
          <p:cNvSpPr>
            <a:spLocks noGrp="1"/>
          </p:cNvSpPr>
          <p:nvPr>
            <p:ph sz="quarter" idx="13"/>
          </p:nvPr>
        </p:nvSpPr>
        <p:spPr/>
        <p:txBody>
          <a:bodyPr/>
          <a:lstStyle/>
          <a:p>
            <a:r>
              <a:rPr lang="en-US" dirty="0"/>
              <a:t>3- </a:t>
            </a:r>
            <a:r>
              <a:rPr lang="en-GB" dirty="0"/>
              <a:t>Removal of Outdated Functions</a:t>
            </a:r>
            <a:endParaRPr lang="en-US" dirty="0"/>
          </a:p>
          <a:p>
            <a:r>
              <a:rPr lang="en-GB" dirty="0"/>
              <a:t>The unwanted functionalities are useless. Moreover, by occupying space in the solution, they hurt the efficiency of the solution. Using a software maintenance guide, such UI and coding elements are removed and replaced with new development using the latest tools and technologies. This elimination makes the system adaptive to cope with changing circumstances.</a:t>
            </a:r>
            <a:endParaRPr lang="en-US" dirty="0"/>
          </a:p>
          <a:p>
            <a:pPr marL="432" indent="0">
              <a:buNone/>
            </a:pPr>
            <a:endParaRPr lang="en-US" dirty="0"/>
          </a:p>
        </p:txBody>
      </p:sp>
    </p:spTree>
    <p:extLst>
      <p:ext uri="{BB962C8B-B14F-4D97-AF65-F5344CB8AC3E}">
        <p14:creationId xmlns:p14="http://schemas.microsoft.com/office/powerpoint/2010/main" val="1431999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F8205-DE34-4F6A-A22D-2F7DD7264D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03CC3C0-C3BF-4B98-8E02-C678036CCC67}"/>
              </a:ext>
            </a:extLst>
          </p:cNvPr>
          <p:cNvSpPr>
            <a:spLocks noGrp="1"/>
          </p:cNvSpPr>
          <p:nvPr>
            <p:ph sz="quarter" idx="13"/>
          </p:nvPr>
        </p:nvSpPr>
        <p:spPr/>
        <p:txBody>
          <a:bodyPr/>
          <a:lstStyle/>
          <a:p>
            <a:r>
              <a:rPr lang="en-US" dirty="0"/>
              <a:t>4- </a:t>
            </a:r>
            <a:r>
              <a:rPr lang="en-GB" dirty="0"/>
              <a:t>Performance Improvement</a:t>
            </a:r>
            <a:endParaRPr lang="en-US" dirty="0"/>
          </a:p>
          <a:p>
            <a:r>
              <a:rPr lang="en-GB" dirty="0"/>
              <a:t>To improve system performance, developers detect issues through testing and resolve them. Data and coding restricting as well as reengineering are part of software maintenance. It prevents the solution from vulnerabilities. This is not any functionality that performs in operations, but it develops to stop harmful activities like hacking.</a:t>
            </a:r>
            <a:endParaRPr lang="en-US" dirty="0"/>
          </a:p>
          <a:p>
            <a:pPr marL="432" indent="0">
              <a:buNone/>
            </a:pPr>
            <a:endParaRPr lang="en-US" dirty="0"/>
          </a:p>
        </p:txBody>
      </p:sp>
    </p:spTree>
    <p:extLst>
      <p:ext uri="{BB962C8B-B14F-4D97-AF65-F5344CB8AC3E}">
        <p14:creationId xmlns:p14="http://schemas.microsoft.com/office/powerpoint/2010/main" val="1265193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Verdana" panose="020B0604030504040204" pitchFamily="34" charset="0"/>
                <a:cs typeface="Calibri" panose="020F0502020204030204" pitchFamily="34" charset="0"/>
              </a:rPr>
              <a:t>Learning Objectives</a:t>
            </a:r>
            <a:endParaRPr lang="en-IN" dirty="0"/>
          </a:p>
        </p:txBody>
      </p:sp>
      <p:sp>
        <p:nvSpPr>
          <p:cNvPr id="3" name="Content Placeholder 2"/>
          <p:cNvSpPr>
            <a:spLocks noGrp="1"/>
          </p:cNvSpPr>
          <p:nvPr>
            <p:ph sz="quarter" idx="13"/>
          </p:nvPr>
        </p:nvSpPr>
        <p:spPr>
          <a:xfrm>
            <a:off x="457200" y="1556326"/>
            <a:ext cx="8432800" cy="4434275"/>
          </a:xfrm>
        </p:spPr>
        <p:txBody>
          <a:bodyPr/>
          <a:lstStyle/>
          <a:p>
            <a:pPr marL="432" indent="0">
              <a:buNone/>
            </a:pPr>
            <a:r>
              <a:rPr lang="en-US" b="1" dirty="0">
                <a:solidFill>
                  <a:srgbClr val="007FA3"/>
                </a:solidFill>
              </a:rPr>
              <a:t>14.1</a:t>
            </a:r>
            <a:r>
              <a:rPr lang="en-US" dirty="0"/>
              <a:t> Explain and contrast four types of maintenance</a:t>
            </a:r>
          </a:p>
          <a:p>
            <a:pPr marL="432" indent="0">
              <a:buNone/>
            </a:pPr>
            <a:r>
              <a:rPr lang="en-US" b="1" dirty="0">
                <a:solidFill>
                  <a:srgbClr val="007FA3"/>
                </a:solidFill>
              </a:rPr>
              <a:t>14.2</a:t>
            </a:r>
            <a:r>
              <a:rPr lang="en-US" b="1" dirty="0">
                <a:solidFill>
                  <a:schemeClr val="accent1"/>
                </a:solidFill>
              </a:rPr>
              <a:t> </a:t>
            </a:r>
            <a:r>
              <a:rPr lang="en-US" dirty="0">
                <a:solidFill>
                  <a:schemeClr val="tx1"/>
                </a:solidFill>
              </a:rPr>
              <a:t>Des</a:t>
            </a:r>
            <a:r>
              <a:rPr lang="en-US" dirty="0"/>
              <a:t>cribe several factors that influence the cost of maintaining an information system and apply these factors to the design of maintainable systems; and</a:t>
            </a:r>
          </a:p>
          <a:p>
            <a:pPr marL="432" indent="0">
              <a:buNone/>
            </a:pPr>
            <a:r>
              <a:rPr lang="en-US" b="1" dirty="0">
                <a:solidFill>
                  <a:srgbClr val="007FA3"/>
                </a:solidFill>
              </a:rPr>
              <a:t>14.3</a:t>
            </a:r>
            <a:r>
              <a:rPr lang="en-US" dirty="0"/>
              <a:t> Describe maintenance management issues, including alternative organizational structures, quality measurement, processes for handling change requests, and configuration management</a:t>
            </a:r>
            <a:endParaRPr lang="en-IN" dirty="0"/>
          </a:p>
        </p:txBody>
      </p:sp>
    </p:spTree>
    <p:extLst>
      <p:ext uri="{BB962C8B-B14F-4D97-AF65-F5344CB8AC3E}">
        <p14:creationId xmlns:p14="http://schemas.microsoft.com/office/powerpoint/2010/main" val="7674925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C1160-35DA-48ED-9ADA-5104D2AA0D30}"/>
              </a:ext>
            </a:extLst>
          </p:cNvPr>
          <p:cNvSpPr>
            <a:spLocks noGrp="1"/>
          </p:cNvSpPr>
          <p:nvPr>
            <p:ph type="title"/>
          </p:nvPr>
        </p:nvSpPr>
        <p:spPr/>
        <p:txBody>
          <a:bodyPr/>
          <a:lstStyle/>
          <a:p>
            <a:r>
              <a:rPr lang="en-GB" dirty="0"/>
              <a:t>Software Maintenance Processes</a:t>
            </a:r>
            <a:br>
              <a:rPr lang="en-US" dirty="0"/>
            </a:br>
            <a:endParaRPr lang="en-US" dirty="0"/>
          </a:p>
        </p:txBody>
      </p:sp>
      <p:sp>
        <p:nvSpPr>
          <p:cNvPr id="3" name="Content Placeholder 2">
            <a:extLst>
              <a:ext uri="{FF2B5EF4-FFF2-40B4-BE49-F238E27FC236}">
                <a16:creationId xmlns:a16="http://schemas.microsoft.com/office/drawing/2014/main" id="{CC865D32-CDD9-474F-82A7-F31E114917D8}"/>
              </a:ext>
            </a:extLst>
          </p:cNvPr>
          <p:cNvSpPr>
            <a:spLocks noGrp="1"/>
          </p:cNvSpPr>
          <p:nvPr>
            <p:ph sz="quarter" idx="13"/>
          </p:nvPr>
        </p:nvSpPr>
        <p:spPr/>
        <p:txBody>
          <a:bodyPr/>
          <a:lstStyle/>
          <a:p>
            <a:r>
              <a:rPr lang="en-GB" dirty="0"/>
              <a:t>In the life cycle of software development, a software maintenance plan is a very crucial phase. Hence, it is executed in the system through a well-planned software maintenance process which is known as Software Maintenance Life Cycle (SMLC). SMLC is implemented in seven different phases. Those are:</a:t>
            </a:r>
            <a:endParaRPr lang="en-US" dirty="0"/>
          </a:p>
          <a:p>
            <a:r>
              <a:rPr lang="en-GB" dirty="0"/>
              <a:t>Phase 1 – Identification</a:t>
            </a:r>
            <a:endParaRPr lang="en-US" dirty="0"/>
          </a:p>
          <a:p>
            <a:r>
              <a:rPr lang="en-GB" dirty="0"/>
              <a:t>As the name goes, in this phase of the software maintenance life cycle, the modifications are ‘identified’. Before implementing the changes for the requests raised, the modifications are first analysed and classified according to the attention or maintenance it requires. This phase can be automated or manually done by a user.</a:t>
            </a:r>
            <a:endParaRPr lang="en-US" dirty="0"/>
          </a:p>
          <a:p>
            <a:endParaRPr lang="en-US" dirty="0"/>
          </a:p>
        </p:txBody>
      </p:sp>
    </p:spTree>
    <p:extLst>
      <p:ext uri="{BB962C8B-B14F-4D97-AF65-F5344CB8AC3E}">
        <p14:creationId xmlns:p14="http://schemas.microsoft.com/office/powerpoint/2010/main" val="3435749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8770-2E05-479E-A5C6-A601837C73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468F7E-DF10-4D7D-B585-500063B2ED02}"/>
              </a:ext>
            </a:extLst>
          </p:cNvPr>
          <p:cNvSpPr>
            <a:spLocks noGrp="1"/>
          </p:cNvSpPr>
          <p:nvPr>
            <p:ph sz="quarter" idx="13"/>
          </p:nvPr>
        </p:nvSpPr>
        <p:spPr/>
        <p:txBody>
          <a:bodyPr/>
          <a:lstStyle/>
          <a:p>
            <a:r>
              <a:rPr lang="en-GB" dirty="0"/>
              <a:t>Phase 2 – Analysis</a:t>
            </a:r>
            <a:endParaRPr lang="en-US" dirty="0"/>
          </a:p>
          <a:p>
            <a:r>
              <a:rPr lang="en-GB" dirty="0"/>
              <a:t>The practicality and feasibility of each verified modification request are planned to incorporate changes in the software. The analysis includes validated changes or input where the cost of modification is also estimated.</a:t>
            </a:r>
            <a:endParaRPr lang="en-US" dirty="0"/>
          </a:p>
          <a:p>
            <a:r>
              <a:rPr lang="en-GB" dirty="0"/>
              <a:t>Phase 3 – Design</a:t>
            </a:r>
            <a:endParaRPr lang="en-US" dirty="0"/>
          </a:p>
          <a:p>
            <a:r>
              <a:rPr lang="en-GB" dirty="0"/>
              <a:t>The new framework of the software is determined according to the result of the analysis. Survey or test software is also developed for the purpose of safety and security.</a:t>
            </a:r>
            <a:endParaRPr lang="en-US" dirty="0"/>
          </a:p>
          <a:p>
            <a:pPr marL="432" indent="0">
              <a:buNone/>
            </a:pPr>
            <a:endParaRPr lang="en-US" dirty="0"/>
          </a:p>
        </p:txBody>
      </p:sp>
    </p:spTree>
    <p:extLst>
      <p:ext uri="{BB962C8B-B14F-4D97-AF65-F5344CB8AC3E}">
        <p14:creationId xmlns:p14="http://schemas.microsoft.com/office/powerpoint/2010/main" val="182467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1A46-89F9-48A1-9EA3-8F7DBDC576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540DE0F-E29D-428F-893D-05C1EB5D80C2}"/>
              </a:ext>
            </a:extLst>
          </p:cNvPr>
          <p:cNvSpPr>
            <a:spLocks noGrp="1"/>
          </p:cNvSpPr>
          <p:nvPr>
            <p:ph sz="quarter" idx="13"/>
          </p:nvPr>
        </p:nvSpPr>
        <p:spPr/>
        <p:txBody>
          <a:bodyPr/>
          <a:lstStyle/>
          <a:p>
            <a:r>
              <a:rPr lang="en-GB" dirty="0"/>
              <a:t>Phase 4 – Implementation</a:t>
            </a:r>
            <a:endParaRPr lang="en-US" dirty="0"/>
          </a:p>
          <a:p>
            <a:r>
              <a:rPr lang="en-GB" dirty="0"/>
              <a:t>This is where the main or new </a:t>
            </a:r>
            <a:r>
              <a:rPr lang="en-GB" u="sng" dirty="0">
                <a:hlinkClick r:id="rId2" tooltip="software framework"/>
              </a:rPr>
              <a:t>software framework</a:t>
            </a:r>
            <a:r>
              <a:rPr lang="en-GB" dirty="0"/>
              <a:t> is implemented; as in, the codes are crafted, and in the new support system, specifications are added.</a:t>
            </a:r>
            <a:endParaRPr lang="en-US" dirty="0"/>
          </a:p>
          <a:p>
            <a:r>
              <a:rPr lang="en-GB" dirty="0"/>
              <a:t>Phase 5 – System Testing</a:t>
            </a:r>
            <a:endParaRPr lang="en-US" dirty="0"/>
          </a:p>
          <a:p>
            <a:r>
              <a:rPr lang="en-GB" dirty="0"/>
              <a:t>In this testing, the implementation of codes and specifications are tested. This stage determines if any further changes or additions are required in the new model of software.</a:t>
            </a:r>
            <a:endParaRPr lang="en-US" dirty="0"/>
          </a:p>
          <a:p>
            <a:endParaRPr lang="en-US" dirty="0"/>
          </a:p>
        </p:txBody>
      </p:sp>
    </p:spTree>
    <p:extLst>
      <p:ext uri="{BB962C8B-B14F-4D97-AF65-F5344CB8AC3E}">
        <p14:creationId xmlns:p14="http://schemas.microsoft.com/office/powerpoint/2010/main" val="88710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F240-B350-463A-AC01-E47D8D58FA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C68FAF-781D-459E-A0AB-5568A3FD6FCE}"/>
              </a:ext>
            </a:extLst>
          </p:cNvPr>
          <p:cNvSpPr>
            <a:spLocks noGrp="1"/>
          </p:cNvSpPr>
          <p:nvPr>
            <p:ph sz="quarter" idx="13"/>
          </p:nvPr>
        </p:nvSpPr>
        <p:spPr/>
        <p:txBody>
          <a:bodyPr/>
          <a:lstStyle/>
          <a:p>
            <a:r>
              <a:rPr lang="en-GB" dirty="0"/>
              <a:t>Phase 6 – Acceptance Testing</a:t>
            </a:r>
            <a:endParaRPr lang="en-US" dirty="0"/>
          </a:p>
          <a:p>
            <a:r>
              <a:rPr lang="en-GB" dirty="0"/>
              <a:t>This stage is performed by third-party end-users. They run a dummy software test, also known as a dry run test, to check if the implemented specifications are working properly, which was mentioned in the modification request.</a:t>
            </a:r>
            <a:endParaRPr lang="en-US" dirty="0"/>
          </a:p>
          <a:p>
            <a:r>
              <a:rPr lang="en-GB" dirty="0"/>
              <a:t>Phase 7 – Delivery</a:t>
            </a:r>
            <a:endParaRPr lang="en-US" dirty="0"/>
          </a:p>
          <a:p>
            <a:r>
              <a:rPr lang="en-GB" dirty="0"/>
              <a:t>As and when the testing phase is cleared and the developers get a green signal from the third-party users, they deliver the software to the primary users.</a:t>
            </a:r>
            <a:endParaRPr lang="en-US" dirty="0"/>
          </a:p>
          <a:p>
            <a:endParaRPr lang="en-US" dirty="0"/>
          </a:p>
        </p:txBody>
      </p:sp>
    </p:spTree>
    <p:extLst>
      <p:ext uri="{BB962C8B-B14F-4D97-AF65-F5344CB8AC3E}">
        <p14:creationId xmlns:p14="http://schemas.microsoft.com/office/powerpoint/2010/main" val="3266367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91216-7495-462D-99E1-B797D0BB3DC7}"/>
              </a:ext>
            </a:extLst>
          </p:cNvPr>
          <p:cNvSpPr>
            <a:spLocks noGrp="1"/>
          </p:cNvSpPr>
          <p:nvPr>
            <p:ph type="title"/>
          </p:nvPr>
        </p:nvSpPr>
        <p:spPr/>
        <p:txBody>
          <a:bodyPr/>
          <a:lstStyle/>
          <a:p>
            <a:r>
              <a:rPr lang="en-US" dirty="0"/>
              <a:t>The Cost of Maintenance </a:t>
            </a:r>
            <a:r>
              <a:rPr lang="en-US" sz="2000" b="0" dirty="0"/>
              <a:t>(1 of 2)</a:t>
            </a:r>
            <a:endParaRPr lang="en-US" dirty="0"/>
          </a:p>
        </p:txBody>
      </p:sp>
      <p:sp>
        <p:nvSpPr>
          <p:cNvPr id="3" name="Content Placeholder 2">
            <a:extLst>
              <a:ext uri="{FF2B5EF4-FFF2-40B4-BE49-F238E27FC236}">
                <a16:creationId xmlns:a16="http://schemas.microsoft.com/office/drawing/2014/main" id="{A1BE4952-299A-4E89-9767-08DC213FD33A}"/>
              </a:ext>
            </a:extLst>
          </p:cNvPr>
          <p:cNvSpPr>
            <a:spLocks noGrp="1"/>
          </p:cNvSpPr>
          <p:nvPr>
            <p:ph sz="quarter" idx="13"/>
          </p:nvPr>
        </p:nvSpPr>
        <p:spPr/>
        <p:txBody>
          <a:bodyPr/>
          <a:lstStyle/>
          <a:p>
            <a:pPr indent="-256032" eaLnBrk="1" hangingPunct="1"/>
            <a:r>
              <a:rPr lang="en-US" altLang="en-US" dirty="0"/>
              <a:t>Many organizations allocate 60-80% of information systems budget to maintenance</a:t>
            </a:r>
          </a:p>
          <a:p>
            <a:pPr marL="740664" lvl="1" indent="-283464"/>
            <a:r>
              <a:rPr lang="en-US" altLang="en-US" dirty="0"/>
              <a:t>Because many organizations have accumulated more and more older so-called legacy systems that require more and more maintenance</a:t>
            </a:r>
            <a:endParaRPr lang="en-IN" dirty="0"/>
          </a:p>
          <a:p>
            <a:endParaRPr lang="en-US" dirty="0"/>
          </a:p>
        </p:txBody>
      </p:sp>
    </p:spTree>
    <p:extLst>
      <p:ext uri="{BB962C8B-B14F-4D97-AF65-F5344CB8AC3E}">
        <p14:creationId xmlns:p14="http://schemas.microsoft.com/office/powerpoint/2010/main" val="4141390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Cost of Maintenance </a:t>
            </a:r>
            <a:r>
              <a:rPr lang="en-US" sz="2000" b="0" dirty="0"/>
              <a:t>(2 of 2)</a:t>
            </a:r>
            <a:endParaRPr lang="en-IN" dirty="0"/>
          </a:p>
        </p:txBody>
      </p:sp>
      <p:sp>
        <p:nvSpPr>
          <p:cNvPr id="3" name="Content Placeholder 2"/>
          <p:cNvSpPr>
            <a:spLocks noGrp="1"/>
          </p:cNvSpPr>
          <p:nvPr>
            <p:ph sz="quarter" idx="13"/>
          </p:nvPr>
        </p:nvSpPr>
        <p:spPr/>
        <p:txBody>
          <a:bodyPr/>
          <a:lstStyle/>
          <a:p>
            <a:pPr marL="432" indent="0">
              <a:buNone/>
            </a:pPr>
            <a:r>
              <a:rPr lang="en-US" sz="1600" dirty="0"/>
              <a:t>several factors that influence the cost of maintaining an information</a:t>
            </a:r>
            <a:endParaRPr lang="en-IN" sz="1600" dirty="0"/>
          </a:p>
        </p:txBody>
      </p:sp>
      <p:sp>
        <p:nvSpPr>
          <p:cNvPr id="4" name="Content Placeholder 3"/>
          <p:cNvSpPr>
            <a:spLocks noGrp="1"/>
          </p:cNvSpPr>
          <p:nvPr>
            <p:ph sz="quarter" idx="4294967295"/>
          </p:nvPr>
        </p:nvSpPr>
        <p:spPr>
          <a:xfrm>
            <a:off x="0" y="2278063"/>
            <a:ext cx="7885113" cy="4060825"/>
          </a:xfrm>
        </p:spPr>
        <p:txBody>
          <a:bodyPr/>
          <a:lstStyle/>
          <a:p>
            <a:pPr indent="-256032"/>
            <a:r>
              <a:rPr lang="en-US" altLang="en-US" sz="1600" b="1" dirty="0">
                <a:solidFill>
                  <a:schemeClr val="tx1"/>
                </a:solidFill>
              </a:rPr>
              <a:t>Maintainability </a:t>
            </a:r>
            <a:r>
              <a:rPr lang="en-US" altLang="en-US" sz="1600" dirty="0">
                <a:solidFill>
                  <a:schemeClr val="tx1"/>
                </a:solidFill>
              </a:rPr>
              <a:t>is the ease with which software can be understood, corrected, adapted, and enhanced</a:t>
            </a:r>
          </a:p>
          <a:p>
            <a:pPr indent="-256032"/>
            <a:r>
              <a:rPr lang="en-US" altLang="en-US" sz="1600" dirty="0">
                <a:solidFill>
                  <a:schemeClr val="tx1"/>
                </a:solidFill>
              </a:rPr>
              <a:t>Factors influencing maintainability:</a:t>
            </a:r>
          </a:p>
          <a:p>
            <a:pPr marL="740664" lvl="1" indent="-256032" eaLnBrk="1" hangingPunct="1">
              <a:spcBef>
                <a:spcPct val="15000"/>
              </a:spcBef>
            </a:pPr>
            <a:r>
              <a:rPr lang="en-US" altLang="en-US" sz="1600" b="1" dirty="0">
                <a:solidFill>
                  <a:schemeClr val="tx1"/>
                </a:solidFill>
              </a:rPr>
              <a:t>Latent defects: </a:t>
            </a:r>
            <a:r>
              <a:rPr lang="en-US" sz="1600" dirty="0">
                <a:solidFill>
                  <a:schemeClr val="tx1"/>
                </a:solidFill>
              </a:rPr>
              <a:t>unknown errors after installation (increases corrective maintenance)</a:t>
            </a:r>
            <a:endParaRPr lang="en-US" altLang="en-US" sz="1600" dirty="0">
              <a:solidFill>
                <a:schemeClr val="tx1"/>
              </a:solidFill>
            </a:endParaRPr>
          </a:p>
          <a:p>
            <a:pPr marL="740664" lvl="1" indent="-256032" eaLnBrk="1" hangingPunct="1">
              <a:spcBef>
                <a:spcPct val="15000"/>
              </a:spcBef>
            </a:pPr>
            <a:r>
              <a:rPr lang="en-US" altLang="en-US" sz="1600" b="1" dirty="0">
                <a:solidFill>
                  <a:schemeClr val="tx1"/>
                </a:solidFill>
              </a:rPr>
              <a:t>Number of system customers: </a:t>
            </a:r>
            <a:r>
              <a:rPr lang="en-US" altLang="en-US" sz="1600" dirty="0">
                <a:solidFill>
                  <a:schemeClr val="tx1"/>
                </a:solidFill>
              </a:rPr>
              <a:t>the</a:t>
            </a:r>
            <a:r>
              <a:rPr lang="en-US" altLang="en-US" sz="1600" b="1" dirty="0">
                <a:solidFill>
                  <a:schemeClr val="tx1"/>
                </a:solidFill>
              </a:rPr>
              <a:t> </a:t>
            </a:r>
            <a:r>
              <a:rPr lang="en-US" altLang="en-US" sz="1600" dirty="0">
                <a:solidFill>
                  <a:schemeClr val="tx1"/>
                </a:solidFill>
              </a:rPr>
              <a:t>greater the number of customers the greater the maintenance costs</a:t>
            </a:r>
          </a:p>
          <a:p>
            <a:pPr marL="740664" lvl="1" indent="-256032" eaLnBrk="1" hangingPunct="1">
              <a:spcBef>
                <a:spcPct val="15000"/>
              </a:spcBef>
            </a:pPr>
            <a:r>
              <a:rPr lang="en-US" altLang="en-US" sz="1600" b="1" dirty="0">
                <a:solidFill>
                  <a:schemeClr val="tx1"/>
                </a:solidFill>
              </a:rPr>
              <a:t>Quality of system documentation: </a:t>
            </a:r>
            <a:r>
              <a:rPr lang="en-US" altLang="en-US" sz="1600" dirty="0">
                <a:solidFill>
                  <a:schemeClr val="tx1"/>
                </a:solidFill>
              </a:rPr>
              <a:t>lack of documentation makes maintenance harder</a:t>
            </a:r>
          </a:p>
          <a:p>
            <a:pPr marL="740664" lvl="1" indent="-256032" eaLnBrk="1" hangingPunct="1">
              <a:spcBef>
                <a:spcPct val="15000"/>
              </a:spcBef>
            </a:pPr>
            <a:r>
              <a:rPr lang="en-US" altLang="en-US" sz="1600" b="1" dirty="0">
                <a:solidFill>
                  <a:schemeClr val="tx1"/>
                </a:solidFill>
              </a:rPr>
              <a:t>Maintenance personnel: </a:t>
            </a:r>
            <a:r>
              <a:rPr lang="en-US" altLang="en-US" sz="1600" dirty="0">
                <a:solidFill>
                  <a:schemeClr val="tx1"/>
                </a:solidFill>
              </a:rPr>
              <a:t>high quality programmers required for maintenance</a:t>
            </a:r>
          </a:p>
          <a:p>
            <a:pPr marL="740664" lvl="1" indent="-256032" eaLnBrk="1" hangingPunct="1">
              <a:spcBef>
                <a:spcPct val="15000"/>
              </a:spcBef>
            </a:pPr>
            <a:r>
              <a:rPr lang="en-US" altLang="en-US" sz="1600" b="1" dirty="0">
                <a:solidFill>
                  <a:schemeClr val="tx1"/>
                </a:solidFill>
              </a:rPr>
              <a:t>Tools: </a:t>
            </a:r>
            <a:r>
              <a:rPr lang="en-US" altLang="en-US" sz="1600" dirty="0">
                <a:solidFill>
                  <a:schemeClr val="tx1"/>
                </a:solidFill>
              </a:rPr>
              <a:t>automated documentation and code tools</a:t>
            </a:r>
          </a:p>
          <a:p>
            <a:pPr marL="740664" lvl="1" indent="-256032" eaLnBrk="1" hangingPunct="1">
              <a:spcBef>
                <a:spcPct val="15000"/>
              </a:spcBef>
            </a:pPr>
            <a:r>
              <a:rPr lang="en-US" altLang="en-US" sz="1600" b="1" dirty="0">
                <a:solidFill>
                  <a:schemeClr val="tx1"/>
                </a:solidFill>
              </a:rPr>
              <a:t>Well-structured programs: </a:t>
            </a:r>
            <a:r>
              <a:rPr lang="en-US" altLang="en-US" sz="1600" dirty="0">
                <a:solidFill>
                  <a:schemeClr val="tx1"/>
                </a:solidFill>
              </a:rPr>
              <a:t>well designed programs are easier to understand and fix</a:t>
            </a:r>
            <a:endParaRPr lang="en-IN" sz="1600" dirty="0">
              <a:solidFill>
                <a:schemeClr val="tx1"/>
              </a:solidFill>
            </a:endParaRPr>
          </a:p>
        </p:txBody>
      </p:sp>
    </p:spTree>
    <p:extLst>
      <p:ext uri="{BB962C8B-B14F-4D97-AF65-F5344CB8AC3E}">
        <p14:creationId xmlns:p14="http://schemas.microsoft.com/office/powerpoint/2010/main" val="2271994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Maintenance Personnel</a:t>
            </a:r>
            <a:br>
              <a:rPr lang="en-US" dirty="0"/>
            </a:br>
            <a:r>
              <a:rPr lang="en-US" dirty="0"/>
              <a:t>who carries out maintenance?</a:t>
            </a:r>
            <a:endParaRPr lang="en-IN" dirty="0"/>
          </a:p>
        </p:txBody>
      </p:sp>
      <p:sp>
        <p:nvSpPr>
          <p:cNvPr id="4" name="Content Placeholder 3"/>
          <p:cNvSpPr>
            <a:spLocks noGrp="1"/>
          </p:cNvSpPr>
          <p:nvPr>
            <p:ph sz="quarter" idx="13"/>
          </p:nvPr>
        </p:nvSpPr>
        <p:spPr/>
        <p:txBody>
          <a:bodyPr/>
          <a:lstStyle/>
          <a:p>
            <a:pPr eaLnBrk="1" hangingPunct="1"/>
            <a:r>
              <a:rPr lang="en-US" altLang="en-US" sz="2200" dirty="0"/>
              <a:t>Traditionally, maintenance and development were separately staffed</a:t>
            </a:r>
          </a:p>
          <a:p>
            <a:pPr eaLnBrk="1" hangingPunct="1"/>
            <a:r>
              <a:rPr lang="en-US" altLang="en-US" sz="2200" dirty="0"/>
              <a:t>Organizations are rethinking this. Maybe combine development and maintenance into one role?</a:t>
            </a:r>
          </a:p>
          <a:p>
            <a:pPr eaLnBrk="1" hangingPunct="1"/>
            <a:r>
              <a:rPr lang="en-US" altLang="en-US" sz="2200" dirty="0"/>
              <a:t>Another possibility: spread maintenance personnel in different functional units (marketing, accounting, human resources, etc.)</a:t>
            </a:r>
            <a:endParaRPr lang="en-IN" sz="2200" dirty="0"/>
          </a:p>
        </p:txBody>
      </p:sp>
    </p:spTree>
    <p:extLst>
      <p:ext uri="{BB962C8B-B14F-4D97-AF65-F5344CB8AC3E}">
        <p14:creationId xmlns:p14="http://schemas.microsoft.com/office/powerpoint/2010/main" val="3055651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Measuring Maintenance Effectiveness</a:t>
            </a:r>
            <a:endParaRPr lang="en-IN" sz="3400" dirty="0"/>
          </a:p>
        </p:txBody>
      </p:sp>
      <p:sp>
        <p:nvSpPr>
          <p:cNvPr id="3" name="Content Placeholder 2"/>
          <p:cNvSpPr>
            <a:spLocks noGrp="1"/>
          </p:cNvSpPr>
          <p:nvPr>
            <p:ph sz="quarter" idx="13"/>
          </p:nvPr>
        </p:nvSpPr>
        <p:spPr>
          <a:xfrm>
            <a:off x="457200" y="1556327"/>
            <a:ext cx="8229600" cy="1418885"/>
          </a:xfrm>
        </p:spPr>
        <p:txBody>
          <a:bodyPr/>
          <a:lstStyle/>
          <a:p>
            <a:pPr marL="432" indent="0">
              <a:buNone/>
            </a:pPr>
            <a:r>
              <a:rPr lang="en-US" sz="2200" b="1" dirty="0"/>
              <a:t>14.3</a:t>
            </a:r>
            <a:r>
              <a:rPr lang="en-US" sz="2200" dirty="0"/>
              <a:t> Describe maintenance management issues, including alternative organizational structures, quality measurement, processes for handling change requests, and configuration management</a:t>
            </a:r>
          </a:p>
        </p:txBody>
      </p:sp>
      <p:sp>
        <p:nvSpPr>
          <p:cNvPr id="4" name="Content Placeholder 3"/>
          <p:cNvSpPr>
            <a:spLocks noGrp="1"/>
          </p:cNvSpPr>
          <p:nvPr>
            <p:ph sz="quarter" idx="14"/>
          </p:nvPr>
        </p:nvSpPr>
        <p:spPr>
          <a:xfrm>
            <a:off x="457200" y="3087974"/>
            <a:ext cx="8322906" cy="3213548"/>
          </a:xfrm>
        </p:spPr>
        <p:txBody>
          <a:bodyPr/>
          <a:lstStyle/>
          <a:p>
            <a:pPr indent="-256032"/>
            <a:r>
              <a:rPr lang="en-US" sz="2200" dirty="0">
                <a:solidFill>
                  <a:schemeClr val="tx1"/>
                </a:solidFill>
              </a:rPr>
              <a:t>In measuring maintenance effectiveness you must measure the following factors:</a:t>
            </a:r>
          </a:p>
          <a:p>
            <a:pPr lvl="1" eaLnBrk="1" hangingPunct="1"/>
            <a:r>
              <a:rPr lang="en-US" altLang="en-US" sz="2200" dirty="0">
                <a:solidFill>
                  <a:schemeClr val="tx1"/>
                </a:solidFill>
              </a:rPr>
              <a:t>Number of failures</a:t>
            </a:r>
          </a:p>
          <a:p>
            <a:pPr lvl="1" eaLnBrk="1" hangingPunct="1"/>
            <a:r>
              <a:rPr lang="en-US" altLang="en-US" sz="2200" dirty="0">
                <a:solidFill>
                  <a:schemeClr val="tx1"/>
                </a:solidFill>
              </a:rPr>
              <a:t>Time between each failure</a:t>
            </a:r>
          </a:p>
          <a:p>
            <a:pPr lvl="1" eaLnBrk="1" hangingPunct="1"/>
            <a:r>
              <a:rPr lang="en-US" altLang="en-US" sz="2200" dirty="0">
                <a:solidFill>
                  <a:schemeClr val="tx1"/>
                </a:solidFill>
              </a:rPr>
              <a:t>Type of failure</a:t>
            </a:r>
            <a:endParaRPr lang="en-US" sz="2200" dirty="0">
              <a:solidFill>
                <a:schemeClr val="tx1"/>
              </a:solidFill>
            </a:endParaRPr>
          </a:p>
          <a:p>
            <a:pPr indent="-256032"/>
            <a:r>
              <a:rPr lang="en-US" sz="2200" b="1" dirty="0">
                <a:solidFill>
                  <a:schemeClr val="tx1"/>
                </a:solidFill>
              </a:rPr>
              <a:t>Mean time between failures (M</a:t>
            </a:r>
            <a:r>
              <a:rPr lang="en-US" sz="100" b="1" dirty="0">
                <a:solidFill>
                  <a:schemeClr val="tx1"/>
                </a:solidFill>
              </a:rPr>
              <a:t> </a:t>
            </a:r>
            <a:r>
              <a:rPr lang="en-US" sz="2200" b="1" dirty="0">
                <a:solidFill>
                  <a:schemeClr val="tx1"/>
                </a:solidFill>
              </a:rPr>
              <a:t>T</a:t>
            </a:r>
            <a:r>
              <a:rPr lang="en-US" sz="100" b="1" dirty="0">
                <a:solidFill>
                  <a:schemeClr val="tx1"/>
                </a:solidFill>
              </a:rPr>
              <a:t> </a:t>
            </a:r>
            <a:r>
              <a:rPr lang="en-US" sz="2200" b="1" dirty="0">
                <a:solidFill>
                  <a:schemeClr val="tx1"/>
                </a:solidFill>
              </a:rPr>
              <a:t>B</a:t>
            </a:r>
            <a:r>
              <a:rPr lang="en-US" sz="100" b="1" dirty="0">
                <a:solidFill>
                  <a:schemeClr val="tx1"/>
                </a:solidFill>
              </a:rPr>
              <a:t> </a:t>
            </a:r>
            <a:r>
              <a:rPr lang="en-US" sz="2200" b="1" dirty="0">
                <a:solidFill>
                  <a:schemeClr val="tx1"/>
                </a:solidFill>
              </a:rPr>
              <a:t>F) </a:t>
            </a:r>
            <a:r>
              <a:rPr lang="en-US" sz="2200" dirty="0">
                <a:solidFill>
                  <a:schemeClr val="tx1"/>
                </a:solidFill>
              </a:rPr>
              <a:t>– measurement of error occurrences that can be tracked over time to indicate the quality of a system</a:t>
            </a:r>
            <a:endParaRPr lang="en-IN" sz="2200" dirty="0">
              <a:solidFill>
                <a:schemeClr val="tx1"/>
              </a:solidFill>
            </a:endParaRPr>
          </a:p>
        </p:txBody>
      </p:sp>
    </p:spTree>
    <p:extLst>
      <p:ext uri="{BB962C8B-B14F-4D97-AF65-F5344CB8AC3E}">
        <p14:creationId xmlns:p14="http://schemas.microsoft.com/office/powerpoint/2010/main" val="3616552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Figure 14-1: Systems Development Life Cycle</a:t>
            </a:r>
            <a:endParaRPr lang="en-IN" sz="3400" dirty="0"/>
          </a:p>
        </p:txBody>
      </p:sp>
      <p:pic>
        <p:nvPicPr>
          <p:cNvPr id="4" name="Picture 3" descr="The S D L C diagram consists of five following phases starting at the top. Planning, analysis, design, implementation, and maintenance. Maintenance phase is highlighted. It consists of obtaining maintenance requests, transforming requests into changes, designing changes, and implementing changes.">
            <a:extLst>
              <a:ext uri="{FF2B5EF4-FFF2-40B4-BE49-F238E27FC236}">
                <a16:creationId xmlns:a16="http://schemas.microsoft.com/office/drawing/2014/main" id="{CF390C13-C4E9-4F05-9D6A-BA9FC63C4C5A}"/>
              </a:ext>
            </a:extLst>
          </p:cNvPr>
          <p:cNvPicPr>
            <a:picLocks noGrp="1" noChangeAspect="1"/>
          </p:cNvPicPr>
          <p:nvPr/>
        </p:nvPicPr>
        <p:blipFill>
          <a:blip r:embed="rId2"/>
          <a:srcRect t="4091" b="4091"/>
          <a:stretch>
            <a:fillRect/>
          </a:stretch>
        </p:blipFill>
        <p:spPr>
          <a:xfrm>
            <a:off x="455613" y="1937766"/>
            <a:ext cx="8232775" cy="3417887"/>
          </a:xfrm>
          <a:prstGeom prst="rect">
            <a:avLst/>
          </a:prstGeom>
          <a:noFill/>
          <a:ln>
            <a:noFill/>
          </a:ln>
        </p:spPr>
      </p:pic>
    </p:spTree>
    <p:extLst>
      <p:ext uri="{BB962C8B-B14F-4D97-AF65-F5344CB8AC3E}">
        <p14:creationId xmlns:p14="http://schemas.microsoft.com/office/powerpoint/2010/main" val="996351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Maintaining Information Systems</a:t>
            </a:r>
            <a:endParaRPr lang="en-IN" dirty="0"/>
          </a:p>
        </p:txBody>
      </p:sp>
      <p:sp>
        <p:nvSpPr>
          <p:cNvPr id="3" name="Content Placeholder 2"/>
          <p:cNvSpPr>
            <a:spLocks noGrp="1"/>
          </p:cNvSpPr>
          <p:nvPr>
            <p:ph sz="quarter" idx="13"/>
          </p:nvPr>
        </p:nvSpPr>
        <p:spPr>
          <a:xfrm>
            <a:off x="457200" y="1556327"/>
            <a:ext cx="8229600" cy="453448"/>
          </a:xfrm>
        </p:spPr>
        <p:txBody>
          <a:bodyPr/>
          <a:lstStyle/>
          <a:p>
            <a:pPr marL="432" indent="0">
              <a:buNone/>
            </a:pPr>
            <a:r>
              <a:rPr lang="en-US" b="1" dirty="0"/>
              <a:t>14.1</a:t>
            </a:r>
            <a:r>
              <a:rPr lang="en-US" dirty="0"/>
              <a:t> Explain and contrast four types of maintenance</a:t>
            </a:r>
            <a:endParaRPr lang="en-IN" dirty="0"/>
          </a:p>
        </p:txBody>
      </p:sp>
      <p:sp>
        <p:nvSpPr>
          <p:cNvPr id="4" name="Content Placeholder 3"/>
          <p:cNvSpPr>
            <a:spLocks noGrp="1"/>
          </p:cNvSpPr>
          <p:nvPr>
            <p:ph sz="quarter" idx="14"/>
          </p:nvPr>
        </p:nvSpPr>
        <p:spPr>
          <a:xfrm>
            <a:off x="457200" y="2086981"/>
            <a:ext cx="8229600" cy="3367088"/>
          </a:xfrm>
        </p:spPr>
        <p:txBody>
          <a:bodyPr/>
          <a:lstStyle/>
          <a:p>
            <a:pPr indent="-256032"/>
            <a:r>
              <a:rPr lang="en-US" dirty="0"/>
              <a:t>Four major activities occur within maintenance:</a:t>
            </a:r>
          </a:p>
          <a:p>
            <a:pPr marL="740664" lvl="1" indent="-429768">
              <a:buFont typeface="+mj-lt"/>
              <a:buAutoNum type="arabicPeriod"/>
            </a:pPr>
            <a:r>
              <a:rPr lang="en-US" dirty="0"/>
              <a:t>Obtaining maintenance requests</a:t>
            </a:r>
          </a:p>
          <a:p>
            <a:pPr marL="740664" lvl="1" indent="-429768">
              <a:buFont typeface="+mj-lt"/>
              <a:buAutoNum type="arabicPeriod"/>
            </a:pPr>
            <a:r>
              <a:rPr lang="en-US" dirty="0"/>
              <a:t>Transforming requests into changes</a:t>
            </a:r>
          </a:p>
          <a:p>
            <a:pPr marL="740664" lvl="1" indent="-429768">
              <a:buFont typeface="+mj-lt"/>
              <a:buAutoNum type="arabicPeriod"/>
            </a:pPr>
            <a:r>
              <a:rPr lang="en-US" dirty="0"/>
              <a:t>Designing changes</a:t>
            </a:r>
          </a:p>
          <a:p>
            <a:pPr marL="740664" lvl="1" indent="-429768">
              <a:buFont typeface="+mj-lt"/>
              <a:buAutoNum type="arabicPeriod"/>
            </a:pPr>
            <a:r>
              <a:rPr lang="en-US" dirty="0"/>
              <a:t>Implementing changes</a:t>
            </a:r>
          </a:p>
        </p:txBody>
      </p:sp>
    </p:spTree>
    <p:extLst>
      <p:ext uri="{BB962C8B-B14F-4D97-AF65-F5344CB8AC3E}">
        <p14:creationId xmlns:p14="http://schemas.microsoft.com/office/powerpoint/2010/main" val="1719053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EF40622-8DE4-4F32-B19F-C0214B3E5F08}"/>
              </a:ext>
            </a:extLst>
          </p:cNvPr>
          <p:cNvSpPr>
            <a:spLocks noGrp="1"/>
          </p:cNvSpPr>
          <p:nvPr>
            <p:ph type="title"/>
          </p:nvPr>
        </p:nvSpPr>
        <p:spPr/>
        <p:txBody>
          <a:bodyPr/>
          <a:lstStyle/>
          <a:p>
            <a:r>
              <a:rPr lang="en-US" dirty="0"/>
              <a:t>What is system maintenance?</a:t>
            </a:r>
          </a:p>
        </p:txBody>
      </p:sp>
      <p:sp>
        <p:nvSpPr>
          <p:cNvPr id="3" name="Content Placeholder 2">
            <a:extLst>
              <a:ext uri="{FF2B5EF4-FFF2-40B4-BE49-F238E27FC236}">
                <a16:creationId xmlns:a16="http://schemas.microsoft.com/office/drawing/2014/main" id="{74B224E0-0282-4E0D-AB93-76FAC1C6F15A}"/>
              </a:ext>
            </a:extLst>
          </p:cNvPr>
          <p:cNvSpPr>
            <a:spLocks noGrp="1"/>
          </p:cNvSpPr>
          <p:nvPr>
            <p:ph sz="quarter" idx="13"/>
          </p:nvPr>
        </p:nvSpPr>
        <p:spPr/>
        <p:txBody>
          <a:bodyPr>
            <a:normAutofit fontScale="92500" lnSpcReduction="10000"/>
          </a:bodyPr>
          <a:lstStyle/>
          <a:p>
            <a:r>
              <a:rPr lang="en-US" dirty="0"/>
              <a:t>System maintenance refers to </a:t>
            </a:r>
            <a:r>
              <a:rPr lang="en-US" b="1" dirty="0"/>
              <a:t>changing an existing information system to fix errors or enhance functionality</a:t>
            </a:r>
            <a:r>
              <a:rPr lang="en-US" dirty="0"/>
              <a:t>.</a:t>
            </a:r>
            <a:endParaRPr lang="en-IN" dirty="0"/>
          </a:p>
          <a:p>
            <a:r>
              <a:rPr lang="en-US" dirty="0"/>
              <a:t>The primary goal of software maintenance </a:t>
            </a:r>
            <a:r>
              <a:rPr lang="en-GB" dirty="0"/>
              <a:t>is to modify and update software applications after they have been delivered(after it is put in use) in order to fix bugs and improve performance.</a:t>
            </a:r>
          </a:p>
          <a:p>
            <a:r>
              <a:rPr lang="en-US" dirty="0"/>
              <a:t>It helps in upgrading, modifying, and updating software to stay up with client - user needs.</a:t>
            </a:r>
          </a:p>
          <a:p>
            <a:r>
              <a:rPr lang="en-GB" dirty="0"/>
              <a:t>system maintenance involves advancement in the existing solution as there are requirements of new software development as the market shifts.</a:t>
            </a:r>
            <a:endParaRPr lang="en-US" dirty="0"/>
          </a:p>
          <a:p>
            <a:r>
              <a:rPr lang="en-GB" dirty="0"/>
              <a:t>Software maintenance enhances the growth of your software.</a:t>
            </a:r>
            <a:endParaRPr lang="en-US" dirty="0"/>
          </a:p>
        </p:txBody>
      </p:sp>
    </p:spTree>
    <p:extLst>
      <p:ext uri="{BB962C8B-B14F-4D97-AF65-F5344CB8AC3E}">
        <p14:creationId xmlns:p14="http://schemas.microsoft.com/office/powerpoint/2010/main" val="3462684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3F9BCDF-8304-4C0D-867F-A507DC2B1F5F}"/>
              </a:ext>
            </a:extLst>
          </p:cNvPr>
          <p:cNvSpPr>
            <a:spLocks noGrp="1"/>
          </p:cNvSpPr>
          <p:nvPr>
            <p:ph type="title"/>
          </p:nvPr>
        </p:nvSpPr>
        <p:spPr/>
        <p:txBody>
          <a:bodyPr/>
          <a:lstStyle/>
          <a:p>
            <a:r>
              <a:rPr lang="en-GB" dirty="0"/>
              <a:t>purpose of the maintenance</a:t>
            </a:r>
            <a:endParaRPr lang="en-US" dirty="0"/>
          </a:p>
        </p:txBody>
      </p:sp>
      <p:sp>
        <p:nvSpPr>
          <p:cNvPr id="4" name="Footer Placeholder 3">
            <a:extLst>
              <a:ext uri="{FF2B5EF4-FFF2-40B4-BE49-F238E27FC236}">
                <a16:creationId xmlns:a16="http://schemas.microsoft.com/office/drawing/2014/main" id="{B4EDA2B2-706B-4D5F-BCD1-CE64F71BBB1F}"/>
              </a:ext>
            </a:extLst>
          </p:cNvPr>
          <p:cNvSpPr>
            <a:spLocks noGrp="1"/>
          </p:cNvSpPr>
          <p:nvPr>
            <p:ph type="ftr" idx="11"/>
          </p:nvPr>
        </p:nvSpPr>
        <p:spPr/>
        <p:txBody>
          <a:bodyPr/>
          <a:lstStyle/>
          <a:p>
            <a:pPr>
              <a:defRPr/>
            </a:pPr>
            <a:r>
              <a:rPr lang="en-US"/>
              <a:t>© 2014 Pearson Education, Inc. Publishing as Prentice Hall</a:t>
            </a:r>
          </a:p>
        </p:txBody>
      </p:sp>
      <p:sp>
        <p:nvSpPr>
          <p:cNvPr id="6" name="Date Placeholder 5">
            <a:extLst>
              <a:ext uri="{FF2B5EF4-FFF2-40B4-BE49-F238E27FC236}">
                <a16:creationId xmlns:a16="http://schemas.microsoft.com/office/drawing/2014/main" id="{7F345C5C-3B5F-4D72-B734-32571F319045}"/>
              </a:ext>
            </a:extLst>
          </p:cNvPr>
          <p:cNvSpPr>
            <a:spLocks noGrp="1"/>
          </p:cNvSpPr>
          <p:nvPr>
            <p:ph type="dt" idx="10"/>
          </p:nvPr>
        </p:nvSpPr>
        <p:spPr/>
        <p:txBody>
          <a:bodyPr/>
          <a:lstStyle/>
          <a:p>
            <a:pPr>
              <a:defRPr/>
            </a:pPr>
            <a:fld id="{1485CB35-8C57-4C3F-86FC-10C01DF87D31}" type="datetime1">
              <a:rPr lang="en-US" smtClean="0"/>
              <a:pPr>
                <a:defRPr/>
              </a:pPr>
              <a:t>7/23/2022</a:t>
            </a:fld>
            <a:r>
              <a:rPr lang="en-US"/>
              <a:t>Chapter 10</a:t>
            </a:r>
          </a:p>
        </p:txBody>
      </p:sp>
      <p:sp>
        <p:nvSpPr>
          <p:cNvPr id="5" name="Slide Number Placeholder 4">
            <a:extLst>
              <a:ext uri="{FF2B5EF4-FFF2-40B4-BE49-F238E27FC236}">
                <a16:creationId xmlns:a16="http://schemas.microsoft.com/office/drawing/2014/main" id="{FC62C4AE-E350-4DE8-9719-507D3CBABAE4}"/>
              </a:ext>
            </a:extLst>
          </p:cNvPr>
          <p:cNvSpPr>
            <a:spLocks noGrp="1"/>
          </p:cNvSpPr>
          <p:nvPr>
            <p:ph type="sldNum" idx="12"/>
          </p:nvPr>
        </p:nvSpPr>
        <p:spPr/>
        <p:txBody>
          <a:bodyPr/>
          <a:lstStyle/>
          <a:p>
            <a:pPr>
              <a:defRPr/>
            </a:pPr>
            <a:fld id="{B14D3F86-EE90-4D45-881E-688C7910AED1}" type="slidenum">
              <a:rPr lang="en-US" altLang="en-US" smtClean="0"/>
              <a:pPr>
                <a:defRPr/>
              </a:pPr>
              <a:t>6</a:t>
            </a:fld>
            <a:endParaRPr lang="en-US" altLang="en-US"/>
          </a:p>
        </p:txBody>
      </p:sp>
      <p:sp>
        <p:nvSpPr>
          <p:cNvPr id="3" name="Content Placeholder 2">
            <a:extLst>
              <a:ext uri="{FF2B5EF4-FFF2-40B4-BE49-F238E27FC236}">
                <a16:creationId xmlns:a16="http://schemas.microsoft.com/office/drawing/2014/main" id="{20B167EE-9889-4464-8694-16BBDDC9E399}"/>
              </a:ext>
            </a:extLst>
          </p:cNvPr>
          <p:cNvSpPr>
            <a:spLocks noGrp="1"/>
          </p:cNvSpPr>
          <p:nvPr>
            <p:ph sz="quarter" idx="13"/>
          </p:nvPr>
        </p:nvSpPr>
        <p:spPr/>
        <p:txBody>
          <a:bodyPr/>
          <a:lstStyle/>
          <a:p>
            <a:pPr marL="432" indent="0">
              <a:buNone/>
            </a:pPr>
            <a:r>
              <a:rPr lang="en-GB" dirty="0"/>
              <a:t>The purpose of the maintenance is </a:t>
            </a:r>
            <a:r>
              <a:rPr lang="en-US" b="1" dirty="0"/>
              <a:t>to sustain the capability of a system to provide a service</a:t>
            </a:r>
            <a:r>
              <a:rPr lang="en-US" dirty="0"/>
              <a:t>. This process monitors the system's capability to deliver services, records problems for analysis.</a:t>
            </a:r>
          </a:p>
          <a:p>
            <a:endParaRPr lang="en-US" dirty="0"/>
          </a:p>
          <a:p>
            <a:endParaRPr lang="en-US" dirty="0"/>
          </a:p>
        </p:txBody>
      </p:sp>
    </p:spTree>
    <p:extLst>
      <p:ext uri="{BB962C8B-B14F-4D97-AF65-F5344CB8AC3E}">
        <p14:creationId xmlns:p14="http://schemas.microsoft.com/office/powerpoint/2010/main" val="1345254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Maintenance </a:t>
            </a:r>
            <a:r>
              <a:rPr lang="en-US" sz="2000" b="0" dirty="0"/>
              <a:t>(1 of 2)</a:t>
            </a:r>
            <a:endParaRPr lang="en-IN" b="0" dirty="0"/>
          </a:p>
        </p:txBody>
      </p:sp>
      <p:sp>
        <p:nvSpPr>
          <p:cNvPr id="3" name="Content Placeholder 2"/>
          <p:cNvSpPr>
            <a:spLocks noGrp="1"/>
          </p:cNvSpPr>
          <p:nvPr>
            <p:ph sz="quarter" idx="13"/>
          </p:nvPr>
        </p:nvSpPr>
        <p:spPr>
          <a:xfrm>
            <a:off x="457200" y="1556327"/>
            <a:ext cx="8229600" cy="502661"/>
          </a:xfrm>
        </p:spPr>
        <p:txBody>
          <a:bodyPr/>
          <a:lstStyle/>
          <a:p>
            <a:pPr marL="432" indent="0">
              <a:buNone/>
            </a:pPr>
            <a:r>
              <a:rPr lang="en-US" b="1" dirty="0"/>
              <a:t>14.1</a:t>
            </a:r>
            <a:r>
              <a:rPr lang="en-US" dirty="0"/>
              <a:t> Explain and contrast four types of maintenance</a:t>
            </a:r>
            <a:endParaRPr lang="en-IN" dirty="0"/>
          </a:p>
        </p:txBody>
      </p:sp>
      <p:sp>
        <p:nvSpPr>
          <p:cNvPr id="4" name="Content Placeholder 3"/>
          <p:cNvSpPr>
            <a:spLocks noGrp="1"/>
          </p:cNvSpPr>
          <p:nvPr>
            <p:ph sz="quarter" idx="14"/>
          </p:nvPr>
        </p:nvSpPr>
        <p:spPr>
          <a:xfrm>
            <a:off x="457200" y="2178996"/>
            <a:ext cx="8098971" cy="3757347"/>
          </a:xfrm>
        </p:spPr>
        <p:txBody>
          <a:bodyPr/>
          <a:lstStyle/>
          <a:p>
            <a:pPr indent="-256032"/>
            <a:r>
              <a:rPr lang="en-US" b="1" dirty="0">
                <a:solidFill>
                  <a:schemeClr val="tx1"/>
                </a:solidFill>
              </a:rPr>
              <a:t>Corrective maintenance </a:t>
            </a:r>
          </a:p>
          <a:p>
            <a:pPr indent="-256032"/>
            <a:r>
              <a:rPr lang="en-US" b="1" dirty="0">
                <a:solidFill>
                  <a:schemeClr val="tx1"/>
                </a:solidFill>
              </a:rPr>
              <a:t>Adaptive maintenance</a:t>
            </a:r>
          </a:p>
          <a:p>
            <a:pPr indent="-256032"/>
            <a:r>
              <a:rPr lang="en-US" b="1" dirty="0">
                <a:solidFill>
                  <a:schemeClr val="tx1"/>
                </a:solidFill>
              </a:rPr>
              <a:t>Perfective maintenance</a:t>
            </a:r>
            <a:endParaRPr lang="en-US" dirty="0">
              <a:solidFill>
                <a:schemeClr val="tx1"/>
              </a:solidFill>
            </a:endParaRPr>
          </a:p>
          <a:p>
            <a:pPr indent="-256032"/>
            <a:r>
              <a:rPr lang="en-US" b="1" dirty="0">
                <a:solidFill>
                  <a:schemeClr val="tx1"/>
                </a:solidFill>
              </a:rPr>
              <a:t>Preventative maintenance</a:t>
            </a:r>
            <a:endParaRPr lang="en-IN" dirty="0">
              <a:solidFill>
                <a:schemeClr val="tx1"/>
              </a:solidFill>
            </a:endParaRPr>
          </a:p>
          <a:p>
            <a:pPr indent="-256032"/>
            <a:endParaRPr lang="en-US" b="1" dirty="0">
              <a:solidFill>
                <a:schemeClr val="tx1"/>
              </a:solidFill>
            </a:endParaRPr>
          </a:p>
          <a:p>
            <a:pPr indent="-256032"/>
            <a:endParaRPr lang="en-IN" dirty="0">
              <a:solidFill>
                <a:schemeClr val="tx1"/>
              </a:solidFill>
            </a:endParaRPr>
          </a:p>
        </p:txBody>
      </p:sp>
    </p:spTree>
    <p:extLst>
      <p:ext uri="{BB962C8B-B14F-4D97-AF65-F5344CB8AC3E}">
        <p14:creationId xmlns:p14="http://schemas.microsoft.com/office/powerpoint/2010/main" val="2656027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81A0B61-919B-4B90-9307-613AEE4EF652}"/>
              </a:ext>
            </a:extLst>
          </p:cNvPr>
          <p:cNvSpPr>
            <a:spLocks noGrp="1"/>
          </p:cNvSpPr>
          <p:nvPr>
            <p:ph type="title"/>
          </p:nvPr>
        </p:nvSpPr>
        <p:spPr/>
        <p:txBody>
          <a:bodyPr/>
          <a:lstStyle/>
          <a:p>
            <a:r>
              <a:rPr lang="en-GB" dirty="0"/>
              <a:t>Corrective Maintenance</a:t>
            </a:r>
            <a:br>
              <a:rPr lang="en-US" dirty="0"/>
            </a:br>
            <a:endParaRPr lang="en-US" dirty="0"/>
          </a:p>
        </p:txBody>
      </p:sp>
      <p:sp>
        <p:nvSpPr>
          <p:cNvPr id="6" name="Content Placeholder 5">
            <a:extLst>
              <a:ext uri="{FF2B5EF4-FFF2-40B4-BE49-F238E27FC236}">
                <a16:creationId xmlns:a16="http://schemas.microsoft.com/office/drawing/2014/main" id="{AF714353-3D27-4BD4-9B7B-3B29AB344494}"/>
              </a:ext>
            </a:extLst>
          </p:cNvPr>
          <p:cNvSpPr>
            <a:spLocks noGrp="1"/>
          </p:cNvSpPr>
          <p:nvPr>
            <p:ph sz="quarter" idx="13"/>
          </p:nvPr>
        </p:nvSpPr>
        <p:spPr/>
        <p:txBody>
          <a:bodyPr/>
          <a:lstStyle/>
          <a:p>
            <a:r>
              <a:rPr lang="en-US" dirty="0"/>
              <a:t>Identifying errors in the existing solution and correcting them to make it works more accurately. </a:t>
            </a:r>
          </a:p>
          <a:p>
            <a:r>
              <a:rPr lang="en-US" dirty="0"/>
              <a:t>corrective software maintenance occurs when there are errors and faults in logic, code, and design. It is about correcting software bugs, errors, and defects.</a:t>
            </a:r>
          </a:p>
          <a:p>
            <a:r>
              <a:rPr lang="en-US" dirty="0">
                <a:solidFill>
                  <a:schemeClr val="tx1"/>
                </a:solidFill>
              </a:rPr>
              <a:t>It refers to changes made to a system to repair flaws in its design, coding, or implementation</a:t>
            </a:r>
          </a:p>
          <a:p>
            <a:r>
              <a:rPr lang="en-US" dirty="0"/>
              <a:t>It aims to eliminate and fix bugs or issues in the software. </a:t>
            </a:r>
          </a:p>
          <a:p>
            <a:r>
              <a:rPr lang="en-US" dirty="0"/>
              <a:t>Corrective software maintenance is usually done in the form of small updates frequently.</a:t>
            </a:r>
          </a:p>
          <a:p>
            <a:endParaRPr lang="en-US" dirty="0"/>
          </a:p>
        </p:txBody>
      </p:sp>
    </p:spTree>
    <p:extLst>
      <p:ext uri="{BB962C8B-B14F-4D97-AF65-F5344CB8AC3E}">
        <p14:creationId xmlns:p14="http://schemas.microsoft.com/office/powerpoint/2010/main" val="4137036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7091B-2ADD-4321-BA14-3E02BD9D3A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4498509-E8F8-441F-A189-52541F003F8C}"/>
              </a:ext>
            </a:extLst>
          </p:cNvPr>
          <p:cNvSpPr>
            <a:spLocks noGrp="1"/>
          </p:cNvSpPr>
          <p:nvPr>
            <p:ph sz="quarter" idx="13"/>
          </p:nvPr>
        </p:nvSpPr>
        <p:spPr/>
        <p:txBody>
          <a:bodyPr/>
          <a:lstStyle/>
          <a:p>
            <a:r>
              <a:rPr lang="en-US" dirty="0"/>
              <a:t>You can implement corrective software maintenance when:</a:t>
            </a:r>
          </a:p>
          <a:p>
            <a:pPr marL="432" lvl="0" indent="0">
              <a:buNone/>
            </a:pPr>
            <a:r>
              <a:rPr lang="en-GB" dirty="0"/>
              <a:t>1- Software doesn’t function properly due to some faulty logic flow.</a:t>
            </a:r>
          </a:p>
          <a:p>
            <a:pPr marL="432" lvl="0" indent="0">
              <a:buNone/>
            </a:pPr>
            <a:r>
              <a:rPr lang="en-GB" dirty="0"/>
              <a:t>2- wrong implementation.</a:t>
            </a:r>
          </a:p>
          <a:p>
            <a:pPr marL="432" lvl="0" indent="0">
              <a:buNone/>
            </a:pPr>
            <a:r>
              <a:rPr lang="en-GB" dirty="0"/>
              <a:t>3- invalid or incomplete tests.</a:t>
            </a:r>
            <a:endParaRPr lang="en-US" dirty="0"/>
          </a:p>
          <a:p>
            <a:endParaRPr lang="en-US" dirty="0"/>
          </a:p>
        </p:txBody>
      </p:sp>
    </p:spTree>
    <p:extLst>
      <p:ext uri="{BB962C8B-B14F-4D97-AF65-F5344CB8AC3E}">
        <p14:creationId xmlns:p14="http://schemas.microsoft.com/office/powerpoint/2010/main" val="3507148870"/>
      </p:ext>
    </p:extLst>
  </p:cSld>
  <p:clrMapOvr>
    <a:masterClrMapping/>
  </p:clrMapOvr>
</p:sld>
</file>

<file path=ppt/theme/theme1.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10655</TotalTime>
  <Words>1650</Words>
  <Application>Microsoft Office PowerPoint</Application>
  <PresentationFormat>On-screen Show (4:3)</PresentationFormat>
  <Paragraphs>121</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Arial heading</vt:lpstr>
      <vt:lpstr>Noto Sans Symbols</vt:lpstr>
      <vt:lpstr>Times New Roman</vt:lpstr>
      <vt:lpstr>Verdana</vt:lpstr>
      <vt:lpstr>1_508 Lecture</vt:lpstr>
      <vt:lpstr>Modern Systems Analysis and Design</vt:lpstr>
      <vt:lpstr>Learning Objectives</vt:lpstr>
      <vt:lpstr>Figure 14-1: Systems Development Life Cycle</vt:lpstr>
      <vt:lpstr>Maintaining Information Systems</vt:lpstr>
      <vt:lpstr>What is system maintenance?</vt:lpstr>
      <vt:lpstr>purpose of the maintenance</vt:lpstr>
      <vt:lpstr>Types of Maintenance (1 of 2)</vt:lpstr>
      <vt:lpstr>Corrective Maintenance </vt:lpstr>
      <vt:lpstr>PowerPoint Presentation</vt:lpstr>
      <vt:lpstr>Adaptive Maintenance</vt:lpstr>
      <vt:lpstr>PowerPoint Presentation</vt:lpstr>
      <vt:lpstr>Perfective Maintenance </vt:lpstr>
      <vt:lpstr>PowerPoint Presentation</vt:lpstr>
      <vt:lpstr>Preventive Maintenance </vt:lpstr>
      <vt:lpstr>PowerPoint Presentation</vt:lpstr>
      <vt:lpstr>Why Software Requires Maintenance? </vt:lpstr>
      <vt:lpstr>PowerPoint Presentation</vt:lpstr>
      <vt:lpstr>PowerPoint Presentation</vt:lpstr>
      <vt:lpstr>PowerPoint Presentation</vt:lpstr>
      <vt:lpstr>Software Maintenance Processes </vt:lpstr>
      <vt:lpstr>PowerPoint Presentation</vt:lpstr>
      <vt:lpstr>PowerPoint Presentation</vt:lpstr>
      <vt:lpstr>PowerPoint Presentation</vt:lpstr>
      <vt:lpstr>The Cost of Maintenance (1 of 2)</vt:lpstr>
      <vt:lpstr>The Cost of Maintenance (2 of 2)</vt:lpstr>
      <vt:lpstr>Managing Maintenance Personnel who carries out maintenance?</vt:lpstr>
      <vt:lpstr>Measuring Maintenance Effectiveness</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Systems Analysis and Design, Ninth Edition, Chapter 14, Maintaining Information Systems</dc:title>
  <dc:subject>MIS/IT</dc:subject>
  <dc:creator>Valacich/George</dc:creator>
  <cp:keywords>Modern Systems Analysis and Design</cp:keywords>
  <cp:lastModifiedBy>kamal</cp:lastModifiedBy>
  <cp:revision>1342</cp:revision>
  <dcterms:modified xsi:type="dcterms:W3CDTF">2022-07-23T07:18:03Z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