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C72012-C67A-4601-A7FF-F1DA6406FB5C}"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44278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72012-C67A-4601-A7FF-F1DA6406FB5C}"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66453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72012-C67A-4601-A7FF-F1DA6406FB5C}"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349825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72012-C67A-4601-A7FF-F1DA6406FB5C}"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314825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72012-C67A-4601-A7FF-F1DA6406FB5C}"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214700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C72012-C67A-4601-A7FF-F1DA6406FB5C}"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257666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72012-C67A-4601-A7FF-F1DA6406FB5C}"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288528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C72012-C67A-4601-A7FF-F1DA6406FB5C}"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16855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72012-C67A-4601-A7FF-F1DA6406FB5C}"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14723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72012-C67A-4601-A7FF-F1DA6406FB5C}"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226999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72012-C67A-4601-A7FF-F1DA6406FB5C}"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E3F4-7806-47CE-A8F0-31E7222059FD}" type="slidenum">
              <a:rPr lang="en-US" smtClean="0"/>
              <a:t>‹#›</a:t>
            </a:fld>
            <a:endParaRPr lang="en-US"/>
          </a:p>
        </p:txBody>
      </p:sp>
    </p:spTree>
    <p:extLst>
      <p:ext uri="{BB962C8B-B14F-4D97-AF65-F5344CB8AC3E}">
        <p14:creationId xmlns:p14="http://schemas.microsoft.com/office/powerpoint/2010/main" val="181435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72012-C67A-4601-A7FF-F1DA6406FB5C}" type="datetimeFigureOut">
              <a:rPr lang="en-US" smtClean="0"/>
              <a:t>4/25/2020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9E3F4-7806-47CE-A8F0-31E7222059FD}" type="slidenum">
              <a:rPr lang="en-US" smtClean="0"/>
              <a:t>‹#›</a:t>
            </a:fld>
            <a:endParaRPr lang="en-US"/>
          </a:p>
        </p:txBody>
      </p:sp>
    </p:spTree>
    <p:extLst>
      <p:ext uri="{BB962C8B-B14F-4D97-AF65-F5344CB8AC3E}">
        <p14:creationId xmlns:p14="http://schemas.microsoft.com/office/powerpoint/2010/main" val="205065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google.it/url?sa=i&amp;rct=j&amp;q=&amp;esrc=s&amp;source=images&amp;cd=&amp;cad=rja&amp;uact=8&amp;ved=0ahUKEwjb5L296aHRAhUQdVAKHVKHDlYQjRwIBw&amp;url=http://www.quibio.it/quibio/&amp;psig=AFQjCNHtwrHOWF5w4wFyr221h6fL9CBrtw&amp;ust=1483390201906728"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ardwaremarketplace.com/hardware-supplies/packing-supplies.html" TargetMode="External"/><Relationship Id="rId2" Type="http://schemas.openxmlformats.org/officeDocument/2006/relationships/hyperlink" Target="http://www.hardwaremarketplace.com/hardware-supplies/chemical-additives.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0"/>
            <a:ext cx="9144000" cy="1754326"/>
          </a:xfrm>
          <a:prstGeom prst="rect">
            <a:avLst/>
          </a:prstGeom>
        </p:spPr>
        <p:txBody>
          <a:bodyPr wrap="square">
            <a:spAutoFit/>
          </a:bodyPr>
          <a:lstStyle/>
          <a:p>
            <a:pPr algn="ctr"/>
            <a:r>
              <a:rPr lang="id-ID" sz="5400" b="1" dirty="0" smtClean="0"/>
              <a:t>Chapter</a:t>
            </a:r>
            <a:r>
              <a:rPr lang="en-US" sz="5400" b="1" dirty="0" smtClean="0"/>
              <a:t> 9</a:t>
            </a:r>
            <a:r>
              <a:rPr lang="id-ID" sz="5400" b="1" dirty="0" smtClean="0"/>
              <a:t>:</a:t>
            </a:r>
          </a:p>
          <a:p>
            <a:pPr algn="ctr"/>
            <a:r>
              <a:rPr lang="id-ID" sz="5400" b="1" dirty="0" smtClean="0"/>
              <a:t> Food Packaging</a:t>
            </a:r>
            <a:endParaRPr lang="id-ID" sz="5400" dirty="0"/>
          </a:p>
        </p:txBody>
      </p:sp>
      <p:sp>
        <p:nvSpPr>
          <p:cNvPr id="3" name="TextBox 2"/>
          <p:cNvSpPr txBox="1"/>
          <p:nvPr/>
        </p:nvSpPr>
        <p:spPr>
          <a:xfrm>
            <a:off x="2514600" y="5105400"/>
            <a:ext cx="4724400" cy="461665"/>
          </a:xfrm>
          <a:prstGeom prst="rect">
            <a:avLst/>
          </a:prstGeom>
          <a:noFill/>
        </p:spPr>
        <p:txBody>
          <a:bodyPr wrap="square" rtlCol="0">
            <a:spAutoFit/>
          </a:bodyPr>
          <a:lstStyle/>
          <a:p>
            <a:r>
              <a:rPr lang="id-ID" sz="2400" dirty="0" smtClean="0"/>
              <a:t>By: </a:t>
            </a:r>
            <a:r>
              <a:rPr lang="en-US" sz="2400" dirty="0" smtClean="0"/>
              <a:t>Dr. </a:t>
            </a:r>
            <a:r>
              <a:rPr lang="id-ID" sz="2400" dirty="0" smtClean="0"/>
              <a:t>Mohammed Sabah</a:t>
            </a:r>
            <a:endParaRPr lang="id-ID" sz="2400" dirty="0"/>
          </a:p>
        </p:txBody>
      </p:sp>
      <p:graphicFrame>
        <p:nvGraphicFramePr>
          <p:cNvPr id="4" name="Object 2"/>
          <p:cNvGraphicFramePr>
            <a:graphicFrameLocks noChangeAspect="1"/>
          </p:cNvGraphicFramePr>
          <p:nvPr/>
        </p:nvGraphicFramePr>
        <p:xfrm>
          <a:off x="0" y="0"/>
          <a:ext cx="2133600" cy="1981200"/>
        </p:xfrm>
        <a:graphic>
          <a:graphicData uri="http://schemas.openxmlformats.org/presentationml/2006/ole">
            <mc:AlternateContent xmlns:mc="http://schemas.openxmlformats.org/markup-compatibility/2006">
              <mc:Choice xmlns:v="urn:schemas-microsoft-com:vml" Requires="v">
                <p:oleObj spid="_x0000_s1028" r:id="rId3" imgW="1895238" imgH="1961905" progId="">
                  <p:embed/>
                </p:oleObj>
              </mc:Choice>
              <mc:Fallback>
                <p:oleObj r:id="rId3" imgW="1895238" imgH="196190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336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676400" y="0"/>
            <a:ext cx="6400800" cy="707886"/>
          </a:xfrm>
          <a:prstGeom prst="rect">
            <a:avLst/>
          </a:prstGeom>
        </p:spPr>
        <p:txBody>
          <a:bodyPr wrap="square">
            <a:spAutoFit/>
          </a:bodyPr>
          <a:lstStyle/>
          <a:p>
            <a:pPr algn="ctr"/>
            <a:r>
              <a:rPr kumimoji="0" lang="id-ID" sz="2000" b="1" i="0" u="none" strike="noStrike" normalizeH="0" baseline="0" dirty="0" smtClean="0">
                <a:ln w="11430"/>
                <a:solidFill>
                  <a:schemeClr val="tx1">
                    <a:lumMod val="85000"/>
                    <a:lumOff val="15000"/>
                  </a:schemeClr>
                </a:solidFill>
                <a:latin typeface="Arial" pitchFamily="34" charset="0"/>
                <a:ea typeface="Times New Roman" pitchFamily="18" charset="0"/>
                <a:cs typeface="Arial" pitchFamily="34" charset="0"/>
              </a:rPr>
              <a:t> </a:t>
            </a:r>
            <a:r>
              <a:rPr kumimoji="0" lang="en-US" sz="2000" b="1" i="0" u="none" strike="noStrike" normalizeH="0" baseline="0" dirty="0" smtClean="0">
                <a:ln w="11430"/>
                <a:solidFill>
                  <a:schemeClr val="tx1">
                    <a:lumMod val="85000"/>
                    <a:lumOff val="15000"/>
                  </a:schemeClr>
                </a:solidFill>
                <a:latin typeface="Arial" pitchFamily="34" charset="0"/>
                <a:ea typeface="Times New Roman" pitchFamily="18" charset="0"/>
                <a:cs typeface="Arial" pitchFamily="34" charset="0"/>
              </a:rPr>
              <a:t>An-</a:t>
            </a:r>
            <a:r>
              <a:rPr kumimoji="0" lang="en-US" sz="2000" b="1" i="0" u="none" strike="noStrike" normalizeH="0" baseline="0" dirty="0" err="1" smtClean="0">
                <a:ln w="11430"/>
                <a:solidFill>
                  <a:schemeClr val="tx1">
                    <a:lumMod val="85000"/>
                    <a:lumOff val="15000"/>
                  </a:schemeClr>
                </a:solidFill>
                <a:latin typeface="Arial" pitchFamily="34" charset="0"/>
                <a:ea typeface="Times New Roman" pitchFamily="18" charset="0"/>
                <a:cs typeface="Arial" pitchFamily="34" charset="0"/>
              </a:rPr>
              <a:t>Najah</a:t>
            </a:r>
            <a:r>
              <a:rPr kumimoji="0" lang="en-US" sz="2000" b="1" i="0" u="none" strike="noStrike" normalizeH="0" baseline="0" dirty="0" smtClean="0">
                <a:ln w="11430"/>
                <a:solidFill>
                  <a:schemeClr val="tx1">
                    <a:lumMod val="85000"/>
                    <a:lumOff val="15000"/>
                  </a:schemeClr>
                </a:solidFill>
                <a:latin typeface="Arial" pitchFamily="34" charset="0"/>
                <a:ea typeface="Times New Roman" pitchFamily="18" charset="0"/>
                <a:cs typeface="Arial" pitchFamily="34" charset="0"/>
              </a:rPr>
              <a:t> National University</a:t>
            </a:r>
            <a:endParaRPr kumimoji="0" lang="id-ID" sz="2000" b="1" i="0" u="none" strike="noStrike" normalizeH="0" baseline="0" dirty="0" smtClean="0">
              <a:ln w="11430"/>
              <a:solidFill>
                <a:schemeClr val="tx1">
                  <a:lumMod val="85000"/>
                  <a:lumOff val="15000"/>
                </a:schemeClr>
              </a:solidFill>
              <a:latin typeface="Arial" pitchFamily="34" charset="0"/>
              <a:ea typeface="Times New Roman" pitchFamily="18" charset="0"/>
              <a:cs typeface="Arial" pitchFamily="34" charset="0"/>
            </a:endParaRPr>
          </a:p>
          <a:p>
            <a:pPr algn="ctr"/>
            <a:r>
              <a:rPr lang="id-ID" sz="2000" b="1" dirty="0" smtClean="0">
                <a:ln w="11430"/>
                <a:solidFill>
                  <a:schemeClr val="tx1">
                    <a:lumMod val="85000"/>
                    <a:lumOff val="15000"/>
                  </a:schemeClr>
                </a:solidFill>
                <a:latin typeface="Arial" pitchFamily="34" charset="0"/>
                <a:cs typeface="Arial" pitchFamily="34" charset="0"/>
              </a:rPr>
              <a:t>Faculty of Agriculture </a:t>
            </a:r>
            <a:endParaRPr lang="id-ID" sz="2000" dirty="0"/>
          </a:p>
        </p:txBody>
      </p:sp>
    </p:spTree>
    <p:extLst>
      <p:ext uri="{BB962C8B-B14F-4D97-AF65-F5344CB8AC3E}">
        <p14:creationId xmlns:p14="http://schemas.microsoft.com/office/powerpoint/2010/main" val="1966935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What is the difference between active and intelligent packaging?</a:t>
            </a:r>
            <a:endParaRPr lang="en-US" dirty="0">
              <a:solidFill>
                <a:schemeClr val="tx1"/>
              </a:solidFill>
            </a:endParaRPr>
          </a:p>
        </p:txBody>
      </p:sp>
      <p:sp>
        <p:nvSpPr>
          <p:cNvPr id="3" name="Content Placeholder 2"/>
          <p:cNvSpPr>
            <a:spLocks noGrp="1"/>
          </p:cNvSpPr>
          <p:nvPr>
            <p:ph idx="1"/>
          </p:nvPr>
        </p:nvSpPr>
        <p:spPr/>
        <p:txBody>
          <a:bodyPr/>
          <a:lstStyle/>
          <a:p>
            <a:pPr algn="ctr" rtl="0">
              <a:buNone/>
            </a:pPr>
            <a:r>
              <a:rPr lang="en-US" dirty="0" smtClean="0">
                <a:solidFill>
                  <a:schemeClr val="tx1"/>
                </a:solidFill>
              </a:rPr>
              <a:t>Active Packaging actively changes the food to extend its life while maintain quality </a:t>
            </a:r>
          </a:p>
          <a:p>
            <a:pPr algn="ctr" rtl="0">
              <a:buNone/>
            </a:pPr>
            <a:r>
              <a:rPr lang="en-US" dirty="0" smtClean="0">
                <a:solidFill>
                  <a:schemeClr val="tx1"/>
                </a:solidFill>
              </a:rPr>
              <a:t> intelligent packaging monitors the condition of packed food and gives information on the quality using... </a:t>
            </a:r>
          </a:p>
          <a:p>
            <a:endParaRPr lang="en-US" dirty="0">
              <a:solidFill>
                <a:schemeClr val="tx1"/>
              </a:solidFill>
            </a:endParaRPr>
          </a:p>
        </p:txBody>
      </p:sp>
      <p:pic>
        <p:nvPicPr>
          <p:cNvPr id="2050" name="Picture 2" descr="D:\التغليف الذكي\untitled.bmp"/>
          <p:cNvPicPr>
            <a:picLocks noChangeAspect="1" noChangeArrowheads="1"/>
          </p:cNvPicPr>
          <p:nvPr/>
        </p:nvPicPr>
        <p:blipFill>
          <a:blip r:embed="rId2"/>
          <a:srcRect/>
          <a:stretch>
            <a:fillRect/>
          </a:stretch>
        </p:blipFill>
        <p:spPr bwMode="auto">
          <a:xfrm>
            <a:off x="6660232" y="4293096"/>
            <a:ext cx="1800200" cy="1898898"/>
          </a:xfrm>
          <a:prstGeom prst="rect">
            <a:avLst/>
          </a:prstGeom>
          <a:noFill/>
        </p:spPr>
      </p:pic>
    </p:spTree>
    <p:extLst>
      <p:ext uri="{BB962C8B-B14F-4D97-AF65-F5344CB8AC3E}">
        <p14:creationId xmlns:p14="http://schemas.microsoft.com/office/powerpoint/2010/main" val="3670422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188641"/>
          <a:ext cx="9144000" cy="6669359"/>
        </p:xfrm>
        <a:graphic>
          <a:graphicData uri="http://schemas.openxmlformats.org/drawingml/2006/table">
            <a:tbl>
              <a:tblPr firstRow="1" bandRow="1">
                <a:tableStyleId>{5C22544A-7EE6-4342-B048-85BDC9FD1C3A}</a:tableStyleId>
              </a:tblPr>
              <a:tblGrid>
                <a:gridCol w="4572000"/>
                <a:gridCol w="4572000"/>
              </a:tblGrid>
              <a:tr h="856942">
                <a:tc>
                  <a:txBody>
                    <a:bodyPr/>
                    <a:lstStyle/>
                    <a:p>
                      <a:r>
                        <a:rPr lang="en-US" dirty="0" smtClean="0">
                          <a:solidFill>
                            <a:schemeClr val="tx1"/>
                          </a:solidFill>
                        </a:rPr>
                        <a:t>Active </a:t>
                      </a:r>
                      <a:endParaRPr lang="en-US" dirty="0">
                        <a:solidFill>
                          <a:schemeClr val="tx1"/>
                        </a:solidFill>
                      </a:endParaRPr>
                    </a:p>
                  </a:txBody>
                  <a:tcPr/>
                </a:tc>
                <a:tc>
                  <a:txBody>
                    <a:bodyPr/>
                    <a:lstStyle/>
                    <a:p>
                      <a:r>
                        <a:rPr lang="en-US" dirty="0" smtClean="0">
                          <a:solidFill>
                            <a:schemeClr val="tx1"/>
                          </a:solidFill>
                        </a:rPr>
                        <a:t>Intelligent </a:t>
                      </a:r>
                      <a:endParaRPr lang="en-US" dirty="0">
                        <a:solidFill>
                          <a:schemeClr val="tx1"/>
                        </a:solidFill>
                      </a:endParaRPr>
                    </a:p>
                  </a:txBody>
                  <a:tcPr/>
                </a:tc>
              </a:tr>
              <a:tr h="94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latin typeface="+mn-lt"/>
                          <a:ea typeface="+mn-ea"/>
                          <a:cs typeface="+mn-cs"/>
                        </a:rPr>
                        <a:t>·  Oxygen scavenging</a:t>
                      </a:r>
                      <a:endParaRPr lang="en-US" sz="1800" kern="1200" dirty="0" smtClean="0">
                        <a:solidFill>
                          <a:schemeClr val="tx1"/>
                        </a:solidFill>
                        <a:latin typeface="+mn-lt"/>
                        <a:ea typeface="+mn-ea"/>
                        <a:cs typeface="+mn-cs"/>
                      </a:endParaRPr>
                    </a:p>
                    <a:p>
                      <a:pPr algn="l" rtl="0"/>
                      <a:endParaRPr lang="en-US" dirty="0">
                        <a:solidFill>
                          <a:schemeClr val="tx1"/>
                        </a:solidFill>
                      </a:endParaRPr>
                    </a:p>
                  </a:txBody>
                  <a:tcPr/>
                </a:tc>
                <a:tc>
                  <a:txBody>
                    <a:bodyPr/>
                    <a:lstStyle/>
                    <a:p>
                      <a:r>
                        <a:rPr lang="en-GB" sz="1800" kern="1200" dirty="0" smtClean="0">
                          <a:solidFill>
                            <a:schemeClr val="tx1"/>
                          </a:solidFill>
                          <a:latin typeface="+mn-lt"/>
                          <a:ea typeface="+mn-ea"/>
                          <a:cs typeface="+mn-cs"/>
                        </a:rPr>
                        <a:t>Time-temperature history</a:t>
                      </a:r>
                      <a:endParaRPr lang="en-US" dirty="0">
                        <a:solidFill>
                          <a:schemeClr val="tx1"/>
                        </a:solidFill>
                      </a:endParaRPr>
                    </a:p>
                  </a:txBody>
                  <a:tcPr/>
                </a:tc>
              </a:tr>
              <a:tr h="856942">
                <a:tc>
                  <a:txBody>
                    <a:bodyPr/>
                    <a:lstStyle/>
                    <a:p>
                      <a:pPr algn="l" rtl="0"/>
                      <a:r>
                        <a:rPr lang="en-GB" sz="1800" kern="1200" dirty="0" smtClean="0">
                          <a:solidFill>
                            <a:schemeClr val="tx1"/>
                          </a:solidFill>
                          <a:latin typeface="+mn-lt"/>
                          <a:ea typeface="+mn-ea"/>
                          <a:cs typeface="+mn-cs"/>
                        </a:rPr>
                        <a:t>Anti-microbial</a:t>
                      </a:r>
                      <a:endParaRPr lang="en-US" dirty="0">
                        <a:solidFill>
                          <a:schemeClr val="tx1"/>
                        </a:solidFill>
                      </a:endParaRPr>
                    </a:p>
                  </a:txBody>
                  <a:tcPr/>
                </a:tc>
                <a:tc>
                  <a:txBody>
                    <a:bodyPr/>
                    <a:lstStyle/>
                    <a:p>
                      <a:r>
                        <a:rPr lang="en-GB" sz="1800" kern="1200" dirty="0" smtClean="0">
                          <a:solidFill>
                            <a:schemeClr val="tx1"/>
                          </a:solidFill>
                          <a:latin typeface="+mn-lt"/>
                          <a:ea typeface="+mn-ea"/>
                          <a:cs typeface="+mn-cs"/>
                        </a:rPr>
                        <a:t>Microbial growth indicators</a:t>
                      </a:r>
                      <a:endParaRPr lang="en-US" dirty="0">
                        <a:solidFill>
                          <a:schemeClr val="tx1"/>
                        </a:solidFill>
                      </a:endParaRPr>
                    </a:p>
                  </a:txBody>
                  <a:tcPr/>
                </a:tc>
              </a:tr>
              <a:tr h="856942">
                <a:tc>
                  <a:txBody>
                    <a:bodyPr/>
                    <a:lstStyle/>
                    <a:p>
                      <a:pPr algn="l" rtl="0"/>
                      <a:r>
                        <a:rPr lang="en-GB" sz="1800" kern="1200" dirty="0" smtClean="0">
                          <a:solidFill>
                            <a:schemeClr val="tx1"/>
                          </a:solidFill>
                          <a:latin typeface="+mn-lt"/>
                          <a:ea typeface="+mn-ea"/>
                          <a:cs typeface="+mn-cs"/>
                        </a:rPr>
                        <a:t>Ethylene scavenging</a:t>
                      </a:r>
                      <a:endParaRPr lang="en-US" dirty="0">
                        <a:solidFill>
                          <a:schemeClr val="tx1"/>
                        </a:solidFill>
                      </a:endParaRPr>
                    </a:p>
                  </a:txBody>
                  <a:tcPr/>
                </a:tc>
                <a:tc>
                  <a:txBody>
                    <a:bodyPr/>
                    <a:lstStyle/>
                    <a:p>
                      <a:r>
                        <a:rPr lang="en-GB" sz="1800" kern="1200" dirty="0" smtClean="0">
                          <a:solidFill>
                            <a:schemeClr val="tx1"/>
                          </a:solidFill>
                          <a:latin typeface="+mn-lt"/>
                          <a:ea typeface="+mn-ea"/>
                          <a:cs typeface="+mn-cs"/>
                        </a:rPr>
                        <a:t>Light protection (</a:t>
                      </a:r>
                      <a:r>
                        <a:rPr lang="en-GB" sz="1800" kern="1200" dirty="0" err="1" smtClean="0">
                          <a:solidFill>
                            <a:schemeClr val="tx1"/>
                          </a:solidFill>
                          <a:latin typeface="+mn-lt"/>
                          <a:ea typeface="+mn-ea"/>
                          <a:cs typeface="+mn-cs"/>
                        </a:rPr>
                        <a:t>photochromic</a:t>
                      </a:r>
                      <a:r>
                        <a:rPr lang="en-GB" sz="1800" kern="1200" dirty="0" smtClean="0">
                          <a:solidFill>
                            <a:schemeClr val="tx1"/>
                          </a:solidFill>
                          <a:latin typeface="+mn-lt"/>
                          <a:ea typeface="+mn-ea"/>
                          <a:cs typeface="+mn-cs"/>
                        </a:rPr>
                        <a:t>)</a:t>
                      </a:r>
                      <a:endParaRPr lang="en-US" dirty="0">
                        <a:solidFill>
                          <a:schemeClr val="tx1"/>
                        </a:solidFill>
                      </a:endParaRPr>
                    </a:p>
                  </a:txBody>
                  <a:tcPr/>
                </a:tc>
              </a:tr>
              <a:tr h="945464">
                <a:tc>
                  <a:txBody>
                    <a:bodyPr/>
                    <a:lstStyle/>
                    <a:p>
                      <a:pPr algn="l" rtl="0"/>
                      <a:r>
                        <a:rPr lang="en-GB" sz="1800" kern="1200" dirty="0" smtClean="0">
                          <a:solidFill>
                            <a:schemeClr val="tx1"/>
                          </a:solidFill>
                          <a:latin typeface="+mn-lt"/>
                          <a:ea typeface="+mn-ea"/>
                          <a:cs typeface="+mn-cs"/>
                        </a:rPr>
                        <a:t>Heating/cooling</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latin typeface="+mn-lt"/>
                          <a:ea typeface="+mn-ea"/>
                          <a:cs typeface="+mn-cs"/>
                        </a:rPr>
                        <a:t>  Physical shock indicators</a:t>
                      </a:r>
                      <a:endParaRPr lang="en-US" sz="1800" kern="1200" dirty="0" smtClean="0">
                        <a:solidFill>
                          <a:schemeClr val="tx1"/>
                        </a:solidFill>
                        <a:latin typeface="+mn-lt"/>
                        <a:ea typeface="+mn-ea"/>
                        <a:cs typeface="+mn-cs"/>
                      </a:endParaRPr>
                    </a:p>
                    <a:p>
                      <a:endParaRPr lang="en-US" dirty="0">
                        <a:solidFill>
                          <a:schemeClr val="tx1"/>
                        </a:solidFill>
                      </a:endParaRPr>
                    </a:p>
                  </a:txBody>
                  <a:tcPr/>
                </a:tc>
              </a:tr>
              <a:tr h="1350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latin typeface="+mn-lt"/>
                          <a:ea typeface="+mn-ea"/>
                          <a:cs typeface="+mn-cs"/>
                        </a:rPr>
                        <a:t>·   Odour and flavour absorbing/releasing</a:t>
                      </a:r>
                      <a:endParaRPr lang="en-US" sz="1800" kern="1200" dirty="0" smtClean="0">
                        <a:solidFill>
                          <a:schemeClr val="tx1"/>
                        </a:solidFill>
                        <a:latin typeface="+mn-lt"/>
                        <a:ea typeface="+mn-ea"/>
                        <a:cs typeface="+mn-cs"/>
                      </a:endParaRPr>
                    </a:p>
                    <a:p>
                      <a:pPr algn="l" rtl="0"/>
                      <a:endParaRPr lang="en-US" dirty="0">
                        <a:solidFill>
                          <a:schemeClr val="tx1"/>
                        </a:solidFill>
                      </a:endParaRPr>
                    </a:p>
                  </a:txBody>
                  <a:tcPr/>
                </a:tc>
                <a:tc>
                  <a:txBody>
                    <a:bodyPr/>
                    <a:lstStyle/>
                    <a:p>
                      <a:r>
                        <a:rPr lang="en-GB" sz="1800" kern="1200" dirty="0" smtClean="0">
                          <a:solidFill>
                            <a:schemeClr val="tx1"/>
                          </a:solidFill>
                          <a:latin typeface="+mn-lt"/>
                          <a:ea typeface="+mn-ea"/>
                          <a:cs typeface="+mn-cs"/>
                        </a:rPr>
                        <a:t>· Leakage, microbial spoilage indicating</a:t>
                      </a:r>
                      <a:endParaRPr lang="en-US" dirty="0">
                        <a:solidFill>
                          <a:schemeClr val="tx1"/>
                        </a:solidFill>
                      </a:endParaRPr>
                    </a:p>
                  </a:txBody>
                  <a:tcPr/>
                </a:tc>
              </a:tr>
              <a:tr h="856942">
                <a:tc>
                  <a:txBody>
                    <a:bodyPr/>
                    <a:lstStyle/>
                    <a:p>
                      <a:pPr algn="l" rtl="0"/>
                      <a:r>
                        <a:rPr lang="en-GB" sz="1800" kern="1200" dirty="0" smtClean="0">
                          <a:solidFill>
                            <a:schemeClr val="tx1"/>
                          </a:solidFill>
                          <a:latin typeface="+mn-lt"/>
                          <a:ea typeface="+mn-ea"/>
                          <a:cs typeface="+mn-cs"/>
                        </a:rPr>
                        <a:t>·         Moisture absorbing</a:t>
                      </a:r>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extLst>
      <p:ext uri="{BB962C8B-B14F-4D97-AF65-F5344CB8AC3E}">
        <p14:creationId xmlns:p14="http://schemas.microsoft.com/office/powerpoint/2010/main" val="2648271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Oxygen Scavengers</a:t>
            </a:r>
            <a:endParaRPr lang="en-US" dirty="0">
              <a:solidFill>
                <a:schemeClr val="tx1"/>
              </a:solidFill>
            </a:endParaRPr>
          </a:p>
        </p:txBody>
      </p:sp>
      <p:sp>
        <p:nvSpPr>
          <p:cNvPr id="3" name="Content Placeholder 2"/>
          <p:cNvSpPr>
            <a:spLocks noGrp="1"/>
          </p:cNvSpPr>
          <p:nvPr>
            <p:ph idx="1"/>
          </p:nvPr>
        </p:nvSpPr>
        <p:spPr/>
        <p:txBody>
          <a:bodyPr>
            <a:normAutofit/>
          </a:bodyPr>
          <a:lstStyle/>
          <a:p>
            <a:pPr algn="l" rtl="0"/>
            <a:r>
              <a:rPr lang="en-US" dirty="0" smtClean="0">
                <a:solidFill>
                  <a:schemeClr val="tx1"/>
                </a:solidFill>
              </a:rPr>
              <a:t>Presence of oxygen in packaged food might accelerate oxidative reactions resulting in food deterioration. Oxygen helps the growth aerobic microbes and molds. Oxidative reactions produce off-odors, off-flavors, undesirable color changes, and reduced nutritional quality of the food. </a:t>
            </a:r>
          </a:p>
          <a:p>
            <a:pPr algn="l" rtl="0"/>
            <a:endParaRPr lang="en-US" dirty="0">
              <a:solidFill>
                <a:schemeClr val="tx1"/>
              </a:solidFill>
            </a:endParaRPr>
          </a:p>
        </p:txBody>
      </p:sp>
    </p:spTree>
    <p:extLst>
      <p:ext uri="{BB962C8B-B14F-4D97-AF65-F5344CB8AC3E}">
        <p14:creationId xmlns:p14="http://schemas.microsoft.com/office/powerpoint/2010/main" val="1477374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Cont.</a:t>
            </a:r>
            <a:endParaRPr lang="en-US" dirty="0">
              <a:solidFill>
                <a:schemeClr val="tx1"/>
              </a:solidFill>
            </a:endParaRPr>
          </a:p>
        </p:txBody>
      </p:sp>
      <p:sp>
        <p:nvSpPr>
          <p:cNvPr id="3" name="Content Placeholder 2"/>
          <p:cNvSpPr>
            <a:spLocks noGrp="1"/>
          </p:cNvSpPr>
          <p:nvPr>
            <p:ph idx="1"/>
          </p:nvPr>
        </p:nvSpPr>
        <p:spPr>
          <a:xfrm>
            <a:off x="395536" y="1916832"/>
            <a:ext cx="8229600" cy="4572000"/>
          </a:xfrm>
        </p:spPr>
        <p:txBody>
          <a:bodyPr>
            <a:normAutofit/>
          </a:bodyPr>
          <a:lstStyle/>
          <a:p>
            <a:pPr algn="just" rtl="0"/>
            <a:r>
              <a:rPr lang="en-US" dirty="0" smtClean="0">
                <a:solidFill>
                  <a:schemeClr val="tx1"/>
                </a:solidFill>
              </a:rPr>
              <a:t>Oxygen scavengers are those agents that remove oxygen, diminishing oxidative reactions. Some most common oxygen scavengers are </a:t>
            </a:r>
            <a:r>
              <a:rPr lang="en-US" u="sng" dirty="0" smtClean="0">
                <a:solidFill>
                  <a:schemeClr val="tx1"/>
                </a:solidFill>
              </a:rPr>
              <a:t>ferrous oxide, ascorbic acid, sulfites, </a:t>
            </a:r>
            <a:r>
              <a:rPr lang="en-US" u="sng" dirty="0" err="1" smtClean="0">
                <a:solidFill>
                  <a:schemeClr val="tx1"/>
                </a:solidFill>
              </a:rPr>
              <a:t>catechol</a:t>
            </a:r>
            <a:r>
              <a:rPr lang="en-US" u="sng" dirty="0" smtClean="0">
                <a:solidFill>
                  <a:schemeClr val="tx1"/>
                </a:solidFill>
              </a:rPr>
              <a:t>, photosensitive dyes.</a:t>
            </a:r>
            <a:endParaRPr lang="en-US" u="sng" dirty="0">
              <a:solidFill>
                <a:schemeClr val="tx1"/>
              </a:solidFill>
            </a:endParaRPr>
          </a:p>
        </p:txBody>
      </p:sp>
      <p:pic>
        <p:nvPicPr>
          <p:cNvPr id="3075" name="Picture 3" descr="D:\التغليف الذكي\images.jpg"/>
          <p:cNvPicPr>
            <a:picLocks noChangeAspect="1" noChangeArrowheads="1"/>
          </p:cNvPicPr>
          <p:nvPr/>
        </p:nvPicPr>
        <p:blipFill>
          <a:blip r:embed="rId2"/>
          <a:srcRect/>
          <a:stretch>
            <a:fillRect/>
          </a:stretch>
        </p:blipFill>
        <p:spPr bwMode="auto">
          <a:xfrm>
            <a:off x="6444208" y="404664"/>
            <a:ext cx="1771650" cy="1323975"/>
          </a:xfrm>
          <a:prstGeom prst="rect">
            <a:avLst/>
          </a:prstGeom>
          <a:noFill/>
        </p:spPr>
      </p:pic>
    </p:spTree>
    <p:extLst>
      <p:ext uri="{BB962C8B-B14F-4D97-AF65-F5344CB8AC3E}">
        <p14:creationId xmlns:p14="http://schemas.microsoft.com/office/powerpoint/2010/main" val="344902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155575" y="1371600"/>
            <a:ext cx="876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i="1" dirty="0">
                <a:solidFill>
                  <a:schemeClr val="tx1"/>
                </a:solidFill>
              </a:rPr>
              <a:t>1-</a:t>
            </a:r>
            <a:r>
              <a:rPr lang="en-US" altLang="en-US" sz="2400" i="1" dirty="0">
                <a:solidFill>
                  <a:schemeClr val="tx1"/>
                </a:solidFill>
              </a:rPr>
              <a:t> Natural biopolymers (e.g. </a:t>
            </a:r>
            <a:r>
              <a:rPr lang="en-US" altLang="en-US" sz="2400" b="1" i="1" dirty="0">
                <a:solidFill>
                  <a:schemeClr val="tx1"/>
                </a:solidFill>
              </a:rPr>
              <a:t>polysaccharides and/or proteins)</a:t>
            </a:r>
            <a:r>
              <a:rPr lang="en-US" altLang="en-US" sz="2400" i="1" dirty="0">
                <a:solidFill>
                  <a:schemeClr val="tx1"/>
                </a:solidFill>
              </a:rPr>
              <a:t> recovered from organic wastes.</a:t>
            </a:r>
          </a:p>
          <a:p>
            <a:pPr algn="just">
              <a:spcBef>
                <a:spcPct val="0"/>
              </a:spcBef>
              <a:buClrTx/>
              <a:buSzTx/>
              <a:buFontTx/>
              <a:buNone/>
            </a:pPr>
            <a:endParaRPr lang="en-US" altLang="en-US" sz="2400" i="1" dirty="0">
              <a:solidFill>
                <a:schemeClr val="tx1"/>
              </a:solidFill>
            </a:endParaRPr>
          </a:p>
          <a:p>
            <a:pPr algn="just">
              <a:spcBef>
                <a:spcPct val="0"/>
              </a:spcBef>
              <a:buClrTx/>
              <a:buSzTx/>
              <a:buFontTx/>
              <a:buNone/>
            </a:pPr>
            <a:r>
              <a:rPr lang="en-US" altLang="en-US" sz="2400" i="1" dirty="0">
                <a:solidFill>
                  <a:schemeClr val="tx1"/>
                </a:solidFill>
              </a:rPr>
              <a:t>2-Bio-based monomers obtained by fermentation or conventional chemistry (e.g. </a:t>
            </a:r>
            <a:r>
              <a:rPr lang="en-US" altLang="en-US" sz="2400" b="1" i="1" dirty="0">
                <a:solidFill>
                  <a:schemeClr val="tx1"/>
                </a:solidFill>
              </a:rPr>
              <a:t>lactic acid</a:t>
            </a:r>
            <a:r>
              <a:rPr lang="en-US" altLang="en-US" sz="2400" i="1" dirty="0">
                <a:solidFill>
                  <a:schemeClr val="tx1"/>
                </a:solidFill>
              </a:rPr>
              <a:t>) and polymerized in a second step to </a:t>
            </a:r>
            <a:r>
              <a:rPr lang="en-US" altLang="en-US" sz="2400" b="1" i="1" dirty="0" err="1">
                <a:solidFill>
                  <a:schemeClr val="tx1"/>
                </a:solidFill>
              </a:rPr>
              <a:t>polylactic</a:t>
            </a:r>
            <a:r>
              <a:rPr lang="en-US" altLang="en-US" sz="2400" b="1" i="1" dirty="0">
                <a:solidFill>
                  <a:schemeClr val="tx1"/>
                </a:solidFill>
              </a:rPr>
              <a:t> acid (PLA). </a:t>
            </a:r>
          </a:p>
          <a:p>
            <a:pPr algn="just">
              <a:spcBef>
                <a:spcPct val="0"/>
              </a:spcBef>
              <a:buClrTx/>
              <a:buSzTx/>
              <a:buFontTx/>
              <a:buNone/>
            </a:pPr>
            <a:endParaRPr lang="en-US" altLang="en-US" sz="2400" i="1" dirty="0">
              <a:solidFill>
                <a:schemeClr val="tx1"/>
              </a:solidFill>
            </a:endParaRPr>
          </a:p>
          <a:p>
            <a:pPr algn="just">
              <a:spcBef>
                <a:spcPct val="0"/>
              </a:spcBef>
              <a:buClrTx/>
              <a:buSzTx/>
              <a:buFontTx/>
              <a:buNone/>
            </a:pPr>
            <a:r>
              <a:rPr lang="en-US" altLang="en-US" sz="2400" b="1" i="1" dirty="0">
                <a:solidFill>
                  <a:schemeClr val="tx1"/>
                </a:solidFill>
              </a:rPr>
              <a:t>3-</a:t>
            </a:r>
            <a:r>
              <a:rPr lang="en-US" altLang="en-US" sz="2400" i="1" dirty="0">
                <a:solidFill>
                  <a:schemeClr val="tx1"/>
                </a:solidFill>
              </a:rPr>
              <a:t> Biopolymers synthesized directly in microorganisms or in genetically modified crops (e.g.</a:t>
            </a:r>
            <a:r>
              <a:rPr lang="en-US" altLang="en-US" sz="2400" b="1" i="1" dirty="0">
                <a:solidFill>
                  <a:schemeClr val="tx1"/>
                </a:solidFill>
              </a:rPr>
              <a:t> </a:t>
            </a:r>
            <a:r>
              <a:rPr lang="en-US" altLang="en-US" sz="2400" b="1" i="1" dirty="0" err="1">
                <a:solidFill>
                  <a:schemeClr val="tx1"/>
                </a:solidFill>
              </a:rPr>
              <a:t>polyhydroxyalkanoate</a:t>
            </a:r>
            <a:r>
              <a:rPr lang="en-US" altLang="en-US" sz="2400" i="1" dirty="0">
                <a:solidFill>
                  <a:schemeClr val="tx1"/>
                </a:solidFill>
              </a:rPr>
              <a:t>, </a:t>
            </a:r>
            <a:r>
              <a:rPr lang="en-US" altLang="en-US" sz="2400" b="1" i="1" dirty="0">
                <a:solidFill>
                  <a:schemeClr val="tx1"/>
                </a:solidFill>
              </a:rPr>
              <a:t>PHA</a:t>
            </a:r>
            <a:r>
              <a:rPr lang="en-US" altLang="en-US" sz="2400" i="1" dirty="0">
                <a:solidFill>
                  <a:schemeClr val="tx1"/>
                </a:solidFill>
              </a:rPr>
              <a:t>) </a:t>
            </a:r>
          </a:p>
          <a:p>
            <a:pPr algn="just">
              <a:spcBef>
                <a:spcPct val="0"/>
              </a:spcBef>
              <a:buClrTx/>
              <a:buSzTx/>
              <a:buFontTx/>
              <a:buNone/>
            </a:pPr>
            <a:endParaRPr lang="en-US" altLang="en-US" sz="2400" i="1" dirty="0">
              <a:solidFill>
                <a:schemeClr val="tx1"/>
              </a:solidFill>
            </a:endParaRPr>
          </a:p>
        </p:txBody>
      </p:sp>
      <p:sp>
        <p:nvSpPr>
          <p:cNvPr id="7" name="TextBox 6"/>
          <p:cNvSpPr txBox="1"/>
          <p:nvPr/>
        </p:nvSpPr>
        <p:spPr>
          <a:xfrm>
            <a:off x="0" y="0"/>
            <a:ext cx="9144000" cy="70788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4000" b="1" dirty="0" err="1" smtClean="0">
                <a:solidFill>
                  <a:srgbClr val="FF0000"/>
                </a:solidFill>
              </a:rPr>
              <a:t>Bioplastics</a:t>
            </a:r>
            <a:r>
              <a:rPr lang="en-US" sz="4000" b="1" dirty="0" smtClean="0">
                <a:solidFill>
                  <a:srgbClr val="FF0000"/>
                </a:solidFill>
              </a:rPr>
              <a:t> </a:t>
            </a:r>
            <a:r>
              <a:rPr lang="en-US" sz="4000" b="1" dirty="0">
                <a:solidFill>
                  <a:srgbClr val="FF0000"/>
                </a:solidFill>
              </a:rPr>
              <a:t>of different origin</a:t>
            </a:r>
          </a:p>
        </p:txBody>
      </p:sp>
      <p:pic>
        <p:nvPicPr>
          <p:cNvPr id="55300" name="Picture 2" descr="Risultati immagini per produce biopla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88382"/>
            <a:ext cx="2743200" cy="16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AutoShape 4" descr="Risultati immagini per produce bioplastic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endParaRPr>
          </a:p>
        </p:txBody>
      </p:sp>
      <p:sp>
        <p:nvSpPr>
          <p:cNvPr id="55302" name="AutoShape 6" descr="Risultati immagini per produce bioplastic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endParaRPr>
          </a:p>
        </p:txBody>
      </p:sp>
      <p:sp>
        <p:nvSpPr>
          <p:cNvPr id="55303" name="AutoShape 8" descr="Risultati immagini per produce bioplastic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endParaRPr>
          </a:p>
        </p:txBody>
      </p:sp>
      <p:pic>
        <p:nvPicPr>
          <p:cNvPr id="55304" name="Picture 10" descr="Risultati immagini per produce biopla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76800"/>
            <a:ext cx="21336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10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4800" b="1" dirty="0" err="1">
                <a:solidFill>
                  <a:srgbClr val="FF0000"/>
                </a:solidFill>
              </a:rPr>
              <a:t>Bioplastics</a:t>
            </a:r>
            <a:r>
              <a:rPr lang="en-US" sz="4800" b="1" dirty="0">
                <a:solidFill>
                  <a:srgbClr val="FF0000"/>
                </a:solidFill>
              </a:rPr>
              <a:t> application </a:t>
            </a:r>
          </a:p>
        </p:txBody>
      </p:sp>
      <p:pic>
        <p:nvPicPr>
          <p:cNvPr id="69635" name="Picture 2" descr="Risultati immagini per biodegradable appl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7" descr="Risultati immagini per bioplastic for agricultural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9" descr="Risultati immagini per bioplastic for agricultural appl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267200"/>
            <a:ext cx="27797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1" descr="Risultati immagini per bioplastic for agricultural applic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191000"/>
            <a:ext cx="3067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CasellaDiTesto 2"/>
          <p:cNvSpPr txBox="1">
            <a:spLocks noChangeArrowheads="1"/>
          </p:cNvSpPr>
          <p:nvPr/>
        </p:nvSpPr>
        <p:spPr bwMode="auto">
          <a:xfrm>
            <a:off x="990600" y="6172200"/>
            <a:ext cx="1338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it-IT" altLang="en-US" sz="2000" b="1">
                <a:solidFill>
                  <a:srgbClr val="1E1C11"/>
                </a:solidFill>
              </a:rPr>
              <a:t>Containers</a:t>
            </a:r>
          </a:p>
        </p:txBody>
      </p:sp>
      <p:sp>
        <p:nvSpPr>
          <p:cNvPr id="69640" name="CasellaDiTesto 3"/>
          <p:cNvSpPr txBox="1">
            <a:spLocks noChangeArrowheads="1"/>
          </p:cNvSpPr>
          <p:nvPr/>
        </p:nvSpPr>
        <p:spPr bwMode="auto">
          <a:xfrm>
            <a:off x="3962400" y="6019800"/>
            <a:ext cx="1249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it-IT" altLang="en-US" sz="2000" b="1">
                <a:solidFill>
                  <a:srgbClr val="1E1C11"/>
                </a:solidFill>
              </a:rPr>
              <a:t>Food </a:t>
            </a:r>
          </a:p>
          <a:p>
            <a:pPr algn="ctr">
              <a:spcBef>
                <a:spcPct val="0"/>
              </a:spcBef>
              <a:buClrTx/>
              <a:buSzTx/>
              <a:buFontTx/>
              <a:buNone/>
            </a:pPr>
            <a:r>
              <a:rPr lang="it-IT" altLang="en-US" sz="2000" b="1">
                <a:solidFill>
                  <a:srgbClr val="1E1C11"/>
                </a:solidFill>
              </a:rPr>
              <a:t>packaging</a:t>
            </a:r>
          </a:p>
        </p:txBody>
      </p:sp>
      <p:sp>
        <p:nvSpPr>
          <p:cNvPr id="5" name="CasellaDiTesto 4"/>
          <p:cNvSpPr txBox="1"/>
          <p:nvPr/>
        </p:nvSpPr>
        <p:spPr>
          <a:xfrm>
            <a:off x="6934200" y="5943600"/>
            <a:ext cx="1176338" cy="708025"/>
          </a:xfrm>
          <a:prstGeom prst="rect">
            <a:avLst/>
          </a:prstGeom>
          <a:noFill/>
        </p:spPr>
        <p:txBody>
          <a:bodyPr wrap="none">
            <a:spAutoFit/>
          </a:bodyPr>
          <a:lstStyle/>
          <a:p>
            <a:pPr algn="ctr">
              <a:defRPr/>
            </a:pPr>
            <a:r>
              <a:rPr lang="it-IT" sz="2000" b="1" dirty="0" err="1">
                <a:solidFill>
                  <a:schemeClr val="bg2">
                    <a:lumMod val="10000"/>
                  </a:schemeClr>
                </a:solidFill>
              </a:rPr>
              <a:t>Mulching</a:t>
            </a:r>
            <a:r>
              <a:rPr lang="it-IT" sz="2000" b="1" dirty="0">
                <a:solidFill>
                  <a:schemeClr val="bg2">
                    <a:lumMod val="10000"/>
                  </a:schemeClr>
                </a:solidFill>
              </a:rPr>
              <a:t> </a:t>
            </a:r>
          </a:p>
          <a:p>
            <a:pPr algn="ctr">
              <a:defRPr/>
            </a:pPr>
            <a:r>
              <a:rPr lang="it-IT" sz="2000" b="1" dirty="0" err="1">
                <a:solidFill>
                  <a:schemeClr val="bg2">
                    <a:lumMod val="10000"/>
                  </a:schemeClr>
                </a:solidFill>
              </a:rPr>
              <a:t>sheets</a:t>
            </a:r>
            <a:endParaRPr lang="it-IT" sz="2000" b="1" dirty="0">
              <a:solidFill>
                <a:schemeClr val="bg2">
                  <a:lumMod val="10000"/>
                </a:schemeClr>
              </a:solidFill>
            </a:endParaRPr>
          </a:p>
        </p:txBody>
      </p:sp>
    </p:spTree>
    <p:extLst>
      <p:ext uri="{BB962C8B-B14F-4D97-AF65-F5344CB8AC3E}">
        <p14:creationId xmlns:p14="http://schemas.microsoft.com/office/powerpoint/2010/main" val="1481614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p:cNvSpPr>
          <p:nvPr/>
        </p:nvSpPr>
        <p:spPr bwMode="auto">
          <a:xfrm>
            <a:off x="2057400" y="0"/>
            <a:ext cx="7086600" cy="1295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AT" sz="3600" b="1" dirty="0">
                <a:solidFill>
                  <a:srgbClr val="FF0000"/>
                </a:solidFill>
              </a:rPr>
              <a:t>Starch-based polymers</a:t>
            </a:r>
            <a:br>
              <a:rPr lang="de-AT" sz="3600" b="1" dirty="0">
                <a:solidFill>
                  <a:srgbClr val="FF0000"/>
                </a:solidFill>
              </a:rPr>
            </a:br>
            <a:r>
              <a:rPr lang="de-AT" sz="3600" b="1" dirty="0">
                <a:solidFill>
                  <a:srgbClr val="FF0000"/>
                </a:solidFill>
              </a:rPr>
              <a:t>Mater-Bi®</a:t>
            </a:r>
          </a:p>
        </p:txBody>
      </p:sp>
      <p:sp>
        <p:nvSpPr>
          <p:cNvPr id="3" name="Rectangle 3"/>
          <p:cNvSpPr txBox="1">
            <a:spLocks noChangeArrowheads="1"/>
          </p:cNvSpPr>
          <p:nvPr/>
        </p:nvSpPr>
        <p:spPr>
          <a:xfrm>
            <a:off x="228600" y="1295400"/>
            <a:ext cx="8534400" cy="4724400"/>
          </a:xfrm>
          <a:prstGeom prst="rect">
            <a:avLst/>
          </a:prstGeom>
        </p:spPr>
        <p:txBody>
          <a:bodyPr/>
          <a:lstStyle/>
          <a:p>
            <a:pPr marL="342900" indent="-342900" algn="just" defTabSz="914400" eaLnBrk="1" fontAlgn="auto" hangingPunct="1">
              <a:spcBef>
                <a:spcPct val="20000"/>
              </a:spcBef>
              <a:spcAft>
                <a:spcPts val="0"/>
              </a:spcAft>
              <a:buFont typeface="Arial" pitchFamily="34" charset="0"/>
              <a:buChar char="•"/>
              <a:defRPr/>
            </a:pPr>
            <a:r>
              <a:rPr lang="de-AT" sz="2800" dirty="0">
                <a:latin typeface="+mn-lt"/>
              </a:rPr>
              <a:t>Maize and/</a:t>
            </a:r>
            <a:r>
              <a:rPr lang="de-AT" sz="2800" dirty="0" err="1">
                <a:latin typeface="+mn-lt"/>
              </a:rPr>
              <a:t>or</a:t>
            </a:r>
            <a:r>
              <a:rPr lang="de-AT" sz="2800" dirty="0">
                <a:latin typeface="+mn-lt"/>
              </a:rPr>
              <a:t> </a:t>
            </a:r>
            <a:r>
              <a:rPr lang="de-AT" sz="2800" dirty="0" err="1">
                <a:latin typeface="+mn-lt"/>
              </a:rPr>
              <a:t>potato</a:t>
            </a:r>
            <a:r>
              <a:rPr lang="de-AT" sz="2800" dirty="0">
                <a:latin typeface="+mn-lt"/>
              </a:rPr>
              <a:t> </a:t>
            </a:r>
            <a:r>
              <a:rPr lang="de-AT" sz="2800" dirty="0" err="1">
                <a:latin typeface="+mn-lt"/>
              </a:rPr>
              <a:t>starch</a:t>
            </a:r>
            <a:r>
              <a:rPr lang="de-AT" sz="2800" dirty="0">
                <a:latin typeface="+mn-lt"/>
              </a:rPr>
              <a:t> </a:t>
            </a:r>
            <a:r>
              <a:rPr lang="de-AT" sz="2800" dirty="0" err="1"/>
              <a:t>blended</a:t>
            </a:r>
            <a:r>
              <a:rPr lang="de-AT" sz="2800" dirty="0">
                <a:latin typeface="+mn-lt"/>
              </a:rPr>
              <a:t> with polycaprolactones and other biodegradable esters </a:t>
            </a:r>
          </a:p>
          <a:p>
            <a:pPr marL="342900" indent="-342900" algn="just" defTabSz="914400" eaLnBrk="1" fontAlgn="auto" hangingPunct="1">
              <a:spcBef>
                <a:spcPct val="20000"/>
              </a:spcBef>
              <a:spcAft>
                <a:spcPts val="0"/>
              </a:spcAft>
              <a:buFont typeface="Arial" pitchFamily="34" charset="0"/>
              <a:buChar char="•"/>
              <a:defRPr/>
            </a:pPr>
            <a:r>
              <a:rPr lang="de-AT" sz="2800" dirty="0">
                <a:latin typeface="+mn-lt"/>
              </a:rPr>
              <a:t>European most common bioplastic</a:t>
            </a: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t="39224" r="1588"/>
          <a:stretch>
            <a:fillRect/>
          </a:stretch>
        </p:blipFill>
        <p:spPr bwMode="auto">
          <a:xfrm>
            <a:off x="2362200" y="3048000"/>
            <a:ext cx="24384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06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82975"/>
            <a:ext cx="23622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706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9" descr="Image result for Mater-B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667000"/>
            <a:ext cx="42672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AutoShape 11" descr="Image result for Mater-Bi"/>
          <p:cNvSpPr>
            <a:spLocks noChangeAspect="1" noChangeArrowheads="1"/>
          </p:cNvSpPr>
          <p:nvPr/>
        </p:nvSpPr>
        <p:spPr bwMode="auto">
          <a:xfrm>
            <a:off x="-61913" y="-136525"/>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endParaRPr>
          </a:p>
        </p:txBody>
      </p:sp>
      <p:pic>
        <p:nvPicPr>
          <p:cNvPr id="7066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3340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6" name="Rectangle 12"/>
          <p:cNvSpPr>
            <a:spLocks noChangeArrowheads="1"/>
          </p:cNvSpPr>
          <p:nvPr/>
        </p:nvSpPr>
        <p:spPr bwMode="auto">
          <a:xfrm>
            <a:off x="4343400" y="6400800"/>
            <a:ext cx="3614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de-AT" altLang="en-US" dirty="0">
                <a:solidFill>
                  <a:srgbClr val="002060"/>
                </a:solidFill>
                <a:latin typeface="Verdana" panose="020B0604030504040204" pitchFamily="34" charset="0"/>
              </a:rPr>
              <a:t>Source: www.novamont.com </a:t>
            </a:r>
            <a:endParaRPr lang="en-US" altLang="en-US" dirty="0">
              <a:solidFill>
                <a:srgbClr val="002060"/>
              </a:solidFill>
            </a:endParaRPr>
          </a:p>
        </p:txBody>
      </p:sp>
    </p:spTree>
    <p:extLst>
      <p:ext uri="{BB962C8B-B14F-4D97-AF65-F5344CB8AC3E}">
        <p14:creationId xmlns:p14="http://schemas.microsoft.com/office/powerpoint/2010/main" val="22707753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0" y="1484313"/>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 typeface="Wingdings" panose="05000000000000000000" pitchFamily="2" charset="2"/>
              <a:buChar char="v"/>
            </a:pPr>
            <a:r>
              <a:rPr lang="en-US" altLang="en-US" sz="2800">
                <a:solidFill>
                  <a:schemeClr val="tx1"/>
                </a:solidFill>
              </a:rPr>
              <a:t> Any type of material used for enrobing (i.e., coating or wrapping) various food to extend shelf life of the product that may be eaten together with food, with or without further removal, is considered an </a:t>
            </a:r>
            <a:r>
              <a:rPr lang="en-US" altLang="en-US" sz="2800" b="1">
                <a:solidFill>
                  <a:srgbClr val="FF0000"/>
                </a:solidFill>
              </a:rPr>
              <a:t>edible</a:t>
            </a:r>
            <a:r>
              <a:rPr lang="en-US" altLang="en-US" sz="2800">
                <a:solidFill>
                  <a:schemeClr val="tx1"/>
                </a:solidFill>
              </a:rPr>
              <a:t> film or coating. </a:t>
            </a:r>
          </a:p>
        </p:txBody>
      </p:sp>
      <p:sp>
        <p:nvSpPr>
          <p:cNvPr id="5" name="TextBox 4"/>
          <p:cNvSpPr txBox="1"/>
          <p:nvPr/>
        </p:nvSpPr>
        <p:spPr>
          <a:xfrm>
            <a:off x="0" y="0"/>
            <a:ext cx="9144000"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4800" b="1" dirty="0" smtClean="0">
                <a:solidFill>
                  <a:srgbClr val="FF0000"/>
                </a:solidFill>
              </a:rPr>
              <a:t> </a:t>
            </a:r>
            <a:r>
              <a:rPr lang="en-US" sz="4800" b="1" dirty="0">
                <a:solidFill>
                  <a:srgbClr val="FF0000"/>
                </a:solidFill>
              </a:rPr>
              <a:t>Edible films and coatings</a:t>
            </a:r>
          </a:p>
        </p:txBody>
      </p:sp>
      <p:pic>
        <p:nvPicPr>
          <p:cNvPr id="7168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1325" y="3991994"/>
            <a:ext cx="31686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2" descr="Risultati immagini per edible fi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954463"/>
            <a:ext cx="2843212"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4" descr="Risultati immagini per viscof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5" y="3991994"/>
            <a:ext cx="2830513"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Rectangle 7"/>
          <p:cNvSpPr>
            <a:spLocks noChangeArrowheads="1"/>
          </p:cNvSpPr>
          <p:nvPr/>
        </p:nvSpPr>
        <p:spPr bwMode="auto">
          <a:xfrm>
            <a:off x="152400" y="6358104"/>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dirty="0">
                <a:solidFill>
                  <a:schemeClr val="tx1"/>
                </a:solidFill>
              </a:rPr>
              <a:t>Ref: Robertson . G. L. 2013 Book (Food Packaging Principles and Practice)</a:t>
            </a:r>
          </a:p>
        </p:txBody>
      </p:sp>
    </p:spTree>
    <p:extLst>
      <p:ext uri="{BB962C8B-B14F-4D97-AF65-F5344CB8AC3E}">
        <p14:creationId xmlns:p14="http://schemas.microsoft.com/office/powerpoint/2010/main" val="1722543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97791A-337E-4C50-8823-45482D1CF452}"/>
              </a:ext>
            </a:extLst>
          </p:cNvPr>
          <p:cNvPicPr/>
          <p:nvPr/>
        </p:nvPicPr>
        <p:blipFill>
          <a:blip r:embed="rId2" cstate="print"/>
          <a:srcRect/>
          <a:stretch>
            <a:fillRect/>
          </a:stretch>
        </p:blipFill>
        <p:spPr bwMode="auto">
          <a:xfrm>
            <a:off x="1115616" y="1353307"/>
            <a:ext cx="7704856" cy="554461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xmlns="" id="{C858E78C-49A4-409A-83F7-009A19666F73}"/>
              </a:ext>
            </a:extLst>
          </p:cNvPr>
          <p:cNvSpPr/>
          <p:nvPr/>
        </p:nvSpPr>
        <p:spPr>
          <a:xfrm>
            <a:off x="0" y="13483"/>
            <a:ext cx="9144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3200" b="1" dirty="0">
                <a:solidFill>
                  <a:srgbClr val="FF0000"/>
                </a:solidFill>
              </a:rPr>
              <a:t>Different food products wrapped under vacuum by BVPC, CH or LDPE films</a:t>
            </a:r>
            <a:endParaRPr lang="en-US" sz="3200" b="1" dirty="0">
              <a:solidFill>
                <a:srgbClr val="FF0000"/>
              </a:solidFill>
            </a:endParaRPr>
          </a:p>
        </p:txBody>
      </p:sp>
      <p:sp>
        <p:nvSpPr>
          <p:cNvPr id="4" name="Rectangle 3">
            <a:extLst>
              <a:ext uri="{FF2B5EF4-FFF2-40B4-BE49-F238E27FC236}">
                <a16:creationId xmlns:a16="http://schemas.microsoft.com/office/drawing/2014/main" xmlns="" id="{20D905CE-A095-49EB-A2B9-22D0B02D976D}"/>
              </a:ext>
            </a:extLst>
          </p:cNvPr>
          <p:cNvSpPr/>
          <p:nvPr/>
        </p:nvSpPr>
        <p:spPr>
          <a:xfrm>
            <a:off x="-13719" y="2262154"/>
            <a:ext cx="1691680" cy="461665"/>
          </a:xfrm>
          <a:prstGeom prst="rect">
            <a:avLst/>
          </a:prstGeom>
          <a:solidFill>
            <a:schemeClr val="bg1"/>
          </a:solidFill>
          <a:ln>
            <a:solidFill>
              <a:srgbClr val="C00000"/>
            </a:solidFill>
          </a:ln>
        </p:spPr>
        <p:txBody>
          <a:bodyPr wrap="square">
            <a:spAutoFit/>
          </a:bodyPr>
          <a:lstStyle/>
          <a:p>
            <a:pPr algn="ctr"/>
            <a:r>
              <a:rPr lang="en-GB" sz="2400" b="1" i="1" dirty="0">
                <a:latin typeface="Arial" panose="020B0604020202020204" pitchFamily="34" charset="0"/>
                <a:ea typeface="Times New Roman" panose="02020603050405020304" pitchFamily="18" charset="0"/>
              </a:rPr>
              <a:t>Sausage</a:t>
            </a:r>
            <a:endParaRPr lang="en-US" sz="2400" dirty="0"/>
          </a:p>
        </p:txBody>
      </p:sp>
      <p:sp>
        <p:nvSpPr>
          <p:cNvPr id="5" name="Rectangle 4">
            <a:extLst>
              <a:ext uri="{FF2B5EF4-FFF2-40B4-BE49-F238E27FC236}">
                <a16:creationId xmlns:a16="http://schemas.microsoft.com/office/drawing/2014/main" xmlns="" id="{C7409ABA-BF34-474B-808B-EFAE85DABE9D}"/>
              </a:ext>
            </a:extLst>
          </p:cNvPr>
          <p:cNvSpPr/>
          <p:nvPr/>
        </p:nvSpPr>
        <p:spPr>
          <a:xfrm>
            <a:off x="-13719" y="4094331"/>
            <a:ext cx="1691680" cy="461665"/>
          </a:xfrm>
          <a:prstGeom prst="rect">
            <a:avLst/>
          </a:prstGeom>
          <a:solidFill>
            <a:schemeClr val="bg1"/>
          </a:solidFill>
          <a:ln>
            <a:solidFill>
              <a:srgbClr val="C00000"/>
            </a:solidFill>
          </a:ln>
        </p:spPr>
        <p:txBody>
          <a:bodyPr wrap="square">
            <a:spAutoFit/>
          </a:bodyPr>
          <a:lstStyle/>
          <a:p>
            <a:pPr algn="ctr"/>
            <a:r>
              <a:rPr lang="en-GB" sz="2400" b="1" i="1" dirty="0" err="1">
                <a:latin typeface="Arial" panose="020B0604020202020204" pitchFamily="34" charset="0"/>
              </a:rPr>
              <a:t>Za’atar</a:t>
            </a:r>
            <a:endParaRPr lang="en-US" sz="2400" b="1" i="1" dirty="0">
              <a:latin typeface="Arial" panose="020B0604020202020204" pitchFamily="34" charset="0"/>
            </a:endParaRPr>
          </a:p>
        </p:txBody>
      </p:sp>
      <p:sp>
        <p:nvSpPr>
          <p:cNvPr id="6" name="Rectangle 5">
            <a:extLst>
              <a:ext uri="{FF2B5EF4-FFF2-40B4-BE49-F238E27FC236}">
                <a16:creationId xmlns:a16="http://schemas.microsoft.com/office/drawing/2014/main" xmlns="" id="{A30772CF-1387-491E-934F-B2B83B7F10CE}"/>
              </a:ext>
            </a:extLst>
          </p:cNvPr>
          <p:cNvSpPr/>
          <p:nvPr/>
        </p:nvSpPr>
        <p:spPr>
          <a:xfrm>
            <a:off x="0" y="5733256"/>
            <a:ext cx="1691680" cy="461665"/>
          </a:xfrm>
          <a:prstGeom prst="rect">
            <a:avLst/>
          </a:prstGeom>
          <a:solidFill>
            <a:schemeClr val="bg1"/>
          </a:solidFill>
          <a:ln>
            <a:solidFill>
              <a:srgbClr val="C00000"/>
            </a:solidFill>
          </a:ln>
        </p:spPr>
        <p:txBody>
          <a:bodyPr wrap="square">
            <a:spAutoFit/>
          </a:bodyPr>
          <a:lstStyle/>
          <a:p>
            <a:pPr algn="ctr"/>
            <a:r>
              <a:rPr lang="en-GB" sz="2400" b="1" i="1" dirty="0">
                <a:latin typeface="Arial" panose="020B0604020202020204" pitchFamily="34" charset="0"/>
                <a:ea typeface="Times New Roman" panose="02020603050405020304" pitchFamily="18" charset="0"/>
              </a:rPr>
              <a:t>Peanuts</a:t>
            </a:r>
            <a:endParaRPr lang="en-US" sz="2400" b="1" i="1" dirty="0">
              <a:latin typeface="Arial" panose="020B0604020202020204" pitchFamily="34" charset="0"/>
            </a:endParaRPr>
          </a:p>
        </p:txBody>
      </p:sp>
    </p:spTree>
    <p:extLst>
      <p:ext uri="{BB962C8B-B14F-4D97-AF65-F5344CB8AC3E}">
        <p14:creationId xmlns:p14="http://schemas.microsoft.com/office/powerpoint/2010/main" val="284552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9200"/>
            <a:ext cx="9210941" cy="3112125"/>
          </a:xfrm>
          <a:prstGeom prst="rect">
            <a:avLst/>
          </a:prstGeom>
        </p:spPr>
      </p:pic>
      <p:sp>
        <p:nvSpPr>
          <p:cNvPr id="3" name="Rectangle 2"/>
          <p:cNvSpPr/>
          <p:nvPr/>
        </p:nvSpPr>
        <p:spPr>
          <a:xfrm>
            <a:off x="376370" y="4495800"/>
            <a:ext cx="8458200" cy="307777"/>
          </a:xfrm>
          <a:prstGeom prst="rect">
            <a:avLst/>
          </a:prstGeom>
        </p:spPr>
        <p:txBody>
          <a:bodyPr wrap="square">
            <a:spAutoFit/>
          </a:bodyPr>
          <a:lstStyle/>
          <a:p>
            <a:r>
              <a:rPr lang="en-NZ" sz="1400" dirty="0" smtClean="0">
                <a:latin typeface="AdvOT596495f2"/>
              </a:rPr>
              <a:t>Unsalted cheese unwrapped </a:t>
            </a:r>
            <a:r>
              <a:rPr lang="en-NZ" sz="1400" dirty="0">
                <a:latin typeface="AdvOT596495f2"/>
              </a:rPr>
              <a:t>(a) or wrapped with CH (b), BVPC (c) and </a:t>
            </a:r>
            <a:r>
              <a:rPr lang="en-NZ" sz="1400" dirty="0" smtClean="0">
                <a:latin typeface="AdvOT596495f2"/>
              </a:rPr>
              <a:t>PE (d</a:t>
            </a:r>
            <a:r>
              <a:rPr lang="en-NZ" sz="1400" dirty="0">
                <a:latin typeface="AdvOT596495f2"/>
              </a:rPr>
              <a:t>) </a:t>
            </a:r>
            <a:r>
              <a:rPr lang="en-NZ" sz="1400" dirty="0">
                <a:latin typeface="AdvOT596495f2+fb"/>
              </a:rPr>
              <a:t>fi</a:t>
            </a:r>
            <a:r>
              <a:rPr lang="en-NZ" sz="1400" dirty="0">
                <a:latin typeface="AdvOT596495f2"/>
              </a:rPr>
              <a:t>lms before their storage.</a:t>
            </a:r>
            <a:endParaRPr lang="en-US" sz="4000" dirty="0"/>
          </a:p>
        </p:txBody>
      </p:sp>
      <p:sp>
        <p:nvSpPr>
          <p:cNvPr id="4" name="Rectangle 3"/>
          <p:cNvSpPr/>
          <p:nvPr/>
        </p:nvSpPr>
        <p:spPr>
          <a:xfrm>
            <a:off x="152400" y="6359856"/>
            <a:ext cx="5955476" cy="369332"/>
          </a:xfrm>
          <a:prstGeom prst="rect">
            <a:avLst/>
          </a:prstGeom>
        </p:spPr>
        <p:txBody>
          <a:bodyPr wrap="none">
            <a:spAutoFit/>
          </a:bodyPr>
          <a:lstStyle/>
          <a:p>
            <a:r>
              <a:rPr lang="en-US" dirty="0" smtClean="0">
                <a:latin typeface="AdvOT7fb33346.I"/>
              </a:rPr>
              <a:t>Ref: Sabbah</a:t>
            </a:r>
            <a:r>
              <a:rPr lang="en-US" dirty="0">
                <a:latin typeface="AdvOT7fb33346.I"/>
              </a:rPr>
              <a:t>, et al. </a:t>
            </a:r>
            <a:r>
              <a:rPr lang="en-US" i="1" dirty="0">
                <a:latin typeface="CharisSIL-Italic"/>
              </a:rPr>
              <a:t>Food </a:t>
            </a:r>
            <a:r>
              <a:rPr lang="en-US" i="1" dirty="0" smtClean="0">
                <a:latin typeface="CharisSIL-Italic"/>
              </a:rPr>
              <a:t>Hydrocolloids, </a:t>
            </a:r>
            <a:r>
              <a:rPr lang="en-US" i="1" dirty="0">
                <a:latin typeface="CharisSIL-Italic"/>
              </a:rPr>
              <a:t>96 (2019) 29–35</a:t>
            </a:r>
            <a:endParaRPr lang="en-US" sz="4800" dirty="0"/>
          </a:p>
        </p:txBody>
      </p:sp>
      <p:sp>
        <p:nvSpPr>
          <p:cNvPr id="5" name="TextBox 4"/>
          <p:cNvSpPr txBox="1"/>
          <p:nvPr/>
        </p:nvSpPr>
        <p:spPr>
          <a:xfrm>
            <a:off x="174009" y="182855"/>
            <a:ext cx="8476397" cy="954107"/>
          </a:xfrm>
          <a:prstGeom prst="rect">
            <a:avLst/>
          </a:prstGeom>
          <a:noFill/>
        </p:spPr>
        <p:txBody>
          <a:bodyPr wrap="square" rtlCol="0">
            <a:spAutoFit/>
          </a:bodyPr>
          <a:lstStyle/>
          <a:p>
            <a:pPr algn="ctr"/>
            <a:r>
              <a:rPr lang="en-NZ" sz="2800" dirty="0"/>
              <a:t>Improved shelf-life of </a:t>
            </a:r>
            <a:r>
              <a:rPr lang="en-NZ" sz="2800" dirty="0" err="1"/>
              <a:t>Nabulsi</a:t>
            </a:r>
            <a:r>
              <a:rPr lang="en-NZ" sz="2800" dirty="0"/>
              <a:t> cheese wrapped with hydrocolloid films</a:t>
            </a:r>
            <a:endParaRPr lang="en-US" sz="2800" dirty="0"/>
          </a:p>
        </p:txBody>
      </p:sp>
    </p:spTree>
    <p:extLst>
      <p:ext uri="{BB962C8B-B14F-4D97-AF65-F5344CB8AC3E}">
        <p14:creationId xmlns:p14="http://schemas.microsoft.com/office/powerpoint/2010/main" val="2397369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153400" cy="3539430"/>
          </a:xfrm>
          <a:prstGeom prst="rect">
            <a:avLst/>
          </a:prstGeom>
        </p:spPr>
        <p:txBody>
          <a:bodyPr wrap="square">
            <a:spAutoFit/>
          </a:bodyPr>
          <a:lstStyle/>
          <a:p>
            <a:pPr algn="just"/>
            <a:r>
              <a:rPr lang="id-ID" sz="2800" b="1" u="sng" dirty="0" smtClean="0"/>
              <a:t>1- </a:t>
            </a:r>
            <a:r>
              <a:rPr lang="en-US" sz="2800" b="1" u="sng" dirty="0" smtClean="0"/>
              <a:t>Packaging </a:t>
            </a:r>
            <a:r>
              <a:rPr lang="en-NZ" sz="2800" dirty="0" smtClean="0"/>
              <a:t>has </a:t>
            </a:r>
            <a:r>
              <a:rPr lang="en-NZ" sz="2800" dirty="0"/>
              <a:t>been defined in many ways: Packaging is the art, science and technology of preparing products for market</a:t>
            </a:r>
            <a:r>
              <a:rPr lang="en-NZ" sz="2800" dirty="0" smtClean="0"/>
              <a:t>.</a:t>
            </a:r>
          </a:p>
          <a:p>
            <a:pPr algn="just"/>
            <a:endParaRPr lang="en-NZ" sz="2800" dirty="0"/>
          </a:p>
          <a:p>
            <a:pPr algn="just"/>
            <a:r>
              <a:rPr lang="en-NZ" sz="2800" dirty="0"/>
              <a:t>Food packaging materials must have some basic character. These materials are capable of maintaining not only food quality but also food safety. </a:t>
            </a:r>
            <a:endParaRPr lang="id-ID"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95800"/>
            <a:ext cx="2466975" cy="1847850"/>
          </a:xfrm>
          <a:prstGeom prst="rect">
            <a:avLst/>
          </a:prstGeom>
        </p:spPr>
      </p:pic>
      <p:sp>
        <p:nvSpPr>
          <p:cNvPr id="7" name="AutoShape 8" descr="Image result for food packing definition"/>
          <p:cNvSpPr>
            <a:spLocks noChangeAspect="1" noChangeArrowheads="1"/>
          </p:cNvSpPr>
          <p:nvPr/>
        </p:nvSpPr>
        <p:spPr bwMode="auto">
          <a:xfrm>
            <a:off x="155575" y="-1538288"/>
            <a:ext cx="3810000" cy="3219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150892"/>
            <a:ext cx="3571875" cy="2177973"/>
          </a:xfrm>
          <a:prstGeom prst="rect">
            <a:avLst/>
          </a:prstGeom>
        </p:spPr>
      </p:pic>
    </p:spTree>
    <p:extLst>
      <p:ext uri="{BB962C8B-B14F-4D97-AF65-F5344CB8AC3E}">
        <p14:creationId xmlns:p14="http://schemas.microsoft.com/office/powerpoint/2010/main" val="4275316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47800"/>
            <a:ext cx="7501318" cy="4114800"/>
          </a:xfrm>
          <a:prstGeom prst="rect">
            <a:avLst/>
          </a:prstGeom>
        </p:spPr>
      </p:pic>
      <p:sp>
        <p:nvSpPr>
          <p:cNvPr id="3" name="Rectangle 2"/>
          <p:cNvSpPr/>
          <p:nvPr/>
        </p:nvSpPr>
        <p:spPr>
          <a:xfrm>
            <a:off x="228600" y="228600"/>
            <a:ext cx="8763000" cy="523220"/>
          </a:xfrm>
          <a:prstGeom prst="rect">
            <a:avLst/>
          </a:prstGeom>
        </p:spPr>
        <p:txBody>
          <a:bodyPr wrap="square">
            <a:spAutoFit/>
          </a:bodyPr>
          <a:lstStyle/>
          <a:p>
            <a:pPr algn="ctr"/>
            <a:r>
              <a:rPr lang="en-NZ" sz="2800" dirty="0"/>
              <a:t>Characteristic properties of food packaging materials.</a:t>
            </a:r>
            <a:endParaRPr lang="en-US" sz="2800" dirty="0"/>
          </a:p>
        </p:txBody>
      </p:sp>
    </p:spTree>
    <p:extLst>
      <p:ext uri="{BB962C8B-B14F-4D97-AF65-F5344CB8AC3E}">
        <p14:creationId xmlns:p14="http://schemas.microsoft.com/office/powerpoint/2010/main" val="163151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85800"/>
            <a:ext cx="8001000" cy="4955203"/>
          </a:xfrm>
          <a:prstGeom prst="rect">
            <a:avLst/>
          </a:prstGeom>
        </p:spPr>
        <p:txBody>
          <a:bodyPr wrap="square">
            <a:spAutoFit/>
          </a:bodyPr>
          <a:lstStyle/>
          <a:p>
            <a:pPr algn="just">
              <a:buFontTx/>
              <a:buNone/>
            </a:pPr>
            <a:r>
              <a:rPr lang="id-ID" sz="3200" b="1" u="sng" dirty="0" smtClean="0"/>
              <a:t>1.1 </a:t>
            </a:r>
            <a:r>
              <a:rPr lang="en-GB" sz="3200" b="1" u="sng" dirty="0" smtClean="0"/>
              <a:t>The aims of packaging include:</a:t>
            </a:r>
            <a:endParaRPr lang="id-ID" sz="3200" b="1" u="sng" dirty="0" smtClean="0"/>
          </a:p>
          <a:p>
            <a:pPr algn="just">
              <a:buFontTx/>
              <a:buNone/>
            </a:pPr>
            <a:endParaRPr lang="en-GB" sz="3200" b="1" u="sng" dirty="0" smtClean="0"/>
          </a:p>
          <a:p>
            <a:pPr algn="just">
              <a:buFontTx/>
              <a:buNone/>
            </a:pPr>
            <a:r>
              <a:rPr lang="en-GB" sz="2800" dirty="0" smtClean="0"/>
              <a:t>• prevent physical damage, e.g. From</a:t>
            </a:r>
            <a:r>
              <a:rPr lang="id-ID" sz="2800" dirty="0" smtClean="0"/>
              <a:t> </a:t>
            </a:r>
            <a:r>
              <a:rPr lang="en-GB" sz="2800" b="1" dirty="0" smtClean="0"/>
              <a:t>k</a:t>
            </a:r>
            <a:r>
              <a:rPr lang="en-GB" sz="2800" dirty="0" smtClean="0"/>
              <a:t>nocking, shaking or crushing;</a:t>
            </a:r>
          </a:p>
          <a:p>
            <a:pPr algn="just">
              <a:buFontTx/>
              <a:buNone/>
            </a:pPr>
            <a:r>
              <a:rPr lang="en-GB" sz="2800" dirty="0" smtClean="0"/>
              <a:t>• prevent contamination from micro-organisms, pollution</a:t>
            </a:r>
          </a:p>
          <a:p>
            <a:pPr algn="just">
              <a:buFontTx/>
              <a:buNone/>
            </a:pPr>
            <a:r>
              <a:rPr lang="en-GB" sz="2800" dirty="0" smtClean="0"/>
              <a:t>• protect against dehydration or dampness;</a:t>
            </a:r>
          </a:p>
          <a:p>
            <a:pPr algn="just">
              <a:buFontTx/>
              <a:buNone/>
            </a:pPr>
            <a:r>
              <a:rPr lang="en-GB" sz="2800" dirty="0" smtClean="0"/>
              <a:t>• protect the product’s nutritional and sensory characteristics;</a:t>
            </a:r>
          </a:p>
          <a:p>
            <a:pPr algn="just">
              <a:buFontTx/>
              <a:buNone/>
            </a:pPr>
            <a:r>
              <a:rPr lang="en-GB" sz="2800" dirty="0" smtClean="0"/>
              <a:t>• keep the product in peak condition;</a:t>
            </a:r>
          </a:p>
          <a:p>
            <a:pPr algn="just">
              <a:buFontTx/>
              <a:buNone/>
            </a:pPr>
            <a:r>
              <a:rPr lang="en-GB" sz="2800" dirty="0" smtClean="0"/>
              <a:t>• help to increase a products’ shelf life</a:t>
            </a:r>
            <a:endParaRPr lang="id-ID" sz="2800" dirty="0"/>
          </a:p>
        </p:txBody>
      </p:sp>
    </p:spTree>
    <p:extLst>
      <p:ext uri="{BB962C8B-B14F-4D97-AF65-F5344CB8AC3E}">
        <p14:creationId xmlns:p14="http://schemas.microsoft.com/office/powerpoint/2010/main" val="3297276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685800"/>
            <a:ext cx="8229600" cy="4572000"/>
          </a:xfrm>
          <a:prstGeom prst="rect">
            <a:avLst/>
          </a:prstGeom>
        </p:spPr>
        <p:txBody>
          <a:bodyPr>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strike="noStrike" kern="1200" cap="none" spc="0" normalizeH="0" baseline="0" noProof="0" dirty="0" smtClean="0">
                <a:ln>
                  <a:noFill/>
                </a:ln>
                <a:effectLst/>
                <a:uLnTx/>
                <a:uFillTx/>
                <a:latin typeface="Times New Roman" pitchFamily="18" charset="0"/>
                <a:cs typeface="Times New Roman" pitchFamily="18" charset="0"/>
              </a:rPr>
              <a:t>Shelf life of foods is enhanced by decreasing microbial, </a:t>
            </a:r>
            <a:r>
              <a:rPr lang="en-US" sz="2400" dirty="0" smtClean="0">
                <a:latin typeface="Times New Roman" pitchFamily="18" charset="0"/>
                <a:cs typeface="Times New Roman" pitchFamily="18" charset="0"/>
              </a:rPr>
              <a:t>biochemical, and enzymatic reactions through different strategies like moisture control, temperature control, removal of oxygen, addition of </a:t>
            </a:r>
            <a:r>
              <a:rPr lang="en-US" sz="2400" dirty="0" smtClean="0">
                <a:latin typeface="Times New Roman" pitchFamily="18" charset="0"/>
                <a:cs typeface="Times New Roman" pitchFamily="18" charset="0"/>
                <a:hlinkClick r:id="rId2"/>
              </a:rPr>
              <a:t>chemical additives</a:t>
            </a:r>
            <a:r>
              <a:rPr lang="en-US" sz="2400" dirty="0" smtClean="0">
                <a:latin typeface="Times New Roman" pitchFamily="18" charset="0"/>
                <a:cs typeface="Times New Roman" pitchFamily="18" charset="0"/>
              </a:rPr>
              <a:t>/preservatives, or a combination of these.</a:t>
            </a:r>
            <a:endParaRPr lang="id-ID" sz="2400"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US" sz="2400" dirty="0" smtClean="0">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latin typeface="Times New Roman" pitchFamily="18" charset="0"/>
                <a:cs typeface="Times New Roman" pitchFamily="18" charset="0"/>
              </a:rPr>
              <a:t> The perfect </a:t>
            </a:r>
            <a:r>
              <a:rPr lang="en-US" sz="2400" dirty="0" smtClean="0">
                <a:latin typeface="Times New Roman" pitchFamily="18" charset="0"/>
                <a:cs typeface="Times New Roman" pitchFamily="18" charset="0"/>
                <a:hlinkClick r:id="rId3"/>
              </a:rPr>
              <a:t>packaging material</a:t>
            </a:r>
            <a:r>
              <a:rPr lang="en-US" sz="2400" dirty="0" smtClean="0">
                <a:latin typeface="Times New Roman" pitchFamily="18" charset="0"/>
                <a:cs typeface="Times New Roman" pitchFamily="18" charset="0"/>
              </a:rPr>
              <a:t> should not allow molecular transfer to or from packaging materials, should be inert and resistant to hazards.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3569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5400"/>
            <a:ext cx="8610600" cy="4154984"/>
          </a:xfrm>
          <a:prstGeom prst="rect">
            <a:avLst/>
          </a:prstGeom>
        </p:spPr>
        <p:txBody>
          <a:bodyPr wrap="square">
            <a:spAutoFit/>
          </a:bodyPr>
          <a:lstStyle/>
          <a:p>
            <a:pPr algn="just">
              <a:spcBef>
                <a:spcPct val="0"/>
              </a:spcBef>
              <a:buFontTx/>
              <a:buNone/>
            </a:pPr>
            <a:r>
              <a:rPr lang="en-GB" sz="2400" dirty="0" smtClean="0"/>
              <a:t>Packaging is also designed to be visually stimulating and provide information about the product to help the customer. </a:t>
            </a:r>
          </a:p>
          <a:p>
            <a:pPr algn="just">
              <a:spcBef>
                <a:spcPct val="0"/>
              </a:spcBef>
              <a:buFontTx/>
              <a:buNone/>
            </a:pPr>
            <a:endParaRPr lang="en-GB" sz="2400" dirty="0" smtClean="0"/>
          </a:p>
          <a:p>
            <a:pPr algn="just">
              <a:spcBef>
                <a:spcPct val="0"/>
              </a:spcBef>
              <a:buFontTx/>
              <a:buNone/>
            </a:pPr>
            <a:r>
              <a:rPr lang="en-GB" sz="2400" dirty="0" smtClean="0"/>
              <a:t>	</a:t>
            </a:r>
            <a:r>
              <a:rPr lang="en-GB" sz="2400" b="1" u="sng" dirty="0" smtClean="0"/>
              <a:t>The information supplied must cover:</a:t>
            </a:r>
          </a:p>
          <a:p>
            <a:pPr algn="just">
              <a:spcBef>
                <a:spcPct val="0"/>
              </a:spcBef>
              <a:buFontTx/>
              <a:buNone/>
            </a:pPr>
            <a:r>
              <a:rPr lang="en-GB" sz="2400" dirty="0" smtClean="0"/>
              <a:t>	• the name of the food;</a:t>
            </a:r>
          </a:p>
          <a:p>
            <a:pPr algn="just">
              <a:spcBef>
                <a:spcPct val="0"/>
              </a:spcBef>
              <a:buFontTx/>
              <a:buNone/>
            </a:pPr>
            <a:r>
              <a:rPr lang="en-GB" sz="2400" dirty="0" smtClean="0"/>
              <a:t>	• the weight/volume (metric) (unless under </a:t>
            </a:r>
            <a:r>
              <a:rPr lang="en-GB" sz="2400" dirty="0" err="1" smtClean="0"/>
              <a:t>5g</a:t>
            </a:r>
            <a:r>
              <a:rPr lang="en-GB" sz="2400" dirty="0" smtClean="0"/>
              <a:t>);</a:t>
            </a:r>
          </a:p>
          <a:p>
            <a:pPr algn="just">
              <a:spcBef>
                <a:spcPct val="0"/>
              </a:spcBef>
              <a:buFontTx/>
              <a:buNone/>
            </a:pPr>
            <a:r>
              <a:rPr lang="en-GB" sz="2400" dirty="0" smtClean="0"/>
              <a:t>	• the list of ingredients in descending order of weight;</a:t>
            </a:r>
          </a:p>
          <a:p>
            <a:pPr algn="just">
              <a:spcBef>
                <a:spcPct val="0"/>
              </a:spcBef>
              <a:buFontTx/>
              <a:buNone/>
            </a:pPr>
            <a:r>
              <a:rPr lang="en-GB" sz="2400" dirty="0" smtClean="0"/>
              <a:t>	• how the food should be stored, where appropriate;</a:t>
            </a:r>
          </a:p>
          <a:p>
            <a:pPr algn="just">
              <a:spcBef>
                <a:spcPct val="0"/>
              </a:spcBef>
              <a:buFontTx/>
              <a:buNone/>
            </a:pPr>
            <a:r>
              <a:rPr lang="en-GB" sz="2400" dirty="0" smtClean="0"/>
              <a:t>	• the date when the food should be eaten;</a:t>
            </a:r>
          </a:p>
          <a:p>
            <a:pPr algn="just">
              <a:spcBef>
                <a:spcPct val="0"/>
              </a:spcBef>
              <a:buFontTx/>
              <a:buNone/>
            </a:pPr>
            <a:r>
              <a:rPr lang="en-GB" sz="2400" dirty="0" smtClean="0"/>
              <a:t>	• genetically modified ingredients or allergens;</a:t>
            </a:r>
          </a:p>
          <a:p>
            <a:pPr algn="just">
              <a:spcBef>
                <a:spcPct val="0"/>
              </a:spcBef>
              <a:buFontTx/>
              <a:buNone/>
            </a:pPr>
            <a:r>
              <a:rPr lang="en-GB" sz="2400" dirty="0" smtClean="0"/>
              <a:t>	• the name and address of manufacturer or distributor.</a:t>
            </a:r>
            <a:endParaRPr lang="en-US" sz="2400" dirty="0"/>
          </a:p>
        </p:txBody>
      </p:sp>
      <p:sp>
        <p:nvSpPr>
          <p:cNvPr id="3" name="Rectangle 2"/>
          <p:cNvSpPr/>
          <p:nvPr/>
        </p:nvSpPr>
        <p:spPr>
          <a:xfrm>
            <a:off x="457200" y="228600"/>
            <a:ext cx="2707857" cy="646331"/>
          </a:xfrm>
          <a:prstGeom prst="rect">
            <a:avLst/>
          </a:prstGeom>
        </p:spPr>
        <p:txBody>
          <a:bodyPr wrap="none">
            <a:spAutoFit/>
          </a:bodyPr>
          <a:lstStyle/>
          <a:p>
            <a:r>
              <a:rPr lang="id-ID" sz="3600" b="1" u="sng" dirty="0" smtClean="0"/>
              <a:t>1.2 </a:t>
            </a:r>
            <a:r>
              <a:rPr lang="en-GB" sz="3600" b="1" u="sng" dirty="0" smtClean="0"/>
              <a:t>Labelling</a:t>
            </a:r>
            <a:endParaRPr lang="id-ID" sz="3600" b="1" u="sng" dirty="0"/>
          </a:p>
        </p:txBody>
      </p:sp>
    </p:spTree>
    <p:extLst>
      <p:ext uri="{BB962C8B-B14F-4D97-AF65-F5344CB8AC3E}">
        <p14:creationId xmlns:p14="http://schemas.microsoft.com/office/powerpoint/2010/main" val="180034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28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mj-cs"/>
              </a:rPr>
              <a:t>1.3. </a:t>
            </a:r>
            <a:r>
              <a:rPr kumimoji="0" lang="en-GB" sz="2800" b="1" i="0" u="none" strike="noStrike" kern="1200" cap="all" spc="0" normalizeH="0" baseline="0" noProof="0" dirty="0" smtClean="0">
                <a:ln>
                  <a:noFill/>
                </a:ln>
                <a:effectLst>
                  <a:reflection blurRad="12700" stA="48000" endA="300" endPos="55000" dir="5400000" sy="-90000" algn="bl" rotWithShape="0"/>
                </a:effectLst>
                <a:uLnTx/>
                <a:uFillTx/>
                <a:latin typeface="+mj-lt"/>
                <a:ea typeface="+mj-ea"/>
                <a:cs typeface="+mj-cs"/>
              </a:rPr>
              <a:t>Packaging design</a:t>
            </a:r>
            <a:endParaRPr kumimoji="0" lang="en-US" sz="2800" b="1" i="0" u="none" strike="noStrike" kern="1200" cap="all" spc="0" normalizeH="0" baseline="0" noProof="0" dirty="0">
              <a:ln>
                <a:noFill/>
              </a:ln>
              <a:effectLst>
                <a:reflection blurRad="12700" stA="48000" endA="300" endPos="55000" dir="5400000" sy="-90000" algn="bl" rotWithShape="0"/>
              </a:effectLst>
              <a:uLnTx/>
              <a:uFillTx/>
              <a:latin typeface="+mj-lt"/>
              <a:ea typeface="+mj-ea"/>
              <a:cs typeface="+mj-cs"/>
            </a:endParaRPr>
          </a:p>
        </p:txBody>
      </p:sp>
      <p:sp>
        <p:nvSpPr>
          <p:cNvPr id="3" name="Rectangle 3"/>
          <p:cNvSpPr txBox="1">
            <a:spLocks noChangeArrowheads="1"/>
          </p:cNvSpPr>
          <p:nvPr/>
        </p:nvSpPr>
        <p:spPr>
          <a:xfrm>
            <a:off x="0" y="1600200"/>
            <a:ext cx="8686800" cy="452596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solidFill>
                  <a:schemeClr val="tx2"/>
                </a:solidFill>
                <a:effectLst/>
                <a:uLnTx/>
                <a:uFillTx/>
                <a:latin typeface="+mn-lt"/>
                <a:ea typeface="+mn-ea"/>
                <a:cs typeface="+mn-cs"/>
              </a:rPr>
              <a:t>	</a:t>
            </a:r>
            <a:r>
              <a:rPr kumimoji="0" lang="en-GB" sz="2400" b="0" i="0" u="none" strike="noStrike" kern="1200" cap="none" spc="0" normalizeH="0" baseline="0" noProof="0" dirty="0" smtClean="0">
                <a:ln>
                  <a:noFill/>
                </a:ln>
                <a:effectLst/>
                <a:uLnTx/>
                <a:uFillTx/>
                <a:latin typeface="+mn-lt"/>
                <a:ea typeface="+mn-ea"/>
                <a:cs typeface="+mn-cs"/>
              </a:rPr>
              <a:t>When designing packaging it is important to consider the following:</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effectLst/>
                <a:uLnTx/>
                <a:uFillTx/>
                <a:latin typeface="+mn-lt"/>
                <a:ea typeface="+mn-ea"/>
                <a:cs typeface="+mn-cs"/>
              </a:rPr>
              <a:t>	• Is it easy to handle and open?</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effectLst/>
                <a:uLnTx/>
                <a:uFillTx/>
                <a:latin typeface="+mn-lt"/>
                <a:ea typeface="+mn-ea"/>
                <a:cs typeface="+mn-cs"/>
              </a:rPr>
              <a:t>	• Is it a convenient shape, so it is easy to stack?</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effectLst/>
                <a:uLnTx/>
                <a:uFillTx/>
                <a:latin typeface="+mn-lt"/>
                <a:ea typeface="+mn-ea"/>
                <a:cs typeface="+mn-cs"/>
              </a:rPr>
              <a:t>	• Which colours will be used on the packaging?</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effectLst/>
                <a:uLnTx/>
                <a:uFillTx/>
                <a:latin typeface="+mn-lt"/>
                <a:ea typeface="+mn-ea"/>
                <a:cs typeface="+mn-cs"/>
              </a:rPr>
              <a:t>	• What size of print should be used?</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effectLst/>
                <a:uLnTx/>
                <a:uFillTx/>
                <a:latin typeface="+mn-lt"/>
                <a:ea typeface="+mn-ea"/>
                <a:cs typeface="+mn-cs"/>
              </a:rPr>
              <a:t>	(Can consumers read it easily?)</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effectLst/>
                <a:uLnTx/>
                <a:uFillTx/>
                <a:latin typeface="+mn-lt"/>
                <a:ea typeface="+mn-ea"/>
                <a:cs typeface="+mn-cs"/>
              </a:rPr>
              <a:t>	• Will it be economical to produce?</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effectLst/>
                <a:uLnTx/>
                <a:uFillTx/>
                <a:latin typeface="+mn-lt"/>
                <a:ea typeface="+mn-ea"/>
                <a:cs typeface="+mn-cs"/>
              </a:rPr>
              <a:t>	• What about environmental considerations? </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Tx/>
              <a:buNone/>
              <a:tabLst/>
              <a:defRPr/>
            </a:pPr>
            <a:r>
              <a:rPr kumimoji="0" lang="en-GB" sz="2400" b="0" i="0" u="none" strike="noStrike" kern="1200" cap="none" spc="0" normalizeH="0" baseline="0" noProof="0" dirty="0" smtClean="0">
                <a:ln>
                  <a:noFill/>
                </a:ln>
                <a:effectLst/>
                <a:uLnTx/>
                <a:uFillTx/>
                <a:latin typeface="+mn-lt"/>
                <a:ea typeface="+mn-ea"/>
                <a:cs typeface="+mn-cs"/>
              </a:rPr>
              <a:t>	(Will it be recyclable or does it make minimum use of natural resources?)</a:t>
            </a:r>
            <a:endParaRPr kumimoji="0" lang="en-US" sz="2400" b="0" i="0" u="none" strike="noStrike" kern="1200" cap="none" spc="0" normalizeH="0" baseline="0" noProof="0" dirty="0">
              <a:ln>
                <a:noFill/>
              </a:ln>
              <a:effectLst/>
              <a:uLnTx/>
              <a:uFillTx/>
              <a:latin typeface="+mn-lt"/>
              <a:ea typeface="+mn-ea"/>
              <a:cs typeface="+mn-cs"/>
            </a:endParaRPr>
          </a:p>
        </p:txBody>
      </p:sp>
      <p:pic>
        <p:nvPicPr>
          <p:cNvPr id="4" name="Picture 4" descr="crisps1"/>
          <p:cNvPicPr>
            <a:picLocks noChangeAspect="1" noChangeArrowheads="1"/>
          </p:cNvPicPr>
          <p:nvPr/>
        </p:nvPicPr>
        <p:blipFill>
          <a:blip r:embed="rId2"/>
          <a:srcRect/>
          <a:stretch>
            <a:fillRect/>
          </a:stretch>
        </p:blipFill>
        <p:spPr bwMode="auto">
          <a:xfrm>
            <a:off x="7272338" y="5614988"/>
            <a:ext cx="1871662" cy="1243012"/>
          </a:xfrm>
          <a:prstGeom prst="rect">
            <a:avLst/>
          </a:prstGeom>
          <a:noFill/>
        </p:spPr>
      </p:pic>
    </p:spTree>
    <p:extLst>
      <p:ext uri="{BB962C8B-B14F-4D97-AF65-F5344CB8AC3E}">
        <p14:creationId xmlns:p14="http://schemas.microsoft.com/office/powerpoint/2010/main" val="1784819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Active and Intelligent Food Packaging</a:t>
            </a:r>
            <a:endParaRPr lang="en-US" dirty="0">
              <a:solidFill>
                <a:schemeClr val="tx1"/>
              </a:solidFill>
            </a:endParaRPr>
          </a:p>
        </p:txBody>
      </p:sp>
      <p:sp>
        <p:nvSpPr>
          <p:cNvPr id="3" name="Content Placeholder 2"/>
          <p:cNvSpPr>
            <a:spLocks noGrp="1"/>
          </p:cNvSpPr>
          <p:nvPr>
            <p:ph idx="1"/>
          </p:nvPr>
        </p:nvSpPr>
        <p:spPr/>
        <p:txBody>
          <a:bodyPr/>
          <a:lstStyle/>
          <a:p>
            <a:pPr algn="l" rtl="0"/>
            <a:r>
              <a:rPr lang="en-US" dirty="0" smtClean="0">
                <a:solidFill>
                  <a:schemeClr val="tx1"/>
                </a:solidFill>
              </a:rPr>
              <a:t>Traditional food packages are designed to delay the unfavorable effects of the environment on the food.</a:t>
            </a:r>
          </a:p>
          <a:p>
            <a:pPr algn="l" rtl="0"/>
            <a:endParaRPr lang="en-US" dirty="0" smtClean="0">
              <a:solidFill>
                <a:schemeClr val="tx1"/>
              </a:solidFill>
            </a:endParaRPr>
          </a:p>
          <a:p>
            <a:pPr algn="l" rtl="0"/>
            <a:r>
              <a:rPr lang="en-US" dirty="0" smtClean="0">
                <a:solidFill>
                  <a:schemeClr val="tx1"/>
                </a:solidFill>
              </a:rPr>
              <a:t> Active packaging plays a dynamic role in food preservation and allows packages to interact with food and the environment.</a:t>
            </a:r>
            <a:endParaRPr lang="en-US" dirty="0">
              <a:solidFill>
                <a:schemeClr val="tx1"/>
              </a:solidFill>
            </a:endParaRPr>
          </a:p>
        </p:txBody>
      </p:sp>
    </p:spTree>
    <p:extLst>
      <p:ext uri="{BB962C8B-B14F-4D97-AF65-F5344CB8AC3E}">
        <p14:creationId xmlns:p14="http://schemas.microsoft.com/office/powerpoint/2010/main" val="247751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3" name="Content Placeholder 2"/>
          <p:cNvSpPr>
            <a:spLocks noGrp="1"/>
          </p:cNvSpPr>
          <p:nvPr>
            <p:ph idx="1"/>
          </p:nvPr>
        </p:nvSpPr>
        <p:spPr/>
        <p:txBody>
          <a:bodyPr>
            <a:normAutofit/>
          </a:bodyPr>
          <a:lstStyle/>
          <a:p>
            <a:pPr algn="l" rtl="0"/>
            <a:r>
              <a:rPr lang="en-US" dirty="0" smtClean="0">
                <a:solidFill>
                  <a:schemeClr val="tx1"/>
                </a:solidFill>
              </a:rPr>
              <a:t>Many areas of packaging have advanced with the developments in active packaging, including :</a:t>
            </a:r>
          </a:p>
          <a:p>
            <a:pPr algn="l" rtl="0"/>
            <a:r>
              <a:rPr lang="en-US" dirty="0" smtClean="0">
                <a:solidFill>
                  <a:schemeClr val="tx1"/>
                </a:solidFill>
              </a:rPr>
              <a:t> </a:t>
            </a:r>
            <a:r>
              <a:rPr lang="en-US" b="1" dirty="0" smtClean="0">
                <a:solidFill>
                  <a:schemeClr val="tx1"/>
                </a:solidFill>
              </a:rPr>
              <a:t>controlled respiration rate, delayed oxidation, moisture migration, and microbial growth</a:t>
            </a:r>
            <a:r>
              <a:rPr lang="en-US" dirty="0" smtClean="0">
                <a:solidFill>
                  <a:schemeClr val="tx1"/>
                </a:solidFill>
              </a:rPr>
              <a:t>.</a:t>
            </a:r>
          </a:p>
          <a:p>
            <a:endParaRPr lang="en-US" dirty="0">
              <a:solidFill>
                <a:schemeClr val="tx1"/>
              </a:solidFill>
            </a:endParaRPr>
          </a:p>
        </p:txBody>
      </p:sp>
    </p:spTree>
    <p:extLst>
      <p:ext uri="{BB962C8B-B14F-4D97-AF65-F5344CB8AC3E}">
        <p14:creationId xmlns:p14="http://schemas.microsoft.com/office/powerpoint/2010/main" val="2268129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649</Words>
  <Application>Microsoft Office PowerPoint</Application>
  <PresentationFormat>On-screen Show (4:3)</PresentationFormat>
  <Paragraphs>93</Paragraphs>
  <Slides>19</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32" baseType="lpstr">
      <vt:lpstr>AdvOT596495f2</vt:lpstr>
      <vt:lpstr>AdvOT596495f2+fb</vt:lpstr>
      <vt:lpstr>AdvOT7fb33346.I</vt:lpstr>
      <vt:lpstr>Arial</vt:lpstr>
      <vt:lpstr>Calibri</vt:lpstr>
      <vt:lpstr>Calibri Light</vt:lpstr>
      <vt:lpstr>CharisSIL-Italic</vt:lpstr>
      <vt:lpstr>Times New Roman</vt:lpstr>
      <vt:lpstr>Trebuchet MS</vt:lpstr>
      <vt:lpstr>Verdana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Active and Intelligent Food Packaging</vt:lpstr>
      <vt:lpstr>PowerPoint Presentation</vt:lpstr>
      <vt:lpstr>What is the difference between active and intelligent packaging?</vt:lpstr>
      <vt:lpstr>PowerPoint Presentation</vt:lpstr>
      <vt:lpstr>Oxygen Scavengers</vt:lpstr>
      <vt:lpstr>Cont.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Sabbah</dc:creator>
  <cp:lastModifiedBy>Mohammed Sabbah</cp:lastModifiedBy>
  <cp:revision>1</cp:revision>
  <dcterms:created xsi:type="dcterms:W3CDTF">2020-04-10T21:00:13Z</dcterms:created>
  <dcterms:modified xsi:type="dcterms:W3CDTF">2020-04-25T19:52:02Z</dcterms:modified>
</cp:coreProperties>
</file>