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2"/>
  </p:notesMasterIdLst>
  <p:sldIdLst>
    <p:sldId id="256" r:id="rId2"/>
    <p:sldId id="269" r:id="rId3"/>
    <p:sldId id="270" r:id="rId4"/>
    <p:sldId id="271" r:id="rId5"/>
    <p:sldId id="272" r:id="rId6"/>
    <p:sldId id="273" r:id="rId7"/>
    <p:sldId id="274" r:id="rId8"/>
    <p:sldId id="275" r:id="rId9"/>
    <p:sldId id="257" r:id="rId10"/>
    <p:sldId id="258" r:id="rId11"/>
    <p:sldId id="259" r:id="rId12"/>
    <p:sldId id="260" r:id="rId13"/>
    <p:sldId id="263" r:id="rId14"/>
    <p:sldId id="261" r:id="rId15"/>
    <p:sldId id="262" r:id="rId16"/>
    <p:sldId id="264" r:id="rId17"/>
    <p:sldId id="265" r:id="rId18"/>
    <p:sldId id="266" r:id="rId19"/>
    <p:sldId id="267" r:id="rId20"/>
    <p:sldId id="268"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73D9526-13F5-4DCA-BE61-307E303D876E}" type="datetimeFigureOut">
              <a:rPr lang="ar-SA" smtClean="0"/>
              <a:t>12/05/1443</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DCE9559-5357-4F98-9B97-209C8E2BA9D0}"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3DCE9559-5357-4F98-9B97-209C8E2BA9D0}" type="slidenum">
              <a:rPr lang="ar-SA" smtClean="0"/>
              <a:t>16</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D2DB194-B3FF-460A-8663-764B3614AA1C}" type="datetimeFigureOut">
              <a:rPr lang="ar-SA" smtClean="0"/>
              <a:t>12/05/1443</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507CB3B-9819-4809-ACD6-BC2A4F3E7EC0}" type="slidenum">
              <a:rPr lang="ar-SA" smtClean="0"/>
              <a:t>‹#›</a:t>
            </a:fld>
            <a:endParaRPr lang="ar-S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2DB194-B3FF-460A-8663-764B3614AA1C}" type="datetimeFigureOut">
              <a:rPr lang="ar-SA" smtClean="0"/>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507CB3B-9819-4809-ACD6-BC2A4F3E7EC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2DB194-B3FF-460A-8663-764B3614AA1C}" type="datetimeFigureOut">
              <a:rPr lang="ar-SA" smtClean="0"/>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507CB3B-9819-4809-ACD6-BC2A4F3E7EC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6D2DB194-B3FF-460A-8663-764B3614AA1C}" type="datetimeFigureOut">
              <a:rPr lang="ar-SA" smtClean="0"/>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507CB3B-9819-4809-ACD6-BC2A4F3E7EC0}" type="slidenum">
              <a:rPr lang="ar-SA" smtClean="0"/>
              <a:t>‹#›</a:t>
            </a:fld>
            <a:endParaRPr lang="ar-S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D2DB194-B3FF-460A-8663-764B3614AA1C}" type="datetimeFigureOut">
              <a:rPr lang="ar-SA" smtClean="0"/>
              <a:t>12/05/1443</a:t>
            </a:fld>
            <a:endParaRPr lang="ar-SA"/>
          </a:p>
        </p:txBody>
      </p:sp>
      <p:sp>
        <p:nvSpPr>
          <p:cNvPr id="5" name="Footer Placeholder 4"/>
          <p:cNvSpPr>
            <a:spLocks noGrp="1"/>
          </p:cNvSpPr>
          <p:nvPr>
            <p:ph type="ftr" sz="quarter" idx="11"/>
          </p:nvPr>
        </p:nvSpPr>
        <p:spPr>
          <a:xfrm>
            <a:off x="800100" y="6172200"/>
            <a:ext cx="4000500" cy="457200"/>
          </a:xfrm>
        </p:spPr>
        <p:txBody>
          <a:bodyPr/>
          <a:lstStyle/>
          <a:p>
            <a:endParaRPr lang="ar-S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507CB3B-9819-4809-ACD6-BC2A4F3E7EC0}"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6D2DB194-B3FF-460A-8663-764B3614AA1C}" type="datetimeFigureOut">
              <a:rPr lang="ar-SA" smtClean="0"/>
              <a:t>12/05/1443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507CB3B-9819-4809-ACD6-BC2A4F3E7EC0}" type="slidenum">
              <a:rPr lang="ar-SA" smtClean="0"/>
              <a:t>‹#›</a:t>
            </a:fld>
            <a:endParaRPr lang="ar-S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D2DB194-B3FF-460A-8663-764B3614AA1C}" type="datetimeFigureOut">
              <a:rPr lang="ar-SA" smtClean="0"/>
              <a:t>12/05/1443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507CB3B-9819-4809-ACD6-BC2A4F3E7EC0}" type="slidenum">
              <a:rPr lang="ar-SA" smtClean="0"/>
              <a:t>‹#›</a:t>
            </a:fld>
            <a:endParaRPr lang="ar-S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D2DB194-B3FF-460A-8663-764B3614AA1C}" type="datetimeFigureOut">
              <a:rPr lang="ar-SA" smtClean="0"/>
              <a:t>12/05/1443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507CB3B-9819-4809-ACD6-BC2A4F3E7EC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DB194-B3FF-460A-8663-764B3614AA1C}" type="datetimeFigureOut">
              <a:rPr lang="ar-SA" smtClean="0"/>
              <a:t>12/05/1443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507CB3B-9819-4809-ACD6-BC2A4F3E7EC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D2DB194-B3FF-460A-8663-764B3614AA1C}" type="datetimeFigureOut">
              <a:rPr lang="ar-SA" smtClean="0"/>
              <a:t>12/05/1443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507CB3B-9819-4809-ACD6-BC2A4F3E7EC0}" type="slidenum">
              <a:rPr lang="ar-SA" smtClean="0"/>
              <a:t>‹#›</a:t>
            </a:fld>
            <a:endParaRPr lang="ar-S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D2DB194-B3FF-460A-8663-764B3614AA1C}" type="datetimeFigureOut">
              <a:rPr lang="ar-SA" smtClean="0"/>
              <a:t>12/05/1443</a:t>
            </a:fld>
            <a:endParaRPr lang="ar-SA"/>
          </a:p>
        </p:txBody>
      </p:sp>
      <p:sp>
        <p:nvSpPr>
          <p:cNvPr id="6" name="Footer Placeholder 5"/>
          <p:cNvSpPr>
            <a:spLocks noGrp="1"/>
          </p:cNvSpPr>
          <p:nvPr>
            <p:ph type="ftr" sz="quarter" idx="11"/>
          </p:nvPr>
        </p:nvSpPr>
        <p:spPr>
          <a:xfrm>
            <a:off x="914400" y="6172200"/>
            <a:ext cx="3886200" cy="457200"/>
          </a:xfrm>
        </p:spPr>
        <p:txBody>
          <a:bodyPr/>
          <a:lstStyle/>
          <a:p>
            <a:endParaRPr lang="ar-SA"/>
          </a:p>
        </p:txBody>
      </p:sp>
      <p:sp>
        <p:nvSpPr>
          <p:cNvPr id="7" name="Slide Number Placeholder 6"/>
          <p:cNvSpPr>
            <a:spLocks noGrp="1"/>
          </p:cNvSpPr>
          <p:nvPr>
            <p:ph type="sldNum" sz="quarter" idx="12"/>
          </p:nvPr>
        </p:nvSpPr>
        <p:spPr>
          <a:xfrm>
            <a:off x="146304" y="6208776"/>
            <a:ext cx="457200" cy="457200"/>
          </a:xfrm>
        </p:spPr>
        <p:txBody>
          <a:bodyPr/>
          <a:lstStyle/>
          <a:p>
            <a:fld id="{6507CB3B-9819-4809-ACD6-BC2A4F3E7EC0}" type="slidenum">
              <a:rPr lang="ar-SA" smtClean="0"/>
              <a:t>‹#›</a:t>
            </a:fld>
            <a:endParaRPr lang="ar-S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D2DB194-B3FF-460A-8663-764B3614AA1C}" type="datetimeFigureOut">
              <a:rPr lang="ar-SA" smtClean="0"/>
              <a:t>12/05/1443</a:t>
            </a:fld>
            <a:endParaRPr lang="ar-S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07CB3B-9819-4809-ACD6-BC2A4F3E7EC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8HPh4RoV63s&amp;t=12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drfa.org/understanding-adhd-11-eye-opening-adhd-facts/" TargetMode="External"/><Relationship Id="rId2" Type="http://schemas.openxmlformats.org/officeDocument/2006/relationships/hyperlink" Target="https://www.cdc.gov/ncbddd/adhd/data.html" TargetMode="External"/><Relationship Id="rId1" Type="http://schemas.openxmlformats.org/officeDocument/2006/relationships/slideLayout" Target="../slideLayouts/slideLayout2.xml"/><Relationship Id="rId4" Type="http://schemas.openxmlformats.org/officeDocument/2006/relationships/hyperlink" Target="https://www.ldrfa.org/adhd-symptoms-and-treatment-in-adult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SA"/>
          </a:p>
        </p:txBody>
      </p:sp>
      <p:sp>
        <p:nvSpPr>
          <p:cNvPr id="2" name="Title 1"/>
          <p:cNvSpPr>
            <a:spLocks noGrp="1"/>
          </p:cNvSpPr>
          <p:nvPr>
            <p:ph type="ctrTitle"/>
          </p:nvPr>
        </p:nvSpPr>
        <p:spPr/>
        <p:txBody>
          <a:bodyPr/>
          <a:lstStyle/>
          <a:p>
            <a:r>
              <a:rPr lang="en-US" dirty="0"/>
              <a:t>Inclusive Education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en-US" dirty="0">
                <a:hlinkClick r:id="rId2"/>
              </a:rPr>
              <a:t>https://www.youtube.com/watch?v=8HPh4RoV63s&amp;t=12s</a:t>
            </a:r>
            <a:r>
              <a:rPr lang="en-US" dirty="0"/>
              <a:t> </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b="1" dirty="0"/>
              <a:t>Inclusive education</a:t>
            </a:r>
            <a:r>
              <a:rPr lang="en-US" dirty="0"/>
              <a:t> is when all students, regardless of any challenges they may have, are placed in age-appropriate general education classes that are in their own neighborhood schools to receive high quality instruction, interventions, and supports that enable them to meet success in the core curriculum</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en-US" dirty="0"/>
              <a:t>The most common concept of inclusive education means to include students with disabilities and learning difficulties </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90800"/>
            <a:ext cx="7772400" cy="1143000"/>
          </a:xfrm>
        </p:spPr>
        <p:txBody>
          <a:bodyPr/>
          <a:lstStyle/>
          <a:p>
            <a:endParaRPr lang="ar-SA"/>
          </a:p>
        </p:txBody>
      </p:sp>
      <p:pic>
        <p:nvPicPr>
          <p:cNvPr id="4" name="Content Placeholder 3" descr="img005.jpg"/>
          <p:cNvPicPr>
            <a:picLocks noGrp="1" noChangeAspect="1"/>
          </p:cNvPicPr>
          <p:nvPr>
            <p:ph sz="quarter" idx="1"/>
          </p:nvPr>
        </p:nvPicPr>
        <p:blipFill>
          <a:blip r:embed="rId2" cstate="print"/>
          <a:stretch>
            <a:fillRect/>
          </a:stretch>
        </p:blipFill>
        <p:spPr>
          <a:xfrm>
            <a:off x="898624" y="1295400"/>
            <a:ext cx="7968711" cy="597376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inclusive-education-and-right-to-education-in-india-8-638.jpg"/>
          <p:cNvPicPr>
            <a:picLocks noGrp="1" noChangeAspect="1"/>
          </p:cNvPicPr>
          <p:nvPr>
            <p:ph sz="quarter" idx="1"/>
          </p:nvPr>
        </p:nvPicPr>
        <p:blipFill>
          <a:blip r:embed="rId2" cstate="print"/>
          <a:stretch>
            <a:fillRect/>
          </a:stretch>
        </p:blipFill>
        <p:spPr>
          <a:xfrm>
            <a:off x="609600" y="228600"/>
            <a:ext cx="8261185" cy="6202363"/>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 name="Content Placeholder 5" descr="equity-graphic-e1501102904560-1024x862.jpg"/>
          <p:cNvPicPr>
            <a:picLocks noGrp="1" noChangeAspect="1"/>
          </p:cNvPicPr>
          <p:nvPr>
            <p:ph sz="quarter" idx="1"/>
          </p:nvPr>
        </p:nvPicPr>
        <p:blipFill>
          <a:blip r:embed="rId2" cstate="print"/>
          <a:srcRect b="11694"/>
          <a:stretch>
            <a:fillRect/>
          </a:stretch>
        </p:blipFill>
        <p:spPr>
          <a:xfrm>
            <a:off x="-81891" y="0"/>
            <a:ext cx="9225891" cy="6858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28800"/>
            <a:ext cx="8229600" cy="1676400"/>
          </a:xfrm>
        </p:spPr>
        <p:txBody>
          <a:bodyPr>
            <a:normAutofit/>
          </a:bodyPr>
          <a:lstStyle/>
          <a:p>
            <a:r>
              <a:rPr lang="en-GB" dirty="0"/>
              <a:t>Which is more important, equality or equity?</a:t>
            </a:r>
            <a:endParaRPr lang="ar-SA" dirty="0"/>
          </a:p>
        </p:txBody>
      </p:sp>
      <p:sp>
        <p:nvSpPr>
          <p:cNvPr id="3" name="Content Placeholder 2"/>
          <p:cNvSpPr>
            <a:spLocks noGrp="1"/>
          </p:cNvSpPr>
          <p:nvPr>
            <p:ph sz="quarter" idx="1"/>
          </p:nvPr>
        </p:nvSpPr>
        <p:spPr>
          <a:xfrm>
            <a:off x="-152400" y="609600"/>
            <a:ext cx="8534400" cy="2895600"/>
          </a:xfrm>
        </p:spPr>
        <p:txBody>
          <a:bodyPr/>
          <a:lstStyle/>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828800"/>
            <a:ext cx="7772400" cy="1143000"/>
          </a:xfrm>
        </p:spPr>
        <p:txBody>
          <a:bodyPr/>
          <a:lstStyle/>
          <a:p>
            <a:r>
              <a:rPr lang="en-GB" dirty="0"/>
              <a:t>Integration vs. Inclusion </a:t>
            </a:r>
            <a:endParaRPr lang="ar-SA" dirty="0"/>
          </a:p>
        </p:txBody>
      </p:sp>
      <p:pic>
        <p:nvPicPr>
          <p:cNvPr id="4" name="Content Placeholder 3" descr="difference.jpg"/>
          <p:cNvPicPr>
            <a:picLocks noGrp="1" noChangeAspect="1"/>
          </p:cNvPicPr>
          <p:nvPr>
            <p:ph sz="quarter" idx="1"/>
          </p:nvPr>
        </p:nvPicPr>
        <p:blipFill>
          <a:blip r:embed="rId2" cstate="print"/>
          <a:srcRect l="-2266" t="-416" r="52344" b="49896"/>
          <a:stretch>
            <a:fillRect/>
          </a:stretch>
        </p:blipFill>
        <p:spPr>
          <a:xfrm>
            <a:off x="1066800" y="457200"/>
            <a:ext cx="7048500" cy="4848968"/>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difference.jpg"/>
          <p:cNvPicPr>
            <a:picLocks noGrp="1" noChangeAspect="1"/>
          </p:cNvPicPr>
          <p:nvPr>
            <p:ph sz="quarter" idx="1"/>
          </p:nvPr>
        </p:nvPicPr>
        <p:blipFill>
          <a:blip r:embed="rId2" cstate="print"/>
          <a:srcRect l="48718" b="50000"/>
          <a:stretch>
            <a:fillRect/>
          </a:stretch>
        </p:blipFill>
        <p:spPr>
          <a:xfrm>
            <a:off x="1905000" y="1371600"/>
            <a:ext cx="6192301" cy="410414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difference.jpg"/>
          <p:cNvPicPr>
            <a:picLocks noGrp="1" noChangeAspect="1"/>
          </p:cNvPicPr>
          <p:nvPr>
            <p:ph sz="quarter" idx="1"/>
          </p:nvPr>
        </p:nvPicPr>
        <p:blipFill>
          <a:blip r:embed="rId2" cstate="print"/>
          <a:srcRect t="48333" r="52415" b="1667"/>
          <a:stretch>
            <a:fillRect/>
          </a:stretch>
        </p:blipFill>
        <p:spPr>
          <a:xfrm>
            <a:off x="990600" y="838200"/>
            <a:ext cx="7254240" cy="5181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2D40F-7813-4B28-9660-A2401C8901EC}"/>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BB0DDA16-6EB2-4584-A76B-3844442C4E3C}"/>
              </a:ext>
            </a:extLst>
          </p:cNvPr>
          <p:cNvPicPr>
            <a:picLocks noGrp="1" noChangeAspect="1"/>
          </p:cNvPicPr>
          <p:nvPr>
            <p:ph sz="quarter" idx="1"/>
          </p:nvPr>
        </p:nvPicPr>
        <p:blipFill>
          <a:blip r:embed="rId2"/>
          <a:stretch>
            <a:fillRect/>
          </a:stretch>
        </p:blipFill>
        <p:spPr>
          <a:xfrm>
            <a:off x="457200" y="475435"/>
            <a:ext cx="7390638" cy="5544365"/>
          </a:xfrm>
          <a:prstGeom prst="rect">
            <a:avLst/>
          </a:prstGeom>
        </p:spPr>
      </p:pic>
    </p:spTree>
    <p:extLst>
      <p:ext uri="{BB962C8B-B14F-4D97-AF65-F5344CB8AC3E}">
        <p14:creationId xmlns:p14="http://schemas.microsoft.com/office/powerpoint/2010/main" val="4210620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457200" y="1371600"/>
            <a:ext cx="8229600" cy="4648200"/>
          </a:xfrm>
        </p:spPr>
        <p:txBody>
          <a:bodyPr/>
          <a:lstStyle/>
          <a:p>
            <a:pPr algn="l" rtl="0"/>
            <a:r>
              <a:rPr lang="en-GB" dirty="0"/>
              <a:t>What is the difference between integration </a:t>
            </a:r>
            <a:r>
              <a:rPr lang="en-GB"/>
              <a:t>and inclusion?  </a:t>
            </a:r>
            <a:endParaRPr lang="ar-SA" dirty="0"/>
          </a:p>
        </p:txBody>
      </p:sp>
      <p:pic>
        <p:nvPicPr>
          <p:cNvPr id="5" name="Picture 4">
            <a:extLst>
              <a:ext uri="{FF2B5EF4-FFF2-40B4-BE49-F238E27FC236}">
                <a16:creationId xmlns:a16="http://schemas.microsoft.com/office/drawing/2014/main" id="{66E9ED68-28DA-4DA2-8313-F54CCE5458B9}"/>
              </a:ext>
            </a:extLst>
          </p:cNvPr>
          <p:cNvPicPr>
            <a:picLocks noChangeAspect="1"/>
          </p:cNvPicPr>
          <p:nvPr/>
        </p:nvPicPr>
        <p:blipFill rotWithShape="1">
          <a:blip r:embed="rId2">
            <a:extLst>
              <a:ext uri="{28A0092B-C50C-407E-A947-70E740481C1C}">
                <a14:useLocalDpi xmlns:a14="http://schemas.microsoft.com/office/drawing/2010/main" val="0"/>
              </a:ext>
            </a:extLst>
          </a:blip>
          <a:srcRect l="47500" t="50000"/>
          <a:stretch/>
        </p:blipFill>
        <p:spPr>
          <a:xfrm>
            <a:off x="914400" y="1825059"/>
            <a:ext cx="7391400" cy="478526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4B6EE-49CD-4FC9-B64D-220CC24D920D}"/>
              </a:ext>
            </a:extLst>
          </p:cNvPr>
          <p:cNvSpPr>
            <a:spLocks noGrp="1"/>
          </p:cNvSpPr>
          <p:nvPr>
            <p:ph sz="quarter" idx="1"/>
          </p:nvPr>
        </p:nvSpPr>
        <p:spPr>
          <a:xfrm>
            <a:off x="381000" y="228600"/>
            <a:ext cx="8305800" cy="6477000"/>
          </a:xfrm>
        </p:spPr>
        <p:txBody>
          <a:bodyPr>
            <a:normAutofit fontScale="92500" lnSpcReduction="20000"/>
          </a:bodyPr>
          <a:lstStyle/>
          <a:p>
            <a:pPr algn="l" rtl="0"/>
            <a:r>
              <a:rPr lang="en-US" dirty="0"/>
              <a:t>What is disability?</a:t>
            </a:r>
          </a:p>
          <a:p>
            <a:pPr algn="l" rtl="0"/>
            <a:endParaRPr lang="en-US" dirty="0"/>
          </a:p>
          <a:p>
            <a:pPr algn="l" rtl="0"/>
            <a:endParaRPr lang="en-US" dirty="0"/>
          </a:p>
          <a:p>
            <a:pPr algn="l" rtl="0"/>
            <a:r>
              <a:rPr lang="en-US" dirty="0"/>
              <a:t>A disability is any condition of the body or mind (impairment) that makes it more difficult for the person with the condition to do certain activities (activity limitation) and interact with the world around them (participation restrictions).</a:t>
            </a:r>
          </a:p>
          <a:p>
            <a:pPr algn="l" rtl="0"/>
            <a:r>
              <a:rPr lang="en-US" dirty="0"/>
              <a:t>There are many types of disabilities, such as those that affect a person’s:</a:t>
            </a:r>
          </a:p>
          <a:p>
            <a:pPr algn="l" rtl="0"/>
            <a:r>
              <a:rPr lang="en-US" dirty="0"/>
              <a:t>Vision</a:t>
            </a:r>
          </a:p>
          <a:p>
            <a:pPr algn="l" rtl="0"/>
            <a:r>
              <a:rPr lang="en-US" dirty="0"/>
              <a:t>Movement</a:t>
            </a:r>
          </a:p>
          <a:p>
            <a:pPr algn="l" rtl="0"/>
            <a:r>
              <a:rPr lang="en-US" dirty="0"/>
              <a:t>Thinking</a:t>
            </a:r>
          </a:p>
          <a:p>
            <a:pPr algn="l" rtl="0"/>
            <a:r>
              <a:rPr lang="en-US" dirty="0"/>
              <a:t>Remembering</a:t>
            </a:r>
          </a:p>
          <a:p>
            <a:pPr algn="l" rtl="0"/>
            <a:r>
              <a:rPr lang="en-US" dirty="0"/>
              <a:t>Learning</a:t>
            </a:r>
          </a:p>
          <a:p>
            <a:pPr algn="l" rtl="0"/>
            <a:r>
              <a:rPr lang="en-US" dirty="0"/>
              <a:t>Communicating</a:t>
            </a:r>
          </a:p>
          <a:p>
            <a:pPr algn="l" rtl="0"/>
            <a:r>
              <a:rPr lang="en-US" dirty="0"/>
              <a:t>Hearing</a:t>
            </a:r>
          </a:p>
          <a:p>
            <a:pPr algn="l" rtl="0"/>
            <a:r>
              <a:rPr lang="en-US" dirty="0"/>
              <a:t>Mental health</a:t>
            </a:r>
          </a:p>
          <a:p>
            <a:pPr algn="l" rtl="0"/>
            <a:r>
              <a:rPr lang="en-US" dirty="0"/>
              <a:t>Social relationships</a:t>
            </a:r>
          </a:p>
          <a:p>
            <a:endParaRPr lang="en-US" dirty="0"/>
          </a:p>
        </p:txBody>
      </p:sp>
    </p:spTree>
    <p:extLst>
      <p:ext uri="{BB962C8B-B14F-4D97-AF65-F5344CB8AC3E}">
        <p14:creationId xmlns:p14="http://schemas.microsoft.com/office/powerpoint/2010/main" val="51608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E3136-32AC-4655-8235-A5E503DE14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35ED0D-B2EC-4497-8A39-911807F84A1A}"/>
              </a:ext>
            </a:extLst>
          </p:cNvPr>
          <p:cNvSpPr>
            <a:spLocks noGrp="1"/>
          </p:cNvSpPr>
          <p:nvPr>
            <p:ph sz="quarter" idx="1"/>
          </p:nvPr>
        </p:nvSpPr>
        <p:spPr/>
        <p:txBody>
          <a:bodyPr>
            <a:normAutofit fontScale="92500" lnSpcReduction="20000"/>
          </a:bodyPr>
          <a:lstStyle/>
          <a:p>
            <a:pPr algn="l" rtl="0"/>
            <a:r>
              <a:rPr lang="en-US" dirty="0"/>
              <a:t>'Special educational needs' is a legal definition and refers to </a:t>
            </a:r>
            <a:r>
              <a:rPr lang="en-US" b="1" dirty="0"/>
              <a:t>children with learning problems or disabilities that make it harder for them to learn than most children the same age</a:t>
            </a:r>
          </a:p>
          <a:p>
            <a:pPr algn="l" rtl="0"/>
            <a:endParaRPr lang="en-US" b="1" dirty="0"/>
          </a:p>
          <a:p>
            <a:pPr algn="l" rtl="0"/>
            <a:r>
              <a:rPr lang="en-US" dirty="0"/>
              <a:t>Speech, language and communication needs</a:t>
            </a:r>
          </a:p>
          <a:p>
            <a:pPr algn="l" rtl="0"/>
            <a:r>
              <a:rPr lang="en-US" dirty="0" err="1"/>
              <a:t>Behavioural</a:t>
            </a:r>
            <a:r>
              <a:rPr lang="en-US" dirty="0"/>
              <a:t>, emotional and social difficulties</a:t>
            </a:r>
          </a:p>
          <a:p>
            <a:pPr algn="l" rtl="0"/>
            <a:r>
              <a:rPr lang="en-US" dirty="0"/>
              <a:t>Autistic spectrum conditions</a:t>
            </a:r>
          </a:p>
          <a:p>
            <a:pPr algn="l" rtl="0"/>
            <a:r>
              <a:rPr lang="en-US" dirty="0"/>
              <a:t>Specific learning difficulties, such as dyslexia and Attention Deficit Hyperactivity Disorder (ADHD)</a:t>
            </a:r>
          </a:p>
          <a:p>
            <a:pPr algn="l" rtl="0"/>
            <a:r>
              <a:rPr lang="en-US" dirty="0"/>
              <a:t>Moderate learning difficulties</a:t>
            </a:r>
          </a:p>
          <a:p>
            <a:pPr algn="l" rtl="0"/>
            <a:r>
              <a:rPr lang="en-US" dirty="0"/>
              <a:t>Profound and multiple learning difficulties</a:t>
            </a:r>
          </a:p>
          <a:p>
            <a:pPr algn="l" rtl="0"/>
            <a:r>
              <a:rPr lang="en-US" dirty="0"/>
              <a:t>Multi-sensory impairment</a:t>
            </a:r>
          </a:p>
          <a:p>
            <a:pPr algn="l" rtl="0"/>
            <a:endParaRPr lang="en-US" dirty="0"/>
          </a:p>
        </p:txBody>
      </p:sp>
    </p:spTree>
    <p:extLst>
      <p:ext uri="{BB962C8B-B14F-4D97-AF65-F5344CB8AC3E}">
        <p14:creationId xmlns:p14="http://schemas.microsoft.com/office/powerpoint/2010/main" val="168696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60065-D84D-47E7-8576-30FB48E830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F34678-A12A-4789-809E-2718CF3B2772}"/>
              </a:ext>
            </a:extLst>
          </p:cNvPr>
          <p:cNvSpPr>
            <a:spLocks noGrp="1"/>
          </p:cNvSpPr>
          <p:nvPr>
            <p:ph sz="quarter" idx="1"/>
          </p:nvPr>
        </p:nvSpPr>
        <p:spPr/>
        <p:txBody>
          <a:bodyPr>
            <a:normAutofit lnSpcReduction="10000"/>
          </a:bodyPr>
          <a:lstStyle/>
          <a:p>
            <a:r>
              <a:rPr lang="en-US" b="1" dirty="0"/>
              <a:t>Dysgraphia</a:t>
            </a:r>
            <a:endParaRPr lang="en-US" dirty="0"/>
          </a:p>
          <a:p>
            <a:r>
              <a:rPr lang="en-US" dirty="0"/>
              <a:t>Dysgraphia is a specific learning difficulty with the acquisition, and recollection, of the ability to write letters and numbers. It affects the ability to learn the sequence of fine motor skills required to able to write.</a:t>
            </a:r>
          </a:p>
          <a:p>
            <a:endParaRPr lang="en-US" dirty="0"/>
          </a:p>
          <a:p>
            <a:endParaRPr lang="en-US" dirty="0"/>
          </a:p>
          <a:p>
            <a:r>
              <a:rPr lang="en-US" b="1" dirty="0"/>
              <a:t>Dyslexia</a:t>
            </a:r>
            <a:endParaRPr lang="en-US" dirty="0"/>
          </a:p>
          <a:p>
            <a:r>
              <a:rPr lang="en-US" dirty="0"/>
              <a:t>Dyslexia is a specific learning difficulty which can make it difficult to understand words and language. It has very strong links with Dyscalculia, Dysgraphia and ADHD.</a:t>
            </a:r>
          </a:p>
          <a:p>
            <a:endParaRPr lang="en-US" dirty="0"/>
          </a:p>
        </p:txBody>
      </p:sp>
    </p:spTree>
    <p:extLst>
      <p:ext uri="{BB962C8B-B14F-4D97-AF65-F5344CB8AC3E}">
        <p14:creationId xmlns:p14="http://schemas.microsoft.com/office/powerpoint/2010/main" val="97382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24071-CE73-4D8D-8428-7077FB789B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9CEDC8-A149-4F38-8A11-83FFF3CF48ED}"/>
              </a:ext>
            </a:extLst>
          </p:cNvPr>
          <p:cNvSpPr>
            <a:spLocks noGrp="1"/>
          </p:cNvSpPr>
          <p:nvPr>
            <p:ph sz="quarter" idx="1"/>
          </p:nvPr>
        </p:nvSpPr>
        <p:spPr/>
        <p:txBody>
          <a:bodyPr>
            <a:normAutofit fontScale="92500" lnSpcReduction="10000"/>
          </a:bodyPr>
          <a:lstStyle/>
          <a:p>
            <a:pPr algn="l" rtl="0"/>
            <a:r>
              <a:rPr lang="en-US" b="1" dirty="0"/>
              <a:t>2. ADHD</a:t>
            </a:r>
          </a:p>
          <a:p>
            <a:pPr algn="l" rtl="0"/>
            <a:r>
              <a:rPr lang="en-US" dirty="0"/>
              <a:t>Did you know that over </a:t>
            </a:r>
            <a:r>
              <a:rPr lang="en-US" u="sng" dirty="0">
                <a:hlinkClick r:id="rId2"/>
              </a:rPr>
              <a:t>6 million children</a:t>
            </a:r>
            <a:r>
              <a:rPr lang="en-US" dirty="0"/>
              <a:t> are diagnosed with paying </a:t>
            </a:r>
            <a:r>
              <a:rPr lang="en-US" u="sng" dirty="0">
                <a:hlinkClick r:id="rId3"/>
              </a:rPr>
              <a:t>Attention-Deficit/Hyperactivity Disorder (ADHD)</a:t>
            </a:r>
            <a:r>
              <a:rPr lang="en-US" dirty="0"/>
              <a:t>? Many children with ADHD are disciplined for misbehaving, but they can’t control their actions. ADHD makes it difficult to concentrate, which can lead to one child distracting others around them in a classroom setting.</a:t>
            </a:r>
          </a:p>
          <a:p>
            <a:pPr algn="l" rtl="0"/>
            <a:r>
              <a:rPr lang="en-US" b="1" dirty="0"/>
              <a:t>Some </a:t>
            </a:r>
            <a:r>
              <a:rPr lang="en-US" b="1" u="sng" dirty="0">
                <a:hlinkClick r:id="rId4"/>
              </a:rPr>
              <a:t>symptoms of ADHD</a:t>
            </a:r>
            <a:r>
              <a:rPr lang="en-US" b="1" dirty="0"/>
              <a:t> are as follows:</a:t>
            </a:r>
            <a:endParaRPr lang="en-US" dirty="0"/>
          </a:p>
          <a:p>
            <a:pPr algn="l" rtl="0"/>
            <a:r>
              <a:rPr lang="en-US" dirty="0"/>
              <a:t>Unable to sit still</a:t>
            </a:r>
          </a:p>
          <a:p>
            <a:pPr algn="l" rtl="0"/>
            <a:r>
              <a:rPr lang="en-US" dirty="0"/>
              <a:t>Being disorganized or forgetful</a:t>
            </a:r>
          </a:p>
          <a:p>
            <a:pPr algn="l" rtl="0"/>
            <a:r>
              <a:rPr lang="en-US" dirty="0"/>
              <a:t>Difficulty staying quiet and attentive</a:t>
            </a:r>
          </a:p>
          <a:p>
            <a:pPr algn="l" rtl="0"/>
            <a:r>
              <a:rPr lang="en-US" dirty="0"/>
              <a:t>Lack of motivation</a:t>
            </a:r>
          </a:p>
          <a:p>
            <a:pPr algn="l" rtl="0"/>
            <a:endParaRPr lang="en-US" dirty="0"/>
          </a:p>
        </p:txBody>
      </p:sp>
    </p:spTree>
    <p:extLst>
      <p:ext uri="{BB962C8B-B14F-4D97-AF65-F5344CB8AC3E}">
        <p14:creationId xmlns:p14="http://schemas.microsoft.com/office/powerpoint/2010/main" val="3456647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6FEA-53E4-4A98-A484-953239B0A8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4D353D-B146-4F12-868D-CF6139D53879}"/>
              </a:ext>
            </a:extLst>
          </p:cNvPr>
          <p:cNvSpPr>
            <a:spLocks noGrp="1"/>
          </p:cNvSpPr>
          <p:nvPr>
            <p:ph sz="quarter" idx="1"/>
          </p:nvPr>
        </p:nvSpPr>
        <p:spPr>
          <a:xfrm>
            <a:off x="889782" y="3048000"/>
            <a:ext cx="7772400" cy="4572000"/>
          </a:xfrm>
        </p:spPr>
        <p:txBody>
          <a:bodyPr/>
          <a:lstStyle/>
          <a:p>
            <a:pPr algn="l" rtl="0"/>
            <a:r>
              <a:rPr lang="en-US" b="1" dirty="0"/>
              <a:t> Dyscalculia</a:t>
            </a:r>
          </a:p>
          <a:p>
            <a:pPr algn="l" rtl="0"/>
            <a:r>
              <a:rPr lang="en-US" dirty="0"/>
              <a:t>Lots of people dislike math, but they’re eventually able to understand it with enough practice. Dyscalculia is more severe because it’s diagnosing a learning disability that makes it challenging to understand even the most basic math concepts. Since math builds upon itself, children with dyscalculia can fall behind and struggle to catch up for years.</a:t>
            </a:r>
          </a:p>
          <a:p>
            <a:pPr algn="l" rtl="0"/>
            <a:endParaRPr lang="en-US" dirty="0"/>
          </a:p>
        </p:txBody>
      </p:sp>
    </p:spTree>
    <p:extLst>
      <p:ext uri="{BB962C8B-B14F-4D97-AF65-F5344CB8AC3E}">
        <p14:creationId xmlns:p14="http://schemas.microsoft.com/office/powerpoint/2010/main" val="108723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A781B-F5F0-4469-B91C-C8D86E1B3A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996A12-D339-48D1-B107-483F4A77EBA9}"/>
              </a:ext>
            </a:extLst>
          </p:cNvPr>
          <p:cNvSpPr>
            <a:spLocks noGrp="1"/>
          </p:cNvSpPr>
          <p:nvPr>
            <p:ph sz="quarter" idx="1"/>
          </p:nvPr>
        </p:nvSpPr>
        <p:spPr/>
        <p:txBody>
          <a:bodyPr/>
          <a:lstStyle/>
          <a:p>
            <a:pPr algn="l" rtl="0"/>
            <a:r>
              <a:rPr lang="en-US" b="1" dirty="0"/>
              <a:t>Dyspraxia</a:t>
            </a:r>
          </a:p>
          <a:p>
            <a:pPr algn="l" rtl="0"/>
            <a:r>
              <a:rPr lang="en-US" dirty="0"/>
              <a:t>Although dyspraxia is a condition that affects someone’s motor skills, it still has the potential to hinder affect specific learning. The reason why is because a person with dyspraxia may not be able to hold a pencil or participate by speaking regularly.</a:t>
            </a:r>
          </a:p>
          <a:p>
            <a:pPr algn="l" rtl="0"/>
            <a:r>
              <a:rPr lang="en-US" dirty="0"/>
              <a:t>Dyspraxia mostly interferes with hand-eye coordination skills. Dyspraxia presents itself differently in each affects a person, but some symptoms include poor balance and struggling with fine-motor tasks.</a:t>
            </a:r>
          </a:p>
          <a:p>
            <a:endParaRPr lang="en-US" dirty="0"/>
          </a:p>
        </p:txBody>
      </p:sp>
    </p:spTree>
    <p:extLst>
      <p:ext uri="{BB962C8B-B14F-4D97-AF65-F5344CB8AC3E}">
        <p14:creationId xmlns:p14="http://schemas.microsoft.com/office/powerpoint/2010/main" val="324277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600200"/>
          </a:xfrm>
        </p:spPr>
        <p:txBody>
          <a:bodyPr>
            <a:normAutofit/>
          </a:bodyPr>
          <a:lstStyle/>
          <a:p>
            <a:r>
              <a:rPr lang="en-US" dirty="0"/>
              <a:t>To include means to contain as part of a whole </a:t>
            </a:r>
            <a:endParaRPr lang="ar-SA" dirty="0"/>
          </a:p>
        </p:txBody>
      </p:sp>
      <p:sp>
        <p:nvSpPr>
          <p:cNvPr id="3" name="Content Placeholder 2"/>
          <p:cNvSpPr>
            <a:spLocks noGrp="1"/>
          </p:cNvSpPr>
          <p:nvPr>
            <p:ph sz="quarter" idx="1"/>
          </p:nvPr>
        </p:nvSpPr>
        <p:spPr/>
        <p:txBody>
          <a:bodyPr/>
          <a:lstStyle/>
          <a:p>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8597</TotalTime>
  <Words>554</Words>
  <Application>Microsoft Office PowerPoint</Application>
  <PresentationFormat>On-screen Show (4:3)</PresentationFormat>
  <Paragraphs>50</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Franklin Gothic Book</vt:lpstr>
      <vt:lpstr>Perpetua</vt:lpstr>
      <vt:lpstr>Wingdings 2</vt:lpstr>
      <vt:lpstr>Equity</vt:lpstr>
      <vt:lpstr>Inclusive Education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 include means to contain as part of a whole </vt:lpstr>
      <vt:lpstr>PowerPoint Presentation</vt:lpstr>
      <vt:lpstr>PowerPoint Presentation</vt:lpstr>
      <vt:lpstr>PowerPoint Presentation</vt:lpstr>
      <vt:lpstr>PowerPoint Presentation</vt:lpstr>
      <vt:lpstr>PowerPoint Presentation</vt:lpstr>
      <vt:lpstr>PowerPoint Presentation</vt:lpstr>
      <vt:lpstr>Which is more important, equality or equity?</vt:lpstr>
      <vt:lpstr>Integration vs. Inclusion </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Education</dc:title>
  <dc:creator>top net</dc:creator>
  <cp:lastModifiedBy>USERLAB 1</cp:lastModifiedBy>
  <cp:revision>9</cp:revision>
  <dcterms:created xsi:type="dcterms:W3CDTF">2018-09-16T22:25:13Z</dcterms:created>
  <dcterms:modified xsi:type="dcterms:W3CDTF">2021-12-16T09:42:02Z</dcterms:modified>
</cp:coreProperties>
</file>