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30"/>
  </p:notesMasterIdLst>
  <p:handoutMasterIdLst>
    <p:handoutMasterId r:id="rId31"/>
  </p:handoutMasterIdLst>
  <p:sldIdLst>
    <p:sldId id="288" r:id="rId2"/>
    <p:sldId id="292" r:id="rId3"/>
    <p:sldId id="293" r:id="rId4"/>
    <p:sldId id="296" r:id="rId5"/>
    <p:sldId id="297" r:id="rId6"/>
    <p:sldId id="316" r:id="rId7"/>
    <p:sldId id="317" r:id="rId8"/>
    <p:sldId id="298" r:id="rId9"/>
    <p:sldId id="299" r:id="rId10"/>
    <p:sldId id="301" r:id="rId11"/>
    <p:sldId id="302" r:id="rId12"/>
    <p:sldId id="303" r:id="rId13"/>
    <p:sldId id="318" r:id="rId14"/>
    <p:sldId id="319" r:id="rId15"/>
    <p:sldId id="305" r:id="rId16"/>
    <p:sldId id="306" r:id="rId17"/>
    <p:sldId id="307" r:id="rId18"/>
    <p:sldId id="309" r:id="rId19"/>
    <p:sldId id="310" r:id="rId20"/>
    <p:sldId id="320" r:id="rId21"/>
    <p:sldId id="321" r:id="rId22"/>
    <p:sldId id="311" r:id="rId23"/>
    <p:sldId id="313" r:id="rId24"/>
    <p:sldId id="314" r:id="rId25"/>
    <p:sldId id="322" r:id="rId26"/>
    <p:sldId id="315" r:id="rId27"/>
    <p:sldId id="323" r:id="rId28"/>
    <p:sldId id="289" r:id="rId29"/>
  </p:sldIdLst>
  <p:sldSz cx="9144000" cy="6858000" type="screen4x3"/>
  <p:notesSz cx="6858000" cy="91995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9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74CF"/>
    <a:srgbClr val="1B7EE1"/>
    <a:srgbClr val="1973CD"/>
    <a:srgbClr val="1666B6"/>
    <a:srgbClr val="0C66C0"/>
    <a:srgbClr val="0066CC"/>
    <a:srgbClr val="0099FF"/>
    <a:srgbClr val="186E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29" autoAdjust="0"/>
    <p:restoredTop sz="95702" autoAdjust="0"/>
  </p:normalViewPr>
  <p:slideViewPr>
    <p:cSldViewPr snapToGrid="0">
      <p:cViewPr varScale="1">
        <p:scale>
          <a:sx n="82" d="100"/>
          <a:sy n="82" d="100"/>
        </p:scale>
        <p:origin x="1459" y="72"/>
      </p:cViewPr>
      <p:guideLst>
        <p:guide orient="horz" pos="2160"/>
        <p:guide pos="2880"/>
        <p:guide pos="2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152" y="-90"/>
      </p:cViewPr>
      <p:guideLst>
        <p:guide orient="horz" pos="289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3EB2B5D-6C31-4521-BE74-EAD26A5C2E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BEE3699-D635-4D7E-AAD2-857BDDE0875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F542CB4C-3C49-4DCA-A9E7-4500F3976F4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7DE207DF-D96E-433E-AC75-8BC2ED70CA2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anose="02020603050405020304" pitchFamily="18" charset="0"/>
              </a:defRPr>
            </a:lvl1pPr>
          </a:lstStyle>
          <a:p>
            <a:fld id="{D9F3D559-36F7-4995-86DC-B79D5EBD8E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794CFBF-E29F-4CBE-894A-E93B400AE07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F2989B3-391D-47B2-85C3-7F8CC37DCE4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D8DD98B0-0F29-4DC0-8066-B44D7D2D187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8975"/>
            <a:ext cx="4595812" cy="34464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6C372AD0-FF61-4BAB-BF7D-53B8AAA0D54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38200" y="4343400"/>
            <a:ext cx="50292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C15DB92C-472B-4B49-A64A-BB1CA76FD82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5B7F2032-2512-4066-9A3F-0E25743CA7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anose="02020603050405020304" pitchFamily="18" charset="0"/>
              </a:defRPr>
            </a:lvl1pPr>
          </a:lstStyle>
          <a:p>
            <a:fld id="{B7D317F5-C2F7-4492-8967-2216B8218C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3928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7495E0C7-2D96-4F51-A356-FBB2C0A2FD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E6F3F8F2-A955-4D9E-93B4-133682C8A48C}" type="slidenum">
              <a:rPr lang="en-US" altLang="en-US" sz="1200">
                <a:latin typeface="Times New Roman" panose="02020603050405020304" pitchFamily="18" charset="0"/>
              </a:rPr>
              <a:pPr algn="r"/>
              <a:t>1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1ADE9366-123A-408C-AD54-074BA0539E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E178E817-5D48-40D8-A833-A6CA3D30D0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CF9226E7-78E4-4F7C-AAE5-9AB70854C8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BDC25291-053C-44A2-AA7C-970DB966C5C4}" type="slidenum">
              <a:rPr lang="en-US" altLang="en-US" sz="1200">
                <a:latin typeface="Times New Roman" panose="02020603050405020304" pitchFamily="18" charset="0"/>
              </a:rPr>
              <a:pPr algn="r"/>
              <a:t>10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FC1FE7C1-F842-4578-B6E0-FEBDA11AEB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88975"/>
            <a:ext cx="4602162" cy="3451225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6AC74E0E-F60C-42CD-B063-C7AD35F6CC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70388"/>
            <a:ext cx="5486400" cy="41402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27B77ADF-1164-46B0-8722-36D3063E5B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62742A9C-FC31-400F-BB2F-D0D9E52E1128}" type="slidenum">
              <a:rPr lang="en-US" altLang="en-US" sz="1200">
                <a:latin typeface="Times New Roman" panose="02020603050405020304" pitchFamily="18" charset="0"/>
              </a:rPr>
              <a:pPr algn="r"/>
              <a:t>11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0881DB9D-A718-485F-AA30-356968975F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88975"/>
            <a:ext cx="4602162" cy="3451225"/>
          </a:xfrm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5CB190B4-C4E0-41CD-85C3-A22C6F0923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70388"/>
            <a:ext cx="5486400" cy="41402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A681EC13-3666-4F7B-9A0B-601EBA34FE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9EBC245B-AD35-4DC5-AA3C-41C0A87143C1}" type="slidenum">
              <a:rPr lang="en-US" altLang="en-US" sz="1200">
                <a:latin typeface="Times New Roman" panose="02020603050405020304" pitchFamily="18" charset="0"/>
              </a:rPr>
              <a:pPr algn="r"/>
              <a:t>12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D355E79D-7715-4FDC-BBD5-29298063CB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88975"/>
            <a:ext cx="4602162" cy="3451225"/>
          </a:xfrm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AEA4A14A-B50B-4097-A84E-BEF6A183A3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70388"/>
            <a:ext cx="5486400" cy="41402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B1808C0C-F8ED-4505-946B-EA207D6BF6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9C1C2410-C306-4B10-9B0A-AAF93A697A90}" type="slidenum">
              <a:rPr lang="en-US" altLang="en-US" sz="1200">
                <a:latin typeface="Times New Roman" panose="02020603050405020304" pitchFamily="18" charset="0"/>
              </a:rPr>
              <a:pPr algn="r"/>
              <a:t>13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9B9E9E8-3AAC-4627-8B24-C31B408FB1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92D67CBB-9F8F-4CE7-9450-3B255E4745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08A5E578-06EC-4C11-9EBD-8E1C595B76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CAAE6FA9-F026-4F47-A41E-504A20853A49}" type="slidenum">
              <a:rPr lang="en-US" altLang="en-US" sz="1200">
                <a:latin typeface="Times New Roman" panose="02020603050405020304" pitchFamily="18" charset="0"/>
              </a:rPr>
              <a:pPr algn="r"/>
              <a:t>14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7A99FA05-0F50-4617-B23B-C0937546FB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9894BF1F-D737-4282-8396-A8189743A4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A9488593-25C9-471F-A32D-82DC980204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86B59701-3275-4E88-B8CD-BAD1C9829BD6}" type="slidenum">
              <a:rPr lang="en-US" altLang="en-US" sz="1200">
                <a:latin typeface="Times New Roman" panose="02020603050405020304" pitchFamily="18" charset="0"/>
              </a:rPr>
              <a:pPr algn="r"/>
              <a:t>15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C7AC6ED-1824-41EB-BC5A-85B4C38920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88975"/>
            <a:ext cx="4602162" cy="3451225"/>
          </a:xfrm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4A559F7-841E-45F4-A561-49B847F8CD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70388"/>
            <a:ext cx="5486400" cy="41402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6F8269DB-7AB0-445C-A640-07F1A3447A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B7C733CE-AEE0-4DCB-852F-0F0F5E8B60D9}" type="slidenum">
              <a:rPr lang="en-US" altLang="en-US" sz="1200">
                <a:latin typeface="Times New Roman" panose="02020603050405020304" pitchFamily="18" charset="0"/>
              </a:rPr>
              <a:pPr algn="r"/>
              <a:t>16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5F5E8939-E7B3-4B15-987B-7A521A459A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88975"/>
            <a:ext cx="4602162" cy="3451225"/>
          </a:xfrm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C7D2602E-34DD-4571-A3D1-00BCA63CB3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70388"/>
            <a:ext cx="5486400" cy="41402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49F83677-8883-4DCA-9260-06F444771B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E3EA06A4-2EB9-4663-8623-ECE8924BFEA7}" type="slidenum">
              <a:rPr lang="en-US" altLang="en-US" sz="1200">
                <a:latin typeface="Times New Roman" panose="02020603050405020304" pitchFamily="18" charset="0"/>
              </a:rPr>
              <a:pPr algn="r"/>
              <a:t>17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0211722C-45E5-45E4-AC60-6927490EDC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88975"/>
            <a:ext cx="4602162" cy="3451225"/>
          </a:xfrm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809E85A4-A01A-4749-9605-BD3B20AAAA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70388"/>
            <a:ext cx="5486400" cy="41402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B066A7CB-83C4-45F2-A1D0-A3B977211E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26A38CEA-E944-4E19-8F7C-8DC7328780EC}" type="slidenum">
              <a:rPr lang="en-US" altLang="en-US" sz="1200">
                <a:latin typeface="Times New Roman" panose="02020603050405020304" pitchFamily="18" charset="0"/>
              </a:rPr>
              <a:pPr algn="r"/>
              <a:t>18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C4D1DE40-8DAE-4474-8458-E6CF12BFBE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88975"/>
            <a:ext cx="4602162" cy="3451225"/>
          </a:xfrm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E293A9B9-E6D8-4910-A03B-7C8854F65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70388"/>
            <a:ext cx="5486400" cy="41402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DABF96BA-C343-4C18-A1E7-FBAA17E2CE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B5C879D1-B2A0-4831-B143-560814EE39BB}" type="slidenum">
              <a:rPr lang="en-US" altLang="en-US" sz="1200">
                <a:latin typeface="Times New Roman" panose="02020603050405020304" pitchFamily="18" charset="0"/>
              </a:rPr>
              <a:pPr algn="r"/>
              <a:t>19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57B934D1-9120-47A3-A34F-8ACE033C47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88975"/>
            <a:ext cx="4602162" cy="3451225"/>
          </a:xfrm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EC42BBFB-FAFC-4335-88B8-21F925DCBD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70388"/>
            <a:ext cx="5486400" cy="41402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19BAF21B-9DD6-499E-8B4D-5AD19A827D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87C5A19C-53B9-4FAF-8A92-F43E9EA29A38}" type="slidenum">
              <a:rPr lang="en-US" altLang="en-US" sz="1200">
                <a:latin typeface="Times New Roman" panose="02020603050405020304" pitchFamily="18" charset="0"/>
              </a:rPr>
              <a:pPr algn="r"/>
              <a:t>2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49064F3B-9A88-42A7-B8C7-2594EBCCBF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88975"/>
            <a:ext cx="4602162" cy="3451225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40135100-C52F-4E5E-854A-B9C39596F6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70388"/>
            <a:ext cx="5486400" cy="41402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F888E4B5-7AB9-4579-BAC9-9FF39D1C7E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5B772F7A-0293-40C2-A1CB-3A8411ED23D9}" type="slidenum">
              <a:rPr lang="en-US" altLang="en-US" sz="1200">
                <a:latin typeface="Times New Roman" panose="02020603050405020304" pitchFamily="18" charset="0"/>
              </a:rPr>
              <a:pPr algn="r"/>
              <a:t>20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A03F5A8D-EF51-490F-A7C4-BBF07F7692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74F2C58B-1787-490A-8F7D-3F67EF8750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0B584E76-2BED-4520-B98C-C040B846D2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30395B9E-2204-46FB-983A-36289FA7098A}" type="slidenum">
              <a:rPr lang="en-US" altLang="en-US" sz="1200">
                <a:latin typeface="Times New Roman" panose="02020603050405020304" pitchFamily="18" charset="0"/>
              </a:rPr>
              <a:pPr algn="r"/>
              <a:t>21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3AA222F6-3709-4E22-91E2-9F45DDEB99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A5430B53-032A-46AE-A4D3-C0FB077A5F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5465963E-98CA-41B5-A862-759BD0E8A2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095AC1FB-D5EF-4EB9-A41A-3236C1E55D0B}" type="slidenum">
              <a:rPr lang="en-US" altLang="en-US" sz="1200">
                <a:latin typeface="Times New Roman" panose="02020603050405020304" pitchFamily="18" charset="0"/>
              </a:rPr>
              <a:pPr algn="r"/>
              <a:t>22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51AD6AA4-A8C6-4892-A8DF-8217086860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88975"/>
            <a:ext cx="4602162" cy="3451225"/>
          </a:xfrm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6FF0C483-7447-4452-B6D8-A580B8B541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70388"/>
            <a:ext cx="5486400" cy="41402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D3094044-05AA-4411-B64D-5D04CD8A10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970238EC-A148-4247-9D8C-627D1ECFD423}" type="slidenum">
              <a:rPr lang="en-US" altLang="en-US" sz="1200">
                <a:latin typeface="Times New Roman" panose="02020603050405020304" pitchFamily="18" charset="0"/>
              </a:rPr>
              <a:pPr algn="r"/>
              <a:t>23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918B141A-4301-4DAF-A28D-9E5FEE37EA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88975"/>
            <a:ext cx="4602162" cy="3451225"/>
          </a:xfrm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B1163908-9E91-4E73-9084-89123C473F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70388"/>
            <a:ext cx="5486400" cy="41402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F24F0FC0-16BD-4E46-94C3-4B9BDE5591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A646461D-FB1A-4EC1-BEF8-DFBCDC06FBA0}" type="slidenum">
              <a:rPr lang="en-US" altLang="en-US" sz="1200">
                <a:latin typeface="Times New Roman" panose="02020603050405020304" pitchFamily="18" charset="0"/>
              </a:rPr>
              <a:pPr algn="r"/>
              <a:t>24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BAF82E35-4A72-489C-96D3-AA52969ECA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88975"/>
            <a:ext cx="4602162" cy="3451225"/>
          </a:xfrm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E37D0D89-1566-4437-B0A8-EF88979310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70388"/>
            <a:ext cx="5486400" cy="41402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9018A5EF-E23B-4832-B0BD-27A5998AFF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A9313842-36F7-4421-B4BB-85D4BCDF150D}" type="slidenum">
              <a:rPr lang="en-US" altLang="en-US" sz="1200">
                <a:latin typeface="Times New Roman" panose="02020603050405020304" pitchFamily="18" charset="0"/>
              </a:rPr>
              <a:pPr algn="r"/>
              <a:t>26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0CD3B526-7BC1-486D-ABA0-0BC057CD6A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88975"/>
            <a:ext cx="4602162" cy="3451225"/>
          </a:xfrm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5D061204-EBB2-44B8-AC0C-9EB3B79E53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70388"/>
            <a:ext cx="5486400" cy="41402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2871A7F6-D8E4-48FD-B39B-9F8DB12CA7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FBFAA281-016E-4EB4-A02F-5B410876CA32}" type="slidenum">
              <a:rPr lang="en-US" altLang="en-US" sz="1200">
                <a:latin typeface="Times New Roman" panose="02020603050405020304" pitchFamily="18" charset="0"/>
              </a:rPr>
              <a:pPr algn="r"/>
              <a:t>28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9DB52C0E-8444-4A2A-9084-9D2CA87385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077C68A4-19B3-4A5E-97F4-8896CFB95E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CC7570AB-16E3-4336-9AA7-FAA2DC46FD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9E4C01FB-1574-441A-AAD5-A6CD430A072F}" type="slidenum">
              <a:rPr lang="en-US" altLang="en-US" sz="1200">
                <a:latin typeface="Times New Roman" panose="02020603050405020304" pitchFamily="18" charset="0"/>
              </a:rPr>
              <a:pPr algn="r"/>
              <a:t>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F13B0FCC-4042-47BB-B36F-658B5A949E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88975"/>
            <a:ext cx="4602162" cy="3451225"/>
          </a:xfrm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0D513C09-A07D-45B1-9F26-A4B7967894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70388"/>
            <a:ext cx="5486400" cy="41402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1AEAFBF1-1ADE-448D-A48B-E7A2F9872C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435BDC21-9DED-4BF5-A77D-8071E06830C7}" type="slidenum">
              <a:rPr lang="en-US" altLang="en-US" sz="1200">
                <a:latin typeface="Times New Roman" panose="02020603050405020304" pitchFamily="18" charset="0"/>
              </a:rPr>
              <a:pPr algn="r"/>
              <a:t>4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6A765AE7-F275-416E-BEE5-282CDECEB2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88975"/>
            <a:ext cx="4602162" cy="3451225"/>
          </a:xfrm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AAEB6E5A-6B22-40F9-A398-698D6D4D07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70388"/>
            <a:ext cx="5486400" cy="41402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80549E08-F654-41B4-8B29-15F44B8071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1E038EDB-4E1E-4E96-8B0F-AE69A31323F5}" type="slidenum">
              <a:rPr lang="en-US" altLang="en-US" sz="1200">
                <a:latin typeface="Times New Roman" panose="02020603050405020304" pitchFamily="18" charset="0"/>
              </a:rPr>
              <a:pPr algn="r"/>
              <a:t>5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E09C6DCE-B1F7-4F64-8735-88B58C8C62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88975"/>
            <a:ext cx="4602162" cy="3451225"/>
          </a:xfrm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617EB9E8-7F11-4781-9930-C32AF6D72A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70388"/>
            <a:ext cx="5486400" cy="41402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9546DE2F-205A-423E-B238-79E3544493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862BF86C-15D4-4F8A-81B9-16B8F932D9C2}" type="slidenum">
              <a:rPr lang="en-US" altLang="en-US" sz="1200">
                <a:latin typeface="Times New Roman" panose="02020603050405020304" pitchFamily="18" charset="0"/>
              </a:rPr>
              <a:pPr algn="r"/>
              <a:t>6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621A6292-DFBB-4564-8721-7FF8D496D6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87D202EC-64CF-48B9-A300-712573E875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25B4CE07-EA75-4178-ABEA-0518B24D62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CE0F6250-C7B4-4B4F-9827-7E9767B4BFF6}" type="slidenum">
              <a:rPr lang="en-US" altLang="en-US" sz="1200">
                <a:latin typeface="Times New Roman" panose="02020603050405020304" pitchFamily="18" charset="0"/>
              </a:rPr>
              <a:pPr algn="r"/>
              <a:t>7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6A84665-ECE0-43EA-ACD2-9A33FB762E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4B71105F-F443-4FFE-A3D4-3C9FD9729D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16E242E9-90A4-40E7-9CA2-ACCD457148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D98BA9D7-1BBF-44A1-8184-E945CEE99994}" type="slidenum">
              <a:rPr lang="en-US" altLang="en-US" sz="1200">
                <a:latin typeface="Times New Roman" panose="02020603050405020304" pitchFamily="18" charset="0"/>
              </a:rPr>
              <a:pPr algn="r"/>
              <a:t>8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5F5756D1-0288-4C16-9F04-8088A41E69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88975"/>
            <a:ext cx="4602162" cy="3451225"/>
          </a:xfrm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FEEB7DFA-A44A-4BF8-BB75-432FF6E5E6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70388"/>
            <a:ext cx="5486400" cy="41402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DE65A5A0-62A8-4463-8E74-70EABE11E9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0A387FCE-F590-47CC-9B74-6D53EA9D8C32}" type="slidenum">
              <a:rPr lang="en-US" altLang="en-US" sz="1200">
                <a:latin typeface="Times New Roman" panose="02020603050405020304" pitchFamily="18" charset="0"/>
              </a:rPr>
              <a:pPr algn="r"/>
              <a:t>9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40D9CCF9-A249-4886-A9D3-9B811EA1F5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88975"/>
            <a:ext cx="4602162" cy="3451225"/>
          </a:xfrm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D842E372-0451-451B-854A-255D8D8AF3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70388"/>
            <a:ext cx="5486400" cy="41402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>
            <a:extLst>
              <a:ext uri="{FF2B5EF4-FFF2-40B4-BE49-F238E27FC236}">
                <a16:creationId xmlns:a16="http://schemas.microsoft.com/office/drawing/2014/main" id="{564230E2-DBB7-42EB-88F1-C2E972CF89E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5" name="Picture 22" descr="Master slide">
            <a:extLst>
              <a:ext uri="{FF2B5EF4-FFF2-40B4-BE49-F238E27FC236}">
                <a16:creationId xmlns:a16="http://schemas.microsoft.com/office/drawing/2014/main" id="{D25EA2F4-4514-488E-BE33-047F3FFBFA2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23">
            <a:extLst>
              <a:ext uri="{FF2B5EF4-FFF2-40B4-BE49-F238E27FC236}">
                <a16:creationId xmlns:a16="http://schemas.microsoft.com/office/drawing/2014/main" id="{638C7D38-52A9-46A8-915C-0C02D69EC74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88125"/>
            <a:ext cx="914400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1000">
                <a:latin typeface="Arial" panose="020B0604020202020204" pitchFamily="34" charset="0"/>
              </a:rPr>
              <a:t>Copyright © 2010 Wolters Kluwer Health | Lippincott Williams &amp; Wilkins </a:t>
            </a:r>
          </a:p>
        </p:txBody>
      </p:sp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724275"/>
            <a:ext cx="6692900" cy="838200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/>
          <a:lstStyle>
            <a:lvl1pPr algn="ctr"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81266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07013"/>
            <a:ext cx="6400800" cy="533400"/>
          </a:xfrm>
        </p:spPr>
        <p:txBody>
          <a:bodyPr lIns="91440" tIns="45720" rIns="91440" bIns="45720"/>
          <a:lstStyle>
            <a:lvl1pPr marL="0" indent="0" algn="ctr">
              <a:buFontTx/>
              <a:buNone/>
              <a:defRPr sz="18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28832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5662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9263" y="1611313"/>
            <a:ext cx="2155825" cy="4421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1611313"/>
            <a:ext cx="6316663" cy="44211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1326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30771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9838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346325"/>
            <a:ext cx="4230688" cy="3686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3288" y="2346325"/>
            <a:ext cx="4230687" cy="3686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177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68940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7391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38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0595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8964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id="{85ACB42D-3D2E-47BB-B589-0CB3CE82C3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0213" y="1611313"/>
            <a:ext cx="8524875" cy="38893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4">
            <a:extLst>
              <a:ext uri="{FF2B5EF4-FFF2-40B4-BE49-F238E27FC236}">
                <a16:creationId xmlns:a16="http://schemas.microsoft.com/office/drawing/2014/main" id="{1C4F05AA-695E-40FA-A86A-2B1BE4A130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30200" y="2346325"/>
            <a:ext cx="8613775" cy="36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Text Box 8">
            <a:extLst>
              <a:ext uri="{FF2B5EF4-FFF2-40B4-BE49-F238E27FC236}">
                <a16:creationId xmlns:a16="http://schemas.microsoft.com/office/drawing/2014/main" id="{C96FF39E-A278-492C-AC75-AFAF92265A3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003925" y="6089650"/>
            <a:ext cx="2820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en-US" altLang="en-US"/>
          </a:p>
        </p:txBody>
      </p:sp>
      <p:pic>
        <p:nvPicPr>
          <p:cNvPr id="1029" name="Picture 10" descr="All Slide">
            <a:extLst>
              <a:ext uri="{FF2B5EF4-FFF2-40B4-BE49-F238E27FC236}">
                <a16:creationId xmlns:a16="http://schemas.microsoft.com/office/drawing/2014/main" id="{04975687-E42F-43C2-BB57-0E70C5CA7C3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0235" name="Text Box 11">
            <a:extLst>
              <a:ext uri="{FF2B5EF4-FFF2-40B4-BE49-F238E27FC236}">
                <a16:creationId xmlns:a16="http://schemas.microsoft.com/office/drawing/2014/main" id="{C86F62F6-4034-45B7-979C-BD73F929FC2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3213" y="6581775"/>
            <a:ext cx="8840787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180237" name="Text Box 13">
            <a:extLst>
              <a:ext uri="{FF2B5EF4-FFF2-40B4-BE49-F238E27FC236}">
                <a16:creationId xmlns:a16="http://schemas.microsoft.com/office/drawing/2014/main" id="{45D2A74D-1CFC-4614-9695-489698591E0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88125"/>
            <a:ext cx="914400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1000">
                <a:latin typeface="Arial" panose="020B0604020202020204" pitchFamily="34" charset="0"/>
              </a:rPr>
              <a:t>Copyright © 2010 Wolters Kluwer Health | Lippincott Williams &amp; Wilkins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rgbClr val="186EC4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anose="020B060403050404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anose="020B060403050404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anose="020B060403050404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anose="020B060403050404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anose="020B060403050404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anose="020B060403050404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anose="020B060403050404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anose="020B0604030504040204" pitchFamily="34" charset="0"/>
        </a:defRPr>
      </a:lvl9pPr>
    </p:titleStyle>
    <p:bodyStyle>
      <a:lvl1pPr marL="280988" indent="-280988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404813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04913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>
            <a:extLst>
              <a:ext uri="{FF2B5EF4-FFF2-40B4-BE49-F238E27FC236}">
                <a16:creationId xmlns:a16="http://schemas.microsoft.com/office/drawing/2014/main" id="{238BF915-9D0B-41F4-97C2-43A94E509B0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23963" y="4005179"/>
            <a:ext cx="6692900" cy="1107996"/>
          </a:xfrm>
        </p:spPr>
        <p:txBody>
          <a:bodyPr/>
          <a:lstStyle/>
          <a:p>
            <a:pPr eaLnBrk="1" hangingPunct="1"/>
            <a:r>
              <a:rPr lang="en-US" altLang="en-US" sz="2600" dirty="0"/>
              <a:t>Chapter 14</a:t>
            </a:r>
            <a:br>
              <a:rPr lang="en-US" altLang="en-US" sz="2600" dirty="0"/>
            </a:br>
            <a:r>
              <a:rPr lang="en-US" altLang="en-US" sz="2600" dirty="0"/>
              <a:t>Measurement and Data Quality</a:t>
            </a:r>
            <a:br>
              <a:rPr lang="en-US" altLang="en-US" sz="2600" dirty="0"/>
            </a:br>
            <a:r>
              <a:rPr lang="en-US" altLang="en-US" dirty="0"/>
              <a:t>Dr. Imad </a:t>
            </a:r>
            <a:r>
              <a:rPr lang="en-US" altLang="en-US" dirty="0" err="1"/>
              <a:t>Thultheen</a:t>
            </a:r>
            <a:endParaRPr lang="en-US" altLang="en-US" sz="2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619F9BF-2086-4ED4-B94A-9F8BE978F6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4663" y="1430338"/>
            <a:ext cx="7696200" cy="768350"/>
          </a:xfrm>
        </p:spPr>
        <p:txBody>
          <a:bodyPr/>
          <a:lstStyle/>
          <a:p>
            <a:pPr eaLnBrk="1" hangingPunct="1"/>
            <a:r>
              <a:rPr lang="en-US" altLang="en-US">
                <a:cs typeface="Times New Roman" panose="02020603050405020304" pitchFamily="18" charset="0"/>
              </a:rPr>
              <a:t>Three Aspects of Reliability Can Be Evaluated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9103F6E-A97A-45BB-B996-2DCD2F50F0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95400" y="2895600"/>
            <a:ext cx="7696200" cy="3048000"/>
          </a:xfrm>
        </p:spPr>
        <p:txBody>
          <a:bodyPr/>
          <a:lstStyle/>
          <a:p>
            <a:pPr eaLnBrk="1" hangingPunct="1"/>
            <a:r>
              <a:rPr lang="en-US" altLang="en-US" sz="3100">
                <a:cs typeface="Times New Roman" panose="02020603050405020304" pitchFamily="18" charset="0"/>
              </a:rPr>
              <a:t>Stability</a:t>
            </a:r>
          </a:p>
          <a:p>
            <a:pPr eaLnBrk="1" hangingPunct="1"/>
            <a:r>
              <a:rPr lang="en-US" altLang="en-US" sz="3100">
                <a:cs typeface="Times New Roman" panose="02020603050405020304" pitchFamily="18" charset="0"/>
              </a:rPr>
              <a:t>Internal consistency</a:t>
            </a:r>
          </a:p>
          <a:p>
            <a:pPr eaLnBrk="1" hangingPunct="1"/>
            <a:r>
              <a:rPr lang="en-US" altLang="en-US" sz="3100">
                <a:cs typeface="Times New Roman" panose="02020603050405020304" pitchFamily="18" charset="0"/>
              </a:rPr>
              <a:t>Equivalence</a:t>
            </a:r>
          </a:p>
          <a:p>
            <a:pPr eaLnBrk="1" hangingPunct="1"/>
            <a:endParaRPr lang="en-US" altLang="en-US" sz="31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CECB344A-8A38-4DD7-AD9B-98508EC0CC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9100" y="1154113"/>
            <a:ext cx="7696200" cy="438150"/>
          </a:xfrm>
        </p:spPr>
        <p:txBody>
          <a:bodyPr/>
          <a:lstStyle/>
          <a:p>
            <a:pPr eaLnBrk="1" hangingPunct="1"/>
            <a:r>
              <a:rPr lang="en-US" altLang="en-US" sz="3200">
                <a:cs typeface="Times New Roman" panose="02020603050405020304" pitchFamily="18" charset="0"/>
              </a:rPr>
              <a:t>Stability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3983C1A0-BBCA-47AD-AA90-7B5ACAC380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771650"/>
            <a:ext cx="8001000" cy="4705350"/>
          </a:xfrm>
        </p:spPr>
        <p:txBody>
          <a:bodyPr/>
          <a:lstStyle/>
          <a:p>
            <a:pPr eaLnBrk="1" hangingPunct="1"/>
            <a:r>
              <a:rPr lang="en-US" altLang="en-US" sz="2800">
                <a:cs typeface="Times New Roman" panose="02020603050405020304" pitchFamily="18" charset="0"/>
              </a:rPr>
              <a:t>The extent to which scores are similar on two separate administrations of an instrument</a:t>
            </a:r>
          </a:p>
          <a:p>
            <a:pPr eaLnBrk="1" hangingPunct="1"/>
            <a:r>
              <a:rPr lang="en-US" altLang="en-US" sz="2800">
                <a:cs typeface="Times New Roman" panose="02020603050405020304" pitchFamily="18" charset="0"/>
              </a:rPr>
              <a:t>Evaluated by </a:t>
            </a:r>
            <a:r>
              <a:rPr lang="en-US" altLang="en-US" sz="2800" b="1" u="sng">
                <a:solidFill>
                  <a:srgbClr val="1666B6"/>
                </a:solidFill>
                <a:cs typeface="Times New Roman" panose="02020603050405020304" pitchFamily="18" charset="0"/>
              </a:rPr>
              <a:t>test–retest reliability</a:t>
            </a:r>
          </a:p>
          <a:p>
            <a:pPr lvl="1" eaLnBrk="1" hangingPunct="1"/>
            <a:r>
              <a:rPr lang="en-US" altLang="en-US" sz="2800">
                <a:cs typeface="Times New Roman" panose="02020603050405020304" pitchFamily="18" charset="0"/>
              </a:rPr>
              <a:t>Requires participants to complete the same instrument on two occasions</a:t>
            </a:r>
          </a:p>
          <a:p>
            <a:pPr lvl="1" eaLnBrk="1" hangingPunct="1"/>
            <a:r>
              <a:rPr lang="en-US" altLang="en-US" sz="2800">
                <a:cs typeface="Times New Roman" panose="02020603050405020304" pitchFamily="18" charset="0"/>
              </a:rPr>
              <a:t>Appropriate for relatively enduring attributes (e.g., creativity)</a:t>
            </a:r>
            <a:endParaRPr lang="en-US" altLang="en-US" sz="2800"/>
          </a:p>
          <a:p>
            <a:pPr eaLnBrk="1" hangingPunct="1"/>
            <a:endParaRPr lang="en-US" altLang="en-US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>
            <a:extLst>
              <a:ext uri="{FF2B5EF4-FFF2-40B4-BE49-F238E27FC236}">
                <a16:creationId xmlns:a16="http://schemas.microsoft.com/office/drawing/2014/main" id="{7E15FBC9-E1FC-41E7-909E-099C3A0B58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7175" y="1184275"/>
            <a:ext cx="8524875" cy="384175"/>
          </a:xfrm>
        </p:spPr>
        <p:txBody>
          <a:bodyPr/>
          <a:lstStyle/>
          <a:p>
            <a:pPr eaLnBrk="1" hangingPunct="1"/>
            <a:r>
              <a:rPr lang="en-US" altLang="en-US"/>
              <a:t>Internal Consistency</a:t>
            </a:r>
          </a:p>
        </p:txBody>
      </p:sp>
      <p:sp>
        <p:nvSpPr>
          <p:cNvPr id="27651" name="Rectangle 5">
            <a:extLst>
              <a:ext uri="{FF2B5EF4-FFF2-40B4-BE49-F238E27FC236}">
                <a16:creationId xmlns:a16="http://schemas.microsoft.com/office/drawing/2014/main" id="{DB097E94-ACFD-4D2C-8237-E917F91F4E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30200" y="1692275"/>
            <a:ext cx="8613775" cy="4340225"/>
          </a:xfrm>
        </p:spPr>
        <p:txBody>
          <a:bodyPr/>
          <a:lstStyle/>
          <a:p>
            <a:pPr eaLnBrk="1" hangingPunct="1"/>
            <a:r>
              <a:rPr lang="en-US" altLang="en-US" sz="2400"/>
              <a:t>The extent to which all the items on an instrument are measuring the same variable </a:t>
            </a:r>
          </a:p>
          <a:p>
            <a:pPr eaLnBrk="1" hangingPunct="1"/>
            <a:r>
              <a:rPr lang="en-US" altLang="en-US" sz="2400"/>
              <a:t>Evaluated by administering instrument on one occasion</a:t>
            </a:r>
          </a:p>
          <a:p>
            <a:pPr eaLnBrk="1" hangingPunct="1"/>
            <a:r>
              <a:rPr lang="en-US" altLang="en-US" sz="2400"/>
              <a:t>Appropriate for most multi-item instruments</a:t>
            </a:r>
          </a:p>
          <a:p>
            <a:pPr eaLnBrk="1" hangingPunct="1"/>
            <a:r>
              <a:rPr lang="en-US" altLang="en-US" sz="2400">
                <a:cs typeface="Times New Roman" panose="02020603050405020304" pitchFamily="18" charset="0"/>
              </a:rPr>
              <a:t>The most widely used approach to assessing reliability</a:t>
            </a:r>
          </a:p>
          <a:p>
            <a:pPr eaLnBrk="1" hangingPunct="1"/>
            <a:r>
              <a:rPr lang="en-US" altLang="en-US" sz="2400">
                <a:cs typeface="Times New Roman" panose="02020603050405020304" pitchFamily="18" charset="0"/>
              </a:rPr>
              <a:t>Assessed by computing </a:t>
            </a:r>
            <a:r>
              <a:rPr lang="en-US" altLang="en-US" sz="2400" b="1" u="sng">
                <a:solidFill>
                  <a:srgbClr val="1666B6"/>
                </a:solidFill>
                <a:cs typeface="Times New Roman" panose="02020603050405020304" pitchFamily="18" charset="0"/>
              </a:rPr>
              <a:t>coefficient alpha</a:t>
            </a:r>
            <a:r>
              <a:rPr lang="en-US" altLang="en-US" sz="2400">
                <a:cs typeface="Times New Roman" panose="02020603050405020304" pitchFamily="18" charset="0"/>
              </a:rPr>
              <a:t> (Cronbach’s alpha)</a:t>
            </a:r>
          </a:p>
          <a:p>
            <a:pPr eaLnBrk="1" hangingPunct="1"/>
            <a:r>
              <a:rPr lang="en-US" altLang="en-US" sz="2400">
                <a:cs typeface="Times New Roman" panose="02020603050405020304" pitchFamily="18" charset="0"/>
              </a:rPr>
              <a:t>Alphas ≥.80 are highly desirable.</a:t>
            </a:r>
          </a:p>
          <a:p>
            <a:pPr eaLnBrk="1" hangingPunct="1"/>
            <a:endParaRPr lang="en-US" altLang="en-US" sz="2400"/>
          </a:p>
          <a:p>
            <a:pPr eaLnBrk="1" hangingPunct="1"/>
            <a:endParaRPr lang="en-US" altLang="en-US" sz="25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AC74D97D-E86F-4C94-B29A-9503E8DC37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0213" y="1616075"/>
            <a:ext cx="8524875" cy="384175"/>
          </a:xfrm>
        </p:spPr>
        <p:txBody>
          <a:bodyPr/>
          <a:lstStyle/>
          <a:p>
            <a:pPr eaLnBrk="1" hangingPunct="1"/>
            <a:r>
              <a:rPr lang="en-US" altLang="en-US"/>
              <a:t>Question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F266EFDB-F40B-4256-A896-B6A8897702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19100" indent="-419100" eaLnBrk="1" hangingPunct="1">
              <a:buFontTx/>
              <a:buNone/>
            </a:pPr>
            <a:r>
              <a:rPr lang="en-US" altLang="en-US" sz="2800"/>
              <a:t>When determining the reliability of a measurement tool, which value would indicate that the tool is most reliable?</a:t>
            </a:r>
          </a:p>
          <a:p>
            <a:pPr marL="419100" indent="-419100" eaLnBrk="1" hangingPunct="1">
              <a:buFontTx/>
              <a:buAutoNum type="alphaLcPeriod"/>
            </a:pPr>
            <a:r>
              <a:rPr lang="en-US" altLang="en-US" sz="2800"/>
              <a:t>0.50</a:t>
            </a:r>
          </a:p>
          <a:p>
            <a:pPr marL="419100" indent="-419100" eaLnBrk="1" hangingPunct="1">
              <a:buFontTx/>
              <a:buAutoNum type="alphaLcPeriod"/>
            </a:pPr>
            <a:r>
              <a:rPr lang="en-US" altLang="en-US" sz="2800"/>
              <a:t>0.70</a:t>
            </a:r>
          </a:p>
          <a:p>
            <a:pPr marL="419100" indent="-419100" eaLnBrk="1" hangingPunct="1">
              <a:buFontTx/>
              <a:buAutoNum type="alphaLcPeriod"/>
            </a:pPr>
            <a:r>
              <a:rPr lang="en-US" altLang="en-US" sz="2800"/>
              <a:t>0.90</a:t>
            </a:r>
          </a:p>
          <a:p>
            <a:pPr marL="419100" indent="-419100" eaLnBrk="1" hangingPunct="1">
              <a:buFontTx/>
              <a:buAutoNum type="alphaLcPeriod"/>
            </a:pPr>
            <a:r>
              <a:rPr lang="en-US" altLang="en-US" sz="2800"/>
              <a:t>1.10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63AC1834-0BAF-42AC-BF1E-58E7BF4330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0213" y="1616075"/>
            <a:ext cx="8524875" cy="384175"/>
          </a:xfrm>
        </p:spPr>
        <p:txBody>
          <a:bodyPr/>
          <a:lstStyle/>
          <a:p>
            <a:pPr eaLnBrk="1" hangingPunct="1"/>
            <a:r>
              <a:rPr lang="en-US" altLang="en-US"/>
              <a:t>Answer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C390328B-9771-41C8-8F15-56B6B7F266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b="1">
                <a:solidFill>
                  <a:srgbClr val="1666B6"/>
                </a:solidFill>
              </a:rPr>
              <a:t>c.</a:t>
            </a:r>
            <a:r>
              <a:rPr lang="en-US" altLang="en-US" sz="2800"/>
              <a:t> 0.90</a:t>
            </a:r>
          </a:p>
          <a:p>
            <a:pPr eaLnBrk="1" hangingPunct="1"/>
            <a:r>
              <a:rPr lang="en-US" altLang="en-US" sz="2800"/>
              <a:t>Reliability coefficients can range from 0.0 to 1.00. Coefficients of 0.80 or higher are desirable. Thus, a coefficient of 0.90 would indicate that the tool is very reliable. A value greater than 1.00 for a coefficient would be an error.</a:t>
            </a:r>
          </a:p>
          <a:p>
            <a:pPr eaLnBrk="1" hangingPunct="1">
              <a:buFontTx/>
              <a:buNone/>
            </a:pPr>
            <a:endParaRPr lang="en-US" altLang="en-US" sz="2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414EAC33-8807-458D-940C-E170A32E1D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2100" y="1163638"/>
            <a:ext cx="7696200" cy="438150"/>
          </a:xfrm>
        </p:spPr>
        <p:txBody>
          <a:bodyPr/>
          <a:lstStyle/>
          <a:p>
            <a:pPr eaLnBrk="1" hangingPunct="1"/>
            <a:r>
              <a:rPr lang="en-US" altLang="en-US" sz="3200">
                <a:cs typeface="Times New Roman" panose="02020603050405020304" pitchFamily="18" charset="0"/>
              </a:rPr>
              <a:t>Equivalence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2BF2D1E2-93B0-48F1-A5EE-C872C06650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028825"/>
            <a:ext cx="7924800" cy="4371975"/>
          </a:xfrm>
        </p:spPr>
        <p:txBody>
          <a:bodyPr/>
          <a:lstStyle/>
          <a:p>
            <a:pPr eaLnBrk="1" hangingPunct="1"/>
            <a:r>
              <a:rPr lang="en-US" altLang="en-US" sz="2800">
                <a:cs typeface="Times New Roman" panose="02020603050405020304" pitchFamily="18" charset="0"/>
              </a:rPr>
              <a:t>The degree of similarity between alternative forms of an instrument or between multiple raters/observers using an instrument </a:t>
            </a:r>
          </a:p>
          <a:p>
            <a:pPr eaLnBrk="1" hangingPunct="1"/>
            <a:r>
              <a:rPr lang="en-US" altLang="en-US" sz="2800">
                <a:cs typeface="Times New Roman" panose="02020603050405020304" pitchFamily="18" charset="0"/>
              </a:rPr>
              <a:t>Most relevant for structured observations </a:t>
            </a:r>
          </a:p>
          <a:p>
            <a:pPr eaLnBrk="1" hangingPunct="1"/>
            <a:r>
              <a:rPr lang="en-US" altLang="en-US" sz="2800">
                <a:cs typeface="Times New Roman" panose="02020603050405020304" pitchFamily="18" charset="0"/>
              </a:rPr>
              <a:t>Assessed by comparing agreement between observations or ratings of two or more observers (</a:t>
            </a:r>
            <a:r>
              <a:rPr lang="en-US" altLang="en-US" sz="2800" b="1" u="sng">
                <a:solidFill>
                  <a:srgbClr val="1666B6"/>
                </a:solidFill>
                <a:cs typeface="Times New Roman" panose="02020603050405020304" pitchFamily="18" charset="0"/>
              </a:rPr>
              <a:t>interobserver/interrater reliability</a:t>
            </a:r>
            <a:r>
              <a:rPr lang="en-US" altLang="en-US" sz="2800">
                <a:cs typeface="Times New Roman" panose="02020603050405020304" pitchFamily="18" charset="0"/>
              </a:rPr>
              <a:t>)</a:t>
            </a:r>
          </a:p>
          <a:p>
            <a:pPr eaLnBrk="1" hangingPunct="1"/>
            <a:endParaRPr lang="en-US" altLang="en-US" sz="2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6AAD34F2-2125-451C-A917-7B783EE7F6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362075"/>
            <a:ext cx="7696200" cy="384175"/>
          </a:xfrm>
        </p:spPr>
        <p:txBody>
          <a:bodyPr/>
          <a:lstStyle/>
          <a:p>
            <a:pPr eaLnBrk="1" hangingPunct="1"/>
            <a:r>
              <a:rPr lang="en-US" altLang="en-US">
                <a:cs typeface="Times New Roman" panose="02020603050405020304" pitchFamily="18" charset="0"/>
              </a:rPr>
              <a:t>Reliability Principles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B73120BA-B2DF-4CAD-AE29-6BDB5A130F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009775"/>
            <a:ext cx="8001000" cy="4162425"/>
          </a:xfrm>
        </p:spPr>
        <p:txBody>
          <a:bodyPr/>
          <a:lstStyle/>
          <a:p>
            <a:pPr eaLnBrk="1" hangingPunct="1"/>
            <a:r>
              <a:rPr lang="en-US" altLang="en-US" sz="2800">
                <a:cs typeface="Times New Roman" panose="02020603050405020304" pitchFamily="18" charset="0"/>
              </a:rPr>
              <a:t>Low reliability can undermine adequate testing of hypotheses. </a:t>
            </a:r>
          </a:p>
          <a:p>
            <a:pPr eaLnBrk="1" hangingPunct="1"/>
            <a:r>
              <a:rPr lang="en-US" altLang="en-US" sz="2800">
                <a:cs typeface="Times New Roman" panose="02020603050405020304" pitchFamily="18" charset="0"/>
              </a:rPr>
              <a:t>Reliability estimates vary depending on procedure used to obtain them.</a:t>
            </a:r>
          </a:p>
          <a:p>
            <a:pPr eaLnBrk="1" hangingPunct="1"/>
            <a:r>
              <a:rPr lang="en-US" altLang="en-US" sz="2800">
                <a:cs typeface="Times New Roman" panose="02020603050405020304" pitchFamily="18" charset="0"/>
              </a:rPr>
              <a:t>Reliability is lower in homogeneous than  heterogeneous samples.</a:t>
            </a:r>
          </a:p>
          <a:p>
            <a:pPr eaLnBrk="1" hangingPunct="1"/>
            <a:r>
              <a:rPr lang="en-US" altLang="en-US" sz="2800">
                <a:cs typeface="Times New Roman" panose="02020603050405020304" pitchFamily="18" charset="0"/>
              </a:rPr>
              <a:t>Reliability is lower in shorter than longer multi-item scales.</a:t>
            </a:r>
            <a:endParaRPr lang="en-US" altLang="en-US" sz="2800"/>
          </a:p>
          <a:p>
            <a:pPr eaLnBrk="1" hangingPunct="1"/>
            <a:endParaRPr lang="en-US" altLang="en-US" sz="2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>
            <a:extLst>
              <a:ext uri="{FF2B5EF4-FFF2-40B4-BE49-F238E27FC236}">
                <a16:creationId xmlns:a16="http://schemas.microsoft.com/office/drawing/2014/main" id="{1E337DF8-F2B8-4347-AC28-6527AE2DBF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Validity</a:t>
            </a:r>
          </a:p>
        </p:txBody>
      </p:sp>
      <p:sp>
        <p:nvSpPr>
          <p:cNvPr id="37891" name="Rectangle 5">
            <a:extLst>
              <a:ext uri="{FF2B5EF4-FFF2-40B4-BE49-F238E27FC236}">
                <a16:creationId xmlns:a16="http://schemas.microsoft.com/office/drawing/2014/main" id="{D3F248FB-A3C5-408F-90B7-86DBD694BA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600"/>
              <a:t>The degree to which an instrument measures what it is supposed to measure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600"/>
              <a:t>A measure cannot be valid unless it is reliable.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600"/>
              <a:t>Validity refers to the fact that the instrument measures what it says it will measure.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600"/>
              <a:t>Accuracy is comparable to validity, addressing the extent to which the instrument measures what it is supposed to measure.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600"/>
              <a:t>Four aspects of validity: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>
                <a:cs typeface="Times New Roman" panose="02020603050405020304" pitchFamily="18" charset="0"/>
              </a:rPr>
              <a:t>Face validity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>
                <a:cs typeface="Times New Roman" panose="02020603050405020304" pitchFamily="18" charset="0"/>
              </a:rPr>
              <a:t>Content validity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>
                <a:cs typeface="Times New Roman" panose="02020603050405020304" pitchFamily="18" charset="0"/>
              </a:rPr>
              <a:t>Criterion-related validity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>
                <a:cs typeface="Times New Roman" panose="02020603050405020304" pitchFamily="18" charset="0"/>
              </a:rPr>
              <a:t>Construct validity</a:t>
            </a:r>
            <a:endParaRPr lang="en-US" altLang="en-US" sz="1600"/>
          </a:p>
          <a:p>
            <a:pPr eaLnBrk="1" hangingPunct="1">
              <a:lnSpc>
                <a:spcPct val="80000"/>
              </a:lnSpc>
            </a:pPr>
            <a:endParaRPr lang="en-US" altLang="en-US" sz="1600"/>
          </a:p>
          <a:p>
            <a:pPr eaLnBrk="1" hangingPunct="1">
              <a:lnSpc>
                <a:spcPct val="80000"/>
              </a:lnSpc>
            </a:pPr>
            <a:endParaRPr lang="en-US" altLang="en-US" sz="2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>
            <a:extLst>
              <a:ext uri="{FF2B5EF4-FFF2-40B4-BE49-F238E27FC236}">
                <a16:creationId xmlns:a16="http://schemas.microsoft.com/office/drawing/2014/main" id="{4FECBA07-5EBF-4E02-87B7-9A2738C3C9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0213" y="1616075"/>
            <a:ext cx="8524875" cy="384175"/>
          </a:xfrm>
        </p:spPr>
        <p:txBody>
          <a:bodyPr/>
          <a:lstStyle/>
          <a:p>
            <a:pPr eaLnBrk="1" hangingPunct="1"/>
            <a:r>
              <a:rPr lang="en-US" altLang="en-US"/>
              <a:t>Face Validity</a:t>
            </a:r>
          </a:p>
        </p:txBody>
      </p:sp>
      <p:sp>
        <p:nvSpPr>
          <p:cNvPr id="39939" name="Rectangle 5">
            <a:extLst>
              <a:ext uri="{FF2B5EF4-FFF2-40B4-BE49-F238E27FC236}">
                <a16:creationId xmlns:a16="http://schemas.microsoft.com/office/drawing/2014/main" id="{22B5260E-9846-4575-BDA4-361414B92E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Refers to whether the instrument looks as though it is an appropriate measure of the construct</a:t>
            </a:r>
          </a:p>
          <a:p>
            <a:pPr eaLnBrk="1" hangingPunct="1"/>
            <a:r>
              <a:rPr lang="en-US" altLang="en-US" sz="2800"/>
              <a:t>Based on judgment; no objective criteria for assessment</a:t>
            </a:r>
          </a:p>
          <a:p>
            <a:pPr eaLnBrk="1" hangingPunct="1"/>
            <a:endParaRPr lang="en-US" altLang="en-US" sz="28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B64A1750-0799-4FEA-9B5F-6AA6390608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320800"/>
            <a:ext cx="7696200" cy="438150"/>
          </a:xfrm>
        </p:spPr>
        <p:txBody>
          <a:bodyPr/>
          <a:lstStyle/>
          <a:p>
            <a:pPr eaLnBrk="1" hangingPunct="1"/>
            <a:r>
              <a:rPr lang="en-US" altLang="en-US" sz="3200">
                <a:cs typeface="Times New Roman" panose="02020603050405020304" pitchFamily="18" charset="0"/>
              </a:rPr>
              <a:t>Content Validity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F5B68EE0-06D3-49EB-8071-4E00D1CFCF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073275"/>
            <a:ext cx="7924800" cy="3946525"/>
          </a:xfrm>
        </p:spPr>
        <p:txBody>
          <a:bodyPr/>
          <a:lstStyle/>
          <a:p>
            <a:pPr eaLnBrk="1" hangingPunct="1"/>
            <a:r>
              <a:rPr lang="en-US" altLang="en-US" sz="2800">
                <a:cs typeface="Times New Roman" panose="02020603050405020304" pitchFamily="18" charset="0"/>
              </a:rPr>
              <a:t>The degree to which an instrument has an adequate sample of items for the construct being measured</a:t>
            </a:r>
          </a:p>
          <a:p>
            <a:pPr eaLnBrk="1" hangingPunct="1"/>
            <a:r>
              <a:rPr lang="en-US" altLang="en-US" sz="2800">
                <a:cs typeface="Times New Roman" panose="02020603050405020304" pitchFamily="18" charset="0"/>
              </a:rPr>
              <a:t>Evaluated by expert evaluation, often via a quantitative measure—the </a:t>
            </a:r>
            <a:r>
              <a:rPr lang="en-US" altLang="en-US" sz="2800" b="1" u="sng">
                <a:solidFill>
                  <a:srgbClr val="1666B6"/>
                </a:solidFill>
                <a:cs typeface="Times New Roman" panose="02020603050405020304" pitchFamily="18" charset="0"/>
              </a:rPr>
              <a:t>content validity index</a:t>
            </a:r>
            <a:r>
              <a:rPr lang="en-US" altLang="en-US" sz="2800">
                <a:solidFill>
                  <a:srgbClr val="1666B6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sz="2800" b="1" u="sng">
                <a:solidFill>
                  <a:srgbClr val="1666B6"/>
                </a:solidFill>
                <a:cs typeface="Times New Roman" panose="02020603050405020304" pitchFamily="18" charset="0"/>
              </a:rPr>
              <a:t>CVI</a:t>
            </a:r>
            <a:r>
              <a:rPr lang="en-US" altLang="en-US" sz="2800">
                <a:solidFill>
                  <a:srgbClr val="1666B6"/>
                </a:solidFill>
                <a:cs typeface="Times New Roman" panose="02020603050405020304" pitchFamily="18" charset="0"/>
              </a:rPr>
              <a:t>)</a:t>
            </a:r>
          </a:p>
          <a:p>
            <a:pPr eaLnBrk="1" hangingPunct="1"/>
            <a:endParaRPr lang="en-US" altLang="en-US" sz="2800">
              <a:solidFill>
                <a:srgbClr val="1666B6"/>
              </a:solidFill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800">
              <a:solidFill>
                <a:srgbClr val="1666B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id="{E7242D32-DD96-45E8-9B59-BBA6D914F7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Measurement</a:t>
            </a:r>
          </a:p>
        </p:txBody>
      </p:sp>
      <p:sp>
        <p:nvSpPr>
          <p:cNvPr id="7171" name="Rectangle 5">
            <a:extLst>
              <a:ext uri="{FF2B5EF4-FFF2-40B4-BE49-F238E27FC236}">
                <a16:creationId xmlns:a16="http://schemas.microsoft.com/office/drawing/2014/main" id="{022EC074-1AD6-47BB-9C1C-E4D35ADC07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The assignment of numbers to represent the amount of an attribute present in an object or person, using specific rules</a:t>
            </a:r>
          </a:p>
          <a:p>
            <a:pPr eaLnBrk="1" hangingPunct="1"/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Direct measurement allows for measures of concrete factors, such as a person’s height or weight.</a:t>
            </a:r>
          </a:p>
          <a:p>
            <a:pPr eaLnBrk="1" hangingPunct="1"/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Indirect measurement measures abstract ideas or characteristics and often must use more than one measure to measure all aspects of the concept.</a:t>
            </a:r>
          </a:p>
          <a:p>
            <a:pPr eaLnBrk="1" hangingPunct="1"/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Advantages:</a:t>
            </a:r>
          </a:p>
          <a:p>
            <a:pPr lvl="1" eaLnBrk="1" hangingPunct="1"/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Removes guesswork</a:t>
            </a:r>
          </a:p>
          <a:p>
            <a:pPr lvl="1" eaLnBrk="1" hangingPunct="1"/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Provides precise information</a:t>
            </a:r>
          </a:p>
          <a:p>
            <a:pPr lvl="1" eaLnBrk="1" hangingPunct="1"/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Less vague than words</a:t>
            </a:r>
          </a:p>
          <a:p>
            <a:pPr eaLnBrk="1" hangingPunct="1"/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E0E74BEB-177E-474E-A72A-7A87FFF06D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0213" y="1616075"/>
            <a:ext cx="8524875" cy="384175"/>
          </a:xfrm>
        </p:spPr>
        <p:txBody>
          <a:bodyPr/>
          <a:lstStyle/>
          <a:p>
            <a:pPr eaLnBrk="1" hangingPunct="1"/>
            <a:r>
              <a:rPr lang="en-US" altLang="en-US"/>
              <a:t>Question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E7D5A358-0D5D-4B39-BF5D-8E21FDBBEC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/>
              <a:t>Is the following statement True or False?</a:t>
            </a:r>
          </a:p>
          <a:p>
            <a:pPr eaLnBrk="1" hangingPunct="1"/>
            <a:r>
              <a:rPr lang="en-US" altLang="en-US" sz="2800"/>
              <a:t>Face validity of an instrument is based on judgment.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194ABFE2-F7A7-499B-BDCC-66FB12F03E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0213" y="1616075"/>
            <a:ext cx="8524875" cy="384175"/>
          </a:xfrm>
        </p:spPr>
        <p:txBody>
          <a:bodyPr/>
          <a:lstStyle/>
          <a:p>
            <a:pPr eaLnBrk="1" hangingPunct="1"/>
            <a:r>
              <a:rPr lang="en-US" altLang="en-US"/>
              <a:t>Answer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4887E71D-E73B-4916-9D4D-C4E2A59652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True</a:t>
            </a:r>
          </a:p>
          <a:p>
            <a:pPr lvl="1" eaLnBrk="1" hangingPunct="1"/>
            <a:r>
              <a:rPr lang="en-US" altLang="en-US" sz="2800"/>
              <a:t>Face validity refers to whether the instrument looks like it is an appropriate measure of the construct. There are no objective criteria for assessment; it is based on judgment.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831766A3-1ECF-4CDB-B9E8-178D888326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5275" y="1220788"/>
            <a:ext cx="7696200" cy="384175"/>
          </a:xfrm>
        </p:spPr>
        <p:txBody>
          <a:bodyPr/>
          <a:lstStyle/>
          <a:p>
            <a:pPr eaLnBrk="1" hangingPunct="1"/>
            <a:r>
              <a:rPr lang="en-US" altLang="en-US">
                <a:cs typeface="Times New Roman" panose="02020603050405020304" pitchFamily="18" charset="0"/>
              </a:rPr>
              <a:t>Criterion-Related Validity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D1AD4A68-1E43-4EF5-9238-B9A13B46F5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04975"/>
            <a:ext cx="8153400" cy="4619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600">
                <a:cs typeface="Times New Roman" panose="02020603050405020304" pitchFamily="18" charset="0"/>
              </a:rPr>
              <a:t>The degree to which the instrument is related to an external criterion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b="1" u="sng">
                <a:solidFill>
                  <a:srgbClr val="1666B6"/>
                </a:solidFill>
                <a:cs typeface="Times New Roman" panose="02020603050405020304" pitchFamily="18" charset="0"/>
              </a:rPr>
              <a:t>Validity coefficient</a:t>
            </a:r>
            <a:r>
              <a:rPr lang="en-US" altLang="en-US" sz="2600">
                <a:cs typeface="Times New Roman" panose="02020603050405020304" pitchFamily="18" charset="0"/>
              </a:rPr>
              <a:t> is calculated by analyzing the relationship between scores on the instrument and the criterion.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>
                <a:cs typeface="Times New Roman" panose="02020603050405020304" pitchFamily="18" charset="0"/>
              </a:rPr>
              <a:t>Two types: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b="1" u="sng">
                <a:solidFill>
                  <a:srgbClr val="1666B6"/>
                </a:solidFill>
                <a:cs typeface="Times New Roman" panose="02020603050405020304" pitchFamily="18" charset="0"/>
              </a:rPr>
              <a:t>Predictive validity</a:t>
            </a:r>
            <a:r>
              <a:rPr lang="en-US" altLang="en-US" sz="2600">
                <a:solidFill>
                  <a:srgbClr val="1666B6"/>
                </a:solidFill>
                <a:cs typeface="Times New Roman" panose="02020603050405020304" pitchFamily="18" charset="0"/>
              </a:rPr>
              <a:t>:</a:t>
            </a:r>
            <a:r>
              <a:rPr lang="en-US" altLang="en-US" sz="2600">
                <a:cs typeface="Times New Roman" panose="02020603050405020304" pitchFamily="18" charset="0"/>
              </a:rPr>
              <a:t> the instrument’s ability to distinguish people whose performance differs on a future criterion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b="1" u="sng">
                <a:solidFill>
                  <a:srgbClr val="1666B6"/>
                </a:solidFill>
                <a:cs typeface="Times New Roman" panose="02020603050405020304" pitchFamily="18" charset="0"/>
              </a:rPr>
              <a:t>Concurrent validity</a:t>
            </a:r>
            <a:r>
              <a:rPr lang="en-US" altLang="en-US" sz="2600">
                <a:solidFill>
                  <a:srgbClr val="1666B6"/>
                </a:solidFill>
                <a:cs typeface="Times New Roman" panose="02020603050405020304" pitchFamily="18" charset="0"/>
              </a:rPr>
              <a:t>:</a:t>
            </a:r>
            <a:r>
              <a:rPr lang="en-US" altLang="en-US" sz="2600">
                <a:cs typeface="Times New Roman" panose="02020603050405020304" pitchFamily="18" charset="0"/>
              </a:rPr>
              <a:t> the instrument’s ability to distinguish individuals who differ on a present criterion</a:t>
            </a:r>
            <a:endParaRPr lang="en-US" altLang="en-US" sz="2600"/>
          </a:p>
          <a:p>
            <a:pPr lvl="1" eaLnBrk="1" hangingPunct="1">
              <a:lnSpc>
                <a:spcPct val="80000"/>
              </a:lnSpc>
            </a:pPr>
            <a:endParaRPr lang="en-US" altLang="en-US" sz="2600"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F538E9B1-0471-45A7-9F45-E814047C95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0825"/>
            <a:ext cx="7696200" cy="384175"/>
          </a:xfrm>
        </p:spPr>
        <p:txBody>
          <a:bodyPr/>
          <a:lstStyle/>
          <a:p>
            <a:pPr eaLnBrk="1" hangingPunct="1"/>
            <a:r>
              <a:rPr lang="en-US" altLang="en-US"/>
              <a:t>Construct Validity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15C3C95F-6140-4275-B3AA-663C72D375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cs typeface="Times New Roman" panose="02020603050405020304" pitchFamily="18" charset="0"/>
              </a:rPr>
              <a:t>Concerned with these questions: </a:t>
            </a:r>
          </a:p>
          <a:p>
            <a:pPr lvl="1" eaLnBrk="1" hangingPunct="1"/>
            <a:r>
              <a:rPr lang="en-US" altLang="en-US" sz="2800">
                <a:cs typeface="Times New Roman" panose="02020603050405020304" pitchFamily="18" charset="0"/>
              </a:rPr>
              <a:t>What is this instrument </a:t>
            </a:r>
            <a:r>
              <a:rPr lang="en-US" altLang="en-US" sz="2800" u="sng">
                <a:cs typeface="Times New Roman" panose="02020603050405020304" pitchFamily="18" charset="0"/>
              </a:rPr>
              <a:t>really</a:t>
            </a:r>
            <a:r>
              <a:rPr lang="en-US" altLang="en-US" sz="2800">
                <a:cs typeface="Times New Roman" panose="02020603050405020304" pitchFamily="18" charset="0"/>
              </a:rPr>
              <a:t> measuring? </a:t>
            </a:r>
          </a:p>
          <a:p>
            <a:pPr lvl="1" eaLnBrk="1" hangingPunct="1"/>
            <a:r>
              <a:rPr lang="en-US" altLang="en-US" sz="2800">
                <a:cs typeface="Times New Roman" panose="02020603050405020304" pitchFamily="18" charset="0"/>
              </a:rPr>
              <a:t>Does it adequately measure the construct of interest?</a:t>
            </a:r>
          </a:p>
          <a:p>
            <a:pPr lvl="1" eaLnBrk="1" hangingPunct="1"/>
            <a:r>
              <a:rPr lang="en-US" altLang="en-US" sz="2800"/>
              <a:t>It is the measurement of a variable that is not directly observable.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236A07B6-BA94-4E66-8F2A-B12BF0442D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212850"/>
            <a:ext cx="7696200" cy="768350"/>
          </a:xfrm>
        </p:spPr>
        <p:txBody>
          <a:bodyPr/>
          <a:lstStyle/>
          <a:p>
            <a:pPr eaLnBrk="1" hangingPunct="1"/>
            <a:r>
              <a:rPr lang="en-US" altLang="en-US">
                <a:cs typeface="Times New Roman" panose="02020603050405020304" pitchFamily="18" charset="0"/>
              </a:rPr>
              <a:t>Some Methods of Assessing Construct Validity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F3B8547C-27DC-406A-AA42-5FDB2A0542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b="1" u="sng">
                <a:solidFill>
                  <a:srgbClr val="1666B6"/>
                </a:solidFill>
                <a:cs typeface="Times New Roman" panose="02020603050405020304" pitchFamily="18" charset="0"/>
              </a:rPr>
              <a:t>Known-groups technique</a:t>
            </a:r>
          </a:p>
          <a:p>
            <a:pPr eaLnBrk="1" hangingPunct="1"/>
            <a:r>
              <a:rPr lang="en-US" altLang="en-US" sz="2800">
                <a:cs typeface="Times New Roman" panose="02020603050405020304" pitchFamily="18" charset="0"/>
              </a:rPr>
              <a:t>Testing relationships based on theoretical predictions</a:t>
            </a:r>
          </a:p>
          <a:p>
            <a:pPr eaLnBrk="1" hangingPunct="1"/>
            <a:r>
              <a:rPr lang="en-US" altLang="en-US" sz="2800" b="1" u="sng">
                <a:solidFill>
                  <a:srgbClr val="1666B6"/>
                </a:solidFill>
                <a:cs typeface="Times New Roman" panose="02020603050405020304" pitchFamily="18" charset="0"/>
              </a:rPr>
              <a:t>Factor analysis</a:t>
            </a:r>
          </a:p>
          <a:p>
            <a:pPr eaLnBrk="1" hangingPunct="1"/>
            <a:endParaRPr lang="en-US" altLang="en-US" sz="2800" b="1" u="sng">
              <a:solidFill>
                <a:srgbClr val="00CC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>
            <a:extLst>
              <a:ext uri="{FF2B5EF4-FFF2-40B4-BE49-F238E27FC236}">
                <a16:creationId xmlns:a16="http://schemas.microsoft.com/office/drawing/2014/main" id="{4692E4E1-B361-47A5-8A49-213FA9549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Validity </a:t>
            </a:r>
          </a:p>
        </p:txBody>
      </p:sp>
      <p:sp>
        <p:nvSpPr>
          <p:cNvPr id="54275" name="Content Placeholder 2">
            <a:extLst>
              <a:ext uri="{FF2B5EF4-FFF2-40B4-BE49-F238E27FC236}">
                <a16:creationId xmlns:a16="http://schemas.microsoft.com/office/drawing/2014/main" id="{0EB2B214-8189-421E-A04D-B125FCD3D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Evidence of validity from </a:t>
            </a:r>
            <a:r>
              <a:rPr lang="en-US" altLang="en-US" b="1"/>
              <a:t>convergence</a:t>
            </a:r>
            <a:r>
              <a:rPr lang="en-US" altLang="en-US"/>
              <a:t> is determined when a relatively new instrument is compared with an existing instrument that measures the same construct.</a:t>
            </a:r>
          </a:p>
          <a:p>
            <a:pPr eaLnBrk="1" hangingPunct="1"/>
            <a:r>
              <a:rPr lang="en-US" altLang="en-US" b="1"/>
              <a:t>A divergent </a:t>
            </a:r>
            <a:r>
              <a:rPr lang="en-US" altLang="en-US"/>
              <a:t>measure that is negatively correlated with an opposite scale strengthens the validity of both measures</a:t>
            </a:r>
          </a:p>
          <a:p>
            <a:pPr eaLnBrk="1" hangingPunct="1"/>
            <a:r>
              <a:rPr lang="en-US" altLang="en-US"/>
              <a:t>Evidence of validity from </a:t>
            </a:r>
            <a:r>
              <a:rPr lang="en-US" altLang="en-US" b="1"/>
              <a:t>divergence </a:t>
            </a:r>
            <a:r>
              <a:rPr lang="en-US" altLang="en-US"/>
              <a:t>is determined by asking subjects to complete tools that measure opposite concepts.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D5C733EF-E294-4473-938E-AB01FEC799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3363" y="1281113"/>
            <a:ext cx="7696200" cy="768350"/>
          </a:xfrm>
        </p:spPr>
        <p:txBody>
          <a:bodyPr/>
          <a:lstStyle/>
          <a:p>
            <a:pPr eaLnBrk="1" hangingPunct="1"/>
            <a:r>
              <a:rPr lang="en-US" altLang="en-US">
                <a:cs typeface="Times New Roman" panose="02020603050405020304" pitchFamily="18" charset="0"/>
              </a:rPr>
              <a:t>Criteria for Assessing Screening/Diagnostic Instruments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4F7B0AE9-659A-4FE0-B217-BFCFDC80FC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2116138"/>
            <a:ext cx="8153400" cy="445452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b="1" u="sng">
              <a:solidFill>
                <a:srgbClr val="1666B6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 u="sng">
                <a:solidFill>
                  <a:srgbClr val="1666B6"/>
                </a:solidFill>
                <a:cs typeface="Times New Roman" panose="02020603050405020304" pitchFamily="18" charset="0"/>
              </a:rPr>
              <a:t>Sensitivity</a:t>
            </a:r>
            <a:r>
              <a:rPr lang="en-US" altLang="en-US">
                <a:solidFill>
                  <a:srgbClr val="1666B6"/>
                </a:solidFill>
                <a:cs typeface="Times New Roman" panose="02020603050405020304" pitchFamily="18" charset="0"/>
              </a:rPr>
              <a:t>:</a:t>
            </a:r>
            <a:r>
              <a:rPr lang="en-US" altLang="en-US">
                <a:cs typeface="Times New Roman" panose="02020603050405020304" pitchFamily="18" charset="0"/>
              </a:rPr>
              <a:t> the instruments’ ability to correctly identify a “case”—i.e., to diagnose a condition</a:t>
            </a:r>
          </a:p>
          <a:p>
            <a:pPr eaLnBrk="1" hangingPunct="1"/>
            <a:r>
              <a:rPr lang="en-US" altLang="en-US" b="1" u="sng">
                <a:solidFill>
                  <a:srgbClr val="1666B6"/>
                </a:solidFill>
                <a:cs typeface="Times New Roman" panose="02020603050405020304" pitchFamily="18" charset="0"/>
              </a:rPr>
              <a:t>Specificity</a:t>
            </a:r>
            <a:r>
              <a:rPr lang="en-US" altLang="en-US">
                <a:solidFill>
                  <a:srgbClr val="1666B6"/>
                </a:solidFill>
                <a:cs typeface="Times New Roman" panose="02020603050405020304" pitchFamily="18" charset="0"/>
              </a:rPr>
              <a:t>:</a:t>
            </a:r>
            <a:r>
              <a:rPr lang="en-US" altLang="en-US">
                <a:cs typeface="Times New Roman" panose="02020603050405020304" pitchFamily="18" charset="0"/>
              </a:rPr>
              <a:t> the instrument’s ability to correctly identify noncases, that is, to screen out those without the condition</a:t>
            </a:r>
            <a:r>
              <a:rPr lang="en-US" altLang="en-US"/>
              <a:t> 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b="1" u="sng">
                <a:solidFill>
                  <a:srgbClr val="1666B6"/>
                </a:solidFill>
                <a:cs typeface="Times New Roman" panose="02020603050405020304" pitchFamily="18" charset="0"/>
              </a:rPr>
              <a:t>Likelihood ratio</a:t>
            </a:r>
            <a:r>
              <a:rPr lang="en-US" altLang="en-US">
                <a:solidFill>
                  <a:srgbClr val="1666B6"/>
                </a:solidFill>
                <a:cs typeface="Times New Roman" panose="02020603050405020304" pitchFamily="18" charset="0"/>
              </a:rPr>
              <a:t>:</a:t>
            </a:r>
            <a:r>
              <a:rPr lang="en-US" altLang="en-US">
                <a:cs typeface="Times New Roman" panose="02020603050405020304" pitchFamily="18" charset="0"/>
              </a:rPr>
              <a:t> Summarizes the relationship between sensitivity and specificity in a single number</a:t>
            </a:r>
          </a:p>
          <a:p>
            <a:pPr lvl="1" eaLnBrk="1" hangingPunct="1">
              <a:lnSpc>
                <a:spcPct val="85000"/>
              </a:lnSpc>
            </a:pPr>
            <a:r>
              <a:rPr lang="en-US" altLang="en-US">
                <a:cs typeface="Times New Roman" panose="02020603050405020304" pitchFamily="18" charset="0"/>
              </a:rPr>
              <a:t>LR+: the ratio of true positives to false positives</a:t>
            </a:r>
          </a:p>
          <a:p>
            <a:pPr lvl="1" eaLnBrk="1" hangingPunct="1">
              <a:lnSpc>
                <a:spcPct val="85000"/>
              </a:lnSpc>
            </a:pPr>
            <a:r>
              <a:rPr lang="en-US" altLang="en-US">
                <a:cs typeface="Times New Roman" panose="02020603050405020304" pitchFamily="18" charset="0"/>
              </a:rPr>
              <a:t>LR-: the ratio of false negatives to true negatives</a:t>
            </a:r>
            <a:endParaRPr lang="en-US" altLang="en-US"/>
          </a:p>
          <a:p>
            <a:pPr eaLnBrk="1" hangingPunct="1"/>
            <a:endParaRPr lang="en-US" altLang="en-US" sz="2400"/>
          </a:p>
          <a:p>
            <a:pPr eaLnBrk="1" hangingPunct="1"/>
            <a:endParaRPr lang="en-US" altLang="en-US" sz="18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>
            <a:extLst>
              <a:ext uri="{FF2B5EF4-FFF2-40B4-BE49-F238E27FC236}">
                <a16:creationId xmlns:a16="http://schemas.microsoft.com/office/drawing/2014/main" id="{5E7E642A-3003-4509-ADEA-6EE9CD94C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213" y="1223963"/>
            <a:ext cx="8524875" cy="776287"/>
          </a:xfrm>
        </p:spPr>
        <p:txBody>
          <a:bodyPr/>
          <a:lstStyle/>
          <a:p>
            <a:pPr eaLnBrk="1" hangingPunct="1"/>
            <a:r>
              <a:rPr lang="en-US" altLang="en-US"/>
              <a:t>Criteria for Assessing Screening/Diagnostic Instruments</a:t>
            </a:r>
          </a:p>
        </p:txBody>
      </p:sp>
      <p:sp>
        <p:nvSpPr>
          <p:cNvPr id="57347" name="Content Placeholder 2">
            <a:extLst>
              <a:ext uri="{FF2B5EF4-FFF2-40B4-BE49-F238E27FC236}">
                <a16:creationId xmlns:a16="http://schemas.microsoft.com/office/drawing/2014/main" id="{EDD25250-8795-441E-98E5-35F3BAE37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test that is highly sensitive is very good at identifying the presence of disease and has a low percentage of false negatives.</a:t>
            </a:r>
          </a:p>
          <a:p>
            <a:pPr eaLnBrk="1" hangingPunct="1"/>
            <a:r>
              <a:rPr lang="en-US" altLang="en-US"/>
              <a:t>A test with a specificity rating of 92% is very good at identifying patients who do not have a disease. If the test is very specific, there is a low chance of false positives. In this case the chance of a false positive is 8%.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ED9468CC-279F-4A45-8BBB-DE4FE88EAF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2900" y="4211638"/>
            <a:ext cx="8524875" cy="384175"/>
          </a:xfrm>
        </p:spPr>
        <p:txBody>
          <a:bodyPr/>
          <a:lstStyle/>
          <a:p>
            <a:pPr algn="ctr" eaLnBrk="1" hangingPunct="1"/>
            <a:r>
              <a:rPr lang="en-US" altLang="en-US"/>
              <a:t>End of Presentation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>
            <a:extLst>
              <a:ext uri="{FF2B5EF4-FFF2-40B4-BE49-F238E27FC236}">
                <a16:creationId xmlns:a16="http://schemas.microsoft.com/office/drawing/2014/main" id="{347A5F35-2B0B-47F8-8ABD-348C01D027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9875" y="1282700"/>
            <a:ext cx="8524875" cy="384175"/>
          </a:xfrm>
        </p:spPr>
        <p:txBody>
          <a:bodyPr/>
          <a:lstStyle/>
          <a:p>
            <a:pPr eaLnBrk="1" hangingPunct="1"/>
            <a:r>
              <a:rPr lang="en-US" altLang="en-US"/>
              <a:t>Levels of Measurement</a:t>
            </a:r>
          </a:p>
        </p:txBody>
      </p:sp>
      <p:sp>
        <p:nvSpPr>
          <p:cNvPr id="9219" name="Rectangle 5">
            <a:extLst>
              <a:ext uri="{FF2B5EF4-FFF2-40B4-BE49-F238E27FC236}">
                <a16:creationId xmlns:a16="http://schemas.microsoft.com/office/drawing/2014/main" id="{23AFAAB0-3309-4EE8-B434-951C80B38B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30200" y="1814513"/>
            <a:ext cx="8613775" cy="46497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300"/>
              <a:t>There are four levels (classes) of measurement: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b="1" u="sng">
                <a:solidFill>
                  <a:srgbClr val="1666B6"/>
                </a:solidFill>
                <a:cs typeface="Times New Roman" panose="02020603050405020304" pitchFamily="18" charset="0"/>
              </a:rPr>
              <a:t>Nominal</a:t>
            </a:r>
            <a:r>
              <a:rPr lang="en-US" altLang="en-US" sz="2300">
                <a:solidFill>
                  <a:srgbClr val="1666B6"/>
                </a:solidFill>
              </a:rPr>
              <a:t> </a:t>
            </a:r>
            <a:r>
              <a:rPr lang="en-US" altLang="en-US" sz="2300"/>
              <a:t>(</a:t>
            </a:r>
            <a:r>
              <a:rPr lang="en-US" altLang="en-US">
                <a:cs typeface="Times New Roman" panose="02020603050405020304" pitchFamily="18" charset="0"/>
              </a:rPr>
              <a:t>assigning numbers to classify characteristics into categories)</a:t>
            </a:r>
            <a:endParaRPr lang="en-US" altLang="en-US" sz="2300"/>
          </a:p>
          <a:p>
            <a:pPr lvl="1" eaLnBrk="1" hangingPunct="1">
              <a:lnSpc>
                <a:spcPct val="80000"/>
              </a:lnSpc>
            </a:pPr>
            <a:r>
              <a:rPr lang="en-US" altLang="en-US" b="1" u="sng">
                <a:solidFill>
                  <a:srgbClr val="1666B6"/>
                </a:solidFill>
                <a:cs typeface="Times New Roman" panose="02020603050405020304" pitchFamily="18" charset="0"/>
              </a:rPr>
              <a:t>Ordinal</a:t>
            </a:r>
            <a:r>
              <a:rPr lang="en-US" altLang="en-US" sz="2300">
                <a:solidFill>
                  <a:srgbClr val="1666B6"/>
                </a:solidFill>
              </a:rPr>
              <a:t> </a:t>
            </a:r>
            <a:r>
              <a:rPr lang="en-US" altLang="en-US" sz="2300"/>
              <a:t>(</a:t>
            </a:r>
            <a:r>
              <a:rPr lang="en-US" altLang="en-US">
                <a:cs typeface="Times New Roman" panose="02020603050405020304" pitchFamily="18" charset="0"/>
              </a:rPr>
              <a:t>ranking objects based on their relative standing on an attribute)</a:t>
            </a:r>
            <a:endParaRPr lang="en-US" altLang="en-US" sz="2300"/>
          </a:p>
          <a:p>
            <a:pPr lvl="1" eaLnBrk="1" hangingPunct="1">
              <a:lnSpc>
                <a:spcPct val="80000"/>
              </a:lnSpc>
            </a:pPr>
            <a:r>
              <a:rPr lang="en-US" altLang="en-US" b="1" u="sng">
                <a:solidFill>
                  <a:srgbClr val="1666B6"/>
                </a:solidFill>
                <a:cs typeface="Times New Roman" panose="02020603050405020304" pitchFamily="18" charset="0"/>
              </a:rPr>
              <a:t>Interval</a:t>
            </a:r>
            <a:r>
              <a:rPr lang="en-US" altLang="en-US" sz="2300"/>
              <a:t> (</a:t>
            </a:r>
            <a:r>
              <a:rPr lang="en-US" altLang="en-US">
                <a:cs typeface="Times New Roman" panose="02020603050405020304" pitchFamily="18" charset="0"/>
              </a:rPr>
              <a:t>objects ordered on a scale that has equal distances between points on the scale)</a:t>
            </a:r>
            <a:endParaRPr lang="en-US" altLang="en-US" sz="2300"/>
          </a:p>
          <a:p>
            <a:pPr lvl="1" eaLnBrk="1" hangingPunct="1">
              <a:lnSpc>
                <a:spcPct val="80000"/>
              </a:lnSpc>
            </a:pPr>
            <a:r>
              <a:rPr lang="en-US" altLang="en-US" b="1" u="sng">
                <a:solidFill>
                  <a:srgbClr val="1666B6"/>
                </a:solidFill>
                <a:cs typeface="Times New Roman" panose="02020603050405020304" pitchFamily="18" charset="0"/>
              </a:rPr>
              <a:t>Ratio</a:t>
            </a:r>
            <a:r>
              <a:rPr lang="en-US" altLang="en-US" sz="2300"/>
              <a:t> (</a:t>
            </a:r>
            <a:r>
              <a:rPr lang="en-US" altLang="en-US">
                <a:cs typeface="Times New Roman" panose="02020603050405020304" pitchFamily="18" charset="0"/>
              </a:rPr>
              <a:t>equal distances between score units; there is a rational, meaningful zero)</a:t>
            </a:r>
            <a:endParaRPr lang="en-US" altLang="en-US" sz="2300"/>
          </a:p>
          <a:p>
            <a:pPr eaLnBrk="1" hangingPunct="1">
              <a:lnSpc>
                <a:spcPct val="80000"/>
              </a:lnSpc>
            </a:pPr>
            <a:r>
              <a:rPr lang="en-US" altLang="en-US" sz="2300"/>
              <a:t>A variable’s level of measurement determines what mathematic operations can be performed in a statistical analysis.</a:t>
            </a:r>
          </a:p>
          <a:p>
            <a:pPr eaLnBrk="1" hangingPunct="1">
              <a:lnSpc>
                <a:spcPct val="80000"/>
              </a:lnSpc>
            </a:pPr>
            <a:endParaRPr lang="en-US" altLang="en-US" sz="23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40D4211-26CA-4D52-91A7-F3C7D9F30B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2575" y="1325563"/>
            <a:ext cx="7696200" cy="438150"/>
          </a:xfrm>
        </p:spPr>
        <p:txBody>
          <a:bodyPr/>
          <a:lstStyle/>
          <a:p>
            <a:pPr eaLnBrk="1" hangingPunct="1"/>
            <a:r>
              <a:rPr lang="en-US" altLang="en-US" sz="3200">
                <a:cs typeface="Times New Roman" panose="02020603050405020304" pitchFamily="18" charset="0"/>
              </a:rPr>
              <a:t>Errors of Measurement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E23924A-7D43-4529-9668-32354E0A02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696200" cy="39624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n-US" sz="2600" b="1">
                <a:solidFill>
                  <a:srgbClr val="1666B6"/>
                </a:solidFill>
                <a:cs typeface="Times New Roman" panose="02020603050405020304" pitchFamily="18" charset="0"/>
              </a:rPr>
              <a:t>Obtained Score = True score </a:t>
            </a:r>
            <a:r>
              <a:rPr lang="en-US" altLang="en-US" sz="2800" b="1">
                <a:solidFill>
                  <a:srgbClr val="1666B6"/>
                </a:solidFill>
                <a:cs typeface="Times New Roman" panose="02020603050405020304" pitchFamily="18" charset="0"/>
              </a:rPr>
              <a:t>±</a:t>
            </a:r>
            <a:r>
              <a:rPr lang="en-US" altLang="en-US" sz="2600" b="1">
                <a:solidFill>
                  <a:srgbClr val="1666B6"/>
                </a:solidFill>
                <a:cs typeface="Times New Roman" panose="02020603050405020304" pitchFamily="18" charset="0"/>
              </a:rPr>
              <a:t> Error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sz="2600" b="1" u="sng">
                <a:solidFill>
                  <a:srgbClr val="1666B6"/>
                </a:solidFill>
                <a:cs typeface="Times New Roman" panose="02020603050405020304" pitchFamily="18" charset="0"/>
              </a:rPr>
              <a:t>Obtained score:</a:t>
            </a:r>
            <a:r>
              <a:rPr lang="en-US" altLang="en-US" sz="2600" b="1">
                <a:solidFill>
                  <a:srgbClr val="186EC4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>
                <a:cs typeface="Times New Roman" panose="02020603050405020304" pitchFamily="18" charset="0"/>
              </a:rPr>
              <a:t>An actual data value for a participant (e.g., anxiety scale score)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sz="2600" b="1" u="sng">
                <a:solidFill>
                  <a:srgbClr val="1666B6"/>
                </a:solidFill>
                <a:cs typeface="Times New Roman" panose="02020603050405020304" pitchFamily="18" charset="0"/>
              </a:rPr>
              <a:t>True score</a:t>
            </a:r>
            <a:r>
              <a:rPr lang="en-US" altLang="en-US" sz="2600" b="1">
                <a:solidFill>
                  <a:srgbClr val="1666B6"/>
                </a:solidFill>
                <a:cs typeface="Times New Roman" panose="02020603050405020304" pitchFamily="18" charset="0"/>
              </a:rPr>
              <a:t>:</a:t>
            </a:r>
            <a:r>
              <a:rPr lang="en-US" altLang="en-US" sz="2600" b="1">
                <a:solidFill>
                  <a:srgbClr val="186EC4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>
                <a:cs typeface="Times New Roman" panose="02020603050405020304" pitchFamily="18" charset="0"/>
              </a:rPr>
              <a:t>The score that would be obtained with an infallible measure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sz="2600" b="1" u="sng">
                <a:solidFill>
                  <a:srgbClr val="1666B6"/>
                </a:solidFill>
                <a:cs typeface="Times New Roman" panose="02020603050405020304" pitchFamily="18" charset="0"/>
              </a:rPr>
              <a:t>Error:</a:t>
            </a:r>
            <a:r>
              <a:rPr lang="en-US" altLang="en-US" sz="2600" b="1">
                <a:solidFill>
                  <a:srgbClr val="186EC4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>
                <a:cs typeface="Times New Roman" panose="02020603050405020304" pitchFamily="18" charset="0"/>
              </a:rPr>
              <a:t>The error of measurement, caused by factors that distort measurement</a:t>
            </a:r>
          </a:p>
          <a:p>
            <a:pPr eaLnBrk="1" hangingPunct="1"/>
            <a:endParaRPr lang="en-US" altLang="en-US" sz="2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F3C93BA3-369E-4041-B6D9-44BC1EF107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0675" y="1452563"/>
            <a:ext cx="7696200" cy="768350"/>
          </a:xfrm>
        </p:spPr>
        <p:txBody>
          <a:bodyPr/>
          <a:lstStyle/>
          <a:p>
            <a:pPr eaLnBrk="1" hangingPunct="1"/>
            <a:r>
              <a:rPr lang="en-US" altLang="en-US">
                <a:cs typeface="Times New Roman" panose="02020603050405020304" pitchFamily="18" charset="0"/>
              </a:rPr>
              <a:t>Factors That Contribute to Errors of Measurement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5AB27D3-342E-4576-AAC4-AD117F3FC8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30200" y="2495550"/>
            <a:ext cx="8613775" cy="3536950"/>
          </a:xfrm>
        </p:spPr>
        <p:txBody>
          <a:bodyPr/>
          <a:lstStyle/>
          <a:p>
            <a:pPr eaLnBrk="1" hangingPunct="1"/>
            <a:r>
              <a:rPr lang="en-US" altLang="en-US" sz="2800">
                <a:cs typeface="Times New Roman" panose="02020603050405020304" pitchFamily="18" charset="0"/>
              </a:rPr>
              <a:t>Situational contaminants</a:t>
            </a:r>
          </a:p>
          <a:p>
            <a:pPr eaLnBrk="1" hangingPunct="1"/>
            <a:r>
              <a:rPr lang="en-US" altLang="en-US" sz="2800">
                <a:cs typeface="Times New Roman" panose="02020603050405020304" pitchFamily="18" charset="0"/>
              </a:rPr>
              <a:t>Transitory personal factors (e.g., fatigue)</a:t>
            </a:r>
          </a:p>
          <a:p>
            <a:pPr eaLnBrk="1" hangingPunct="1"/>
            <a:r>
              <a:rPr lang="en-US" altLang="en-US" sz="2800">
                <a:cs typeface="Times New Roman" panose="02020603050405020304" pitchFamily="18" charset="0"/>
              </a:rPr>
              <a:t>Response-set biases</a:t>
            </a:r>
          </a:p>
          <a:p>
            <a:pPr eaLnBrk="1" hangingPunct="1"/>
            <a:r>
              <a:rPr lang="en-US" altLang="en-US" sz="2800">
                <a:cs typeface="Times New Roman" panose="02020603050405020304" pitchFamily="18" charset="0"/>
              </a:rPr>
              <a:t>Administration variations</a:t>
            </a:r>
          </a:p>
          <a:p>
            <a:pPr eaLnBrk="1" hangingPunct="1"/>
            <a:r>
              <a:rPr lang="en-US" altLang="en-US" sz="2800">
                <a:cs typeface="Times New Roman" panose="02020603050405020304" pitchFamily="18" charset="0"/>
              </a:rPr>
              <a:t>Item sampling</a:t>
            </a:r>
          </a:p>
          <a:p>
            <a:pPr eaLnBrk="1" hangingPunct="1"/>
            <a:endParaRPr lang="en-US" altLang="en-US"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35D10B5-4774-4D7B-8BF0-D106F620E6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0213" y="1616075"/>
            <a:ext cx="8524875" cy="384175"/>
          </a:xfrm>
        </p:spPr>
        <p:txBody>
          <a:bodyPr/>
          <a:lstStyle/>
          <a:p>
            <a:pPr eaLnBrk="1" hangingPunct="1"/>
            <a:r>
              <a:rPr lang="en-US" altLang="en-US"/>
              <a:t>Question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5F6210E-2BBF-49E1-9704-4DCB0C95D2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/>
              <a:t>Is the following statement True or False?</a:t>
            </a:r>
          </a:p>
          <a:p>
            <a:pPr eaLnBrk="1" hangingPunct="1"/>
            <a:r>
              <a:rPr lang="en-US" altLang="en-US" sz="2800"/>
              <a:t>The true score is data obtained from the actual research study. </a:t>
            </a:r>
            <a:br>
              <a:rPr lang="en-US" altLang="en-US" sz="2800"/>
            </a:br>
            <a:endParaRPr lang="en-US" altLang="en-US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E9E923E-94C8-4DED-966E-AFB7E3C4C0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0213" y="1616075"/>
            <a:ext cx="8524875" cy="384175"/>
          </a:xfrm>
        </p:spPr>
        <p:txBody>
          <a:bodyPr/>
          <a:lstStyle/>
          <a:p>
            <a:pPr eaLnBrk="1" hangingPunct="1"/>
            <a:r>
              <a:rPr lang="en-US" altLang="en-US"/>
              <a:t>Answer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627CB39A-AD4C-4ACA-9A39-115944F3AF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False</a:t>
            </a:r>
          </a:p>
          <a:p>
            <a:pPr lvl="1" eaLnBrk="1" hangingPunct="1"/>
            <a:r>
              <a:rPr lang="en-US" altLang="en-US" sz="2800"/>
              <a:t>The true score is the score that would be obtained with an infallible measure. The obtained score is an actual value (datum) for a participant.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E5B2CCE9-EB62-4BD8-955E-C6C920233A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4175" y="1228725"/>
            <a:ext cx="8077200" cy="384175"/>
          </a:xfrm>
        </p:spPr>
        <p:txBody>
          <a:bodyPr/>
          <a:lstStyle/>
          <a:p>
            <a:pPr eaLnBrk="1" hangingPunct="1"/>
            <a:r>
              <a:rPr lang="en-US" altLang="en-US">
                <a:cs typeface="Times New Roman" panose="02020603050405020304" pitchFamily="18" charset="0"/>
              </a:rPr>
              <a:t>Psychometric Assessments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8F614E6-C2AC-43EC-9F4F-067E7561CD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04813" y="1981200"/>
            <a:ext cx="8153400" cy="4876800"/>
          </a:xfrm>
        </p:spPr>
        <p:txBody>
          <a:bodyPr/>
          <a:lstStyle/>
          <a:p>
            <a:pPr eaLnBrk="1" hangingPunct="1"/>
            <a:r>
              <a:rPr lang="en-US" altLang="en-US" sz="2800">
                <a:cs typeface="Times New Roman" panose="02020603050405020304" pitchFamily="18" charset="0"/>
              </a:rPr>
              <a:t>A </a:t>
            </a:r>
            <a:r>
              <a:rPr lang="en-US" altLang="en-US" sz="2800" b="1" u="sng">
                <a:solidFill>
                  <a:srgbClr val="1666B6"/>
                </a:solidFill>
                <a:cs typeface="Times New Roman" panose="02020603050405020304" pitchFamily="18" charset="0"/>
              </a:rPr>
              <a:t>psychometric assessment</a:t>
            </a:r>
            <a:r>
              <a:rPr lang="en-US" altLang="en-US" sz="2800" b="1" u="sng">
                <a:cs typeface="Times New Roman" panose="02020603050405020304" pitchFamily="18" charset="0"/>
              </a:rPr>
              <a:t> </a:t>
            </a:r>
            <a:r>
              <a:rPr lang="en-US" altLang="en-US" sz="2800">
                <a:cs typeface="Times New Roman" panose="02020603050405020304" pitchFamily="18" charset="0"/>
              </a:rPr>
              <a:t>is an evaluation of the quality of a measuring instrument.</a:t>
            </a:r>
          </a:p>
          <a:p>
            <a:pPr eaLnBrk="1" hangingPunct="1"/>
            <a:r>
              <a:rPr lang="en-US" altLang="en-US" sz="2800">
                <a:cs typeface="Times New Roman" panose="02020603050405020304" pitchFamily="18" charset="0"/>
              </a:rPr>
              <a:t>Key criteria in a psychometric assessment: </a:t>
            </a:r>
          </a:p>
          <a:p>
            <a:pPr lvl="1" eaLnBrk="1" hangingPunct="1"/>
            <a:r>
              <a:rPr lang="en-US" altLang="en-US" sz="2800">
                <a:cs typeface="Times New Roman" panose="02020603050405020304" pitchFamily="18" charset="0"/>
              </a:rPr>
              <a:t>Reliability </a:t>
            </a:r>
          </a:p>
          <a:p>
            <a:pPr lvl="1" eaLnBrk="1" hangingPunct="1"/>
            <a:r>
              <a:rPr lang="en-US" altLang="en-US" sz="2800">
                <a:cs typeface="Times New Roman" panose="02020603050405020304" pitchFamily="18" charset="0"/>
              </a:rPr>
              <a:t>Validity</a:t>
            </a:r>
          </a:p>
          <a:p>
            <a:pPr eaLnBrk="1" hangingPunct="1"/>
            <a:endParaRPr lang="en-US" altLang="en-US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>
            <a:extLst>
              <a:ext uri="{FF2B5EF4-FFF2-40B4-BE49-F238E27FC236}">
                <a16:creationId xmlns:a16="http://schemas.microsoft.com/office/drawing/2014/main" id="{3B56F7F2-8B97-4418-A858-F3DF765226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2900" y="1282700"/>
            <a:ext cx="8524875" cy="384175"/>
          </a:xfrm>
        </p:spPr>
        <p:txBody>
          <a:bodyPr/>
          <a:lstStyle/>
          <a:p>
            <a:pPr eaLnBrk="1" hangingPunct="1"/>
            <a:r>
              <a:rPr lang="en-US" altLang="en-US"/>
              <a:t>Reliability</a:t>
            </a:r>
          </a:p>
        </p:txBody>
      </p:sp>
      <p:sp>
        <p:nvSpPr>
          <p:cNvPr id="21507" name="Rectangle 5">
            <a:extLst>
              <a:ext uri="{FF2B5EF4-FFF2-40B4-BE49-F238E27FC236}">
                <a16:creationId xmlns:a16="http://schemas.microsoft.com/office/drawing/2014/main" id="{4D3C7A6B-4531-46D8-9394-AB0C81CF7B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30200" y="1778000"/>
            <a:ext cx="8613775" cy="4254500"/>
          </a:xfrm>
        </p:spPr>
        <p:txBody>
          <a:bodyPr/>
          <a:lstStyle/>
          <a:p>
            <a:pPr eaLnBrk="1" hangingPunct="1"/>
            <a:r>
              <a:rPr lang="en-US" altLang="en-US" sz="2800"/>
              <a:t>The consistency and accuracy with which an instrument measures the target attribute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cs typeface="Times New Roman" panose="02020603050405020304" pitchFamily="18" charset="0"/>
              </a:rPr>
              <a:t>Reliability assessments involve computing a </a:t>
            </a:r>
            <a:r>
              <a:rPr lang="en-US" altLang="en-US" sz="2800" b="1" u="sng">
                <a:solidFill>
                  <a:srgbClr val="1666B6"/>
                </a:solidFill>
                <a:cs typeface="Times New Roman" panose="02020603050405020304" pitchFamily="18" charset="0"/>
              </a:rPr>
              <a:t>reliability coefficient.</a:t>
            </a:r>
            <a:endParaRPr lang="en-US" altLang="en-US" sz="2800" b="1">
              <a:solidFill>
                <a:srgbClr val="1666B6"/>
              </a:solidFill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en-US" sz="2800">
                <a:cs typeface="Times New Roman" panose="02020603050405020304" pitchFamily="18" charset="0"/>
              </a:rPr>
              <a:t>Reliability coefficients can range from .00 to 1.00. </a:t>
            </a:r>
          </a:p>
          <a:p>
            <a:pPr lvl="1" eaLnBrk="1" hangingPunct="1"/>
            <a:r>
              <a:rPr lang="en-US" altLang="en-US" sz="2800">
                <a:cs typeface="Times New Roman" panose="02020603050405020304" pitchFamily="18" charset="0"/>
              </a:rPr>
              <a:t>Coefficients below .70 are considered unsatisfactory.</a:t>
            </a:r>
          </a:p>
          <a:p>
            <a:pPr lvl="1" eaLnBrk="1" hangingPunct="1"/>
            <a:r>
              <a:rPr lang="en-US" altLang="en-US" sz="2800">
                <a:cs typeface="Times New Roman" panose="02020603050405020304" pitchFamily="18" charset="0"/>
              </a:rPr>
              <a:t>Coefficients of .80 or higher are desirable.</a:t>
            </a:r>
          </a:p>
          <a:p>
            <a:pPr eaLnBrk="1" hangingPunct="1"/>
            <a:endParaRPr lang="en-US" altLang="en-US"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LWW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LWW 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G:\Q299xx.LWW\LWW TEMPLATE.ppt</Template>
  <TotalTime>851</TotalTime>
  <Words>1204</Words>
  <Application>Microsoft Office PowerPoint</Application>
  <PresentationFormat>On-screen Show (4:3)</PresentationFormat>
  <Paragraphs>156</Paragraphs>
  <Slides>28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Times New Roman</vt:lpstr>
      <vt:lpstr>Verdana</vt:lpstr>
      <vt:lpstr>LWW TEMPLATE</vt:lpstr>
      <vt:lpstr>Chapter 14 Measurement and Data Quality Dr. Imad Thultheen</vt:lpstr>
      <vt:lpstr>Measurement</vt:lpstr>
      <vt:lpstr>Levels of Measurement</vt:lpstr>
      <vt:lpstr>Errors of Measurement</vt:lpstr>
      <vt:lpstr>Factors That Contribute to Errors of Measurement</vt:lpstr>
      <vt:lpstr>Question</vt:lpstr>
      <vt:lpstr>Answer</vt:lpstr>
      <vt:lpstr>Psychometric Assessments</vt:lpstr>
      <vt:lpstr>Reliability</vt:lpstr>
      <vt:lpstr>Three Aspects of Reliability Can Be Evaluated</vt:lpstr>
      <vt:lpstr>Stability</vt:lpstr>
      <vt:lpstr>Internal Consistency</vt:lpstr>
      <vt:lpstr>Question</vt:lpstr>
      <vt:lpstr>Answer</vt:lpstr>
      <vt:lpstr>Equivalence</vt:lpstr>
      <vt:lpstr>Reliability Principles</vt:lpstr>
      <vt:lpstr>Validity</vt:lpstr>
      <vt:lpstr>Face Validity</vt:lpstr>
      <vt:lpstr>Content Validity</vt:lpstr>
      <vt:lpstr>Question</vt:lpstr>
      <vt:lpstr>Answer</vt:lpstr>
      <vt:lpstr>Criterion-Related Validity</vt:lpstr>
      <vt:lpstr>Construct Validity</vt:lpstr>
      <vt:lpstr>Some Methods of Assessing Construct Validity</vt:lpstr>
      <vt:lpstr>Validity </vt:lpstr>
      <vt:lpstr>Criteria for Assessing Screening/Diagnostic Instruments</vt:lpstr>
      <vt:lpstr>Criteria for Assessing Screening/Diagnostic Instruments</vt:lpstr>
      <vt:lpstr>End of Presentation</vt:lpstr>
    </vt:vector>
  </TitlesOfParts>
  <Company>Wolters Kluwer Health - Lippincott Williams &amp; Wilkins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LWW PPT Slide Template Master</dc:title>
  <dc:creator>Dale Gray</dc:creator>
  <cp:lastModifiedBy>Dell</cp:lastModifiedBy>
  <cp:revision>88</cp:revision>
  <cp:lastPrinted>2001-01-03T19:47:24Z</cp:lastPrinted>
  <dcterms:created xsi:type="dcterms:W3CDTF">2001-02-15T19:07:27Z</dcterms:created>
  <dcterms:modified xsi:type="dcterms:W3CDTF">2025-04-15T11:36:17Z</dcterms:modified>
</cp:coreProperties>
</file>